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60"/>
  </p:notesMasterIdLst>
  <p:sldIdLst>
    <p:sldId id="256" r:id="rId2"/>
    <p:sldId id="257" r:id="rId3"/>
    <p:sldId id="259" r:id="rId4"/>
    <p:sldId id="285" r:id="rId5"/>
    <p:sldId id="258"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5" r:id="rId21"/>
    <p:sldId id="276" r:id="rId22"/>
    <p:sldId id="277" r:id="rId23"/>
    <p:sldId id="274" r:id="rId24"/>
    <p:sldId id="279" r:id="rId25"/>
    <p:sldId id="280" r:id="rId26"/>
    <p:sldId id="281" r:id="rId27"/>
    <p:sldId id="282" r:id="rId28"/>
    <p:sldId id="283" r:id="rId29"/>
    <p:sldId id="284" r:id="rId30"/>
    <p:sldId id="31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4" r:id="rId49"/>
    <p:sldId id="305" r:id="rId50"/>
    <p:sldId id="316" r:id="rId51"/>
    <p:sldId id="306" r:id="rId52"/>
    <p:sldId id="313" r:id="rId53"/>
    <p:sldId id="317" r:id="rId54"/>
    <p:sldId id="309" r:id="rId55"/>
    <p:sldId id="310" r:id="rId56"/>
    <p:sldId id="311" r:id="rId57"/>
    <p:sldId id="312" r:id="rId58"/>
    <p:sldId id="314" r:id="rId5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546" autoAdjust="0"/>
    <p:restoredTop sz="82117" autoAdjust="0"/>
  </p:normalViewPr>
  <p:slideViewPr>
    <p:cSldViewPr snapToGrid="0">
      <p:cViewPr varScale="1">
        <p:scale>
          <a:sx n="60" d="100"/>
          <a:sy n="60" d="100"/>
        </p:scale>
        <p:origin x="94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0EFC41-25B3-4B4D-8968-4E2FBD8B54CD}" type="datetimeFigureOut">
              <a:rPr lang="en-GB" smtClean="0"/>
              <a:t>05/03/2018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2692E5-9DD3-43DE-A4A3-9FA3A8A33CDB}" type="slidenum">
              <a:rPr lang="en-GB" smtClean="0"/>
              <a:t>‹#›</a:t>
            </a:fld>
            <a:endParaRPr lang="en-GB"/>
          </a:p>
        </p:txBody>
      </p:sp>
    </p:spTree>
    <p:extLst>
      <p:ext uri="{BB962C8B-B14F-4D97-AF65-F5344CB8AC3E}">
        <p14:creationId xmlns:p14="http://schemas.microsoft.com/office/powerpoint/2010/main" val="15223099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buNone/>
            </a:pPr>
            <a:r>
              <a:rPr lang="en-GB" dirty="0" smtClean="0"/>
              <a:t>Health-related quality of life varies with personality types. For example, type D personality.</a:t>
            </a:r>
          </a:p>
          <a:p>
            <a:pPr rtl="0">
              <a:spcBef>
                <a:spcPts val="0"/>
              </a:spcBef>
              <a:buNone/>
            </a:pPr>
            <a:endParaRPr lang="en-GB" dirty="0" smtClean="0"/>
          </a:p>
          <a:p>
            <a:pPr rtl="0">
              <a:spcBef>
                <a:spcPts val="0"/>
              </a:spcBef>
              <a:buNone/>
            </a:pPr>
            <a:r>
              <a:rPr lang="en-GB" dirty="0" smtClean="0"/>
              <a:t>Hardiness is a personality style that was first introduced around 1979.  In the early days it was usually defined as a personality structure comprising the three related general dispositions of commitment, control, and challenge that functions as a resistance resource in the encounter with stressful conditions or situations. More recently, it has been characterised as a combination of the three that together provide the courage and motivation needed to turn stressful circumstances from potential calamities into opportunities for personal growth.</a:t>
            </a:r>
          </a:p>
          <a:p>
            <a:endParaRPr lang="en-GB" dirty="0"/>
          </a:p>
        </p:txBody>
      </p:sp>
      <p:sp>
        <p:nvSpPr>
          <p:cNvPr id="4" name="Slide Number Placeholder 3"/>
          <p:cNvSpPr>
            <a:spLocks noGrp="1"/>
          </p:cNvSpPr>
          <p:nvPr>
            <p:ph type="sldNum" sz="quarter" idx="10"/>
          </p:nvPr>
        </p:nvSpPr>
        <p:spPr/>
        <p:txBody>
          <a:bodyPr/>
          <a:lstStyle/>
          <a:p>
            <a:fld id="{A82692E5-9DD3-43DE-A4A3-9FA3A8A33CDB}" type="slidenum">
              <a:rPr lang="en-GB" smtClean="0"/>
              <a:t>12</a:t>
            </a:fld>
            <a:endParaRPr lang="en-GB"/>
          </a:p>
        </p:txBody>
      </p:sp>
    </p:spTree>
    <p:extLst>
      <p:ext uri="{BB962C8B-B14F-4D97-AF65-F5344CB8AC3E}">
        <p14:creationId xmlns:p14="http://schemas.microsoft.com/office/powerpoint/2010/main" val="206232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Shape 154"/>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155" name="Shape 155"/>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dirty="0"/>
          </a:p>
        </p:txBody>
      </p:sp>
    </p:spTree>
    <p:extLst>
      <p:ext uri="{BB962C8B-B14F-4D97-AF65-F5344CB8AC3E}">
        <p14:creationId xmlns:p14="http://schemas.microsoft.com/office/powerpoint/2010/main" val="28446405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Shape 154"/>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155" name="Shape 155"/>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dirty="0"/>
          </a:p>
        </p:txBody>
      </p:sp>
    </p:spTree>
    <p:extLst>
      <p:ext uri="{BB962C8B-B14F-4D97-AF65-F5344CB8AC3E}">
        <p14:creationId xmlns:p14="http://schemas.microsoft.com/office/powerpoint/2010/main" val="1469829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2692E5-9DD3-43DE-A4A3-9FA3A8A33CDB}" type="slidenum">
              <a:rPr lang="en-GB" smtClean="0"/>
              <a:t>17</a:t>
            </a:fld>
            <a:endParaRPr lang="en-GB"/>
          </a:p>
        </p:txBody>
      </p:sp>
    </p:spTree>
    <p:extLst>
      <p:ext uri="{BB962C8B-B14F-4D97-AF65-F5344CB8AC3E}">
        <p14:creationId xmlns:p14="http://schemas.microsoft.com/office/powerpoint/2010/main" val="3579073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As well as personality factors, the thoughts and feelings we associated with health behaviours such as smoking</a:t>
            </a:r>
            <a:r>
              <a:rPr lang="en-GB" baseline="0" dirty="0" smtClean="0"/>
              <a:t> influences whether we smoke or not. </a:t>
            </a:r>
            <a:endParaRPr lang="en-GB" dirty="0" smtClean="0"/>
          </a:p>
          <a:p>
            <a:endParaRPr lang="en-GB" dirty="0"/>
          </a:p>
        </p:txBody>
      </p:sp>
      <p:sp>
        <p:nvSpPr>
          <p:cNvPr id="4" name="Slide Number Placeholder 3"/>
          <p:cNvSpPr>
            <a:spLocks noGrp="1"/>
          </p:cNvSpPr>
          <p:nvPr>
            <p:ph type="sldNum" sz="quarter" idx="10"/>
          </p:nvPr>
        </p:nvSpPr>
        <p:spPr/>
        <p:txBody>
          <a:bodyPr/>
          <a:lstStyle/>
          <a:p>
            <a:fld id="{A82692E5-9DD3-43DE-A4A3-9FA3A8A33CDB}" type="slidenum">
              <a:rPr lang="en-GB" smtClean="0"/>
              <a:t>19</a:t>
            </a:fld>
            <a:endParaRPr lang="en-GB"/>
          </a:p>
        </p:txBody>
      </p:sp>
    </p:spTree>
    <p:extLst>
      <p:ext uri="{BB962C8B-B14F-4D97-AF65-F5344CB8AC3E}">
        <p14:creationId xmlns:p14="http://schemas.microsoft.com/office/powerpoint/2010/main" val="6309133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HBM</a:t>
            </a:r>
            <a:r>
              <a:rPr lang="en-GB" baseline="0" dirty="0" smtClean="0"/>
              <a:t> suggests that health behaviours are mainly determined by two aspects of an individuals cognitions about a health behaviour – PERCEPTIONS of illness threat (broken down into susceptibility and severity) and EVALUATIONS of behaviours (broken down into costs/barriers and benefits) to reduce this threat.</a:t>
            </a:r>
          </a:p>
          <a:p>
            <a:endParaRPr lang="en-GB" baseline="0" dirty="0" smtClean="0"/>
          </a:p>
          <a:p>
            <a:r>
              <a:rPr lang="en-GB" baseline="0" dirty="0" smtClean="0"/>
              <a:t>Additions in italics</a:t>
            </a:r>
            <a:endParaRPr lang="en-GB" dirty="0"/>
          </a:p>
        </p:txBody>
      </p:sp>
      <p:sp>
        <p:nvSpPr>
          <p:cNvPr id="4" name="Slide Number Placeholder 3"/>
          <p:cNvSpPr>
            <a:spLocks noGrp="1"/>
          </p:cNvSpPr>
          <p:nvPr>
            <p:ph type="sldNum" sz="quarter" idx="10"/>
          </p:nvPr>
        </p:nvSpPr>
        <p:spPr/>
        <p:txBody>
          <a:bodyPr/>
          <a:lstStyle/>
          <a:p>
            <a:fld id="{A82692E5-9DD3-43DE-A4A3-9FA3A8A33CDB}" type="slidenum">
              <a:rPr lang="en-GB" smtClean="0"/>
              <a:t>20</a:t>
            </a:fld>
            <a:endParaRPr lang="en-GB"/>
          </a:p>
        </p:txBody>
      </p:sp>
    </p:spTree>
    <p:extLst>
      <p:ext uri="{BB962C8B-B14F-4D97-AF65-F5344CB8AC3E}">
        <p14:creationId xmlns:p14="http://schemas.microsoft.com/office/powerpoint/2010/main" val="12421078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2692E5-9DD3-43DE-A4A3-9FA3A8A33CDB}" type="slidenum">
              <a:rPr lang="en-GB" smtClean="0"/>
              <a:t>24</a:t>
            </a:fld>
            <a:endParaRPr lang="en-GB"/>
          </a:p>
        </p:txBody>
      </p:sp>
    </p:spTree>
    <p:extLst>
      <p:ext uri="{BB962C8B-B14F-4D97-AF65-F5344CB8AC3E}">
        <p14:creationId xmlns:p14="http://schemas.microsoft.com/office/powerpoint/2010/main" val="14594098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82692E5-9DD3-43DE-A4A3-9FA3A8A33CDB}" type="slidenum">
              <a:rPr lang="en-GB" smtClean="0"/>
              <a:t>25</a:t>
            </a:fld>
            <a:endParaRPr lang="en-GB"/>
          </a:p>
        </p:txBody>
      </p:sp>
    </p:spTree>
    <p:extLst>
      <p:ext uri="{BB962C8B-B14F-4D97-AF65-F5344CB8AC3E}">
        <p14:creationId xmlns:p14="http://schemas.microsoft.com/office/powerpoint/2010/main" val="9783140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lvl="0" indent="-304800" rtl="0">
              <a:spcBef>
                <a:spcPts val="0"/>
              </a:spcBef>
              <a:buClr>
                <a:srgbClr val="000000"/>
              </a:buClr>
              <a:buSzPct val="100000"/>
              <a:buFont typeface="Arial"/>
              <a:buAutoNum type="arabicParenR"/>
            </a:pPr>
            <a:r>
              <a:rPr lang="en-GB" sz="1200" dirty="0" smtClean="0">
                <a:solidFill>
                  <a:schemeClr val="dk1"/>
                </a:solidFill>
              </a:rPr>
              <a:t>Highly salient beliefs (i.e., those that hold high importance to us) may enhance the prediction of outcomes beyond a model which employs modal beliefs</a:t>
            </a:r>
          </a:p>
          <a:p>
            <a:pPr marL="457200" lvl="0" indent="-304800" rtl="0">
              <a:spcBef>
                <a:spcPts val="0"/>
              </a:spcBef>
              <a:buClr>
                <a:schemeClr val="dk1"/>
              </a:buClr>
              <a:buSzPct val="100000"/>
              <a:buFont typeface="Arial"/>
              <a:buAutoNum type="arabicParenR"/>
            </a:pPr>
            <a:r>
              <a:rPr lang="en-GB" sz="1200" dirty="0" smtClean="0">
                <a:solidFill>
                  <a:schemeClr val="dk1"/>
                </a:solidFill>
              </a:rPr>
              <a:t>The HBM may overestimate the role of ‘threat’. Perceived susceptibility is not consistently predictive of health behaviour change. It is important that health promotion messages do not overuse fear arousal as this can be counter-productive to behaviour change, particularly among those who lack the resource to change.</a:t>
            </a:r>
          </a:p>
          <a:p>
            <a:pPr marL="457200" lvl="0" indent="-304800" rtl="0">
              <a:spcBef>
                <a:spcPts val="0"/>
              </a:spcBef>
              <a:buClr>
                <a:schemeClr val="dk1"/>
              </a:buClr>
              <a:buSzPct val="100000"/>
              <a:buFont typeface="Arial"/>
              <a:buAutoNum type="arabicParenR"/>
            </a:pPr>
            <a:r>
              <a:rPr lang="en-GB" sz="1200" dirty="0" smtClean="0">
                <a:solidFill>
                  <a:schemeClr val="dk1"/>
                </a:solidFill>
              </a:rPr>
              <a:t>The HBM takes limited account of social influences on behaviour, which as we will see next week is an important factor</a:t>
            </a:r>
          </a:p>
          <a:p>
            <a:pPr marL="457200" lvl="0" indent="-304800">
              <a:spcBef>
                <a:spcPts val="0"/>
              </a:spcBef>
              <a:buClr>
                <a:schemeClr val="dk1"/>
              </a:buClr>
              <a:buSzPct val="100000"/>
              <a:buFont typeface="Arial"/>
              <a:buAutoNum type="arabicParenR"/>
            </a:pPr>
            <a:r>
              <a:rPr lang="en-GB" sz="1200" dirty="0" smtClean="0">
                <a:solidFill>
                  <a:schemeClr val="dk1"/>
                </a:solidFill>
              </a:rPr>
              <a:t>The HBM is a static model, suggesting that beliefs occur simultaneously in a ‘one-off’ assessment. This does not allow for staged or dynamic processes such as changing or oscillating beliefs over time.</a:t>
            </a:r>
          </a:p>
          <a:p>
            <a:endParaRPr lang="en-GB" dirty="0"/>
          </a:p>
        </p:txBody>
      </p:sp>
      <p:sp>
        <p:nvSpPr>
          <p:cNvPr id="4" name="Slide Number Placeholder 3"/>
          <p:cNvSpPr>
            <a:spLocks noGrp="1"/>
          </p:cNvSpPr>
          <p:nvPr>
            <p:ph type="sldNum" sz="quarter" idx="10"/>
          </p:nvPr>
        </p:nvSpPr>
        <p:spPr/>
        <p:txBody>
          <a:bodyPr/>
          <a:lstStyle/>
          <a:p>
            <a:fld id="{A82692E5-9DD3-43DE-A4A3-9FA3A8A33CDB}" type="slidenum">
              <a:rPr lang="en-GB" smtClean="0"/>
              <a:t>29</a:t>
            </a:fld>
            <a:endParaRPr lang="en-GB"/>
          </a:p>
        </p:txBody>
      </p:sp>
    </p:spTree>
    <p:extLst>
      <p:ext uri="{BB962C8B-B14F-4D97-AF65-F5344CB8AC3E}">
        <p14:creationId xmlns:p14="http://schemas.microsoft.com/office/powerpoint/2010/main" val="39932172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rtl="0">
              <a:spcBef>
                <a:spcPts val="0"/>
              </a:spcBef>
              <a:buSzPct val="25000"/>
              <a:buNone/>
            </a:pPr>
            <a:r>
              <a:rPr lang="en-GB" sz="1200" b="0" i="0" u="none" strike="noStrike" cap="none" baseline="0" dirty="0" smtClean="0">
                <a:solidFill>
                  <a:schemeClr val="dk1"/>
                </a:solidFill>
                <a:latin typeface="+mn-lt"/>
                <a:ea typeface="Calibri"/>
                <a:cs typeface="Calibri"/>
                <a:sym typeface="Calibri"/>
              </a:rPr>
              <a:t>The theory of planned behaviour is a social cognition model. Social cognition models assume that social behaviour is determined by a person’s beliefs about behaviour in given social contexts and by their social perceptions and expectations, and not simply by their cognitions or attitudes.</a:t>
            </a:r>
          </a:p>
          <a:p>
            <a:pPr marL="0" marR="0" lvl="0" indent="0" algn="l" rtl="0">
              <a:spcBef>
                <a:spcPts val="0"/>
              </a:spcBef>
              <a:buNone/>
            </a:pPr>
            <a:endParaRPr lang="en-GB" sz="1200" b="0" i="0" u="none" strike="noStrike" cap="none" baseline="0" dirty="0" smtClean="0">
              <a:solidFill>
                <a:schemeClr val="dk1"/>
              </a:solidFill>
              <a:latin typeface="+mn-lt"/>
              <a:ea typeface="Calibri"/>
              <a:cs typeface="Calibri"/>
              <a:sym typeface="Calibri"/>
            </a:endParaRPr>
          </a:p>
          <a:p>
            <a:pPr marL="0" marR="0" lvl="0" indent="0" algn="l" rtl="0">
              <a:spcBef>
                <a:spcPts val="0"/>
              </a:spcBef>
              <a:buSzPct val="25000"/>
              <a:buNone/>
            </a:pPr>
            <a:r>
              <a:rPr lang="en-GB" sz="1200" b="0" i="0" u="none" strike="noStrike" cap="none" baseline="0" dirty="0" smtClean="0">
                <a:solidFill>
                  <a:schemeClr val="dk1"/>
                </a:solidFill>
                <a:latin typeface="+mn-lt"/>
                <a:ea typeface="Calibri"/>
                <a:cs typeface="Calibri"/>
                <a:sym typeface="Calibri"/>
              </a:rPr>
              <a:t>Underlying the development of these models is the assumption that individuals behave in a goal-directed manner before the decision is taken whether to engage in the behaviour or not. The TPB aims to explore and develop the psychological processes involved in making a link between attitude and behaviour by incorporating wider social influence, beliefs in personal behavioural control. And the </a:t>
            </a:r>
            <a:r>
              <a:rPr lang="en-GB" sz="1200" b="0" i="0" u="none" strike="noStrike" cap="none" baseline="0" dirty="0" err="1" smtClean="0">
                <a:solidFill>
                  <a:schemeClr val="dk1"/>
                </a:solidFill>
                <a:latin typeface="+mn-lt"/>
                <a:ea typeface="Calibri"/>
                <a:cs typeface="Calibri"/>
                <a:sym typeface="Calibri"/>
              </a:rPr>
              <a:t>nexessity</a:t>
            </a:r>
            <a:r>
              <a:rPr lang="en-GB" sz="1200" b="0" i="0" u="none" strike="noStrike" cap="none" baseline="0" dirty="0" smtClean="0">
                <a:solidFill>
                  <a:schemeClr val="dk1"/>
                </a:solidFill>
                <a:latin typeface="+mn-lt"/>
                <a:ea typeface="Calibri"/>
                <a:cs typeface="Calibri"/>
                <a:sym typeface="Calibri"/>
              </a:rPr>
              <a:t> of intention formation.</a:t>
            </a:r>
          </a:p>
          <a:p>
            <a:endParaRPr lang="en-GB" dirty="0"/>
          </a:p>
        </p:txBody>
      </p:sp>
      <p:sp>
        <p:nvSpPr>
          <p:cNvPr id="4" name="Slide Number Placeholder 3"/>
          <p:cNvSpPr>
            <a:spLocks noGrp="1"/>
          </p:cNvSpPr>
          <p:nvPr>
            <p:ph type="sldNum" sz="quarter" idx="10"/>
          </p:nvPr>
        </p:nvSpPr>
        <p:spPr/>
        <p:txBody>
          <a:bodyPr/>
          <a:lstStyle/>
          <a:p>
            <a:fld id="{A82692E5-9DD3-43DE-A4A3-9FA3A8A33CDB}" type="slidenum">
              <a:rPr lang="en-GB" smtClean="0"/>
              <a:t>34</a:t>
            </a:fld>
            <a:endParaRPr lang="en-GB"/>
          </a:p>
        </p:txBody>
      </p:sp>
    </p:spTree>
    <p:extLst>
      <p:ext uri="{BB962C8B-B14F-4D97-AF65-F5344CB8AC3E}">
        <p14:creationId xmlns:p14="http://schemas.microsoft.com/office/powerpoint/2010/main" val="18144764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Shape 216"/>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
        <p:nvSpPr>
          <p:cNvPr id="217" name="Shape 217"/>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Tree>
    <p:extLst>
      <p:ext uri="{BB962C8B-B14F-4D97-AF65-F5344CB8AC3E}">
        <p14:creationId xmlns:p14="http://schemas.microsoft.com/office/powerpoint/2010/main" val="5451039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Shape 231"/>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232" name="Shape 232"/>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None/>
            </a:pPr>
            <a:endParaRPr sz="1200" b="0" i="0" u="none" strike="noStrike" cap="none" baseline="0">
              <a:solidFill>
                <a:schemeClr val="dk1"/>
              </a:solidFill>
              <a:latin typeface="Calibri"/>
              <a:ea typeface="Calibri"/>
              <a:cs typeface="Calibri"/>
              <a:sym typeface="Calibri"/>
            </a:endParaRPr>
          </a:p>
        </p:txBody>
      </p:sp>
      <p:sp>
        <p:nvSpPr>
          <p:cNvPr id="233" name="Shape 233"/>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baseline="0">
                <a:solidFill>
                  <a:schemeClr val="dk1"/>
                </a:solidFill>
                <a:latin typeface="Calibri"/>
                <a:ea typeface="Calibri"/>
                <a:cs typeface="Calibri"/>
                <a:sym typeface="Calibri"/>
              </a:rPr>
              <a:t>37</a:t>
            </a:fld>
            <a:endParaRPr lang="en-GB" sz="1200" b="0" i="0" u="none" strike="noStrike" cap="none" baseline="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7972757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Shape 23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240" name="Shape 240"/>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200" b="0" i="0" u="none" strike="noStrike" cap="none" baseline="0">
                <a:solidFill>
                  <a:schemeClr val="dk1"/>
                </a:solidFill>
                <a:latin typeface="Calibri"/>
                <a:ea typeface="Calibri"/>
                <a:cs typeface="Calibri"/>
                <a:sym typeface="Calibri"/>
              </a:rPr>
              <a:t>Intention is influenced by a person’s attitude towards the object behaviour. Outcome expectancy beliefs and outcome values are implicated. The outcome expectancy can be positive or negative. The individual also decide whether the outcome value is significant or not.</a:t>
            </a:r>
          </a:p>
          <a:p>
            <a:pPr marL="0" marR="0" lvl="0" indent="0" algn="l" rtl="0">
              <a:spcBef>
                <a:spcPts val="0"/>
              </a:spcBef>
              <a:buNone/>
            </a:pPr>
            <a:endParaRPr sz="1200">
              <a:solidFill>
                <a:schemeClr val="dk1"/>
              </a:solidFill>
              <a:latin typeface="Calibri"/>
              <a:ea typeface="Calibri"/>
              <a:cs typeface="Calibri"/>
              <a:sym typeface="Calibri"/>
            </a:endParaRPr>
          </a:p>
          <a:p>
            <a:pPr marL="0" marR="0" lvl="0" indent="0" algn="l" rtl="0">
              <a:spcBef>
                <a:spcPts val="0"/>
              </a:spcBef>
              <a:buSzPct val="25000"/>
              <a:buNone/>
            </a:pPr>
            <a:r>
              <a:rPr lang="en-GB" sz="1200">
                <a:solidFill>
                  <a:schemeClr val="dk1"/>
                </a:solidFill>
                <a:latin typeface="Calibri"/>
                <a:ea typeface="Calibri"/>
                <a:cs typeface="Calibri"/>
                <a:sym typeface="Calibri"/>
              </a:rPr>
              <a:t>View the pros and cons of the behaviour and evaluate the result of behavioural change</a:t>
            </a:r>
          </a:p>
        </p:txBody>
      </p:sp>
      <p:sp>
        <p:nvSpPr>
          <p:cNvPr id="241" name="Shape 241"/>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baseline="0">
                <a:solidFill>
                  <a:schemeClr val="dk1"/>
                </a:solidFill>
                <a:latin typeface="Calibri"/>
                <a:ea typeface="Calibri"/>
                <a:cs typeface="Calibri"/>
                <a:sym typeface="Calibri"/>
              </a:rPr>
              <a:t>38</a:t>
            </a:fld>
            <a:endParaRPr lang="en-GB" sz="1200" b="0" i="0" u="none" strike="noStrike" cap="none" baseline="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0355747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Shape 25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256" name="Shape 256"/>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None/>
            </a:pPr>
            <a:endParaRPr sz="1200" b="0" i="0" u="none" strike="noStrike" cap="none" baseline="0">
              <a:solidFill>
                <a:schemeClr val="dk1"/>
              </a:solidFill>
              <a:latin typeface="Calibri"/>
              <a:ea typeface="Calibri"/>
              <a:cs typeface="Calibri"/>
              <a:sym typeface="Calibri"/>
            </a:endParaRPr>
          </a:p>
        </p:txBody>
      </p:sp>
      <p:sp>
        <p:nvSpPr>
          <p:cNvPr id="257" name="Shape 257"/>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baseline="0">
                <a:solidFill>
                  <a:schemeClr val="dk1"/>
                </a:solidFill>
                <a:latin typeface="Calibri"/>
                <a:ea typeface="Calibri"/>
                <a:cs typeface="Calibri"/>
                <a:sym typeface="Calibri"/>
              </a:rPr>
              <a:t>39</a:t>
            </a:fld>
            <a:endParaRPr lang="en-GB" sz="1200" b="0" i="0" u="none" strike="noStrike" cap="none" baseline="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1900259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Shape 263"/>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264" name="Shape 264"/>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200" b="0" i="0" u="none" strike="noStrike" cap="none" baseline="0">
                <a:solidFill>
                  <a:schemeClr val="dk1"/>
                </a:solidFill>
                <a:latin typeface="Calibri"/>
                <a:ea typeface="Calibri"/>
                <a:cs typeface="Calibri"/>
                <a:sym typeface="Calibri"/>
              </a:rPr>
              <a:t>Subjective norms can equate to the perception of social pressures regarding the behaviour. The extent to which an individual will comply or fall into line with the preferences or norms of others is known as motivation to comply (I would like to please my parents and friends). </a:t>
            </a:r>
          </a:p>
          <a:p>
            <a:pPr marL="0" marR="0" lvl="0" indent="0" algn="l" rtl="0">
              <a:spcBef>
                <a:spcPts val="0"/>
              </a:spcBef>
              <a:buNone/>
            </a:pPr>
            <a:endParaRPr sz="1200">
              <a:solidFill>
                <a:schemeClr val="dk1"/>
              </a:solidFill>
              <a:latin typeface="Calibri"/>
              <a:ea typeface="Calibri"/>
              <a:cs typeface="Calibri"/>
              <a:sym typeface="Calibri"/>
            </a:endParaRPr>
          </a:p>
          <a:p>
            <a:pPr marL="0" marR="0" lvl="0" indent="0" algn="l" rtl="0">
              <a:spcBef>
                <a:spcPts val="0"/>
              </a:spcBef>
              <a:buSzPct val="25000"/>
              <a:buNone/>
            </a:pPr>
            <a:r>
              <a:rPr lang="en-GB" sz="1200">
                <a:solidFill>
                  <a:schemeClr val="dk1"/>
                </a:solidFill>
                <a:latin typeface="Calibri"/>
                <a:ea typeface="Calibri"/>
                <a:cs typeface="Calibri"/>
                <a:sym typeface="Calibri"/>
              </a:rPr>
              <a:t>Perception of social norms and pressures in a behavioural change and the willingness to comply with these pressures</a:t>
            </a:r>
          </a:p>
        </p:txBody>
      </p:sp>
      <p:sp>
        <p:nvSpPr>
          <p:cNvPr id="265" name="Shape 265"/>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baseline="0">
                <a:solidFill>
                  <a:schemeClr val="dk1"/>
                </a:solidFill>
                <a:latin typeface="Calibri"/>
                <a:ea typeface="Calibri"/>
                <a:cs typeface="Calibri"/>
                <a:sym typeface="Calibri"/>
              </a:rPr>
              <a:t>40</a:t>
            </a:fld>
            <a:endParaRPr lang="en-GB" sz="1200" b="0" i="0" u="none" strike="noStrike" cap="none" baseline="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41431167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Shape 27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280" name="Shape 280"/>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None/>
            </a:pPr>
            <a:endParaRPr sz="1200" b="0" i="0" u="none" strike="noStrike" cap="none" baseline="0">
              <a:solidFill>
                <a:schemeClr val="dk1"/>
              </a:solidFill>
              <a:latin typeface="Calibri"/>
              <a:ea typeface="Calibri"/>
              <a:cs typeface="Calibri"/>
              <a:sym typeface="Calibri"/>
            </a:endParaRPr>
          </a:p>
        </p:txBody>
      </p:sp>
      <p:sp>
        <p:nvSpPr>
          <p:cNvPr id="281" name="Shape 281"/>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baseline="0">
                <a:solidFill>
                  <a:schemeClr val="dk1"/>
                </a:solidFill>
                <a:latin typeface="Calibri"/>
                <a:ea typeface="Calibri"/>
                <a:cs typeface="Calibri"/>
                <a:sym typeface="Calibri"/>
              </a:rPr>
              <a:t>41</a:t>
            </a:fld>
            <a:endParaRPr lang="en-GB" sz="1200" b="0" i="0" u="none" strike="noStrike" cap="none" baseline="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8533324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Shape 287"/>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a:solidFill>
              <a:srgbClr val="000000"/>
            </a:solidFill>
            <a:prstDash val="solid"/>
            <a:round/>
            <a:headEnd type="none" w="med" len="med"/>
            <a:tailEnd type="none" w="med" len="med"/>
          </a:ln>
        </p:spPr>
      </p:sp>
      <p:sp>
        <p:nvSpPr>
          <p:cNvPr id="288" name="Shape 288"/>
          <p:cNvSpPr txBox="1">
            <a:spLocks noGrp="1"/>
          </p:cNvSpPr>
          <p:nvPr>
            <p:ph type="body" idx="1"/>
          </p:nvPr>
        </p:nvSpPr>
        <p:spPr>
          <a:xfrm>
            <a:off x="685800" y="4343400"/>
            <a:ext cx="5486399" cy="4114800"/>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1200" b="0" i="0" u="none" strike="noStrike" cap="none" baseline="0" dirty="0">
                <a:solidFill>
                  <a:schemeClr val="dk1"/>
                </a:solidFill>
                <a:latin typeface="Calibri"/>
                <a:ea typeface="Calibri"/>
                <a:cs typeface="Calibri"/>
                <a:sym typeface="Calibri"/>
              </a:rPr>
              <a:t>The third influence on intention is that of PBC. PBC is defined as a person’s belief that they have control over their own behaviour in certain situations, even when facing particular barriers (e.g., I believe it will be easy for me not to smoke even if I go to the pub in the evening). </a:t>
            </a:r>
          </a:p>
          <a:p>
            <a:pPr marL="0" marR="0" lvl="0" indent="0" algn="l" rtl="0">
              <a:spcBef>
                <a:spcPts val="0"/>
              </a:spcBef>
              <a:buNone/>
            </a:pPr>
            <a:endParaRPr sz="1200" b="0" i="0" u="none" strike="noStrike" cap="none" baseline="0" dirty="0">
              <a:solidFill>
                <a:schemeClr val="dk1"/>
              </a:solidFill>
              <a:latin typeface="Calibri"/>
              <a:ea typeface="Calibri"/>
              <a:cs typeface="Calibri"/>
              <a:sym typeface="Calibri"/>
            </a:endParaRPr>
          </a:p>
          <a:p>
            <a:pPr marL="0" marR="0" lvl="0" indent="0" algn="l" rtl="0">
              <a:spcBef>
                <a:spcPts val="0"/>
              </a:spcBef>
              <a:buSzPct val="25000"/>
              <a:buNone/>
            </a:pPr>
            <a:r>
              <a:rPr lang="en-GB" sz="1200" b="0" i="0" u="none" strike="noStrike" cap="none" baseline="0" dirty="0">
                <a:solidFill>
                  <a:schemeClr val="dk1"/>
                </a:solidFill>
                <a:latin typeface="Calibri"/>
                <a:ea typeface="Calibri"/>
                <a:cs typeface="Calibri"/>
                <a:sym typeface="Calibri"/>
              </a:rPr>
              <a:t>PBC beliefs themselves are influenced by many factors, including past behaviour and past successes or failures in relation to the behaviour in question, and in this way the PBC construct is very similar to that of self-efficacy. Internal and external factors are considered.</a:t>
            </a:r>
          </a:p>
        </p:txBody>
      </p:sp>
      <p:sp>
        <p:nvSpPr>
          <p:cNvPr id="289" name="Shape 289"/>
          <p:cNvSpPr txBox="1">
            <a:spLocks noGrp="1"/>
          </p:cNvSpPr>
          <p:nvPr>
            <p:ph type="sldNum" idx="12"/>
          </p:nvPr>
        </p:nvSpPr>
        <p:spPr>
          <a:xfrm>
            <a:off x="3884612" y="8685213"/>
            <a:ext cx="2971799" cy="457200"/>
          </a:xfrm>
          <a:prstGeom prst="rect">
            <a:avLst/>
          </a:prstGeom>
          <a:noFill/>
          <a:ln>
            <a:noFill/>
          </a:ln>
        </p:spPr>
        <p:txBody>
          <a:bodyPr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baseline="0">
                <a:solidFill>
                  <a:schemeClr val="dk1"/>
                </a:solidFill>
                <a:latin typeface="Calibri"/>
                <a:ea typeface="Calibri"/>
                <a:cs typeface="Calibri"/>
                <a:sym typeface="Calibri"/>
              </a:rPr>
              <a:t>42</a:t>
            </a:fld>
            <a:endParaRPr lang="en-GB" sz="1200" b="0" i="0" u="none" strike="noStrike" cap="none" baseline="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7021763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According to these three factors, what do you think about the intentions of this person to limit their amount of cigarette intake???</a:t>
            </a:r>
          </a:p>
          <a:p>
            <a:endParaRPr lang="en-GB" dirty="0"/>
          </a:p>
        </p:txBody>
      </p:sp>
      <p:sp>
        <p:nvSpPr>
          <p:cNvPr id="4" name="Slide Number Placeholder 3"/>
          <p:cNvSpPr>
            <a:spLocks noGrp="1"/>
          </p:cNvSpPr>
          <p:nvPr>
            <p:ph type="sldNum" sz="quarter" idx="10"/>
          </p:nvPr>
        </p:nvSpPr>
        <p:spPr/>
        <p:txBody>
          <a:bodyPr/>
          <a:lstStyle/>
          <a:p>
            <a:fld id="{A82692E5-9DD3-43DE-A4A3-9FA3A8A33CDB}" type="slidenum">
              <a:rPr lang="en-GB" smtClean="0"/>
              <a:t>43</a:t>
            </a:fld>
            <a:endParaRPr lang="en-GB"/>
          </a:p>
        </p:txBody>
      </p:sp>
    </p:spTree>
    <p:extLst>
      <p:ext uri="{BB962C8B-B14F-4D97-AF65-F5344CB8AC3E}">
        <p14:creationId xmlns:p14="http://schemas.microsoft.com/office/powerpoint/2010/main" val="93798762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buNone/>
            </a:pPr>
            <a:r>
              <a:rPr lang="en-GB" dirty="0" smtClean="0"/>
              <a:t>According to Leventhal et al, people are common sense scientists. Illness representations are central to </a:t>
            </a:r>
            <a:r>
              <a:rPr lang="en-GB" dirty="0" err="1" smtClean="0"/>
              <a:t>Leventhals</a:t>
            </a:r>
            <a:r>
              <a:rPr lang="en-GB" dirty="0" smtClean="0"/>
              <a:t> self-regulation theory. This theory postulates that illness representations determine a person’s appraisal of an illness situation and health behaviour.</a:t>
            </a:r>
          </a:p>
          <a:p>
            <a:pPr rtl="0">
              <a:spcBef>
                <a:spcPts val="0"/>
              </a:spcBef>
              <a:buNone/>
            </a:pPr>
            <a:endParaRPr lang="en-GB" dirty="0" smtClean="0"/>
          </a:p>
          <a:p>
            <a:pPr rtl="0">
              <a:spcBef>
                <a:spcPts val="0"/>
              </a:spcBef>
              <a:buNone/>
            </a:pPr>
            <a:r>
              <a:rPr lang="en-GB" dirty="0" smtClean="0"/>
              <a:t>The model is conceptualised as a parallel processing framework. One processing arm is dedicated to the cognitive processing of an internal or external stimulus and the second, parallel processing arm is dedicated to the processing of emotional aspects of that stimulus. one implication of this parallel processing is that health behaviours can be triggered as a result of cognitive as well as emotional processes (Leventhal, </a:t>
            </a:r>
            <a:r>
              <a:rPr lang="en-GB" dirty="0" err="1" smtClean="0"/>
              <a:t>Diefenbach</a:t>
            </a:r>
            <a:r>
              <a:rPr lang="en-GB" dirty="0" smtClean="0"/>
              <a:t> &amp; Leventhal, 1992).</a:t>
            </a:r>
          </a:p>
          <a:p>
            <a:pPr rtl="0">
              <a:spcBef>
                <a:spcPts val="0"/>
              </a:spcBef>
              <a:buNone/>
            </a:pPr>
            <a:endParaRPr lang="en-GB" dirty="0" smtClean="0"/>
          </a:p>
          <a:p>
            <a:endParaRPr lang="en-GB" dirty="0"/>
          </a:p>
        </p:txBody>
      </p:sp>
      <p:sp>
        <p:nvSpPr>
          <p:cNvPr id="4" name="Slide Number Placeholder 3"/>
          <p:cNvSpPr>
            <a:spLocks noGrp="1"/>
          </p:cNvSpPr>
          <p:nvPr>
            <p:ph type="sldNum" sz="quarter" idx="10"/>
          </p:nvPr>
        </p:nvSpPr>
        <p:spPr/>
        <p:txBody>
          <a:bodyPr/>
          <a:lstStyle/>
          <a:p>
            <a:fld id="{A82692E5-9DD3-43DE-A4A3-9FA3A8A33CDB}" type="slidenum">
              <a:rPr lang="en-GB" smtClean="0"/>
              <a:t>52</a:t>
            </a:fld>
            <a:endParaRPr lang="en-GB"/>
          </a:p>
        </p:txBody>
      </p:sp>
    </p:spTree>
    <p:extLst>
      <p:ext uri="{BB962C8B-B14F-4D97-AF65-F5344CB8AC3E}">
        <p14:creationId xmlns:p14="http://schemas.microsoft.com/office/powerpoint/2010/main" val="13506137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Research has identified </a:t>
            </a:r>
            <a:r>
              <a:rPr lang="en-GB" dirty="0" err="1" smtClean="0"/>
              <a:t>attritubutes</a:t>
            </a:r>
            <a:r>
              <a:rPr lang="en-GB" dirty="0" smtClean="0"/>
              <a:t> or components of illness representations - 1) identity meaning the name or </a:t>
            </a:r>
            <a:r>
              <a:rPr lang="en-GB" dirty="0" err="1" smtClean="0"/>
              <a:t>labal</a:t>
            </a:r>
            <a:r>
              <a:rPr lang="en-GB" dirty="0" smtClean="0"/>
              <a:t> of a threat (e.g., sore throat, arthritis). 2) the treats causal mechanism (hereditary, external, internal). 3) consequences - the believed consequence of the threat (major or minor). 4) timeline - the threats believed time trajectory (acute, chronic or cyclical). 5) curability - whether something can be done to control the threat or not.</a:t>
            </a:r>
          </a:p>
          <a:p>
            <a:endParaRPr lang="en-GB" dirty="0"/>
          </a:p>
        </p:txBody>
      </p:sp>
      <p:sp>
        <p:nvSpPr>
          <p:cNvPr id="4" name="Slide Number Placeholder 3"/>
          <p:cNvSpPr>
            <a:spLocks noGrp="1"/>
          </p:cNvSpPr>
          <p:nvPr>
            <p:ph type="sldNum" sz="quarter" idx="10"/>
          </p:nvPr>
        </p:nvSpPr>
        <p:spPr/>
        <p:txBody>
          <a:bodyPr/>
          <a:lstStyle/>
          <a:p>
            <a:fld id="{A82692E5-9DD3-43DE-A4A3-9FA3A8A33CDB}" type="slidenum">
              <a:rPr lang="en-GB" smtClean="0"/>
              <a:t>53</a:t>
            </a:fld>
            <a:endParaRPr lang="en-GB"/>
          </a:p>
        </p:txBody>
      </p:sp>
    </p:spTree>
    <p:extLst>
      <p:ext uri="{BB962C8B-B14F-4D97-AF65-F5344CB8AC3E}">
        <p14:creationId xmlns:p14="http://schemas.microsoft.com/office/powerpoint/2010/main" val="5125034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4"/>
        <p:cNvGrpSpPr/>
        <p:nvPr/>
      </p:nvGrpSpPr>
      <p:grpSpPr>
        <a:xfrm>
          <a:off x="0" y="0"/>
          <a:ext cx="0" cy="0"/>
          <a:chOff x="0" y="0"/>
          <a:chExt cx="0" cy="0"/>
        </a:xfrm>
      </p:grpSpPr>
      <p:sp>
        <p:nvSpPr>
          <p:cNvPr id="365" name="Shape 365"/>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366" name="Shape 366"/>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
        <p:nvSpPr>
          <p:cNvPr id="367" name="Shape 367"/>
          <p:cNvSpPr txBox="1">
            <a:spLocks noGrp="1"/>
          </p:cNvSpPr>
          <p:nvPr>
            <p:ph type="sldNum" idx="12"/>
          </p:nvPr>
        </p:nvSpPr>
        <p:spPr>
          <a:xfrm>
            <a:off x="3884612" y="8685213"/>
            <a:ext cx="2971799" cy="457200"/>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GB"/>
              <a:t>54</a:t>
            </a:fld>
            <a:endParaRPr lang="en-GB"/>
          </a:p>
        </p:txBody>
      </p:sp>
    </p:spTree>
    <p:extLst>
      <p:ext uri="{BB962C8B-B14F-4D97-AF65-F5344CB8AC3E}">
        <p14:creationId xmlns:p14="http://schemas.microsoft.com/office/powerpoint/2010/main" val="36993892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3"/>
        <p:cNvGrpSpPr/>
        <p:nvPr/>
      </p:nvGrpSpPr>
      <p:grpSpPr>
        <a:xfrm>
          <a:off x="0" y="0"/>
          <a:ext cx="0" cy="0"/>
          <a:chOff x="0" y="0"/>
          <a:chExt cx="0" cy="0"/>
        </a:xfrm>
      </p:grpSpPr>
      <p:sp>
        <p:nvSpPr>
          <p:cNvPr id="374" name="Shape 374"/>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375" name="Shape 375"/>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
        <p:nvSpPr>
          <p:cNvPr id="376" name="Shape 376"/>
          <p:cNvSpPr txBox="1">
            <a:spLocks noGrp="1"/>
          </p:cNvSpPr>
          <p:nvPr>
            <p:ph type="sldNum" idx="12"/>
          </p:nvPr>
        </p:nvSpPr>
        <p:spPr>
          <a:xfrm>
            <a:off x="3884612" y="8685213"/>
            <a:ext cx="2971799" cy="457200"/>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GB"/>
              <a:t>55</a:t>
            </a:fld>
            <a:endParaRPr lang="en-GB"/>
          </a:p>
        </p:txBody>
      </p:sp>
    </p:spTree>
    <p:extLst>
      <p:ext uri="{BB962C8B-B14F-4D97-AF65-F5344CB8AC3E}">
        <p14:creationId xmlns:p14="http://schemas.microsoft.com/office/powerpoint/2010/main" val="62789543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0"/>
        <p:cNvGrpSpPr/>
        <p:nvPr/>
      </p:nvGrpSpPr>
      <p:grpSpPr>
        <a:xfrm>
          <a:off x="0" y="0"/>
          <a:ext cx="0" cy="0"/>
          <a:chOff x="0" y="0"/>
          <a:chExt cx="0" cy="0"/>
        </a:xfrm>
      </p:grpSpPr>
      <p:sp>
        <p:nvSpPr>
          <p:cNvPr id="381" name="Shape 381"/>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382" name="Shape 382"/>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
        <p:nvSpPr>
          <p:cNvPr id="383" name="Shape 383"/>
          <p:cNvSpPr txBox="1">
            <a:spLocks noGrp="1"/>
          </p:cNvSpPr>
          <p:nvPr>
            <p:ph type="sldNum" idx="12"/>
          </p:nvPr>
        </p:nvSpPr>
        <p:spPr>
          <a:xfrm>
            <a:off x="3884612" y="8685213"/>
            <a:ext cx="2971799" cy="457200"/>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GB"/>
              <a:t>56</a:t>
            </a:fld>
            <a:endParaRPr lang="en-GB"/>
          </a:p>
        </p:txBody>
      </p:sp>
    </p:spTree>
    <p:extLst>
      <p:ext uri="{BB962C8B-B14F-4D97-AF65-F5344CB8AC3E}">
        <p14:creationId xmlns:p14="http://schemas.microsoft.com/office/powerpoint/2010/main" val="13015897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Shape 389"/>
          <p:cNvSpPr>
            <a:spLocks noGrp="1" noRot="1" noChangeAspect="1"/>
          </p:cNvSpPr>
          <p:nvPr>
            <p:ph type="sldImg" idx="2"/>
          </p:nvPr>
        </p:nvSpPr>
        <p:spPr>
          <a:xfrm>
            <a:off x="1143000" y="685800"/>
            <a:ext cx="4572000"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a:solidFill>
              <a:srgbClr val="000000"/>
            </a:solidFill>
            <a:prstDash val="solid"/>
            <a:round/>
            <a:headEnd type="none" w="med" len="med"/>
            <a:tailEnd type="none" w="med" len="med"/>
          </a:ln>
        </p:spPr>
      </p:sp>
      <p:sp>
        <p:nvSpPr>
          <p:cNvPr id="390" name="Shape 390"/>
          <p:cNvSpPr txBox="1">
            <a:spLocks noGrp="1"/>
          </p:cNvSpPr>
          <p:nvPr>
            <p:ph type="body" idx="1"/>
          </p:nvPr>
        </p:nvSpPr>
        <p:spPr>
          <a:xfrm>
            <a:off x="685800" y="4343400"/>
            <a:ext cx="5486399" cy="4114800"/>
          </a:xfrm>
          <a:prstGeom prst="rect">
            <a:avLst/>
          </a:prstGeom>
        </p:spPr>
        <p:txBody>
          <a:bodyPr lIns="91425" tIns="91425" rIns="91425" bIns="91425" anchor="t" anchorCtr="0">
            <a:noAutofit/>
          </a:bodyPr>
          <a:lstStyle/>
          <a:p>
            <a:pPr>
              <a:spcBef>
                <a:spcPts val="0"/>
              </a:spcBef>
              <a:buNone/>
            </a:pPr>
            <a:endParaRPr/>
          </a:p>
        </p:txBody>
      </p:sp>
      <p:sp>
        <p:nvSpPr>
          <p:cNvPr id="391" name="Shape 391"/>
          <p:cNvSpPr txBox="1">
            <a:spLocks noGrp="1"/>
          </p:cNvSpPr>
          <p:nvPr>
            <p:ph type="sldNum" idx="12"/>
          </p:nvPr>
        </p:nvSpPr>
        <p:spPr>
          <a:xfrm>
            <a:off x="3884612" y="8685213"/>
            <a:ext cx="2971799" cy="457200"/>
          </a:xfrm>
          <a:prstGeom prst="rect">
            <a:avLst/>
          </a:prstGeom>
        </p:spPr>
        <p:txBody>
          <a:bodyPr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GB"/>
              <a:t>57</a:t>
            </a:fld>
            <a:endParaRPr lang="en-GB"/>
          </a:p>
        </p:txBody>
      </p:sp>
    </p:spTree>
    <p:extLst>
      <p:ext uri="{BB962C8B-B14F-4D97-AF65-F5344CB8AC3E}">
        <p14:creationId xmlns:p14="http://schemas.microsoft.com/office/powerpoint/2010/main" val="31751779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46404" y="758952"/>
            <a:ext cx="7063740" cy="4041648"/>
          </a:xfrm>
        </p:spPr>
        <p:txBody>
          <a:bodyPr anchor="b">
            <a:normAutofit/>
          </a:bodyPr>
          <a:lstStyle>
            <a:lvl1pPr algn="l">
              <a:lnSpc>
                <a:spcPct val="85000"/>
              </a:lnSpc>
              <a:defRPr sz="6600" baseline="0">
                <a:solidFill>
                  <a:schemeClr val="tx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946404" y="4800600"/>
            <a:ext cx="7063740" cy="1691640"/>
          </a:xfrm>
        </p:spPr>
        <p:txBody>
          <a:bodyPr>
            <a:normAutofit/>
          </a:bodyPr>
          <a:lstStyle>
            <a:lvl1pPr marL="0" indent="0" algn="l">
              <a:buNone/>
              <a:defRPr sz="2000" baseline="0">
                <a:solidFill>
                  <a:schemeClr val="tx1">
                    <a:lumMod val="85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lvl1pPr>
              <a:defRPr>
                <a:solidFill>
                  <a:schemeClr val="bg2">
                    <a:lumMod val="20000"/>
                    <a:lumOff val="80000"/>
                  </a:schemeClr>
                </a:solidFill>
              </a:defRPr>
            </a:lvl1pPr>
          </a:lstStyle>
          <a:p>
            <a:fld id="{747A1835-924F-4983-8DF4-19D9AF23DA11}" type="datetimeFigureOut">
              <a:rPr lang="en-GB" smtClean="0"/>
              <a:t>05/03/2018</a:t>
            </a:fld>
            <a:endParaRPr lang="en-GB"/>
          </a:p>
        </p:txBody>
      </p:sp>
      <p:sp>
        <p:nvSpPr>
          <p:cNvPr id="9" name="Footer Placeholder 8"/>
          <p:cNvSpPr>
            <a:spLocks noGrp="1"/>
          </p:cNvSpPr>
          <p:nvPr>
            <p:ph type="ftr" sz="quarter" idx="11"/>
          </p:nvPr>
        </p:nvSpPr>
        <p:spPr/>
        <p:txBody>
          <a:bodyPr/>
          <a:lstStyle>
            <a:lvl1pPr>
              <a:defRPr>
                <a:solidFill>
                  <a:schemeClr val="bg2">
                    <a:lumMod val="20000"/>
                    <a:lumOff val="80000"/>
                  </a:schemeClr>
                </a:solidFill>
              </a:defRPr>
            </a:lvl1pPr>
          </a:lstStyle>
          <a:p>
            <a:endParaRPr lang="en-GB"/>
          </a:p>
        </p:txBody>
      </p:sp>
      <p:sp>
        <p:nvSpPr>
          <p:cNvPr id="10" name="Slide Number Placeholder 9"/>
          <p:cNvSpPr>
            <a:spLocks noGrp="1"/>
          </p:cNvSpPr>
          <p:nvPr>
            <p:ph type="sldNum" sz="quarter" idx="12"/>
          </p:nvPr>
        </p:nvSpPr>
        <p:spPr/>
        <p:txBody>
          <a:bodyPr/>
          <a:lstStyle>
            <a:lvl1pPr>
              <a:defRPr>
                <a:solidFill>
                  <a:schemeClr val="bg2">
                    <a:lumMod val="60000"/>
                    <a:lumOff val="40000"/>
                  </a:schemeClr>
                </a:solidFill>
              </a:defRPr>
            </a:lvl1pPr>
          </a:lstStyle>
          <a:p>
            <a:fld id="{66080485-B33B-4A55-8CF3-5F082BDBEF77}" type="slidenum">
              <a:rPr lang="en-GB" smtClean="0"/>
              <a:t>‹#›</a:t>
            </a:fld>
            <a:endParaRPr lang="en-GB"/>
          </a:p>
        </p:txBody>
      </p:sp>
    </p:spTree>
    <p:extLst>
      <p:ext uri="{BB962C8B-B14F-4D97-AF65-F5344CB8AC3E}">
        <p14:creationId xmlns:p14="http://schemas.microsoft.com/office/powerpoint/2010/main" val="277925215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47A1835-924F-4983-8DF4-19D9AF23DA11}"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080485-B33B-4A55-8CF3-5F082BDBEF77}" type="slidenum">
              <a:rPr lang="en-GB" smtClean="0"/>
              <a:t>‹#›</a:t>
            </a:fld>
            <a:endParaRPr lang="en-GB"/>
          </a:p>
        </p:txBody>
      </p:sp>
    </p:spTree>
    <p:extLst>
      <p:ext uri="{BB962C8B-B14F-4D97-AF65-F5344CB8AC3E}">
        <p14:creationId xmlns:p14="http://schemas.microsoft.com/office/powerpoint/2010/main" val="4105965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46404" y="758952"/>
            <a:ext cx="7063740" cy="4041648"/>
          </a:xfrm>
        </p:spPr>
        <p:txBody>
          <a:bodyPr anchor="b">
            <a:normAutofit/>
          </a:bodyPr>
          <a:lstStyle>
            <a:lvl1pPr>
              <a:lnSpc>
                <a:spcPct val="85000"/>
              </a:lnSpc>
              <a:defRPr sz="6600" b="0"/>
            </a:lvl1pPr>
          </a:lstStyle>
          <a:p>
            <a:r>
              <a:rPr lang="en-US" smtClean="0"/>
              <a:t>Click to edit Master title style</a:t>
            </a:r>
            <a:endParaRPr lang="en-US" dirty="0"/>
          </a:p>
        </p:txBody>
      </p:sp>
      <p:sp>
        <p:nvSpPr>
          <p:cNvPr id="3" name="Text Placeholder 2"/>
          <p:cNvSpPr>
            <a:spLocks noGrp="1"/>
          </p:cNvSpPr>
          <p:nvPr>
            <p:ph type="body" idx="1"/>
          </p:nvPr>
        </p:nvSpPr>
        <p:spPr>
          <a:xfrm>
            <a:off x="946404" y="4800600"/>
            <a:ext cx="7063740" cy="1691640"/>
          </a:xfrm>
        </p:spPr>
        <p:txBody>
          <a:bodyPr anchor="t">
            <a:normAutofit/>
          </a:bodyPr>
          <a:lstStyle>
            <a:lvl1pPr marL="0" indent="0">
              <a:buNone/>
              <a:defRPr sz="20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7A1835-924F-4983-8DF4-19D9AF23DA11}"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080485-B33B-4A55-8CF3-5F082BDBEF77}" type="slidenum">
              <a:rPr lang="en-GB" smtClean="0"/>
              <a:t>‹#›</a:t>
            </a:fld>
            <a:endParaRPr lang="en-GB"/>
          </a:p>
        </p:txBody>
      </p:sp>
      <p:sp>
        <p:nvSpPr>
          <p:cNvPr id="7" name="Rectangle 6"/>
          <p:cNvSpPr/>
          <p:nvPr/>
        </p:nvSpPr>
        <p:spPr>
          <a:xfrm>
            <a:off x="0" y="0"/>
            <a:ext cx="3429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553770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46404"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594860" y="1828801"/>
            <a:ext cx="336042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47A1835-924F-4983-8DF4-19D9AF23DA11}" type="datetimeFigureOut">
              <a:rPr lang="en-GB" smtClean="0"/>
              <a:t>05/03/2018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080485-B33B-4A55-8CF3-5F082BDBEF77}" type="slidenum">
              <a:rPr lang="en-GB" smtClean="0"/>
              <a:t>‹#›</a:t>
            </a:fld>
            <a:endParaRPr lang="en-GB"/>
          </a:p>
        </p:txBody>
      </p:sp>
    </p:spTree>
    <p:extLst>
      <p:ext uri="{BB962C8B-B14F-4D97-AF65-F5344CB8AC3E}">
        <p14:creationId xmlns:p14="http://schemas.microsoft.com/office/powerpoint/2010/main" val="2025791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46404" y="1717185"/>
            <a:ext cx="3360420" cy="731520"/>
          </a:xfrm>
        </p:spPr>
        <p:txBody>
          <a:bodyPr anchor="b">
            <a:normAutofit/>
          </a:bodyPr>
          <a:lstStyle>
            <a:lvl1pPr marL="0" indent="0">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946404"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10"/>
          <p:cNvSpPr>
            <a:spLocks noGrp="1"/>
          </p:cNvSpPr>
          <p:nvPr>
            <p:ph type="body" sz="quarter" idx="13"/>
          </p:nvPr>
        </p:nvSpPr>
        <p:spPr>
          <a:xfrm>
            <a:off x="4599432" y="1717185"/>
            <a:ext cx="3364992" cy="731520"/>
          </a:xfrm>
        </p:spPr>
        <p:txBody>
          <a:bodyPr anchor="b">
            <a:normAutofit/>
          </a:bodyPr>
          <a:lstStyle>
            <a:lvl1pPr marL="0" indent="0">
              <a:buFontTx/>
              <a:buNone/>
              <a:defRPr lang="en-US" sz="1800" b="0" kern="1200" spc="10" baseline="0" dirty="0">
                <a:solidFill>
                  <a:schemeClr val="tx2"/>
                </a:solidFill>
                <a:latin typeface="+mn-lt"/>
                <a:ea typeface="+mn-ea"/>
                <a:cs typeface="+mn-cs"/>
              </a:defRPr>
            </a:lvl1pPr>
          </a:lstStyle>
          <a:p>
            <a:pPr marL="0" lvl="0" indent="0" algn="l" defTabSz="914400" rtl="0" eaLnBrk="1" latinLnBrk="0" hangingPunct="1">
              <a:lnSpc>
                <a:spcPct val="95000"/>
              </a:lnSpc>
              <a:spcBef>
                <a:spcPts val="0"/>
              </a:spcBef>
              <a:spcAft>
                <a:spcPts val="200"/>
              </a:spcAft>
              <a:buClr>
                <a:schemeClr val="accent1"/>
              </a:buClr>
              <a:buSzPct val="80000"/>
              <a:buNone/>
            </a:pPr>
            <a:r>
              <a:rPr lang="en-US" smtClean="0"/>
              <a:t>Click to edit Master text styles</a:t>
            </a:r>
          </a:p>
        </p:txBody>
      </p:sp>
      <p:sp>
        <p:nvSpPr>
          <p:cNvPr id="6" name="Content Placeholder 5"/>
          <p:cNvSpPr>
            <a:spLocks noGrp="1"/>
          </p:cNvSpPr>
          <p:nvPr>
            <p:ph sz="quarter" idx="4"/>
          </p:nvPr>
        </p:nvSpPr>
        <p:spPr>
          <a:xfrm>
            <a:off x="4594860" y="2507550"/>
            <a:ext cx="336042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47A1835-924F-4983-8DF4-19D9AF23DA11}" type="datetimeFigureOut">
              <a:rPr lang="en-GB" smtClean="0"/>
              <a:t>05/03/2018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6080485-B33B-4A55-8CF3-5F082BDBEF77}" type="slidenum">
              <a:rPr lang="en-GB" smtClean="0"/>
              <a:t>‹#›</a:t>
            </a:fld>
            <a:endParaRPr lang="en-GB"/>
          </a:p>
        </p:txBody>
      </p:sp>
    </p:spTree>
    <p:extLst>
      <p:ext uri="{BB962C8B-B14F-4D97-AF65-F5344CB8AC3E}">
        <p14:creationId xmlns:p14="http://schemas.microsoft.com/office/powerpoint/2010/main" val="3241325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47A1835-924F-4983-8DF4-19D9AF23DA11}" type="datetimeFigureOut">
              <a:rPr lang="en-GB" smtClean="0"/>
              <a:t>05/03/2018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6080485-B33B-4A55-8CF3-5F082BDBEF77}" type="slidenum">
              <a:rPr lang="en-GB" smtClean="0"/>
              <a:t>‹#›</a:t>
            </a:fld>
            <a:endParaRPr lang="en-GB"/>
          </a:p>
        </p:txBody>
      </p:sp>
    </p:spTree>
    <p:extLst>
      <p:ext uri="{BB962C8B-B14F-4D97-AF65-F5344CB8AC3E}">
        <p14:creationId xmlns:p14="http://schemas.microsoft.com/office/powerpoint/2010/main" val="3710239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7A1835-924F-4983-8DF4-19D9AF23DA11}" type="datetimeFigureOut">
              <a:rPr lang="en-GB" smtClean="0"/>
              <a:t>05/03/2018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6080485-B33B-4A55-8CF3-5F082BDBEF77}" type="slidenum">
              <a:rPr lang="en-GB" smtClean="0"/>
              <a:t>‹#›</a:t>
            </a:fld>
            <a:endParaRPr lang="en-GB"/>
          </a:p>
        </p:txBody>
      </p:sp>
    </p:spTree>
    <p:extLst>
      <p:ext uri="{BB962C8B-B14F-4D97-AF65-F5344CB8AC3E}">
        <p14:creationId xmlns:p14="http://schemas.microsoft.com/office/powerpoint/2010/main" val="2510027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936" y="457201"/>
            <a:ext cx="2400300" cy="1600197"/>
          </a:xfrm>
        </p:spPr>
        <p:txBody>
          <a:bodyPr anchor="b">
            <a:normAutofit/>
          </a:bodyPr>
          <a:lstStyle>
            <a:lvl1pPr>
              <a:defRPr sz="2800" b="0" baseline="0"/>
            </a:lvl1pPr>
          </a:lstStyle>
          <a:p>
            <a:r>
              <a:rPr lang="en-US" smtClean="0"/>
              <a:t>Click to edit Master title style</a:t>
            </a:r>
            <a:endParaRPr lang="en-US" dirty="0"/>
          </a:p>
        </p:txBody>
      </p:sp>
      <p:sp>
        <p:nvSpPr>
          <p:cNvPr id="3" name="Content Placeholder 2"/>
          <p:cNvSpPr>
            <a:spLocks noGrp="1"/>
          </p:cNvSpPr>
          <p:nvPr>
            <p:ph idx="1"/>
          </p:nvPr>
        </p:nvSpPr>
        <p:spPr>
          <a:xfrm>
            <a:off x="3378200" y="685800"/>
            <a:ext cx="4559300" cy="5486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30936" y="2099735"/>
            <a:ext cx="24003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7A1835-924F-4983-8DF4-19D9AF23DA11}" type="datetimeFigureOut">
              <a:rPr lang="en-GB" smtClean="0"/>
              <a:t>05/03/2018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080485-B33B-4A55-8CF3-5F082BDBEF77}" type="slidenum">
              <a:rPr lang="en-GB" smtClean="0"/>
              <a:t>‹#›</a:t>
            </a:fld>
            <a:endParaRPr lang="en-GB"/>
          </a:p>
        </p:txBody>
      </p:sp>
    </p:spTree>
    <p:extLst>
      <p:ext uri="{BB962C8B-B14F-4D97-AF65-F5344CB8AC3E}">
        <p14:creationId xmlns:p14="http://schemas.microsoft.com/office/powerpoint/2010/main" val="2376771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846963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5800" y="5257800"/>
            <a:ext cx="7486650" cy="914400"/>
          </a:xfrm>
        </p:spPr>
        <p:txBody>
          <a:bodyPr anchor="b">
            <a:normAutofit/>
          </a:bodyPr>
          <a:lstStyle>
            <a:lvl1pPr>
              <a:defRPr sz="2800" b="0">
                <a:solidFill>
                  <a:schemeClr val="bg1"/>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846963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6108590"/>
            <a:ext cx="748665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7A1835-924F-4983-8DF4-19D9AF23DA11}" type="datetimeFigureOut">
              <a:rPr lang="en-GB" smtClean="0"/>
              <a:t>05/03/2018</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6080485-B33B-4A55-8CF3-5F082BDBEF77}" type="slidenum">
              <a:rPr lang="en-GB" smtClean="0"/>
              <a:t>‹#›</a:t>
            </a:fld>
            <a:endParaRPr lang="en-GB"/>
          </a:p>
        </p:txBody>
      </p:sp>
    </p:spTree>
    <p:extLst>
      <p:ext uri="{BB962C8B-B14F-4D97-AF65-F5344CB8AC3E}">
        <p14:creationId xmlns:p14="http://schemas.microsoft.com/office/powerpoint/2010/main" val="848881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47A1835-924F-4983-8DF4-19D9AF23DA11}"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080485-B33B-4A55-8CF3-5F082BDBEF77}" type="slidenum">
              <a:rPr lang="en-GB" smtClean="0"/>
              <a:t>‹#›</a:t>
            </a:fld>
            <a:endParaRPr lang="en-GB"/>
          </a:p>
        </p:txBody>
      </p:sp>
    </p:spTree>
    <p:extLst>
      <p:ext uri="{BB962C8B-B14F-4D97-AF65-F5344CB8AC3E}">
        <p14:creationId xmlns:p14="http://schemas.microsoft.com/office/powerpoint/2010/main" val="20258456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6525" y="381000"/>
            <a:ext cx="1857375" cy="58975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71500" y="381000"/>
            <a:ext cx="5800725" cy="58975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47A1835-924F-4983-8DF4-19D9AF23DA11}" type="datetimeFigureOut">
              <a:rPr lang="en-GB" smtClean="0"/>
              <a:t>05/03/2018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080485-B33B-4A55-8CF3-5F082BDBEF77}" type="slidenum">
              <a:rPr lang="en-GB" smtClean="0"/>
              <a:t>‹#›</a:t>
            </a:fld>
            <a:endParaRPr lang="en-GB"/>
          </a:p>
        </p:txBody>
      </p:sp>
    </p:spTree>
    <p:extLst>
      <p:ext uri="{BB962C8B-B14F-4D97-AF65-F5344CB8AC3E}">
        <p14:creationId xmlns:p14="http://schemas.microsoft.com/office/powerpoint/2010/main" val="9206979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8418195" y="0"/>
            <a:ext cx="73152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946404" y="365760"/>
            <a:ext cx="7269480" cy="1325562"/>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46404" y="1828801"/>
            <a:ext cx="6446520" cy="435133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6200000">
            <a:off x="7831456" y="1044178"/>
            <a:ext cx="1904999" cy="273844"/>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747A1835-924F-4983-8DF4-19D9AF23DA11}" type="datetimeFigureOut">
              <a:rPr lang="en-GB" smtClean="0"/>
              <a:t>05/03/2018</a:t>
            </a:fld>
            <a:endParaRPr lang="en-GB"/>
          </a:p>
        </p:txBody>
      </p:sp>
      <p:sp>
        <p:nvSpPr>
          <p:cNvPr id="5" name="Footer Placeholder 4"/>
          <p:cNvSpPr>
            <a:spLocks noGrp="1"/>
          </p:cNvSpPr>
          <p:nvPr>
            <p:ph type="ftr" sz="quarter" idx="3"/>
          </p:nvPr>
        </p:nvSpPr>
        <p:spPr>
          <a:xfrm rot="16200000">
            <a:off x="6993255" y="4092178"/>
            <a:ext cx="3581400" cy="273844"/>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8441055" y="6172201"/>
            <a:ext cx="685800" cy="593725"/>
          </a:xfrm>
          <a:prstGeom prst="rect">
            <a:avLst/>
          </a:prstGeom>
        </p:spPr>
        <p:txBody>
          <a:bodyPr vert="horz" lIns="27432" tIns="45720" rIns="27432" bIns="45720" rtlCol="0" anchor="ctr">
            <a:normAutofit/>
          </a:bodyPr>
          <a:lstStyle>
            <a:lvl1pPr algn="ctr">
              <a:defRPr sz="3200">
                <a:solidFill>
                  <a:schemeClr val="tx2">
                    <a:lumMod val="60000"/>
                    <a:lumOff val="40000"/>
                  </a:schemeClr>
                </a:solidFill>
              </a:defRPr>
            </a:lvl1pPr>
          </a:lstStyle>
          <a:p>
            <a:fld id="{66080485-B33B-4A55-8CF3-5F082BDBEF77}" type="slidenum">
              <a:rPr lang="en-GB" smtClean="0"/>
              <a:t>‹#›</a:t>
            </a:fld>
            <a:endParaRPr lang="en-GB"/>
          </a:p>
        </p:txBody>
      </p:sp>
    </p:spTree>
    <p:extLst>
      <p:ext uri="{BB962C8B-B14F-4D97-AF65-F5344CB8AC3E}">
        <p14:creationId xmlns:p14="http://schemas.microsoft.com/office/powerpoint/2010/main" val="235514804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0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Applied Psychology</a:t>
            </a:r>
            <a:endParaRPr lang="en-GB" dirty="0"/>
          </a:p>
        </p:txBody>
      </p:sp>
      <p:sp>
        <p:nvSpPr>
          <p:cNvPr id="3" name="Subtitle 2"/>
          <p:cNvSpPr>
            <a:spLocks noGrp="1"/>
          </p:cNvSpPr>
          <p:nvPr>
            <p:ph type="subTitle" idx="1"/>
          </p:nvPr>
        </p:nvSpPr>
        <p:spPr/>
        <p:txBody>
          <a:bodyPr>
            <a:normAutofit/>
          </a:bodyPr>
          <a:lstStyle/>
          <a:p>
            <a:r>
              <a:rPr lang="en-GB" sz="2400" dirty="0" smtClean="0"/>
              <a:t>Lecture 5: Psychology and Health Promotion</a:t>
            </a:r>
          </a:p>
          <a:p>
            <a:endParaRPr lang="en-GB" dirty="0"/>
          </a:p>
          <a:p>
            <a:r>
              <a:rPr lang="en-GB" dirty="0" smtClean="0"/>
              <a:t>Stacey Coleman</a:t>
            </a:r>
            <a:endParaRPr lang="en-GB" dirty="0"/>
          </a:p>
        </p:txBody>
      </p:sp>
    </p:spTree>
    <p:extLst>
      <p:ext uri="{BB962C8B-B14F-4D97-AF65-F5344CB8AC3E}">
        <p14:creationId xmlns:p14="http://schemas.microsoft.com/office/powerpoint/2010/main" val="278716400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6307609" cy="1325563"/>
          </a:xfrm>
        </p:spPr>
        <p:txBody>
          <a:bodyPr/>
          <a:lstStyle/>
          <a:p>
            <a:r>
              <a:rPr lang="en-GB" dirty="0" smtClean="0"/>
              <a:t>What is Health Psychology?</a:t>
            </a:r>
            <a:endParaRPr lang="en-GB" dirty="0"/>
          </a:p>
        </p:txBody>
      </p:sp>
      <p:sp>
        <p:nvSpPr>
          <p:cNvPr id="3" name="Content Placeholder 2"/>
          <p:cNvSpPr>
            <a:spLocks noGrp="1"/>
          </p:cNvSpPr>
          <p:nvPr>
            <p:ph idx="1"/>
          </p:nvPr>
        </p:nvSpPr>
        <p:spPr/>
        <p:txBody>
          <a:bodyPr>
            <a:normAutofit/>
          </a:bodyPr>
          <a:lstStyle/>
          <a:p>
            <a:pPr marL="0" indent="0" algn="ctr">
              <a:buNone/>
            </a:pPr>
            <a:endParaRPr lang="en-GB" sz="2400" i="1" dirty="0" smtClean="0"/>
          </a:p>
          <a:p>
            <a:pPr marL="0" indent="0" algn="ctr">
              <a:buNone/>
            </a:pPr>
            <a:r>
              <a:rPr lang="en-GB" sz="2400" i="1" dirty="0" smtClean="0"/>
              <a:t>The scientific study of psychological processes of health, illness and health care</a:t>
            </a:r>
          </a:p>
          <a:p>
            <a:pPr algn="ctr"/>
            <a:endParaRPr lang="en-GB" sz="2400" dirty="0"/>
          </a:p>
          <a:p>
            <a:pPr marL="0" indent="0" algn="ctr">
              <a:buNone/>
            </a:pPr>
            <a:r>
              <a:rPr lang="en-GB" sz="2400" dirty="0" smtClean="0"/>
              <a:t>A branch of psychology that deals with how people cope and manage illness and health behaviour</a:t>
            </a:r>
            <a:endParaRPr lang="en-GB" sz="2400" dirty="0"/>
          </a:p>
        </p:txBody>
      </p:sp>
      <p:pic>
        <p:nvPicPr>
          <p:cNvPr id="4" name="Shape 41"/>
          <p:cNvPicPr preferRelativeResize="0"/>
          <p:nvPr/>
        </p:nvPicPr>
        <p:blipFill>
          <a:blip r:embed="rId2">
            <a:alphaModFix/>
          </a:blip>
          <a:stretch>
            <a:fillRect/>
          </a:stretch>
        </p:blipFill>
        <p:spPr>
          <a:xfrm>
            <a:off x="5586931" y="618332"/>
            <a:ext cx="2581275" cy="819150"/>
          </a:xfrm>
          <a:prstGeom prst="rect">
            <a:avLst/>
          </a:prstGeom>
          <a:noFill/>
          <a:ln>
            <a:noFill/>
          </a:ln>
        </p:spPr>
      </p:pic>
    </p:spTree>
    <p:extLst>
      <p:ext uri="{BB962C8B-B14F-4D97-AF65-F5344CB8AC3E}">
        <p14:creationId xmlns:p14="http://schemas.microsoft.com/office/powerpoint/2010/main" val="10056122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6307609" cy="1325563"/>
          </a:xfrm>
        </p:spPr>
        <p:txBody>
          <a:bodyPr/>
          <a:lstStyle/>
          <a:p>
            <a:r>
              <a:rPr lang="en-GB" dirty="0" smtClean="0"/>
              <a:t>What is Health Psychology?</a:t>
            </a:r>
            <a:endParaRPr lang="en-GB" dirty="0"/>
          </a:p>
        </p:txBody>
      </p:sp>
      <p:sp>
        <p:nvSpPr>
          <p:cNvPr id="3" name="Content Placeholder 2"/>
          <p:cNvSpPr>
            <a:spLocks noGrp="1"/>
          </p:cNvSpPr>
          <p:nvPr>
            <p:ph idx="1"/>
          </p:nvPr>
        </p:nvSpPr>
        <p:spPr/>
        <p:txBody>
          <a:bodyPr>
            <a:normAutofit/>
          </a:bodyPr>
          <a:lstStyle/>
          <a:p>
            <a:r>
              <a:rPr lang="en-GB" sz="2400" dirty="0" smtClean="0"/>
              <a:t>The main goals of health psychology have been described as:</a:t>
            </a:r>
          </a:p>
          <a:p>
            <a:endParaRPr lang="en-GB" sz="2400" dirty="0"/>
          </a:p>
          <a:p>
            <a:pPr lvl="1"/>
            <a:r>
              <a:rPr lang="en-GB" sz="2200" dirty="0" smtClean="0"/>
              <a:t>The promotion and maintenance of health</a:t>
            </a:r>
          </a:p>
          <a:p>
            <a:pPr lvl="1"/>
            <a:r>
              <a:rPr lang="en-GB" sz="2200" dirty="0" smtClean="0"/>
              <a:t>Improving health-care systems and health policy</a:t>
            </a:r>
          </a:p>
          <a:p>
            <a:pPr lvl="1"/>
            <a:r>
              <a:rPr lang="en-GB" sz="2200" dirty="0" smtClean="0"/>
              <a:t>The prevention and treatment of illness</a:t>
            </a:r>
          </a:p>
          <a:p>
            <a:pPr lvl="1"/>
            <a:r>
              <a:rPr lang="en-GB" sz="2200" dirty="0" smtClean="0"/>
              <a:t>The causes of illness</a:t>
            </a:r>
            <a:endParaRPr lang="en-GB" sz="2200" dirty="0"/>
          </a:p>
        </p:txBody>
      </p:sp>
      <p:pic>
        <p:nvPicPr>
          <p:cNvPr id="4" name="Shape 41"/>
          <p:cNvPicPr preferRelativeResize="0"/>
          <p:nvPr/>
        </p:nvPicPr>
        <p:blipFill>
          <a:blip r:embed="rId2">
            <a:alphaModFix/>
          </a:blip>
          <a:stretch>
            <a:fillRect/>
          </a:stretch>
        </p:blipFill>
        <p:spPr>
          <a:xfrm>
            <a:off x="5586931" y="618332"/>
            <a:ext cx="2581275" cy="819150"/>
          </a:xfrm>
          <a:prstGeom prst="rect">
            <a:avLst/>
          </a:prstGeom>
          <a:noFill/>
          <a:ln>
            <a:noFill/>
          </a:ln>
        </p:spPr>
      </p:pic>
    </p:spTree>
    <p:extLst>
      <p:ext uri="{BB962C8B-B14F-4D97-AF65-F5344CB8AC3E}">
        <p14:creationId xmlns:p14="http://schemas.microsoft.com/office/powerpoint/2010/main" val="20059161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Topics explored by health psychologists </a:t>
            </a:r>
            <a:endParaRPr lang="en-GB" dirty="0"/>
          </a:p>
        </p:txBody>
      </p:sp>
      <p:sp>
        <p:nvSpPr>
          <p:cNvPr id="3" name="Content Placeholder 2"/>
          <p:cNvSpPr>
            <a:spLocks noGrp="1"/>
          </p:cNvSpPr>
          <p:nvPr>
            <p:ph idx="1"/>
          </p:nvPr>
        </p:nvSpPr>
        <p:spPr/>
        <p:txBody>
          <a:bodyPr>
            <a:normAutofit/>
          </a:bodyPr>
          <a:lstStyle/>
          <a:p>
            <a:r>
              <a:rPr lang="en-GB" sz="2000" dirty="0" smtClean="0"/>
              <a:t>Obesity</a:t>
            </a:r>
          </a:p>
          <a:p>
            <a:r>
              <a:rPr lang="en-GB" sz="2000" dirty="0" smtClean="0"/>
              <a:t>Behaviour changes</a:t>
            </a:r>
          </a:p>
          <a:p>
            <a:r>
              <a:rPr lang="en-GB" sz="2000" dirty="0" smtClean="0"/>
              <a:t>Appearance and body image</a:t>
            </a:r>
          </a:p>
          <a:p>
            <a:r>
              <a:rPr lang="en-GB" sz="2000" dirty="0" smtClean="0"/>
              <a:t>Chronic pain</a:t>
            </a:r>
          </a:p>
          <a:p>
            <a:r>
              <a:rPr lang="en-GB" sz="2000" dirty="0" smtClean="0"/>
              <a:t>Stress</a:t>
            </a:r>
          </a:p>
          <a:p>
            <a:r>
              <a:rPr lang="en-GB" sz="2000" dirty="0" smtClean="0"/>
              <a:t>Illness</a:t>
            </a:r>
          </a:p>
          <a:p>
            <a:r>
              <a:rPr lang="en-GB" sz="2000" dirty="0" smtClean="0"/>
              <a:t>The internet and the future of health psychology</a:t>
            </a:r>
          </a:p>
          <a:p>
            <a:r>
              <a:rPr lang="en-GB" sz="2000" dirty="0" smtClean="0"/>
              <a:t>Walking</a:t>
            </a:r>
          </a:p>
          <a:p>
            <a:r>
              <a:rPr lang="en-GB" sz="2000" dirty="0" err="1" smtClean="0"/>
              <a:t>Etc</a:t>
            </a:r>
            <a:r>
              <a:rPr lang="en-GB" sz="2000" dirty="0" smtClean="0"/>
              <a:t>, </a:t>
            </a:r>
            <a:r>
              <a:rPr lang="en-GB" sz="2000" dirty="0" err="1" smtClean="0"/>
              <a:t>etc</a:t>
            </a:r>
            <a:r>
              <a:rPr lang="en-GB" sz="2000" dirty="0" smtClean="0"/>
              <a:t>, </a:t>
            </a:r>
            <a:r>
              <a:rPr lang="en-GB" sz="2000" dirty="0" err="1" smtClean="0"/>
              <a:t>etc</a:t>
            </a:r>
            <a:endParaRPr lang="en-GB" sz="2000" dirty="0"/>
          </a:p>
        </p:txBody>
      </p:sp>
    </p:spTree>
    <p:extLst>
      <p:ext uri="{BB962C8B-B14F-4D97-AF65-F5344CB8AC3E}">
        <p14:creationId xmlns:p14="http://schemas.microsoft.com/office/powerpoint/2010/main" val="5170652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Psychology</a:t>
            </a:r>
            <a:endParaRPr lang="en-GB" dirty="0"/>
          </a:p>
        </p:txBody>
      </p:sp>
      <p:sp>
        <p:nvSpPr>
          <p:cNvPr id="3" name="Content Placeholder 2"/>
          <p:cNvSpPr>
            <a:spLocks noGrp="1"/>
          </p:cNvSpPr>
          <p:nvPr>
            <p:ph idx="1"/>
          </p:nvPr>
        </p:nvSpPr>
        <p:spPr/>
        <p:txBody>
          <a:bodyPr/>
          <a:lstStyle/>
          <a:p>
            <a:pPr>
              <a:spcBef>
                <a:spcPts val="0"/>
              </a:spcBef>
              <a:buNone/>
            </a:pPr>
            <a:r>
              <a:rPr lang="en-GB" sz="2400" dirty="0"/>
              <a:t>Health psychology is both an academic discipline and a profession.</a:t>
            </a:r>
          </a:p>
          <a:p>
            <a:pPr>
              <a:spcBef>
                <a:spcPts val="0"/>
              </a:spcBef>
              <a:buNone/>
            </a:pPr>
            <a:endParaRPr lang="en-GB" sz="1900" dirty="0"/>
          </a:p>
          <a:p>
            <a:pPr marL="457200" lvl="0" indent="-342900">
              <a:spcBef>
                <a:spcPts val="0"/>
              </a:spcBef>
              <a:buClr>
                <a:schemeClr val="dk2"/>
              </a:buClr>
              <a:buSzPct val="100000"/>
              <a:buFont typeface="Arial"/>
              <a:buChar char="●"/>
            </a:pPr>
            <a:r>
              <a:rPr lang="en-GB" dirty="0"/>
              <a:t>Academic discipline:</a:t>
            </a:r>
          </a:p>
          <a:p>
            <a:pPr marL="914400" lvl="1" indent="-342900">
              <a:spcBef>
                <a:spcPts val="0"/>
              </a:spcBef>
              <a:buClr>
                <a:schemeClr val="dk2"/>
              </a:buClr>
              <a:buSzPct val="100000"/>
              <a:buFont typeface="Courier New"/>
              <a:buChar char="o"/>
            </a:pPr>
            <a:r>
              <a:rPr lang="en-GB" sz="2000" dirty="0"/>
              <a:t>Research focuses on the causes and processes underpinning health and </a:t>
            </a:r>
            <a:r>
              <a:rPr lang="en-GB" sz="2000" dirty="0" smtClean="0"/>
              <a:t>illness</a:t>
            </a:r>
          </a:p>
          <a:p>
            <a:pPr marL="914400" lvl="1" indent="-342900">
              <a:spcBef>
                <a:spcPts val="0"/>
              </a:spcBef>
              <a:buClr>
                <a:schemeClr val="dk2"/>
              </a:buClr>
              <a:buSzPct val="100000"/>
              <a:buFont typeface="Courier New"/>
              <a:buChar char="o"/>
            </a:pPr>
            <a:endParaRPr lang="en-GB" sz="2000" dirty="0"/>
          </a:p>
          <a:p>
            <a:pPr marL="457200" lvl="0" indent="-349250">
              <a:spcBef>
                <a:spcPts val="0"/>
              </a:spcBef>
              <a:buClr>
                <a:schemeClr val="dk2"/>
              </a:buClr>
              <a:buSzPct val="100000"/>
              <a:buFont typeface="Arial"/>
              <a:buChar char="●"/>
            </a:pPr>
            <a:r>
              <a:rPr lang="en-GB" dirty="0"/>
              <a:t>Profession:</a:t>
            </a:r>
          </a:p>
          <a:p>
            <a:pPr marL="914400" lvl="1" indent="-342900">
              <a:spcBef>
                <a:spcPts val="0"/>
              </a:spcBef>
              <a:buClr>
                <a:schemeClr val="dk2"/>
              </a:buClr>
              <a:buSzPct val="100000"/>
              <a:buFont typeface="Courier New"/>
              <a:buChar char="o"/>
            </a:pPr>
            <a:r>
              <a:rPr lang="en-GB" sz="2000" dirty="0"/>
              <a:t>Professional health psychologists work towards improving health care and the delivery of care</a:t>
            </a:r>
          </a:p>
          <a:p>
            <a:endParaRPr lang="en-GB" dirty="0"/>
          </a:p>
        </p:txBody>
      </p:sp>
    </p:spTree>
    <p:extLst>
      <p:ext uri="{BB962C8B-B14F-4D97-AF65-F5344CB8AC3E}">
        <p14:creationId xmlns:p14="http://schemas.microsoft.com/office/powerpoint/2010/main" val="290319298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Biopsychosocial Model of Health</a:t>
            </a:r>
            <a:endParaRPr lang="en-GB" dirty="0"/>
          </a:p>
        </p:txBody>
      </p:sp>
      <p:sp>
        <p:nvSpPr>
          <p:cNvPr id="3" name="Content Placeholder 2"/>
          <p:cNvSpPr>
            <a:spLocks noGrp="1"/>
          </p:cNvSpPr>
          <p:nvPr>
            <p:ph idx="1"/>
          </p:nvPr>
        </p:nvSpPr>
        <p:spPr>
          <a:xfrm>
            <a:off x="685800" y="1796315"/>
            <a:ext cx="4086497" cy="4050792"/>
          </a:xfrm>
        </p:spPr>
        <p:txBody>
          <a:bodyPr>
            <a:noAutofit/>
          </a:bodyPr>
          <a:lstStyle/>
          <a:p>
            <a:r>
              <a:rPr lang="en-GB" sz="2000" dirty="0" smtClean="0"/>
              <a:t>An integrated model of health drawing on many disciplines</a:t>
            </a:r>
          </a:p>
          <a:p>
            <a:endParaRPr lang="en-GB" sz="2000" dirty="0"/>
          </a:p>
          <a:p>
            <a:r>
              <a:rPr lang="en-GB" sz="2000" dirty="0" smtClean="0"/>
              <a:t>Aims to provide a comprehensive picture of the causes and processes underpinning health and illness</a:t>
            </a:r>
          </a:p>
          <a:p>
            <a:endParaRPr lang="en-GB" sz="2000" dirty="0"/>
          </a:p>
          <a:p>
            <a:r>
              <a:rPr lang="en-GB" sz="2000" dirty="0" smtClean="0"/>
              <a:t>Supports the integration of biological, psychological, and social factors in the assessment, prevention and treatment of diseases.</a:t>
            </a:r>
            <a:endParaRPr lang="en-GB" sz="2000" dirty="0"/>
          </a:p>
        </p:txBody>
      </p:sp>
      <p:pic>
        <p:nvPicPr>
          <p:cNvPr id="4" name="Shape 69"/>
          <p:cNvPicPr preferRelativeResize="0"/>
          <p:nvPr/>
        </p:nvPicPr>
        <p:blipFill>
          <a:blip r:embed="rId2">
            <a:alphaModFix/>
          </a:blip>
          <a:stretch>
            <a:fillRect/>
          </a:stretch>
        </p:blipFill>
        <p:spPr>
          <a:xfrm>
            <a:off x="4731037" y="1958861"/>
            <a:ext cx="4412963" cy="3725699"/>
          </a:xfrm>
          <a:prstGeom prst="rect">
            <a:avLst/>
          </a:prstGeom>
          <a:noFill/>
          <a:ln>
            <a:noFill/>
          </a:ln>
        </p:spPr>
      </p:pic>
    </p:spTree>
    <p:extLst>
      <p:ext uri="{BB962C8B-B14F-4D97-AF65-F5344CB8AC3E}">
        <p14:creationId xmlns:p14="http://schemas.microsoft.com/office/powerpoint/2010/main" val="117142207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‘HEALTH’?</a:t>
            </a:r>
            <a:endParaRPr lang="en-GB" dirty="0"/>
          </a:p>
        </p:txBody>
      </p:sp>
      <p:sp>
        <p:nvSpPr>
          <p:cNvPr id="4" name="Oval 3"/>
          <p:cNvSpPr/>
          <p:nvPr/>
        </p:nvSpPr>
        <p:spPr>
          <a:xfrm>
            <a:off x="1097279" y="1938529"/>
            <a:ext cx="2847703" cy="1602378"/>
          </a:xfrm>
          <a:prstGeom prst="ellips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Is it simply the absence of disease?</a:t>
            </a:r>
            <a:endParaRPr lang="en-GB" dirty="0"/>
          </a:p>
        </p:txBody>
      </p:sp>
      <p:sp>
        <p:nvSpPr>
          <p:cNvPr id="5" name="Oval 4"/>
          <p:cNvSpPr/>
          <p:nvPr/>
        </p:nvSpPr>
        <p:spPr>
          <a:xfrm>
            <a:off x="5447211" y="1938529"/>
            <a:ext cx="2847703" cy="1602378"/>
          </a:xfrm>
          <a:prstGeom prst="ellips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How do we measure health?</a:t>
            </a:r>
            <a:endParaRPr lang="en-GB" dirty="0"/>
          </a:p>
        </p:txBody>
      </p:sp>
      <p:sp>
        <p:nvSpPr>
          <p:cNvPr id="6" name="Rounded Rectangle 5"/>
          <p:cNvSpPr/>
          <p:nvPr/>
        </p:nvSpPr>
        <p:spPr>
          <a:xfrm>
            <a:off x="698863" y="4096308"/>
            <a:ext cx="7596051" cy="2177143"/>
          </a:xfrm>
          <a:prstGeom prst="roundRect">
            <a:avLst/>
          </a:prstGeom>
          <a:solidFill>
            <a:schemeClr val="bg1"/>
          </a:solidFill>
          <a:ln w="19050">
            <a:solidFill>
              <a:schemeClr val="accent1">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smtClean="0">
                <a:solidFill>
                  <a:schemeClr val="accent1">
                    <a:lumMod val="75000"/>
                  </a:schemeClr>
                </a:solidFill>
              </a:rPr>
              <a:t>WORLD HEALTH ORGANISATION (WHO)</a:t>
            </a:r>
          </a:p>
          <a:p>
            <a:pPr algn="ctr"/>
            <a:endParaRPr lang="en-GB" dirty="0">
              <a:solidFill>
                <a:schemeClr val="accent1">
                  <a:lumMod val="75000"/>
                </a:schemeClr>
              </a:solidFill>
            </a:endParaRPr>
          </a:p>
          <a:p>
            <a:pPr algn="ctr"/>
            <a:r>
              <a:rPr lang="en-GB" dirty="0" smtClean="0">
                <a:solidFill>
                  <a:schemeClr val="accent1">
                    <a:lumMod val="75000"/>
                  </a:schemeClr>
                </a:solidFill>
              </a:rPr>
              <a:t>Health needs to be measured on three dimensions:</a:t>
            </a:r>
          </a:p>
          <a:p>
            <a:pPr algn="ctr"/>
            <a:endParaRPr lang="en-GB" dirty="0">
              <a:solidFill>
                <a:schemeClr val="accent1">
                  <a:lumMod val="75000"/>
                </a:schemeClr>
              </a:solidFill>
            </a:endParaRPr>
          </a:p>
          <a:p>
            <a:pPr marL="285750" indent="-285750">
              <a:buFont typeface="Arial" panose="020B0604020202020204" pitchFamily="34" charset="0"/>
              <a:buChar char="•"/>
            </a:pPr>
            <a:r>
              <a:rPr lang="en-GB" dirty="0" smtClean="0">
                <a:solidFill>
                  <a:schemeClr val="accent1">
                    <a:lumMod val="75000"/>
                  </a:schemeClr>
                </a:solidFill>
              </a:rPr>
              <a:t>Social</a:t>
            </a:r>
          </a:p>
          <a:p>
            <a:pPr marL="285750" indent="-285750">
              <a:buFont typeface="Arial" panose="020B0604020202020204" pitchFamily="34" charset="0"/>
              <a:buChar char="•"/>
            </a:pPr>
            <a:r>
              <a:rPr lang="en-GB" dirty="0" smtClean="0">
                <a:solidFill>
                  <a:schemeClr val="accent1">
                    <a:lumMod val="75000"/>
                  </a:schemeClr>
                </a:solidFill>
              </a:rPr>
              <a:t>Psychological</a:t>
            </a:r>
          </a:p>
          <a:p>
            <a:pPr marL="285750" indent="-285750">
              <a:buFont typeface="Arial" panose="020B0604020202020204" pitchFamily="34" charset="0"/>
              <a:buChar char="•"/>
            </a:pPr>
            <a:r>
              <a:rPr lang="en-GB" dirty="0" smtClean="0">
                <a:solidFill>
                  <a:schemeClr val="accent1">
                    <a:lumMod val="75000"/>
                  </a:schemeClr>
                </a:solidFill>
              </a:rPr>
              <a:t>Physical Wellbeing</a:t>
            </a:r>
            <a:endParaRPr lang="en-GB" dirty="0">
              <a:solidFill>
                <a:schemeClr val="accent1">
                  <a:lumMod val="75000"/>
                </a:schemeClr>
              </a:solidFill>
            </a:endParaRPr>
          </a:p>
        </p:txBody>
      </p:sp>
      <p:sp>
        <p:nvSpPr>
          <p:cNvPr id="7" name="Shape 82"/>
          <p:cNvSpPr txBox="1"/>
          <p:nvPr/>
        </p:nvSpPr>
        <p:spPr>
          <a:xfrm>
            <a:off x="3558031" y="5466112"/>
            <a:ext cx="4153500" cy="797909"/>
          </a:xfrm>
          <a:prstGeom prst="rect">
            <a:avLst/>
          </a:prstGeom>
          <a:noFill/>
          <a:ln>
            <a:noFill/>
          </a:ln>
        </p:spPr>
        <p:txBody>
          <a:bodyPr lIns="91425" tIns="91425" rIns="91425" bIns="91425" anchor="t" anchorCtr="0">
            <a:noAutofit/>
          </a:bodyPr>
          <a:lstStyle/>
          <a:p>
            <a:pPr algn="ctr">
              <a:spcBef>
                <a:spcPts val="0"/>
              </a:spcBef>
              <a:buNone/>
            </a:pPr>
            <a:r>
              <a:rPr lang="en-GB" sz="2400" dirty="0"/>
              <a:t>= QUALITY OF LIFE</a:t>
            </a:r>
          </a:p>
        </p:txBody>
      </p:sp>
    </p:spTree>
    <p:extLst>
      <p:ext uri="{BB962C8B-B14F-4D97-AF65-F5344CB8AC3E}">
        <p14:creationId xmlns:p14="http://schemas.microsoft.com/office/powerpoint/2010/main" val="3074380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barn(inVertical)">
                                      <p:cBhvr>
                                        <p:cTn id="18" dur="500"/>
                                        <p:tgtEl>
                                          <p:spTgt spid="7"/>
                                        </p:tgtEl>
                                      </p:cBhvr>
                                    </p:animEffect>
                                  </p:childTnLst>
                                </p:cTn>
                              </p:par>
                            </p:childTnLst>
                          </p:cTn>
                        </p:par>
                        <p:par>
                          <p:cTn id="19" fill="hold">
                            <p:stCondLst>
                              <p:cond delay="500"/>
                            </p:stCondLst>
                            <p:childTnLst>
                              <p:par>
                                <p:cTn id="20" presetID="16" presetClass="entr" presetSubtype="21" fill="hold" grpId="0" nodeType="after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arn(inVertical)">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p:cNvSpPr/>
          <p:nvPr/>
        </p:nvSpPr>
        <p:spPr>
          <a:xfrm>
            <a:off x="3169920" y="2490651"/>
            <a:ext cx="2673531" cy="1532709"/>
          </a:xfrm>
          <a:prstGeom prst="ellipse">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solidFill>
                  <a:schemeClr val="accent2">
                    <a:lumMod val="50000"/>
                  </a:schemeClr>
                </a:solidFill>
              </a:rPr>
              <a:t>What is Quality of Life?</a:t>
            </a:r>
            <a:endParaRPr lang="en-GB" i="1" dirty="0">
              <a:solidFill>
                <a:schemeClr val="accent2">
                  <a:lumMod val="50000"/>
                </a:schemeClr>
              </a:solidFill>
            </a:endParaRPr>
          </a:p>
        </p:txBody>
      </p:sp>
      <p:sp>
        <p:nvSpPr>
          <p:cNvPr id="3" name="TextBox 2"/>
          <p:cNvSpPr txBox="1"/>
          <p:nvPr/>
        </p:nvSpPr>
        <p:spPr>
          <a:xfrm>
            <a:off x="478971" y="661851"/>
            <a:ext cx="2240100" cy="369332"/>
          </a:xfrm>
          <a:prstGeom prst="rect">
            <a:avLst/>
          </a:prstGeom>
          <a:solidFill>
            <a:schemeClr val="accent2">
              <a:lumMod val="20000"/>
              <a:lumOff val="80000"/>
            </a:schemeClr>
          </a:solidFill>
        </p:spPr>
        <p:txBody>
          <a:bodyPr wrap="none" rtlCol="0">
            <a:spAutoFit/>
          </a:bodyPr>
          <a:lstStyle/>
          <a:p>
            <a:r>
              <a:rPr lang="en-GB" dirty="0" smtClean="0"/>
              <a:t>Physical functioning</a:t>
            </a:r>
            <a:endParaRPr lang="en-GB" dirty="0"/>
          </a:p>
        </p:txBody>
      </p:sp>
      <p:sp>
        <p:nvSpPr>
          <p:cNvPr id="4" name="TextBox 3"/>
          <p:cNvSpPr txBox="1"/>
          <p:nvPr/>
        </p:nvSpPr>
        <p:spPr>
          <a:xfrm>
            <a:off x="3857308" y="1399511"/>
            <a:ext cx="1298753" cy="369332"/>
          </a:xfrm>
          <a:prstGeom prst="rect">
            <a:avLst/>
          </a:prstGeom>
          <a:solidFill>
            <a:schemeClr val="accent2">
              <a:lumMod val="20000"/>
              <a:lumOff val="80000"/>
            </a:schemeClr>
          </a:solidFill>
        </p:spPr>
        <p:txBody>
          <a:bodyPr wrap="none" rtlCol="0">
            <a:spAutoFit/>
          </a:bodyPr>
          <a:lstStyle/>
          <a:p>
            <a:r>
              <a:rPr lang="en-GB" dirty="0" smtClean="0"/>
              <a:t>Depression</a:t>
            </a:r>
            <a:endParaRPr lang="en-GB" dirty="0"/>
          </a:p>
        </p:txBody>
      </p:sp>
      <p:sp>
        <p:nvSpPr>
          <p:cNvPr id="5" name="TextBox 4"/>
          <p:cNvSpPr txBox="1"/>
          <p:nvPr/>
        </p:nvSpPr>
        <p:spPr>
          <a:xfrm>
            <a:off x="544285" y="2616926"/>
            <a:ext cx="960519" cy="369332"/>
          </a:xfrm>
          <a:prstGeom prst="rect">
            <a:avLst/>
          </a:prstGeom>
          <a:solidFill>
            <a:schemeClr val="accent2">
              <a:lumMod val="20000"/>
              <a:lumOff val="80000"/>
            </a:schemeClr>
          </a:solidFill>
        </p:spPr>
        <p:txBody>
          <a:bodyPr wrap="none" rtlCol="0">
            <a:spAutoFit/>
          </a:bodyPr>
          <a:lstStyle/>
          <a:p>
            <a:r>
              <a:rPr lang="en-GB" dirty="0" smtClean="0"/>
              <a:t>Anxiety</a:t>
            </a:r>
            <a:endParaRPr lang="en-GB" dirty="0"/>
          </a:p>
        </p:txBody>
      </p:sp>
      <p:sp>
        <p:nvSpPr>
          <p:cNvPr id="6" name="TextBox 5"/>
          <p:cNvSpPr txBox="1"/>
          <p:nvPr/>
        </p:nvSpPr>
        <p:spPr>
          <a:xfrm>
            <a:off x="3169920" y="5870360"/>
            <a:ext cx="2247731" cy="369332"/>
          </a:xfrm>
          <a:prstGeom prst="rect">
            <a:avLst/>
          </a:prstGeom>
          <a:solidFill>
            <a:schemeClr val="accent2">
              <a:lumMod val="20000"/>
              <a:lumOff val="80000"/>
            </a:schemeClr>
          </a:solidFill>
        </p:spPr>
        <p:txBody>
          <a:bodyPr wrap="none" rtlCol="0">
            <a:spAutoFit/>
          </a:bodyPr>
          <a:lstStyle/>
          <a:p>
            <a:r>
              <a:rPr lang="en-GB" dirty="0" smtClean="0"/>
              <a:t>Beliefs about illness</a:t>
            </a:r>
            <a:endParaRPr lang="en-GB" dirty="0"/>
          </a:p>
        </p:txBody>
      </p:sp>
      <p:sp>
        <p:nvSpPr>
          <p:cNvPr id="7" name="TextBox 6"/>
          <p:cNvSpPr txBox="1"/>
          <p:nvPr/>
        </p:nvSpPr>
        <p:spPr>
          <a:xfrm>
            <a:off x="7533825" y="3072339"/>
            <a:ext cx="616259" cy="369332"/>
          </a:xfrm>
          <a:prstGeom prst="rect">
            <a:avLst/>
          </a:prstGeom>
          <a:solidFill>
            <a:schemeClr val="accent2">
              <a:lumMod val="20000"/>
              <a:lumOff val="80000"/>
            </a:schemeClr>
          </a:solidFill>
        </p:spPr>
        <p:txBody>
          <a:bodyPr wrap="none" rtlCol="0">
            <a:spAutoFit/>
          </a:bodyPr>
          <a:lstStyle/>
          <a:p>
            <a:r>
              <a:rPr lang="en-GB" dirty="0" smtClean="0"/>
              <a:t>Pain</a:t>
            </a:r>
            <a:endParaRPr lang="en-GB" dirty="0"/>
          </a:p>
        </p:txBody>
      </p:sp>
      <p:sp>
        <p:nvSpPr>
          <p:cNvPr id="8" name="TextBox 7"/>
          <p:cNvSpPr txBox="1"/>
          <p:nvPr/>
        </p:nvSpPr>
        <p:spPr>
          <a:xfrm>
            <a:off x="393198" y="4560502"/>
            <a:ext cx="2776722" cy="369332"/>
          </a:xfrm>
          <a:prstGeom prst="rect">
            <a:avLst/>
          </a:prstGeom>
          <a:solidFill>
            <a:schemeClr val="accent2">
              <a:lumMod val="20000"/>
              <a:lumOff val="80000"/>
            </a:schemeClr>
          </a:solidFill>
        </p:spPr>
        <p:txBody>
          <a:bodyPr wrap="none" rtlCol="0">
            <a:spAutoFit/>
          </a:bodyPr>
          <a:lstStyle/>
          <a:p>
            <a:r>
              <a:rPr lang="en-GB" dirty="0" smtClean="0"/>
              <a:t>Occupational functioning</a:t>
            </a:r>
            <a:endParaRPr lang="en-GB" dirty="0"/>
          </a:p>
        </p:txBody>
      </p:sp>
      <p:sp>
        <p:nvSpPr>
          <p:cNvPr id="9" name="TextBox 8"/>
          <p:cNvSpPr txBox="1"/>
          <p:nvPr/>
        </p:nvSpPr>
        <p:spPr>
          <a:xfrm>
            <a:off x="7023462" y="846517"/>
            <a:ext cx="1636987" cy="369332"/>
          </a:xfrm>
          <a:prstGeom prst="rect">
            <a:avLst/>
          </a:prstGeom>
          <a:solidFill>
            <a:schemeClr val="accent2">
              <a:lumMod val="20000"/>
              <a:lumOff val="80000"/>
            </a:schemeClr>
          </a:solidFill>
        </p:spPr>
        <p:txBody>
          <a:bodyPr wrap="none" rtlCol="0">
            <a:spAutoFit/>
          </a:bodyPr>
          <a:lstStyle/>
          <a:p>
            <a:r>
              <a:rPr lang="en-GB" dirty="0" smtClean="0"/>
              <a:t>Social support</a:t>
            </a:r>
            <a:endParaRPr lang="en-GB" dirty="0"/>
          </a:p>
        </p:txBody>
      </p:sp>
      <p:sp>
        <p:nvSpPr>
          <p:cNvPr id="10" name="TextBox 9"/>
          <p:cNvSpPr txBox="1"/>
          <p:nvPr/>
        </p:nvSpPr>
        <p:spPr>
          <a:xfrm>
            <a:off x="6764095" y="5046617"/>
            <a:ext cx="1539460" cy="369332"/>
          </a:xfrm>
          <a:prstGeom prst="rect">
            <a:avLst/>
          </a:prstGeom>
          <a:solidFill>
            <a:schemeClr val="accent2">
              <a:lumMod val="20000"/>
              <a:lumOff val="80000"/>
            </a:schemeClr>
          </a:solidFill>
        </p:spPr>
        <p:txBody>
          <a:bodyPr wrap="none" rtlCol="0">
            <a:spAutoFit/>
          </a:bodyPr>
          <a:lstStyle/>
          <a:p>
            <a:r>
              <a:rPr lang="en-GB" dirty="0" smtClean="0"/>
              <a:t>Relationships</a:t>
            </a:r>
            <a:endParaRPr lang="en-GB" dirty="0"/>
          </a:p>
        </p:txBody>
      </p:sp>
    </p:spTree>
    <p:extLst>
      <p:ext uri="{BB962C8B-B14F-4D97-AF65-F5344CB8AC3E}">
        <p14:creationId xmlns:p14="http://schemas.microsoft.com/office/powerpoint/2010/main" val="3118461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grpId="0" nodeType="afterEffect">
                                  <p:stCondLst>
                                    <p:cond delay="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1000"/>
                                        <p:tgtEl>
                                          <p:spTgt spid="5"/>
                                        </p:tgtEl>
                                      </p:cBhvr>
                                    </p:animEffect>
                                    <p:anim calcmode="lin" valueType="num">
                                      <p:cBhvr>
                                        <p:cTn id="26" dur="1000" fill="hold"/>
                                        <p:tgtEl>
                                          <p:spTgt spid="5"/>
                                        </p:tgtEl>
                                        <p:attrNameLst>
                                          <p:attrName>ppt_x</p:attrName>
                                        </p:attrNameLst>
                                      </p:cBhvr>
                                      <p:tavLst>
                                        <p:tav tm="0">
                                          <p:val>
                                            <p:strVal val="#ppt_x"/>
                                          </p:val>
                                        </p:tav>
                                        <p:tav tm="100000">
                                          <p:val>
                                            <p:strVal val="#ppt_x"/>
                                          </p:val>
                                        </p:tav>
                                      </p:tavLst>
                                    </p:anim>
                                    <p:anim calcmode="lin" valueType="num">
                                      <p:cBhvr>
                                        <p:cTn id="27" dur="1000" fill="hold"/>
                                        <p:tgtEl>
                                          <p:spTgt spid="5"/>
                                        </p:tgtEl>
                                        <p:attrNameLst>
                                          <p:attrName>ppt_y</p:attrName>
                                        </p:attrNameLst>
                                      </p:cBhvr>
                                      <p:tavLst>
                                        <p:tav tm="0">
                                          <p:val>
                                            <p:strVal val="#ppt_y+.1"/>
                                          </p:val>
                                        </p:tav>
                                        <p:tav tm="100000">
                                          <p:val>
                                            <p:strVal val="#ppt_y"/>
                                          </p:val>
                                        </p:tav>
                                      </p:tavLst>
                                    </p:anim>
                                  </p:childTnLst>
                                </p:cTn>
                              </p:par>
                            </p:childTnLst>
                          </p:cTn>
                        </p:par>
                        <p:par>
                          <p:cTn id="28" fill="hold">
                            <p:stCondLst>
                              <p:cond delay="4000"/>
                            </p:stCondLst>
                            <p:childTnLst>
                              <p:par>
                                <p:cTn id="29" presetID="42" presetClass="entr" presetSubtype="0" fill="hold" grpId="0" nodeType="after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1000"/>
                                        <p:tgtEl>
                                          <p:spTgt spid="7"/>
                                        </p:tgtEl>
                                      </p:cBhvr>
                                    </p:animEffect>
                                    <p:anim calcmode="lin" valueType="num">
                                      <p:cBhvr>
                                        <p:cTn id="32" dur="1000" fill="hold"/>
                                        <p:tgtEl>
                                          <p:spTgt spid="7"/>
                                        </p:tgtEl>
                                        <p:attrNameLst>
                                          <p:attrName>ppt_x</p:attrName>
                                        </p:attrNameLst>
                                      </p:cBhvr>
                                      <p:tavLst>
                                        <p:tav tm="0">
                                          <p:val>
                                            <p:strVal val="#ppt_x"/>
                                          </p:val>
                                        </p:tav>
                                        <p:tav tm="100000">
                                          <p:val>
                                            <p:strVal val="#ppt_x"/>
                                          </p:val>
                                        </p:tav>
                                      </p:tavLst>
                                    </p:anim>
                                    <p:anim calcmode="lin" valueType="num">
                                      <p:cBhvr>
                                        <p:cTn id="33" dur="1000" fill="hold"/>
                                        <p:tgtEl>
                                          <p:spTgt spid="7"/>
                                        </p:tgtEl>
                                        <p:attrNameLst>
                                          <p:attrName>ppt_y</p:attrName>
                                        </p:attrNameLst>
                                      </p:cBhvr>
                                      <p:tavLst>
                                        <p:tav tm="0">
                                          <p:val>
                                            <p:strVal val="#ppt_y+.1"/>
                                          </p:val>
                                        </p:tav>
                                        <p:tav tm="100000">
                                          <p:val>
                                            <p:strVal val="#ppt_y"/>
                                          </p:val>
                                        </p:tav>
                                      </p:tavLst>
                                    </p:anim>
                                  </p:childTnLst>
                                </p:cTn>
                              </p:par>
                            </p:childTnLst>
                          </p:cTn>
                        </p:par>
                        <p:par>
                          <p:cTn id="34" fill="hold">
                            <p:stCondLst>
                              <p:cond delay="5000"/>
                            </p:stCondLst>
                            <p:childTnLst>
                              <p:par>
                                <p:cTn id="35" presetID="42" presetClass="entr" presetSubtype="0" fill="hold" grpId="0" nodeType="after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1000"/>
                                        <p:tgtEl>
                                          <p:spTgt spid="8"/>
                                        </p:tgtEl>
                                      </p:cBhvr>
                                    </p:animEffect>
                                    <p:anim calcmode="lin" valueType="num">
                                      <p:cBhvr>
                                        <p:cTn id="38" dur="1000" fill="hold"/>
                                        <p:tgtEl>
                                          <p:spTgt spid="8"/>
                                        </p:tgtEl>
                                        <p:attrNameLst>
                                          <p:attrName>ppt_x</p:attrName>
                                        </p:attrNameLst>
                                      </p:cBhvr>
                                      <p:tavLst>
                                        <p:tav tm="0">
                                          <p:val>
                                            <p:strVal val="#ppt_x"/>
                                          </p:val>
                                        </p:tav>
                                        <p:tav tm="100000">
                                          <p:val>
                                            <p:strVal val="#ppt_x"/>
                                          </p:val>
                                        </p:tav>
                                      </p:tavLst>
                                    </p:anim>
                                    <p:anim calcmode="lin" valueType="num">
                                      <p:cBhvr>
                                        <p:cTn id="39" dur="1000" fill="hold"/>
                                        <p:tgtEl>
                                          <p:spTgt spid="8"/>
                                        </p:tgtEl>
                                        <p:attrNameLst>
                                          <p:attrName>ppt_y</p:attrName>
                                        </p:attrNameLst>
                                      </p:cBhvr>
                                      <p:tavLst>
                                        <p:tav tm="0">
                                          <p:val>
                                            <p:strVal val="#ppt_y+.1"/>
                                          </p:val>
                                        </p:tav>
                                        <p:tav tm="100000">
                                          <p:val>
                                            <p:strVal val="#ppt_y"/>
                                          </p:val>
                                        </p:tav>
                                      </p:tavLst>
                                    </p:anim>
                                  </p:childTnLst>
                                </p:cTn>
                              </p:par>
                            </p:childTnLst>
                          </p:cTn>
                        </p:par>
                        <p:par>
                          <p:cTn id="40" fill="hold">
                            <p:stCondLst>
                              <p:cond delay="6000"/>
                            </p:stCondLst>
                            <p:childTnLst>
                              <p:par>
                                <p:cTn id="41" presetID="42" presetClass="entr" presetSubtype="0" fill="hold" grpId="0" nodeType="afterEffect">
                                  <p:stCondLst>
                                    <p:cond delay="0"/>
                                  </p:stCondLst>
                                  <p:childTnLst>
                                    <p:set>
                                      <p:cBhvr>
                                        <p:cTn id="42" dur="1" fill="hold">
                                          <p:stCondLst>
                                            <p:cond delay="0"/>
                                          </p:stCondLst>
                                        </p:cTn>
                                        <p:tgtEl>
                                          <p:spTgt spid="6"/>
                                        </p:tgtEl>
                                        <p:attrNameLst>
                                          <p:attrName>style.visibility</p:attrName>
                                        </p:attrNameLst>
                                      </p:cBhvr>
                                      <p:to>
                                        <p:strVal val="visible"/>
                                      </p:to>
                                    </p:set>
                                    <p:animEffect transition="in" filter="fade">
                                      <p:cBhvr>
                                        <p:cTn id="43" dur="1000"/>
                                        <p:tgtEl>
                                          <p:spTgt spid="6"/>
                                        </p:tgtEl>
                                      </p:cBhvr>
                                    </p:animEffect>
                                    <p:anim calcmode="lin" valueType="num">
                                      <p:cBhvr>
                                        <p:cTn id="44" dur="1000" fill="hold"/>
                                        <p:tgtEl>
                                          <p:spTgt spid="6"/>
                                        </p:tgtEl>
                                        <p:attrNameLst>
                                          <p:attrName>ppt_x</p:attrName>
                                        </p:attrNameLst>
                                      </p:cBhvr>
                                      <p:tavLst>
                                        <p:tav tm="0">
                                          <p:val>
                                            <p:strVal val="#ppt_x"/>
                                          </p:val>
                                        </p:tav>
                                        <p:tav tm="100000">
                                          <p:val>
                                            <p:strVal val="#ppt_x"/>
                                          </p:val>
                                        </p:tav>
                                      </p:tavLst>
                                    </p:anim>
                                    <p:anim calcmode="lin" valueType="num">
                                      <p:cBhvr>
                                        <p:cTn id="45" dur="1000" fill="hold"/>
                                        <p:tgtEl>
                                          <p:spTgt spid="6"/>
                                        </p:tgtEl>
                                        <p:attrNameLst>
                                          <p:attrName>ppt_y</p:attrName>
                                        </p:attrNameLst>
                                      </p:cBhvr>
                                      <p:tavLst>
                                        <p:tav tm="0">
                                          <p:val>
                                            <p:strVal val="#ppt_y+.1"/>
                                          </p:val>
                                        </p:tav>
                                        <p:tav tm="100000">
                                          <p:val>
                                            <p:strVal val="#ppt_y"/>
                                          </p:val>
                                        </p:tav>
                                      </p:tavLst>
                                    </p:anim>
                                  </p:childTnLst>
                                </p:cTn>
                              </p:par>
                            </p:childTnLst>
                          </p:cTn>
                        </p:par>
                        <p:par>
                          <p:cTn id="46" fill="hold">
                            <p:stCondLst>
                              <p:cond delay="7000"/>
                            </p:stCondLst>
                            <p:childTnLst>
                              <p:par>
                                <p:cTn id="47" presetID="42" presetClass="entr" presetSubtype="0" fill="hold" grpId="0" nodeType="afterEffect">
                                  <p:stCondLst>
                                    <p:cond delay="0"/>
                                  </p:stCondLst>
                                  <p:childTnLst>
                                    <p:set>
                                      <p:cBhvr>
                                        <p:cTn id="48" dur="1" fill="hold">
                                          <p:stCondLst>
                                            <p:cond delay="0"/>
                                          </p:stCondLst>
                                        </p:cTn>
                                        <p:tgtEl>
                                          <p:spTgt spid="10"/>
                                        </p:tgtEl>
                                        <p:attrNameLst>
                                          <p:attrName>style.visibility</p:attrName>
                                        </p:attrNameLst>
                                      </p:cBhvr>
                                      <p:to>
                                        <p:strVal val="visible"/>
                                      </p:to>
                                    </p:set>
                                    <p:animEffect transition="in" filter="fade">
                                      <p:cBhvr>
                                        <p:cTn id="49" dur="1000"/>
                                        <p:tgtEl>
                                          <p:spTgt spid="10"/>
                                        </p:tgtEl>
                                      </p:cBhvr>
                                    </p:animEffect>
                                    <p:anim calcmode="lin" valueType="num">
                                      <p:cBhvr>
                                        <p:cTn id="50" dur="1000" fill="hold"/>
                                        <p:tgtEl>
                                          <p:spTgt spid="10"/>
                                        </p:tgtEl>
                                        <p:attrNameLst>
                                          <p:attrName>ppt_x</p:attrName>
                                        </p:attrNameLst>
                                      </p:cBhvr>
                                      <p:tavLst>
                                        <p:tav tm="0">
                                          <p:val>
                                            <p:strVal val="#ppt_x"/>
                                          </p:val>
                                        </p:tav>
                                        <p:tav tm="100000">
                                          <p:val>
                                            <p:strVal val="#ppt_x"/>
                                          </p:val>
                                        </p:tav>
                                      </p:tavLst>
                                    </p:anim>
                                    <p:anim calcmode="lin" valueType="num">
                                      <p:cBhvr>
                                        <p:cTn id="5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P spid="1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Measuring Quality of Life (</a:t>
            </a:r>
            <a:r>
              <a:rPr lang="en-GB" dirty="0" err="1" smtClean="0"/>
              <a:t>QoL</a:t>
            </a:r>
            <a:r>
              <a:rPr lang="en-GB" dirty="0" smtClean="0"/>
              <a:t>)</a:t>
            </a:r>
            <a:endParaRPr lang="en-GB" dirty="0"/>
          </a:p>
        </p:txBody>
      </p:sp>
      <p:sp>
        <p:nvSpPr>
          <p:cNvPr id="3" name="Content Placeholder 2"/>
          <p:cNvSpPr>
            <a:spLocks noGrp="1"/>
          </p:cNvSpPr>
          <p:nvPr>
            <p:ph idx="1"/>
          </p:nvPr>
        </p:nvSpPr>
        <p:spPr/>
        <p:txBody>
          <a:bodyPr>
            <a:normAutofit/>
          </a:bodyPr>
          <a:lstStyle/>
          <a:p>
            <a:r>
              <a:rPr lang="en-GB" sz="2400" dirty="0"/>
              <a:t>Reliable</a:t>
            </a:r>
          </a:p>
          <a:p>
            <a:r>
              <a:rPr lang="en-GB" sz="2400" dirty="0"/>
              <a:t>Valid</a:t>
            </a:r>
          </a:p>
          <a:p>
            <a:r>
              <a:rPr lang="en-GB" sz="2400" dirty="0"/>
              <a:t>Sensitive to change</a:t>
            </a:r>
          </a:p>
          <a:p>
            <a:endParaRPr lang="en-GB" sz="2400" dirty="0"/>
          </a:p>
          <a:p>
            <a:r>
              <a:rPr lang="en-GB" sz="2400" dirty="0"/>
              <a:t>General versus disease-specific measures of </a:t>
            </a:r>
            <a:r>
              <a:rPr lang="en-GB" sz="2400" dirty="0" err="1"/>
              <a:t>QoL</a:t>
            </a:r>
            <a:endParaRPr lang="en-GB" sz="2400" dirty="0"/>
          </a:p>
          <a:p>
            <a:endParaRPr lang="en-GB" sz="2400" dirty="0"/>
          </a:p>
        </p:txBody>
      </p:sp>
    </p:spTree>
    <p:extLst>
      <p:ext uri="{BB962C8B-B14F-4D97-AF65-F5344CB8AC3E}">
        <p14:creationId xmlns:p14="http://schemas.microsoft.com/office/powerpoint/2010/main" val="36391028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Measuring </a:t>
            </a:r>
            <a:r>
              <a:rPr lang="en-GB" dirty="0" err="1" smtClean="0"/>
              <a:t>QoL</a:t>
            </a:r>
            <a:endParaRPr lang="en-GB" dirty="0"/>
          </a:p>
        </p:txBody>
      </p:sp>
      <p:sp>
        <p:nvSpPr>
          <p:cNvPr id="3" name="Content Placeholder 2"/>
          <p:cNvSpPr>
            <a:spLocks noGrp="1"/>
          </p:cNvSpPr>
          <p:nvPr>
            <p:ph idx="1"/>
          </p:nvPr>
        </p:nvSpPr>
        <p:spPr/>
        <p:txBody>
          <a:bodyPr>
            <a:normAutofit/>
          </a:bodyPr>
          <a:lstStyle/>
          <a:p>
            <a:pPr marL="0" indent="0" algn="ctr">
              <a:buNone/>
            </a:pPr>
            <a:r>
              <a:rPr lang="en-GB" sz="2000" b="1" i="1" dirty="0"/>
              <a:t>WHOQOL Group (1998)</a:t>
            </a:r>
          </a:p>
          <a:p>
            <a:endParaRPr lang="en-GB" sz="2000" dirty="0"/>
          </a:p>
          <a:p>
            <a:r>
              <a:rPr lang="en-GB" sz="2000" dirty="0"/>
              <a:t>Individuals perceptions of their position in life in the context of the culture and value systems in which they live and in relation to their goals, expectations, standards and concerns</a:t>
            </a:r>
          </a:p>
          <a:p>
            <a:endParaRPr lang="en-GB" sz="2000" dirty="0"/>
          </a:p>
          <a:p>
            <a:r>
              <a:rPr lang="en-GB" sz="2000" dirty="0"/>
              <a:t>i.e., the impact of any illness has to be considered across a number of life domains</a:t>
            </a:r>
          </a:p>
          <a:p>
            <a:endParaRPr lang="en-GB" sz="2000" dirty="0"/>
          </a:p>
        </p:txBody>
      </p:sp>
    </p:spTree>
    <p:extLst>
      <p:ext uri="{BB962C8B-B14F-4D97-AF65-F5344CB8AC3E}">
        <p14:creationId xmlns:p14="http://schemas.microsoft.com/office/powerpoint/2010/main" val="383482468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Individual differences in </a:t>
            </a:r>
            <a:r>
              <a:rPr lang="en-GB" dirty="0" err="1" smtClean="0"/>
              <a:t>QoL</a:t>
            </a:r>
            <a:endParaRPr lang="en-GB" dirty="0"/>
          </a:p>
        </p:txBody>
      </p:sp>
      <p:sp>
        <p:nvSpPr>
          <p:cNvPr id="4" name="Rectangle 3"/>
          <p:cNvSpPr/>
          <p:nvPr/>
        </p:nvSpPr>
        <p:spPr>
          <a:xfrm>
            <a:off x="2000131" y="2675218"/>
            <a:ext cx="5143737" cy="2554545"/>
          </a:xfrm>
          <a:prstGeom prst="rect">
            <a:avLst/>
          </a:prstGeom>
          <a:noFill/>
        </p:spPr>
        <p:txBody>
          <a:bodyPr wrap="square" lIns="91440" tIns="45720" rIns="91440" bIns="45720">
            <a:spAutoFit/>
          </a:bodyPr>
          <a:lstStyle/>
          <a:p>
            <a:pPr algn="ctr"/>
            <a:r>
              <a:rPr lang="en-GB" sz="3200" b="1" cap="none" spc="0" dirty="0" smtClean="0">
                <a:ln w="9525">
                  <a:solidFill>
                    <a:schemeClr val="bg1"/>
                  </a:solidFill>
                  <a:prstDash val="solid"/>
                </a:ln>
                <a:solidFill>
                  <a:schemeClr val="accent1">
                    <a:lumMod val="75000"/>
                  </a:schemeClr>
                </a:solidFill>
                <a:effectLst>
                  <a:outerShdw blurRad="12700" dist="38100" dir="2700000" algn="tl" rotWithShape="0">
                    <a:schemeClr val="accent5">
                      <a:lumMod val="60000"/>
                      <a:lumOff val="40000"/>
                    </a:schemeClr>
                  </a:outerShdw>
                </a:effectLst>
              </a:rPr>
              <a:t>What psychological factors predict how well an individual may respond to, or cope with, illness??</a:t>
            </a:r>
            <a:endParaRPr lang="en-GB" sz="3200" b="1" cap="none" spc="0" dirty="0">
              <a:ln w="9525">
                <a:solidFill>
                  <a:schemeClr val="bg1"/>
                </a:solidFill>
                <a:prstDash val="solid"/>
              </a:ln>
              <a:solidFill>
                <a:schemeClr val="accent1">
                  <a:lumMod val="75000"/>
                </a:schemeClr>
              </a:solidFill>
              <a:effectLst>
                <a:outerShdw blurRad="12700" dist="38100" dir="2700000" algn="tl" rotWithShape="0">
                  <a:schemeClr val="accent5">
                    <a:lumMod val="60000"/>
                    <a:lumOff val="40000"/>
                  </a:schemeClr>
                </a:outerShdw>
              </a:effectLst>
            </a:endParaRPr>
          </a:p>
        </p:txBody>
      </p:sp>
      <p:pic>
        <p:nvPicPr>
          <p:cNvPr id="5" name="Shape 125"/>
          <p:cNvPicPr preferRelativeResize="0"/>
          <p:nvPr/>
        </p:nvPicPr>
        <p:blipFill>
          <a:blip r:embed="rId2">
            <a:alphaModFix/>
          </a:blip>
          <a:stretch>
            <a:fillRect/>
          </a:stretch>
        </p:blipFill>
        <p:spPr>
          <a:xfrm>
            <a:off x="685800" y="3123745"/>
            <a:ext cx="896699" cy="1180749"/>
          </a:xfrm>
          <a:prstGeom prst="rect">
            <a:avLst/>
          </a:prstGeom>
          <a:noFill/>
          <a:ln>
            <a:noFill/>
          </a:ln>
        </p:spPr>
      </p:pic>
      <p:pic>
        <p:nvPicPr>
          <p:cNvPr id="6" name="Shape 125"/>
          <p:cNvPicPr preferRelativeResize="0"/>
          <p:nvPr/>
        </p:nvPicPr>
        <p:blipFill>
          <a:blip r:embed="rId2">
            <a:alphaModFix/>
          </a:blip>
          <a:stretch>
            <a:fillRect/>
          </a:stretch>
        </p:blipFill>
        <p:spPr>
          <a:xfrm>
            <a:off x="7561500" y="3123744"/>
            <a:ext cx="896699" cy="1180749"/>
          </a:xfrm>
          <a:prstGeom prst="rect">
            <a:avLst/>
          </a:prstGeom>
          <a:noFill/>
          <a:ln>
            <a:noFill/>
          </a:ln>
        </p:spPr>
      </p:pic>
    </p:spTree>
    <p:extLst>
      <p:ext uri="{BB962C8B-B14F-4D97-AF65-F5344CB8AC3E}">
        <p14:creationId xmlns:p14="http://schemas.microsoft.com/office/powerpoint/2010/main" val="64476070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Individual differences in </a:t>
            </a:r>
            <a:r>
              <a:rPr lang="en-GB" dirty="0" err="1"/>
              <a:t>QoL</a:t>
            </a:r>
            <a:endParaRPr lang="en-GB" dirty="0"/>
          </a:p>
        </p:txBody>
      </p:sp>
      <p:sp>
        <p:nvSpPr>
          <p:cNvPr id="3" name="Content Placeholder 2"/>
          <p:cNvSpPr>
            <a:spLocks noGrp="1"/>
          </p:cNvSpPr>
          <p:nvPr>
            <p:ph idx="1"/>
          </p:nvPr>
        </p:nvSpPr>
        <p:spPr/>
        <p:txBody>
          <a:bodyPr>
            <a:noAutofit/>
          </a:bodyPr>
          <a:lstStyle/>
          <a:p>
            <a:r>
              <a:rPr lang="en-GB" sz="2400" dirty="0" smtClean="0"/>
              <a:t>Personality type</a:t>
            </a:r>
          </a:p>
          <a:p>
            <a:endParaRPr lang="en-GB" sz="2400" dirty="0"/>
          </a:p>
          <a:p>
            <a:r>
              <a:rPr lang="en-GB" sz="2400" dirty="0" smtClean="0"/>
              <a:t>Negative affect</a:t>
            </a:r>
          </a:p>
          <a:p>
            <a:endParaRPr lang="en-GB" sz="2400" dirty="0"/>
          </a:p>
          <a:p>
            <a:r>
              <a:rPr lang="en-GB" sz="2400" dirty="0" smtClean="0"/>
              <a:t>Hardiness</a:t>
            </a:r>
          </a:p>
          <a:p>
            <a:endParaRPr lang="en-GB" sz="2400" dirty="0"/>
          </a:p>
          <a:p>
            <a:r>
              <a:rPr lang="en-GB" sz="2400" dirty="0" smtClean="0"/>
              <a:t>Optimism</a:t>
            </a:r>
          </a:p>
          <a:p>
            <a:endParaRPr lang="en-GB" sz="2400" dirty="0"/>
          </a:p>
          <a:p>
            <a:r>
              <a:rPr lang="en-GB" sz="2400" dirty="0" smtClean="0"/>
              <a:t>Hostility</a:t>
            </a:r>
            <a:endParaRPr lang="en-GB" sz="2400" dirty="0"/>
          </a:p>
        </p:txBody>
      </p:sp>
      <p:sp>
        <p:nvSpPr>
          <p:cNvPr id="4" name="Right Brace 3"/>
          <p:cNvSpPr/>
          <p:nvPr/>
        </p:nvSpPr>
        <p:spPr>
          <a:xfrm>
            <a:off x="3883475" y="2007084"/>
            <a:ext cx="927279" cy="4591793"/>
          </a:xfrm>
          <a:prstGeom prst="rightBrace">
            <a:avLst>
              <a:gd name="adj1" fmla="val 8333"/>
              <a:gd name="adj2" fmla="val 48410"/>
            </a:avLst>
          </a:prstGeom>
          <a:ln w="22225"/>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Shape 133"/>
          <p:cNvSpPr txBox="1">
            <a:spLocks/>
          </p:cNvSpPr>
          <p:nvPr/>
        </p:nvSpPr>
        <p:spPr>
          <a:xfrm>
            <a:off x="4676617" y="2873178"/>
            <a:ext cx="4114800" cy="3725699"/>
          </a:xfrm>
          <a:prstGeom prst="rect">
            <a:avLst/>
          </a:prstGeom>
        </p:spPr>
        <p:txBody>
          <a:bodyPr lIns="91425" tIns="91425" rIns="91425" bIns="91425" anchor="t" anchorCtr="0">
            <a:noAutofit/>
          </a:bodyPr>
          <a:lstStyle>
            <a:lvl1pPr marL="182880" indent="-182880" algn="l" defTabSz="914400" rtl="0" eaLnBrk="1" latinLnBrk="0" hangingPunct="1">
              <a:lnSpc>
                <a:spcPct val="90000"/>
              </a:lnSpc>
              <a:spcBef>
                <a:spcPts val="1200"/>
              </a:spcBef>
              <a:buClr>
                <a:schemeClr val="accent1"/>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buClr>
              <a:buSzPct val="85000"/>
              <a:buFont typeface="Wingdings" pitchFamily="2" charset="2"/>
              <a:buChar char="§"/>
              <a:defRPr sz="1600" kern="1200">
                <a:solidFill>
                  <a:schemeClr val="tx1"/>
                </a:solidFill>
                <a:latin typeface="+mn-lt"/>
                <a:ea typeface="+mn-ea"/>
                <a:cs typeface="+mn-cs"/>
              </a:defRPr>
            </a:lvl9pPr>
          </a:lstStyle>
          <a:p>
            <a:pPr>
              <a:spcBef>
                <a:spcPts val="0"/>
              </a:spcBef>
              <a:buFont typeface="Wingdings" pitchFamily="2" charset="2"/>
              <a:buNone/>
            </a:pPr>
            <a:endParaRPr lang="en-GB" dirty="0" smtClean="0"/>
          </a:p>
          <a:p>
            <a:pPr>
              <a:spcBef>
                <a:spcPts val="0"/>
              </a:spcBef>
              <a:buFont typeface="Wingdings" pitchFamily="2" charset="2"/>
              <a:buNone/>
            </a:pPr>
            <a:endParaRPr lang="en-GB" sz="2400" dirty="0" smtClean="0"/>
          </a:p>
          <a:p>
            <a:pPr>
              <a:spcBef>
                <a:spcPts val="0"/>
              </a:spcBef>
              <a:buFont typeface="Wingdings" pitchFamily="2" charset="2"/>
              <a:buNone/>
            </a:pPr>
            <a:r>
              <a:rPr lang="en-GB" sz="2400" dirty="0" smtClean="0"/>
              <a:t>Impact on health indirectly by influencing behaviours in response to health threat</a:t>
            </a:r>
            <a:endParaRPr lang="en-GB" sz="2400" dirty="0"/>
          </a:p>
        </p:txBody>
      </p:sp>
    </p:spTree>
    <p:extLst>
      <p:ext uri="{BB962C8B-B14F-4D97-AF65-F5344CB8AC3E}">
        <p14:creationId xmlns:p14="http://schemas.microsoft.com/office/powerpoint/2010/main" val="394406175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e.g., Type D Personality</a:t>
            </a:r>
            <a:endParaRPr lang="en-GB" dirty="0"/>
          </a:p>
        </p:txBody>
      </p:sp>
      <p:sp>
        <p:nvSpPr>
          <p:cNvPr id="3" name="Content Placeholder 2"/>
          <p:cNvSpPr>
            <a:spLocks noGrp="1"/>
          </p:cNvSpPr>
          <p:nvPr>
            <p:ph idx="1"/>
          </p:nvPr>
        </p:nvSpPr>
        <p:spPr/>
        <p:txBody>
          <a:bodyPr>
            <a:normAutofit fontScale="92500"/>
          </a:bodyPr>
          <a:lstStyle/>
          <a:p>
            <a:r>
              <a:rPr lang="en-GB" sz="2400" dirty="0"/>
              <a:t>Associated with greater risk of CVD, poorer prognosis and treatment outcomes</a:t>
            </a:r>
          </a:p>
          <a:p>
            <a:r>
              <a:rPr lang="en-GB" sz="2400" dirty="0"/>
              <a:t>Often described as a ‘distressed personality’</a:t>
            </a:r>
          </a:p>
          <a:p>
            <a:r>
              <a:rPr lang="en-GB" sz="2400" dirty="0"/>
              <a:t>High level of Negative Affective and Social Inhibition</a:t>
            </a:r>
          </a:p>
          <a:p>
            <a:r>
              <a:rPr lang="en-GB" sz="2400" dirty="0" err="1"/>
              <a:t>Denollet</a:t>
            </a:r>
            <a:r>
              <a:rPr lang="en-GB" sz="2400" dirty="0"/>
              <a:t> et al. (1996) - Type D associated with increased mortality after a cardiac event when controlling for biomedical risk factors</a:t>
            </a:r>
          </a:p>
          <a:p>
            <a:r>
              <a:rPr lang="en-GB" sz="2400" dirty="0" smtClean="0"/>
              <a:t>Likely </a:t>
            </a:r>
            <a:r>
              <a:rPr lang="en-GB" sz="2400" dirty="0"/>
              <a:t>influence on blood pressure reactivity, heart rate changes and salivary cortisol </a:t>
            </a:r>
            <a:r>
              <a:rPr lang="en-GB" sz="2400" dirty="0" smtClean="0"/>
              <a:t>levels</a:t>
            </a:r>
            <a:endParaRPr lang="en-GB" sz="2400" dirty="0"/>
          </a:p>
        </p:txBody>
      </p:sp>
    </p:spTree>
    <p:extLst>
      <p:ext uri="{BB962C8B-B14F-4D97-AF65-F5344CB8AC3E}">
        <p14:creationId xmlns:p14="http://schemas.microsoft.com/office/powerpoint/2010/main" val="229700336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Shape 145"/>
          <p:cNvSpPr/>
          <p:nvPr/>
        </p:nvSpPr>
        <p:spPr>
          <a:xfrm>
            <a:off x="2694001" y="2548350"/>
            <a:ext cx="3755999" cy="1761300"/>
          </a:xfrm>
          <a:prstGeom prst="ellipse">
            <a:avLst/>
          </a:prstGeom>
          <a:solidFill>
            <a:schemeClr val="lt2"/>
          </a:solidFill>
          <a:ln w="19050" cap="flat">
            <a:solidFill>
              <a:schemeClr val="dk2"/>
            </a:solidFill>
            <a:prstDash val="solid"/>
            <a:round/>
            <a:headEnd type="none" w="med" len="med"/>
            <a:tailEnd type="none" w="med" len="med"/>
          </a:ln>
        </p:spPr>
        <p:txBody>
          <a:bodyPr lIns="91425" tIns="91425" rIns="91425" bIns="91425" anchor="ctr" anchorCtr="0">
            <a:noAutofit/>
          </a:bodyPr>
          <a:lstStyle/>
          <a:p>
            <a:pPr algn="ctr"/>
            <a:r>
              <a:rPr lang="en-GB" sz="2400" b="1" i="1"/>
              <a:t>How can we improve Quality of Life?</a:t>
            </a:r>
          </a:p>
        </p:txBody>
      </p:sp>
      <p:pic>
        <p:nvPicPr>
          <p:cNvPr id="146" name="Shape 146"/>
          <p:cNvPicPr preferRelativeResize="0"/>
          <p:nvPr/>
        </p:nvPicPr>
        <p:blipFill>
          <a:blip r:embed="rId3">
            <a:alphaModFix/>
          </a:blip>
          <a:stretch>
            <a:fillRect/>
          </a:stretch>
        </p:blipFill>
        <p:spPr>
          <a:xfrm>
            <a:off x="733978" y="1957975"/>
            <a:ext cx="896699" cy="1180749"/>
          </a:xfrm>
          <a:prstGeom prst="rect">
            <a:avLst/>
          </a:prstGeom>
          <a:noFill/>
          <a:ln>
            <a:noFill/>
          </a:ln>
        </p:spPr>
      </p:pic>
      <p:pic>
        <p:nvPicPr>
          <p:cNvPr id="147" name="Shape 147"/>
          <p:cNvPicPr preferRelativeResize="0"/>
          <p:nvPr/>
        </p:nvPicPr>
        <p:blipFill>
          <a:blip r:embed="rId3">
            <a:alphaModFix/>
          </a:blip>
          <a:stretch>
            <a:fillRect/>
          </a:stretch>
        </p:blipFill>
        <p:spPr>
          <a:xfrm>
            <a:off x="2336295" y="385752"/>
            <a:ext cx="896699" cy="1180749"/>
          </a:xfrm>
          <a:prstGeom prst="rect">
            <a:avLst/>
          </a:prstGeom>
          <a:noFill/>
          <a:ln>
            <a:noFill/>
          </a:ln>
        </p:spPr>
      </p:pic>
      <p:pic>
        <p:nvPicPr>
          <p:cNvPr id="148" name="Shape 148"/>
          <p:cNvPicPr preferRelativeResize="0"/>
          <p:nvPr/>
        </p:nvPicPr>
        <p:blipFill>
          <a:blip r:embed="rId3">
            <a:alphaModFix/>
          </a:blip>
          <a:stretch>
            <a:fillRect/>
          </a:stretch>
        </p:blipFill>
        <p:spPr>
          <a:xfrm>
            <a:off x="5132813" y="584651"/>
            <a:ext cx="896699" cy="1180749"/>
          </a:xfrm>
          <a:prstGeom prst="rect">
            <a:avLst/>
          </a:prstGeom>
          <a:noFill/>
          <a:ln>
            <a:noFill/>
          </a:ln>
        </p:spPr>
      </p:pic>
      <p:pic>
        <p:nvPicPr>
          <p:cNvPr id="149" name="Shape 149"/>
          <p:cNvPicPr preferRelativeResize="0"/>
          <p:nvPr/>
        </p:nvPicPr>
        <p:blipFill>
          <a:blip r:embed="rId3">
            <a:alphaModFix/>
          </a:blip>
          <a:stretch>
            <a:fillRect/>
          </a:stretch>
        </p:blipFill>
        <p:spPr>
          <a:xfrm>
            <a:off x="7362475" y="1149654"/>
            <a:ext cx="896699" cy="1180749"/>
          </a:xfrm>
          <a:prstGeom prst="rect">
            <a:avLst/>
          </a:prstGeom>
          <a:noFill/>
          <a:ln>
            <a:noFill/>
          </a:ln>
        </p:spPr>
      </p:pic>
      <p:pic>
        <p:nvPicPr>
          <p:cNvPr id="150" name="Shape 150"/>
          <p:cNvPicPr preferRelativeResize="0"/>
          <p:nvPr/>
        </p:nvPicPr>
        <p:blipFill>
          <a:blip r:embed="rId3">
            <a:alphaModFix/>
          </a:blip>
          <a:stretch>
            <a:fillRect/>
          </a:stretch>
        </p:blipFill>
        <p:spPr>
          <a:xfrm>
            <a:off x="4233121" y="4983350"/>
            <a:ext cx="896699" cy="1180749"/>
          </a:xfrm>
          <a:prstGeom prst="rect">
            <a:avLst/>
          </a:prstGeom>
          <a:noFill/>
          <a:ln>
            <a:noFill/>
          </a:ln>
        </p:spPr>
      </p:pic>
      <p:pic>
        <p:nvPicPr>
          <p:cNvPr id="151" name="Shape 151"/>
          <p:cNvPicPr preferRelativeResize="0"/>
          <p:nvPr/>
        </p:nvPicPr>
        <p:blipFill>
          <a:blip r:embed="rId3">
            <a:alphaModFix/>
          </a:blip>
          <a:stretch>
            <a:fillRect/>
          </a:stretch>
        </p:blipFill>
        <p:spPr>
          <a:xfrm>
            <a:off x="1182328" y="4579662"/>
            <a:ext cx="896699" cy="1180749"/>
          </a:xfrm>
          <a:prstGeom prst="rect">
            <a:avLst/>
          </a:prstGeom>
          <a:noFill/>
          <a:ln>
            <a:noFill/>
          </a:ln>
        </p:spPr>
      </p:pic>
      <p:pic>
        <p:nvPicPr>
          <p:cNvPr id="152" name="Shape 152"/>
          <p:cNvPicPr preferRelativeResize="0"/>
          <p:nvPr/>
        </p:nvPicPr>
        <p:blipFill>
          <a:blip r:embed="rId3">
            <a:alphaModFix/>
          </a:blip>
          <a:stretch>
            <a:fillRect/>
          </a:stretch>
        </p:blipFill>
        <p:spPr>
          <a:xfrm>
            <a:off x="7541492" y="4392976"/>
            <a:ext cx="896699" cy="1180749"/>
          </a:xfrm>
          <a:prstGeom prst="rect">
            <a:avLst/>
          </a:prstGeom>
          <a:noFill/>
          <a:ln>
            <a:noFill/>
          </a:ln>
        </p:spPr>
      </p:pic>
    </p:spTree>
    <p:extLst>
      <p:ext uri="{BB962C8B-B14F-4D97-AF65-F5344CB8AC3E}">
        <p14:creationId xmlns:p14="http://schemas.microsoft.com/office/powerpoint/2010/main" val="642644090"/>
      </p:ext>
    </p:extLst>
  </p:cSld>
  <p:clrMapOvr>
    <a:masterClrMapping/>
  </p:clrMapOvr>
  <p:transition spd="slow">
    <p:cut/>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Shape 145"/>
          <p:cNvSpPr/>
          <p:nvPr/>
        </p:nvSpPr>
        <p:spPr>
          <a:xfrm>
            <a:off x="2694001" y="2548350"/>
            <a:ext cx="3755999" cy="1761300"/>
          </a:xfrm>
          <a:prstGeom prst="ellipse">
            <a:avLst/>
          </a:prstGeom>
          <a:solidFill>
            <a:schemeClr val="lt2"/>
          </a:solidFill>
          <a:ln w="19050" cap="flat">
            <a:solidFill>
              <a:schemeClr val="dk2"/>
            </a:solidFill>
            <a:prstDash val="solid"/>
            <a:round/>
            <a:headEnd type="none" w="med" len="med"/>
            <a:tailEnd type="none" w="med" len="med"/>
          </a:ln>
        </p:spPr>
        <p:txBody>
          <a:bodyPr lIns="91425" tIns="91425" rIns="91425" bIns="91425" anchor="ctr" anchorCtr="0">
            <a:noAutofit/>
          </a:bodyPr>
          <a:lstStyle/>
          <a:p>
            <a:pPr algn="ctr"/>
            <a:r>
              <a:rPr lang="en-GB" sz="2400" b="1" i="1"/>
              <a:t>How can we improve Quality of Life?</a:t>
            </a:r>
          </a:p>
        </p:txBody>
      </p:sp>
      <p:sp>
        <p:nvSpPr>
          <p:cNvPr id="10" name="Shape 158"/>
          <p:cNvSpPr/>
          <p:nvPr/>
        </p:nvSpPr>
        <p:spPr>
          <a:xfrm>
            <a:off x="1734494" y="584651"/>
            <a:ext cx="2100300" cy="744599"/>
          </a:xfrm>
          <a:prstGeom prst="roundRect">
            <a:avLst>
              <a:gd name="adj" fmla="val 16667"/>
            </a:avLst>
          </a:prstGeom>
          <a:solidFill>
            <a:schemeClr val="lt2"/>
          </a:solidFill>
          <a:ln w="19050" cap="flat">
            <a:solidFill>
              <a:schemeClr val="dk2"/>
            </a:solidFill>
            <a:prstDash val="solid"/>
            <a:round/>
            <a:headEnd type="none" w="med" len="med"/>
            <a:tailEnd type="none" w="med" len="med"/>
          </a:ln>
        </p:spPr>
        <p:txBody>
          <a:bodyPr lIns="91425" tIns="91425" rIns="91425" bIns="91425" anchor="ctr" anchorCtr="0">
            <a:noAutofit/>
          </a:bodyPr>
          <a:lstStyle/>
          <a:p>
            <a:pPr algn="ctr">
              <a:spcBef>
                <a:spcPts val="0"/>
              </a:spcBef>
              <a:buNone/>
            </a:pPr>
            <a:r>
              <a:rPr lang="en-GB" sz="1800" dirty="0"/>
              <a:t>Self-management</a:t>
            </a:r>
          </a:p>
        </p:txBody>
      </p:sp>
      <p:sp>
        <p:nvSpPr>
          <p:cNvPr id="11" name="Shape 159"/>
          <p:cNvSpPr/>
          <p:nvPr/>
        </p:nvSpPr>
        <p:spPr>
          <a:xfrm>
            <a:off x="4687462" y="826165"/>
            <a:ext cx="1787399" cy="744599"/>
          </a:xfrm>
          <a:prstGeom prst="roundRect">
            <a:avLst>
              <a:gd name="adj" fmla="val 16667"/>
            </a:avLst>
          </a:prstGeom>
          <a:solidFill>
            <a:schemeClr val="lt2"/>
          </a:solidFill>
          <a:ln w="19050" cap="flat">
            <a:solidFill>
              <a:schemeClr val="dk2"/>
            </a:solidFill>
            <a:prstDash val="solid"/>
            <a:round/>
            <a:headEnd type="none" w="med" len="med"/>
            <a:tailEnd type="none" w="med" len="med"/>
          </a:ln>
        </p:spPr>
        <p:txBody>
          <a:bodyPr lIns="91425" tIns="91425" rIns="91425" bIns="91425" anchor="ctr" anchorCtr="0">
            <a:noAutofit/>
          </a:bodyPr>
          <a:lstStyle/>
          <a:p>
            <a:pPr lvl="0" algn="ctr" rtl="0">
              <a:spcBef>
                <a:spcPts val="0"/>
              </a:spcBef>
              <a:buNone/>
            </a:pPr>
            <a:r>
              <a:rPr lang="en-GB" sz="1800"/>
              <a:t>Emotional Expression</a:t>
            </a:r>
          </a:p>
        </p:txBody>
      </p:sp>
      <p:sp>
        <p:nvSpPr>
          <p:cNvPr id="12" name="Shape 160"/>
          <p:cNvSpPr/>
          <p:nvPr/>
        </p:nvSpPr>
        <p:spPr>
          <a:xfrm>
            <a:off x="6917124" y="1585804"/>
            <a:ext cx="1787399" cy="744599"/>
          </a:xfrm>
          <a:prstGeom prst="roundRect">
            <a:avLst>
              <a:gd name="adj" fmla="val 16667"/>
            </a:avLst>
          </a:prstGeom>
          <a:solidFill>
            <a:schemeClr val="lt2"/>
          </a:solidFill>
          <a:ln w="19050" cap="flat">
            <a:solidFill>
              <a:schemeClr val="dk2"/>
            </a:solidFill>
            <a:prstDash val="solid"/>
            <a:round/>
            <a:headEnd type="none" w="med" len="med"/>
            <a:tailEnd type="none" w="med" len="med"/>
          </a:ln>
        </p:spPr>
        <p:txBody>
          <a:bodyPr lIns="91425" tIns="91425" rIns="91425" bIns="91425" anchor="ctr" anchorCtr="0">
            <a:noAutofit/>
          </a:bodyPr>
          <a:lstStyle/>
          <a:p>
            <a:pPr lvl="0" algn="ctr" rtl="0">
              <a:spcBef>
                <a:spcPts val="0"/>
              </a:spcBef>
              <a:buNone/>
            </a:pPr>
            <a:r>
              <a:rPr lang="en-GB" sz="1800" dirty="0"/>
              <a:t>CBT interventions</a:t>
            </a:r>
          </a:p>
        </p:txBody>
      </p:sp>
      <p:sp>
        <p:nvSpPr>
          <p:cNvPr id="13" name="Shape 161"/>
          <p:cNvSpPr/>
          <p:nvPr/>
        </p:nvSpPr>
        <p:spPr>
          <a:xfrm>
            <a:off x="288627" y="2106899"/>
            <a:ext cx="1787399" cy="882899"/>
          </a:xfrm>
          <a:prstGeom prst="roundRect">
            <a:avLst>
              <a:gd name="adj" fmla="val 16667"/>
            </a:avLst>
          </a:prstGeom>
          <a:solidFill>
            <a:schemeClr val="lt2"/>
          </a:solidFill>
          <a:ln w="19050" cap="flat">
            <a:solidFill>
              <a:schemeClr val="dk2"/>
            </a:solidFill>
            <a:prstDash val="solid"/>
            <a:round/>
            <a:headEnd type="none" w="med" len="med"/>
            <a:tailEnd type="none" w="med" len="med"/>
          </a:ln>
        </p:spPr>
        <p:txBody>
          <a:bodyPr lIns="91425" tIns="91425" rIns="91425" bIns="91425" anchor="ctr" anchorCtr="0">
            <a:noAutofit/>
          </a:bodyPr>
          <a:lstStyle/>
          <a:p>
            <a:pPr lvl="0" algn="ctr" rtl="0">
              <a:spcBef>
                <a:spcPts val="0"/>
              </a:spcBef>
              <a:buNone/>
            </a:pPr>
            <a:r>
              <a:rPr lang="en-GB" sz="1800"/>
              <a:t>Operant approaches</a:t>
            </a:r>
          </a:p>
        </p:txBody>
      </p:sp>
      <p:sp>
        <p:nvSpPr>
          <p:cNvPr id="14" name="Shape 164"/>
          <p:cNvSpPr/>
          <p:nvPr/>
        </p:nvSpPr>
        <p:spPr>
          <a:xfrm>
            <a:off x="736977" y="4848510"/>
            <a:ext cx="1787399" cy="744599"/>
          </a:xfrm>
          <a:prstGeom prst="roundRect">
            <a:avLst>
              <a:gd name="adj" fmla="val 16667"/>
            </a:avLst>
          </a:prstGeom>
          <a:solidFill>
            <a:schemeClr val="lt2"/>
          </a:solidFill>
          <a:ln w="19050" cap="flat">
            <a:solidFill>
              <a:schemeClr val="dk2"/>
            </a:solidFill>
            <a:prstDash val="solid"/>
            <a:round/>
            <a:headEnd type="none" w="med" len="med"/>
            <a:tailEnd type="none" w="med" len="med"/>
          </a:ln>
        </p:spPr>
        <p:txBody>
          <a:bodyPr lIns="91425" tIns="91425" rIns="91425" bIns="91425" anchor="ctr" anchorCtr="0">
            <a:noAutofit/>
          </a:bodyPr>
          <a:lstStyle/>
          <a:p>
            <a:pPr lvl="0" algn="ctr" rtl="0">
              <a:spcBef>
                <a:spcPts val="0"/>
              </a:spcBef>
              <a:buNone/>
            </a:pPr>
            <a:r>
              <a:rPr lang="en-GB" sz="1800"/>
              <a:t>Information provision</a:t>
            </a:r>
          </a:p>
        </p:txBody>
      </p:sp>
      <p:sp>
        <p:nvSpPr>
          <p:cNvPr id="15" name="Shape 163"/>
          <p:cNvSpPr/>
          <p:nvPr/>
        </p:nvSpPr>
        <p:spPr>
          <a:xfrm>
            <a:off x="3723006" y="5220809"/>
            <a:ext cx="2100300" cy="882899"/>
          </a:xfrm>
          <a:prstGeom prst="roundRect">
            <a:avLst>
              <a:gd name="adj" fmla="val 16667"/>
            </a:avLst>
          </a:prstGeom>
          <a:solidFill>
            <a:schemeClr val="lt2"/>
          </a:solidFill>
          <a:ln w="19050" cap="flat">
            <a:solidFill>
              <a:schemeClr val="dk2"/>
            </a:solidFill>
            <a:prstDash val="solid"/>
            <a:round/>
            <a:headEnd type="none" w="med" len="med"/>
            <a:tailEnd type="none" w="med" len="med"/>
          </a:ln>
        </p:spPr>
        <p:txBody>
          <a:bodyPr lIns="91425" tIns="91425" rIns="91425" bIns="91425" anchor="ctr" anchorCtr="0">
            <a:noAutofit/>
          </a:bodyPr>
          <a:lstStyle/>
          <a:p>
            <a:pPr lvl="0" algn="ctr" rtl="0">
              <a:spcBef>
                <a:spcPts val="0"/>
              </a:spcBef>
              <a:buNone/>
            </a:pPr>
            <a:r>
              <a:rPr lang="en-GB" sz="1800"/>
              <a:t>Problem-solving counselling</a:t>
            </a:r>
          </a:p>
        </p:txBody>
      </p:sp>
      <p:sp>
        <p:nvSpPr>
          <p:cNvPr id="16" name="Shape 162"/>
          <p:cNvSpPr/>
          <p:nvPr/>
        </p:nvSpPr>
        <p:spPr>
          <a:xfrm>
            <a:off x="7096141" y="4538426"/>
            <a:ext cx="1787399" cy="1035299"/>
          </a:xfrm>
          <a:prstGeom prst="roundRect">
            <a:avLst>
              <a:gd name="adj" fmla="val 16667"/>
            </a:avLst>
          </a:prstGeom>
          <a:solidFill>
            <a:schemeClr val="lt2"/>
          </a:solidFill>
          <a:ln w="19050" cap="flat">
            <a:solidFill>
              <a:schemeClr val="dk2"/>
            </a:solidFill>
            <a:prstDash val="solid"/>
            <a:round/>
            <a:headEnd type="none" w="med" len="med"/>
            <a:tailEnd type="none" w="med" len="med"/>
          </a:ln>
        </p:spPr>
        <p:txBody>
          <a:bodyPr lIns="91425" tIns="91425" rIns="91425" bIns="91425" anchor="ctr" anchorCtr="0">
            <a:noAutofit/>
          </a:bodyPr>
          <a:lstStyle/>
          <a:p>
            <a:pPr lvl="0" algn="ctr" rtl="0">
              <a:spcBef>
                <a:spcPts val="0"/>
              </a:spcBef>
              <a:buNone/>
            </a:pPr>
            <a:r>
              <a:rPr lang="en-GB" sz="1800" dirty="0"/>
              <a:t>Coping Effectiveness Training</a:t>
            </a:r>
          </a:p>
        </p:txBody>
      </p:sp>
    </p:spTree>
    <p:extLst>
      <p:ext uri="{BB962C8B-B14F-4D97-AF65-F5344CB8AC3E}">
        <p14:creationId xmlns:p14="http://schemas.microsoft.com/office/powerpoint/2010/main" val="101939956"/>
      </p:ext>
    </p:extLst>
  </p:cSld>
  <p:clrMapOvr>
    <a:masterClrMapping/>
  </p:clrMapOvr>
  <p:transition spd="slow">
    <p:cut/>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Health-Related Decision-Making</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2912870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7118" y="310906"/>
            <a:ext cx="6439244" cy="1609344"/>
          </a:xfrm>
        </p:spPr>
        <p:txBody>
          <a:bodyPr/>
          <a:lstStyle/>
          <a:p>
            <a:pPr algn="ctr"/>
            <a:r>
              <a:rPr lang="en-GB" dirty="0" smtClean="0"/>
              <a:t>What is health-related decision-making?</a:t>
            </a:r>
            <a:endParaRPr lang="en-GB" dirty="0"/>
          </a:p>
        </p:txBody>
      </p:sp>
      <p:pic>
        <p:nvPicPr>
          <p:cNvPr id="5" name="Shape 218"/>
          <p:cNvPicPr preferRelativeResize="0"/>
          <p:nvPr/>
        </p:nvPicPr>
        <p:blipFill>
          <a:blip r:embed="rId3">
            <a:alphaModFix/>
          </a:blip>
          <a:stretch>
            <a:fillRect/>
          </a:stretch>
        </p:blipFill>
        <p:spPr>
          <a:xfrm>
            <a:off x="7267358" y="569786"/>
            <a:ext cx="1086971" cy="1350464"/>
          </a:xfrm>
          <a:prstGeom prst="rect">
            <a:avLst/>
          </a:prstGeom>
          <a:noFill/>
          <a:ln>
            <a:noFill/>
          </a:ln>
        </p:spPr>
      </p:pic>
      <p:sp>
        <p:nvSpPr>
          <p:cNvPr id="7" name="Oval 6"/>
          <p:cNvSpPr/>
          <p:nvPr/>
        </p:nvSpPr>
        <p:spPr>
          <a:xfrm rot="20592229">
            <a:off x="-15328" y="2168772"/>
            <a:ext cx="4715953" cy="1969476"/>
          </a:xfrm>
          <a:prstGeom prst="ellips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t>What are some of the key decisions we make in our everyday lives that may have an impact on our physical health?</a:t>
            </a:r>
            <a:endParaRPr lang="en-GB" sz="2000" dirty="0"/>
          </a:p>
        </p:txBody>
      </p:sp>
      <p:sp>
        <p:nvSpPr>
          <p:cNvPr id="8" name="Oval 7"/>
          <p:cNvSpPr/>
          <p:nvPr/>
        </p:nvSpPr>
        <p:spPr>
          <a:xfrm rot="1636485">
            <a:off x="4967309" y="2879866"/>
            <a:ext cx="3778107" cy="1505950"/>
          </a:xfrm>
          <a:prstGeom prst="ellips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t>What factors influence the decisions we may make?</a:t>
            </a:r>
            <a:endParaRPr lang="en-GB" sz="2000" dirty="0"/>
          </a:p>
        </p:txBody>
      </p:sp>
      <p:sp>
        <p:nvSpPr>
          <p:cNvPr id="9" name="Oval 8"/>
          <p:cNvSpPr/>
          <p:nvPr/>
        </p:nvSpPr>
        <p:spPr>
          <a:xfrm>
            <a:off x="93784" y="5040430"/>
            <a:ext cx="8880447" cy="1130355"/>
          </a:xfrm>
          <a:prstGeom prst="ellipse">
            <a:avLst/>
          </a:prstGeom>
          <a:solidFill>
            <a:srgbClr val="99CC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smtClean="0">
                <a:solidFill>
                  <a:schemeClr val="accent1">
                    <a:lumMod val="75000"/>
                  </a:schemeClr>
                </a:solidFill>
              </a:rPr>
              <a:t>How can Health Psychologists intervene to influence decision-making in order to improve health?</a:t>
            </a:r>
            <a:endParaRPr lang="en-GB" sz="2000" b="1" dirty="0">
              <a:solidFill>
                <a:schemeClr val="accent1">
                  <a:lumMod val="75000"/>
                </a:schemeClr>
              </a:solidFill>
            </a:endParaRPr>
          </a:p>
        </p:txBody>
      </p:sp>
    </p:spTree>
    <p:extLst>
      <p:ext uri="{BB962C8B-B14F-4D97-AF65-F5344CB8AC3E}">
        <p14:creationId xmlns:p14="http://schemas.microsoft.com/office/powerpoint/2010/main" val="4016043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1000"/>
                                        <p:tgtEl>
                                          <p:spTgt spid="9"/>
                                        </p:tgtEl>
                                      </p:cBhvr>
                                    </p:animEffect>
                                    <p:anim calcmode="lin" valueType="num">
                                      <p:cBhvr>
                                        <p:cTn id="22" dur="1000" fill="hold"/>
                                        <p:tgtEl>
                                          <p:spTgt spid="9"/>
                                        </p:tgtEl>
                                        <p:attrNameLst>
                                          <p:attrName>ppt_x</p:attrName>
                                        </p:attrNameLst>
                                      </p:cBhvr>
                                      <p:tavLst>
                                        <p:tav tm="0">
                                          <p:val>
                                            <p:strVal val="#ppt_x"/>
                                          </p:val>
                                        </p:tav>
                                        <p:tav tm="100000">
                                          <p:val>
                                            <p:strVal val="#ppt_x"/>
                                          </p:val>
                                        </p:tav>
                                      </p:tavLst>
                                    </p:anim>
                                    <p:anim calcmode="lin" valueType="num">
                                      <p:cBhvr>
                                        <p:cTn id="23"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Models and Theories</a:t>
            </a:r>
            <a:endParaRPr lang="en-GB" dirty="0"/>
          </a:p>
        </p:txBody>
      </p:sp>
      <p:sp>
        <p:nvSpPr>
          <p:cNvPr id="3" name="Content Placeholder 2"/>
          <p:cNvSpPr>
            <a:spLocks noGrp="1"/>
          </p:cNvSpPr>
          <p:nvPr>
            <p:ph idx="1"/>
          </p:nvPr>
        </p:nvSpPr>
        <p:spPr/>
        <p:txBody>
          <a:bodyPr>
            <a:normAutofit/>
          </a:bodyPr>
          <a:lstStyle/>
          <a:p>
            <a:r>
              <a:rPr lang="en-GB" sz="2000" dirty="0"/>
              <a:t>Provide an empirically supported framework for understanding how people make decisions</a:t>
            </a:r>
            <a:br>
              <a:rPr lang="en-GB" sz="2000" dirty="0"/>
            </a:br>
            <a:endParaRPr lang="en-GB" sz="2000" dirty="0"/>
          </a:p>
          <a:p>
            <a:r>
              <a:rPr lang="en-GB" sz="2000" dirty="0"/>
              <a:t>Identify key factors found to influence decision-making</a:t>
            </a:r>
            <a:br>
              <a:rPr lang="en-GB" sz="2000" dirty="0"/>
            </a:br>
            <a:endParaRPr lang="en-GB" sz="2000" dirty="0"/>
          </a:p>
          <a:p>
            <a:r>
              <a:rPr lang="en-GB" sz="2000" dirty="0"/>
              <a:t>Interventions can be targeted at any or all of these factors</a:t>
            </a:r>
            <a:br>
              <a:rPr lang="en-GB" sz="2000" dirty="0"/>
            </a:br>
            <a:endParaRPr lang="en-GB" sz="2000" dirty="0"/>
          </a:p>
          <a:p>
            <a:r>
              <a:rPr lang="en-GB" sz="2000" dirty="0"/>
              <a:t>Need to consider generalisability and applicability to specific situations</a:t>
            </a:r>
          </a:p>
          <a:p>
            <a:endParaRPr lang="en-GB" sz="2000" dirty="0"/>
          </a:p>
        </p:txBody>
      </p:sp>
    </p:spTree>
    <p:extLst>
      <p:ext uri="{BB962C8B-B14F-4D97-AF65-F5344CB8AC3E}">
        <p14:creationId xmlns:p14="http://schemas.microsoft.com/office/powerpoint/2010/main" val="60328448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6404" y="1019908"/>
            <a:ext cx="7063740" cy="3021740"/>
          </a:xfrm>
        </p:spPr>
        <p:txBody>
          <a:bodyPr>
            <a:normAutofit/>
          </a:bodyPr>
          <a:lstStyle/>
          <a:p>
            <a:r>
              <a:rPr lang="en-GB" b="1" dirty="0" smtClean="0"/>
              <a:t>1. Health Belief Model</a:t>
            </a:r>
            <a:r>
              <a:rPr lang="en-GB" dirty="0" smtClean="0"/>
              <a:t/>
            </a:r>
            <a:br>
              <a:rPr lang="en-GB" dirty="0" smtClean="0"/>
            </a:br>
            <a:r>
              <a:rPr lang="en-GB" sz="2000" dirty="0" smtClean="0"/>
              <a:t>(</a:t>
            </a:r>
            <a:r>
              <a:rPr lang="en-GB" sz="2000" dirty="0" err="1" smtClean="0"/>
              <a:t>Rosenstock</a:t>
            </a:r>
            <a:r>
              <a:rPr lang="en-GB" sz="2000" dirty="0" smtClean="0"/>
              <a:t>, 1974; Becker, 1974; Becker and </a:t>
            </a:r>
            <a:r>
              <a:rPr lang="en-GB" sz="2000" dirty="0" err="1" smtClean="0"/>
              <a:t>Rosenstock</a:t>
            </a:r>
            <a:r>
              <a:rPr lang="en-GB" sz="2000" dirty="0" smtClean="0"/>
              <a:t>, 1984)</a:t>
            </a:r>
            <a:endParaRPr lang="en-GB" sz="2000" dirty="0"/>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98369229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Belief Model</a:t>
            </a:r>
            <a:endParaRPr lang="en-GB" dirty="0"/>
          </a:p>
        </p:txBody>
      </p:sp>
      <p:pic>
        <p:nvPicPr>
          <p:cNvPr id="4" name="Shape 244"/>
          <p:cNvPicPr preferRelativeResize="0">
            <a:picLocks noGrp="1"/>
          </p:cNvPicPr>
          <p:nvPr>
            <p:ph idx="1"/>
          </p:nvPr>
        </p:nvPicPr>
        <p:blipFill rotWithShape="1">
          <a:blip r:embed="rId3">
            <a:alphaModFix/>
          </a:blip>
          <a:stretch/>
        </p:blipFill>
        <p:spPr>
          <a:xfrm>
            <a:off x="946150" y="2399677"/>
            <a:ext cx="6446838" cy="3209584"/>
          </a:xfrm>
          <a:prstGeom prst="rect">
            <a:avLst/>
          </a:prstGeom>
          <a:noFill/>
          <a:ln>
            <a:noFill/>
          </a:ln>
        </p:spPr>
      </p:pic>
      <p:sp>
        <p:nvSpPr>
          <p:cNvPr id="5" name="Oval 4"/>
          <p:cNvSpPr/>
          <p:nvPr/>
        </p:nvSpPr>
        <p:spPr>
          <a:xfrm>
            <a:off x="2719753" y="1969477"/>
            <a:ext cx="3704493" cy="15240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2719752" y="3384549"/>
            <a:ext cx="3704493" cy="15240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Arrow Connector 7"/>
          <p:cNvCxnSpPr/>
          <p:nvPr/>
        </p:nvCxnSpPr>
        <p:spPr>
          <a:xfrm flipV="1">
            <a:off x="6295292" y="1840523"/>
            <a:ext cx="715108" cy="5275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V="1">
            <a:off x="5984630" y="3031812"/>
            <a:ext cx="844062" cy="651859"/>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6652846" y="842593"/>
            <a:ext cx="1629508" cy="923330"/>
          </a:xfrm>
          <a:prstGeom prst="rect">
            <a:avLst/>
          </a:prstGeom>
          <a:noFill/>
        </p:spPr>
        <p:txBody>
          <a:bodyPr wrap="square" rtlCol="0">
            <a:spAutoFit/>
          </a:bodyPr>
          <a:lstStyle/>
          <a:p>
            <a:r>
              <a:rPr lang="en-GB" dirty="0" smtClean="0"/>
              <a:t>Perceptions of illness threat</a:t>
            </a:r>
            <a:endParaRPr lang="en-GB" dirty="0"/>
          </a:p>
        </p:txBody>
      </p:sp>
      <p:sp>
        <p:nvSpPr>
          <p:cNvPr id="12" name="TextBox 11"/>
          <p:cNvSpPr txBox="1"/>
          <p:nvPr/>
        </p:nvSpPr>
        <p:spPr>
          <a:xfrm>
            <a:off x="6860382" y="2430086"/>
            <a:ext cx="1629508" cy="646331"/>
          </a:xfrm>
          <a:prstGeom prst="rect">
            <a:avLst/>
          </a:prstGeom>
          <a:noFill/>
        </p:spPr>
        <p:txBody>
          <a:bodyPr wrap="square" rtlCol="0">
            <a:spAutoFit/>
          </a:bodyPr>
          <a:lstStyle/>
          <a:p>
            <a:r>
              <a:rPr lang="en-GB" dirty="0" smtClean="0"/>
              <a:t>Evaluations of behaviours</a:t>
            </a:r>
            <a:endParaRPr lang="en-GB" dirty="0"/>
          </a:p>
        </p:txBody>
      </p:sp>
    </p:spTree>
    <p:extLst>
      <p:ext uri="{BB962C8B-B14F-4D97-AF65-F5344CB8AC3E}">
        <p14:creationId xmlns:p14="http://schemas.microsoft.com/office/powerpoint/2010/main" val="1341401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11" grpId="0"/>
      <p:bldP spid="1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Belief Model</a:t>
            </a:r>
            <a:endParaRPr lang="en-GB" dirty="0"/>
          </a:p>
        </p:txBody>
      </p:sp>
      <p:sp>
        <p:nvSpPr>
          <p:cNvPr id="3" name="Content Placeholder 2"/>
          <p:cNvSpPr>
            <a:spLocks noGrp="1"/>
          </p:cNvSpPr>
          <p:nvPr>
            <p:ph idx="1"/>
          </p:nvPr>
        </p:nvSpPr>
        <p:spPr/>
        <p:txBody>
          <a:bodyPr>
            <a:normAutofit lnSpcReduction="10000"/>
          </a:bodyPr>
          <a:lstStyle/>
          <a:p>
            <a:r>
              <a:rPr lang="en-GB" sz="2400" dirty="0" smtClean="0"/>
              <a:t>Proposes that the likelihood that a person will engage in a particular health behaviour depends on demographic factors:</a:t>
            </a:r>
          </a:p>
          <a:p>
            <a:endParaRPr lang="en-GB" sz="2400" dirty="0"/>
          </a:p>
          <a:p>
            <a:r>
              <a:rPr lang="en-GB" sz="2400" dirty="0" smtClean="0"/>
              <a:t>E.g., Social class, gender, age, and the four beliefs that may arise following a particular internal or external cue to action (namely, perceptions and evaluations, with cues to action and health motivation also added at a later date).</a:t>
            </a:r>
            <a:endParaRPr lang="en-GB" sz="2400" dirty="0"/>
          </a:p>
        </p:txBody>
      </p:sp>
    </p:spTree>
    <p:extLst>
      <p:ext uri="{BB962C8B-B14F-4D97-AF65-F5344CB8AC3E}">
        <p14:creationId xmlns:p14="http://schemas.microsoft.com/office/powerpoint/2010/main" val="263381027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Applying the Health Belief Model</a:t>
            </a:r>
            <a:endParaRPr lang="en-GB" dirty="0"/>
          </a:p>
        </p:txBody>
      </p:sp>
      <p:sp>
        <p:nvSpPr>
          <p:cNvPr id="3" name="Content Placeholder 2"/>
          <p:cNvSpPr>
            <a:spLocks noGrp="1"/>
          </p:cNvSpPr>
          <p:nvPr>
            <p:ph idx="1"/>
          </p:nvPr>
        </p:nvSpPr>
        <p:spPr/>
        <p:txBody>
          <a:bodyPr>
            <a:normAutofit/>
          </a:bodyPr>
          <a:lstStyle/>
          <a:p>
            <a:pPr marL="457200" indent="-457200">
              <a:buAutoNum type="arabicPeriod"/>
            </a:pPr>
            <a:endParaRPr lang="en-GB" sz="2000" dirty="0" smtClean="0"/>
          </a:p>
          <a:p>
            <a:pPr marL="457200" indent="-457200">
              <a:buAutoNum type="arabicPeriod"/>
            </a:pPr>
            <a:r>
              <a:rPr lang="en-GB" sz="2000" dirty="0" smtClean="0"/>
              <a:t>How could we apply this model to understanding exercise behaviour?</a:t>
            </a:r>
          </a:p>
          <a:p>
            <a:pPr marL="457200" indent="-457200">
              <a:buAutoNum type="arabicPeriod"/>
            </a:pPr>
            <a:endParaRPr lang="en-GB" sz="2000" dirty="0"/>
          </a:p>
          <a:p>
            <a:pPr marL="457200" indent="-457200">
              <a:buAutoNum type="arabicPeriod"/>
            </a:pPr>
            <a:r>
              <a:rPr lang="en-GB" sz="2000" dirty="0" smtClean="0"/>
              <a:t>What hypotheses would you identify?</a:t>
            </a:r>
          </a:p>
          <a:p>
            <a:pPr marL="457200" indent="-457200">
              <a:buAutoNum type="arabicPeriod"/>
            </a:pPr>
            <a:endParaRPr lang="en-GB" sz="2000" dirty="0"/>
          </a:p>
          <a:p>
            <a:pPr marL="457200" indent="-457200">
              <a:buAutoNum type="arabicPeriod"/>
            </a:pPr>
            <a:r>
              <a:rPr lang="en-GB" sz="2000" dirty="0" smtClean="0"/>
              <a:t>How would you research this?</a:t>
            </a:r>
            <a:endParaRPr lang="en-GB" sz="2000" dirty="0"/>
          </a:p>
        </p:txBody>
      </p:sp>
      <p:pic>
        <p:nvPicPr>
          <p:cNvPr id="4" name="Shape 257"/>
          <p:cNvPicPr preferRelativeResize="0"/>
          <p:nvPr/>
        </p:nvPicPr>
        <p:blipFill>
          <a:blip r:embed="rId2">
            <a:alphaModFix/>
          </a:blip>
          <a:stretch>
            <a:fillRect/>
          </a:stretch>
        </p:blipFill>
        <p:spPr>
          <a:xfrm>
            <a:off x="6750243" y="3651020"/>
            <a:ext cx="1080773" cy="1729873"/>
          </a:xfrm>
          <a:prstGeom prst="rect">
            <a:avLst/>
          </a:prstGeom>
          <a:noFill/>
          <a:ln>
            <a:noFill/>
          </a:ln>
        </p:spPr>
      </p:pic>
    </p:spTree>
    <p:extLst>
      <p:ext uri="{BB962C8B-B14F-4D97-AF65-F5344CB8AC3E}">
        <p14:creationId xmlns:p14="http://schemas.microsoft.com/office/powerpoint/2010/main" val="197363366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likely would this person be to change their exercise behaviour?</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89006381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5000"/>
            <a:lum/>
          </a:blip>
          <a:srcRect/>
          <a:stretch>
            <a:fillRect l="-25000" t="6000" r="-25000" b="6000"/>
          </a:stretch>
        </a:blipFill>
        <a:effectLst/>
      </p:bgPr>
    </p:bg>
    <p:spTree>
      <p:nvGrpSpPr>
        <p:cNvPr id="1" name=""/>
        <p:cNvGrpSpPr/>
        <p:nvPr/>
      </p:nvGrpSpPr>
      <p:grpSpPr>
        <a:xfrm>
          <a:off x="0" y="0"/>
          <a:ext cx="0" cy="0"/>
          <a:chOff x="0" y="0"/>
          <a:chExt cx="0" cy="0"/>
        </a:xfrm>
      </p:grpSpPr>
      <p:sp>
        <p:nvSpPr>
          <p:cNvPr id="2" name="TextBox 1"/>
          <p:cNvSpPr txBox="1"/>
          <p:nvPr/>
        </p:nvSpPr>
        <p:spPr>
          <a:xfrm>
            <a:off x="386862" y="2497015"/>
            <a:ext cx="152400" cy="369332"/>
          </a:xfrm>
          <a:prstGeom prst="rect">
            <a:avLst/>
          </a:prstGeom>
          <a:noFill/>
        </p:spPr>
        <p:txBody>
          <a:bodyPr wrap="square" rtlCol="0">
            <a:spAutoFit/>
          </a:bodyPr>
          <a:lstStyle/>
          <a:p>
            <a:endParaRPr lang="en-GB" dirty="0"/>
          </a:p>
        </p:txBody>
      </p:sp>
      <p:sp>
        <p:nvSpPr>
          <p:cNvPr id="3" name="TextBox 2"/>
          <p:cNvSpPr txBox="1"/>
          <p:nvPr/>
        </p:nvSpPr>
        <p:spPr>
          <a:xfrm>
            <a:off x="0" y="2497015"/>
            <a:ext cx="9144000" cy="4185761"/>
          </a:xfrm>
          <a:prstGeom prst="rect">
            <a:avLst/>
          </a:prstGeom>
          <a:solidFill>
            <a:schemeClr val="bg1"/>
          </a:solidFill>
        </p:spPr>
        <p:txBody>
          <a:bodyPr wrap="square" rtlCol="0">
            <a:spAutoFit/>
          </a:bodyPr>
          <a:lstStyle/>
          <a:p>
            <a:r>
              <a:rPr lang="en-GB" sz="2800" b="1" dirty="0" smtClean="0"/>
              <a:t>1. Perception of threat:</a:t>
            </a:r>
          </a:p>
          <a:p>
            <a:endParaRPr lang="en-GB" sz="2800" b="1" dirty="0" smtClean="0"/>
          </a:p>
          <a:p>
            <a:pPr lvl="1"/>
            <a:r>
              <a:rPr lang="en-GB" sz="2400" dirty="0" smtClean="0"/>
              <a:t>I believe that Coronary Heart Disease (CHD) is a serious illness contributed to by being overweight:</a:t>
            </a:r>
          </a:p>
          <a:p>
            <a:pPr lvl="1" algn="ctr"/>
            <a:endParaRPr lang="en-GB" sz="2400" b="1" i="1" u="sng" dirty="0">
              <a:solidFill>
                <a:schemeClr val="accent1">
                  <a:lumMod val="75000"/>
                </a:schemeClr>
              </a:solidFill>
            </a:endParaRPr>
          </a:p>
          <a:p>
            <a:pPr lvl="1" algn="ctr"/>
            <a:r>
              <a:rPr lang="en-GB" sz="2400" b="1" i="1" u="sng" dirty="0" smtClean="0">
                <a:solidFill>
                  <a:schemeClr val="accent1">
                    <a:lumMod val="75000"/>
                  </a:schemeClr>
                </a:solidFill>
              </a:rPr>
              <a:t>perceived severity</a:t>
            </a:r>
          </a:p>
          <a:p>
            <a:pPr lvl="1"/>
            <a:endParaRPr lang="en-GB" sz="2400" b="1" i="1" dirty="0" smtClean="0"/>
          </a:p>
          <a:p>
            <a:pPr lvl="1"/>
            <a:r>
              <a:rPr lang="en-GB" sz="2400" dirty="0" smtClean="0"/>
              <a:t>I believe that I am overweight: </a:t>
            </a:r>
          </a:p>
          <a:p>
            <a:pPr lvl="1" algn="ctr"/>
            <a:endParaRPr lang="en-GB" sz="2400" b="1" i="1" u="sng" dirty="0">
              <a:solidFill>
                <a:schemeClr val="accent1">
                  <a:lumMod val="75000"/>
                </a:schemeClr>
              </a:solidFill>
            </a:endParaRPr>
          </a:p>
          <a:p>
            <a:pPr lvl="1" algn="ctr"/>
            <a:r>
              <a:rPr lang="en-GB" sz="2400" b="1" i="1" u="sng" dirty="0" smtClean="0">
                <a:solidFill>
                  <a:schemeClr val="accent1">
                    <a:lumMod val="75000"/>
                  </a:schemeClr>
                </a:solidFill>
              </a:rPr>
              <a:t>perceived susceptibility</a:t>
            </a:r>
            <a:endParaRPr lang="en-GB" sz="2400" u="sng" dirty="0" smtClean="0">
              <a:solidFill>
                <a:schemeClr val="accent1">
                  <a:lumMod val="75000"/>
                </a:schemeClr>
              </a:solidFill>
            </a:endParaRPr>
          </a:p>
          <a:p>
            <a:endParaRPr lang="en-GB" dirty="0"/>
          </a:p>
        </p:txBody>
      </p:sp>
    </p:spTree>
    <p:extLst>
      <p:ext uri="{BB962C8B-B14F-4D97-AF65-F5344CB8AC3E}">
        <p14:creationId xmlns:p14="http://schemas.microsoft.com/office/powerpoint/2010/main" val="284851317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5000"/>
            <a:lum/>
          </a:blip>
          <a:srcRect/>
          <a:stretch>
            <a:fillRect l="-25000" r="-25000"/>
          </a:stretch>
        </a:blipFill>
        <a:effectLst/>
      </p:bgPr>
    </p:bg>
    <p:spTree>
      <p:nvGrpSpPr>
        <p:cNvPr id="1" name=""/>
        <p:cNvGrpSpPr/>
        <p:nvPr/>
      </p:nvGrpSpPr>
      <p:grpSpPr>
        <a:xfrm>
          <a:off x="0" y="0"/>
          <a:ext cx="0" cy="0"/>
          <a:chOff x="0" y="0"/>
          <a:chExt cx="0" cy="0"/>
        </a:xfrm>
      </p:grpSpPr>
      <p:sp>
        <p:nvSpPr>
          <p:cNvPr id="2" name="TextBox 1"/>
          <p:cNvSpPr txBox="1"/>
          <p:nvPr/>
        </p:nvSpPr>
        <p:spPr>
          <a:xfrm>
            <a:off x="386862" y="2497015"/>
            <a:ext cx="152400" cy="369332"/>
          </a:xfrm>
          <a:prstGeom prst="rect">
            <a:avLst/>
          </a:prstGeom>
          <a:noFill/>
        </p:spPr>
        <p:txBody>
          <a:bodyPr wrap="square" rtlCol="0">
            <a:spAutoFit/>
          </a:bodyPr>
          <a:lstStyle/>
          <a:p>
            <a:endParaRPr lang="en-GB" dirty="0"/>
          </a:p>
        </p:txBody>
      </p:sp>
      <p:sp>
        <p:nvSpPr>
          <p:cNvPr id="3" name="TextBox 2"/>
          <p:cNvSpPr txBox="1"/>
          <p:nvPr/>
        </p:nvSpPr>
        <p:spPr>
          <a:xfrm>
            <a:off x="0" y="0"/>
            <a:ext cx="9144000" cy="2062103"/>
          </a:xfrm>
          <a:prstGeom prst="rect">
            <a:avLst/>
          </a:prstGeom>
          <a:solidFill>
            <a:schemeClr val="bg1"/>
          </a:solidFill>
        </p:spPr>
        <p:txBody>
          <a:bodyPr wrap="square" rtlCol="0">
            <a:spAutoFit/>
          </a:bodyPr>
          <a:lstStyle/>
          <a:p>
            <a:r>
              <a:rPr lang="en-GB" sz="2800" b="1" dirty="0" smtClean="0"/>
              <a:t>2. Behavioural evaluation</a:t>
            </a:r>
          </a:p>
          <a:p>
            <a:endParaRPr lang="en-GB" sz="2800" b="1" dirty="0" smtClean="0"/>
          </a:p>
          <a:p>
            <a:pPr lvl="1"/>
            <a:r>
              <a:rPr lang="en-GB" sz="2400" dirty="0" smtClean="0"/>
              <a:t>If I lose weight, my health will improve</a:t>
            </a:r>
          </a:p>
          <a:p>
            <a:pPr lvl="1" algn="ctr"/>
            <a:endParaRPr lang="en-GB" sz="2400" b="1" i="1" u="sng" dirty="0">
              <a:solidFill>
                <a:schemeClr val="accent1">
                  <a:lumMod val="75000"/>
                </a:schemeClr>
              </a:solidFill>
            </a:endParaRPr>
          </a:p>
          <a:p>
            <a:pPr lvl="1" algn="ctr"/>
            <a:r>
              <a:rPr lang="en-GB" sz="2400" b="1" i="1" u="sng" dirty="0" smtClean="0">
                <a:solidFill>
                  <a:schemeClr val="accent1">
                    <a:lumMod val="75000"/>
                  </a:schemeClr>
                </a:solidFill>
              </a:rPr>
              <a:t>perceived benefits </a:t>
            </a:r>
            <a:r>
              <a:rPr lang="en-GB" sz="2400" i="1" u="sng" dirty="0" smtClean="0">
                <a:solidFill>
                  <a:schemeClr val="accent1">
                    <a:lumMod val="75000"/>
                  </a:schemeClr>
                </a:solidFill>
              </a:rPr>
              <a:t>(to change)</a:t>
            </a:r>
            <a:endParaRPr lang="en-GB" sz="2400" b="1" i="1" u="sng" dirty="0" smtClean="0">
              <a:solidFill>
                <a:schemeClr val="accent1">
                  <a:lumMod val="75000"/>
                </a:schemeClr>
              </a:solidFill>
            </a:endParaRPr>
          </a:p>
        </p:txBody>
      </p:sp>
      <p:sp>
        <p:nvSpPr>
          <p:cNvPr id="4" name="TextBox 3"/>
          <p:cNvSpPr txBox="1"/>
          <p:nvPr/>
        </p:nvSpPr>
        <p:spPr>
          <a:xfrm>
            <a:off x="0" y="4496903"/>
            <a:ext cx="9144000" cy="2308324"/>
          </a:xfrm>
          <a:prstGeom prst="rect">
            <a:avLst/>
          </a:prstGeom>
          <a:solidFill>
            <a:schemeClr val="bg1"/>
          </a:solidFill>
        </p:spPr>
        <p:txBody>
          <a:bodyPr wrap="square" rtlCol="0">
            <a:spAutoFit/>
          </a:bodyPr>
          <a:lstStyle/>
          <a:p>
            <a:pPr lvl="1"/>
            <a:r>
              <a:rPr lang="en-GB" sz="2400" dirty="0" smtClean="0"/>
              <a:t>Changing my cooking and dietary habits when I also have a family to feed will be difficult, and possibly more expensive</a:t>
            </a:r>
          </a:p>
          <a:p>
            <a:pPr lvl="1" algn="ctr"/>
            <a:endParaRPr lang="en-GB" sz="2400" b="1" i="1" u="sng" dirty="0">
              <a:solidFill>
                <a:schemeClr val="accent1">
                  <a:lumMod val="75000"/>
                </a:schemeClr>
              </a:solidFill>
            </a:endParaRPr>
          </a:p>
          <a:p>
            <a:pPr lvl="1" algn="ctr"/>
            <a:r>
              <a:rPr lang="en-GB" sz="2400" b="1" i="1" u="sng" dirty="0" smtClean="0">
                <a:solidFill>
                  <a:schemeClr val="accent1">
                    <a:lumMod val="75000"/>
                  </a:schemeClr>
                </a:solidFill>
              </a:rPr>
              <a:t>perceived barriers </a:t>
            </a:r>
            <a:r>
              <a:rPr lang="en-GB" sz="2400" i="1" u="sng" dirty="0" smtClean="0">
                <a:solidFill>
                  <a:schemeClr val="accent1">
                    <a:lumMod val="75000"/>
                  </a:schemeClr>
                </a:solidFill>
              </a:rPr>
              <a:t>(to change)</a:t>
            </a:r>
            <a:r>
              <a:rPr lang="en-GB" sz="2400" b="1" i="1" u="sng" dirty="0" smtClean="0">
                <a:solidFill>
                  <a:schemeClr val="accent1">
                    <a:lumMod val="75000"/>
                  </a:schemeClr>
                </a:solidFill>
              </a:rPr>
              <a:t/>
            </a:r>
            <a:br>
              <a:rPr lang="en-GB" sz="2400" b="1" i="1" u="sng" dirty="0" smtClean="0">
                <a:solidFill>
                  <a:schemeClr val="accent1">
                    <a:lumMod val="75000"/>
                  </a:schemeClr>
                </a:solidFill>
              </a:rPr>
            </a:br>
            <a:endParaRPr lang="en-GB" sz="2400" b="1" i="1" u="sng" dirty="0" smtClean="0">
              <a:solidFill>
                <a:schemeClr val="accent1">
                  <a:lumMod val="75000"/>
                </a:schemeClr>
              </a:solidFill>
            </a:endParaRPr>
          </a:p>
          <a:p>
            <a:pPr lvl="1" algn="ctr"/>
            <a:endParaRPr lang="en-GB" sz="2400" b="1" i="1" u="sng" dirty="0" smtClean="0">
              <a:solidFill>
                <a:schemeClr val="accent1">
                  <a:lumMod val="75000"/>
                </a:schemeClr>
              </a:solidFill>
            </a:endParaRPr>
          </a:p>
        </p:txBody>
      </p:sp>
    </p:spTree>
    <p:extLst>
      <p:ext uri="{BB962C8B-B14F-4D97-AF65-F5344CB8AC3E}">
        <p14:creationId xmlns:p14="http://schemas.microsoft.com/office/powerpoint/2010/main" val="108923688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5000"/>
            <a:lum/>
          </a:blip>
          <a:srcRect/>
          <a:stretch>
            <a:fillRect l="-25000" t="6000" r="-25000"/>
          </a:stretch>
        </a:blipFill>
        <a:effectLst/>
      </p:bgPr>
    </p:bg>
    <p:spTree>
      <p:nvGrpSpPr>
        <p:cNvPr id="1" name=""/>
        <p:cNvGrpSpPr/>
        <p:nvPr/>
      </p:nvGrpSpPr>
      <p:grpSpPr>
        <a:xfrm>
          <a:off x="0" y="0"/>
          <a:ext cx="0" cy="0"/>
          <a:chOff x="0" y="0"/>
          <a:chExt cx="0" cy="0"/>
        </a:xfrm>
      </p:grpSpPr>
      <p:sp>
        <p:nvSpPr>
          <p:cNvPr id="2" name="TextBox 1"/>
          <p:cNvSpPr txBox="1"/>
          <p:nvPr/>
        </p:nvSpPr>
        <p:spPr>
          <a:xfrm>
            <a:off x="0" y="152399"/>
            <a:ext cx="9144000" cy="4555093"/>
          </a:xfrm>
          <a:prstGeom prst="rect">
            <a:avLst/>
          </a:prstGeom>
          <a:solidFill>
            <a:schemeClr val="bg1"/>
          </a:solidFill>
        </p:spPr>
        <p:txBody>
          <a:bodyPr wrap="square" rtlCol="0">
            <a:spAutoFit/>
          </a:bodyPr>
          <a:lstStyle/>
          <a:p>
            <a:r>
              <a:rPr lang="en-GB" sz="2800" b="1" dirty="0" smtClean="0"/>
              <a:t>3. Cues to action </a:t>
            </a:r>
            <a:r>
              <a:rPr lang="en-GB" sz="2800" dirty="0" smtClean="0"/>
              <a:t>(added in 1975, Becker &amp; </a:t>
            </a:r>
            <a:r>
              <a:rPr lang="en-GB" sz="2800" dirty="0" err="1" smtClean="0"/>
              <a:t>Maiman</a:t>
            </a:r>
            <a:r>
              <a:rPr lang="en-GB" sz="2800" dirty="0"/>
              <a:t>)</a:t>
            </a:r>
            <a:r>
              <a:rPr lang="en-GB" sz="2800" b="1" dirty="0" smtClean="0"/>
              <a:t>:</a:t>
            </a:r>
          </a:p>
          <a:p>
            <a:endParaRPr lang="en-GB" sz="2800" b="1" dirty="0" smtClean="0"/>
          </a:p>
          <a:p>
            <a:pPr lvl="1"/>
            <a:r>
              <a:rPr lang="en-GB" sz="2400" dirty="0" smtClean="0"/>
              <a:t>That recent television programme on the health risks of obesity worried me</a:t>
            </a:r>
            <a:endParaRPr lang="en-GB" sz="2400" b="1" i="1" u="sng" dirty="0">
              <a:solidFill>
                <a:schemeClr val="accent1">
                  <a:lumMod val="75000"/>
                </a:schemeClr>
              </a:solidFill>
            </a:endParaRPr>
          </a:p>
          <a:p>
            <a:pPr lvl="1" algn="ctr"/>
            <a:r>
              <a:rPr lang="en-GB" sz="2400" b="1" i="1" u="sng" dirty="0" smtClean="0">
                <a:solidFill>
                  <a:schemeClr val="accent1">
                    <a:lumMod val="75000"/>
                  </a:schemeClr>
                </a:solidFill>
              </a:rPr>
              <a:t>external</a:t>
            </a:r>
          </a:p>
          <a:p>
            <a:pPr lvl="1"/>
            <a:endParaRPr lang="en-GB" sz="2400" b="1" i="1" dirty="0" smtClean="0"/>
          </a:p>
          <a:p>
            <a:pPr lvl="1"/>
            <a:r>
              <a:rPr lang="en-GB" sz="2400" dirty="0" smtClean="0"/>
              <a:t>I am regularly feeling breathless on exertion, so may I should really think about dieting</a:t>
            </a:r>
          </a:p>
          <a:p>
            <a:pPr lvl="1" algn="ctr"/>
            <a:endParaRPr lang="en-GB" sz="2400" b="1" i="1" u="sng" dirty="0" smtClean="0">
              <a:solidFill>
                <a:schemeClr val="accent1">
                  <a:lumMod val="75000"/>
                </a:schemeClr>
              </a:solidFill>
            </a:endParaRPr>
          </a:p>
          <a:p>
            <a:pPr lvl="1" algn="ctr"/>
            <a:r>
              <a:rPr lang="en-GB" sz="2400" b="1" i="1" u="sng" dirty="0" smtClean="0">
                <a:solidFill>
                  <a:schemeClr val="accent1">
                    <a:lumMod val="75000"/>
                  </a:schemeClr>
                </a:solidFill>
              </a:rPr>
              <a:t>Internal</a:t>
            </a:r>
          </a:p>
          <a:p>
            <a:pPr lvl="1" algn="ctr"/>
            <a:endParaRPr lang="en-GB" sz="2400" u="sng" dirty="0" smtClean="0">
              <a:solidFill>
                <a:schemeClr val="accent1">
                  <a:lumMod val="75000"/>
                </a:schemeClr>
              </a:solidFill>
            </a:endParaRPr>
          </a:p>
          <a:p>
            <a:endParaRPr lang="en-GB" dirty="0"/>
          </a:p>
        </p:txBody>
      </p:sp>
      <p:sp>
        <p:nvSpPr>
          <p:cNvPr id="3" name="TextBox 2"/>
          <p:cNvSpPr txBox="1"/>
          <p:nvPr/>
        </p:nvSpPr>
        <p:spPr>
          <a:xfrm>
            <a:off x="0" y="5990492"/>
            <a:ext cx="9144000" cy="867508"/>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304735084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5000"/>
            <a:lum/>
          </a:blip>
          <a:srcRect/>
          <a:stretch>
            <a:fillRect l="-25000" t="11000" r="-25000" b="5000"/>
          </a:stretch>
        </a:blipFill>
        <a:effectLst/>
      </p:bgPr>
    </p:bg>
    <p:spTree>
      <p:nvGrpSpPr>
        <p:cNvPr id="1" name=""/>
        <p:cNvGrpSpPr/>
        <p:nvPr/>
      </p:nvGrpSpPr>
      <p:grpSpPr>
        <a:xfrm>
          <a:off x="0" y="0"/>
          <a:ext cx="0" cy="0"/>
          <a:chOff x="0" y="0"/>
          <a:chExt cx="0" cy="0"/>
        </a:xfrm>
      </p:grpSpPr>
      <p:sp>
        <p:nvSpPr>
          <p:cNvPr id="2" name="TextBox 1"/>
          <p:cNvSpPr txBox="1"/>
          <p:nvPr/>
        </p:nvSpPr>
        <p:spPr>
          <a:xfrm>
            <a:off x="0" y="498229"/>
            <a:ext cx="9144000" cy="5355312"/>
          </a:xfrm>
          <a:prstGeom prst="rect">
            <a:avLst/>
          </a:prstGeom>
          <a:solidFill>
            <a:schemeClr val="bg1"/>
          </a:solidFill>
        </p:spPr>
        <p:txBody>
          <a:bodyPr wrap="square" rtlCol="0">
            <a:spAutoFit/>
          </a:bodyPr>
          <a:lstStyle/>
          <a:p>
            <a:r>
              <a:rPr lang="en-GB" sz="2800" b="1" dirty="0" smtClean="0"/>
              <a:t>4. Health motivation </a:t>
            </a:r>
            <a:r>
              <a:rPr lang="en-GB" sz="2800" dirty="0" smtClean="0"/>
              <a:t>(added in 1977, Becker, </a:t>
            </a:r>
            <a:r>
              <a:rPr lang="en-GB" sz="2800" dirty="0" err="1" smtClean="0"/>
              <a:t>Haifner</a:t>
            </a:r>
            <a:r>
              <a:rPr lang="en-GB" sz="2800" dirty="0" smtClean="0"/>
              <a:t> &amp; </a:t>
            </a:r>
            <a:r>
              <a:rPr lang="en-GB" sz="2800" dirty="0" err="1" smtClean="0"/>
              <a:t>Maiman</a:t>
            </a:r>
            <a:r>
              <a:rPr lang="en-GB" sz="2800" dirty="0"/>
              <a:t>)</a:t>
            </a:r>
            <a:r>
              <a:rPr lang="en-GB" sz="2800" b="1" dirty="0" smtClean="0"/>
              <a:t>:</a:t>
            </a:r>
          </a:p>
          <a:p>
            <a:endParaRPr lang="en-GB" sz="2800" b="1" dirty="0" smtClean="0"/>
          </a:p>
          <a:p>
            <a:pPr lvl="1"/>
            <a:r>
              <a:rPr lang="en-GB" sz="2400" dirty="0" smtClean="0"/>
              <a:t>It is important to me to maintain my health</a:t>
            </a:r>
          </a:p>
          <a:p>
            <a:pPr lvl="1"/>
            <a:endParaRPr lang="en-GB" sz="2400" b="1" i="1" u="sng" dirty="0">
              <a:solidFill>
                <a:schemeClr val="accent1">
                  <a:lumMod val="75000"/>
                </a:schemeClr>
              </a:solidFill>
            </a:endParaRPr>
          </a:p>
          <a:p>
            <a:pPr lvl="1"/>
            <a:endParaRPr lang="en-GB" sz="2400" b="1" i="1" u="sng" dirty="0" smtClean="0">
              <a:solidFill>
                <a:schemeClr val="accent1">
                  <a:lumMod val="75000"/>
                </a:schemeClr>
              </a:solidFill>
            </a:endParaRPr>
          </a:p>
          <a:p>
            <a:pPr lvl="1"/>
            <a:endParaRPr lang="en-GB" sz="2400" b="1" i="1" u="sng" dirty="0">
              <a:solidFill>
                <a:schemeClr val="accent1">
                  <a:lumMod val="75000"/>
                </a:schemeClr>
              </a:solidFill>
            </a:endParaRPr>
          </a:p>
          <a:p>
            <a:pPr lvl="1"/>
            <a:endParaRPr lang="en-GB" sz="2400" b="1" i="1" u="sng" dirty="0" smtClean="0">
              <a:solidFill>
                <a:schemeClr val="accent1">
                  <a:lumMod val="75000"/>
                </a:schemeClr>
              </a:solidFill>
            </a:endParaRPr>
          </a:p>
          <a:p>
            <a:pPr lvl="1"/>
            <a:r>
              <a:rPr lang="en-GB" sz="2400" b="1" i="1" u="sng" dirty="0" smtClean="0">
                <a:solidFill>
                  <a:schemeClr val="accent1">
                    <a:lumMod val="75000"/>
                  </a:schemeClr>
                </a:solidFill>
              </a:rPr>
              <a:t>How likely is this person to change their exercise behaviour?</a:t>
            </a:r>
            <a:endParaRPr lang="en-GB" sz="2400" b="1" i="1" u="sng" dirty="0">
              <a:solidFill>
                <a:schemeClr val="accent1">
                  <a:lumMod val="75000"/>
                </a:schemeClr>
              </a:solidFill>
            </a:endParaRPr>
          </a:p>
          <a:p>
            <a:pPr lvl="1"/>
            <a:endParaRPr lang="en-GB" sz="2400" b="1" i="1" u="sng" dirty="0" smtClean="0">
              <a:solidFill>
                <a:schemeClr val="accent1">
                  <a:lumMod val="75000"/>
                </a:schemeClr>
              </a:solidFill>
            </a:endParaRPr>
          </a:p>
          <a:p>
            <a:pPr lvl="1"/>
            <a:endParaRPr lang="en-GB" sz="2400" b="1" i="1" u="sng" dirty="0" smtClean="0">
              <a:solidFill>
                <a:schemeClr val="accent1">
                  <a:lumMod val="75000"/>
                </a:schemeClr>
              </a:solidFill>
            </a:endParaRPr>
          </a:p>
          <a:p>
            <a:pPr lvl="1" algn="ctr"/>
            <a:endParaRPr lang="en-GB" sz="2400" u="sng" dirty="0" smtClean="0">
              <a:solidFill>
                <a:schemeClr val="accent1">
                  <a:lumMod val="75000"/>
                </a:schemeClr>
              </a:solidFill>
            </a:endParaRPr>
          </a:p>
          <a:p>
            <a:endParaRPr lang="en-GB" dirty="0"/>
          </a:p>
        </p:txBody>
      </p:sp>
    </p:spTree>
    <p:extLst>
      <p:ext uri="{BB962C8B-B14F-4D97-AF65-F5344CB8AC3E}">
        <p14:creationId xmlns:p14="http://schemas.microsoft.com/office/powerpoint/2010/main" val="248992597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Belief Model</a:t>
            </a:r>
            <a:endParaRPr lang="en-GB" dirty="0"/>
          </a:p>
        </p:txBody>
      </p:sp>
      <p:sp>
        <p:nvSpPr>
          <p:cNvPr id="3" name="Content Placeholder 2"/>
          <p:cNvSpPr>
            <a:spLocks noGrp="1"/>
          </p:cNvSpPr>
          <p:nvPr>
            <p:ph idx="1"/>
          </p:nvPr>
        </p:nvSpPr>
        <p:spPr/>
        <p:txBody>
          <a:bodyPr>
            <a:normAutofit lnSpcReduction="10000"/>
          </a:bodyPr>
          <a:lstStyle/>
          <a:p>
            <a:r>
              <a:rPr lang="en-GB" sz="2400" dirty="0" smtClean="0"/>
              <a:t>May assume or expect that successful behaviour change would occur when the perceived benefits of change outweigh the perceived benefits of continued risk-taking. However, the evidence of this is mixed…</a:t>
            </a:r>
          </a:p>
          <a:p>
            <a:endParaRPr lang="en-GB" sz="2400" dirty="0"/>
          </a:p>
          <a:p>
            <a:r>
              <a:rPr lang="en-GB" sz="2400" dirty="0" smtClean="0"/>
              <a:t>E.g., Abraham et al. (1996):</a:t>
            </a:r>
          </a:p>
          <a:p>
            <a:pPr lvl="1"/>
            <a:r>
              <a:rPr lang="en-GB" sz="2000" dirty="0" smtClean="0"/>
              <a:t>HBM variables were not significantly predictive of consistent condom use among sexually active adolescents once a measure of previous condom use has been taken into consideration</a:t>
            </a:r>
          </a:p>
        </p:txBody>
      </p:sp>
    </p:spTree>
    <p:extLst>
      <p:ext uri="{BB962C8B-B14F-4D97-AF65-F5344CB8AC3E}">
        <p14:creationId xmlns:p14="http://schemas.microsoft.com/office/powerpoint/2010/main" val="249097782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Limitations of the HBM..</a:t>
            </a:r>
            <a:endParaRPr lang="en-GB" dirty="0"/>
          </a:p>
        </p:txBody>
      </p:sp>
      <p:sp>
        <p:nvSpPr>
          <p:cNvPr id="3" name="Content Placeholder 2"/>
          <p:cNvSpPr>
            <a:spLocks noGrp="1"/>
          </p:cNvSpPr>
          <p:nvPr>
            <p:ph idx="1"/>
          </p:nvPr>
        </p:nvSpPr>
        <p:spPr>
          <a:xfrm>
            <a:off x="685800" y="1817077"/>
            <a:ext cx="7772400" cy="4355123"/>
          </a:xfrm>
        </p:spPr>
        <p:txBody>
          <a:bodyPr>
            <a:noAutofit/>
          </a:bodyPr>
          <a:lstStyle/>
          <a:p>
            <a:pPr marL="457200" indent="-457200">
              <a:buAutoNum type="arabicPeriod"/>
            </a:pPr>
            <a:endParaRPr lang="en-GB" sz="2400" dirty="0" smtClean="0"/>
          </a:p>
          <a:p>
            <a:pPr marL="457200" indent="-457200">
              <a:buAutoNum type="arabicPeriod"/>
            </a:pPr>
            <a:r>
              <a:rPr lang="en-GB" sz="2400" dirty="0" smtClean="0"/>
              <a:t>Highly salient beliefs (those that hold high importance to use) may enhance the prediction of outcomes beyond a model which employs modal beliefs</a:t>
            </a:r>
          </a:p>
          <a:p>
            <a:pPr marL="457200" indent="-457200">
              <a:buAutoNum type="arabicPeriod"/>
            </a:pPr>
            <a:endParaRPr lang="en-GB" sz="2400" dirty="0" smtClean="0"/>
          </a:p>
          <a:p>
            <a:pPr marL="457200" indent="-457200">
              <a:buAutoNum type="arabicPeriod"/>
            </a:pPr>
            <a:r>
              <a:rPr lang="en-GB" sz="2400" dirty="0" smtClean="0"/>
              <a:t>The HBM may overestimate the role of ‘threat’</a:t>
            </a:r>
          </a:p>
          <a:p>
            <a:pPr marL="457200" indent="-457200">
              <a:buAutoNum type="arabicPeriod"/>
            </a:pPr>
            <a:endParaRPr lang="en-GB" sz="2400" dirty="0" smtClean="0"/>
          </a:p>
        </p:txBody>
      </p:sp>
    </p:spTree>
    <p:extLst>
      <p:ext uri="{BB962C8B-B14F-4D97-AF65-F5344CB8AC3E}">
        <p14:creationId xmlns:p14="http://schemas.microsoft.com/office/powerpoint/2010/main" val="172954470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Limitations of the HBM</a:t>
            </a:r>
            <a:endParaRPr lang="en-GB" dirty="0"/>
          </a:p>
        </p:txBody>
      </p:sp>
      <p:sp>
        <p:nvSpPr>
          <p:cNvPr id="3" name="Content Placeholder 2"/>
          <p:cNvSpPr>
            <a:spLocks noGrp="1"/>
          </p:cNvSpPr>
          <p:nvPr>
            <p:ph idx="1"/>
          </p:nvPr>
        </p:nvSpPr>
        <p:spPr/>
        <p:txBody>
          <a:bodyPr>
            <a:normAutofit/>
          </a:bodyPr>
          <a:lstStyle/>
          <a:p>
            <a:pPr marL="457200" indent="-457200">
              <a:buFont typeface="+mj-lt"/>
              <a:buAutoNum type="arabicPeriod" startAt="3"/>
            </a:pPr>
            <a:endParaRPr lang="en-GB" sz="2400" dirty="0" smtClean="0"/>
          </a:p>
          <a:p>
            <a:pPr marL="457200" indent="-457200">
              <a:buFont typeface="+mj-lt"/>
              <a:buAutoNum type="arabicPeriod" startAt="3"/>
            </a:pPr>
            <a:r>
              <a:rPr lang="en-GB" sz="2400" dirty="0" smtClean="0"/>
              <a:t>Takes </a:t>
            </a:r>
            <a:r>
              <a:rPr lang="en-GB" sz="2400" dirty="0"/>
              <a:t>limited account of social influences on behaviour</a:t>
            </a:r>
          </a:p>
          <a:p>
            <a:pPr marL="457200" indent="-457200">
              <a:buFont typeface="+mj-lt"/>
              <a:buAutoNum type="arabicPeriod" startAt="3"/>
            </a:pPr>
            <a:endParaRPr lang="en-GB" sz="2400" dirty="0"/>
          </a:p>
          <a:p>
            <a:pPr marL="457200" indent="-457200">
              <a:buAutoNum type="arabicPeriod" startAt="3"/>
            </a:pPr>
            <a:r>
              <a:rPr lang="en-GB" sz="2400" dirty="0"/>
              <a:t>HBM is a static model – does not allow for staged or dynamic processes</a:t>
            </a:r>
          </a:p>
          <a:p>
            <a:endParaRPr lang="en-GB" sz="2000" dirty="0"/>
          </a:p>
        </p:txBody>
      </p:sp>
    </p:spTree>
    <p:extLst>
      <p:ext uri="{BB962C8B-B14F-4D97-AF65-F5344CB8AC3E}">
        <p14:creationId xmlns:p14="http://schemas.microsoft.com/office/powerpoint/2010/main" val="367100753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b="1" dirty="0" smtClean="0"/>
              <a:t>2. The Theory of Planned Behaviour</a:t>
            </a:r>
            <a:br>
              <a:rPr lang="en-GB" sz="5400" b="1" dirty="0" smtClean="0"/>
            </a:br>
            <a:r>
              <a:rPr lang="en-GB" dirty="0" smtClean="0"/>
              <a:t/>
            </a:r>
            <a:br>
              <a:rPr lang="en-GB" dirty="0" smtClean="0"/>
            </a:br>
            <a:r>
              <a:rPr lang="en-GB" sz="3200" dirty="0" smtClean="0"/>
              <a:t>(</a:t>
            </a:r>
            <a:r>
              <a:rPr lang="en-GB" sz="3200" dirty="0" err="1" smtClean="0"/>
              <a:t>Ajzen</a:t>
            </a:r>
            <a:r>
              <a:rPr lang="en-GB" sz="3200" dirty="0" smtClean="0"/>
              <a:t> &amp; </a:t>
            </a:r>
            <a:r>
              <a:rPr lang="en-GB" sz="3200" dirty="0" err="1" smtClean="0"/>
              <a:t>Fishbein</a:t>
            </a:r>
            <a:r>
              <a:rPr lang="en-GB" sz="3200" dirty="0" smtClean="0"/>
              <a:t>, 1991)</a:t>
            </a:r>
            <a:endParaRPr lang="en-GB" sz="3200"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178499398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Attitudinal models</a:t>
            </a:r>
            <a:endParaRPr lang="en-GB" dirty="0"/>
          </a:p>
        </p:txBody>
      </p:sp>
      <p:sp>
        <p:nvSpPr>
          <p:cNvPr id="3" name="Content Placeholder 2"/>
          <p:cNvSpPr>
            <a:spLocks noGrp="1"/>
          </p:cNvSpPr>
          <p:nvPr>
            <p:ph idx="1"/>
          </p:nvPr>
        </p:nvSpPr>
        <p:spPr/>
        <p:txBody>
          <a:bodyPr>
            <a:normAutofit/>
          </a:bodyPr>
          <a:lstStyle/>
          <a:p>
            <a:pPr marL="0" indent="0" algn="ctr">
              <a:buNone/>
            </a:pPr>
            <a:r>
              <a:rPr lang="en-GB" sz="2400" b="1" dirty="0" smtClean="0">
                <a:solidFill>
                  <a:schemeClr val="accent1">
                    <a:lumMod val="75000"/>
                  </a:schemeClr>
                </a:solidFill>
              </a:rPr>
              <a:t>Attitudes: an important influence on Health Behaviour??</a:t>
            </a:r>
          </a:p>
          <a:p>
            <a:endParaRPr lang="en-GB" sz="2400" dirty="0"/>
          </a:p>
          <a:p>
            <a:pPr marL="0" indent="0">
              <a:buNone/>
            </a:pPr>
            <a:r>
              <a:rPr lang="en-GB" sz="2400" dirty="0" smtClean="0"/>
              <a:t>What is an attitude?</a:t>
            </a:r>
            <a:endParaRPr lang="en-GB" sz="2400" dirty="0"/>
          </a:p>
        </p:txBody>
      </p:sp>
      <p:sp>
        <p:nvSpPr>
          <p:cNvPr id="4" name="Rounded Rectangle 3"/>
          <p:cNvSpPr/>
          <p:nvPr/>
        </p:nvSpPr>
        <p:spPr>
          <a:xfrm>
            <a:off x="1773115" y="4466492"/>
            <a:ext cx="5597769" cy="1547446"/>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r>
              <a:rPr lang="en-GB" sz="2000" i="1" dirty="0" smtClean="0"/>
              <a:t>attitudes are considered as relatively enduring and </a:t>
            </a:r>
            <a:r>
              <a:rPr lang="en-GB" sz="2000" i="1" dirty="0" err="1" smtClean="0"/>
              <a:t>generalisable</a:t>
            </a:r>
            <a:r>
              <a:rPr lang="en-GB" sz="2000" i="1" dirty="0" smtClean="0"/>
              <a:t> and make up of three related parts - thought (cognition), feeling and behaviour</a:t>
            </a:r>
            <a:endParaRPr lang="en-GB" sz="2000" i="1" dirty="0"/>
          </a:p>
        </p:txBody>
      </p:sp>
    </p:spTree>
    <p:extLst>
      <p:ext uri="{BB962C8B-B14F-4D97-AF65-F5344CB8AC3E}">
        <p14:creationId xmlns:p14="http://schemas.microsoft.com/office/powerpoint/2010/main" val="217718013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endParaRPr lang="en-GB" sz="2000" dirty="0"/>
          </a:p>
          <a:p>
            <a:r>
              <a:rPr lang="en-GB" sz="2000" b="1" dirty="0">
                <a:solidFill>
                  <a:schemeClr val="accent3">
                    <a:lumMod val="75000"/>
                  </a:schemeClr>
                </a:solidFill>
              </a:rPr>
              <a:t>Cognitive: </a:t>
            </a:r>
            <a:r>
              <a:rPr lang="en-GB" sz="2000" dirty="0"/>
              <a:t>beliefs about the attitude-object, e.g., cigarette smoking is a good way to relieve stress / cigarette smoking is a sign of weakness</a:t>
            </a:r>
            <a:br>
              <a:rPr lang="en-GB" sz="2000" dirty="0"/>
            </a:br>
            <a:endParaRPr lang="en-GB" sz="2000" dirty="0"/>
          </a:p>
          <a:p>
            <a:r>
              <a:rPr lang="en-GB" sz="2000" b="1" dirty="0">
                <a:solidFill>
                  <a:schemeClr val="accent3">
                    <a:lumMod val="75000"/>
                  </a:schemeClr>
                </a:solidFill>
              </a:rPr>
              <a:t>Emotional: </a:t>
            </a:r>
            <a:r>
              <a:rPr lang="en-GB" sz="2000" dirty="0"/>
              <a:t>feelings towards the attitude-object, e.g., smoking is disgusting / pleasurable</a:t>
            </a:r>
            <a:br>
              <a:rPr lang="en-GB" sz="2000" dirty="0"/>
            </a:br>
            <a:endParaRPr lang="en-GB" sz="2000" dirty="0"/>
          </a:p>
          <a:p>
            <a:r>
              <a:rPr lang="en-GB" sz="2000" b="1" dirty="0">
                <a:solidFill>
                  <a:schemeClr val="accent3">
                    <a:lumMod val="75000"/>
                  </a:schemeClr>
                </a:solidFill>
              </a:rPr>
              <a:t>Behavioural (or intentional): </a:t>
            </a:r>
            <a:r>
              <a:rPr lang="en-GB" sz="2000" dirty="0"/>
              <a:t>intended action towards the attitude-object, e.g., I am not going to smoke.</a:t>
            </a:r>
          </a:p>
          <a:p>
            <a:endParaRPr lang="en-GB" sz="2000" dirty="0"/>
          </a:p>
        </p:txBody>
      </p:sp>
      <p:sp>
        <p:nvSpPr>
          <p:cNvPr id="4" name="Shape 312"/>
          <p:cNvSpPr txBox="1"/>
          <p:nvPr/>
        </p:nvSpPr>
        <p:spPr>
          <a:xfrm>
            <a:off x="5356644" y="6199632"/>
            <a:ext cx="3212925" cy="375600"/>
          </a:xfrm>
          <a:prstGeom prst="rect">
            <a:avLst/>
          </a:prstGeom>
          <a:noFill/>
          <a:ln>
            <a:noFill/>
          </a:ln>
        </p:spPr>
        <p:txBody>
          <a:bodyPr lIns="91425" tIns="91425" rIns="91425" bIns="91425" anchor="t" anchorCtr="0">
            <a:noAutofit/>
          </a:bodyPr>
          <a:lstStyle/>
          <a:p>
            <a:pPr lvl="0" rtl="0">
              <a:spcBef>
                <a:spcPts val="0"/>
              </a:spcBef>
              <a:buNone/>
            </a:pPr>
            <a:r>
              <a:rPr lang="en-GB" dirty="0"/>
              <a:t>Morrison and Bennett (2012)</a:t>
            </a:r>
          </a:p>
        </p:txBody>
      </p:sp>
    </p:spTree>
    <p:extLst>
      <p:ext uri="{BB962C8B-B14F-4D97-AF65-F5344CB8AC3E}">
        <p14:creationId xmlns:p14="http://schemas.microsoft.com/office/powerpoint/2010/main" val="255941793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Theory of Planned Behaviour (TPB)</a:t>
            </a:r>
            <a:endParaRPr lang="en-GB" dirty="0"/>
          </a:p>
        </p:txBody>
      </p:sp>
      <p:sp>
        <p:nvSpPr>
          <p:cNvPr id="3" name="Content Placeholder 2"/>
          <p:cNvSpPr>
            <a:spLocks noGrp="1"/>
          </p:cNvSpPr>
          <p:nvPr>
            <p:ph idx="1"/>
          </p:nvPr>
        </p:nvSpPr>
        <p:spPr/>
        <p:txBody>
          <a:bodyPr>
            <a:normAutofit lnSpcReduction="10000"/>
          </a:bodyPr>
          <a:lstStyle/>
          <a:p>
            <a:r>
              <a:rPr lang="en-GB" sz="2400" dirty="0"/>
              <a:t>Social cognition model</a:t>
            </a:r>
          </a:p>
          <a:p>
            <a:pPr lvl="1"/>
            <a:r>
              <a:rPr lang="en-GB" sz="2000" dirty="0"/>
              <a:t>Social behaviour is determined by beliefs about behaviour in given contexts and not simply by cognitions or attitudes</a:t>
            </a:r>
          </a:p>
          <a:p>
            <a:endParaRPr lang="en-GB" sz="2400" dirty="0"/>
          </a:p>
          <a:p>
            <a:r>
              <a:rPr lang="en-GB" sz="2400" dirty="0"/>
              <a:t>Underlying assumption that individuals behave in a goal-directed manner before decisions are made</a:t>
            </a:r>
          </a:p>
          <a:p>
            <a:endParaRPr lang="en-GB" sz="2400" dirty="0"/>
          </a:p>
          <a:p>
            <a:r>
              <a:rPr lang="en-GB" sz="2400" dirty="0"/>
              <a:t>Predicts deliberate behaviour, because behaviour can be deliberate and planned</a:t>
            </a:r>
          </a:p>
          <a:p>
            <a:endParaRPr lang="en-GB" dirty="0"/>
          </a:p>
        </p:txBody>
      </p:sp>
    </p:spTree>
    <p:extLst>
      <p:ext uri="{BB962C8B-B14F-4D97-AF65-F5344CB8AC3E}">
        <p14:creationId xmlns:p14="http://schemas.microsoft.com/office/powerpoint/2010/main" val="118972241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TPB</a:t>
            </a:r>
            <a:endParaRPr lang="en-GB" dirty="0"/>
          </a:p>
        </p:txBody>
      </p:sp>
      <p:sp>
        <p:nvSpPr>
          <p:cNvPr id="3" name="Content Placeholder 2"/>
          <p:cNvSpPr>
            <a:spLocks noGrp="1"/>
          </p:cNvSpPr>
          <p:nvPr>
            <p:ph idx="1"/>
          </p:nvPr>
        </p:nvSpPr>
        <p:spPr/>
        <p:txBody>
          <a:bodyPr>
            <a:normAutofit/>
          </a:bodyPr>
          <a:lstStyle/>
          <a:p>
            <a:r>
              <a:rPr lang="en-GB" sz="2800" dirty="0"/>
              <a:t>Health behaviour is the result of behavioural intentions which are affected by:</a:t>
            </a:r>
          </a:p>
          <a:p>
            <a:endParaRPr lang="en-GB" sz="2800" dirty="0"/>
          </a:p>
          <a:p>
            <a:pPr lvl="1"/>
            <a:r>
              <a:rPr lang="en-GB" sz="2400" b="1" dirty="0"/>
              <a:t>Attitudes</a:t>
            </a:r>
            <a:r>
              <a:rPr lang="en-GB" sz="2400" dirty="0"/>
              <a:t> towards the behaviour</a:t>
            </a:r>
          </a:p>
          <a:p>
            <a:pPr lvl="1"/>
            <a:r>
              <a:rPr lang="en-GB" sz="2400" b="1" dirty="0"/>
              <a:t>Subjective norms</a:t>
            </a:r>
          </a:p>
          <a:p>
            <a:pPr lvl="1"/>
            <a:r>
              <a:rPr lang="en-GB" sz="2400" b="1" dirty="0"/>
              <a:t>Perceived behavioural control</a:t>
            </a:r>
          </a:p>
          <a:p>
            <a:endParaRPr lang="en-GB" sz="2800" dirty="0"/>
          </a:p>
        </p:txBody>
      </p:sp>
    </p:spTree>
    <p:extLst>
      <p:ext uri="{BB962C8B-B14F-4D97-AF65-F5344CB8AC3E}">
        <p14:creationId xmlns:p14="http://schemas.microsoft.com/office/powerpoint/2010/main" val="235580513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Shape 205"/>
          <p:cNvSpPr/>
          <p:nvPr/>
        </p:nvSpPr>
        <p:spPr>
          <a:xfrm>
            <a:off x="267362" y="908720"/>
            <a:ext cx="2376263" cy="864095"/>
          </a:xfrm>
          <a:prstGeom prst="roundRect">
            <a:avLst>
              <a:gd name="adj" fmla="val 16667"/>
            </a:avLst>
          </a:prstGeom>
          <a:noFill/>
          <a:ln w="38100" cap="flat">
            <a:solidFill>
              <a:srgbClr val="A5A5A5"/>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1800" b="0" i="0" u="none" strike="noStrike" cap="none" baseline="0">
                <a:solidFill>
                  <a:srgbClr val="7F7F7F"/>
                </a:solidFill>
                <a:latin typeface="Calibri"/>
                <a:ea typeface="Calibri"/>
                <a:cs typeface="Calibri"/>
                <a:sym typeface="Calibri"/>
              </a:rPr>
              <a:t>Attitude towards behaviour</a:t>
            </a:r>
          </a:p>
        </p:txBody>
      </p:sp>
      <p:sp>
        <p:nvSpPr>
          <p:cNvPr id="206" name="Shape 206"/>
          <p:cNvSpPr/>
          <p:nvPr/>
        </p:nvSpPr>
        <p:spPr>
          <a:xfrm>
            <a:off x="267362" y="3140967"/>
            <a:ext cx="2376263" cy="864095"/>
          </a:xfrm>
          <a:prstGeom prst="roundRect">
            <a:avLst>
              <a:gd name="adj" fmla="val 16667"/>
            </a:avLst>
          </a:prstGeom>
          <a:noFill/>
          <a:ln w="38100" cap="flat">
            <a:solidFill>
              <a:srgbClr val="A5A5A5"/>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1800" b="0" i="0" u="none" strike="noStrike" cap="none" baseline="0">
                <a:solidFill>
                  <a:srgbClr val="7F7F7F"/>
                </a:solidFill>
                <a:latin typeface="Calibri"/>
                <a:ea typeface="Calibri"/>
                <a:cs typeface="Calibri"/>
                <a:sym typeface="Calibri"/>
              </a:rPr>
              <a:t>Subjective norms</a:t>
            </a:r>
          </a:p>
        </p:txBody>
      </p:sp>
      <p:sp>
        <p:nvSpPr>
          <p:cNvPr id="207" name="Shape 207"/>
          <p:cNvSpPr/>
          <p:nvPr/>
        </p:nvSpPr>
        <p:spPr>
          <a:xfrm>
            <a:off x="267362" y="5336732"/>
            <a:ext cx="2376263" cy="864095"/>
          </a:xfrm>
          <a:prstGeom prst="roundRect">
            <a:avLst>
              <a:gd name="adj" fmla="val 16667"/>
            </a:avLst>
          </a:prstGeom>
          <a:noFill/>
          <a:ln w="38100" cap="flat">
            <a:solidFill>
              <a:srgbClr val="A5A5A5"/>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1800" b="0" i="0" u="none" strike="noStrike" cap="none" baseline="0">
                <a:solidFill>
                  <a:srgbClr val="7F7F7F"/>
                </a:solidFill>
                <a:latin typeface="Calibri"/>
                <a:ea typeface="Calibri"/>
                <a:cs typeface="Calibri"/>
                <a:sym typeface="Calibri"/>
              </a:rPr>
              <a:t>Perceived behavioural control</a:t>
            </a:r>
          </a:p>
        </p:txBody>
      </p:sp>
      <p:sp>
        <p:nvSpPr>
          <p:cNvPr id="208" name="Shape 208"/>
          <p:cNvSpPr/>
          <p:nvPr/>
        </p:nvSpPr>
        <p:spPr>
          <a:xfrm>
            <a:off x="3923928" y="3140967"/>
            <a:ext cx="2376263" cy="864095"/>
          </a:xfrm>
          <a:prstGeom prst="roundRect">
            <a:avLst>
              <a:gd name="adj" fmla="val 16667"/>
            </a:avLst>
          </a:prstGeom>
          <a:noFill/>
          <a:ln w="38100" cap="flat">
            <a:solidFill>
              <a:srgbClr val="A5A5A5"/>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1800" b="0" i="0" u="none" strike="noStrike" cap="none" baseline="0">
                <a:solidFill>
                  <a:srgbClr val="7F7F7F"/>
                </a:solidFill>
                <a:latin typeface="Calibri"/>
                <a:ea typeface="Calibri"/>
                <a:cs typeface="Calibri"/>
                <a:sym typeface="Calibri"/>
              </a:rPr>
              <a:t>Behavioural intentions</a:t>
            </a:r>
          </a:p>
        </p:txBody>
      </p:sp>
      <p:sp>
        <p:nvSpPr>
          <p:cNvPr id="209" name="Shape 209"/>
          <p:cNvSpPr/>
          <p:nvPr/>
        </p:nvSpPr>
        <p:spPr>
          <a:xfrm>
            <a:off x="6874312" y="1510591"/>
            <a:ext cx="1412364" cy="4032448"/>
          </a:xfrm>
          <a:prstGeom prst="roundRect">
            <a:avLst>
              <a:gd name="adj" fmla="val 16667"/>
            </a:avLst>
          </a:prstGeom>
          <a:noFill/>
          <a:ln w="38100" cap="flat">
            <a:solidFill>
              <a:srgbClr val="A5A5A5"/>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B</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E</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H</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A</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V</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I</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O</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U</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R</a:t>
            </a:r>
          </a:p>
        </p:txBody>
      </p:sp>
      <p:cxnSp>
        <p:nvCxnSpPr>
          <p:cNvPr id="210" name="Shape 210"/>
          <p:cNvCxnSpPr>
            <a:stCxn id="205" idx="3"/>
          </p:cNvCxnSpPr>
          <p:nvPr/>
        </p:nvCxnSpPr>
        <p:spPr>
          <a:xfrm>
            <a:off x="2643625" y="1340768"/>
            <a:ext cx="1280400" cy="2016300"/>
          </a:xfrm>
          <a:prstGeom prst="straightConnector1">
            <a:avLst/>
          </a:prstGeom>
          <a:noFill/>
          <a:ln w="25400" cap="flat">
            <a:solidFill>
              <a:srgbClr val="FF0000"/>
            </a:solidFill>
            <a:prstDash val="solid"/>
            <a:round/>
            <a:headEnd type="none" w="med" len="med"/>
            <a:tailEnd type="stealth" w="lg" len="lg"/>
          </a:ln>
        </p:spPr>
      </p:cxnSp>
      <p:cxnSp>
        <p:nvCxnSpPr>
          <p:cNvPr id="211" name="Shape 211"/>
          <p:cNvCxnSpPr>
            <a:endCxn id="208" idx="1"/>
          </p:cNvCxnSpPr>
          <p:nvPr/>
        </p:nvCxnSpPr>
        <p:spPr>
          <a:xfrm>
            <a:off x="2643528" y="3526815"/>
            <a:ext cx="1280399" cy="46200"/>
          </a:xfrm>
          <a:prstGeom prst="straightConnector1">
            <a:avLst/>
          </a:prstGeom>
          <a:noFill/>
          <a:ln w="25400" cap="flat">
            <a:solidFill>
              <a:srgbClr val="FF0000"/>
            </a:solidFill>
            <a:prstDash val="solid"/>
            <a:round/>
            <a:headEnd type="none" w="med" len="med"/>
            <a:tailEnd type="stealth" w="lg" len="lg"/>
          </a:ln>
        </p:spPr>
      </p:cxnSp>
      <p:cxnSp>
        <p:nvCxnSpPr>
          <p:cNvPr id="212" name="Shape 212"/>
          <p:cNvCxnSpPr/>
          <p:nvPr/>
        </p:nvCxnSpPr>
        <p:spPr>
          <a:xfrm rot="10800000" flipH="1">
            <a:off x="2643625" y="3861047"/>
            <a:ext cx="1280301" cy="1842142"/>
          </a:xfrm>
          <a:prstGeom prst="straightConnector1">
            <a:avLst/>
          </a:prstGeom>
          <a:noFill/>
          <a:ln w="25400" cap="flat">
            <a:solidFill>
              <a:srgbClr val="FF0000"/>
            </a:solidFill>
            <a:prstDash val="solid"/>
            <a:round/>
            <a:headEnd type="none" w="med" len="med"/>
            <a:tailEnd type="stealth" w="lg" len="lg"/>
          </a:ln>
        </p:spPr>
      </p:cxnSp>
      <p:cxnSp>
        <p:nvCxnSpPr>
          <p:cNvPr id="213" name="Shape 213"/>
          <p:cNvCxnSpPr/>
          <p:nvPr/>
        </p:nvCxnSpPr>
        <p:spPr>
          <a:xfrm flipV="1">
            <a:off x="6300093" y="3520819"/>
            <a:ext cx="574121" cy="5996"/>
          </a:xfrm>
          <a:prstGeom prst="straightConnector1">
            <a:avLst/>
          </a:prstGeom>
          <a:noFill/>
          <a:ln w="25400" cap="flat">
            <a:solidFill>
              <a:srgbClr val="FF0000"/>
            </a:solidFill>
            <a:prstDash val="solid"/>
            <a:round/>
            <a:headEnd type="none" w="med" len="med"/>
            <a:tailEnd type="stealth" w="lg" len="lg"/>
          </a:ln>
        </p:spPr>
      </p:cxnSp>
      <p:sp>
        <p:nvSpPr>
          <p:cNvPr id="214" name="Shape 214"/>
          <p:cNvSpPr txBox="1"/>
          <p:nvPr/>
        </p:nvSpPr>
        <p:spPr>
          <a:xfrm>
            <a:off x="2023536" y="204686"/>
            <a:ext cx="5732844" cy="400109"/>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b="0" i="1" u="none" strike="noStrike" cap="none" baseline="0" dirty="0">
                <a:solidFill>
                  <a:schemeClr val="dk1"/>
                </a:solidFill>
                <a:latin typeface="Calibri"/>
                <a:ea typeface="Calibri"/>
                <a:cs typeface="Calibri"/>
                <a:sym typeface="Calibri"/>
              </a:rPr>
              <a:t>Theory of Planned Behaviour (</a:t>
            </a:r>
            <a:r>
              <a:rPr lang="en-GB" sz="2000" b="0" i="1" u="none" strike="noStrike" cap="none" baseline="0" dirty="0" err="1">
                <a:solidFill>
                  <a:schemeClr val="dk1"/>
                </a:solidFill>
                <a:latin typeface="Calibri"/>
                <a:ea typeface="Calibri"/>
                <a:cs typeface="Calibri"/>
                <a:sym typeface="Calibri"/>
              </a:rPr>
              <a:t>Ajzen</a:t>
            </a:r>
            <a:r>
              <a:rPr lang="en-GB" sz="2000" b="0" i="1" u="none" strike="noStrike" cap="none" baseline="0" dirty="0">
                <a:solidFill>
                  <a:schemeClr val="dk1"/>
                </a:solidFill>
                <a:latin typeface="Calibri"/>
                <a:ea typeface="Calibri"/>
                <a:cs typeface="Calibri"/>
                <a:sym typeface="Calibri"/>
              </a:rPr>
              <a:t> &amp; </a:t>
            </a:r>
            <a:r>
              <a:rPr lang="en-GB" sz="2000" b="0" i="1" u="none" strike="noStrike" cap="none" baseline="0" dirty="0" err="1">
                <a:solidFill>
                  <a:schemeClr val="dk1"/>
                </a:solidFill>
                <a:latin typeface="Calibri"/>
                <a:ea typeface="Calibri"/>
                <a:cs typeface="Calibri"/>
                <a:sym typeface="Calibri"/>
              </a:rPr>
              <a:t>Fishbein</a:t>
            </a:r>
            <a:r>
              <a:rPr lang="en-GB" sz="2000" b="0" i="1" u="none" strike="noStrike" cap="none" baseline="0" dirty="0">
                <a:solidFill>
                  <a:schemeClr val="dk1"/>
                </a:solidFill>
                <a:latin typeface="Calibri"/>
                <a:ea typeface="Calibri"/>
                <a:cs typeface="Calibri"/>
                <a:sym typeface="Calibri"/>
              </a:rPr>
              <a:t>, 1991)</a:t>
            </a:r>
          </a:p>
        </p:txBody>
      </p:sp>
    </p:spTree>
    <p:extLst>
      <p:ext uri="{BB962C8B-B14F-4D97-AF65-F5344CB8AC3E}">
        <p14:creationId xmlns:p14="http://schemas.microsoft.com/office/powerpoint/2010/main" val="2043467320"/>
      </p:ext>
    </p:extLst>
  </p:cSld>
  <p:clrMapOvr>
    <a:masterClrMapping/>
  </p:clrMapOvr>
  <p:transition spd="slow">
    <p:cut/>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Shape 219"/>
          <p:cNvSpPr/>
          <p:nvPr/>
        </p:nvSpPr>
        <p:spPr>
          <a:xfrm>
            <a:off x="267362" y="908720"/>
            <a:ext cx="2376263" cy="864095"/>
          </a:xfrm>
          <a:prstGeom prst="roundRect">
            <a:avLst>
              <a:gd name="adj" fmla="val 16667"/>
            </a:avLst>
          </a:prstGeom>
          <a:noFill/>
          <a:ln w="38100" cap="flat">
            <a:solidFill>
              <a:srgbClr val="A5A5A5"/>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1800" b="1" i="0" u="none" strike="noStrike" cap="none" baseline="0">
                <a:solidFill>
                  <a:schemeClr val="dk1"/>
                </a:solidFill>
                <a:latin typeface="Calibri"/>
                <a:ea typeface="Calibri"/>
                <a:cs typeface="Calibri"/>
                <a:sym typeface="Calibri"/>
              </a:rPr>
              <a:t>Attitude towards behaviour</a:t>
            </a:r>
          </a:p>
        </p:txBody>
      </p:sp>
      <p:sp>
        <p:nvSpPr>
          <p:cNvPr id="220" name="Shape 220"/>
          <p:cNvSpPr/>
          <p:nvPr/>
        </p:nvSpPr>
        <p:spPr>
          <a:xfrm>
            <a:off x="267362" y="3140967"/>
            <a:ext cx="2376263" cy="864095"/>
          </a:xfrm>
          <a:prstGeom prst="roundRect">
            <a:avLst>
              <a:gd name="adj" fmla="val 16667"/>
            </a:avLst>
          </a:prstGeom>
          <a:noFill/>
          <a:ln w="38100" cap="flat">
            <a:solidFill>
              <a:srgbClr val="A5A5A5"/>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1800" b="0" i="0" u="none" strike="noStrike" cap="none" baseline="0">
                <a:solidFill>
                  <a:srgbClr val="D8D8D8"/>
                </a:solidFill>
                <a:latin typeface="Calibri"/>
                <a:ea typeface="Calibri"/>
                <a:cs typeface="Calibri"/>
                <a:sym typeface="Calibri"/>
              </a:rPr>
              <a:t>Subjective norms</a:t>
            </a:r>
          </a:p>
        </p:txBody>
      </p:sp>
      <p:sp>
        <p:nvSpPr>
          <p:cNvPr id="221" name="Shape 221"/>
          <p:cNvSpPr/>
          <p:nvPr/>
        </p:nvSpPr>
        <p:spPr>
          <a:xfrm>
            <a:off x="267362" y="5336732"/>
            <a:ext cx="2376263" cy="864095"/>
          </a:xfrm>
          <a:prstGeom prst="roundRect">
            <a:avLst>
              <a:gd name="adj" fmla="val 16667"/>
            </a:avLst>
          </a:prstGeom>
          <a:noFill/>
          <a:ln w="38100" cap="flat">
            <a:solidFill>
              <a:srgbClr val="A5A5A5"/>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1800" b="0" i="0" u="none" strike="noStrike" cap="none" baseline="0">
                <a:solidFill>
                  <a:srgbClr val="D8D8D8"/>
                </a:solidFill>
                <a:latin typeface="Calibri"/>
                <a:ea typeface="Calibri"/>
                <a:cs typeface="Calibri"/>
                <a:sym typeface="Calibri"/>
              </a:rPr>
              <a:t>Perceived behavioural control</a:t>
            </a:r>
          </a:p>
        </p:txBody>
      </p:sp>
      <p:sp>
        <p:nvSpPr>
          <p:cNvPr id="222" name="Shape 222"/>
          <p:cNvSpPr/>
          <p:nvPr/>
        </p:nvSpPr>
        <p:spPr>
          <a:xfrm>
            <a:off x="3923928" y="3140967"/>
            <a:ext cx="2376263" cy="864095"/>
          </a:xfrm>
          <a:prstGeom prst="roundRect">
            <a:avLst>
              <a:gd name="adj" fmla="val 16667"/>
            </a:avLst>
          </a:prstGeom>
          <a:noFill/>
          <a:ln w="38100" cap="flat">
            <a:solidFill>
              <a:srgbClr val="A5A5A5"/>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1800" b="0" i="0" u="none" strike="noStrike" cap="none" baseline="0">
                <a:solidFill>
                  <a:srgbClr val="7F7F7F"/>
                </a:solidFill>
                <a:latin typeface="Calibri"/>
                <a:ea typeface="Calibri"/>
                <a:cs typeface="Calibri"/>
                <a:sym typeface="Calibri"/>
              </a:rPr>
              <a:t>Behavioural intentions</a:t>
            </a:r>
          </a:p>
        </p:txBody>
      </p:sp>
      <p:sp>
        <p:nvSpPr>
          <p:cNvPr id="223" name="Shape 223"/>
          <p:cNvSpPr/>
          <p:nvPr/>
        </p:nvSpPr>
        <p:spPr>
          <a:xfrm>
            <a:off x="6964008" y="1648279"/>
            <a:ext cx="1412364" cy="4032448"/>
          </a:xfrm>
          <a:prstGeom prst="roundRect">
            <a:avLst>
              <a:gd name="adj" fmla="val 16667"/>
            </a:avLst>
          </a:prstGeom>
          <a:noFill/>
          <a:ln w="38100" cap="flat">
            <a:solidFill>
              <a:srgbClr val="A5A5A5"/>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B</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E</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H</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A</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V</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I</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O</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U</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R</a:t>
            </a:r>
          </a:p>
        </p:txBody>
      </p:sp>
      <p:cxnSp>
        <p:nvCxnSpPr>
          <p:cNvPr id="224" name="Shape 224"/>
          <p:cNvCxnSpPr>
            <a:stCxn id="219" idx="3"/>
          </p:cNvCxnSpPr>
          <p:nvPr/>
        </p:nvCxnSpPr>
        <p:spPr>
          <a:xfrm>
            <a:off x="2643625" y="1340768"/>
            <a:ext cx="1280400" cy="2016300"/>
          </a:xfrm>
          <a:prstGeom prst="straightConnector1">
            <a:avLst/>
          </a:prstGeom>
          <a:noFill/>
          <a:ln w="25400" cap="flat">
            <a:solidFill>
              <a:srgbClr val="FF0000"/>
            </a:solidFill>
            <a:prstDash val="solid"/>
            <a:round/>
            <a:headEnd type="none" w="med" len="med"/>
            <a:tailEnd type="stealth" w="lg" len="lg"/>
          </a:ln>
        </p:spPr>
      </p:cxnSp>
      <p:cxnSp>
        <p:nvCxnSpPr>
          <p:cNvPr id="225" name="Shape 225"/>
          <p:cNvCxnSpPr>
            <a:endCxn id="222" idx="1"/>
          </p:cNvCxnSpPr>
          <p:nvPr/>
        </p:nvCxnSpPr>
        <p:spPr>
          <a:xfrm>
            <a:off x="2643528" y="3526815"/>
            <a:ext cx="1280399" cy="46200"/>
          </a:xfrm>
          <a:prstGeom prst="straightConnector1">
            <a:avLst/>
          </a:prstGeom>
          <a:noFill/>
          <a:ln w="25400" cap="flat">
            <a:solidFill>
              <a:srgbClr val="FF0000"/>
            </a:solidFill>
            <a:prstDash val="solid"/>
            <a:round/>
            <a:headEnd type="none" w="med" len="med"/>
            <a:tailEnd type="stealth" w="lg" len="lg"/>
          </a:ln>
        </p:spPr>
      </p:cxnSp>
      <p:cxnSp>
        <p:nvCxnSpPr>
          <p:cNvPr id="226" name="Shape 226"/>
          <p:cNvCxnSpPr/>
          <p:nvPr/>
        </p:nvCxnSpPr>
        <p:spPr>
          <a:xfrm rot="10800000" flipH="1">
            <a:off x="2643625" y="3861047"/>
            <a:ext cx="1280301" cy="1842142"/>
          </a:xfrm>
          <a:prstGeom prst="straightConnector1">
            <a:avLst/>
          </a:prstGeom>
          <a:noFill/>
          <a:ln w="25400" cap="flat">
            <a:solidFill>
              <a:srgbClr val="FF0000"/>
            </a:solidFill>
            <a:prstDash val="solid"/>
            <a:round/>
            <a:headEnd type="none" w="med" len="med"/>
            <a:tailEnd type="stealth" w="lg" len="lg"/>
          </a:ln>
        </p:spPr>
      </p:cxnSp>
      <p:cxnSp>
        <p:nvCxnSpPr>
          <p:cNvPr id="227" name="Shape 227"/>
          <p:cNvCxnSpPr/>
          <p:nvPr/>
        </p:nvCxnSpPr>
        <p:spPr>
          <a:xfrm>
            <a:off x="6294253" y="3532962"/>
            <a:ext cx="669657" cy="16953"/>
          </a:xfrm>
          <a:prstGeom prst="straightConnector1">
            <a:avLst/>
          </a:prstGeom>
          <a:noFill/>
          <a:ln w="25400" cap="flat">
            <a:solidFill>
              <a:srgbClr val="FF0000"/>
            </a:solidFill>
            <a:prstDash val="solid"/>
            <a:round/>
            <a:headEnd type="none" w="med" len="med"/>
            <a:tailEnd type="stealth" w="lg" len="lg"/>
          </a:ln>
        </p:spPr>
      </p:cxnSp>
      <p:sp>
        <p:nvSpPr>
          <p:cNvPr id="228" name="Shape 228"/>
          <p:cNvSpPr txBox="1"/>
          <p:nvPr/>
        </p:nvSpPr>
        <p:spPr>
          <a:xfrm>
            <a:off x="2643528" y="225121"/>
            <a:ext cx="5732844" cy="400109"/>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b="0" i="1" u="none" strike="noStrike" cap="none" baseline="0" dirty="0">
                <a:solidFill>
                  <a:schemeClr val="dk1"/>
                </a:solidFill>
                <a:latin typeface="Calibri"/>
                <a:ea typeface="Calibri"/>
                <a:cs typeface="Calibri"/>
                <a:sym typeface="Calibri"/>
              </a:rPr>
              <a:t>Theory of Planned Behaviour (</a:t>
            </a:r>
            <a:r>
              <a:rPr lang="en-GB" sz="2000" b="0" i="1" u="none" strike="noStrike" cap="none" baseline="0" dirty="0" err="1">
                <a:solidFill>
                  <a:schemeClr val="dk1"/>
                </a:solidFill>
                <a:latin typeface="Calibri"/>
                <a:ea typeface="Calibri"/>
                <a:cs typeface="Calibri"/>
                <a:sym typeface="Calibri"/>
              </a:rPr>
              <a:t>Ajzen</a:t>
            </a:r>
            <a:r>
              <a:rPr lang="en-GB" sz="2000" b="0" i="1" u="none" strike="noStrike" cap="none" baseline="0" dirty="0">
                <a:solidFill>
                  <a:schemeClr val="dk1"/>
                </a:solidFill>
                <a:latin typeface="Calibri"/>
                <a:ea typeface="Calibri"/>
                <a:cs typeface="Calibri"/>
                <a:sym typeface="Calibri"/>
              </a:rPr>
              <a:t> &amp; </a:t>
            </a:r>
            <a:r>
              <a:rPr lang="en-GB" sz="2000" b="0" i="1" u="none" strike="noStrike" cap="none" baseline="0" dirty="0" err="1">
                <a:solidFill>
                  <a:schemeClr val="dk1"/>
                </a:solidFill>
                <a:latin typeface="Calibri"/>
                <a:ea typeface="Calibri"/>
                <a:cs typeface="Calibri"/>
                <a:sym typeface="Calibri"/>
              </a:rPr>
              <a:t>Fishbein</a:t>
            </a:r>
            <a:r>
              <a:rPr lang="en-GB" sz="2000" b="0" i="1" u="none" strike="noStrike" cap="none" baseline="0" dirty="0">
                <a:solidFill>
                  <a:schemeClr val="dk1"/>
                </a:solidFill>
                <a:latin typeface="Calibri"/>
                <a:ea typeface="Calibri"/>
                <a:cs typeface="Calibri"/>
                <a:sym typeface="Calibri"/>
              </a:rPr>
              <a:t>, 1991)</a:t>
            </a:r>
          </a:p>
        </p:txBody>
      </p:sp>
      <p:sp>
        <p:nvSpPr>
          <p:cNvPr id="229" name="Shape 229"/>
          <p:cNvSpPr/>
          <p:nvPr/>
        </p:nvSpPr>
        <p:spPr>
          <a:xfrm>
            <a:off x="69077" y="424699"/>
            <a:ext cx="2843807" cy="1832137"/>
          </a:xfrm>
          <a:prstGeom prst="ellipse">
            <a:avLst/>
          </a:prstGeom>
          <a:noFill/>
          <a:ln w="25400" cap="flat">
            <a:solidFill>
              <a:srgbClr val="00B0F0"/>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baseline="0">
              <a:solidFill>
                <a:schemeClr val="lt1"/>
              </a:solidFill>
              <a:latin typeface="Calibri"/>
              <a:ea typeface="Calibri"/>
              <a:cs typeface="Calibri"/>
              <a:sym typeface="Calibri"/>
            </a:endParaRPr>
          </a:p>
        </p:txBody>
      </p:sp>
    </p:spTree>
    <p:extLst>
      <p:ext uri="{BB962C8B-B14F-4D97-AF65-F5344CB8AC3E}">
        <p14:creationId xmlns:p14="http://schemas.microsoft.com/office/powerpoint/2010/main" val="2436157407"/>
      </p:ext>
    </p:extLst>
  </p:cSld>
  <p:clrMapOvr>
    <a:masterClrMapping/>
  </p:clrMapOvr>
  <p:transition spd="slow">
    <p:cut/>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234"/>
        <p:cNvGrpSpPr/>
        <p:nvPr/>
      </p:nvGrpSpPr>
      <p:grpSpPr>
        <a:xfrm>
          <a:off x="0" y="0"/>
          <a:ext cx="0" cy="0"/>
          <a:chOff x="0" y="0"/>
          <a:chExt cx="0" cy="0"/>
        </a:xfrm>
      </p:grpSpPr>
      <p:sp>
        <p:nvSpPr>
          <p:cNvPr id="235" name="Shape 235"/>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spcBef>
                <a:spcPts val="0"/>
              </a:spcBef>
              <a:buClr>
                <a:schemeClr val="dk1"/>
              </a:buClr>
              <a:buSzPct val="25000"/>
              <a:buFont typeface="Calibri"/>
              <a:buNone/>
            </a:pPr>
            <a:r>
              <a:rPr lang="en-GB" sz="3950" b="0" i="0" u="none" strike="noStrike" cap="none" baseline="0">
                <a:solidFill>
                  <a:schemeClr val="dk1"/>
                </a:solidFill>
                <a:latin typeface="Calibri"/>
                <a:ea typeface="Calibri"/>
                <a:cs typeface="Calibri"/>
                <a:sym typeface="Calibri"/>
              </a:rPr>
              <a:t>Attitudes towards the object behaviour</a:t>
            </a:r>
          </a:p>
        </p:txBody>
      </p:sp>
      <p:sp>
        <p:nvSpPr>
          <p:cNvPr id="236" name="Shape 236"/>
          <p:cNvSpPr txBox="1">
            <a:spLocks noGrp="1"/>
          </p:cNvSpPr>
          <p:nvPr>
            <p:ph idx="1"/>
          </p:nvPr>
        </p:nvSpPr>
        <p:spPr>
          <a:xfrm>
            <a:off x="457200" y="3068959"/>
            <a:ext cx="7373051" cy="3057202"/>
          </a:xfrm>
          <a:prstGeom prst="rect">
            <a:avLst/>
          </a:prstGeom>
          <a:noFill/>
          <a:ln>
            <a:noFill/>
          </a:ln>
        </p:spPr>
        <p:txBody>
          <a:bodyPr lIns="91425" tIns="45700" rIns="91425" bIns="45700" anchor="t" anchorCtr="0">
            <a:noAutofit/>
          </a:bodyPr>
          <a:lstStyle/>
          <a:p>
            <a:pPr marL="342900" marR="0" lvl="0" indent="-342900" algn="l" rtl="0">
              <a:spcBef>
                <a:spcPts val="0"/>
              </a:spcBef>
              <a:buClr>
                <a:schemeClr val="dk1"/>
              </a:buClr>
              <a:buSzPct val="100000"/>
              <a:buFont typeface="Arial"/>
              <a:buChar char="•"/>
            </a:pPr>
            <a:r>
              <a:rPr lang="en-GB" sz="2800" b="0" i="0" u="none" strike="noStrike" cap="none" baseline="0" dirty="0">
                <a:solidFill>
                  <a:schemeClr val="dk1"/>
                </a:solidFill>
                <a:latin typeface="Calibri"/>
                <a:ea typeface="Calibri"/>
                <a:cs typeface="Calibri"/>
                <a:sym typeface="Calibri"/>
              </a:rPr>
              <a:t>E.g., positive or negative outcome expectancy</a:t>
            </a:r>
          </a:p>
          <a:p>
            <a:pPr marL="742950" marR="0" lvl="1" indent="-285750" algn="l" rtl="0">
              <a:spcBef>
                <a:spcPts val="560"/>
              </a:spcBef>
              <a:buClr>
                <a:schemeClr val="dk1"/>
              </a:buClr>
              <a:buSzPct val="100000"/>
              <a:buFont typeface="Arial"/>
              <a:buChar char="–"/>
            </a:pPr>
            <a:r>
              <a:rPr lang="en-GB" sz="2400" b="0" i="1" u="none" strike="noStrike" cap="none" baseline="0" dirty="0">
                <a:solidFill>
                  <a:schemeClr val="dk1"/>
                </a:solidFill>
                <a:latin typeface="Calibri"/>
                <a:ea typeface="Calibri"/>
                <a:cs typeface="Calibri"/>
                <a:sym typeface="Calibri"/>
              </a:rPr>
              <a:t>If I stop smoking, exercise will become easier</a:t>
            </a:r>
          </a:p>
          <a:p>
            <a:pPr marL="742950" marR="0" lvl="1" indent="-285750" algn="l" rtl="0">
              <a:spcBef>
                <a:spcPts val="560"/>
              </a:spcBef>
              <a:buClr>
                <a:schemeClr val="dk1"/>
              </a:buClr>
              <a:buSzPct val="100000"/>
              <a:buFont typeface="Arial"/>
              <a:buChar char="–"/>
            </a:pPr>
            <a:r>
              <a:rPr lang="en-GB" sz="2400" b="0" i="1" u="none" strike="noStrike" cap="none" baseline="0" dirty="0">
                <a:solidFill>
                  <a:schemeClr val="dk1"/>
                </a:solidFill>
                <a:latin typeface="Calibri"/>
                <a:ea typeface="Calibri"/>
                <a:cs typeface="Calibri"/>
                <a:sym typeface="Calibri"/>
              </a:rPr>
              <a:t>If I stop smoking I will gain weight</a:t>
            </a:r>
          </a:p>
          <a:p>
            <a:pPr marL="342900" marR="0" lvl="0" indent="-342900" algn="l" rtl="0">
              <a:spcBef>
                <a:spcPts val="640"/>
              </a:spcBef>
              <a:buClr>
                <a:schemeClr val="dk1"/>
              </a:buClr>
              <a:buSzPct val="100000"/>
              <a:buFont typeface="Arial"/>
              <a:buChar char="•"/>
            </a:pPr>
            <a:r>
              <a:rPr lang="en-GB" sz="2800" b="0" i="0" u="none" strike="noStrike" cap="none" baseline="0" dirty="0">
                <a:solidFill>
                  <a:schemeClr val="dk1"/>
                </a:solidFill>
                <a:latin typeface="Calibri"/>
                <a:ea typeface="Calibri"/>
                <a:cs typeface="Calibri"/>
                <a:sym typeface="Calibri"/>
              </a:rPr>
              <a:t>E.g., outcome value</a:t>
            </a:r>
          </a:p>
          <a:p>
            <a:pPr marL="742950" marR="0" lvl="1" indent="-285750" algn="l" rtl="0">
              <a:spcBef>
                <a:spcPts val="560"/>
              </a:spcBef>
              <a:buClr>
                <a:schemeClr val="dk1"/>
              </a:buClr>
              <a:buSzPct val="100000"/>
              <a:buFont typeface="Arial"/>
              <a:buChar char="–"/>
            </a:pPr>
            <a:r>
              <a:rPr lang="en-GB" sz="2400" b="0" i="1" u="none" strike="noStrike" cap="none" baseline="0" dirty="0">
                <a:solidFill>
                  <a:schemeClr val="dk1"/>
                </a:solidFill>
                <a:latin typeface="Calibri"/>
                <a:ea typeface="Calibri"/>
                <a:cs typeface="Calibri"/>
                <a:sym typeface="Calibri"/>
              </a:rPr>
              <a:t>It is important for me to be healthier</a:t>
            </a:r>
          </a:p>
        </p:txBody>
      </p:sp>
      <p:sp>
        <p:nvSpPr>
          <p:cNvPr id="237" name="Shape 237"/>
          <p:cNvSpPr/>
          <p:nvPr/>
        </p:nvSpPr>
        <p:spPr>
          <a:xfrm>
            <a:off x="1349532" y="1700808"/>
            <a:ext cx="6480719" cy="864095"/>
          </a:xfrm>
          <a:prstGeom prst="roundRect">
            <a:avLst>
              <a:gd name="adj" fmla="val 16667"/>
            </a:avLst>
          </a:prstGeom>
          <a:solidFill>
            <a:srgbClr val="D8D8D8"/>
          </a:solidFill>
          <a:ln w="25400" cap="flat">
            <a:solidFill>
              <a:srgbClr val="7F7F7F"/>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2400" b="1" i="1" u="none" strike="noStrike" cap="none" baseline="0">
                <a:solidFill>
                  <a:schemeClr val="dk1"/>
                </a:solidFill>
                <a:latin typeface="Calibri"/>
                <a:ea typeface="Calibri"/>
                <a:cs typeface="Calibri"/>
                <a:sym typeface="Calibri"/>
              </a:rPr>
              <a:t>Outcome expectancy beliefs X outcome value</a:t>
            </a:r>
          </a:p>
        </p:txBody>
      </p:sp>
    </p:spTree>
    <p:extLst>
      <p:ext uri="{BB962C8B-B14F-4D97-AF65-F5344CB8AC3E}">
        <p14:creationId xmlns:p14="http://schemas.microsoft.com/office/powerpoint/2010/main" val="1660033396"/>
      </p:ext>
    </p:extLst>
  </p:cSld>
  <p:clrMapOvr>
    <a:masterClrMapping/>
  </p:clrMapOvr>
  <p:transition spd="slow">
    <p:cut/>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Shape 243"/>
          <p:cNvSpPr/>
          <p:nvPr/>
        </p:nvSpPr>
        <p:spPr>
          <a:xfrm>
            <a:off x="267362" y="908720"/>
            <a:ext cx="2376263" cy="864095"/>
          </a:xfrm>
          <a:prstGeom prst="roundRect">
            <a:avLst>
              <a:gd name="adj" fmla="val 16667"/>
            </a:avLst>
          </a:prstGeom>
          <a:noFill/>
          <a:ln w="38100" cap="flat">
            <a:solidFill>
              <a:srgbClr val="A5A5A5"/>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1800" b="0" i="0" u="none" strike="noStrike" cap="none" baseline="0">
                <a:solidFill>
                  <a:srgbClr val="D8D8D8"/>
                </a:solidFill>
                <a:latin typeface="Calibri"/>
                <a:ea typeface="Calibri"/>
                <a:cs typeface="Calibri"/>
                <a:sym typeface="Calibri"/>
              </a:rPr>
              <a:t>Attitude towards behaviour</a:t>
            </a:r>
          </a:p>
        </p:txBody>
      </p:sp>
      <p:sp>
        <p:nvSpPr>
          <p:cNvPr id="244" name="Shape 244"/>
          <p:cNvSpPr/>
          <p:nvPr/>
        </p:nvSpPr>
        <p:spPr>
          <a:xfrm>
            <a:off x="267362" y="3140967"/>
            <a:ext cx="2376263" cy="864095"/>
          </a:xfrm>
          <a:prstGeom prst="roundRect">
            <a:avLst>
              <a:gd name="adj" fmla="val 16667"/>
            </a:avLst>
          </a:prstGeom>
          <a:noFill/>
          <a:ln w="38100" cap="flat">
            <a:solidFill>
              <a:srgbClr val="A5A5A5"/>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1800" b="1" i="0" u="none" strike="noStrike" cap="none" baseline="0">
                <a:solidFill>
                  <a:schemeClr val="dk1"/>
                </a:solidFill>
                <a:latin typeface="Calibri"/>
                <a:ea typeface="Calibri"/>
                <a:cs typeface="Calibri"/>
                <a:sym typeface="Calibri"/>
              </a:rPr>
              <a:t>Subjective norms</a:t>
            </a:r>
          </a:p>
        </p:txBody>
      </p:sp>
      <p:sp>
        <p:nvSpPr>
          <p:cNvPr id="245" name="Shape 245"/>
          <p:cNvSpPr/>
          <p:nvPr/>
        </p:nvSpPr>
        <p:spPr>
          <a:xfrm>
            <a:off x="267362" y="5336732"/>
            <a:ext cx="2376263" cy="864095"/>
          </a:xfrm>
          <a:prstGeom prst="roundRect">
            <a:avLst>
              <a:gd name="adj" fmla="val 16667"/>
            </a:avLst>
          </a:prstGeom>
          <a:noFill/>
          <a:ln w="38100" cap="flat">
            <a:solidFill>
              <a:srgbClr val="A5A5A5"/>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1800" b="0" i="0" u="none" strike="noStrike" cap="none" baseline="0">
                <a:solidFill>
                  <a:srgbClr val="D8D8D8"/>
                </a:solidFill>
                <a:latin typeface="Calibri"/>
                <a:ea typeface="Calibri"/>
                <a:cs typeface="Calibri"/>
                <a:sym typeface="Calibri"/>
              </a:rPr>
              <a:t>Perceived behavioural control</a:t>
            </a:r>
          </a:p>
        </p:txBody>
      </p:sp>
      <p:sp>
        <p:nvSpPr>
          <p:cNvPr id="246" name="Shape 246"/>
          <p:cNvSpPr/>
          <p:nvPr/>
        </p:nvSpPr>
        <p:spPr>
          <a:xfrm>
            <a:off x="3923928" y="3140967"/>
            <a:ext cx="2376263" cy="864095"/>
          </a:xfrm>
          <a:prstGeom prst="roundRect">
            <a:avLst>
              <a:gd name="adj" fmla="val 16667"/>
            </a:avLst>
          </a:prstGeom>
          <a:noFill/>
          <a:ln w="38100" cap="flat">
            <a:solidFill>
              <a:srgbClr val="A5A5A5"/>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1800" b="0" i="0" u="none" strike="noStrike" cap="none" baseline="0">
                <a:solidFill>
                  <a:srgbClr val="7F7F7F"/>
                </a:solidFill>
                <a:latin typeface="Calibri"/>
                <a:ea typeface="Calibri"/>
                <a:cs typeface="Calibri"/>
                <a:sym typeface="Calibri"/>
              </a:rPr>
              <a:t>Behavioural intentions</a:t>
            </a:r>
          </a:p>
        </p:txBody>
      </p:sp>
      <p:sp>
        <p:nvSpPr>
          <p:cNvPr id="247" name="Shape 247"/>
          <p:cNvSpPr/>
          <p:nvPr/>
        </p:nvSpPr>
        <p:spPr>
          <a:xfrm>
            <a:off x="6836385" y="1720346"/>
            <a:ext cx="1412364" cy="4032448"/>
          </a:xfrm>
          <a:prstGeom prst="roundRect">
            <a:avLst>
              <a:gd name="adj" fmla="val 16667"/>
            </a:avLst>
          </a:prstGeom>
          <a:noFill/>
          <a:ln w="38100" cap="flat">
            <a:solidFill>
              <a:srgbClr val="A5A5A5"/>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B</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E</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H</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A</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V</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I</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O</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U</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R</a:t>
            </a:r>
          </a:p>
        </p:txBody>
      </p:sp>
      <p:cxnSp>
        <p:nvCxnSpPr>
          <p:cNvPr id="248" name="Shape 248"/>
          <p:cNvCxnSpPr>
            <a:stCxn id="243" idx="3"/>
          </p:cNvCxnSpPr>
          <p:nvPr/>
        </p:nvCxnSpPr>
        <p:spPr>
          <a:xfrm>
            <a:off x="2643625" y="1340768"/>
            <a:ext cx="1280400" cy="2016300"/>
          </a:xfrm>
          <a:prstGeom prst="straightConnector1">
            <a:avLst/>
          </a:prstGeom>
          <a:noFill/>
          <a:ln w="25400" cap="flat">
            <a:solidFill>
              <a:srgbClr val="FF0000"/>
            </a:solidFill>
            <a:prstDash val="solid"/>
            <a:round/>
            <a:headEnd type="none" w="med" len="med"/>
            <a:tailEnd type="stealth" w="lg" len="lg"/>
          </a:ln>
        </p:spPr>
      </p:cxnSp>
      <p:cxnSp>
        <p:nvCxnSpPr>
          <p:cNvPr id="249" name="Shape 249"/>
          <p:cNvCxnSpPr>
            <a:endCxn id="246" idx="1"/>
          </p:cNvCxnSpPr>
          <p:nvPr/>
        </p:nvCxnSpPr>
        <p:spPr>
          <a:xfrm>
            <a:off x="2643528" y="3526815"/>
            <a:ext cx="1280399" cy="46200"/>
          </a:xfrm>
          <a:prstGeom prst="straightConnector1">
            <a:avLst/>
          </a:prstGeom>
          <a:noFill/>
          <a:ln w="25400" cap="flat">
            <a:solidFill>
              <a:srgbClr val="FF0000"/>
            </a:solidFill>
            <a:prstDash val="solid"/>
            <a:round/>
            <a:headEnd type="none" w="med" len="med"/>
            <a:tailEnd type="stealth" w="lg" len="lg"/>
          </a:ln>
        </p:spPr>
      </p:cxnSp>
      <p:cxnSp>
        <p:nvCxnSpPr>
          <p:cNvPr id="250" name="Shape 250"/>
          <p:cNvCxnSpPr/>
          <p:nvPr/>
        </p:nvCxnSpPr>
        <p:spPr>
          <a:xfrm rot="10800000" flipH="1">
            <a:off x="2643625" y="3861047"/>
            <a:ext cx="1280301" cy="1842142"/>
          </a:xfrm>
          <a:prstGeom prst="straightConnector1">
            <a:avLst/>
          </a:prstGeom>
          <a:noFill/>
          <a:ln w="25400" cap="flat">
            <a:solidFill>
              <a:srgbClr val="FF0000"/>
            </a:solidFill>
            <a:prstDash val="solid"/>
            <a:round/>
            <a:headEnd type="none" w="med" len="med"/>
            <a:tailEnd type="stealth" w="lg" len="lg"/>
          </a:ln>
        </p:spPr>
      </p:cxnSp>
      <p:cxnSp>
        <p:nvCxnSpPr>
          <p:cNvPr id="251" name="Shape 251"/>
          <p:cNvCxnSpPr/>
          <p:nvPr/>
        </p:nvCxnSpPr>
        <p:spPr>
          <a:xfrm flipV="1">
            <a:off x="6294253" y="3526815"/>
            <a:ext cx="542034" cy="6147"/>
          </a:xfrm>
          <a:prstGeom prst="straightConnector1">
            <a:avLst/>
          </a:prstGeom>
          <a:noFill/>
          <a:ln w="25400" cap="flat">
            <a:solidFill>
              <a:srgbClr val="FF0000"/>
            </a:solidFill>
            <a:prstDash val="solid"/>
            <a:round/>
            <a:headEnd type="none" w="med" len="med"/>
            <a:tailEnd type="stealth" w="lg" len="lg"/>
          </a:ln>
        </p:spPr>
      </p:cxnSp>
      <p:sp>
        <p:nvSpPr>
          <p:cNvPr id="252" name="Shape 252"/>
          <p:cNvSpPr txBox="1"/>
          <p:nvPr/>
        </p:nvSpPr>
        <p:spPr>
          <a:xfrm>
            <a:off x="2515905" y="292665"/>
            <a:ext cx="5732844" cy="400109"/>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b="0" i="1" u="none" strike="noStrike" cap="none" baseline="0" dirty="0">
                <a:solidFill>
                  <a:schemeClr val="dk1"/>
                </a:solidFill>
                <a:latin typeface="Calibri"/>
                <a:ea typeface="Calibri"/>
                <a:cs typeface="Calibri"/>
                <a:sym typeface="Calibri"/>
              </a:rPr>
              <a:t>Theory of Planned Behaviour (</a:t>
            </a:r>
            <a:r>
              <a:rPr lang="en-GB" sz="2000" b="0" i="1" u="none" strike="noStrike" cap="none" baseline="0" dirty="0" err="1">
                <a:solidFill>
                  <a:schemeClr val="dk1"/>
                </a:solidFill>
                <a:latin typeface="Calibri"/>
                <a:ea typeface="Calibri"/>
                <a:cs typeface="Calibri"/>
                <a:sym typeface="Calibri"/>
              </a:rPr>
              <a:t>Ajzen</a:t>
            </a:r>
            <a:r>
              <a:rPr lang="en-GB" sz="2000" b="0" i="1" u="none" strike="noStrike" cap="none" baseline="0" dirty="0">
                <a:solidFill>
                  <a:schemeClr val="dk1"/>
                </a:solidFill>
                <a:latin typeface="Calibri"/>
                <a:ea typeface="Calibri"/>
                <a:cs typeface="Calibri"/>
                <a:sym typeface="Calibri"/>
              </a:rPr>
              <a:t> &amp; </a:t>
            </a:r>
            <a:r>
              <a:rPr lang="en-GB" sz="2000" b="0" i="1" u="none" strike="noStrike" cap="none" baseline="0" dirty="0" err="1">
                <a:solidFill>
                  <a:schemeClr val="dk1"/>
                </a:solidFill>
                <a:latin typeface="Calibri"/>
                <a:ea typeface="Calibri"/>
                <a:cs typeface="Calibri"/>
                <a:sym typeface="Calibri"/>
              </a:rPr>
              <a:t>Fishbein</a:t>
            </a:r>
            <a:r>
              <a:rPr lang="en-GB" sz="2000" b="0" i="1" u="none" strike="noStrike" cap="none" baseline="0" dirty="0">
                <a:solidFill>
                  <a:schemeClr val="dk1"/>
                </a:solidFill>
                <a:latin typeface="Calibri"/>
                <a:ea typeface="Calibri"/>
                <a:cs typeface="Calibri"/>
                <a:sym typeface="Calibri"/>
              </a:rPr>
              <a:t>, 1991)</a:t>
            </a:r>
          </a:p>
        </p:txBody>
      </p:sp>
      <p:sp>
        <p:nvSpPr>
          <p:cNvPr id="253" name="Shape 253"/>
          <p:cNvSpPr/>
          <p:nvPr/>
        </p:nvSpPr>
        <p:spPr>
          <a:xfrm>
            <a:off x="69077" y="2656947"/>
            <a:ext cx="2843807" cy="1832137"/>
          </a:xfrm>
          <a:prstGeom prst="ellipse">
            <a:avLst/>
          </a:prstGeom>
          <a:noFill/>
          <a:ln w="25400" cap="flat">
            <a:solidFill>
              <a:srgbClr val="00B0F0"/>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baseline="0">
              <a:solidFill>
                <a:schemeClr val="lt1"/>
              </a:solidFill>
              <a:latin typeface="Calibri"/>
              <a:ea typeface="Calibri"/>
              <a:cs typeface="Calibri"/>
              <a:sym typeface="Calibri"/>
            </a:endParaRPr>
          </a:p>
        </p:txBody>
      </p:sp>
    </p:spTree>
    <p:extLst>
      <p:ext uri="{BB962C8B-B14F-4D97-AF65-F5344CB8AC3E}">
        <p14:creationId xmlns:p14="http://schemas.microsoft.com/office/powerpoint/2010/main" val="2577533947"/>
      </p:ext>
    </p:extLst>
  </p:cSld>
  <p:clrMapOvr>
    <a:masterClrMapping/>
  </p:clrMapOvr>
  <p:transition spd="slow">
    <p:cut/>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258"/>
        <p:cNvGrpSpPr/>
        <p:nvPr/>
      </p:nvGrpSpPr>
      <p:grpSpPr>
        <a:xfrm>
          <a:off x="0" y="0"/>
          <a:ext cx="0" cy="0"/>
          <a:chOff x="0" y="0"/>
          <a:chExt cx="0" cy="0"/>
        </a:xfrm>
      </p:grpSpPr>
      <p:sp>
        <p:nvSpPr>
          <p:cNvPr id="259" name="Shape 259"/>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spcBef>
                <a:spcPts val="0"/>
              </a:spcBef>
              <a:buClr>
                <a:schemeClr val="dk1"/>
              </a:buClr>
              <a:buSzPct val="25000"/>
              <a:buFont typeface="Calibri"/>
              <a:buNone/>
            </a:pPr>
            <a:r>
              <a:rPr lang="en-GB" sz="4400" b="0" i="0" u="none" strike="noStrike" cap="none" baseline="0">
                <a:solidFill>
                  <a:schemeClr val="dk1"/>
                </a:solidFill>
                <a:latin typeface="Calibri"/>
                <a:ea typeface="Calibri"/>
                <a:cs typeface="Calibri"/>
                <a:sym typeface="Calibri"/>
              </a:rPr>
              <a:t>Subjective norms</a:t>
            </a:r>
          </a:p>
        </p:txBody>
      </p:sp>
      <p:sp>
        <p:nvSpPr>
          <p:cNvPr id="260" name="Shape 260"/>
          <p:cNvSpPr txBox="1">
            <a:spLocks noGrp="1"/>
          </p:cNvSpPr>
          <p:nvPr>
            <p:ph idx="1"/>
          </p:nvPr>
        </p:nvSpPr>
        <p:spPr>
          <a:xfrm>
            <a:off x="457200" y="2708919"/>
            <a:ext cx="8229600" cy="3417243"/>
          </a:xfrm>
          <a:prstGeom prst="rect">
            <a:avLst/>
          </a:prstGeom>
          <a:noFill/>
          <a:ln>
            <a:noFill/>
          </a:ln>
        </p:spPr>
        <p:txBody>
          <a:bodyPr lIns="91425" tIns="45700" rIns="91425" bIns="45700" anchor="t" anchorCtr="0">
            <a:noAutofit/>
          </a:bodyPr>
          <a:lstStyle/>
          <a:p>
            <a:pPr marL="342900" marR="0" lvl="0" indent="-342900" algn="l" rtl="0">
              <a:lnSpc>
                <a:spcPct val="80000"/>
              </a:lnSpc>
              <a:spcBef>
                <a:spcPts val="0"/>
              </a:spcBef>
              <a:buClr>
                <a:schemeClr val="dk1"/>
              </a:buClr>
              <a:buSzPct val="98333"/>
              <a:buFont typeface="Arial"/>
              <a:buChar char="•"/>
            </a:pPr>
            <a:r>
              <a:rPr lang="en-GB" sz="2800" b="0" i="0" u="none" strike="noStrike" cap="none" baseline="0" dirty="0">
                <a:solidFill>
                  <a:schemeClr val="dk1"/>
                </a:solidFill>
                <a:latin typeface="Calibri"/>
                <a:ea typeface="Calibri"/>
                <a:cs typeface="Calibri"/>
                <a:sym typeface="Calibri"/>
              </a:rPr>
              <a:t>A person’s own estimate of the social pressure to perform the target behaviour</a:t>
            </a:r>
          </a:p>
          <a:p>
            <a:pPr marL="342900" marR="0" lvl="0" indent="-154940" algn="l" rtl="0">
              <a:lnSpc>
                <a:spcPct val="80000"/>
              </a:lnSpc>
              <a:spcBef>
                <a:spcPts val="592"/>
              </a:spcBef>
              <a:buClr>
                <a:schemeClr val="dk1"/>
              </a:buClr>
              <a:buFont typeface="Arial"/>
              <a:buNone/>
            </a:pPr>
            <a:endParaRPr sz="2800" b="0" i="0" u="none" strike="noStrike" cap="none" baseline="0" dirty="0">
              <a:solidFill>
                <a:schemeClr val="dk1"/>
              </a:solidFill>
              <a:latin typeface="Calibri"/>
              <a:ea typeface="Calibri"/>
              <a:cs typeface="Calibri"/>
              <a:sym typeface="Calibri"/>
            </a:endParaRPr>
          </a:p>
          <a:p>
            <a:pPr marL="342900" marR="0" lvl="0" indent="-342900" algn="l" rtl="0">
              <a:lnSpc>
                <a:spcPct val="80000"/>
              </a:lnSpc>
              <a:spcBef>
                <a:spcPts val="590"/>
              </a:spcBef>
              <a:buClr>
                <a:schemeClr val="dk1"/>
              </a:buClr>
              <a:buSzPct val="98333"/>
              <a:buFont typeface="Arial"/>
              <a:buChar char="•"/>
            </a:pPr>
            <a:r>
              <a:rPr lang="en-GB" sz="2800" b="0" i="0" u="none" strike="noStrike" cap="none" baseline="0" dirty="0">
                <a:solidFill>
                  <a:schemeClr val="dk1"/>
                </a:solidFill>
                <a:latin typeface="Calibri"/>
                <a:ea typeface="Calibri"/>
                <a:cs typeface="Calibri"/>
                <a:sym typeface="Calibri"/>
              </a:rPr>
              <a:t>Normative beliefs</a:t>
            </a:r>
          </a:p>
          <a:p>
            <a:pPr marL="742950" marR="0" lvl="1" indent="-285750" algn="l" rtl="0">
              <a:lnSpc>
                <a:spcPct val="80000"/>
              </a:lnSpc>
              <a:spcBef>
                <a:spcPts val="520"/>
              </a:spcBef>
              <a:buClr>
                <a:schemeClr val="dk1"/>
              </a:buClr>
              <a:buSzPct val="100000"/>
              <a:buFont typeface="Arial"/>
              <a:buChar char="–"/>
            </a:pPr>
            <a:r>
              <a:rPr lang="en-GB" sz="2400" b="0" i="1" u="none" strike="noStrike" cap="none" baseline="0" dirty="0">
                <a:solidFill>
                  <a:schemeClr val="dk1"/>
                </a:solidFill>
                <a:latin typeface="Calibri"/>
                <a:ea typeface="Calibri"/>
                <a:cs typeface="Calibri"/>
                <a:sym typeface="Calibri"/>
              </a:rPr>
              <a:t>How others would like them to behave</a:t>
            </a:r>
          </a:p>
          <a:p>
            <a:pPr marL="342900" marR="0" lvl="0" indent="-342900" algn="l" rtl="0">
              <a:lnSpc>
                <a:spcPct val="80000"/>
              </a:lnSpc>
              <a:spcBef>
                <a:spcPts val="590"/>
              </a:spcBef>
              <a:buClr>
                <a:schemeClr val="dk1"/>
              </a:buClr>
              <a:buSzPct val="98333"/>
              <a:buFont typeface="Arial"/>
              <a:buChar char="•"/>
            </a:pPr>
            <a:r>
              <a:rPr lang="en-GB" sz="2800" b="0" i="0" u="none" strike="noStrike" cap="none" baseline="0" dirty="0">
                <a:solidFill>
                  <a:schemeClr val="dk1"/>
                </a:solidFill>
                <a:latin typeface="Calibri"/>
                <a:ea typeface="Calibri"/>
                <a:cs typeface="Calibri"/>
                <a:sym typeface="Calibri"/>
              </a:rPr>
              <a:t>Motivation to comply</a:t>
            </a:r>
          </a:p>
          <a:p>
            <a:pPr marL="742950" marR="0" lvl="1" indent="-285750" algn="l" rtl="0">
              <a:lnSpc>
                <a:spcPct val="80000"/>
              </a:lnSpc>
              <a:spcBef>
                <a:spcPts val="520"/>
              </a:spcBef>
              <a:buClr>
                <a:schemeClr val="dk1"/>
              </a:buClr>
              <a:buSzPct val="100000"/>
              <a:buFont typeface="Arial"/>
              <a:buChar char="–"/>
            </a:pPr>
            <a:r>
              <a:rPr lang="en-GB" sz="2400" b="0" i="1" u="none" strike="noStrike" cap="none" baseline="0" dirty="0">
                <a:solidFill>
                  <a:schemeClr val="dk1"/>
                </a:solidFill>
                <a:latin typeface="Calibri"/>
                <a:ea typeface="Calibri"/>
                <a:cs typeface="Calibri"/>
                <a:sym typeface="Calibri"/>
              </a:rPr>
              <a:t>All my friends eat healthier than I do, and I would like to be more like them</a:t>
            </a:r>
          </a:p>
        </p:txBody>
      </p:sp>
      <p:sp>
        <p:nvSpPr>
          <p:cNvPr id="261" name="Shape 261"/>
          <p:cNvSpPr/>
          <p:nvPr/>
        </p:nvSpPr>
        <p:spPr>
          <a:xfrm>
            <a:off x="1259632" y="1556791"/>
            <a:ext cx="6480719" cy="864095"/>
          </a:xfrm>
          <a:prstGeom prst="roundRect">
            <a:avLst>
              <a:gd name="adj" fmla="val 16667"/>
            </a:avLst>
          </a:prstGeom>
          <a:solidFill>
            <a:srgbClr val="D8D8D8"/>
          </a:solidFill>
          <a:ln w="25400" cap="flat">
            <a:solidFill>
              <a:srgbClr val="7F7F7F"/>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2400" b="1" i="1" u="none" strike="noStrike" cap="none" baseline="0">
                <a:solidFill>
                  <a:schemeClr val="dk1"/>
                </a:solidFill>
                <a:latin typeface="Calibri"/>
                <a:ea typeface="Calibri"/>
                <a:cs typeface="Calibri"/>
                <a:sym typeface="Calibri"/>
              </a:rPr>
              <a:t>Normative beliefs X Motivation to comply</a:t>
            </a:r>
          </a:p>
        </p:txBody>
      </p:sp>
    </p:spTree>
    <p:extLst>
      <p:ext uri="{BB962C8B-B14F-4D97-AF65-F5344CB8AC3E}">
        <p14:creationId xmlns:p14="http://schemas.microsoft.com/office/powerpoint/2010/main" val="2352386383"/>
      </p:ext>
    </p:extLst>
  </p:cSld>
  <p:clrMapOvr>
    <a:masterClrMapping/>
  </p:clrMapOvr>
  <p:transition spd="slow">
    <p:cut/>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266"/>
        <p:cNvGrpSpPr/>
        <p:nvPr/>
      </p:nvGrpSpPr>
      <p:grpSpPr>
        <a:xfrm>
          <a:off x="0" y="0"/>
          <a:ext cx="0" cy="0"/>
          <a:chOff x="0" y="0"/>
          <a:chExt cx="0" cy="0"/>
        </a:xfrm>
      </p:grpSpPr>
      <p:sp>
        <p:nvSpPr>
          <p:cNvPr id="267" name="Shape 267"/>
          <p:cNvSpPr/>
          <p:nvPr/>
        </p:nvSpPr>
        <p:spPr>
          <a:xfrm>
            <a:off x="267362" y="908720"/>
            <a:ext cx="2376263" cy="864095"/>
          </a:xfrm>
          <a:prstGeom prst="roundRect">
            <a:avLst>
              <a:gd name="adj" fmla="val 16667"/>
            </a:avLst>
          </a:prstGeom>
          <a:noFill/>
          <a:ln w="38100" cap="flat">
            <a:solidFill>
              <a:srgbClr val="A5A5A5"/>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1800" b="0" i="0" u="none" strike="noStrike" cap="none" baseline="0">
                <a:solidFill>
                  <a:srgbClr val="D8D8D8"/>
                </a:solidFill>
                <a:latin typeface="Calibri"/>
                <a:ea typeface="Calibri"/>
                <a:cs typeface="Calibri"/>
                <a:sym typeface="Calibri"/>
              </a:rPr>
              <a:t>Attitude towards behaviour</a:t>
            </a:r>
          </a:p>
        </p:txBody>
      </p:sp>
      <p:sp>
        <p:nvSpPr>
          <p:cNvPr id="268" name="Shape 268"/>
          <p:cNvSpPr/>
          <p:nvPr/>
        </p:nvSpPr>
        <p:spPr>
          <a:xfrm>
            <a:off x="267362" y="3140967"/>
            <a:ext cx="2376263" cy="864095"/>
          </a:xfrm>
          <a:prstGeom prst="roundRect">
            <a:avLst>
              <a:gd name="adj" fmla="val 16667"/>
            </a:avLst>
          </a:prstGeom>
          <a:noFill/>
          <a:ln w="38100" cap="flat">
            <a:solidFill>
              <a:srgbClr val="A5A5A5"/>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1800" b="0" i="0" u="none" strike="noStrike" cap="none" baseline="0">
                <a:solidFill>
                  <a:srgbClr val="BFBFBF"/>
                </a:solidFill>
                <a:latin typeface="Calibri"/>
                <a:ea typeface="Calibri"/>
                <a:cs typeface="Calibri"/>
                <a:sym typeface="Calibri"/>
              </a:rPr>
              <a:t>Subjective norms</a:t>
            </a:r>
          </a:p>
        </p:txBody>
      </p:sp>
      <p:sp>
        <p:nvSpPr>
          <p:cNvPr id="269" name="Shape 269"/>
          <p:cNvSpPr/>
          <p:nvPr/>
        </p:nvSpPr>
        <p:spPr>
          <a:xfrm>
            <a:off x="267362" y="5336732"/>
            <a:ext cx="2376263" cy="864095"/>
          </a:xfrm>
          <a:prstGeom prst="roundRect">
            <a:avLst>
              <a:gd name="adj" fmla="val 16667"/>
            </a:avLst>
          </a:prstGeom>
          <a:noFill/>
          <a:ln w="38100" cap="flat">
            <a:solidFill>
              <a:srgbClr val="A5A5A5"/>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1800" b="1" i="0" u="none" strike="noStrike" cap="none" baseline="0">
                <a:solidFill>
                  <a:schemeClr val="dk1"/>
                </a:solidFill>
                <a:latin typeface="Calibri"/>
                <a:ea typeface="Calibri"/>
                <a:cs typeface="Calibri"/>
                <a:sym typeface="Calibri"/>
              </a:rPr>
              <a:t>Perceived behavioural control</a:t>
            </a:r>
          </a:p>
        </p:txBody>
      </p:sp>
      <p:sp>
        <p:nvSpPr>
          <p:cNvPr id="270" name="Shape 270"/>
          <p:cNvSpPr/>
          <p:nvPr/>
        </p:nvSpPr>
        <p:spPr>
          <a:xfrm>
            <a:off x="3923928" y="3140967"/>
            <a:ext cx="2376263" cy="864095"/>
          </a:xfrm>
          <a:prstGeom prst="roundRect">
            <a:avLst>
              <a:gd name="adj" fmla="val 16667"/>
            </a:avLst>
          </a:prstGeom>
          <a:noFill/>
          <a:ln w="38100" cap="flat">
            <a:solidFill>
              <a:srgbClr val="A5A5A5"/>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1800" b="0" i="0" u="none" strike="noStrike" cap="none" baseline="0">
                <a:solidFill>
                  <a:srgbClr val="7F7F7F"/>
                </a:solidFill>
                <a:latin typeface="Calibri"/>
                <a:ea typeface="Calibri"/>
                <a:cs typeface="Calibri"/>
                <a:sym typeface="Calibri"/>
              </a:rPr>
              <a:t>Behavioural intentions</a:t>
            </a:r>
          </a:p>
        </p:txBody>
      </p:sp>
      <p:sp>
        <p:nvSpPr>
          <p:cNvPr id="271" name="Shape 271"/>
          <p:cNvSpPr/>
          <p:nvPr/>
        </p:nvSpPr>
        <p:spPr>
          <a:xfrm>
            <a:off x="6874312" y="1556790"/>
            <a:ext cx="1412364" cy="4032448"/>
          </a:xfrm>
          <a:prstGeom prst="roundRect">
            <a:avLst>
              <a:gd name="adj" fmla="val 16667"/>
            </a:avLst>
          </a:prstGeom>
          <a:noFill/>
          <a:ln w="38100" cap="flat">
            <a:solidFill>
              <a:srgbClr val="A5A5A5"/>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B</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E</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H</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A</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V</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I</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O</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U</a:t>
            </a:r>
          </a:p>
          <a:p>
            <a:pPr marL="0" marR="0" lvl="0" indent="0" algn="ctr" rtl="0">
              <a:spcBef>
                <a:spcPts val="0"/>
              </a:spcBef>
              <a:buSzPct val="25000"/>
              <a:buNone/>
            </a:pPr>
            <a:r>
              <a:rPr lang="en-GB" sz="2800" b="1" i="0" u="none" strike="noStrike" cap="none" baseline="0">
                <a:solidFill>
                  <a:srgbClr val="7F7F7F"/>
                </a:solidFill>
                <a:latin typeface="Calibri"/>
                <a:ea typeface="Calibri"/>
                <a:cs typeface="Calibri"/>
                <a:sym typeface="Calibri"/>
              </a:rPr>
              <a:t>R</a:t>
            </a:r>
          </a:p>
        </p:txBody>
      </p:sp>
      <p:cxnSp>
        <p:nvCxnSpPr>
          <p:cNvPr id="272" name="Shape 272"/>
          <p:cNvCxnSpPr>
            <a:stCxn id="267" idx="3"/>
          </p:cNvCxnSpPr>
          <p:nvPr/>
        </p:nvCxnSpPr>
        <p:spPr>
          <a:xfrm>
            <a:off x="2643625" y="1340768"/>
            <a:ext cx="1280400" cy="2016300"/>
          </a:xfrm>
          <a:prstGeom prst="straightConnector1">
            <a:avLst/>
          </a:prstGeom>
          <a:noFill/>
          <a:ln w="25400" cap="flat">
            <a:solidFill>
              <a:srgbClr val="FF0000"/>
            </a:solidFill>
            <a:prstDash val="solid"/>
            <a:round/>
            <a:headEnd type="none" w="med" len="med"/>
            <a:tailEnd type="stealth" w="lg" len="lg"/>
          </a:ln>
        </p:spPr>
      </p:cxnSp>
      <p:cxnSp>
        <p:nvCxnSpPr>
          <p:cNvPr id="273" name="Shape 273"/>
          <p:cNvCxnSpPr>
            <a:endCxn id="270" idx="1"/>
          </p:cNvCxnSpPr>
          <p:nvPr/>
        </p:nvCxnSpPr>
        <p:spPr>
          <a:xfrm>
            <a:off x="2643528" y="3526815"/>
            <a:ext cx="1280399" cy="46200"/>
          </a:xfrm>
          <a:prstGeom prst="straightConnector1">
            <a:avLst/>
          </a:prstGeom>
          <a:noFill/>
          <a:ln w="25400" cap="flat">
            <a:solidFill>
              <a:srgbClr val="FF0000"/>
            </a:solidFill>
            <a:prstDash val="solid"/>
            <a:round/>
            <a:headEnd type="none" w="med" len="med"/>
            <a:tailEnd type="stealth" w="lg" len="lg"/>
          </a:ln>
        </p:spPr>
      </p:cxnSp>
      <p:cxnSp>
        <p:nvCxnSpPr>
          <p:cNvPr id="274" name="Shape 274"/>
          <p:cNvCxnSpPr/>
          <p:nvPr/>
        </p:nvCxnSpPr>
        <p:spPr>
          <a:xfrm rot="10800000" flipH="1">
            <a:off x="2643625" y="3861047"/>
            <a:ext cx="1280301" cy="1842142"/>
          </a:xfrm>
          <a:prstGeom prst="straightConnector1">
            <a:avLst/>
          </a:prstGeom>
          <a:noFill/>
          <a:ln w="25400" cap="flat">
            <a:solidFill>
              <a:srgbClr val="FF0000"/>
            </a:solidFill>
            <a:prstDash val="solid"/>
            <a:round/>
            <a:headEnd type="none" w="med" len="med"/>
            <a:tailEnd type="stealth" w="lg" len="lg"/>
          </a:ln>
        </p:spPr>
      </p:cxnSp>
      <p:cxnSp>
        <p:nvCxnSpPr>
          <p:cNvPr id="275" name="Shape 275"/>
          <p:cNvCxnSpPr/>
          <p:nvPr/>
        </p:nvCxnSpPr>
        <p:spPr>
          <a:xfrm flipV="1">
            <a:off x="6294253" y="3526815"/>
            <a:ext cx="440655" cy="6147"/>
          </a:xfrm>
          <a:prstGeom prst="straightConnector1">
            <a:avLst/>
          </a:prstGeom>
          <a:noFill/>
          <a:ln w="25400" cap="flat">
            <a:solidFill>
              <a:srgbClr val="FF0000"/>
            </a:solidFill>
            <a:prstDash val="solid"/>
            <a:round/>
            <a:headEnd type="none" w="med" len="med"/>
            <a:tailEnd type="stealth" w="lg" len="lg"/>
          </a:ln>
        </p:spPr>
      </p:cxnSp>
      <p:sp>
        <p:nvSpPr>
          <p:cNvPr id="276" name="Shape 276"/>
          <p:cNvSpPr txBox="1"/>
          <p:nvPr/>
        </p:nvSpPr>
        <p:spPr>
          <a:xfrm>
            <a:off x="2353649" y="316780"/>
            <a:ext cx="5732844" cy="400109"/>
          </a:xfrm>
          <a:prstGeom prst="rect">
            <a:avLst/>
          </a:prstGeom>
          <a:noFill/>
          <a:ln>
            <a:noFill/>
          </a:ln>
        </p:spPr>
        <p:txBody>
          <a:bodyPr lIns="91425" tIns="45700" rIns="91425" bIns="45700" anchor="t" anchorCtr="0">
            <a:noAutofit/>
          </a:bodyPr>
          <a:lstStyle/>
          <a:p>
            <a:pPr marL="0" marR="0" lvl="0" indent="0" algn="l" rtl="0">
              <a:spcBef>
                <a:spcPts val="0"/>
              </a:spcBef>
              <a:buSzPct val="25000"/>
              <a:buNone/>
            </a:pPr>
            <a:r>
              <a:rPr lang="en-GB" sz="2000" b="0" i="1" u="none" strike="noStrike" cap="none" baseline="0" dirty="0">
                <a:solidFill>
                  <a:schemeClr val="dk1"/>
                </a:solidFill>
                <a:latin typeface="Calibri"/>
                <a:ea typeface="Calibri"/>
                <a:cs typeface="Calibri"/>
                <a:sym typeface="Calibri"/>
              </a:rPr>
              <a:t>Theory of Planned Behaviour (</a:t>
            </a:r>
            <a:r>
              <a:rPr lang="en-GB" sz="2000" b="0" i="1" u="none" strike="noStrike" cap="none" baseline="0" dirty="0" err="1">
                <a:solidFill>
                  <a:schemeClr val="dk1"/>
                </a:solidFill>
                <a:latin typeface="Calibri"/>
                <a:ea typeface="Calibri"/>
                <a:cs typeface="Calibri"/>
                <a:sym typeface="Calibri"/>
              </a:rPr>
              <a:t>Ajzen</a:t>
            </a:r>
            <a:r>
              <a:rPr lang="en-GB" sz="2000" b="0" i="1" u="none" strike="noStrike" cap="none" baseline="0" dirty="0">
                <a:solidFill>
                  <a:schemeClr val="dk1"/>
                </a:solidFill>
                <a:latin typeface="Calibri"/>
                <a:ea typeface="Calibri"/>
                <a:cs typeface="Calibri"/>
                <a:sym typeface="Calibri"/>
              </a:rPr>
              <a:t> &amp; </a:t>
            </a:r>
            <a:r>
              <a:rPr lang="en-GB" sz="2000" b="0" i="1" u="none" strike="noStrike" cap="none" baseline="0" dirty="0" err="1">
                <a:solidFill>
                  <a:schemeClr val="dk1"/>
                </a:solidFill>
                <a:latin typeface="Calibri"/>
                <a:ea typeface="Calibri"/>
                <a:cs typeface="Calibri"/>
                <a:sym typeface="Calibri"/>
              </a:rPr>
              <a:t>Fishbein</a:t>
            </a:r>
            <a:r>
              <a:rPr lang="en-GB" sz="2000" b="0" i="1" u="none" strike="noStrike" cap="none" baseline="0" dirty="0">
                <a:solidFill>
                  <a:schemeClr val="dk1"/>
                </a:solidFill>
                <a:latin typeface="Calibri"/>
                <a:ea typeface="Calibri"/>
                <a:cs typeface="Calibri"/>
                <a:sym typeface="Calibri"/>
              </a:rPr>
              <a:t>, 1991)</a:t>
            </a:r>
          </a:p>
        </p:txBody>
      </p:sp>
      <p:sp>
        <p:nvSpPr>
          <p:cNvPr id="277" name="Shape 277"/>
          <p:cNvSpPr/>
          <p:nvPr/>
        </p:nvSpPr>
        <p:spPr>
          <a:xfrm>
            <a:off x="87045" y="4852712"/>
            <a:ext cx="2843807" cy="1832137"/>
          </a:xfrm>
          <a:prstGeom prst="ellipse">
            <a:avLst/>
          </a:prstGeom>
          <a:noFill/>
          <a:ln w="25400" cap="flat">
            <a:solidFill>
              <a:srgbClr val="00B0F0"/>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None/>
            </a:pPr>
            <a:endParaRPr sz="1800" b="0" i="0" u="none" strike="noStrike" cap="none" baseline="0">
              <a:solidFill>
                <a:schemeClr val="lt1"/>
              </a:solidFill>
              <a:latin typeface="Calibri"/>
              <a:ea typeface="Calibri"/>
              <a:cs typeface="Calibri"/>
              <a:sym typeface="Calibri"/>
            </a:endParaRPr>
          </a:p>
        </p:txBody>
      </p:sp>
    </p:spTree>
    <p:extLst>
      <p:ext uri="{BB962C8B-B14F-4D97-AF65-F5344CB8AC3E}">
        <p14:creationId xmlns:p14="http://schemas.microsoft.com/office/powerpoint/2010/main" val="1986018386"/>
      </p:ext>
    </p:extLst>
  </p:cSld>
  <p:clrMapOvr>
    <a:masterClrMapping/>
  </p:clrMapOvr>
  <p:transition spd="slow">
    <p:cut/>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282"/>
        <p:cNvGrpSpPr/>
        <p:nvPr/>
      </p:nvGrpSpPr>
      <p:grpSpPr>
        <a:xfrm>
          <a:off x="0" y="0"/>
          <a:ext cx="0" cy="0"/>
          <a:chOff x="0" y="0"/>
          <a:chExt cx="0" cy="0"/>
        </a:xfrm>
      </p:grpSpPr>
      <p:sp>
        <p:nvSpPr>
          <p:cNvPr id="283" name="Shape 283"/>
          <p:cNvSpPr txBox="1">
            <a:spLocks noGrp="1"/>
          </p:cNvSpPr>
          <p:nvPr>
            <p:ph type="title"/>
          </p:nvPr>
        </p:nvSpPr>
        <p:spPr>
          <a:xfrm>
            <a:off x="457200" y="274637"/>
            <a:ext cx="8229600" cy="1143000"/>
          </a:xfrm>
          <a:prstGeom prst="rect">
            <a:avLst/>
          </a:prstGeom>
          <a:noFill/>
          <a:ln>
            <a:noFill/>
          </a:ln>
        </p:spPr>
        <p:txBody>
          <a:bodyPr lIns="91425" tIns="45700" rIns="91425" bIns="45700" anchor="ctr" anchorCtr="0">
            <a:noAutofit/>
          </a:bodyPr>
          <a:lstStyle/>
          <a:p>
            <a:pPr marL="0" marR="0" lvl="0" indent="0" algn="ctr" rtl="0">
              <a:spcBef>
                <a:spcPts val="0"/>
              </a:spcBef>
              <a:buClr>
                <a:schemeClr val="dk1"/>
              </a:buClr>
              <a:buSzPct val="25000"/>
              <a:buFont typeface="Calibri"/>
              <a:buNone/>
            </a:pPr>
            <a:r>
              <a:rPr lang="en-GB" sz="4400" b="0" i="0" u="none" strike="noStrike" cap="none" baseline="0">
                <a:solidFill>
                  <a:schemeClr val="dk1"/>
                </a:solidFill>
                <a:latin typeface="Calibri"/>
                <a:ea typeface="Calibri"/>
                <a:cs typeface="Calibri"/>
                <a:sym typeface="Calibri"/>
              </a:rPr>
              <a:t>Perceived behavioural control</a:t>
            </a:r>
          </a:p>
        </p:txBody>
      </p:sp>
      <p:sp>
        <p:nvSpPr>
          <p:cNvPr id="284" name="Shape 284"/>
          <p:cNvSpPr txBox="1">
            <a:spLocks noGrp="1"/>
          </p:cNvSpPr>
          <p:nvPr>
            <p:ph idx="1"/>
          </p:nvPr>
        </p:nvSpPr>
        <p:spPr>
          <a:xfrm>
            <a:off x="334108" y="2744088"/>
            <a:ext cx="7754815" cy="3417243"/>
          </a:xfrm>
          <a:prstGeom prst="rect">
            <a:avLst/>
          </a:prstGeom>
          <a:noFill/>
          <a:ln>
            <a:noFill/>
          </a:ln>
        </p:spPr>
        <p:txBody>
          <a:bodyPr lIns="91425" tIns="45700" rIns="91425" bIns="45700" anchor="t" anchorCtr="0">
            <a:noAutofit/>
          </a:bodyPr>
          <a:lstStyle/>
          <a:p>
            <a:pPr marL="342900" marR="0" lvl="0" indent="-342900" algn="l" rtl="0">
              <a:lnSpc>
                <a:spcPct val="90000"/>
              </a:lnSpc>
              <a:spcBef>
                <a:spcPts val="0"/>
              </a:spcBef>
              <a:buClr>
                <a:schemeClr val="dk1"/>
              </a:buClr>
              <a:buSzPct val="100000"/>
              <a:buFont typeface="Arial"/>
              <a:buChar char="•"/>
            </a:pPr>
            <a:r>
              <a:rPr lang="en-GB" sz="2700" b="0" i="0" u="none" strike="noStrike" cap="none" baseline="0" dirty="0">
                <a:solidFill>
                  <a:schemeClr val="dk1"/>
                </a:solidFill>
                <a:latin typeface="Calibri"/>
                <a:ea typeface="Calibri"/>
                <a:cs typeface="Calibri"/>
                <a:sym typeface="Calibri"/>
              </a:rPr>
              <a:t>Belief that we have control over our own behaviour in certain situations, even when facing particular barriers</a:t>
            </a:r>
          </a:p>
          <a:p>
            <a:pPr marL="742950" marR="0" lvl="1" indent="-285750" algn="l" rtl="0">
              <a:lnSpc>
                <a:spcPct val="90000"/>
              </a:lnSpc>
              <a:spcBef>
                <a:spcPts val="480"/>
              </a:spcBef>
              <a:buClr>
                <a:schemeClr val="dk1"/>
              </a:buClr>
              <a:buSzPct val="100000"/>
              <a:buFont typeface="Arial"/>
              <a:buChar char="–"/>
            </a:pPr>
            <a:r>
              <a:rPr lang="en-GB" sz="2400" b="0" i="0" u="none" strike="noStrike" cap="none" baseline="0" dirty="0">
                <a:solidFill>
                  <a:schemeClr val="dk1"/>
                </a:solidFill>
                <a:latin typeface="Calibri"/>
                <a:ea typeface="Calibri"/>
                <a:cs typeface="Calibri"/>
                <a:sym typeface="Calibri"/>
              </a:rPr>
              <a:t>E.g., </a:t>
            </a:r>
            <a:r>
              <a:rPr lang="en-GB" sz="2400" b="0" i="1" u="none" strike="noStrike" cap="none" baseline="0" dirty="0">
                <a:solidFill>
                  <a:schemeClr val="dk1"/>
                </a:solidFill>
                <a:latin typeface="Calibri"/>
                <a:ea typeface="Calibri"/>
                <a:cs typeface="Calibri"/>
                <a:sym typeface="Calibri"/>
              </a:rPr>
              <a:t>I believe it will be easy for me not to smoke even if I go to the pub in the evening</a:t>
            </a:r>
          </a:p>
          <a:p>
            <a:pPr marL="342900" marR="0" lvl="0" indent="-170180" algn="l" rtl="0">
              <a:lnSpc>
                <a:spcPct val="90000"/>
              </a:lnSpc>
              <a:spcBef>
                <a:spcPts val="544"/>
              </a:spcBef>
              <a:buClr>
                <a:schemeClr val="dk1"/>
              </a:buClr>
              <a:buFont typeface="Arial"/>
              <a:buNone/>
            </a:pPr>
            <a:endParaRPr sz="2700" b="0" i="0" u="none" strike="noStrike" cap="none" baseline="0" dirty="0">
              <a:solidFill>
                <a:schemeClr val="dk1"/>
              </a:solidFill>
              <a:latin typeface="Calibri"/>
              <a:ea typeface="Calibri"/>
              <a:cs typeface="Calibri"/>
              <a:sym typeface="Calibri"/>
            </a:endParaRPr>
          </a:p>
          <a:p>
            <a:pPr marL="342900" marR="0" lvl="0" indent="-342900" algn="l" rtl="0">
              <a:lnSpc>
                <a:spcPct val="90000"/>
              </a:lnSpc>
              <a:spcBef>
                <a:spcPts val="540"/>
              </a:spcBef>
              <a:buClr>
                <a:schemeClr val="dk1"/>
              </a:buClr>
              <a:buSzPct val="100000"/>
              <a:buFont typeface="Arial"/>
              <a:buChar char="•"/>
            </a:pPr>
            <a:r>
              <a:rPr lang="en-GB" sz="2700" b="0" i="0" u="none" strike="noStrike" cap="none" baseline="0" dirty="0">
                <a:solidFill>
                  <a:schemeClr val="dk1"/>
                </a:solidFill>
                <a:latin typeface="Calibri"/>
                <a:ea typeface="Calibri"/>
                <a:cs typeface="Calibri"/>
                <a:sym typeface="Calibri"/>
              </a:rPr>
              <a:t>PBC beliefs are influenced by past behaviour and successes or failures in relation to the behaviour in question</a:t>
            </a:r>
          </a:p>
          <a:p>
            <a:pPr marL="342900" marR="0" lvl="0" indent="-170180" algn="l" rtl="0">
              <a:lnSpc>
                <a:spcPct val="90000"/>
              </a:lnSpc>
              <a:spcBef>
                <a:spcPts val="544"/>
              </a:spcBef>
              <a:buClr>
                <a:schemeClr val="dk1"/>
              </a:buClr>
              <a:buFont typeface="Arial"/>
              <a:buNone/>
            </a:pPr>
            <a:endParaRPr sz="2700" b="0" i="0" u="none" strike="noStrike" cap="none" baseline="0" dirty="0">
              <a:solidFill>
                <a:schemeClr val="dk1"/>
              </a:solidFill>
              <a:latin typeface="Calibri"/>
              <a:ea typeface="Calibri"/>
              <a:cs typeface="Calibri"/>
              <a:sym typeface="Calibri"/>
            </a:endParaRPr>
          </a:p>
        </p:txBody>
      </p:sp>
      <p:sp>
        <p:nvSpPr>
          <p:cNvPr id="285" name="Shape 285"/>
          <p:cNvSpPr/>
          <p:nvPr/>
        </p:nvSpPr>
        <p:spPr>
          <a:xfrm>
            <a:off x="1259632" y="1556791"/>
            <a:ext cx="6480719" cy="864095"/>
          </a:xfrm>
          <a:prstGeom prst="roundRect">
            <a:avLst>
              <a:gd name="adj" fmla="val 16667"/>
            </a:avLst>
          </a:prstGeom>
          <a:solidFill>
            <a:srgbClr val="D8D8D8"/>
          </a:solidFill>
          <a:ln w="25400" cap="flat">
            <a:solidFill>
              <a:srgbClr val="7F7F7F"/>
            </a:solidFill>
            <a:prstDash val="solid"/>
            <a:round/>
            <a:headEnd type="none" w="med" len="med"/>
            <a:tailEnd type="none" w="med" len="med"/>
          </a:ln>
        </p:spPr>
        <p:txBody>
          <a:bodyPr lIns="91425" tIns="45700" rIns="91425" bIns="45700" anchor="ctr" anchorCtr="0">
            <a:noAutofit/>
          </a:bodyPr>
          <a:lstStyle/>
          <a:p>
            <a:pPr marL="0" marR="0" lvl="0" indent="0" algn="ctr" rtl="0">
              <a:spcBef>
                <a:spcPts val="0"/>
              </a:spcBef>
              <a:buSzPct val="25000"/>
              <a:buNone/>
            </a:pPr>
            <a:r>
              <a:rPr lang="en-GB" sz="2400" b="1" i="1" u="none" strike="noStrike" cap="none" baseline="0">
                <a:solidFill>
                  <a:schemeClr val="dk1"/>
                </a:solidFill>
                <a:latin typeface="Calibri"/>
                <a:ea typeface="Calibri"/>
                <a:cs typeface="Calibri"/>
                <a:sym typeface="Calibri"/>
              </a:rPr>
              <a:t>Perceived internal and external control factors</a:t>
            </a:r>
          </a:p>
        </p:txBody>
      </p:sp>
    </p:spTree>
    <p:extLst>
      <p:ext uri="{BB962C8B-B14F-4D97-AF65-F5344CB8AC3E}">
        <p14:creationId xmlns:p14="http://schemas.microsoft.com/office/powerpoint/2010/main" val="2603845802"/>
      </p:ext>
    </p:extLst>
  </p:cSld>
  <p:clrMapOvr>
    <a:masterClrMapping/>
  </p:clrMapOvr>
  <p:transition spd="slow">
    <p:cut/>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6404" y="227354"/>
            <a:ext cx="7269480" cy="864845"/>
          </a:xfrm>
        </p:spPr>
        <p:txBody>
          <a:bodyPr/>
          <a:lstStyle/>
          <a:p>
            <a:r>
              <a:rPr lang="en-GB" dirty="0" smtClean="0"/>
              <a:t>Theory of Planned Behaviour</a:t>
            </a:r>
            <a:endParaRPr lang="en-GB" dirty="0"/>
          </a:p>
        </p:txBody>
      </p:sp>
      <p:sp>
        <p:nvSpPr>
          <p:cNvPr id="3" name="Content Placeholder 2"/>
          <p:cNvSpPr>
            <a:spLocks noGrp="1"/>
          </p:cNvSpPr>
          <p:nvPr>
            <p:ph idx="1"/>
          </p:nvPr>
        </p:nvSpPr>
        <p:spPr>
          <a:xfrm>
            <a:off x="489204" y="1730123"/>
            <a:ext cx="6446520" cy="4351337"/>
          </a:xfrm>
        </p:spPr>
        <p:txBody>
          <a:bodyPr>
            <a:noAutofit/>
          </a:bodyPr>
          <a:lstStyle/>
          <a:p>
            <a:r>
              <a:rPr lang="en-GB" sz="2000" dirty="0"/>
              <a:t>Person weighs up the pros and cons of quitting smoking and concludes that not smoking can maintain a better state of health</a:t>
            </a:r>
          </a:p>
          <a:p>
            <a:endParaRPr lang="en-GB" sz="2000" dirty="0"/>
          </a:p>
          <a:p>
            <a:r>
              <a:rPr lang="en-GB" sz="2000" dirty="0"/>
              <a:t>Person feels that his second-hand smoke affects his own and the health of his family and that if he chose to quit, his family would support his decision</a:t>
            </a:r>
          </a:p>
          <a:p>
            <a:endParaRPr lang="en-GB" sz="2000" dirty="0"/>
          </a:p>
          <a:p>
            <a:endParaRPr lang="en-GB" sz="2000" dirty="0"/>
          </a:p>
          <a:p>
            <a:r>
              <a:rPr lang="en-GB" sz="2000" dirty="0"/>
              <a:t>Person feels that they could control the amount of cigarettes he has in a day and will slowly wean off them</a:t>
            </a:r>
          </a:p>
        </p:txBody>
      </p:sp>
      <p:sp>
        <p:nvSpPr>
          <p:cNvPr id="4" name="Shape 293"/>
          <p:cNvSpPr/>
          <p:nvPr/>
        </p:nvSpPr>
        <p:spPr>
          <a:xfrm>
            <a:off x="5124261" y="2529173"/>
            <a:ext cx="2437123" cy="450168"/>
          </a:xfrm>
          <a:prstGeom prst="rect">
            <a:avLst/>
          </a:prstGeom>
        </p:spPr>
        <p:txBody>
          <a:bodyPr>
            <a:prstTxWarp prst="textPlain">
              <a:avLst/>
            </a:prstTxWarp>
          </a:bodyPr>
          <a:lstStyle/>
          <a:p>
            <a:pPr algn="ctr"/>
            <a:r>
              <a:rPr b="0" i="0" dirty="0" err="1" smtClean="0">
                <a:ln w="19050" cap="flat">
                  <a:solidFill>
                    <a:schemeClr val="dk2"/>
                  </a:solidFill>
                  <a:prstDash val="solid"/>
                  <a:round/>
                  <a:headEnd type="none" w="med" len="med"/>
                  <a:tailEnd type="none" w="med" len="med"/>
                </a:ln>
                <a:solidFill>
                  <a:schemeClr val="lt2"/>
                </a:solidFill>
                <a:latin typeface="Arial"/>
              </a:rPr>
              <a:t>Attit</a:t>
            </a:r>
            <a:r>
              <a:rPr lang="en-GB" b="0" i="0" dirty="0" smtClean="0">
                <a:ln w="19050" cap="flat">
                  <a:solidFill>
                    <a:schemeClr val="dk2"/>
                  </a:solidFill>
                  <a:prstDash val="solid"/>
                  <a:round/>
                  <a:headEnd type="none" w="med" len="med"/>
                  <a:tailEnd type="none" w="med" len="med"/>
                </a:ln>
                <a:solidFill>
                  <a:schemeClr val="lt2"/>
                </a:solidFill>
                <a:latin typeface="Arial"/>
              </a:rPr>
              <a:t>u</a:t>
            </a:r>
            <a:r>
              <a:rPr b="0" i="0" dirty="0" smtClean="0">
                <a:ln w="19050" cap="flat">
                  <a:solidFill>
                    <a:schemeClr val="dk2"/>
                  </a:solidFill>
                  <a:prstDash val="solid"/>
                  <a:round/>
                  <a:headEnd type="none" w="med" len="med"/>
                  <a:tailEnd type="none" w="med" len="med"/>
                </a:ln>
                <a:solidFill>
                  <a:schemeClr val="lt2"/>
                </a:solidFill>
                <a:latin typeface="Arial"/>
              </a:rPr>
              <a:t>de</a:t>
            </a:r>
            <a:endParaRPr b="0" i="0" dirty="0">
              <a:ln w="19050" cap="flat">
                <a:solidFill>
                  <a:schemeClr val="dk2"/>
                </a:solidFill>
                <a:prstDash val="solid"/>
                <a:round/>
                <a:headEnd type="none" w="med" len="med"/>
                <a:tailEnd type="none" w="med" len="med"/>
              </a:ln>
              <a:solidFill>
                <a:schemeClr val="lt2"/>
              </a:solidFill>
              <a:latin typeface="Arial"/>
            </a:endParaRPr>
          </a:p>
        </p:txBody>
      </p:sp>
      <p:sp>
        <p:nvSpPr>
          <p:cNvPr id="5" name="Shape 293"/>
          <p:cNvSpPr/>
          <p:nvPr/>
        </p:nvSpPr>
        <p:spPr>
          <a:xfrm>
            <a:off x="4003431" y="4416315"/>
            <a:ext cx="3557953" cy="450168"/>
          </a:xfrm>
          <a:prstGeom prst="rect">
            <a:avLst/>
          </a:prstGeom>
        </p:spPr>
        <p:txBody>
          <a:bodyPr>
            <a:prstTxWarp prst="textPlain">
              <a:avLst/>
            </a:prstTxWarp>
          </a:bodyPr>
          <a:lstStyle/>
          <a:p>
            <a:pPr algn="ctr"/>
            <a:r>
              <a:rPr lang="en-GB" b="0" i="0" dirty="0" smtClean="0">
                <a:ln w="19050" cap="flat">
                  <a:solidFill>
                    <a:schemeClr val="dk2"/>
                  </a:solidFill>
                  <a:prstDash val="solid"/>
                  <a:round/>
                  <a:headEnd type="none" w="med" len="med"/>
                  <a:tailEnd type="none" w="med" len="med"/>
                </a:ln>
                <a:solidFill>
                  <a:schemeClr val="lt2"/>
                </a:solidFill>
                <a:latin typeface="Arial"/>
              </a:rPr>
              <a:t>Subjective Norm</a:t>
            </a:r>
            <a:endParaRPr b="0" i="0" dirty="0">
              <a:ln w="19050" cap="flat">
                <a:solidFill>
                  <a:schemeClr val="dk2"/>
                </a:solidFill>
                <a:prstDash val="solid"/>
                <a:round/>
                <a:headEnd type="none" w="med" len="med"/>
                <a:tailEnd type="none" w="med" len="med"/>
              </a:ln>
              <a:solidFill>
                <a:schemeClr val="lt2"/>
              </a:solidFill>
              <a:latin typeface="Arial"/>
            </a:endParaRPr>
          </a:p>
        </p:txBody>
      </p:sp>
      <p:sp>
        <p:nvSpPr>
          <p:cNvPr id="6" name="Shape 293"/>
          <p:cNvSpPr/>
          <p:nvPr/>
        </p:nvSpPr>
        <p:spPr>
          <a:xfrm>
            <a:off x="2192215" y="6158081"/>
            <a:ext cx="5527430" cy="450168"/>
          </a:xfrm>
          <a:prstGeom prst="rect">
            <a:avLst/>
          </a:prstGeom>
        </p:spPr>
        <p:txBody>
          <a:bodyPr>
            <a:prstTxWarp prst="textPlain">
              <a:avLst/>
            </a:prstTxWarp>
          </a:bodyPr>
          <a:lstStyle/>
          <a:p>
            <a:pPr algn="ctr"/>
            <a:r>
              <a:rPr lang="en-GB" b="0" i="0" dirty="0" smtClean="0">
                <a:ln w="19050" cap="flat">
                  <a:solidFill>
                    <a:schemeClr val="dk2"/>
                  </a:solidFill>
                  <a:prstDash val="solid"/>
                  <a:round/>
                  <a:headEnd type="none" w="med" len="med"/>
                  <a:tailEnd type="none" w="med" len="med"/>
                </a:ln>
                <a:solidFill>
                  <a:schemeClr val="lt2"/>
                </a:solidFill>
                <a:latin typeface="Arial"/>
              </a:rPr>
              <a:t>Perceived Behavioural Control</a:t>
            </a:r>
            <a:endParaRPr b="0" i="0" dirty="0">
              <a:ln w="19050" cap="flat">
                <a:solidFill>
                  <a:schemeClr val="dk2"/>
                </a:solidFill>
                <a:prstDash val="solid"/>
                <a:round/>
                <a:headEnd type="none" w="med" len="med"/>
                <a:tailEnd type="none" w="med" len="med"/>
              </a:ln>
              <a:solidFill>
                <a:schemeClr val="lt2"/>
              </a:solidFill>
              <a:latin typeface="Arial"/>
            </a:endParaRPr>
          </a:p>
        </p:txBody>
      </p:sp>
    </p:spTree>
    <p:extLst>
      <p:ext uri="{BB962C8B-B14F-4D97-AF65-F5344CB8AC3E}">
        <p14:creationId xmlns:p14="http://schemas.microsoft.com/office/powerpoint/2010/main" val="531938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Evaluation of TPB</a:t>
            </a:r>
            <a:endParaRPr lang="en-GB" dirty="0"/>
          </a:p>
        </p:txBody>
      </p:sp>
      <p:sp>
        <p:nvSpPr>
          <p:cNvPr id="3" name="Content Placeholder 2"/>
          <p:cNvSpPr>
            <a:spLocks noGrp="1"/>
          </p:cNvSpPr>
          <p:nvPr>
            <p:ph idx="1"/>
          </p:nvPr>
        </p:nvSpPr>
        <p:spPr/>
        <p:txBody>
          <a:bodyPr/>
          <a:lstStyle/>
          <a:p>
            <a:r>
              <a:rPr lang="en-GB" dirty="0"/>
              <a:t>Sutton (2004) - the variables of TPB account for between 35 and 50% of variance in intentions.</a:t>
            </a:r>
          </a:p>
          <a:p>
            <a:endParaRPr lang="en-GB" dirty="0"/>
          </a:p>
          <a:p>
            <a:r>
              <a:rPr lang="en-GB" dirty="0"/>
              <a:t>Intention is considered to be the proximal determinant of behaviour, and it reflects both the individual’s motivation to behave in a certain manner and how hard they are prepared to try to carry out that behaviour (</a:t>
            </a:r>
            <a:r>
              <a:rPr lang="en-GB" dirty="0" err="1"/>
              <a:t>Ajzen</a:t>
            </a:r>
            <a:r>
              <a:rPr lang="en-GB" dirty="0"/>
              <a:t>, 1991)</a:t>
            </a:r>
          </a:p>
          <a:p>
            <a:endParaRPr lang="en-GB" dirty="0"/>
          </a:p>
          <a:p>
            <a:r>
              <a:rPr lang="en-GB" dirty="0"/>
              <a:t>Compares favourably with the HBM - addition of statement of intent</a:t>
            </a:r>
          </a:p>
          <a:p>
            <a:endParaRPr lang="en-GB" dirty="0"/>
          </a:p>
        </p:txBody>
      </p:sp>
    </p:spTree>
    <p:extLst>
      <p:ext uri="{BB962C8B-B14F-4D97-AF65-F5344CB8AC3E}">
        <p14:creationId xmlns:p14="http://schemas.microsoft.com/office/powerpoint/2010/main" val="3874534571"/>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Evaluation of TPB</a:t>
            </a:r>
            <a:endParaRPr lang="en-GB" dirty="0"/>
          </a:p>
        </p:txBody>
      </p:sp>
      <p:sp>
        <p:nvSpPr>
          <p:cNvPr id="3" name="Content Placeholder 2"/>
          <p:cNvSpPr>
            <a:spLocks noGrp="1"/>
          </p:cNvSpPr>
          <p:nvPr>
            <p:ph idx="1"/>
          </p:nvPr>
        </p:nvSpPr>
        <p:spPr/>
        <p:txBody>
          <a:bodyPr>
            <a:normAutofit/>
          </a:bodyPr>
          <a:lstStyle/>
          <a:p>
            <a:r>
              <a:rPr lang="en-GB" sz="3200" dirty="0" smtClean="0"/>
              <a:t>Critiques…?</a:t>
            </a:r>
          </a:p>
          <a:p>
            <a:pPr algn="ctr"/>
            <a:endParaRPr lang="en-GB" sz="3200" dirty="0"/>
          </a:p>
          <a:p>
            <a:pPr marL="0" indent="0" algn="ctr">
              <a:buNone/>
            </a:pPr>
            <a:r>
              <a:rPr lang="en-GB" sz="3200" dirty="0" smtClean="0"/>
              <a:t>Intentions do not always predict behaviour…</a:t>
            </a:r>
          </a:p>
          <a:p>
            <a:pPr algn="ctr"/>
            <a:endParaRPr lang="en-GB" sz="3200" dirty="0"/>
          </a:p>
          <a:p>
            <a:pPr algn="ctr"/>
            <a:endParaRPr lang="en-GB" sz="3200" dirty="0" smtClean="0">
              <a:solidFill>
                <a:schemeClr val="accent1">
                  <a:lumMod val="75000"/>
                </a:schemeClr>
              </a:solidFill>
            </a:endParaRPr>
          </a:p>
          <a:p>
            <a:pPr marL="0" indent="0" algn="ctr">
              <a:buNone/>
            </a:pPr>
            <a:r>
              <a:rPr lang="en-GB" sz="3200" b="1" dirty="0" smtClean="0">
                <a:solidFill>
                  <a:schemeClr val="accent1">
                    <a:lumMod val="75000"/>
                  </a:schemeClr>
                </a:solidFill>
              </a:rPr>
              <a:t>WHY…?</a:t>
            </a:r>
            <a:endParaRPr lang="en-GB" sz="3200" b="1" dirty="0">
              <a:solidFill>
                <a:schemeClr val="accent1">
                  <a:lumMod val="75000"/>
                </a:schemeClr>
              </a:solidFill>
            </a:endParaRPr>
          </a:p>
        </p:txBody>
      </p:sp>
      <p:pic>
        <p:nvPicPr>
          <p:cNvPr id="4" name="Shape 318"/>
          <p:cNvPicPr preferRelativeResize="0"/>
          <p:nvPr/>
        </p:nvPicPr>
        <p:blipFill rotWithShape="1">
          <a:blip r:embed="rId2">
            <a:alphaModFix/>
          </a:blip>
          <a:srcRect/>
          <a:stretch/>
        </p:blipFill>
        <p:spPr>
          <a:xfrm>
            <a:off x="6568160" y="4282793"/>
            <a:ext cx="1677900" cy="2209200"/>
          </a:xfrm>
          <a:prstGeom prst="rect">
            <a:avLst/>
          </a:prstGeom>
          <a:noFill/>
          <a:ln>
            <a:noFill/>
          </a:ln>
        </p:spPr>
      </p:pic>
    </p:spTree>
    <p:extLst>
      <p:ext uri="{BB962C8B-B14F-4D97-AF65-F5344CB8AC3E}">
        <p14:creationId xmlns:p14="http://schemas.microsoft.com/office/powerpoint/2010/main" val="2472708474"/>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Evaluation!</a:t>
            </a:r>
            <a:endParaRPr lang="en-GB" dirty="0"/>
          </a:p>
        </p:txBody>
      </p:sp>
      <p:sp>
        <p:nvSpPr>
          <p:cNvPr id="3" name="Content Placeholder 2"/>
          <p:cNvSpPr>
            <a:spLocks noGrp="1"/>
          </p:cNvSpPr>
          <p:nvPr>
            <p:ph idx="1"/>
          </p:nvPr>
        </p:nvSpPr>
        <p:spPr/>
        <p:txBody>
          <a:bodyPr/>
          <a:lstStyle/>
          <a:p>
            <a:r>
              <a:rPr lang="en-GB" sz="2400" dirty="0"/>
              <a:t>Implementation intentions (</a:t>
            </a:r>
            <a:r>
              <a:rPr lang="en-GB" sz="2400" dirty="0" err="1"/>
              <a:t>Gollwitzer</a:t>
            </a:r>
            <a:r>
              <a:rPr lang="en-GB" sz="2400" dirty="0"/>
              <a:t>, 1993)</a:t>
            </a:r>
          </a:p>
          <a:p>
            <a:pPr lvl="1"/>
            <a:endParaRPr lang="en-GB" sz="2000" dirty="0" smtClean="0"/>
          </a:p>
          <a:p>
            <a:pPr lvl="1"/>
            <a:r>
              <a:rPr lang="en-GB" sz="2000" dirty="0" smtClean="0"/>
              <a:t>People </a:t>
            </a:r>
            <a:r>
              <a:rPr lang="en-GB" sz="2000" dirty="0"/>
              <a:t>are more likely to engage in an intended behaviour if they identify specific plans to enact that behaviour (where/when/how</a:t>
            </a:r>
            <a:r>
              <a:rPr lang="en-GB" sz="2000" dirty="0" smtClean="0"/>
              <a:t>)</a:t>
            </a:r>
          </a:p>
          <a:p>
            <a:pPr lvl="1"/>
            <a:endParaRPr lang="en-GB" sz="2000" dirty="0"/>
          </a:p>
          <a:p>
            <a:pPr lvl="1"/>
            <a:r>
              <a:rPr lang="en-GB" sz="2000" dirty="0"/>
              <a:t>e.g., Orbell et al. (1997): Women encouraged to identify a plan to conduct a breast self-examination were more likely to later report having performed a breast self-examination.</a:t>
            </a:r>
          </a:p>
          <a:p>
            <a:endParaRPr lang="en-GB" dirty="0"/>
          </a:p>
        </p:txBody>
      </p:sp>
    </p:spTree>
    <p:extLst>
      <p:ext uri="{BB962C8B-B14F-4D97-AF65-F5344CB8AC3E}">
        <p14:creationId xmlns:p14="http://schemas.microsoft.com/office/powerpoint/2010/main" val="2934646776"/>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Evaluation!</a:t>
            </a:r>
            <a:endParaRPr lang="en-GB" dirty="0"/>
          </a:p>
        </p:txBody>
      </p:sp>
      <p:sp>
        <p:nvSpPr>
          <p:cNvPr id="3" name="Content Placeholder 2"/>
          <p:cNvSpPr>
            <a:spLocks noGrp="1"/>
          </p:cNvSpPr>
          <p:nvPr>
            <p:ph idx="1"/>
          </p:nvPr>
        </p:nvSpPr>
        <p:spPr/>
        <p:txBody>
          <a:bodyPr>
            <a:normAutofit lnSpcReduction="10000"/>
          </a:bodyPr>
          <a:lstStyle/>
          <a:p>
            <a:r>
              <a:rPr lang="en-GB" sz="2400" dirty="0"/>
              <a:t>The model assumes we are always rational decision makers - we are not</a:t>
            </a:r>
            <a:r>
              <a:rPr lang="en-GB" sz="2400" dirty="0" smtClean="0"/>
              <a:t>!</a:t>
            </a:r>
          </a:p>
          <a:p>
            <a:endParaRPr lang="en-GB" sz="2400" dirty="0"/>
          </a:p>
          <a:p>
            <a:pPr lvl="1"/>
            <a:r>
              <a:rPr lang="en-GB" sz="2200" dirty="0"/>
              <a:t>Do we always deliberate and consciously weigh up the pros and cons of a given behaviour</a:t>
            </a:r>
            <a:r>
              <a:rPr lang="en-GB" sz="2200" dirty="0" smtClean="0"/>
              <a:t>?</a:t>
            </a:r>
          </a:p>
          <a:p>
            <a:pPr lvl="1"/>
            <a:endParaRPr lang="en-GB" sz="2200" dirty="0"/>
          </a:p>
          <a:p>
            <a:pPr lvl="1"/>
            <a:r>
              <a:rPr lang="en-GB" sz="2200" dirty="0"/>
              <a:t>Behaviour choices that have become automatic</a:t>
            </a:r>
            <a:r>
              <a:rPr lang="en-GB" sz="2200" dirty="0" smtClean="0"/>
              <a:t>?</a:t>
            </a:r>
          </a:p>
          <a:p>
            <a:pPr lvl="1"/>
            <a:endParaRPr lang="en-GB" sz="2200" dirty="0"/>
          </a:p>
          <a:p>
            <a:pPr lvl="1"/>
            <a:r>
              <a:rPr lang="en-GB" sz="2200" dirty="0"/>
              <a:t>How easy is it to change attitudes/beliefs underpinning such behaviours?</a:t>
            </a:r>
          </a:p>
          <a:p>
            <a:endParaRPr lang="en-GB" dirty="0"/>
          </a:p>
        </p:txBody>
      </p:sp>
    </p:spTree>
    <p:extLst>
      <p:ext uri="{BB962C8B-B14F-4D97-AF65-F5344CB8AC3E}">
        <p14:creationId xmlns:p14="http://schemas.microsoft.com/office/powerpoint/2010/main" val="48800575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Critical Evaluation!</a:t>
            </a:r>
            <a:endParaRPr lang="en-GB" dirty="0"/>
          </a:p>
        </p:txBody>
      </p:sp>
      <p:sp>
        <p:nvSpPr>
          <p:cNvPr id="3" name="Content Placeholder 2"/>
          <p:cNvSpPr>
            <a:spLocks noGrp="1"/>
          </p:cNvSpPr>
          <p:nvPr>
            <p:ph idx="1"/>
          </p:nvPr>
        </p:nvSpPr>
        <p:spPr>
          <a:xfrm>
            <a:off x="685800" y="1887415"/>
            <a:ext cx="7772400" cy="4783016"/>
          </a:xfrm>
        </p:spPr>
        <p:txBody>
          <a:bodyPr>
            <a:normAutofit fontScale="92500" lnSpcReduction="20000"/>
          </a:bodyPr>
          <a:lstStyle/>
          <a:p>
            <a:r>
              <a:rPr lang="en-GB" sz="2400" dirty="0"/>
              <a:t>Does ‘rational decision-making’ actually take place AFTER an event??</a:t>
            </a:r>
          </a:p>
          <a:p>
            <a:endParaRPr lang="en-GB" sz="2400" dirty="0"/>
          </a:p>
          <a:p>
            <a:pPr lvl="1"/>
            <a:r>
              <a:rPr lang="en-GB" sz="2200" dirty="0"/>
              <a:t>Is it a rational assessment of potential danger or a way of coping with and rationalising a perceived risk following a behaviour?</a:t>
            </a:r>
          </a:p>
          <a:p>
            <a:endParaRPr lang="en-GB" sz="2400" dirty="0"/>
          </a:p>
          <a:p>
            <a:pPr lvl="1"/>
            <a:r>
              <a:rPr lang="en-GB" sz="2200" dirty="0"/>
              <a:t>A ‘post-hoc’ attempt to reduce the cognitive dissonance between a behaviour and negative attitudes towards that behaviour?</a:t>
            </a:r>
          </a:p>
          <a:p>
            <a:endParaRPr lang="en-GB" sz="2400" dirty="0"/>
          </a:p>
          <a:p>
            <a:pPr lvl="1"/>
            <a:r>
              <a:rPr lang="en-GB" sz="2200" dirty="0"/>
              <a:t>e.g., Bennett and </a:t>
            </a:r>
            <a:r>
              <a:rPr lang="en-GB" sz="2200" dirty="0" err="1"/>
              <a:t>Clatworthy</a:t>
            </a:r>
            <a:r>
              <a:rPr lang="en-GB" sz="2200" dirty="0"/>
              <a:t> (1999): Pregnant women who continued to smoke whilst pregnant were less likely to endorse statements about the harmful effects of smoking on their developing child BUT many still showed attempts to reduce/quit smoking</a:t>
            </a:r>
          </a:p>
          <a:p>
            <a:endParaRPr lang="en-GB" dirty="0"/>
          </a:p>
        </p:txBody>
      </p:sp>
    </p:spTree>
    <p:extLst>
      <p:ext uri="{BB962C8B-B14F-4D97-AF65-F5344CB8AC3E}">
        <p14:creationId xmlns:p14="http://schemas.microsoft.com/office/powerpoint/2010/main" val="948693854"/>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TPB studies..</a:t>
            </a:r>
            <a:endParaRPr lang="en-GB" dirty="0"/>
          </a:p>
        </p:txBody>
      </p:sp>
      <p:sp>
        <p:nvSpPr>
          <p:cNvPr id="3" name="Content Placeholder 2"/>
          <p:cNvSpPr>
            <a:spLocks noGrp="1"/>
          </p:cNvSpPr>
          <p:nvPr>
            <p:ph idx="1"/>
          </p:nvPr>
        </p:nvSpPr>
        <p:spPr/>
        <p:txBody>
          <a:bodyPr>
            <a:noAutofit/>
          </a:bodyPr>
          <a:lstStyle/>
          <a:p>
            <a:endParaRPr lang="en-GB" sz="2400" dirty="0" smtClean="0"/>
          </a:p>
          <a:p>
            <a:r>
              <a:rPr lang="en-GB" sz="2400" dirty="0" err="1" smtClean="0"/>
              <a:t>Murnaghan</a:t>
            </a:r>
            <a:r>
              <a:rPr lang="en-GB" sz="2400" dirty="0" smtClean="0"/>
              <a:t> </a:t>
            </a:r>
            <a:r>
              <a:rPr lang="en-GB" sz="2400" dirty="0"/>
              <a:t>et al. (2010): Predictors of physical activity, healthy eating and being smoke-free in teens: A theory of Planned Behaviour approach.</a:t>
            </a:r>
          </a:p>
          <a:p>
            <a:endParaRPr lang="en-GB" sz="2400" dirty="0"/>
          </a:p>
          <a:p>
            <a:r>
              <a:rPr lang="en-GB" sz="2400" dirty="0"/>
              <a:t>Rhoades et al. (2011): Understanding overweight adolescents’ beliefs using the theory of planned behaviour.</a:t>
            </a:r>
          </a:p>
          <a:p>
            <a:endParaRPr lang="en-GB" sz="2400" dirty="0"/>
          </a:p>
          <a:p>
            <a:endParaRPr lang="en-GB" sz="2400" dirty="0"/>
          </a:p>
        </p:txBody>
      </p:sp>
    </p:spTree>
    <p:extLst>
      <p:ext uri="{BB962C8B-B14F-4D97-AF65-F5344CB8AC3E}">
        <p14:creationId xmlns:p14="http://schemas.microsoft.com/office/powerpoint/2010/main" val="2058235494"/>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TPB studies…</a:t>
            </a:r>
            <a:endParaRPr lang="en-GB" dirty="0"/>
          </a:p>
        </p:txBody>
      </p:sp>
      <p:sp>
        <p:nvSpPr>
          <p:cNvPr id="3" name="Content Placeholder 2"/>
          <p:cNvSpPr>
            <a:spLocks noGrp="1"/>
          </p:cNvSpPr>
          <p:nvPr>
            <p:ph idx="1"/>
          </p:nvPr>
        </p:nvSpPr>
        <p:spPr/>
        <p:txBody>
          <a:bodyPr>
            <a:normAutofit/>
          </a:bodyPr>
          <a:lstStyle/>
          <a:p>
            <a:endParaRPr lang="en-GB" sz="2400" dirty="0" smtClean="0"/>
          </a:p>
          <a:p>
            <a:r>
              <a:rPr lang="en-GB" sz="2400" dirty="0" smtClean="0"/>
              <a:t>Martin </a:t>
            </a:r>
            <a:r>
              <a:rPr lang="en-GB" sz="2400" dirty="0"/>
              <a:t>et al. (2010): Using the theory of planned behaviour to predict gambling behaviour</a:t>
            </a:r>
          </a:p>
          <a:p>
            <a:endParaRPr lang="en-GB" sz="2400" dirty="0"/>
          </a:p>
          <a:p>
            <a:r>
              <a:rPr lang="en-GB" sz="2400" dirty="0"/>
              <a:t>Norman and Connor (2006): The theory of planned behaviour and binge drinking: Assessing the moderating role of past behaviour within the theory of planned behaviour</a:t>
            </a:r>
          </a:p>
          <a:p>
            <a:endParaRPr lang="en-GB" sz="2000" dirty="0"/>
          </a:p>
        </p:txBody>
      </p:sp>
    </p:spTree>
    <p:extLst>
      <p:ext uri="{BB962C8B-B14F-4D97-AF65-F5344CB8AC3E}">
        <p14:creationId xmlns:p14="http://schemas.microsoft.com/office/powerpoint/2010/main" val="2780160759"/>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b="1" dirty="0" smtClean="0"/>
              <a:t>3. Self Regulation Model</a:t>
            </a:r>
            <a:br>
              <a:rPr lang="en-GB" sz="6000" b="1" dirty="0" smtClean="0"/>
            </a:br>
            <a:r>
              <a:rPr lang="en-GB" dirty="0" smtClean="0"/>
              <a:t/>
            </a:r>
            <a:br>
              <a:rPr lang="en-GB" dirty="0" smtClean="0"/>
            </a:br>
            <a:r>
              <a:rPr lang="en-GB" sz="3600" dirty="0" smtClean="0"/>
              <a:t>(Leventhal et al., 1992)</a:t>
            </a:r>
            <a:endParaRPr lang="en-GB" sz="3600"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839607402"/>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Leventhal’s Self Regulation Model</a:t>
            </a:r>
          </a:p>
        </p:txBody>
      </p:sp>
      <p:sp>
        <p:nvSpPr>
          <p:cNvPr id="3" name="Content Placeholder 2"/>
          <p:cNvSpPr>
            <a:spLocks noGrp="1"/>
          </p:cNvSpPr>
          <p:nvPr>
            <p:ph idx="1"/>
          </p:nvPr>
        </p:nvSpPr>
        <p:spPr/>
        <p:txBody>
          <a:bodyPr>
            <a:noAutofit/>
          </a:bodyPr>
          <a:lstStyle/>
          <a:p>
            <a:endParaRPr lang="en-GB" sz="2400" dirty="0" smtClean="0"/>
          </a:p>
          <a:p>
            <a:r>
              <a:rPr lang="en-GB" sz="2400" dirty="0" smtClean="0"/>
              <a:t>People </a:t>
            </a:r>
            <a:r>
              <a:rPr lang="en-GB" sz="2400" dirty="0"/>
              <a:t>are ‘common-sense scientists’</a:t>
            </a:r>
          </a:p>
          <a:p>
            <a:pPr lvl="1"/>
            <a:r>
              <a:rPr lang="en-GB" sz="2200" dirty="0" smtClean="0"/>
              <a:t>We appraise illness situations and health behaviour</a:t>
            </a:r>
          </a:p>
          <a:p>
            <a:pPr lvl="1"/>
            <a:endParaRPr lang="en-GB" sz="2200" dirty="0"/>
          </a:p>
          <a:p>
            <a:r>
              <a:rPr lang="en-GB" sz="2400" dirty="0"/>
              <a:t>Illness </a:t>
            </a:r>
            <a:r>
              <a:rPr lang="en-GB" sz="2400" dirty="0" smtClean="0"/>
              <a:t>representations</a:t>
            </a:r>
          </a:p>
          <a:p>
            <a:pPr lvl="1"/>
            <a:endParaRPr lang="en-GB" sz="2200" dirty="0"/>
          </a:p>
          <a:p>
            <a:endParaRPr lang="en-GB" sz="2400" dirty="0"/>
          </a:p>
          <a:p>
            <a:endParaRPr lang="en-GB" sz="2400" dirty="0"/>
          </a:p>
        </p:txBody>
      </p:sp>
    </p:spTree>
    <p:extLst>
      <p:ext uri="{BB962C8B-B14F-4D97-AF65-F5344CB8AC3E}">
        <p14:creationId xmlns:p14="http://schemas.microsoft.com/office/powerpoint/2010/main" val="1830665660"/>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Leventhal’s Self Regulation Model</a:t>
            </a:r>
          </a:p>
        </p:txBody>
      </p:sp>
      <p:sp>
        <p:nvSpPr>
          <p:cNvPr id="3" name="Content Placeholder 2"/>
          <p:cNvSpPr>
            <a:spLocks noGrp="1"/>
          </p:cNvSpPr>
          <p:nvPr>
            <p:ph idx="1"/>
          </p:nvPr>
        </p:nvSpPr>
        <p:spPr/>
        <p:txBody>
          <a:bodyPr>
            <a:normAutofit/>
          </a:bodyPr>
          <a:lstStyle/>
          <a:p>
            <a:r>
              <a:rPr lang="en-GB" sz="2000" dirty="0"/>
              <a:t>When faced with a health threat, we form a cognitive and emotional response based upon our beliefs about:</a:t>
            </a:r>
          </a:p>
          <a:p>
            <a:endParaRPr lang="en-GB" sz="2000" dirty="0">
              <a:solidFill>
                <a:schemeClr val="accent1">
                  <a:lumMod val="75000"/>
                </a:schemeClr>
              </a:solidFill>
            </a:endParaRPr>
          </a:p>
          <a:p>
            <a:pPr algn="ctr"/>
            <a:r>
              <a:rPr lang="en-GB" sz="2000" b="1" dirty="0">
                <a:solidFill>
                  <a:schemeClr val="accent1">
                    <a:lumMod val="75000"/>
                  </a:schemeClr>
                </a:solidFill>
              </a:rPr>
              <a:t>Identity</a:t>
            </a:r>
          </a:p>
          <a:p>
            <a:pPr algn="ctr"/>
            <a:r>
              <a:rPr lang="en-GB" sz="2000" b="1" dirty="0">
                <a:solidFill>
                  <a:schemeClr val="accent1">
                    <a:lumMod val="75000"/>
                  </a:schemeClr>
                </a:solidFill>
              </a:rPr>
              <a:t>Causes</a:t>
            </a:r>
          </a:p>
          <a:p>
            <a:pPr algn="ctr"/>
            <a:r>
              <a:rPr lang="en-GB" sz="2000" b="1" dirty="0">
                <a:solidFill>
                  <a:schemeClr val="accent1">
                    <a:lumMod val="75000"/>
                  </a:schemeClr>
                </a:solidFill>
              </a:rPr>
              <a:t>Consequences</a:t>
            </a:r>
          </a:p>
          <a:p>
            <a:pPr algn="ctr"/>
            <a:r>
              <a:rPr lang="en-GB" sz="2000" b="1" dirty="0">
                <a:solidFill>
                  <a:schemeClr val="accent1">
                    <a:lumMod val="75000"/>
                  </a:schemeClr>
                </a:solidFill>
              </a:rPr>
              <a:t>Timeline</a:t>
            </a:r>
          </a:p>
          <a:p>
            <a:pPr algn="ctr"/>
            <a:r>
              <a:rPr lang="en-GB" sz="2000" b="1" dirty="0">
                <a:solidFill>
                  <a:schemeClr val="accent1">
                    <a:lumMod val="75000"/>
                  </a:schemeClr>
                </a:solidFill>
              </a:rPr>
              <a:t>Curability/controllability</a:t>
            </a:r>
          </a:p>
          <a:p>
            <a:endParaRPr lang="en-GB" sz="2000" dirty="0"/>
          </a:p>
        </p:txBody>
      </p:sp>
    </p:spTree>
    <p:extLst>
      <p:ext uri="{BB962C8B-B14F-4D97-AF65-F5344CB8AC3E}">
        <p14:creationId xmlns:p14="http://schemas.microsoft.com/office/powerpoint/2010/main" val="2827519247"/>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358"/>
        <p:cNvGrpSpPr/>
        <p:nvPr/>
      </p:nvGrpSpPr>
      <p:grpSpPr>
        <a:xfrm>
          <a:off x="0" y="0"/>
          <a:ext cx="0" cy="0"/>
          <a:chOff x="0" y="0"/>
          <a:chExt cx="0" cy="0"/>
        </a:xfrm>
      </p:grpSpPr>
      <p:sp>
        <p:nvSpPr>
          <p:cNvPr id="359" name="Shape 359"/>
          <p:cNvSpPr txBox="1">
            <a:spLocks noGrp="1"/>
          </p:cNvSpPr>
          <p:nvPr>
            <p:ph type="title"/>
          </p:nvPr>
        </p:nvSpPr>
        <p:spPr>
          <a:xfrm>
            <a:off x="457200" y="274637"/>
            <a:ext cx="8229600" cy="1143000"/>
          </a:xfrm>
          <a:prstGeom prst="rect">
            <a:avLst/>
          </a:prstGeom>
        </p:spPr>
        <p:txBody>
          <a:bodyPr lIns="91425" tIns="91425" rIns="91425" bIns="91425" anchor="ctr" anchorCtr="0">
            <a:noAutofit/>
          </a:bodyPr>
          <a:lstStyle/>
          <a:p>
            <a:pPr>
              <a:spcBef>
                <a:spcPts val="0"/>
              </a:spcBef>
              <a:buNone/>
            </a:pPr>
            <a:r>
              <a:rPr lang="en-GB" sz="3000"/>
              <a:t>Leventhal’s Self Regulation Model</a:t>
            </a:r>
          </a:p>
        </p:txBody>
      </p:sp>
      <p:sp>
        <p:nvSpPr>
          <p:cNvPr id="360" name="Shape 360"/>
          <p:cNvSpPr txBox="1">
            <a:spLocks noGrp="1"/>
          </p:cNvSpPr>
          <p:nvPr>
            <p:ph idx="1"/>
          </p:nvPr>
        </p:nvSpPr>
        <p:spPr>
          <a:xfrm>
            <a:off x="457200" y="1199410"/>
            <a:ext cx="8229600" cy="4526100"/>
          </a:xfrm>
          <a:prstGeom prst="rect">
            <a:avLst/>
          </a:prstGeom>
        </p:spPr>
        <p:txBody>
          <a:bodyPr lIns="91425" tIns="91425" rIns="91425" bIns="91425" anchor="t" anchorCtr="0">
            <a:noAutofit/>
          </a:bodyPr>
          <a:lstStyle/>
          <a:p>
            <a:pPr rtl="0">
              <a:spcBef>
                <a:spcPts val="0"/>
              </a:spcBef>
              <a:buNone/>
            </a:pPr>
            <a:r>
              <a:rPr lang="en-GB" sz="2400" dirty="0"/>
              <a:t>E.g.,</a:t>
            </a:r>
          </a:p>
          <a:p>
            <a:pPr rtl="0">
              <a:spcBef>
                <a:spcPts val="0"/>
              </a:spcBef>
              <a:buNone/>
            </a:pPr>
            <a:endParaRPr sz="2400" dirty="0"/>
          </a:p>
          <a:p>
            <a:pPr rtl="0">
              <a:spcBef>
                <a:spcPts val="0"/>
              </a:spcBef>
              <a:buNone/>
            </a:pPr>
            <a:r>
              <a:rPr lang="en-GB" sz="2400" b="1" dirty="0"/>
              <a:t>Sore Throat</a:t>
            </a:r>
          </a:p>
          <a:p>
            <a:pPr rtl="0">
              <a:spcBef>
                <a:spcPts val="0"/>
              </a:spcBef>
              <a:buNone/>
            </a:pPr>
            <a:endParaRPr sz="2400" b="1" dirty="0"/>
          </a:p>
          <a:p>
            <a:pPr algn="ctr" rtl="0">
              <a:spcBef>
                <a:spcPts val="0"/>
              </a:spcBef>
              <a:buNone/>
            </a:pPr>
            <a:r>
              <a:rPr lang="en-GB" sz="2400" dirty="0"/>
              <a:t>Identify the sore throat as the beginning of a cold </a:t>
            </a:r>
            <a:r>
              <a:rPr lang="en-GB" sz="2400" b="1" dirty="0"/>
              <a:t>(label)</a:t>
            </a:r>
          </a:p>
          <a:p>
            <a:pPr algn="ctr" rtl="0">
              <a:spcBef>
                <a:spcPts val="0"/>
              </a:spcBef>
              <a:buNone/>
            </a:pPr>
            <a:endParaRPr sz="2400" b="1" dirty="0"/>
          </a:p>
          <a:p>
            <a:pPr algn="ctr" rtl="0">
              <a:spcBef>
                <a:spcPts val="0"/>
              </a:spcBef>
              <a:buNone/>
            </a:pPr>
            <a:r>
              <a:rPr lang="en-GB" sz="2400" dirty="0"/>
              <a:t>Initial cold label determines that it’s an acute condition </a:t>
            </a:r>
            <a:r>
              <a:rPr lang="en-GB" sz="2400" b="1" dirty="0"/>
              <a:t>(timeline)</a:t>
            </a:r>
          </a:p>
          <a:p>
            <a:pPr algn="ctr" rtl="0">
              <a:spcBef>
                <a:spcPts val="0"/>
              </a:spcBef>
              <a:buNone/>
            </a:pPr>
            <a:endParaRPr sz="2400" b="1" dirty="0"/>
          </a:p>
          <a:p>
            <a:pPr algn="ctr" rtl="0">
              <a:spcBef>
                <a:spcPts val="0"/>
              </a:spcBef>
              <a:buNone/>
            </a:pPr>
            <a:r>
              <a:rPr lang="en-GB" sz="2400" dirty="0"/>
              <a:t>With minor </a:t>
            </a:r>
            <a:r>
              <a:rPr lang="en-GB" sz="2400" b="1" dirty="0"/>
              <a:t>consequences</a:t>
            </a:r>
            <a:r>
              <a:rPr lang="en-GB" sz="2400" dirty="0"/>
              <a:t>, potentially </a:t>
            </a:r>
            <a:r>
              <a:rPr lang="en-GB" sz="2400" b="1" dirty="0"/>
              <a:t>caused</a:t>
            </a:r>
            <a:r>
              <a:rPr lang="en-GB" sz="2400" dirty="0"/>
              <a:t> by a number of factors.</a:t>
            </a:r>
          </a:p>
          <a:p>
            <a:pPr algn="ctr" rtl="0">
              <a:spcBef>
                <a:spcPts val="0"/>
              </a:spcBef>
              <a:buNone/>
            </a:pPr>
            <a:endParaRPr sz="2400" dirty="0"/>
          </a:p>
          <a:p>
            <a:pPr algn="ctr" rtl="0">
              <a:spcBef>
                <a:spcPts val="0"/>
              </a:spcBef>
              <a:buNone/>
            </a:pPr>
            <a:r>
              <a:rPr lang="en-GB" sz="2400" dirty="0"/>
              <a:t> A cold can usually be cured </a:t>
            </a:r>
            <a:r>
              <a:rPr lang="en-GB" sz="2400" b="1" dirty="0"/>
              <a:t>(control/cure)</a:t>
            </a:r>
          </a:p>
          <a:p>
            <a:pPr algn="ctr" rtl="0">
              <a:spcBef>
                <a:spcPts val="0"/>
              </a:spcBef>
              <a:buNone/>
            </a:pPr>
            <a:endParaRPr sz="1800" b="1" dirty="0"/>
          </a:p>
          <a:p>
            <a:pPr marL="0" lvl="0" indent="0" rtl="0">
              <a:spcBef>
                <a:spcPts val="0"/>
              </a:spcBef>
              <a:buNone/>
            </a:pPr>
            <a:endParaRPr sz="1800" dirty="0"/>
          </a:p>
          <a:p>
            <a:pPr marL="0" lvl="0" indent="0">
              <a:spcBef>
                <a:spcPts val="0"/>
              </a:spcBef>
              <a:buNone/>
            </a:pPr>
            <a:endParaRPr sz="1800" dirty="0"/>
          </a:p>
        </p:txBody>
      </p:sp>
      <p:sp>
        <p:nvSpPr>
          <p:cNvPr id="361" name="Shape 361"/>
          <p:cNvSpPr/>
          <p:nvPr/>
        </p:nvSpPr>
        <p:spPr>
          <a:xfrm>
            <a:off x="4372871" y="3590984"/>
            <a:ext cx="373199" cy="303299"/>
          </a:xfrm>
          <a:prstGeom prst="downArrow">
            <a:avLst>
              <a:gd name="adj1" fmla="val 50000"/>
              <a:gd name="adj2" fmla="val 50000"/>
            </a:avLst>
          </a:prstGeom>
          <a:solidFill>
            <a:schemeClr val="lt2"/>
          </a:solidFill>
          <a:ln w="19050" cap="flat">
            <a:solidFill>
              <a:schemeClr val="dk2"/>
            </a:solidFill>
            <a:prstDash val="solid"/>
            <a:round/>
            <a:headEnd type="none" w="med" len="med"/>
            <a:tailEnd type="none" w="med" len="med"/>
          </a:ln>
        </p:spPr>
        <p:txBody>
          <a:bodyPr lIns="91425" tIns="91425" rIns="91425" bIns="91425" anchor="ctr" anchorCtr="0">
            <a:noAutofit/>
          </a:bodyPr>
          <a:lstStyle/>
          <a:p>
            <a:pPr>
              <a:spcBef>
                <a:spcPts val="0"/>
              </a:spcBef>
              <a:buNone/>
            </a:pPr>
            <a:endParaRPr/>
          </a:p>
        </p:txBody>
      </p:sp>
      <p:sp>
        <p:nvSpPr>
          <p:cNvPr id="362" name="Shape 362"/>
          <p:cNvSpPr/>
          <p:nvPr/>
        </p:nvSpPr>
        <p:spPr>
          <a:xfrm>
            <a:off x="4385400" y="4703423"/>
            <a:ext cx="373199" cy="303299"/>
          </a:xfrm>
          <a:prstGeom prst="downArrow">
            <a:avLst>
              <a:gd name="adj1" fmla="val 50000"/>
              <a:gd name="adj2" fmla="val 50000"/>
            </a:avLst>
          </a:prstGeom>
          <a:solidFill>
            <a:schemeClr val="lt2"/>
          </a:solidFill>
          <a:ln w="19050" cap="flat">
            <a:solidFill>
              <a:schemeClr val="dk2"/>
            </a:solidFill>
            <a:prstDash val="solid"/>
            <a:round/>
            <a:headEnd type="none" w="med" len="med"/>
            <a:tailEnd type="none" w="med" len="med"/>
          </a:ln>
        </p:spPr>
        <p:txBody>
          <a:bodyPr lIns="91425" tIns="91425" rIns="91425" bIns="91425" anchor="ctr" anchorCtr="0">
            <a:noAutofit/>
          </a:bodyPr>
          <a:lstStyle/>
          <a:p>
            <a:pPr>
              <a:spcBef>
                <a:spcPts val="0"/>
              </a:spcBef>
              <a:buNone/>
            </a:pPr>
            <a:endParaRPr/>
          </a:p>
        </p:txBody>
      </p:sp>
      <p:sp>
        <p:nvSpPr>
          <p:cNvPr id="363" name="Shape 363"/>
          <p:cNvSpPr/>
          <p:nvPr/>
        </p:nvSpPr>
        <p:spPr>
          <a:xfrm>
            <a:off x="4372870" y="5709833"/>
            <a:ext cx="373199" cy="303299"/>
          </a:xfrm>
          <a:prstGeom prst="downArrow">
            <a:avLst>
              <a:gd name="adj1" fmla="val 50000"/>
              <a:gd name="adj2" fmla="val 50000"/>
            </a:avLst>
          </a:prstGeom>
          <a:solidFill>
            <a:schemeClr val="lt2"/>
          </a:solidFill>
          <a:ln w="19050" cap="flat">
            <a:solidFill>
              <a:schemeClr val="dk2"/>
            </a:solidFill>
            <a:prstDash val="solid"/>
            <a:round/>
            <a:headEnd type="none" w="med" len="med"/>
            <a:tailEnd type="none" w="med" len="med"/>
          </a:ln>
        </p:spPr>
        <p:txBody>
          <a:bodyPr lIns="91425" tIns="91425" rIns="91425" bIns="91425" anchor="ctr" anchorCtr="0">
            <a:noAutofit/>
          </a:bodyPr>
          <a:lstStyle/>
          <a:p>
            <a:pPr>
              <a:spcBef>
                <a:spcPts val="0"/>
              </a:spcBef>
              <a:buNone/>
            </a:pPr>
            <a:endParaRPr/>
          </a:p>
        </p:txBody>
      </p:sp>
    </p:spTree>
    <p:extLst>
      <p:ext uri="{BB962C8B-B14F-4D97-AF65-F5344CB8AC3E}">
        <p14:creationId xmlns:p14="http://schemas.microsoft.com/office/powerpoint/2010/main" val="3731821058"/>
      </p:ext>
    </p:extLst>
  </p:cSld>
  <p:clrMapOvr>
    <a:masterClrMapping/>
  </p:clrMapOvr>
  <p:transition spd="slow">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60"/>
                                        </p:tgtEl>
                                        <p:attrNameLst>
                                          <p:attrName>style.visibility</p:attrName>
                                        </p:attrNameLst>
                                      </p:cBhvr>
                                      <p:to>
                                        <p:strVal val="visible"/>
                                      </p:to>
                                    </p:set>
                                    <p:anim calcmode="lin" valueType="num">
                                      <p:cBhvr additive="base">
                                        <p:cTn id="7" dur="1000"/>
                                        <p:tgtEl>
                                          <p:spTgt spid="360"/>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368"/>
        <p:cNvGrpSpPr/>
        <p:nvPr/>
      </p:nvGrpSpPr>
      <p:grpSpPr>
        <a:xfrm>
          <a:off x="0" y="0"/>
          <a:ext cx="0" cy="0"/>
          <a:chOff x="0" y="0"/>
          <a:chExt cx="0" cy="0"/>
        </a:xfrm>
      </p:grpSpPr>
      <p:sp>
        <p:nvSpPr>
          <p:cNvPr id="369" name="Shape 369"/>
          <p:cNvSpPr txBox="1">
            <a:spLocks noGrp="1"/>
          </p:cNvSpPr>
          <p:nvPr>
            <p:ph type="title"/>
          </p:nvPr>
        </p:nvSpPr>
        <p:spPr>
          <a:xfrm>
            <a:off x="457200" y="274637"/>
            <a:ext cx="8229600" cy="1143000"/>
          </a:xfrm>
          <a:prstGeom prst="rect">
            <a:avLst/>
          </a:prstGeom>
        </p:spPr>
        <p:txBody>
          <a:bodyPr lIns="91425" tIns="91425" rIns="91425" bIns="91425" anchor="ctr" anchorCtr="0">
            <a:noAutofit/>
          </a:bodyPr>
          <a:lstStyle/>
          <a:p>
            <a:pPr>
              <a:spcBef>
                <a:spcPts val="0"/>
              </a:spcBef>
              <a:buNone/>
            </a:pPr>
            <a:r>
              <a:rPr lang="en-GB" sz="3000"/>
              <a:t>Leventhal’s Self Regulation Model</a:t>
            </a:r>
          </a:p>
        </p:txBody>
      </p:sp>
      <p:sp>
        <p:nvSpPr>
          <p:cNvPr id="370" name="Shape 370"/>
          <p:cNvSpPr txBox="1">
            <a:spLocks noGrp="1"/>
          </p:cNvSpPr>
          <p:nvPr>
            <p:ph idx="1"/>
          </p:nvPr>
        </p:nvSpPr>
        <p:spPr>
          <a:xfrm>
            <a:off x="457200" y="1600200"/>
            <a:ext cx="8229600" cy="685799"/>
          </a:xfrm>
          <a:prstGeom prst="rect">
            <a:avLst/>
          </a:prstGeom>
        </p:spPr>
        <p:txBody>
          <a:bodyPr lIns="91425" tIns="91425" rIns="91425" bIns="91425" anchor="t" anchorCtr="0">
            <a:noAutofit/>
          </a:bodyPr>
          <a:lstStyle/>
          <a:p>
            <a:pPr>
              <a:spcBef>
                <a:spcPts val="0"/>
              </a:spcBef>
              <a:buNone/>
            </a:pPr>
            <a:r>
              <a:rPr lang="en-GB" sz="1800"/>
              <a:t>E.g., Outcome?</a:t>
            </a:r>
          </a:p>
        </p:txBody>
      </p:sp>
      <p:pic>
        <p:nvPicPr>
          <p:cNvPr id="371" name="Shape 371"/>
          <p:cNvPicPr preferRelativeResize="0"/>
          <p:nvPr/>
        </p:nvPicPr>
        <p:blipFill rotWithShape="1">
          <a:blip r:embed="rId3">
            <a:alphaModFix/>
          </a:blip>
          <a:srcRect/>
          <a:stretch/>
        </p:blipFill>
        <p:spPr>
          <a:xfrm>
            <a:off x="7013293" y="818537"/>
            <a:ext cx="909899" cy="1198199"/>
          </a:xfrm>
          <a:prstGeom prst="rect">
            <a:avLst/>
          </a:prstGeom>
          <a:noFill/>
          <a:ln>
            <a:noFill/>
          </a:ln>
        </p:spPr>
      </p:pic>
      <p:sp>
        <p:nvSpPr>
          <p:cNvPr id="372" name="Shape 372"/>
          <p:cNvSpPr txBox="1"/>
          <p:nvPr/>
        </p:nvSpPr>
        <p:spPr>
          <a:xfrm>
            <a:off x="349951" y="2468549"/>
            <a:ext cx="7573242" cy="4128193"/>
          </a:xfrm>
          <a:prstGeom prst="rect">
            <a:avLst/>
          </a:prstGeom>
          <a:noFill/>
          <a:ln>
            <a:noFill/>
          </a:ln>
        </p:spPr>
        <p:txBody>
          <a:bodyPr lIns="91425" tIns="91425" rIns="91425" bIns="91425" anchor="t" anchorCtr="0">
            <a:noAutofit/>
          </a:bodyPr>
          <a:lstStyle/>
          <a:p>
            <a:pPr algn="ctr" rtl="0">
              <a:spcBef>
                <a:spcPts val="0"/>
              </a:spcBef>
              <a:buNone/>
            </a:pPr>
            <a:r>
              <a:rPr lang="en-GB" sz="2000" dirty="0"/>
              <a:t>These attributes of the illness representation making up the ‘cold profile’ will lead the individual to engage in </a:t>
            </a:r>
            <a:r>
              <a:rPr lang="en-GB" sz="2000" b="1" dirty="0"/>
              <a:t>common-sense health behaviours!</a:t>
            </a:r>
          </a:p>
          <a:p>
            <a:pPr rtl="0">
              <a:spcBef>
                <a:spcPts val="0"/>
              </a:spcBef>
              <a:buNone/>
            </a:pPr>
            <a:endParaRPr b="1" dirty="0"/>
          </a:p>
          <a:p>
            <a:pPr rtl="0">
              <a:spcBef>
                <a:spcPts val="0"/>
              </a:spcBef>
              <a:buNone/>
            </a:pPr>
            <a:r>
              <a:rPr lang="en-GB" dirty="0"/>
              <a:t>e.g., drinking lots of fluid, resting, combating the cold with over-the-counter remedies.</a:t>
            </a:r>
          </a:p>
          <a:p>
            <a:pPr rtl="0">
              <a:spcBef>
                <a:spcPts val="0"/>
              </a:spcBef>
              <a:buNone/>
            </a:pPr>
            <a:endParaRPr dirty="0"/>
          </a:p>
          <a:p>
            <a:pPr rtl="0">
              <a:spcBef>
                <a:spcPts val="0"/>
              </a:spcBef>
              <a:buNone/>
            </a:pPr>
            <a:endParaRPr dirty="0"/>
          </a:p>
          <a:p>
            <a:pPr rtl="0">
              <a:spcBef>
                <a:spcPts val="0"/>
              </a:spcBef>
              <a:buNone/>
            </a:pPr>
            <a:endParaRPr dirty="0"/>
          </a:p>
          <a:p>
            <a:pPr>
              <a:spcBef>
                <a:spcPts val="0"/>
              </a:spcBef>
              <a:buNone/>
            </a:pPr>
            <a:r>
              <a:rPr lang="en-GB" sz="2000" dirty="0"/>
              <a:t>The emotional reactions during these cognitive processes are likely to be muted - possibly ranging from annoyance about the potential impact on work to worrying that the cold is a precursor to something more serious</a:t>
            </a:r>
          </a:p>
        </p:txBody>
      </p:sp>
    </p:spTree>
    <p:extLst>
      <p:ext uri="{BB962C8B-B14F-4D97-AF65-F5344CB8AC3E}">
        <p14:creationId xmlns:p14="http://schemas.microsoft.com/office/powerpoint/2010/main" val="815570860"/>
      </p:ext>
    </p:extLst>
  </p:cSld>
  <p:clrMapOvr>
    <a:masterClrMapping/>
  </p:clrMapOvr>
  <p:transition spd="slow">
    <p:cut/>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377"/>
        <p:cNvGrpSpPr/>
        <p:nvPr/>
      </p:nvGrpSpPr>
      <p:grpSpPr>
        <a:xfrm>
          <a:off x="0" y="0"/>
          <a:ext cx="0" cy="0"/>
          <a:chOff x="0" y="0"/>
          <a:chExt cx="0" cy="0"/>
        </a:xfrm>
      </p:grpSpPr>
      <p:sp>
        <p:nvSpPr>
          <p:cNvPr id="378" name="Shape 378"/>
          <p:cNvSpPr txBox="1">
            <a:spLocks noGrp="1"/>
          </p:cNvSpPr>
          <p:nvPr>
            <p:ph type="title"/>
          </p:nvPr>
        </p:nvSpPr>
        <p:spPr>
          <a:xfrm>
            <a:off x="457200" y="274637"/>
            <a:ext cx="8229600" cy="1143000"/>
          </a:xfrm>
          <a:prstGeom prst="rect">
            <a:avLst/>
          </a:prstGeom>
        </p:spPr>
        <p:txBody>
          <a:bodyPr lIns="91425" tIns="91425" rIns="91425" bIns="91425" anchor="ctr" anchorCtr="0">
            <a:noAutofit/>
          </a:bodyPr>
          <a:lstStyle/>
          <a:p>
            <a:pPr>
              <a:spcBef>
                <a:spcPts val="0"/>
              </a:spcBef>
              <a:buNone/>
            </a:pPr>
            <a:r>
              <a:rPr lang="en-GB" sz="3000" dirty="0"/>
              <a:t>Genetic risk and the self regulation model</a:t>
            </a:r>
          </a:p>
        </p:txBody>
      </p:sp>
      <p:sp>
        <p:nvSpPr>
          <p:cNvPr id="379" name="Shape 379"/>
          <p:cNvSpPr txBox="1">
            <a:spLocks noGrp="1"/>
          </p:cNvSpPr>
          <p:nvPr>
            <p:ph idx="1"/>
          </p:nvPr>
        </p:nvSpPr>
        <p:spPr>
          <a:xfrm>
            <a:off x="457200" y="1600200"/>
            <a:ext cx="8229600" cy="4526100"/>
          </a:xfrm>
          <a:prstGeom prst="rect">
            <a:avLst/>
          </a:prstGeom>
        </p:spPr>
        <p:txBody>
          <a:bodyPr lIns="91425" tIns="91425" rIns="91425" bIns="91425" anchor="t" anchorCtr="0">
            <a:noAutofit/>
          </a:bodyPr>
          <a:lstStyle/>
          <a:p>
            <a:pPr marL="203200" indent="0" rtl="0">
              <a:spcBef>
                <a:spcPts val="0"/>
              </a:spcBef>
              <a:buNone/>
            </a:pPr>
            <a:r>
              <a:rPr lang="en-GB" sz="2400" i="1" dirty="0"/>
              <a:t>E.g., those who perceive that being at genetic risk is</a:t>
            </a:r>
            <a:r>
              <a:rPr lang="en-GB" sz="2400" i="1" dirty="0" smtClean="0"/>
              <a:t>:</a:t>
            </a:r>
          </a:p>
          <a:p>
            <a:pPr marL="203200" indent="0" rtl="0">
              <a:spcBef>
                <a:spcPts val="0"/>
              </a:spcBef>
              <a:buNone/>
            </a:pPr>
            <a:endParaRPr lang="en-GB" sz="2400" i="1" dirty="0"/>
          </a:p>
          <a:p>
            <a:pPr marL="457200" lvl="0" indent="-381000" rtl="0">
              <a:spcBef>
                <a:spcPts val="0"/>
              </a:spcBef>
              <a:buClr>
                <a:schemeClr val="dk1"/>
              </a:buClr>
              <a:buSzPct val="100000"/>
              <a:buFont typeface="Arial"/>
              <a:buAutoNum type="alphaLcPeriod"/>
            </a:pPr>
            <a:r>
              <a:rPr lang="en-GB" sz="2400" i="1" dirty="0"/>
              <a:t>Severe</a:t>
            </a:r>
          </a:p>
          <a:p>
            <a:pPr marL="457200" lvl="0" indent="-381000" rtl="0">
              <a:spcBef>
                <a:spcPts val="0"/>
              </a:spcBef>
              <a:buClr>
                <a:schemeClr val="dk1"/>
              </a:buClr>
              <a:buSzPct val="100000"/>
              <a:buFont typeface="Arial"/>
              <a:buAutoNum type="alphaLcPeriod"/>
            </a:pPr>
            <a:r>
              <a:rPr lang="en-GB" sz="2400" i="1" dirty="0"/>
              <a:t>Chronic</a:t>
            </a:r>
          </a:p>
          <a:p>
            <a:pPr marL="457200" lvl="0" indent="-381000" rtl="0">
              <a:spcBef>
                <a:spcPts val="0"/>
              </a:spcBef>
              <a:buClr>
                <a:schemeClr val="dk1"/>
              </a:buClr>
              <a:buSzPct val="100000"/>
              <a:buFont typeface="Arial"/>
              <a:buAutoNum type="alphaLcPeriod"/>
            </a:pPr>
            <a:r>
              <a:rPr lang="en-GB" sz="2400" i="1" dirty="0"/>
              <a:t>Uncontrollable</a:t>
            </a:r>
          </a:p>
          <a:p>
            <a:pPr marL="457200" lvl="0" indent="-381000" rtl="0">
              <a:spcBef>
                <a:spcPts val="0"/>
              </a:spcBef>
              <a:buClr>
                <a:schemeClr val="dk1"/>
              </a:buClr>
              <a:buSzPct val="100000"/>
              <a:buFont typeface="Arial"/>
              <a:buAutoNum type="alphaLcPeriod"/>
            </a:pPr>
            <a:r>
              <a:rPr lang="en-GB" sz="2400" i="1" dirty="0"/>
              <a:t>and believes that they have an inability to cope emotionally</a:t>
            </a:r>
          </a:p>
          <a:p>
            <a:pPr marL="0" indent="0" rtl="0">
              <a:spcBef>
                <a:spcPts val="0"/>
              </a:spcBef>
              <a:buNone/>
            </a:pPr>
            <a:endParaRPr sz="2400" dirty="0"/>
          </a:p>
          <a:p>
            <a:pPr marL="0" lvl="0" indent="0">
              <a:spcBef>
                <a:spcPts val="0"/>
              </a:spcBef>
              <a:buNone/>
            </a:pPr>
            <a:r>
              <a:rPr lang="en-GB" sz="2400" dirty="0"/>
              <a:t>Will experience more distress than someone who believes that they can control the </a:t>
            </a:r>
            <a:r>
              <a:rPr lang="en-GB" sz="2400" dirty="0" smtClean="0"/>
              <a:t>same </a:t>
            </a:r>
            <a:r>
              <a:rPr lang="en-GB" sz="2400" dirty="0"/>
              <a:t>illness and can cope emotionally</a:t>
            </a:r>
          </a:p>
        </p:txBody>
      </p:sp>
    </p:spTree>
    <p:extLst>
      <p:ext uri="{BB962C8B-B14F-4D97-AF65-F5344CB8AC3E}">
        <p14:creationId xmlns:p14="http://schemas.microsoft.com/office/powerpoint/2010/main" val="1477812516"/>
      </p:ext>
    </p:extLst>
  </p:cSld>
  <p:clrMapOvr>
    <a:masterClrMapping/>
  </p:clrMapOvr>
  <p:transition spd="slow">
    <p:cut/>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5" name="Shape 385"/>
          <p:cNvSpPr txBox="1">
            <a:spLocks noGrp="1"/>
          </p:cNvSpPr>
          <p:nvPr>
            <p:ph type="title"/>
          </p:nvPr>
        </p:nvSpPr>
        <p:spPr>
          <a:xfrm>
            <a:off x="457200" y="274637"/>
            <a:ext cx="8229600" cy="1143000"/>
          </a:xfrm>
          <a:prstGeom prst="rect">
            <a:avLst/>
          </a:prstGeom>
        </p:spPr>
        <p:txBody>
          <a:bodyPr lIns="91425" tIns="91425" rIns="91425" bIns="91425" anchor="ctr" anchorCtr="0">
            <a:noAutofit/>
          </a:bodyPr>
          <a:lstStyle/>
          <a:p>
            <a:pPr>
              <a:spcBef>
                <a:spcPts val="0"/>
              </a:spcBef>
              <a:buNone/>
            </a:pPr>
            <a:r>
              <a:rPr lang="en-GB" sz="3000" dirty="0"/>
              <a:t>e.g., </a:t>
            </a:r>
            <a:r>
              <a:rPr lang="en-GB" sz="3000" dirty="0" err="1"/>
              <a:t>Lancastle</a:t>
            </a:r>
            <a:r>
              <a:rPr lang="en-GB" sz="3000" dirty="0"/>
              <a:t>, Brain and Phelps (2011)</a:t>
            </a:r>
          </a:p>
        </p:txBody>
      </p:sp>
      <p:sp>
        <p:nvSpPr>
          <p:cNvPr id="386" name="Shape 386"/>
          <p:cNvSpPr txBox="1">
            <a:spLocks noGrp="1"/>
          </p:cNvSpPr>
          <p:nvPr>
            <p:ph idx="1"/>
          </p:nvPr>
        </p:nvSpPr>
        <p:spPr>
          <a:xfrm>
            <a:off x="457200" y="1600200"/>
            <a:ext cx="8229600" cy="2796899"/>
          </a:xfrm>
          <a:prstGeom prst="rect">
            <a:avLst/>
          </a:prstGeom>
        </p:spPr>
        <p:txBody>
          <a:bodyPr lIns="91425" tIns="91425" rIns="91425" bIns="91425" anchor="t" anchorCtr="0">
            <a:noAutofit/>
          </a:bodyPr>
          <a:lstStyle/>
          <a:p>
            <a:pPr rtl="0">
              <a:spcBef>
                <a:spcPts val="0"/>
              </a:spcBef>
              <a:buNone/>
            </a:pPr>
            <a:r>
              <a:rPr lang="en-GB" sz="2400"/>
              <a:t>Negative emotional representation of ovarian cancer risk were moderately associated with greater ovarian cancer specific distress</a:t>
            </a:r>
          </a:p>
          <a:p>
            <a:pPr rtl="0">
              <a:spcBef>
                <a:spcPts val="0"/>
              </a:spcBef>
              <a:buNone/>
            </a:pPr>
            <a:endParaRPr sz="2400"/>
          </a:p>
          <a:p>
            <a:pPr>
              <a:spcBef>
                <a:spcPts val="0"/>
              </a:spcBef>
              <a:buNone/>
            </a:pPr>
            <a:r>
              <a:rPr lang="en-GB" sz="2400"/>
              <a:t>Cognitive illness representations were weakly related to ovarian cancer-specific distress</a:t>
            </a:r>
          </a:p>
        </p:txBody>
      </p:sp>
      <p:sp>
        <p:nvSpPr>
          <p:cNvPr id="387" name="Shape 387"/>
          <p:cNvSpPr txBox="1"/>
          <p:nvPr/>
        </p:nvSpPr>
        <p:spPr>
          <a:xfrm>
            <a:off x="271416" y="5821043"/>
            <a:ext cx="7762241" cy="793200"/>
          </a:xfrm>
          <a:prstGeom prst="rect">
            <a:avLst/>
          </a:prstGeom>
          <a:noFill/>
          <a:ln>
            <a:noFill/>
          </a:ln>
        </p:spPr>
        <p:txBody>
          <a:bodyPr lIns="91425" tIns="91425" rIns="91425" bIns="91425" anchor="t" anchorCtr="0">
            <a:noAutofit/>
          </a:bodyPr>
          <a:lstStyle/>
          <a:p>
            <a:pPr>
              <a:spcBef>
                <a:spcPts val="0"/>
              </a:spcBef>
              <a:buNone/>
            </a:pPr>
            <a:r>
              <a:rPr lang="en-GB" sz="1400" dirty="0" err="1"/>
              <a:t>Lancastle</a:t>
            </a:r>
            <a:r>
              <a:rPr lang="en-GB" sz="1400" dirty="0"/>
              <a:t>, D. L., Brain, K., &amp; Phelps, C. (2011). Illness representations and distress in women undergoing screening for familial ovarian cancer. </a:t>
            </a:r>
            <a:r>
              <a:rPr lang="en-GB" sz="1400" i="1" dirty="0"/>
              <a:t>Psychology and Health, 26</a:t>
            </a:r>
            <a:r>
              <a:rPr lang="en-GB" sz="1400" dirty="0"/>
              <a:t>(12), 1659-1677.</a:t>
            </a:r>
          </a:p>
        </p:txBody>
      </p:sp>
    </p:spTree>
    <p:extLst>
      <p:ext uri="{BB962C8B-B14F-4D97-AF65-F5344CB8AC3E}">
        <p14:creationId xmlns:p14="http://schemas.microsoft.com/office/powerpoint/2010/main" val="2323036014"/>
      </p:ext>
    </p:extLst>
  </p:cSld>
  <p:clrMapOvr>
    <a:masterClrMapping/>
  </p:clrMapOvr>
  <p:transition spd="slow">
    <p:cut/>
  </p:transition>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Any questions?</a:t>
            </a:r>
            <a:endParaRPr lang="en-GB" dirty="0"/>
          </a:p>
        </p:txBody>
      </p:sp>
      <p:pic>
        <p:nvPicPr>
          <p:cNvPr id="4" name="Shape 371"/>
          <p:cNvPicPr preferRelativeResize="0"/>
          <p:nvPr/>
        </p:nvPicPr>
        <p:blipFill rotWithShape="1">
          <a:blip r:embed="rId2">
            <a:alphaModFix/>
          </a:blip>
          <a:srcRect/>
          <a:stretch/>
        </p:blipFill>
        <p:spPr>
          <a:xfrm>
            <a:off x="3298685" y="2344615"/>
            <a:ext cx="2902822" cy="3364524"/>
          </a:xfrm>
          <a:prstGeom prst="rect">
            <a:avLst/>
          </a:prstGeom>
          <a:noFill/>
          <a:ln>
            <a:noFill/>
          </a:ln>
        </p:spPr>
      </p:pic>
    </p:spTree>
    <p:extLst>
      <p:ext uri="{BB962C8B-B14F-4D97-AF65-F5344CB8AC3E}">
        <p14:creationId xmlns:p14="http://schemas.microsoft.com/office/powerpoint/2010/main" val="678156326"/>
      </p:ext>
    </p:extLst>
  </p:cSld>
  <p:clrMapOvr>
    <a:masterClrMapping/>
  </p:clrMapOvr>
  <p:timing>
    <p:tnLst>
      <p:par>
        <p:cTn id="1" dur="indefinite" restart="never" nodeType="tmRoot"/>
      </p:par>
    </p:tnLst>
  </p:timing>
</p:sld>
</file>

<file path=ppt/theme/theme1.xml><?xml version="1.0" encoding="utf-8"?>
<a:theme xmlns:a="http://schemas.openxmlformats.org/drawingml/2006/main" name="View">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TM03457515[[fn=View]]</Template>
  <TotalTime>254</TotalTime>
  <Words>3136</Words>
  <Application>Microsoft Office PowerPoint</Application>
  <PresentationFormat>On-screen Show (4:3)</PresentationFormat>
  <Paragraphs>436</Paragraphs>
  <Slides>58</Slides>
  <Notes>24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58</vt:i4>
      </vt:variant>
    </vt:vector>
  </HeadingPairs>
  <TitlesOfParts>
    <vt:vector size="65" baseType="lpstr">
      <vt:lpstr>Arial</vt:lpstr>
      <vt:lpstr>Calibri</vt:lpstr>
      <vt:lpstr>Century Schoolbook</vt:lpstr>
      <vt:lpstr>Courier New</vt:lpstr>
      <vt:lpstr>Wingdings</vt:lpstr>
      <vt:lpstr>Wingdings 2</vt:lpstr>
      <vt:lpstr>View</vt:lpstr>
      <vt:lpstr>Applied Psychology</vt:lpstr>
      <vt:lpstr>What is Health Psychology?</vt:lpstr>
      <vt:lpstr>What is Health Psychology?</vt:lpstr>
      <vt:lpstr>Topics explored by health psychologists </vt:lpstr>
      <vt:lpstr>Health Psychology</vt:lpstr>
      <vt:lpstr>A Biopsychosocial Model of Health</vt:lpstr>
      <vt:lpstr>What is ‘HEALTH’?</vt:lpstr>
      <vt:lpstr>PowerPoint Presentation</vt:lpstr>
      <vt:lpstr>Measuring Quality of Life (QoL)</vt:lpstr>
      <vt:lpstr>Measuring QoL</vt:lpstr>
      <vt:lpstr>Individual differences in QoL</vt:lpstr>
      <vt:lpstr>Individual differences in QoL</vt:lpstr>
      <vt:lpstr>e.g., Type D Personality</vt:lpstr>
      <vt:lpstr>PowerPoint Presentation</vt:lpstr>
      <vt:lpstr>PowerPoint Presentation</vt:lpstr>
      <vt:lpstr>Health-Related Decision-Making</vt:lpstr>
      <vt:lpstr>What is health-related decision-making?</vt:lpstr>
      <vt:lpstr>Models and Theories</vt:lpstr>
      <vt:lpstr>1. Health Belief Model (Rosenstock, 1974; Becker, 1974; Becker and Rosenstock, 1984)</vt:lpstr>
      <vt:lpstr>Health Belief Model</vt:lpstr>
      <vt:lpstr>Health Belief Model</vt:lpstr>
      <vt:lpstr>Applying the Health Belief Model</vt:lpstr>
      <vt:lpstr>How likely would this person be to change their exercise behaviour?</vt:lpstr>
      <vt:lpstr>PowerPoint Presentation</vt:lpstr>
      <vt:lpstr>PowerPoint Presentation</vt:lpstr>
      <vt:lpstr>PowerPoint Presentation</vt:lpstr>
      <vt:lpstr>PowerPoint Presentation</vt:lpstr>
      <vt:lpstr>Health Belief Model</vt:lpstr>
      <vt:lpstr>Limitations of the HBM..</vt:lpstr>
      <vt:lpstr>Limitations of the HBM</vt:lpstr>
      <vt:lpstr>2. The Theory of Planned Behaviour  (Ajzen &amp; Fishbein, 1991)</vt:lpstr>
      <vt:lpstr>Attitudinal models</vt:lpstr>
      <vt:lpstr>PowerPoint Presentation</vt:lpstr>
      <vt:lpstr>Theory of Planned Behaviour (TPB)</vt:lpstr>
      <vt:lpstr>TPB</vt:lpstr>
      <vt:lpstr>PowerPoint Presentation</vt:lpstr>
      <vt:lpstr>PowerPoint Presentation</vt:lpstr>
      <vt:lpstr>Attitudes towards the object behaviour</vt:lpstr>
      <vt:lpstr>PowerPoint Presentation</vt:lpstr>
      <vt:lpstr>Subjective norms</vt:lpstr>
      <vt:lpstr>PowerPoint Presentation</vt:lpstr>
      <vt:lpstr>Perceived behavioural control</vt:lpstr>
      <vt:lpstr>Theory of Planned Behaviour</vt:lpstr>
      <vt:lpstr>Evaluation of TPB</vt:lpstr>
      <vt:lpstr>Evaluation of TPB</vt:lpstr>
      <vt:lpstr>Critical Evaluation!</vt:lpstr>
      <vt:lpstr>Critical Evaluation!</vt:lpstr>
      <vt:lpstr>Critical Evaluation!</vt:lpstr>
      <vt:lpstr>Some TPB studies..</vt:lpstr>
      <vt:lpstr>Some TPB studies…</vt:lpstr>
      <vt:lpstr>3. Self Regulation Model  (Leventhal et al., 1992)</vt:lpstr>
      <vt:lpstr>Leventhal’s Self Regulation Model</vt:lpstr>
      <vt:lpstr>Leventhal’s Self Regulation Model</vt:lpstr>
      <vt:lpstr>Leventhal’s Self Regulation Model</vt:lpstr>
      <vt:lpstr>Leventhal’s Self Regulation Model</vt:lpstr>
      <vt:lpstr>Genetic risk and the self regulation model</vt:lpstr>
      <vt:lpstr>e.g., Lancastle, Brain and Phelps (2011)</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Applied Psychology</dc:title>
  <dc:creator>Stacey Coleman</dc:creator>
  <cp:lastModifiedBy>Stacey Coleman</cp:lastModifiedBy>
  <cp:revision>6</cp:revision>
  <dcterms:created xsi:type="dcterms:W3CDTF">2017-04-07T08:25:24Z</dcterms:created>
  <dcterms:modified xsi:type="dcterms:W3CDTF">2018-03-05T11:02:27Z</dcterms:modified>
</cp:coreProperties>
</file>