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sldIdLst>
    <p:sldId id="256" r:id="rId2"/>
    <p:sldId id="257" r:id="rId3"/>
    <p:sldId id="260" r:id="rId4"/>
    <p:sldId id="261" r:id="rId5"/>
    <p:sldId id="262" r:id="rId6"/>
    <p:sldId id="263" r:id="rId7"/>
    <p:sldId id="264" r:id="rId8"/>
    <p:sldId id="265" r:id="rId9"/>
    <p:sldId id="266" r:id="rId10"/>
    <p:sldId id="258"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7" d="100"/>
          <a:sy n="67" d="100"/>
        </p:scale>
        <p:origin x="6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72EA7947-E287-4738-8C82-07CE4F01EF03}" type="datetime2">
              <a:rPr lang="en-US" smtClean="0"/>
              <a:t>Friday, February 18, 2022</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r>
              <a:rPr lang="en-US" dirty="0"/>
              <a:t>Sample Footer</a:t>
            </a:r>
          </a:p>
        </p:txBody>
      </p:sp>
      <p:sp>
        <p:nvSpPr>
          <p:cNvPr id="6" name="Slide Number Placeholder 5"/>
          <p:cNvSpPr>
            <a:spLocks noGrp="1"/>
          </p:cNvSpPr>
          <p:nvPr>
            <p:ph type="sldNum" sz="quarter" idx="12"/>
          </p:nvPr>
        </p:nvSpPr>
        <p:spPr>
          <a:xfrm>
            <a:off x="8956900" y="5037663"/>
            <a:ext cx="551167" cy="279400"/>
          </a:xfrm>
        </p:spPr>
        <p:txBody>
          <a:bodyPr/>
          <a:lstStyle/>
          <a:p>
            <a:fld id="{DBA1B0FB-D917-4C8C-928F-313BD683BF39}" type="slidenum">
              <a:rPr lang="en-US" smtClean="0"/>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014546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FE8C025-CD7A-4966-867E-81CF82B15267}" type="datetime2">
              <a:rPr lang="en-US" smtClean="0"/>
              <a:t>Friday, February 18, 2022</a:t>
            </a:fld>
            <a:endParaRPr lang="en-US" dirty="0"/>
          </a:p>
        </p:txBody>
      </p:sp>
      <p:sp>
        <p:nvSpPr>
          <p:cNvPr id="5" name="Footer Placeholder 4"/>
          <p:cNvSpPr>
            <a:spLocks noGrp="1"/>
          </p:cNvSpPr>
          <p:nvPr>
            <p:ph type="ftr" sz="quarter" idx="11"/>
          </p:nvPr>
        </p:nvSpPr>
        <p:spPr/>
        <p:txBody>
          <a:bodyPr/>
          <a:lstStyle/>
          <a:p>
            <a:r>
              <a:rPr lang="en-US" dirty="0"/>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t>‹#›</a:t>
            </a:fld>
            <a:endParaRPr lang="en-US" dirty="0"/>
          </a:p>
        </p:txBody>
      </p:sp>
    </p:spTree>
    <p:extLst>
      <p:ext uri="{BB962C8B-B14F-4D97-AF65-F5344CB8AC3E}">
        <p14:creationId xmlns:p14="http://schemas.microsoft.com/office/powerpoint/2010/main" val="36077124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E809929-0719-4517-94D6-FDF7F99E70F6}" type="datetime2">
              <a:rPr lang="en-US" smtClean="0"/>
              <a:t>Friday, February 18, 2022</a:t>
            </a:fld>
            <a:endParaRPr lang="en-US" dirty="0"/>
          </a:p>
        </p:txBody>
      </p:sp>
      <p:sp>
        <p:nvSpPr>
          <p:cNvPr id="5" name="Footer Placeholder 4"/>
          <p:cNvSpPr>
            <a:spLocks noGrp="1"/>
          </p:cNvSpPr>
          <p:nvPr>
            <p:ph type="ftr" sz="quarter" idx="11"/>
          </p:nvPr>
        </p:nvSpPr>
        <p:spPr/>
        <p:txBody>
          <a:bodyPr/>
          <a:lstStyle/>
          <a:p>
            <a:r>
              <a:rPr lang="en-US" dirty="0"/>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65116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0E95673-5512-4AAA-9AEB-E00C61EC65D5}" type="datetime2">
              <a:rPr lang="en-US" smtClean="0"/>
              <a:t>Friday, February 18, 2022</a:t>
            </a:fld>
            <a:endParaRPr lang="en-US" dirty="0"/>
          </a:p>
        </p:txBody>
      </p:sp>
      <p:sp>
        <p:nvSpPr>
          <p:cNvPr id="6" name="Footer Placeholder 5"/>
          <p:cNvSpPr>
            <a:spLocks noGrp="1"/>
          </p:cNvSpPr>
          <p:nvPr>
            <p:ph type="ftr" sz="quarter" idx="11"/>
          </p:nvPr>
        </p:nvSpPr>
        <p:spPr/>
        <p:txBody>
          <a:bodyPr/>
          <a:lstStyle/>
          <a:p>
            <a:r>
              <a:rPr lang="en-US" dirty="0"/>
              <a:t>Sample Footer</a:t>
            </a:r>
          </a:p>
        </p:txBody>
      </p:sp>
      <p:sp>
        <p:nvSpPr>
          <p:cNvPr id="7" name="Slide Number Placeholder 6"/>
          <p:cNvSpPr>
            <a:spLocks noGrp="1"/>
          </p:cNvSpPr>
          <p:nvPr>
            <p:ph type="sldNum" sz="quarter" idx="12"/>
          </p:nvPr>
        </p:nvSpPr>
        <p:spPr/>
        <p:txBody>
          <a:bodyPr/>
          <a:lstStyle/>
          <a:p>
            <a:fld id="{DBA1B0FB-D917-4C8C-928F-313BD683BF39}" type="slidenum">
              <a:rPr lang="en-US" smtClean="0"/>
              <a:t>‹#›</a:t>
            </a:fld>
            <a:endParaRPr lang="en-US" dirty="0"/>
          </a:p>
        </p:txBody>
      </p:sp>
    </p:spTree>
    <p:extLst>
      <p:ext uri="{BB962C8B-B14F-4D97-AF65-F5344CB8AC3E}">
        <p14:creationId xmlns:p14="http://schemas.microsoft.com/office/powerpoint/2010/main" val="22316445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13138FA-2E87-4873-8BBA-13E447C9A99A}" type="datetime2">
              <a:rPr lang="en-US" smtClean="0"/>
              <a:t>Friday, February 18, 2022</a:t>
            </a:fld>
            <a:endParaRPr lang="en-US" dirty="0"/>
          </a:p>
        </p:txBody>
      </p:sp>
      <p:sp>
        <p:nvSpPr>
          <p:cNvPr id="8" name="Footer Placeholder 7"/>
          <p:cNvSpPr>
            <a:spLocks noGrp="1"/>
          </p:cNvSpPr>
          <p:nvPr>
            <p:ph type="ftr" sz="quarter" idx="11"/>
          </p:nvPr>
        </p:nvSpPr>
        <p:spPr/>
        <p:txBody>
          <a:bodyPr/>
          <a:lstStyle/>
          <a:p>
            <a:r>
              <a:rPr lang="en-US" dirty="0"/>
              <a:t>Sample Footer</a:t>
            </a:r>
          </a:p>
        </p:txBody>
      </p:sp>
      <p:sp>
        <p:nvSpPr>
          <p:cNvPr id="9" name="Slide Number Placeholder 8"/>
          <p:cNvSpPr>
            <a:spLocks noGrp="1"/>
          </p:cNvSpPr>
          <p:nvPr>
            <p:ph type="sldNum" sz="quarter" idx="12"/>
          </p:nvPr>
        </p:nvSpPr>
        <p:spPr/>
        <p:txBody>
          <a:bodyPr/>
          <a:lstStyle/>
          <a:p>
            <a:fld id="{DBA1B0FB-D917-4C8C-928F-313BD683BF39}" type="slidenum">
              <a:rPr lang="en-US" smtClean="0"/>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755895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75BB40A-97BD-4BFB-B639-0BFF95FDE8B7}" type="datetime2">
              <a:rPr lang="en-US" smtClean="0"/>
              <a:t>Friday, February 18, 2022</a:t>
            </a:fld>
            <a:endParaRPr lang="en-US" dirty="0"/>
          </a:p>
        </p:txBody>
      </p:sp>
      <p:sp>
        <p:nvSpPr>
          <p:cNvPr id="4" name="Footer Placeholder 3"/>
          <p:cNvSpPr>
            <a:spLocks noGrp="1"/>
          </p:cNvSpPr>
          <p:nvPr>
            <p:ph type="ftr" sz="quarter" idx="11"/>
          </p:nvPr>
        </p:nvSpPr>
        <p:spPr/>
        <p:txBody>
          <a:bodyPr/>
          <a:lstStyle/>
          <a:p>
            <a:r>
              <a:rPr lang="en-US" dirty="0"/>
              <a:t>Sample Footer</a:t>
            </a:r>
          </a:p>
        </p:txBody>
      </p:sp>
      <p:sp>
        <p:nvSpPr>
          <p:cNvPr id="5" name="Slide Number Placeholder 4"/>
          <p:cNvSpPr>
            <a:spLocks noGrp="1"/>
          </p:cNvSpPr>
          <p:nvPr>
            <p:ph type="sldNum" sz="quarter" idx="12"/>
          </p:nvPr>
        </p:nvSpPr>
        <p:spPr/>
        <p:txBody>
          <a:bodyPr/>
          <a:lstStyle/>
          <a:p>
            <a:fld id="{DBA1B0FB-D917-4C8C-928F-313BD683BF39}" type="slidenum">
              <a:rPr lang="en-US" smtClean="0"/>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504533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EE9E0E3-ECF6-4CFE-8698-AEFEBCECC3C0}" type="datetime2">
              <a:rPr lang="en-US" smtClean="0"/>
              <a:t>Friday, February 18, 2022</a:t>
            </a:fld>
            <a:endParaRPr lang="en-US" dirty="0"/>
          </a:p>
        </p:txBody>
      </p:sp>
      <p:sp>
        <p:nvSpPr>
          <p:cNvPr id="3" name="Footer Placeholder 2"/>
          <p:cNvSpPr>
            <a:spLocks noGrp="1"/>
          </p:cNvSpPr>
          <p:nvPr>
            <p:ph type="ftr" sz="quarter" idx="11"/>
          </p:nvPr>
        </p:nvSpPr>
        <p:spPr/>
        <p:txBody>
          <a:bodyPr/>
          <a:lstStyle/>
          <a:p>
            <a:r>
              <a:rPr lang="en-US" dirty="0"/>
              <a:t>Sample Footer</a:t>
            </a:r>
          </a:p>
        </p:txBody>
      </p:sp>
      <p:sp>
        <p:nvSpPr>
          <p:cNvPr id="4" name="Slide Number Placeholder 3"/>
          <p:cNvSpPr>
            <a:spLocks noGrp="1"/>
          </p:cNvSpPr>
          <p:nvPr>
            <p:ph type="sldNum" sz="quarter" idx="12"/>
          </p:nvPr>
        </p:nvSpPr>
        <p:spPr/>
        <p:txBody>
          <a:bodyPr/>
          <a:lstStyle/>
          <a:p>
            <a:fld id="{DBA1B0FB-D917-4C8C-928F-313BD683BF39}" type="slidenum">
              <a:rPr lang="en-US" smtClean="0"/>
              <a:t>‹#›</a:t>
            </a:fld>
            <a:endParaRPr lang="en-US" dirty="0"/>
          </a:p>
        </p:txBody>
      </p:sp>
    </p:spTree>
    <p:extLst>
      <p:ext uri="{BB962C8B-B14F-4D97-AF65-F5344CB8AC3E}">
        <p14:creationId xmlns:p14="http://schemas.microsoft.com/office/powerpoint/2010/main" val="12250641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51462FC-960E-4740-921F-B36862979F21}" type="datetime2">
              <a:rPr lang="en-US" smtClean="0"/>
              <a:t>Friday, February 18, 2022</a:t>
            </a:fld>
            <a:endParaRPr lang="en-US" dirty="0"/>
          </a:p>
        </p:txBody>
      </p:sp>
      <p:sp>
        <p:nvSpPr>
          <p:cNvPr id="6" name="Footer Placeholder 5"/>
          <p:cNvSpPr>
            <a:spLocks noGrp="1"/>
          </p:cNvSpPr>
          <p:nvPr>
            <p:ph type="ftr" sz="quarter" idx="11"/>
          </p:nvPr>
        </p:nvSpPr>
        <p:spPr/>
        <p:txBody>
          <a:bodyPr/>
          <a:lstStyle/>
          <a:p>
            <a:r>
              <a:rPr lang="en-US" dirty="0"/>
              <a:t>Sample Footer</a:t>
            </a:r>
          </a:p>
        </p:txBody>
      </p:sp>
      <p:sp>
        <p:nvSpPr>
          <p:cNvPr id="7" name="Slide Number Placeholder 6"/>
          <p:cNvSpPr>
            <a:spLocks noGrp="1"/>
          </p:cNvSpPr>
          <p:nvPr>
            <p:ph type="sldNum" sz="quarter" idx="12"/>
          </p:nvPr>
        </p:nvSpPr>
        <p:spPr/>
        <p:txBody>
          <a:bodyPr/>
          <a:lstStyle/>
          <a:p>
            <a:fld id="{DBA1B0FB-D917-4C8C-928F-313BD683BF39}" type="slidenum">
              <a:rPr lang="en-US" smtClean="0"/>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849794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50BC9E2-CB44-4C05-9BB5-496C18A241E0}" type="datetime2">
              <a:rPr lang="en-US" smtClean="0"/>
              <a:t>Friday, February 18, 2022</a:t>
            </a:fld>
            <a:endParaRPr lang="en-US" dirty="0"/>
          </a:p>
        </p:txBody>
      </p:sp>
      <p:sp>
        <p:nvSpPr>
          <p:cNvPr id="6" name="Footer Placeholder 5"/>
          <p:cNvSpPr>
            <a:spLocks noGrp="1"/>
          </p:cNvSpPr>
          <p:nvPr>
            <p:ph type="ftr" sz="quarter" idx="11"/>
          </p:nvPr>
        </p:nvSpPr>
        <p:spPr/>
        <p:txBody>
          <a:bodyPr/>
          <a:lstStyle/>
          <a:p>
            <a:r>
              <a:rPr lang="en-US" dirty="0"/>
              <a:t>Sample Footer</a:t>
            </a:r>
          </a:p>
        </p:txBody>
      </p:sp>
      <p:sp>
        <p:nvSpPr>
          <p:cNvPr id="7" name="Slide Number Placeholder 6"/>
          <p:cNvSpPr>
            <a:spLocks noGrp="1"/>
          </p:cNvSpPr>
          <p:nvPr>
            <p:ph type="sldNum" sz="quarter" idx="12"/>
          </p:nvPr>
        </p:nvSpPr>
        <p:spPr/>
        <p:txBody>
          <a:bodyPr/>
          <a:lstStyle/>
          <a:p>
            <a:fld id="{DBA1B0FB-D917-4C8C-928F-313BD683BF39}" type="slidenum">
              <a:rPr lang="en-US" smtClean="0"/>
              <a:t>‹#›</a:t>
            </a:fld>
            <a:endParaRPr lang="en-US" dirty="0"/>
          </a:p>
        </p:txBody>
      </p:sp>
    </p:spTree>
    <p:extLst>
      <p:ext uri="{BB962C8B-B14F-4D97-AF65-F5344CB8AC3E}">
        <p14:creationId xmlns:p14="http://schemas.microsoft.com/office/powerpoint/2010/main" val="30710747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46CB39B-5F4C-4A7E-9BE3-AAFD45576D16}" type="datetime2">
              <a:rPr lang="en-US" smtClean="0"/>
              <a:t>Friday, February 18, 2022</a:t>
            </a:fld>
            <a:endParaRPr lang="en-US" dirty="0"/>
          </a:p>
        </p:txBody>
      </p:sp>
      <p:sp>
        <p:nvSpPr>
          <p:cNvPr id="6" name="Footer Placeholder 5"/>
          <p:cNvSpPr>
            <a:spLocks noGrp="1"/>
          </p:cNvSpPr>
          <p:nvPr>
            <p:ph type="ftr" sz="quarter" idx="11"/>
          </p:nvPr>
        </p:nvSpPr>
        <p:spPr/>
        <p:txBody>
          <a:bodyPr/>
          <a:lstStyle/>
          <a:p>
            <a:r>
              <a:rPr lang="en-US" dirty="0"/>
              <a:t>Sample Footer</a:t>
            </a:r>
          </a:p>
        </p:txBody>
      </p:sp>
      <p:sp>
        <p:nvSpPr>
          <p:cNvPr id="7" name="Slide Number Placeholder 6"/>
          <p:cNvSpPr>
            <a:spLocks noGrp="1"/>
          </p:cNvSpPr>
          <p:nvPr>
            <p:ph type="sldNum" sz="quarter" idx="12"/>
          </p:nvPr>
        </p:nvSpPr>
        <p:spPr/>
        <p:txBody>
          <a:body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388834777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6CB39B-5F4C-4A7E-9BE3-AAFD45576D16}" type="datetime2">
              <a:rPr lang="en-US" smtClean="0"/>
              <a:t>Friday, February 18, 2022</a:t>
            </a:fld>
            <a:endParaRPr lang="en-US" dirty="0"/>
          </a:p>
        </p:txBody>
      </p:sp>
      <p:sp>
        <p:nvSpPr>
          <p:cNvPr id="5" name="Footer Placeholder 4"/>
          <p:cNvSpPr>
            <a:spLocks noGrp="1"/>
          </p:cNvSpPr>
          <p:nvPr>
            <p:ph type="ftr" sz="quarter" idx="11"/>
          </p:nvPr>
        </p:nvSpPr>
        <p:spPr/>
        <p:txBody>
          <a:bodyPr/>
          <a:lstStyle/>
          <a:p>
            <a:r>
              <a:rPr lang="en-US" dirty="0"/>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7082523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6CB39B-5F4C-4A7E-9BE3-AAFD45576D16}" type="datetime2">
              <a:rPr lang="en-US" smtClean="0"/>
              <a:t>Friday, February 18, 2022</a:t>
            </a:fld>
            <a:endParaRPr lang="en-US" dirty="0"/>
          </a:p>
        </p:txBody>
      </p:sp>
      <p:sp>
        <p:nvSpPr>
          <p:cNvPr id="5" name="Footer Placeholder 4"/>
          <p:cNvSpPr>
            <a:spLocks noGrp="1"/>
          </p:cNvSpPr>
          <p:nvPr>
            <p:ph type="ftr" sz="quarter" idx="11"/>
          </p:nvPr>
        </p:nvSpPr>
        <p:spPr/>
        <p:txBody>
          <a:bodyPr/>
          <a:lstStyle/>
          <a:p>
            <a:r>
              <a:rPr lang="en-US" dirty="0"/>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85164194"/>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6CB39B-5F4C-4A7E-9BE3-AAFD45576D16}" type="datetime2">
              <a:rPr lang="en-US" smtClean="0"/>
              <a:t>Friday, February 18, 2022</a:t>
            </a:fld>
            <a:endParaRPr lang="en-US" dirty="0"/>
          </a:p>
        </p:txBody>
      </p:sp>
      <p:sp>
        <p:nvSpPr>
          <p:cNvPr id="5" name="Footer Placeholder 4"/>
          <p:cNvSpPr>
            <a:spLocks noGrp="1"/>
          </p:cNvSpPr>
          <p:nvPr>
            <p:ph type="ftr" sz="quarter" idx="11"/>
          </p:nvPr>
        </p:nvSpPr>
        <p:spPr/>
        <p:txBody>
          <a:bodyPr/>
          <a:lstStyle/>
          <a:p>
            <a:r>
              <a:rPr lang="en-US" dirty="0"/>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190674586"/>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6CB39B-5F4C-4A7E-9BE3-AAFD45576D16}" type="datetime2">
              <a:rPr lang="en-US" smtClean="0"/>
              <a:t>Friday, February 18, 2022</a:t>
            </a:fld>
            <a:endParaRPr lang="en-US" dirty="0"/>
          </a:p>
        </p:txBody>
      </p:sp>
      <p:sp>
        <p:nvSpPr>
          <p:cNvPr id="5" name="Footer Placeholder 4"/>
          <p:cNvSpPr>
            <a:spLocks noGrp="1"/>
          </p:cNvSpPr>
          <p:nvPr>
            <p:ph type="ftr" sz="quarter" idx="11"/>
          </p:nvPr>
        </p:nvSpPr>
        <p:spPr/>
        <p:txBody>
          <a:bodyPr/>
          <a:lstStyle/>
          <a:p>
            <a:r>
              <a:rPr lang="en-US" dirty="0"/>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94286350"/>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6CB39B-5F4C-4A7E-9BE3-AAFD45576D16}" type="datetime2">
              <a:rPr lang="en-US" smtClean="0"/>
              <a:t>Friday, February 18, 2022</a:t>
            </a:fld>
            <a:endParaRPr lang="en-US" dirty="0"/>
          </a:p>
        </p:txBody>
      </p:sp>
      <p:sp>
        <p:nvSpPr>
          <p:cNvPr id="5" name="Footer Placeholder 4"/>
          <p:cNvSpPr>
            <a:spLocks noGrp="1"/>
          </p:cNvSpPr>
          <p:nvPr>
            <p:ph type="ftr" sz="quarter" idx="11"/>
          </p:nvPr>
        </p:nvSpPr>
        <p:spPr/>
        <p:txBody>
          <a:bodyPr/>
          <a:lstStyle/>
          <a:p>
            <a:r>
              <a:rPr lang="en-US" dirty="0"/>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1394708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2EBD84-71F4-4271-8C46-0D47C0A9B12E}" type="datetime2">
              <a:rPr lang="en-US" smtClean="0"/>
              <a:t>Friday, February 18, 2022</a:t>
            </a:fld>
            <a:endParaRPr lang="en-US" dirty="0"/>
          </a:p>
        </p:txBody>
      </p:sp>
      <p:sp>
        <p:nvSpPr>
          <p:cNvPr id="5" name="Footer Placeholder 4"/>
          <p:cNvSpPr>
            <a:spLocks noGrp="1"/>
          </p:cNvSpPr>
          <p:nvPr>
            <p:ph type="ftr" sz="quarter" idx="11"/>
          </p:nvPr>
        </p:nvSpPr>
        <p:spPr/>
        <p:txBody>
          <a:bodyPr/>
          <a:lstStyle/>
          <a:p>
            <a:r>
              <a:rPr lang="en-US" dirty="0"/>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978537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AE0CE1-F450-4107-B2CB-17B18F8A3F4A}" type="datetime2">
              <a:rPr lang="en-US" smtClean="0"/>
              <a:t>Friday, February 18, 2022</a:t>
            </a:fld>
            <a:endParaRPr lang="en-US" dirty="0"/>
          </a:p>
        </p:txBody>
      </p:sp>
      <p:sp>
        <p:nvSpPr>
          <p:cNvPr id="5" name="Footer Placeholder 4"/>
          <p:cNvSpPr>
            <a:spLocks noGrp="1"/>
          </p:cNvSpPr>
          <p:nvPr>
            <p:ph type="ftr" sz="quarter" idx="11"/>
          </p:nvPr>
        </p:nvSpPr>
        <p:spPr/>
        <p:txBody>
          <a:bodyPr/>
          <a:lstStyle/>
          <a:p>
            <a:r>
              <a:rPr lang="en-US" dirty="0"/>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138525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46CB39B-5F4C-4A7E-9BE3-AAFD45576D16}" type="datetime2">
              <a:rPr lang="en-US" smtClean="0"/>
              <a:t>Friday, February 18, 2022</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r>
              <a:rPr lang="en-US" dirty="0"/>
              <a:t>Sample Footer</a:t>
            </a:r>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3936668668"/>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 id="2147483750" r:id="rId12"/>
    <p:sldLayoutId id="2147483751" r:id="rId13"/>
    <p:sldLayoutId id="2147483752" r:id="rId14"/>
    <p:sldLayoutId id="2147483753" r:id="rId15"/>
    <p:sldLayoutId id="2147483754" r:id="rId16"/>
    <p:sldLayoutId id="2147483755" r:id="rId17"/>
  </p:sldLayoutIdLst>
  <p:hf sldNum="0" hdr="0" ftr="0" dt="0"/>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jpeg"/><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verywellmind.com/child-development-theories-2795068" TargetMode="External"/><Relationship Id="rId2" Type="http://schemas.openxmlformats.org/officeDocument/2006/relationships/hyperlink" Target="https://www.healthcareers.nhs.uk/explore-roles/nursing/roles-nursing/childrens-nurse" TargetMode="External"/><Relationship Id="rId1" Type="http://schemas.openxmlformats.org/officeDocument/2006/relationships/slideLayout" Target="../slideLayouts/slideLayout2.xml"/><Relationship Id="rId6" Type="http://schemas.openxmlformats.org/officeDocument/2006/relationships/hyperlink" Target="https://exploringyourmind.com/the-6-most-important-theories-on-development/" TargetMode="External"/><Relationship Id="rId5" Type="http://schemas.openxmlformats.org/officeDocument/2006/relationships/hyperlink" Target="https://exploringyourmind.com/getting-to-know-childrens-cognitive-development-through-the-eyes-of-piaget/" TargetMode="External"/><Relationship Id="rId4" Type="http://schemas.openxmlformats.org/officeDocument/2006/relationships/hyperlink" Target="https://dlsii.com/blog/tag/importance-of-psychology-in-nurs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43" name="Picture 3" descr="Chart, bubble chart&#10;&#10;Description automatically generated">
            <a:extLst>
              <a:ext uri="{FF2B5EF4-FFF2-40B4-BE49-F238E27FC236}">
                <a16:creationId xmlns:a16="http://schemas.microsoft.com/office/drawing/2014/main" id="{A55CFC00-06FE-4A36-9589-496243FF0210}"/>
              </a:ext>
            </a:extLst>
          </p:cNvPr>
          <p:cNvPicPr>
            <a:picLocks noChangeAspect="1"/>
          </p:cNvPicPr>
          <p:nvPr/>
        </p:nvPicPr>
        <p:blipFill rotWithShape="1">
          <a:blip r:embed="rId3">
            <a:duotone>
              <a:prstClr val="black"/>
              <a:prstClr val="white"/>
            </a:duotone>
          </a:blip>
          <a:srcRect b="15730"/>
          <a:stretch/>
        </p:blipFill>
        <p:spPr>
          <a:xfrm>
            <a:off x="20" y="10"/>
            <a:ext cx="12191980" cy="6857990"/>
          </a:xfrm>
          <a:prstGeom prst="rect">
            <a:avLst/>
          </a:prstGeom>
        </p:spPr>
      </p:pic>
      <p:sp>
        <p:nvSpPr>
          <p:cNvPr id="48" name="Rectangle 47">
            <a:extLst>
              <a:ext uri="{FF2B5EF4-FFF2-40B4-BE49-F238E27FC236}">
                <a16:creationId xmlns:a16="http://schemas.microsoft.com/office/drawing/2014/main" id="{2EE2039B-69BD-482A-841A-9C5206D96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2616" y="1411015"/>
            <a:ext cx="7808159" cy="4103960"/>
          </a:xfrm>
          <a:prstGeom prst="rect">
            <a:avLst/>
          </a:prstGeom>
          <a:blipFill dpi="0" rotWithShape="1">
            <a:blip r:embed="rId4">
              <a:alphaModFix amt="83000"/>
              <a:duotone>
                <a:schemeClr val="bg2">
                  <a:shade val="45000"/>
                  <a:satMod val="135000"/>
                </a:schemeClr>
                <a:prstClr val="white"/>
              </a:duotone>
            </a:blip>
            <a:srcRect/>
            <a:tile tx="0" ty="0" sx="90000" sy="100000" flip="none" algn="ctr"/>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Rectangle 49">
            <a:extLst>
              <a:ext uri="{FF2B5EF4-FFF2-40B4-BE49-F238E27FC236}">
                <a16:creationId xmlns:a16="http://schemas.microsoft.com/office/drawing/2014/main" id="{818010C1-DC06-49C2-A879-22A5A94F46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grpSp>
        <p:nvGrpSpPr>
          <p:cNvPr id="52" name="Group 51">
            <a:extLst>
              <a:ext uri="{FF2B5EF4-FFF2-40B4-BE49-F238E27FC236}">
                <a16:creationId xmlns:a16="http://schemas.microsoft.com/office/drawing/2014/main" id="{C929FEA8-B524-492D-9E1B-D7CF0D1C16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23631"/>
            <a:ext cx="12231160" cy="659658"/>
            <a:chOff x="-16934" y="3123631"/>
            <a:chExt cx="12231160" cy="659658"/>
          </a:xfrm>
        </p:grpSpPr>
        <p:sp>
          <p:nvSpPr>
            <p:cNvPr id="53" name="Rounded Rectangle 16">
              <a:extLst>
                <a:ext uri="{FF2B5EF4-FFF2-40B4-BE49-F238E27FC236}">
                  <a16:creationId xmlns:a16="http://schemas.microsoft.com/office/drawing/2014/main" id="{1DAE2262-A71A-4945-B478-4B69E5AD2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30976" y="3123631"/>
              <a:ext cx="45720" cy="658368"/>
            </a:xfrm>
            <a:prstGeom prst="roundRect">
              <a:avLst>
                <a:gd name="adj" fmla="val 50000"/>
              </a:avLst>
            </a:prstGeom>
            <a:solidFill>
              <a:schemeClr val="tx2">
                <a:alpha val="55000"/>
              </a:schemeClr>
            </a:solidFill>
            <a:ln w="9525">
              <a:noFill/>
            </a:ln>
            <a:effectLst>
              <a:innerShdw blurRad="114300">
                <a:prstClr val="black">
                  <a:alpha val="48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4" name="Picture 53">
              <a:extLst>
                <a:ext uri="{FF2B5EF4-FFF2-40B4-BE49-F238E27FC236}">
                  <a16:creationId xmlns:a16="http://schemas.microsoft.com/office/drawing/2014/main" id="{3C24B543-E1AE-4733-8F56-EF42C6766E3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6934" y="3145536"/>
              <a:ext cx="2478024" cy="612648"/>
            </a:xfrm>
            <a:prstGeom prst="rect">
              <a:avLst/>
            </a:prstGeom>
          </p:spPr>
        </p:pic>
        <p:sp>
          <p:nvSpPr>
            <p:cNvPr id="55" name="Rounded Rectangle 18">
              <a:extLst>
                <a:ext uri="{FF2B5EF4-FFF2-40B4-BE49-F238E27FC236}">
                  <a16:creationId xmlns:a16="http://schemas.microsoft.com/office/drawing/2014/main" id="{16CD6DAB-F615-4B33-AF13-B2FCBBFD1F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17803" y="3124921"/>
              <a:ext cx="45720" cy="658368"/>
            </a:xfrm>
            <a:prstGeom prst="roundRect">
              <a:avLst>
                <a:gd name="adj" fmla="val 50000"/>
              </a:avLst>
            </a:prstGeom>
            <a:solidFill>
              <a:schemeClr val="tx2">
                <a:alpha val="55000"/>
              </a:schemeClr>
            </a:solidFill>
            <a:ln w="9525">
              <a:noFill/>
            </a:ln>
            <a:effectLst>
              <a:innerShdw blurRad="114300">
                <a:prstClr val="black">
                  <a:alpha val="48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6" name="Picture 55">
              <a:extLst>
                <a:ext uri="{FF2B5EF4-FFF2-40B4-BE49-F238E27FC236}">
                  <a16:creationId xmlns:a16="http://schemas.microsoft.com/office/drawing/2014/main" id="{11444E18-A41E-4745-94A0-9F7B6E459D3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9736202" y="3145536"/>
              <a:ext cx="2478024" cy="612648"/>
            </a:xfrm>
            <a:prstGeom prst="rect">
              <a:avLst/>
            </a:prstGeom>
          </p:spPr>
        </p:pic>
      </p:grpSp>
      <p:sp>
        <p:nvSpPr>
          <p:cNvPr id="2" name="Title 1">
            <a:extLst>
              <a:ext uri="{FF2B5EF4-FFF2-40B4-BE49-F238E27FC236}">
                <a16:creationId xmlns:a16="http://schemas.microsoft.com/office/drawing/2014/main" id="{7AF9C448-9D82-4692-AF89-926BD81BED3A}"/>
              </a:ext>
            </a:extLst>
          </p:cNvPr>
          <p:cNvSpPr>
            <a:spLocks noGrp="1"/>
          </p:cNvSpPr>
          <p:nvPr>
            <p:ph type="ctrTitle"/>
          </p:nvPr>
        </p:nvSpPr>
        <p:spPr>
          <a:xfrm>
            <a:off x="2692398" y="1871131"/>
            <a:ext cx="6815669" cy="1515533"/>
          </a:xfrm>
        </p:spPr>
        <p:txBody>
          <a:bodyPr>
            <a:normAutofit/>
          </a:bodyPr>
          <a:lstStyle/>
          <a:p>
            <a:pPr>
              <a:lnSpc>
                <a:spcPct val="90000"/>
              </a:lnSpc>
            </a:pPr>
            <a:r>
              <a:rPr lang="en-GB" sz="2000" b="1" dirty="0">
                <a:effectLst/>
                <a:latin typeface="Arial" panose="020B0604020202020204" pitchFamily="34" charset="0"/>
                <a:ea typeface="Times New Roman" panose="02020603050405020304" pitchFamily="18" charset="0"/>
              </a:rPr>
              <a:t>Why is Psychology important when working as a Paediatric Nurse ?</a:t>
            </a:r>
            <a:br>
              <a:rPr lang="en-GB" sz="2000" b="1" dirty="0">
                <a:effectLst/>
                <a:latin typeface="Times New Roman" panose="02020603050405020304" pitchFamily="18" charset="0"/>
                <a:ea typeface="Times New Roman" panose="02020603050405020304" pitchFamily="18" charset="0"/>
              </a:rPr>
            </a:br>
            <a:endParaRPr lang="en-GB" sz="2000" b="1" dirty="0"/>
          </a:p>
        </p:txBody>
      </p:sp>
      <p:sp>
        <p:nvSpPr>
          <p:cNvPr id="3" name="Subtitle 2">
            <a:extLst>
              <a:ext uri="{FF2B5EF4-FFF2-40B4-BE49-F238E27FC236}">
                <a16:creationId xmlns:a16="http://schemas.microsoft.com/office/drawing/2014/main" id="{98A3A56C-57D7-4042-8697-80EEEE48785C}"/>
              </a:ext>
            </a:extLst>
          </p:cNvPr>
          <p:cNvSpPr>
            <a:spLocks noGrp="1"/>
          </p:cNvSpPr>
          <p:nvPr>
            <p:ph type="subTitle" idx="1"/>
          </p:nvPr>
        </p:nvSpPr>
        <p:spPr>
          <a:xfrm>
            <a:off x="2692398" y="3657597"/>
            <a:ext cx="6815669" cy="1320802"/>
          </a:xfrm>
        </p:spPr>
        <p:txBody>
          <a:bodyPr>
            <a:normAutofit/>
          </a:bodyPr>
          <a:lstStyle/>
          <a:p>
            <a:pPr>
              <a:lnSpc>
                <a:spcPct val="90000"/>
              </a:lnSpc>
            </a:pPr>
            <a:r>
              <a:rPr lang="en-GB" sz="1300" dirty="0">
                <a:latin typeface="Arial" panose="020B0604020202020204" pitchFamily="34" charset="0"/>
                <a:cs typeface="Arial" panose="020B0604020202020204" pitchFamily="34" charset="0"/>
              </a:rPr>
              <a:t>Student – Jhondel Piper (2029600)</a:t>
            </a:r>
          </a:p>
          <a:p>
            <a:pPr>
              <a:lnSpc>
                <a:spcPct val="90000"/>
              </a:lnSpc>
            </a:pPr>
            <a:r>
              <a:rPr lang="en-GB" sz="1300" b="1" dirty="0">
                <a:effectLst/>
                <a:latin typeface="Arial" panose="020B0604020202020204" pitchFamily="34" charset="0"/>
                <a:ea typeface="Times New Roman" panose="02020603050405020304" pitchFamily="18" charset="0"/>
              </a:rPr>
              <a:t>Tutor - Rebecca Kavanagh</a:t>
            </a:r>
          </a:p>
          <a:p>
            <a:pPr>
              <a:lnSpc>
                <a:spcPct val="90000"/>
              </a:lnSpc>
            </a:pPr>
            <a:endParaRPr lang="en-GB" sz="1300" b="1" dirty="0">
              <a:latin typeface="Arial" panose="020B0604020202020204" pitchFamily="34" charset="0"/>
              <a:ea typeface="Times New Roman" panose="02020603050405020304" pitchFamily="18" charset="0"/>
            </a:endParaRPr>
          </a:p>
          <a:p>
            <a:pPr>
              <a:lnSpc>
                <a:spcPct val="90000"/>
              </a:lnSpc>
            </a:pPr>
            <a:r>
              <a:rPr lang="en-GB" sz="1300" b="1" dirty="0">
                <a:latin typeface="Arial" panose="020B0604020202020204" pitchFamily="34" charset="0"/>
                <a:ea typeface="Times New Roman" panose="02020603050405020304" pitchFamily="18" charset="0"/>
              </a:rPr>
              <a:t>BMHP4003</a:t>
            </a:r>
            <a:endParaRPr lang="en-GB" sz="1300" b="1" dirty="0">
              <a:effectLst/>
              <a:latin typeface="Times New Roman" panose="02020603050405020304" pitchFamily="18" charset="0"/>
              <a:ea typeface="Times New Roman" panose="02020603050405020304" pitchFamily="18" charset="0"/>
            </a:endParaRPr>
          </a:p>
          <a:p>
            <a:pPr>
              <a:lnSpc>
                <a:spcPct val="90000"/>
              </a:lnSpc>
            </a:pPr>
            <a:endParaRPr lang="en-GB" sz="1300" dirty="0">
              <a:latin typeface="Arial" panose="020B0604020202020204" pitchFamily="34" charset="0"/>
              <a:cs typeface="Arial" panose="020B0604020202020204" pitchFamily="34" charset="0"/>
            </a:endParaRPr>
          </a:p>
        </p:txBody>
      </p:sp>
      <p:cxnSp>
        <p:nvCxnSpPr>
          <p:cNvPr id="58" name="Straight Connector 57">
            <a:extLst>
              <a:ext uri="{FF2B5EF4-FFF2-40B4-BE49-F238E27FC236}">
                <a16:creationId xmlns:a16="http://schemas.microsoft.com/office/drawing/2014/main" id="{FA2F8AFE-17D5-4D84-BEE2-F0CAE81E6DA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8247178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20C52-4E59-4CBB-8F0E-75C561A9EDF4}"/>
              </a:ext>
            </a:extLst>
          </p:cNvPr>
          <p:cNvSpPr>
            <a:spLocks noGrp="1"/>
          </p:cNvSpPr>
          <p:nvPr>
            <p:ph type="title"/>
          </p:nvPr>
        </p:nvSpPr>
        <p:spPr/>
        <p:txBody>
          <a:bodyPr>
            <a:normAutofit/>
          </a:bodyPr>
          <a:lstStyle/>
          <a:p>
            <a:r>
              <a:rPr lang="en-GB" sz="2400" dirty="0">
                <a:latin typeface="Arial" panose="020B0604020202020204" pitchFamily="34" charset="0"/>
                <a:cs typeface="Arial" panose="020B0604020202020204" pitchFamily="34" charset="0"/>
              </a:rPr>
              <a:t>What does a Paediatric Nurse do ?</a:t>
            </a:r>
            <a:br>
              <a:rPr lang="en-GB" sz="2400" dirty="0">
                <a:effectLst/>
                <a:latin typeface="Arial" panose="020B0604020202020204" pitchFamily="34" charset="0"/>
                <a:ea typeface="Times New Roman" panose="02020603050405020304" pitchFamily="18"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F27E719-5FBA-4F6A-9D44-CD5FC20BBD57}"/>
              </a:ext>
            </a:extLst>
          </p:cNvPr>
          <p:cNvSpPr>
            <a:spLocks noGrp="1"/>
          </p:cNvSpPr>
          <p:nvPr>
            <p:ph idx="1"/>
          </p:nvPr>
        </p:nvSpPr>
        <p:spPr/>
        <p:txBody>
          <a:bodyPr>
            <a:normAutofit/>
          </a:bodyPr>
          <a:lstStyle/>
          <a:p>
            <a:r>
              <a:rPr lang="en-GB" sz="2000" dirty="0">
                <a:latin typeface="Arial" panose="020B0604020202020204" pitchFamily="34" charset="0"/>
                <a:cs typeface="Arial" panose="020B0604020202020204" pitchFamily="34" charset="0"/>
              </a:rPr>
              <a:t>A Paediatric Nurse is responsible for the assisted care of infants, children and teens. This role requires versatility as well as knowing how to handle different age development behaviours. Its best to know what job description role you are most interested in within this field, as they are many to choose. Each role has a different path when aspiring to be the best at it. A charming, patient personality also goes a long way when working in this sector.</a:t>
            </a:r>
          </a:p>
        </p:txBody>
      </p:sp>
    </p:spTree>
    <p:extLst>
      <p:ext uri="{BB962C8B-B14F-4D97-AF65-F5344CB8AC3E}">
        <p14:creationId xmlns:p14="http://schemas.microsoft.com/office/powerpoint/2010/main" val="3789708023"/>
      </p:ext>
    </p:extLst>
  </p:cSld>
  <p:clrMapOvr>
    <a:masterClrMapping/>
  </p:clrMapOvr>
  <mc:AlternateContent xmlns:mc="http://schemas.openxmlformats.org/markup-compatibility/2006">
    <mc:Choice xmlns:p14="http://schemas.microsoft.com/office/powerpoint/2010/main" Requires="p14">
      <p:transition spd="slow" p14:dur="1250">
        <p14:conveyor dir="l"/>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F7FF7-9F19-493D-965B-654B38739B15}"/>
              </a:ext>
            </a:extLst>
          </p:cNvPr>
          <p:cNvSpPr>
            <a:spLocks noGrp="1"/>
          </p:cNvSpPr>
          <p:nvPr>
            <p:ph type="title"/>
          </p:nvPr>
        </p:nvSpPr>
        <p:spPr/>
        <p:txBody>
          <a:bodyPr>
            <a:normAutofit/>
          </a:bodyPr>
          <a:lstStyle/>
          <a:p>
            <a:r>
              <a:rPr lang="en-GB" sz="2400" b="1" dirty="0">
                <a:effectLst/>
                <a:latin typeface="Arial" panose="020B0604020202020204" pitchFamily="34" charset="0"/>
                <a:ea typeface="Times New Roman" panose="02020603050405020304" pitchFamily="18" charset="0"/>
                <a:cs typeface="Arial" panose="020B0604020202020204" pitchFamily="34" charset="0"/>
              </a:rPr>
              <a:t>What is Psychology</a:t>
            </a:r>
            <a:br>
              <a:rPr lang="en-GB" sz="2400" dirty="0">
                <a:effectLst/>
                <a:latin typeface="Arial" panose="020B0604020202020204" pitchFamily="34" charset="0"/>
                <a:ea typeface="Times New Roman" panose="02020603050405020304" pitchFamily="18"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97A9790-C402-4D70-9FAE-4781723495EE}"/>
              </a:ext>
            </a:extLst>
          </p:cNvPr>
          <p:cNvSpPr>
            <a:spLocks noGrp="1"/>
          </p:cNvSpPr>
          <p:nvPr>
            <p:ph idx="1"/>
          </p:nvPr>
        </p:nvSpPr>
        <p:spPr/>
        <p:txBody>
          <a:bodyPr/>
          <a:lstStyle/>
          <a:p>
            <a:pPr marL="342900" lvl="0" indent="-342900">
              <a:lnSpc>
                <a:spcPct val="105000"/>
              </a:lnSpc>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 </a:t>
            </a:r>
            <a:r>
              <a:rPr lang="en-GB" sz="2000" dirty="0">
                <a:latin typeface="Arial" panose="020B0604020202020204" pitchFamily="34" charset="0"/>
                <a:ea typeface="Times New Roman" panose="02020603050405020304" pitchFamily="18" charset="0"/>
                <a:cs typeface="Arial" panose="020B0604020202020204" pitchFamily="34" charset="0"/>
              </a:rPr>
              <a:t>A </a:t>
            </a:r>
            <a:r>
              <a:rPr lang="en-GB" sz="2000" dirty="0">
                <a:effectLst/>
                <a:latin typeface="Arial" panose="020B0604020202020204" pitchFamily="34" charset="0"/>
                <a:ea typeface="Times New Roman" panose="02020603050405020304" pitchFamily="18" charset="0"/>
                <a:cs typeface="Arial" panose="020B0604020202020204" pitchFamily="34" charset="0"/>
              </a:rPr>
              <a:t>Common definition of Paediatric Psychology is the study of the relationship as it relates to the psychological and physical welfare of children</a:t>
            </a:r>
          </a:p>
          <a:p>
            <a:pPr marL="342900" lvl="0" indent="-342900">
              <a:lnSpc>
                <a:spcPct val="105000"/>
              </a:lnSpc>
              <a:spcAft>
                <a:spcPts val="800"/>
              </a:spcAft>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It considers both the social and emotional interference of infections and sicknesses.  Its aim is to promote good health and to prevent disease and ailments among children </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(Philips et al,2016)</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endParaRPr lang="en-GB" dirty="0"/>
          </a:p>
        </p:txBody>
      </p:sp>
    </p:spTree>
    <p:extLst>
      <p:ext uri="{BB962C8B-B14F-4D97-AF65-F5344CB8AC3E}">
        <p14:creationId xmlns:p14="http://schemas.microsoft.com/office/powerpoint/2010/main" val="69754051"/>
      </p:ext>
    </p:extLst>
  </p:cSld>
  <p:clrMapOvr>
    <a:masterClrMapping/>
  </p:clrMapOvr>
  <mc:AlternateContent xmlns:mc="http://schemas.openxmlformats.org/markup-compatibility/2006">
    <mc:Choice xmlns:p15="http://schemas.microsoft.com/office/powerpoint/2012/main" Requires="p15">
      <p:transition spd="slow">
        <p15:prstTrans prst="airplane"/>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C2F800-4FFA-470C-851C-13F17D33C0F3}"/>
              </a:ext>
            </a:extLst>
          </p:cNvPr>
          <p:cNvSpPr>
            <a:spLocks noGrp="1"/>
          </p:cNvSpPr>
          <p:nvPr>
            <p:ph type="title"/>
          </p:nvPr>
        </p:nvSpPr>
        <p:spPr/>
        <p:txBody>
          <a:bodyPr>
            <a:normAutofit/>
          </a:bodyPr>
          <a:lstStyle/>
          <a:p>
            <a:r>
              <a:rPr lang="en-GB" sz="2700" b="1" dirty="0">
                <a:latin typeface="Arial" panose="020B0604020202020204" pitchFamily="34" charset="0"/>
                <a:ea typeface="Times New Roman" panose="02020603050405020304" pitchFamily="18" charset="0"/>
                <a:cs typeface="Arial" panose="020B0604020202020204" pitchFamily="34" charset="0"/>
              </a:rPr>
              <a:t>Why is Psychology important to study?</a:t>
            </a:r>
            <a:br>
              <a:rPr lang="en-GB" dirty="0">
                <a:latin typeface="Calibri" panose="020F0502020204030204" pitchFamily="34" charset="0"/>
                <a:ea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DD9BDE71-31CA-4AAE-A78C-68B393692011}"/>
              </a:ext>
            </a:extLst>
          </p:cNvPr>
          <p:cNvSpPr>
            <a:spLocks noGrp="1"/>
          </p:cNvSpPr>
          <p:nvPr>
            <p:ph idx="1"/>
          </p:nvPr>
        </p:nvSpPr>
        <p:spPr/>
        <p:txBody>
          <a:bodyPr>
            <a:normAutofit/>
          </a:bodyPr>
          <a:lstStyle/>
          <a:p>
            <a:pPr marL="342900" lvl="0" indent="-342900">
              <a:lnSpc>
                <a:spcPct val="105000"/>
              </a:lnSpc>
              <a:buFont typeface="Symbol" panose="05050102010706020507" pitchFamily="18" charset="2"/>
              <a:buChar char=""/>
            </a:pPr>
            <a:r>
              <a:rPr lang="en-GB" sz="2000" dirty="0">
                <a:latin typeface="Arial" panose="020B0604020202020204" pitchFamily="34" charset="0"/>
                <a:ea typeface="Times New Roman" panose="02020603050405020304" pitchFamily="18" charset="0"/>
                <a:cs typeface="Arial" panose="020B0604020202020204" pitchFamily="34" charset="0"/>
              </a:rPr>
              <a:t>The study of Psychology as a Paediatric Nurse helps to understand the patient’s behaviour and other individuals’ behaviour as well </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(Ader,2001)</a:t>
            </a:r>
            <a:endParaRPr lang="en-GB" sz="2000" dirty="0">
              <a:latin typeface="Arial" panose="020B0604020202020204" pitchFamily="34" charset="0"/>
              <a:ea typeface="Times New Roman" panose="02020603050405020304" pitchFamily="18" charset="0"/>
              <a:cs typeface="Arial" panose="020B0604020202020204" pitchFamily="34" charset="0"/>
            </a:endParaRPr>
          </a:p>
          <a:p>
            <a:pPr marL="342900" lvl="0" indent="-342900">
              <a:lnSpc>
                <a:spcPct val="105000"/>
              </a:lnSpc>
              <a:buFont typeface="Symbol" panose="05050102010706020507" pitchFamily="18" charset="2"/>
              <a:buChar char=""/>
            </a:pPr>
            <a:r>
              <a:rPr lang="en-GB" sz="2000" dirty="0">
                <a:latin typeface="Arial" panose="020B0604020202020204" pitchFamily="34" charset="0"/>
                <a:ea typeface="Times New Roman" panose="02020603050405020304" pitchFamily="18" charset="0"/>
                <a:cs typeface="Arial" panose="020B0604020202020204" pitchFamily="34" charset="0"/>
              </a:rPr>
              <a:t>You will understand the principles of behaviour and be able to measure, evaluate and give resolutions to emotional circumstances</a:t>
            </a:r>
          </a:p>
          <a:p>
            <a:pPr marL="342900" lvl="0" indent="-342900">
              <a:lnSpc>
                <a:spcPct val="105000"/>
              </a:lnSpc>
              <a:buFont typeface="Symbol" panose="05050102010706020507" pitchFamily="18" charset="2"/>
              <a:buChar char=""/>
            </a:pPr>
            <a:r>
              <a:rPr lang="en-GB" sz="2000" dirty="0">
                <a:latin typeface="Arial" panose="020B0604020202020204" pitchFamily="34" charset="0"/>
                <a:ea typeface="Times New Roman" panose="02020603050405020304" pitchFamily="18" charset="0"/>
                <a:cs typeface="Arial" panose="020B0604020202020204" pitchFamily="34" charset="0"/>
              </a:rPr>
              <a:t> It Increase your communication skill and thus be able to develop and improve on good rapport with others</a:t>
            </a:r>
          </a:p>
          <a:p>
            <a:pPr marL="342900" lvl="0" indent="-342900">
              <a:lnSpc>
                <a:spcPct val="105000"/>
              </a:lnSpc>
              <a:spcAft>
                <a:spcPts val="800"/>
              </a:spcAft>
              <a:buFont typeface="Symbol" panose="05050102010706020507" pitchFamily="18" charset="2"/>
              <a:buChar char=""/>
            </a:pPr>
            <a:r>
              <a:rPr lang="en-GB" sz="2000" dirty="0">
                <a:latin typeface="Arial" panose="020B0604020202020204" pitchFamily="34" charset="0"/>
                <a:ea typeface="Times New Roman" panose="02020603050405020304" pitchFamily="18" charset="0"/>
                <a:cs typeface="Arial" panose="020B0604020202020204" pitchFamily="34" charset="0"/>
              </a:rPr>
              <a:t>Helps to understand people and thus be able to help others</a:t>
            </a:r>
          </a:p>
          <a:p>
            <a:endParaRPr lang="en-GB" dirty="0"/>
          </a:p>
        </p:txBody>
      </p:sp>
    </p:spTree>
    <p:extLst>
      <p:ext uri="{BB962C8B-B14F-4D97-AF65-F5344CB8AC3E}">
        <p14:creationId xmlns:p14="http://schemas.microsoft.com/office/powerpoint/2010/main" val="395350337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8F26C-A089-4AF0-BFCA-D7E221F17061}"/>
              </a:ext>
            </a:extLst>
          </p:cNvPr>
          <p:cNvSpPr>
            <a:spLocks noGrp="1"/>
          </p:cNvSpPr>
          <p:nvPr>
            <p:ph type="title"/>
          </p:nvPr>
        </p:nvSpPr>
        <p:spPr/>
        <p:txBody>
          <a:bodyPr>
            <a:normAutofit/>
          </a:bodyPr>
          <a:lstStyle/>
          <a:p>
            <a:r>
              <a:rPr lang="en-GB" sz="2400" b="1" dirty="0">
                <a:latin typeface="Arial" panose="020B0604020202020204" pitchFamily="34" charset="0"/>
                <a:ea typeface="Times New Roman" panose="02020603050405020304" pitchFamily="18" charset="0"/>
                <a:cs typeface="Arial" panose="020B0604020202020204" pitchFamily="34" charset="0"/>
              </a:rPr>
              <a:t>Challenges of working as a Paediatric Nurse</a:t>
            </a:r>
            <a:br>
              <a:rPr lang="en-GB" sz="2400" dirty="0">
                <a:latin typeface="Arial" panose="020B0604020202020204" pitchFamily="34" charset="0"/>
                <a:ea typeface="Times New Roman" panose="02020603050405020304" pitchFamily="18"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DFAC0FA-17B5-48D5-BF4E-C36800393400}"/>
              </a:ext>
            </a:extLst>
          </p:cNvPr>
          <p:cNvSpPr>
            <a:spLocks noGrp="1"/>
          </p:cNvSpPr>
          <p:nvPr>
            <p:ph idx="1"/>
          </p:nvPr>
        </p:nvSpPr>
        <p:spPr/>
        <p:txBody>
          <a:bodyPr/>
          <a:lstStyle/>
          <a:p>
            <a:pPr marL="342900" lvl="0" indent="-342900">
              <a:lnSpc>
                <a:spcPct val="105000"/>
              </a:lnSpc>
              <a:buFont typeface="Symbol" panose="05050102010706020507" pitchFamily="18" charset="2"/>
              <a:buChar char=""/>
            </a:pPr>
            <a:r>
              <a:rPr lang="en-GB" sz="2000" dirty="0">
                <a:latin typeface="Arial" panose="020B0604020202020204" pitchFamily="34" charset="0"/>
                <a:ea typeface="Times New Roman" panose="02020603050405020304" pitchFamily="18" charset="0"/>
                <a:cs typeface="Arial" panose="020B0604020202020204" pitchFamily="34" charset="0"/>
              </a:rPr>
              <a:t>As high as 30% of children are impacted by disease or chronic illnesses</a:t>
            </a:r>
          </a:p>
          <a:p>
            <a:pPr marL="342900" lvl="0" indent="-342900">
              <a:lnSpc>
                <a:spcPct val="105000"/>
              </a:lnSpc>
              <a:buFont typeface="Symbol" panose="05050102010706020507" pitchFamily="18" charset="2"/>
              <a:buChar char=""/>
            </a:pPr>
            <a:r>
              <a:rPr lang="en-GB" sz="2000" dirty="0">
                <a:latin typeface="Arial" panose="020B0604020202020204" pitchFamily="34" charset="0"/>
                <a:ea typeface="Times New Roman" panose="02020603050405020304" pitchFamily="18" charset="0"/>
                <a:cs typeface="Arial" panose="020B0604020202020204" pitchFamily="34" charset="0"/>
              </a:rPr>
              <a:t>These patients diseases and illnesses affect their social, psychological and behavioural developments and has a ripple effect on families, school and wider communities </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(Abbas et al, 2003)</a:t>
            </a:r>
            <a:endParaRPr lang="en-GB" sz="2000" dirty="0">
              <a:latin typeface="Arial" panose="020B0604020202020204" pitchFamily="34" charset="0"/>
              <a:ea typeface="Times New Roman" panose="02020603050405020304" pitchFamily="18" charset="0"/>
              <a:cs typeface="Arial" panose="020B0604020202020204" pitchFamily="34" charset="0"/>
            </a:endParaRPr>
          </a:p>
          <a:p>
            <a:pPr marL="171450" indent="0">
              <a:lnSpc>
                <a:spcPct val="105000"/>
              </a:lnSpc>
              <a:spcAft>
                <a:spcPts val="800"/>
              </a:spcAft>
              <a:buNone/>
            </a:pPr>
            <a:r>
              <a:rPr lang="en-GB" dirty="0">
                <a:latin typeface="Calibri" panose="020F0502020204030204" pitchFamily="34" charset="0"/>
                <a:ea typeface="Times New Roman" panose="02020603050405020304" pitchFamily="18" charset="0"/>
              </a:rPr>
              <a:t> </a:t>
            </a:r>
          </a:p>
          <a:p>
            <a:endParaRPr lang="en-GB" dirty="0"/>
          </a:p>
        </p:txBody>
      </p:sp>
    </p:spTree>
    <p:extLst>
      <p:ext uri="{BB962C8B-B14F-4D97-AF65-F5344CB8AC3E}">
        <p14:creationId xmlns:p14="http://schemas.microsoft.com/office/powerpoint/2010/main" val="374423597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urtains"/>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99B8F-BDED-4E1A-994E-79F4A9C830F0}"/>
              </a:ext>
            </a:extLst>
          </p:cNvPr>
          <p:cNvSpPr>
            <a:spLocks noGrp="1"/>
          </p:cNvSpPr>
          <p:nvPr>
            <p:ph type="title"/>
          </p:nvPr>
        </p:nvSpPr>
        <p:spPr>
          <a:xfrm>
            <a:off x="1295402" y="877357"/>
            <a:ext cx="9601196" cy="1303867"/>
          </a:xfrm>
        </p:spPr>
        <p:txBody>
          <a:bodyPr>
            <a:normAutofit/>
          </a:bodyPr>
          <a:lstStyle/>
          <a:p>
            <a:r>
              <a:rPr lang="en-GB" sz="2400" b="1" dirty="0">
                <a:solidFill>
                  <a:srgbClr val="666666"/>
                </a:solidFill>
                <a:latin typeface="Arial" panose="020B0604020202020204" pitchFamily="34" charset="0"/>
                <a:ea typeface="Times New Roman" panose="02020603050405020304" pitchFamily="18" charset="0"/>
                <a:cs typeface="Arial" panose="020B0604020202020204" pitchFamily="34" charset="0"/>
              </a:rPr>
              <a:t>The importance of Psychology in Paediatric  Nursing</a:t>
            </a:r>
            <a:br>
              <a:rPr lang="en-GB" dirty="0">
                <a:latin typeface="Arial" panose="020B0604020202020204" pitchFamily="34" charset="0"/>
                <a:ea typeface="Times New Roman" panose="02020603050405020304" pitchFamily="18"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B44CAEE-5DC6-4EB6-8B5E-20E9D71FD744}"/>
              </a:ext>
            </a:extLst>
          </p:cNvPr>
          <p:cNvSpPr>
            <a:spLocks noGrp="1"/>
          </p:cNvSpPr>
          <p:nvPr>
            <p:ph idx="1"/>
          </p:nvPr>
        </p:nvSpPr>
        <p:spPr>
          <a:xfrm>
            <a:off x="1295402" y="2661707"/>
            <a:ext cx="9601196" cy="3318936"/>
          </a:xfrm>
        </p:spPr>
        <p:txBody>
          <a:bodyPr>
            <a:normAutofit fontScale="85000" lnSpcReduction="20000"/>
          </a:bodyPr>
          <a:lstStyle/>
          <a:p>
            <a:pPr marL="342900" lvl="0" indent="-342900">
              <a:lnSpc>
                <a:spcPct val="105000"/>
              </a:lnSpc>
              <a:buFont typeface="Symbol" panose="05050102010706020507" pitchFamily="18" charset="2"/>
              <a:buChar char=""/>
            </a:pPr>
            <a:r>
              <a:rPr lang="en-GB" dirty="0">
                <a:latin typeface="Calibri" panose="020F0502020204030204" pitchFamily="34" charset="0"/>
                <a:ea typeface="Times New Roman" panose="02020603050405020304" pitchFamily="18" charset="0"/>
              </a:rPr>
              <a:t>A child’s psychological health has proven to be of vital important to their physical wellbeing.  This helps the patient to address concerns such as taking their treatment and helps to minimise the stress of the illness.</a:t>
            </a:r>
          </a:p>
          <a:p>
            <a:pPr marL="342900" lvl="0" indent="-342900">
              <a:lnSpc>
                <a:spcPct val="105000"/>
              </a:lnSpc>
              <a:buFont typeface="Symbol" panose="05050102010706020507" pitchFamily="18" charset="2"/>
              <a:buChar char=""/>
            </a:pPr>
            <a:r>
              <a:rPr lang="en-GB" dirty="0">
                <a:latin typeface="Calibri" panose="020F0502020204030204" pitchFamily="34" charset="0"/>
                <a:ea typeface="Times New Roman" panose="02020603050405020304" pitchFamily="18" charset="0"/>
              </a:rPr>
              <a:t>Another benefit of psychology training is that the patient recovery process will be more quickly and will reduced doctor appointments</a:t>
            </a:r>
          </a:p>
          <a:p>
            <a:pPr marL="342900" lvl="0" indent="-342900">
              <a:lnSpc>
                <a:spcPct val="105000"/>
              </a:lnSpc>
              <a:buFont typeface="Symbol" panose="05050102010706020507" pitchFamily="18" charset="2"/>
              <a:buChar char=""/>
            </a:pPr>
            <a:r>
              <a:rPr lang="en-GB" dirty="0">
                <a:latin typeface="Calibri" panose="020F0502020204030204" pitchFamily="34" charset="0"/>
                <a:ea typeface="Times New Roman" panose="02020603050405020304" pitchFamily="18" charset="0"/>
              </a:rPr>
              <a:t>The nurse and patient will have a better interaction with each other</a:t>
            </a:r>
          </a:p>
          <a:p>
            <a:pPr marL="342900" lvl="0" indent="-342900">
              <a:lnSpc>
                <a:spcPct val="105000"/>
              </a:lnSpc>
              <a:buFont typeface="Symbol" panose="05050102010706020507" pitchFamily="18" charset="2"/>
              <a:buChar char=""/>
            </a:pPr>
            <a:r>
              <a:rPr lang="en-GB" dirty="0">
                <a:latin typeface="Calibri" panose="020F0502020204030204" pitchFamily="34" charset="0"/>
                <a:ea typeface="Times New Roman" panose="02020603050405020304" pitchFamily="18" charset="0"/>
              </a:rPr>
              <a:t>The nurse will be able to give a proper assessment of the patient efficiently and effectively</a:t>
            </a:r>
          </a:p>
          <a:p>
            <a:pPr marL="342900" indent="-342900">
              <a:lnSpc>
                <a:spcPct val="105000"/>
              </a:lnSpc>
              <a:spcAft>
                <a:spcPts val="800"/>
              </a:spcAft>
              <a:buFont typeface="Symbol" panose="05050102010706020507" pitchFamily="18" charset="2"/>
              <a:buChar char=""/>
            </a:pPr>
            <a:r>
              <a:rPr lang="en-GB" dirty="0">
                <a:latin typeface="Calibri" panose="020F0502020204030204" pitchFamily="34" charset="0"/>
                <a:ea typeface="Times New Roman" panose="02020603050405020304" pitchFamily="18" charset="0"/>
              </a:rPr>
              <a:t>The nurse will be able to help build an effective care plan for the patient </a:t>
            </a:r>
            <a:r>
              <a:rPr lang="en-GB" sz="1800" dirty="0">
                <a:effectLst/>
                <a:latin typeface="Calibri" panose="020F0502020204030204" pitchFamily="34" charset="0"/>
                <a:ea typeface="Times New Roman" panose="02020603050405020304" pitchFamily="18" charset="0"/>
              </a:rPr>
              <a:t>(Barr, 2006)</a:t>
            </a:r>
          </a:p>
          <a:p>
            <a:pPr marL="0" lvl="0" indent="0">
              <a:lnSpc>
                <a:spcPct val="105000"/>
              </a:lnSpc>
              <a:spcAft>
                <a:spcPts val="800"/>
              </a:spcAft>
              <a:buNone/>
            </a:pPr>
            <a:endParaRPr lang="en-GB" dirty="0">
              <a:latin typeface="Calibri" panose="020F0502020204030204" pitchFamily="34" charset="0"/>
              <a:ea typeface="Times New Roman" panose="02020603050405020304" pitchFamily="18" charset="0"/>
            </a:endParaRPr>
          </a:p>
          <a:p>
            <a:endParaRPr lang="en-GB" dirty="0"/>
          </a:p>
        </p:txBody>
      </p:sp>
    </p:spTree>
    <p:extLst>
      <p:ext uri="{BB962C8B-B14F-4D97-AF65-F5344CB8AC3E}">
        <p14:creationId xmlns:p14="http://schemas.microsoft.com/office/powerpoint/2010/main" val="42804452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1C4A7-AA29-4903-9BA1-4E4306948C67}"/>
              </a:ext>
            </a:extLst>
          </p:cNvPr>
          <p:cNvSpPr>
            <a:spLocks noGrp="1"/>
          </p:cNvSpPr>
          <p:nvPr>
            <p:ph type="title"/>
          </p:nvPr>
        </p:nvSpPr>
        <p:spPr>
          <a:xfrm>
            <a:off x="1295401" y="982132"/>
            <a:ext cx="9601196" cy="1303867"/>
          </a:xfrm>
        </p:spPr>
        <p:txBody>
          <a:bodyPr>
            <a:normAutofit/>
          </a:bodyPr>
          <a:lstStyle/>
          <a:p>
            <a:r>
              <a:rPr lang="en-GB" sz="2700" b="1" dirty="0">
                <a:latin typeface="Arial" panose="020B0604020202020204" pitchFamily="34" charset="0"/>
                <a:ea typeface="Times New Roman" panose="02020603050405020304" pitchFamily="18" charset="0"/>
                <a:cs typeface="Arial" panose="020B0604020202020204" pitchFamily="34" charset="0"/>
              </a:rPr>
              <a:t>Psychological Theory</a:t>
            </a:r>
            <a:br>
              <a:rPr lang="en-GB" dirty="0">
                <a:latin typeface="Calibri" panose="020F0502020204030204" pitchFamily="34" charset="0"/>
                <a:ea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A8B6E53F-021E-41E7-A2A6-8F4115133110}"/>
              </a:ext>
            </a:extLst>
          </p:cNvPr>
          <p:cNvSpPr>
            <a:spLocks noGrp="1"/>
          </p:cNvSpPr>
          <p:nvPr>
            <p:ph idx="1"/>
          </p:nvPr>
        </p:nvSpPr>
        <p:spPr/>
        <p:txBody>
          <a:bodyPr>
            <a:normAutofit/>
          </a:bodyPr>
          <a:lstStyle/>
          <a:p>
            <a:pPr marL="342900" lvl="0" indent="-342900">
              <a:lnSpc>
                <a:spcPct val="105000"/>
              </a:lnSpc>
              <a:buFont typeface="Symbol" panose="05050102010706020507" pitchFamily="18" charset="2"/>
              <a:buChar char=""/>
            </a:pPr>
            <a:r>
              <a:rPr lang="en-GB" dirty="0">
                <a:latin typeface="Calibri" panose="020F0502020204030204" pitchFamily="34" charset="0"/>
                <a:ea typeface="Times New Roman" panose="02020603050405020304" pitchFamily="18" charset="0"/>
              </a:rPr>
              <a:t>An important individual in Psychological Theory is Lev Vygotsky, his theory was on from a constructivist perspective. He believed that the psychology and development of children are affected and </a:t>
            </a:r>
            <a:r>
              <a:rPr lang="en-GB" b="1" dirty="0">
                <a:latin typeface="Calibri" panose="020F0502020204030204" pitchFamily="34" charset="0"/>
                <a:ea typeface="Times New Roman" panose="02020603050405020304" pitchFamily="18" charset="0"/>
              </a:rPr>
              <a:t> </a:t>
            </a:r>
            <a:r>
              <a:rPr lang="en-GB" dirty="0">
                <a:latin typeface="Calibri" panose="020F0502020204030204" pitchFamily="34" charset="0"/>
                <a:ea typeface="Times New Roman" panose="02020603050405020304" pitchFamily="18" charset="0"/>
              </a:rPr>
              <a:t>influenced by cultural and social effects of their environment. Therefore, it is important that the psychological surroundings around a child be kept positive as it can affects a child’s development </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(Adler,2003)</a:t>
            </a:r>
            <a:endParaRPr lang="en-GB" dirty="0">
              <a:latin typeface="Calibri" panose="020F0502020204030204" pitchFamily="34"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619930923"/>
      </p:ext>
    </p:extLst>
  </p:cSld>
  <p:clrMapOvr>
    <a:masterClrMapping/>
  </p:clrMapOvr>
  <p:transition spd="slow">
    <p:checke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E90F3-B5D0-4D9D-98C5-81C56B0B26B3}"/>
              </a:ext>
            </a:extLst>
          </p:cNvPr>
          <p:cNvSpPr>
            <a:spLocks noGrp="1"/>
          </p:cNvSpPr>
          <p:nvPr>
            <p:ph type="title"/>
          </p:nvPr>
        </p:nvSpPr>
        <p:spPr>
          <a:xfrm>
            <a:off x="1295401" y="620182"/>
            <a:ext cx="9601196" cy="1303867"/>
          </a:xfrm>
        </p:spPr>
        <p:txBody>
          <a:bodyPr>
            <a:normAutofit/>
          </a:bodyPr>
          <a:lstStyle/>
          <a:p>
            <a:r>
              <a:rPr lang="en-GB" sz="2000" b="1" dirty="0">
                <a:latin typeface="Arial" panose="020B0604020202020204" pitchFamily="34" charset="0"/>
                <a:ea typeface="Times New Roman" panose="02020603050405020304" pitchFamily="18" charset="0"/>
                <a:cs typeface="Arial" panose="020B0604020202020204" pitchFamily="34" charset="0"/>
              </a:rPr>
              <a:t>Practical example of using Psychology to support a service user</a:t>
            </a:r>
            <a:br>
              <a:rPr lang="en-GB" sz="2400" dirty="0">
                <a:latin typeface="Arial" panose="020B0604020202020204" pitchFamily="34" charset="0"/>
                <a:ea typeface="Times New Roman" panose="02020603050405020304" pitchFamily="18"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70DF091-83D8-4737-8297-E64B66FB8C1C}"/>
              </a:ext>
            </a:extLst>
          </p:cNvPr>
          <p:cNvSpPr>
            <a:spLocks noGrp="1"/>
          </p:cNvSpPr>
          <p:nvPr>
            <p:ph idx="1"/>
          </p:nvPr>
        </p:nvSpPr>
        <p:spPr>
          <a:xfrm>
            <a:off x="1219201" y="1924049"/>
            <a:ext cx="9601196" cy="3318936"/>
          </a:xfrm>
        </p:spPr>
        <p:txBody>
          <a:bodyPr>
            <a:normAutofit fontScale="25000" lnSpcReduction="20000"/>
          </a:bodyPr>
          <a:lstStyle/>
          <a:p>
            <a:pPr marL="342900" lvl="0" indent="-342900">
              <a:lnSpc>
                <a:spcPct val="150000"/>
              </a:lnSpc>
              <a:spcAft>
                <a:spcPts val="800"/>
              </a:spcAft>
              <a:buFont typeface="Symbol" panose="05050102010706020507" pitchFamily="18" charset="2"/>
              <a:buChar char=""/>
            </a:pPr>
            <a:r>
              <a:rPr lang="en-GB" sz="8000" dirty="0">
                <a:effectLst/>
                <a:latin typeface="Arial" panose="020B0604020202020204" pitchFamily="34" charset="0"/>
                <a:ea typeface="Times New Roman" panose="02020603050405020304" pitchFamily="18" charset="0"/>
                <a:cs typeface="Arial" panose="020B0604020202020204" pitchFamily="34" charset="0"/>
              </a:rPr>
              <a:t>A service user/patient has long term Type 1 diabetes and is insulin dependent. This patient needs routine psychological support as they have to handle a long term condition that could be detrimental to their life. Paediatric Nurses must consider the impact on family too. Discuss with family and service user about adherence to treatment and stress associated with medical illnesses. Efficiently and effectively give a proper assessment of the patient based on good rapport and interaction with family and patient</a:t>
            </a:r>
            <a:r>
              <a:rPr lang="en-GB" sz="8000" dirty="0">
                <a:latin typeface="Arial" panose="020B0604020202020204" pitchFamily="34" charset="0"/>
                <a:ea typeface="Times New Roman" panose="02020603050405020304" pitchFamily="18" charset="0"/>
                <a:cs typeface="Arial" panose="020B0604020202020204" pitchFamily="34" charset="0"/>
              </a:rPr>
              <a:t>. </a:t>
            </a:r>
            <a:r>
              <a:rPr lang="en-GB" sz="8000" dirty="0">
                <a:effectLst/>
                <a:latin typeface="Arial" panose="020B0604020202020204" pitchFamily="34" charset="0"/>
                <a:ea typeface="Times New Roman" panose="02020603050405020304" pitchFamily="18" charset="0"/>
                <a:cs typeface="Arial" panose="020B0604020202020204" pitchFamily="34" charset="0"/>
              </a:rPr>
              <a:t>Create an effective care plan for the patient based on communication with the family and patient</a:t>
            </a:r>
          </a:p>
          <a:p>
            <a:pPr marL="171450" indent="0">
              <a:lnSpc>
                <a:spcPct val="105000"/>
              </a:lnSpc>
              <a:spcAft>
                <a:spcPts val="800"/>
              </a:spcAft>
              <a:buNone/>
            </a:pPr>
            <a:endParaRPr lang="en-GB" sz="8000" dirty="0">
              <a:effectLst/>
              <a:latin typeface="Arial" panose="020B0604020202020204" pitchFamily="34" charset="0"/>
              <a:ea typeface="Times New Roman" panose="02020603050405020304" pitchFamily="18" charset="0"/>
              <a:cs typeface="Arial" panose="020B0604020202020204" pitchFamily="34" charset="0"/>
            </a:endParaRPr>
          </a:p>
          <a:p>
            <a:endParaRPr lang="en-GB" dirty="0"/>
          </a:p>
        </p:txBody>
      </p:sp>
    </p:spTree>
    <p:extLst>
      <p:ext uri="{BB962C8B-B14F-4D97-AF65-F5344CB8AC3E}">
        <p14:creationId xmlns:p14="http://schemas.microsoft.com/office/powerpoint/2010/main" val="153661516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crush"/>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EB624-451B-4147-9EEC-4F947F1C1A74}"/>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E25C5228-E1CC-47BB-A2CF-9FC07B776D3E}"/>
              </a:ext>
            </a:extLst>
          </p:cNvPr>
          <p:cNvSpPr>
            <a:spLocks noGrp="1"/>
          </p:cNvSpPr>
          <p:nvPr>
            <p:ph idx="1"/>
          </p:nvPr>
        </p:nvSpPr>
        <p:spPr>
          <a:xfrm>
            <a:off x="1295402" y="2448982"/>
            <a:ext cx="9601196" cy="3318936"/>
          </a:xfrm>
        </p:spPr>
        <p:txBody>
          <a:bodyPr/>
          <a:lstStyle/>
          <a:p>
            <a:r>
              <a:rPr lang="en-GB" sz="2000" dirty="0">
                <a:effectLst/>
                <a:latin typeface="Arial" panose="020B0604020202020204" pitchFamily="34" charset="0"/>
                <a:ea typeface="Times New Roman" panose="02020603050405020304" pitchFamily="18" charset="0"/>
                <a:cs typeface="Arial" panose="020B0604020202020204" pitchFamily="34" charset="0"/>
              </a:rPr>
              <a:t>A paediatric nurse with Psychological training can assist the service user/patient and their families to cope with the emotional stress of the illness, as well as their physical health concerns of living with Type 1 diabetes.  Therefore the service user will require fewer medical appointments and the family and patient will both go away confident in their ability to live and manage this disease.</a:t>
            </a:r>
          </a:p>
          <a:p>
            <a:endParaRPr lang="en-GB" dirty="0"/>
          </a:p>
        </p:txBody>
      </p:sp>
    </p:spTree>
    <p:extLst>
      <p:ext uri="{BB962C8B-B14F-4D97-AF65-F5344CB8AC3E}">
        <p14:creationId xmlns:p14="http://schemas.microsoft.com/office/powerpoint/2010/main" val="429333287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ADFE8-A5B0-4A00-A55F-6357A5922F83}"/>
              </a:ext>
            </a:extLst>
          </p:cNvPr>
          <p:cNvSpPr>
            <a:spLocks noGrp="1"/>
          </p:cNvSpPr>
          <p:nvPr>
            <p:ph type="title"/>
          </p:nvPr>
        </p:nvSpPr>
        <p:spPr/>
        <p:txBody>
          <a:bodyPr>
            <a:normAutofit/>
          </a:bodyPr>
          <a:lstStyle/>
          <a:p>
            <a:r>
              <a:rPr lang="en-GB" sz="2400" b="1"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2992B180-F619-48D5-AA75-C68CA1E63F99}"/>
              </a:ext>
            </a:extLst>
          </p:cNvPr>
          <p:cNvSpPr>
            <a:spLocks noGrp="1"/>
          </p:cNvSpPr>
          <p:nvPr>
            <p:ph idx="1"/>
          </p:nvPr>
        </p:nvSpPr>
        <p:spPr>
          <a:xfrm>
            <a:off x="1295402" y="2652182"/>
            <a:ext cx="9601196" cy="3318936"/>
          </a:xfrm>
        </p:spPr>
        <p:txBody>
          <a:bodyPr>
            <a:normAutofit fontScale="70000" lnSpcReduction="20000"/>
          </a:bodyPr>
          <a:lstStyle/>
          <a:p>
            <a:pPr marL="0" indent="0">
              <a:buNone/>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NHS (2019).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Children’s nurse</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[online] Health Careers. Available at: </a:t>
            </a:r>
            <a:r>
              <a:rPr lang="en-US" sz="1800" u="none" strike="noStrike"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https://www.healthcareers.nhs.uk/explore-roles/nursing/roles-nursing/childrens-nurse</a:t>
            </a:r>
            <a:endParaRPr lang="en-US" sz="1800" u="none" strike="noStrike" dirty="0">
              <a:solidFill>
                <a:srgbClr val="0563C1"/>
              </a:solidFill>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Cherry, K. (2020).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Child Development Theories and Examples</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[online]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Verywell</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Mind. Available at: </a:t>
            </a:r>
            <a:r>
              <a:rPr lang="en-US" sz="1800" u="none" strike="noStrike"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https://www.verywellmind.com/child-development-theories-2795068</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Dlsii.com. (2015).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Importance of Psychology in Nursing – Distance Learning Systems. INC</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[online] Available at: </a:t>
            </a:r>
            <a:r>
              <a:rPr lang="en-US" sz="1800" u="none" strike="noStrike"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https://dlsii.com/blog/tag/importance-of-psychology-in-nursing/</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Exploring your mind. (2018a).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Stages of Childhood Cognitive Development: Through Piaget’s Eyes</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[online] Available at: </a:t>
            </a:r>
            <a:r>
              <a:rPr lang="en-US" sz="1800" u="none" strike="noStrike"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https://exploringyourmind.com/getting-to-know-childrens-cognitive-development-through-the-eyes-of-piaget/</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Exploring your mind. (2018b).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The 6 Most Important Theories on Development</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[online] Available at: </a:t>
            </a:r>
            <a:r>
              <a:rPr lang="en-US" sz="1800" u="none" strike="noStrike"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https://exploringyourmind.com/the-6-most-important-theories-on-development/</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308379305"/>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4547</TotalTime>
  <Words>853</Words>
  <Application>Microsoft Office PowerPoint</Application>
  <PresentationFormat>Widescreen</PresentationFormat>
  <Paragraphs>37</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Garamond</vt:lpstr>
      <vt:lpstr>Symbol</vt:lpstr>
      <vt:lpstr>Times New Roman</vt:lpstr>
      <vt:lpstr>Organic</vt:lpstr>
      <vt:lpstr>Why is Psychology important when working as a Paediatric Nurse ? </vt:lpstr>
      <vt:lpstr>What does a Paediatric Nurse do ? </vt:lpstr>
      <vt:lpstr>What is Psychology </vt:lpstr>
      <vt:lpstr>Why is Psychology important to study? </vt:lpstr>
      <vt:lpstr>Challenges of working as a Paediatric Nurse </vt:lpstr>
      <vt:lpstr>The importance of Psychology in Paediatric  Nursing </vt:lpstr>
      <vt:lpstr>Psychological Theory </vt:lpstr>
      <vt:lpstr>Practical example of using Psychology to support a service user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Why is psychology important when working as a Paediatric nurse  </dc:title>
  <dc:creator>Jhondel Piper</dc:creator>
  <cp:lastModifiedBy>Jhondel</cp:lastModifiedBy>
  <cp:revision>27</cp:revision>
  <dcterms:created xsi:type="dcterms:W3CDTF">2022-02-17T09:29:22Z</dcterms:created>
  <dcterms:modified xsi:type="dcterms:W3CDTF">2022-02-20T13:16:45Z</dcterms:modified>
</cp:coreProperties>
</file>