
<file path=[Content_Types].xml><?xml version="1.0" encoding="utf-8"?>
<Types xmlns="http://schemas.openxmlformats.org/package/2006/content-types">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64" r:id="rId4"/>
    <p:sldId id="259" r:id="rId5"/>
    <p:sldId id="260" r:id="rId6"/>
    <p:sldId id="268" r:id="rId7"/>
    <p:sldId id="277" r:id="rId8"/>
    <p:sldId id="275" r:id="rId9"/>
    <p:sldId id="273" r:id="rId10"/>
    <p:sldId id="278" r:id="rId11"/>
    <p:sldId id="276" r:id="rId12"/>
    <p:sldId id="274" r:id="rId13"/>
    <p:sldId id="279" r:id="rId14"/>
    <p:sldId id="263" r:id="rId15"/>
    <p:sldId id="265"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124"/>
    <p:restoredTop sz="94650"/>
  </p:normalViewPr>
  <p:slideViewPr>
    <p:cSldViewPr snapToGrid="0" snapToObjects="1">
      <p:cViewPr>
        <p:scale>
          <a:sx n="95" d="100"/>
          <a:sy n="95" d="100"/>
        </p:scale>
        <p:origin x="216"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7DEFCE-FB98-1E46-9ED2-C53FD82691AB}" type="datetimeFigureOut">
              <a:rPr lang="en-US" smtClean="0"/>
              <a:t>3/24/20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CF2FBB-2B0B-9845-97EE-3FC077119338}" type="slidenum">
              <a:rPr lang="en-US" smtClean="0"/>
              <a:t>‹#›</a:t>
            </a:fld>
            <a:endParaRPr lang="en-US"/>
          </a:p>
        </p:txBody>
      </p:sp>
    </p:spTree>
    <p:extLst>
      <p:ext uri="{BB962C8B-B14F-4D97-AF65-F5344CB8AC3E}">
        <p14:creationId xmlns:p14="http://schemas.microsoft.com/office/powerpoint/2010/main" val="3571814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CF2FBB-2B0B-9845-97EE-3FC077119338}" type="slidenum">
              <a:rPr lang="en-US" smtClean="0"/>
              <a:t>7</a:t>
            </a:fld>
            <a:endParaRPr lang="en-US"/>
          </a:p>
        </p:txBody>
      </p:sp>
    </p:spTree>
    <p:extLst>
      <p:ext uri="{BB962C8B-B14F-4D97-AF65-F5344CB8AC3E}">
        <p14:creationId xmlns:p14="http://schemas.microsoft.com/office/powerpoint/2010/main" val="3268317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74E0B-7447-9347-87BE-B425660C54C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A25AA85-E748-A64F-847C-EC3052CFD5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9A125AC-2C3C-614C-9736-922F98C8754B}"/>
              </a:ext>
            </a:extLst>
          </p:cNvPr>
          <p:cNvSpPr>
            <a:spLocks noGrp="1"/>
          </p:cNvSpPr>
          <p:nvPr>
            <p:ph type="dt" sz="half" idx="10"/>
          </p:nvPr>
        </p:nvSpPr>
        <p:spPr/>
        <p:txBody>
          <a:bodyPr/>
          <a:lstStyle/>
          <a:p>
            <a:fld id="{F9390F64-A2E9-F94D-B2DC-08AB62F17BD4}" type="datetimeFigureOut">
              <a:rPr lang="en-US" smtClean="0"/>
              <a:t>3/24/20</a:t>
            </a:fld>
            <a:endParaRPr lang="en-US"/>
          </a:p>
        </p:txBody>
      </p:sp>
      <p:sp>
        <p:nvSpPr>
          <p:cNvPr id="5" name="Footer Placeholder 4">
            <a:extLst>
              <a:ext uri="{FF2B5EF4-FFF2-40B4-BE49-F238E27FC236}">
                <a16:creationId xmlns:a16="http://schemas.microsoft.com/office/drawing/2014/main" id="{FF093807-B104-5F4E-B960-B5AC4FE454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32BF59-8831-D34B-BA34-364BC74349EA}"/>
              </a:ext>
            </a:extLst>
          </p:cNvPr>
          <p:cNvSpPr>
            <a:spLocks noGrp="1"/>
          </p:cNvSpPr>
          <p:nvPr>
            <p:ph type="sldNum" sz="quarter" idx="12"/>
          </p:nvPr>
        </p:nvSpPr>
        <p:spPr/>
        <p:txBody>
          <a:bodyPr/>
          <a:lstStyle/>
          <a:p>
            <a:fld id="{A1E9C7AF-E3F2-2C4D-934C-2FB7B8953680}" type="slidenum">
              <a:rPr lang="en-US" smtClean="0"/>
              <a:t>‹#›</a:t>
            </a:fld>
            <a:endParaRPr lang="en-US"/>
          </a:p>
        </p:txBody>
      </p:sp>
    </p:spTree>
    <p:extLst>
      <p:ext uri="{BB962C8B-B14F-4D97-AF65-F5344CB8AC3E}">
        <p14:creationId xmlns:p14="http://schemas.microsoft.com/office/powerpoint/2010/main" val="1326978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B7BD2-546F-A240-B1DF-4FD23BD7BBA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CF2C244-5C2F-0040-B96F-1472C74BF77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38AE9B-0F03-BF40-81EB-2945E7F1B607}"/>
              </a:ext>
            </a:extLst>
          </p:cNvPr>
          <p:cNvSpPr>
            <a:spLocks noGrp="1"/>
          </p:cNvSpPr>
          <p:nvPr>
            <p:ph type="dt" sz="half" idx="10"/>
          </p:nvPr>
        </p:nvSpPr>
        <p:spPr/>
        <p:txBody>
          <a:bodyPr/>
          <a:lstStyle/>
          <a:p>
            <a:fld id="{F9390F64-A2E9-F94D-B2DC-08AB62F17BD4}" type="datetimeFigureOut">
              <a:rPr lang="en-US" smtClean="0"/>
              <a:t>3/24/20</a:t>
            </a:fld>
            <a:endParaRPr lang="en-US"/>
          </a:p>
        </p:txBody>
      </p:sp>
      <p:sp>
        <p:nvSpPr>
          <p:cNvPr id="5" name="Footer Placeholder 4">
            <a:extLst>
              <a:ext uri="{FF2B5EF4-FFF2-40B4-BE49-F238E27FC236}">
                <a16:creationId xmlns:a16="http://schemas.microsoft.com/office/drawing/2014/main" id="{25192AE5-B82D-7F4A-8437-A76B115E2D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29B261-4258-384E-90F2-0CF40783A38D}"/>
              </a:ext>
            </a:extLst>
          </p:cNvPr>
          <p:cNvSpPr>
            <a:spLocks noGrp="1"/>
          </p:cNvSpPr>
          <p:nvPr>
            <p:ph type="sldNum" sz="quarter" idx="12"/>
          </p:nvPr>
        </p:nvSpPr>
        <p:spPr/>
        <p:txBody>
          <a:bodyPr/>
          <a:lstStyle/>
          <a:p>
            <a:fld id="{A1E9C7AF-E3F2-2C4D-934C-2FB7B8953680}" type="slidenum">
              <a:rPr lang="en-US" smtClean="0"/>
              <a:t>‹#›</a:t>
            </a:fld>
            <a:endParaRPr lang="en-US"/>
          </a:p>
        </p:txBody>
      </p:sp>
    </p:spTree>
    <p:extLst>
      <p:ext uri="{BB962C8B-B14F-4D97-AF65-F5344CB8AC3E}">
        <p14:creationId xmlns:p14="http://schemas.microsoft.com/office/powerpoint/2010/main" val="1178245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8E1F5-EAC7-BB4C-9A3A-0BA56B2D071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C8CD7B8-5768-C346-9A73-F331929160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CF435FC-8ABC-9A4D-ABE8-BE13B2F6720E}"/>
              </a:ext>
            </a:extLst>
          </p:cNvPr>
          <p:cNvSpPr>
            <a:spLocks noGrp="1"/>
          </p:cNvSpPr>
          <p:nvPr>
            <p:ph type="dt" sz="half" idx="10"/>
          </p:nvPr>
        </p:nvSpPr>
        <p:spPr/>
        <p:txBody>
          <a:bodyPr/>
          <a:lstStyle/>
          <a:p>
            <a:fld id="{F9390F64-A2E9-F94D-B2DC-08AB62F17BD4}" type="datetimeFigureOut">
              <a:rPr lang="en-US" smtClean="0"/>
              <a:t>3/24/20</a:t>
            </a:fld>
            <a:endParaRPr lang="en-US"/>
          </a:p>
        </p:txBody>
      </p:sp>
      <p:sp>
        <p:nvSpPr>
          <p:cNvPr id="5" name="Footer Placeholder 4">
            <a:extLst>
              <a:ext uri="{FF2B5EF4-FFF2-40B4-BE49-F238E27FC236}">
                <a16:creationId xmlns:a16="http://schemas.microsoft.com/office/drawing/2014/main" id="{69616555-0B95-004E-8593-B592E7B43C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76B875-9270-304F-BF62-828A2C79FDA4}"/>
              </a:ext>
            </a:extLst>
          </p:cNvPr>
          <p:cNvSpPr>
            <a:spLocks noGrp="1"/>
          </p:cNvSpPr>
          <p:nvPr>
            <p:ph type="sldNum" sz="quarter" idx="12"/>
          </p:nvPr>
        </p:nvSpPr>
        <p:spPr/>
        <p:txBody>
          <a:bodyPr/>
          <a:lstStyle/>
          <a:p>
            <a:fld id="{A1E9C7AF-E3F2-2C4D-934C-2FB7B8953680}" type="slidenum">
              <a:rPr lang="en-US" smtClean="0"/>
              <a:t>‹#›</a:t>
            </a:fld>
            <a:endParaRPr lang="en-US"/>
          </a:p>
        </p:txBody>
      </p:sp>
    </p:spTree>
    <p:extLst>
      <p:ext uri="{BB962C8B-B14F-4D97-AF65-F5344CB8AC3E}">
        <p14:creationId xmlns:p14="http://schemas.microsoft.com/office/powerpoint/2010/main" val="1782374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F045B-CD03-BA4A-91EF-9E48F8F4598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13C8E65-5D5E-474A-A41A-00F4BE00EE6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830353E-D03F-B447-B827-FAE7BF5EE76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50ECD88-B7E8-1C42-8AA6-E40E4E253901}"/>
              </a:ext>
            </a:extLst>
          </p:cNvPr>
          <p:cNvSpPr>
            <a:spLocks noGrp="1"/>
          </p:cNvSpPr>
          <p:nvPr>
            <p:ph type="dt" sz="half" idx="10"/>
          </p:nvPr>
        </p:nvSpPr>
        <p:spPr/>
        <p:txBody>
          <a:bodyPr/>
          <a:lstStyle/>
          <a:p>
            <a:fld id="{F9390F64-A2E9-F94D-B2DC-08AB62F17BD4}" type="datetimeFigureOut">
              <a:rPr lang="en-US" smtClean="0"/>
              <a:t>3/24/20</a:t>
            </a:fld>
            <a:endParaRPr lang="en-US"/>
          </a:p>
        </p:txBody>
      </p:sp>
      <p:sp>
        <p:nvSpPr>
          <p:cNvPr id="6" name="Footer Placeholder 5">
            <a:extLst>
              <a:ext uri="{FF2B5EF4-FFF2-40B4-BE49-F238E27FC236}">
                <a16:creationId xmlns:a16="http://schemas.microsoft.com/office/drawing/2014/main" id="{7B0878F6-3885-F340-A916-54B06F4B04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2F04FD-635E-884B-865B-F48D14C9DEFF}"/>
              </a:ext>
            </a:extLst>
          </p:cNvPr>
          <p:cNvSpPr>
            <a:spLocks noGrp="1"/>
          </p:cNvSpPr>
          <p:nvPr>
            <p:ph type="sldNum" sz="quarter" idx="12"/>
          </p:nvPr>
        </p:nvSpPr>
        <p:spPr/>
        <p:txBody>
          <a:bodyPr/>
          <a:lstStyle/>
          <a:p>
            <a:fld id="{A1E9C7AF-E3F2-2C4D-934C-2FB7B8953680}" type="slidenum">
              <a:rPr lang="en-US" smtClean="0"/>
              <a:t>‹#›</a:t>
            </a:fld>
            <a:endParaRPr lang="en-US"/>
          </a:p>
        </p:txBody>
      </p:sp>
    </p:spTree>
    <p:extLst>
      <p:ext uri="{BB962C8B-B14F-4D97-AF65-F5344CB8AC3E}">
        <p14:creationId xmlns:p14="http://schemas.microsoft.com/office/powerpoint/2010/main" val="1915482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27085-A942-114C-A969-CB16E9F869B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E47923D-0888-6342-9555-99B4CFD269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798163F-74DB-9A43-A743-A4F463D1AA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B31C834-79E3-8049-9E27-F64068B148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EAECDA7-B9B7-384F-89E4-76B7D52FDED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FD146CF-7578-2E46-B970-BB61B97E2FF4}"/>
              </a:ext>
            </a:extLst>
          </p:cNvPr>
          <p:cNvSpPr>
            <a:spLocks noGrp="1"/>
          </p:cNvSpPr>
          <p:nvPr>
            <p:ph type="dt" sz="half" idx="10"/>
          </p:nvPr>
        </p:nvSpPr>
        <p:spPr/>
        <p:txBody>
          <a:bodyPr/>
          <a:lstStyle/>
          <a:p>
            <a:fld id="{F9390F64-A2E9-F94D-B2DC-08AB62F17BD4}" type="datetimeFigureOut">
              <a:rPr lang="en-US" smtClean="0"/>
              <a:t>3/24/20</a:t>
            </a:fld>
            <a:endParaRPr lang="en-US"/>
          </a:p>
        </p:txBody>
      </p:sp>
      <p:sp>
        <p:nvSpPr>
          <p:cNvPr id="8" name="Footer Placeholder 7">
            <a:extLst>
              <a:ext uri="{FF2B5EF4-FFF2-40B4-BE49-F238E27FC236}">
                <a16:creationId xmlns:a16="http://schemas.microsoft.com/office/drawing/2014/main" id="{7AF81EA3-A7F6-6E4F-A024-649E8F0D91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B4D0254-9A2A-434C-A169-B246243DBA22}"/>
              </a:ext>
            </a:extLst>
          </p:cNvPr>
          <p:cNvSpPr>
            <a:spLocks noGrp="1"/>
          </p:cNvSpPr>
          <p:nvPr>
            <p:ph type="sldNum" sz="quarter" idx="12"/>
          </p:nvPr>
        </p:nvSpPr>
        <p:spPr/>
        <p:txBody>
          <a:bodyPr/>
          <a:lstStyle/>
          <a:p>
            <a:fld id="{A1E9C7AF-E3F2-2C4D-934C-2FB7B8953680}" type="slidenum">
              <a:rPr lang="en-US" smtClean="0"/>
              <a:t>‹#›</a:t>
            </a:fld>
            <a:endParaRPr lang="en-US"/>
          </a:p>
        </p:txBody>
      </p:sp>
    </p:spTree>
    <p:extLst>
      <p:ext uri="{BB962C8B-B14F-4D97-AF65-F5344CB8AC3E}">
        <p14:creationId xmlns:p14="http://schemas.microsoft.com/office/powerpoint/2010/main" val="4277889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3636C-FF8D-B84E-B1AF-064F051FFD5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C787CE3-E190-1944-B32A-7A1B3988CD49}"/>
              </a:ext>
            </a:extLst>
          </p:cNvPr>
          <p:cNvSpPr>
            <a:spLocks noGrp="1"/>
          </p:cNvSpPr>
          <p:nvPr>
            <p:ph type="dt" sz="half" idx="10"/>
          </p:nvPr>
        </p:nvSpPr>
        <p:spPr/>
        <p:txBody>
          <a:bodyPr/>
          <a:lstStyle/>
          <a:p>
            <a:fld id="{F9390F64-A2E9-F94D-B2DC-08AB62F17BD4}" type="datetimeFigureOut">
              <a:rPr lang="en-US" smtClean="0"/>
              <a:t>3/24/20</a:t>
            </a:fld>
            <a:endParaRPr lang="en-US"/>
          </a:p>
        </p:txBody>
      </p:sp>
      <p:sp>
        <p:nvSpPr>
          <p:cNvPr id="4" name="Footer Placeholder 3">
            <a:extLst>
              <a:ext uri="{FF2B5EF4-FFF2-40B4-BE49-F238E27FC236}">
                <a16:creationId xmlns:a16="http://schemas.microsoft.com/office/drawing/2014/main" id="{0ECF43BE-231C-8648-89C7-5810A9EECB6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0A48D-094B-414A-A3EB-20C96041A7E9}"/>
              </a:ext>
            </a:extLst>
          </p:cNvPr>
          <p:cNvSpPr>
            <a:spLocks noGrp="1"/>
          </p:cNvSpPr>
          <p:nvPr>
            <p:ph type="sldNum" sz="quarter" idx="12"/>
          </p:nvPr>
        </p:nvSpPr>
        <p:spPr/>
        <p:txBody>
          <a:bodyPr/>
          <a:lstStyle/>
          <a:p>
            <a:fld id="{A1E9C7AF-E3F2-2C4D-934C-2FB7B8953680}" type="slidenum">
              <a:rPr lang="en-US" smtClean="0"/>
              <a:t>‹#›</a:t>
            </a:fld>
            <a:endParaRPr lang="en-US"/>
          </a:p>
        </p:txBody>
      </p:sp>
    </p:spTree>
    <p:extLst>
      <p:ext uri="{BB962C8B-B14F-4D97-AF65-F5344CB8AC3E}">
        <p14:creationId xmlns:p14="http://schemas.microsoft.com/office/powerpoint/2010/main" val="2778796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611035-5B4E-5648-A45B-BF98E757D19D}"/>
              </a:ext>
            </a:extLst>
          </p:cNvPr>
          <p:cNvSpPr>
            <a:spLocks noGrp="1"/>
          </p:cNvSpPr>
          <p:nvPr>
            <p:ph type="dt" sz="half" idx="10"/>
          </p:nvPr>
        </p:nvSpPr>
        <p:spPr/>
        <p:txBody>
          <a:bodyPr/>
          <a:lstStyle/>
          <a:p>
            <a:fld id="{F9390F64-A2E9-F94D-B2DC-08AB62F17BD4}" type="datetimeFigureOut">
              <a:rPr lang="en-US" smtClean="0"/>
              <a:t>3/24/20</a:t>
            </a:fld>
            <a:endParaRPr lang="en-US"/>
          </a:p>
        </p:txBody>
      </p:sp>
      <p:sp>
        <p:nvSpPr>
          <p:cNvPr id="3" name="Footer Placeholder 2">
            <a:extLst>
              <a:ext uri="{FF2B5EF4-FFF2-40B4-BE49-F238E27FC236}">
                <a16:creationId xmlns:a16="http://schemas.microsoft.com/office/drawing/2014/main" id="{A9552857-12DB-5746-9F66-E6488226D32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E861327-E759-174B-B596-A300612A99F3}"/>
              </a:ext>
            </a:extLst>
          </p:cNvPr>
          <p:cNvSpPr>
            <a:spLocks noGrp="1"/>
          </p:cNvSpPr>
          <p:nvPr>
            <p:ph type="sldNum" sz="quarter" idx="12"/>
          </p:nvPr>
        </p:nvSpPr>
        <p:spPr/>
        <p:txBody>
          <a:bodyPr/>
          <a:lstStyle/>
          <a:p>
            <a:fld id="{A1E9C7AF-E3F2-2C4D-934C-2FB7B8953680}" type="slidenum">
              <a:rPr lang="en-US" smtClean="0"/>
              <a:t>‹#›</a:t>
            </a:fld>
            <a:endParaRPr lang="en-US"/>
          </a:p>
        </p:txBody>
      </p:sp>
    </p:spTree>
    <p:extLst>
      <p:ext uri="{BB962C8B-B14F-4D97-AF65-F5344CB8AC3E}">
        <p14:creationId xmlns:p14="http://schemas.microsoft.com/office/powerpoint/2010/main" val="2651387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AC10F-B953-1746-910E-37FE0AA0D0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49B3B52-8EBD-7346-A57B-085BE1B68F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E16014C-C539-8C48-A5BD-9BC733B190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C5C173-78DB-8247-AD76-65D574FB35BA}"/>
              </a:ext>
            </a:extLst>
          </p:cNvPr>
          <p:cNvSpPr>
            <a:spLocks noGrp="1"/>
          </p:cNvSpPr>
          <p:nvPr>
            <p:ph type="dt" sz="half" idx="10"/>
          </p:nvPr>
        </p:nvSpPr>
        <p:spPr/>
        <p:txBody>
          <a:bodyPr/>
          <a:lstStyle/>
          <a:p>
            <a:fld id="{F9390F64-A2E9-F94D-B2DC-08AB62F17BD4}" type="datetimeFigureOut">
              <a:rPr lang="en-US" smtClean="0"/>
              <a:t>3/24/20</a:t>
            </a:fld>
            <a:endParaRPr lang="en-US"/>
          </a:p>
        </p:txBody>
      </p:sp>
      <p:sp>
        <p:nvSpPr>
          <p:cNvPr id="6" name="Footer Placeholder 5">
            <a:extLst>
              <a:ext uri="{FF2B5EF4-FFF2-40B4-BE49-F238E27FC236}">
                <a16:creationId xmlns:a16="http://schemas.microsoft.com/office/drawing/2014/main" id="{169A6141-EA97-C848-B79E-E970B68E95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597CC4-4557-6F4B-BFC6-A890192B7F80}"/>
              </a:ext>
            </a:extLst>
          </p:cNvPr>
          <p:cNvSpPr>
            <a:spLocks noGrp="1"/>
          </p:cNvSpPr>
          <p:nvPr>
            <p:ph type="sldNum" sz="quarter" idx="12"/>
          </p:nvPr>
        </p:nvSpPr>
        <p:spPr/>
        <p:txBody>
          <a:bodyPr/>
          <a:lstStyle/>
          <a:p>
            <a:fld id="{A1E9C7AF-E3F2-2C4D-934C-2FB7B8953680}" type="slidenum">
              <a:rPr lang="en-US" smtClean="0"/>
              <a:t>‹#›</a:t>
            </a:fld>
            <a:endParaRPr lang="en-US"/>
          </a:p>
        </p:txBody>
      </p:sp>
    </p:spTree>
    <p:extLst>
      <p:ext uri="{BB962C8B-B14F-4D97-AF65-F5344CB8AC3E}">
        <p14:creationId xmlns:p14="http://schemas.microsoft.com/office/powerpoint/2010/main" val="2492704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B0C9F-F43F-3941-9036-395B90471E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2C3561C-852B-744A-B15E-040FE3E2CB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177C8E3-853D-9D4A-8746-95FC113D08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ECF341-42F9-5B44-80E9-3CE8DA2F8DC4}"/>
              </a:ext>
            </a:extLst>
          </p:cNvPr>
          <p:cNvSpPr>
            <a:spLocks noGrp="1"/>
          </p:cNvSpPr>
          <p:nvPr>
            <p:ph type="dt" sz="half" idx="10"/>
          </p:nvPr>
        </p:nvSpPr>
        <p:spPr/>
        <p:txBody>
          <a:bodyPr/>
          <a:lstStyle/>
          <a:p>
            <a:fld id="{F9390F64-A2E9-F94D-B2DC-08AB62F17BD4}" type="datetimeFigureOut">
              <a:rPr lang="en-US" smtClean="0"/>
              <a:t>3/24/20</a:t>
            </a:fld>
            <a:endParaRPr lang="en-US"/>
          </a:p>
        </p:txBody>
      </p:sp>
      <p:sp>
        <p:nvSpPr>
          <p:cNvPr id="6" name="Footer Placeholder 5">
            <a:extLst>
              <a:ext uri="{FF2B5EF4-FFF2-40B4-BE49-F238E27FC236}">
                <a16:creationId xmlns:a16="http://schemas.microsoft.com/office/drawing/2014/main" id="{B6E09F42-726F-314D-8050-68BDB93C95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4878EF-EAE6-8847-B169-C6A4DEDD8548}"/>
              </a:ext>
            </a:extLst>
          </p:cNvPr>
          <p:cNvSpPr>
            <a:spLocks noGrp="1"/>
          </p:cNvSpPr>
          <p:nvPr>
            <p:ph type="sldNum" sz="quarter" idx="12"/>
          </p:nvPr>
        </p:nvSpPr>
        <p:spPr/>
        <p:txBody>
          <a:bodyPr/>
          <a:lstStyle/>
          <a:p>
            <a:fld id="{A1E9C7AF-E3F2-2C4D-934C-2FB7B8953680}" type="slidenum">
              <a:rPr lang="en-US" smtClean="0"/>
              <a:t>‹#›</a:t>
            </a:fld>
            <a:endParaRPr lang="en-US"/>
          </a:p>
        </p:txBody>
      </p:sp>
    </p:spTree>
    <p:extLst>
      <p:ext uri="{BB962C8B-B14F-4D97-AF65-F5344CB8AC3E}">
        <p14:creationId xmlns:p14="http://schemas.microsoft.com/office/powerpoint/2010/main" val="3205684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51A01-11C8-384C-88EF-23EB0488498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ADE3F8-8569-614E-BA09-75A308D4D4E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ED7A7A-4357-C043-8664-F870CFF61866}"/>
              </a:ext>
            </a:extLst>
          </p:cNvPr>
          <p:cNvSpPr>
            <a:spLocks noGrp="1"/>
          </p:cNvSpPr>
          <p:nvPr>
            <p:ph type="dt" sz="half" idx="10"/>
          </p:nvPr>
        </p:nvSpPr>
        <p:spPr/>
        <p:txBody>
          <a:bodyPr/>
          <a:lstStyle/>
          <a:p>
            <a:fld id="{F9390F64-A2E9-F94D-B2DC-08AB62F17BD4}" type="datetimeFigureOut">
              <a:rPr lang="en-US" smtClean="0"/>
              <a:t>3/24/20</a:t>
            </a:fld>
            <a:endParaRPr lang="en-US"/>
          </a:p>
        </p:txBody>
      </p:sp>
      <p:sp>
        <p:nvSpPr>
          <p:cNvPr id="5" name="Footer Placeholder 4">
            <a:extLst>
              <a:ext uri="{FF2B5EF4-FFF2-40B4-BE49-F238E27FC236}">
                <a16:creationId xmlns:a16="http://schemas.microsoft.com/office/drawing/2014/main" id="{B1031857-7A8D-AC4E-BA5F-4C1F6808F6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956161-4909-A944-BB08-BA2EEEF65839}"/>
              </a:ext>
            </a:extLst>
          </p:cNvPr>
          <p:cNvSpPr>
            <a:spLocks noGrp="1"/>
          </p:cNvSpPr>
          <p:nvPr>
            <p:ph type="sldNum" sz="quarter" idx="12"/>
          </p:nvPr>
        </p:nvSpPr>
        <p:spPr/>
        <p:txBody>
          <a:bodyPr/>
          <a:lstStyle/>
          <a:p>
            <a:fld id="{A1E9C7AF-E3F2-2C4D-934C-2FB7B8953680}" type="slidenum">
              <a:rPr lang="en-US" smtClean="0"/>
              <a:t>‹#›</a:t>
            </a:fld>
            <a:endParaRPr lang="en-US"/>
          </a:p>
        </p:txBody>
      </p:sp>
    </p:spTree>
    <p:extLst>
      <p:ext uri="{BB962C8B-B14F-4D97-AF65-F5344CB8AC3E}">
        <p14:creationId xmlns:p14="http://schemas.microsoft.com/office/powerpoint/2010/main" val="1735335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8CF4A7-E9AF-B449-A670-508738FD21A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4CC7173-663B-1D4A-A609-1F8AF1463E7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3CEBEC-4FBF-B84E-9113-48252466C4BF}"/>
              </a:ext>
            </a:extLst>
          </p:cNvPr>
          <p:cNvSpPr>
            <a:spLocks noGrp="1"/>
          </p:cNvSpPr>
          <p:nvPr>
            <p:ph type="dt" sz="half" idx="10"/>
          </p:nvPr>
        </p:nvSpPr>
        <p:spPr/>
        <p:txBody>
          <a:bodyPr/>
          <a:lstStyle/>
          <a:p>
            <a:fld id="{F9390F64-A2E9-F94D-B2DC-08AB62F17BD4}" type="datetimeFigureOut">
              <a:rPr lang="en-US" smtClean="0"/>
              <a:t>3/24/20</a:t>
            </a:fld>
            <a:endParaRPr lang="en-US"/>
          </a:p>
        </p:txBody>
      </p:sp>
      <p:sp>
        <p:nvSpPr>
          <p:cNvPr id="5" name="Footer Placeholder 4">
            <a:extLst>
              <a:ext uri="{FF2B5EF4-FFF2-40B4-BE49-F238E27FC236}">
                <a16:creationId xmlns:a16="http://schemas.microsoft.com/office/drawing/2014/main" id="{3F78E0A4-9343-1D42-BF75-527A089642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09211D-9BB7-E749-9872-FD5BF7FCFEB1}"/>
              </a:ext>
            </a:extLst>
          </p:cNvPr>
          <p:cNvSpPr>
            <a:spLocks noGrp="1"/>
          </p:cNvSpPr>
          <p:nvPr>
            <p:ph type="sldNum" sz="quarter" idx="12"/>
          </p:nvPr>
        </p:nvSpPr>
        <p:spPr/>
        <p:txBody>
          <a:bodyPr/>
          <a:lstStyle/>
          <a:p>
            <a:fld id="{A1E9C7AF-E3F2-2C4D-934C-2FB7B8953680}" type="slidenum">
              <a:rPr lang="en-US" smtClean="0"/>
              <a:t>‹#›</a:t>
            </a:fld>
            <a:endParaRPr lang="en-US"/>
          </a:p>
        </p:txBody>
      </p:sp>
    </p:spTree>
    <p:extLst>
      <p:ext uri="{BB962C8B-B14F-4D97-AF65-F5344CB8AC3E}">
        <p14:creationId xmlns:p14="http://schemas.microsoft.com/office/powerpoint/2010/main" val="520497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52E5C-7097-714E-8A20-A03FD071FB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F467E8B-B32E-9C48-93D1-D6F4835DB8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25E9D1-E488-8B4D-B93E-C4646B14F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390F64-A2E9-F94D-B2DC-08AB62F17BD4}" type="datetimeFigureOut">
              <a:rPr lang="en-US" smtClean="0"/>
              <a:t>3/24/20</a:t>
            </a:fld>
            <a:endParaRPr lang="en-US"/>
          </a:p>
        </p:txBody>
      </p:sp>
      <p:sp>
        <p:nvSpPr>
          <p:cNvPr id="5" name="Footer Placeholder 4">
            <a:extLst>
              <a:ext uri="{FF2B5EF4-FFF2-40B4-BE49-F238E27FC236}">
                <a16:creationId xmlns:a16="http://schemas.microsoft.com/office/drawing/2014/main" id="{D4C2F718-C94D-0A43-85FD-E889F7F7EE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3A699C7-FF76-9A42-9C28-83E507B744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E9C7AF-E3F2-2C4D-934C-2FB7B8953680}" type="slidenum">
              <a:rPr lang="en-US" smtClean="0"/>
              <a:t>‹#›</a:t>
            </a:fld>
            <a:endParaRPr lang="en-US"/>
          </a:p>
        </p:txBody>
      </p:sp>
    </p:spTree>
    <p:extLst>
      <p:ext uri="{BB962C8B-B14F-4D97-AF65-F5344CB8AC3E}">
        <p14:creationId xmlns:p14="http://schemas.microsoft.com/office/powerpoint/2010/main" val="36918079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uwtsd.ac.uk/caree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05C9F1D-4D11-5F4E-91B5-D1A6D843EA1E}"/>
              </a:ext>
            </a:extLst>
          </p:cNvPr>
          <p:cNvSpPr>
            <a:spLocks noGrp="1"/>
          </p:cNvSpPr>
          <p:nvPr>
            <p:ph type="subTitle" idx="1"/>
          </p:nvPr>
        </p:nvSpPr>
        <p:spPr>
          <a:xfrm>
            <a:off x="1154069" y="4250746"/>
            <a:ext cx="9144000" cy="1655762"/>
          </a:xfrm>
        </p:spPr>
        <p:txBody>
          <a:bodyPr>
            <a:normAutofit lnSpcReduction="10000"/>
          </a:bodyPr>
          <a:lstStyle/>
          <a:p>
            <a:r>
              <a:rPr lang="en-US" dirty="0">
                <a:latin typeface="Times New Roman" panose="02020603050405020304" pitchFamily="18" charset="0"/>
                <a:cs typeface="Times New Roman" panose="02020603050405020304" pitchFamily="18" charset="0"/>
              </a:rPr>
              <a:t>Assignment title: Placement rationale presentation/ VIVA</a:t>
            </a:r>
          </a:p>
          <a:p>
            <a:r>
              <a:rPr lang="en-US" dirty="0">
                <a:latin typeface="Times New Roman" panose="02020603050405020304" pitchFamily="18" charset="0"/>
                <a:cs typeface="Times New Roman" panose="02020603050405020304" pitchFamily="18" charset="0"/>
              </a:rPr>
              <a:t>Course: BA Business Management</a:t>
            </a:r>
          </a:p>
          <a:p>
            <a:r>
              <a:rPr lang="en-US" dirty="0">
                <a:latin typeface="Times New Roman" panose="02020603050405020304" pitchFamily="18" charset="0"/>
                <a:cs typeface="Times New Roman" panose="02020603050405020304" pitchFamily="18" charset="0"/>
              </a:rPr>
              <a:t>Student Number: 1804647</a:t>
            </a:r>
          </a:p>
          <a:p>
            <a:r>
              <a:rPr lang="en-US" dirty="0">
                <a:latin typeface="Times New Roman" panose="02020603050405020304" pitchFamily="18" charset="0"/>
                <a:cs typeface="Times New Roman" panose="02020603050405020304" pitchFamily="18" charset="0"/>
              </a:rPr>
              <a:t>Student Name: Glesni Loveridge</a:t>
            </a:r>
          </a:p>
        </p:txBody>
      </p:sp>
      <p:pic>
        <p:nvPicPr>
          <p:cNvPr id="4" name="Picture 3" descr="Discover University of Wales Trinity Saint David">
            <a:extLst>
              <a:ext uri="{FF2B5EF4-FFF2-40B4-BE49-F238E27FC236}">
                <a16:creationId xmlns:a16="http://schemas.microsoft.com/office/drawing/2014/main" id="{F89029E9-0666-3640-9329-1C9F2222B13B}"/>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681416" y="735699"/>
            <a:ext cx="5412259" cy="2835404"/>
          </a:xfrm>
          <a:prstGeom prst="rect">
            <a:avLst/>
          </a:prstGeom>
          <a:noFill/>
          <a:ln>
            <a:noFill/>
          </a:ln>
        </p:spPr>
      </p:pic>
    </p:spTree>
    <p:extLst>
      <p:ext uri="{BB962C8B-B14F-4D97-AF65-F5344CB8AC3E}">
        <p14:creationId xmlns:p14="http://schemas.microsoft.com/office/powerpoint/2010/main" val="4102806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086F-624E-1D42-98D4-E94350FD3D6B}"/>
              </a:ext>
            </a:extLst>
          </p:cNvPr>
          <p:cNvSpPr>
            <a:spLocks noGrp="1"/>
          </p:cNvSpPr>
          <p:nvPr>
            <p:ph type="title"/>
          </p:nvPr>
        </p:nvSpPr>
        <p:spPr>
          <a:xfrm>
            <a:off x="1017923" y="-275134"/>
            <a:ext cx="9637776" cy="1333066"/>
          </a:xfrm>
        </p:spPr>
        <p:txBody>
          <a:bodyPr>
            <a:normAutofit/>
          </a:bodyPr>
          <a:lstStyle/>
          <a:p>
            <a:pPr algn="ctr"/>
            <a:r>
              <a:rPr lang="en-US" sz="3200" dirty="0">
                <a:latin typeface="Times New Roman" panose="02020603050405020304" pitchFamily="18" charset="0"/>
                <a:cs typeface="Times New Roman" panose="02020603050405020304" pitchFamily="18" charset="0"/>
              </a:rPr>
              <a:t>Introduction</a:t>
            </a:r>
            <a:r>
              <a:rPr lang="en-US" sz="36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E37BCA12-FC78-8446-987E-5C0034511FDE}"/>
              </a:ext>
            </a:extLst>
          </p:cNvPr>
          <p:cNvSpPr>
            <a:spLocks noGrp="1"/>
          </p:cNvSpPr>
          <p:nvPr>
            <p:ph idx="1"/>
          </p:nvPr>
        </p:nvSpPr>
        <p:spPr>
          <a:xfrm>
            <a:off x="304800" y="956466"/>
            <a:ext cx="11887200" cy="5484675"/>
          </a:xfrm>
        </p:spPr>
        <p:txBody>
          <a:bodyPr>
            <a:normAutofit fontScale="25000" lnSpcReduction="20000"/>
          </a:bodyPr>
          <a:lstStyle/>
          <a:p>
            <a:pPr marL="0" indent="0">
              <a:lnSpc>
                <a:spcPct val="220000"/>
              </a:lnSpc>
              <a:buNone/>
            </a:pPr>
            <a:r>
              <a:rPr lang="en-GB" sz="5600" dirty="0">
                <a:latin typeface="Times New Roman" panose="02020603050405020304" pitchFamily="18" charset="0"/>
                <a:cs typeface="Times New Roman" panose="02020603050405020304" pitchFamily="18" charset="0"/>
              </a:rPr>
              <a:t>This presentation is going to be regarding picking the right placement opportunity for myself to gain experience. I have chosen human resource management and hope to find a placement in an HR role, due to it being my chosen career pathway. </a:t>
            </a:r>
          </a:p>
          <a:p>
            <a:pPr marL="0" indent="0">
              <a:lnSpc>
                <a:spcPct val="220000"/>
              </a:lnSpc>
              <a:buNone/>
            </a:pPr>
            <a:r>
              <a:rPr lang="en-GB" sz="5600" dirty="0">
                <a:latin typeface="Times New Roman" panose="02020603050405020304" pitchFamily="18" charset="0"/>
                <a:cs typeface="Times New Roman" panose="02020603050405020304" pitchFamily="18" charset="0"/>
              </a:rPr>
              <a:t>I have considered three different organisations to get into contact with and see if they have human resource management placement opportunities available. </a:t>
            </a:r>
          </a:p>
          <a:p>
            <a:pPr marL="0" indent="0">
              <a:lnSpc>
                <a:spcPct val="220000"/>
              </a:lnSpc>
              <a:buNone/>
            </a:pPr>
            <a:r>
              <a:rPr lang="en-GB" sz="5600" dirty="0">
                <a:latin typeface="Times New Roman" panose="02020603050405020304" pitchFamily="18" charset="0"/>
                <a:cs typeface="Times New Roman" panose="02020603050405020304" pitchFamily="18" charset="0"/>
              </a:rPr>
              <a:t>These three are: </a:t>
            </a:r>
          </a:p>
          <a:p>
            <a:pPr>
              <a:lnSpc>
                <a:spcPct val="220000"/>
              </a:lnSpc>
            </a:pPr>
            <a:r>
              <a:rPr lang="en-GB" sz="5600" dirty="0">
                <a:latin typeface="Times New Roman" panose="02020603050405020304" pitchFamily="18" charset="0"/>
                <a:cs typeface="Times New Roman" panose="02020603050405020304" pitchFamily="18" charset="0"/>
              </a:rPr>
              <a:t>Castle Bingo </a:t>
            </a:r>
          </a:p>
          <a:p>
            <a:pPr>
              <a:lnSpc>
                <a:spcPct val="220000"/>
              </a:lnSpc>
            </a:pPr>
            <a:r>
              <a:rPr lang="en-GB" sz="5600" dirty="0">
                <a:latin typeface="Times New Roman" panose="02020603050405020304" pitchFamily="18" charset="0"/>
                <a:cs typeface="Times New Roman" panose="02020603050405020304" pitchFamily="18" charset="0"/>
              </a:rPr>
              <a:t>UWTSD Swansea </a:t>
            </a:r>
          </a:p>
          <a:p>
            <a:pPr>
              <a:lnSpc>
                <a:spcPct val="220000"/>
              </a:lnSpc>
            </a:pPr>
            <a:r>
              <a:rPr lang="en-GB" sz="5600" dirty="0">
                <a:latin typeface="Times New Roman" panose="02020603050405020304" pitchFamily="18" charset="0"/>
                <a:cs typeface="Times New Roman" panose="02020603050405020304" pitchFamily="18" charset="0"/>
              </a:rPr>
              <a:t>Gower College Swansea </a:t>
            </a:r>
          </a:p>
          <a:p>
            <a:pPr marL="0" indent="0">
              <a:lnSpc>
                <a:spcPct val="220000"/>
              </a:lnSpc>
              <a:buNone/>
            </a:pPr>
            <a:r>
              <a:rPr lang="en-GB" sz="5600" dirty="0">
                <a:latin typeface="Times New Roman" panose="02020603050405020304" pitchFamily="18" charset="0"/>
                <a:cs typeface="Times New Roman" panose="02020603050405020304" pitchFamily="18" charset="0"/>
              </a:rPr>
              <a:t>I will go into detail on why I choose these three organisations further into the presentation. I am also going to mention about my aims for what I want to get out of this placement opportunity, this will help me justify why I choose them and pick one which is better suited to myself to get the right experience I need. </a:t>
            </a:r>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2073663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B7D3C-2781-8E43-B8FB-3895A5930D60}"/>
              </a:ext>
            </a:extLst>
          </p:cNvPr>
          <p:cNvSpPr>
            <a:spLocks noGrp="1"/>
          </p:cNvSpPr>
          <p:nvPr>
            <p:ph type="title"/>
          </p:nvPr>
        </p:nvSpPr>
        <p:spPr>
          <a:xfrm>
            <a:off x="4387312" y="73529"/>
            <a:ext cx="10515600" cy="1325563"/>
          </a:xfrm>
        </p:spPr>
        <p:txBody>
          <a:bodyPr/>
          <a:lstStyle/>
          <a:p>
            <a:r>
              <a:rPr lang="en-US" sz="3200" dirty="0">
                <a:latin typeface="Times New Roman" panose="02020603050405020304" pitchFamily="18" charset="0"/>
                <a:cs typeface="Times New Roman" panose="02020603050405020304" pitchFamily="18" charset="0"/>
              </a:rPr>
              <a:t>Rationale</a:t>
            </a:r>
            <a:r>
              <a:rPr lang="en-US" dirty="0"/>
              <a:t> </a:t>
            </a:r>
          </a:p>
        </p:txBody>
      </p:sp>
      <p:sp>
        <p:nvSpPr>
          <p:cNvPr id="3" name="Content Placeholder 2">
            <a:extLst>
              <a:ext uri="{FF2B5EF4-FFF2-40B4-BE49-F238E27FC236}">
                <a16:creationId xmlns:a16="http://schemas.microsoft.com/office/drawing/2014/main" id="{B5219A53-8C62-1B48-B17D-D85894C683CB}"/>
              </a:ext>
            </a:extLst>
          </p:cNvPr>
          <p:cNvSpPr>
            <a:spLocks noGrp="1"/>
          </p:cNvSpPr>
          <p:nvPr>
            <p:ph idx="1"/>
          </p:nvPr>
        </p:nvSpPr>
        <p:spPr>
          <a:xfrm>
            <a:off x="373735" y="1399092"/>
            <a:ext cx="11173496" cy="4760287"/>
          </a:xfrm>
        </p:spPr>
        <p:txBody>
          <a:bodyPr>
            <a:normAutofit fontScale="70000" lnSpcReduction="20000"/>
          </a:bodyPr>
          <a:lstStyle/>
          <a:p>
            <a:pPr marL="0" indent="0">
              <a:lnSpc>
                <a:spcPct val="220000"/>
              </a:lnSpc>
              <a:buNone/>
            </a:pPr>
            <a:r>
              <a:rPr lang="en-GB" sz="2000" dirty="0">
                <a:latin typeface="Times New Roman" panose="02020603050405020304" pitchFamily="18" charset="0"/>
                <a:cs typeface="Times New Roman" panose="02020603050405020304" pitchFamily="18" charset="0"/>
              </a:rPr>
              <a:t>I believe that placement opportunities are very beneficial to gain experience and get an inside to a job role, therefore I chose to take the professional placement module. </a:t>
            </a:r>
          </a:p>
          <a:p>
            <a:pPr>
              <a:lnSpc>
                <a:spcPct val="220000"/>
              </a:lnSpc>
            </a:pPr>
            <a:r>
              <a:rPr lang="en-GB" sz="2000" dirty="0">
                <a:latin typeface="Times New Roman" panose="02020603050405020304" pitchFamily="18" charset="0"/>
                <a:cs typeface="Times New Roman" panose="02020603050405020304" pitchFamily="18" charset="0"/>
              </a:rPr>
              <a:t>The benefits of undertaking a professional placement are: </a:t>
            </a:r>
          </a:p>
          <a:p>
            <a:pPr>
              <a:lnSpc>
                <a:spcPct val="220000"/>
              </a:lnSpc>
            </a:pPr>
            <a:r>
              <a:rPr lang="en-GB" sz="2000" dirty="0">
                <a:latin typeface="Times New Roman" panose="02020603050405020304" pitchFamily="18" charset="0"/>
                <a:cs typeface="Times New Roman" panose="02020603050405020304" pitchFamily="18" charset="0"/>
              </a:rPr>
              <a:t>Improving skills and knowledge, including employability skills </a:t>
            </a:r>
          </a:p>
          <a:p>
            <a:pPr>
              <a:lnSpc>
                <a:spcPct val="220000"/>
              </a:lnSpc>
            </a:pPr>
            <a:r>
              <a:rPr lang="en-GB" sz="2000" dirty="0">
                <a:latin typeface="Times New Roman" panose="02020603050405020304" pitchFamily="18" charset="0"/>
                <a:cs typeface="Times New Roman" panose="02020603050405020304" pitchFamily="18" charset="0"/>
              </a:rPr>
              <a:t>Increased understanding and awareness of the world of work today </a:t>
            </a:r>
          </a:p>
          <a:p>
            <a:pPr>
              <a:lnSpc>
                <a:spcPct val="220000"/>
              </a:lnSpc>
            </a:pPr>
            <a:r>
              <a:rPr lang="en-GB" sz="2000" dirty="0">
                <a:latin typeface="Times New Roman" panose="02020603050405020304" pitchFamily="18" charset="0"/>
                <a:cs typeface="Times New Roman" panose="02020603050405020304" pitchFamily="18" charset="0"/>
              </a:rPr>
              <a:t>Enhancing employment prospects and the ability to compete in a turbulent graduate recruitment marketplace (Business, 2020). </a:t>
            </a:r>
          </a:p>
          <a:p>
            <a:pPr marL="0" indent="0">
              <a:lnSpc>
                <a:spcPct val="220000"/>
              </a:lnSpc>
              <a:buNone/>
            </a:pPr>
            <a:r>
              <a:rPr lang="en-GB" sz="2000" dirty="0">
                <a:latin typeface="Times New Roman" panose="02020603050405020304" pitchFamily="18" charset="0"/>
                <a:cs typeface="Times New Roman" panose="02020603050405020304" pitchFamily="18" charset="0"/>
              </a:rPr>
              <a:t>Human resource management is a sector in which I will be aiming to get experience. My placement will be in a human resource management department. HR departments are highly needed within business' organisations and impact how they are run. Due to AI enhancement, I still believe that HR jobs will always be around (Meister, 2019). </a:t>
            </a:r>
          </a:p>
          <a:p>
            <a:pPr marL="0" indent="0">
              <a:lnSpc>
                <a:spcPct val="150000"/>
              </a:lnSpc>
              <a:buNone/>
            </a:pPr>
            <a:endParaRPr lang="en-US"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9710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97B83-B1FF-2643-95FA-F6C9BED92016}"/>
              </a:ext>
            </a:extLst>
          </p:cNvPr>
          <p:cNvSpPr>
            <a:spLocks noGrp="1"/>
          </p:cNvSpPr>
          <p:nvPr>
            <p:ph type="title"/>
          </p:nvPr>
        </p:nvSpPr>
        <p:spPr>
          <a:xfrm>
            <a:off x="177338" y="626643"/>
            <a:ext cx="10515600" cy="1325563"/>
          </a:xfrm>
        </p:spPr>
        <p:txBody>
          <a:bodyPr vert="horz" lIns="91440" tIns="45720" rIns="91440" bIns="45720" rtlCol="0" anchor="ctr">
            <a:noAutofit/>
          </a:bodyPr>
          <a:lstStyle/>
          <a:p>
            <a:br>
              <a:rPr lang="en-US" sz="3600" kern="1200" dirty="0">
                <a:solidFill>
                  <a:schemeClr val="tx1"/>
                </a:solidFill>
                <a:latin typeface="Arial" panose="020B0604020202020204" pitchFamily="34" charset="0"/>
                <a:cs typeface="Arial" panose="020B0604020202020204" pitchFamily="34" charset="0"/>
              </a:rPr>
            </a:br>
            <a:r>
              <a:rPr lang="en-US" sz="3200" kern="1200" dirty="0">
                <a:solidFill>
                  <a:schemeClr val="tx1"/>
                </a:solidFill>
                <a:latin typeface="Times New Roman" panose="02020603050405020304" pitchFamily="18" charset="0"/>
                <a:cs typeface="Times New Roman" panose="02020603050405020304" pitchFamily="18" charset="0"/>
              </a:rPr>
              <a:t>My personal aims</a:t>
            </a:r>
            <a:br>
              <a:rPr lang="en-US" sz="3600" kern="1200" dirty="0">
                <a:solidFill>
                  <a:schemeClr val="tx1"/>
                </a:solidFill>
                <a:latin typeface="Times New Roman" panose="02020603050405020304" pitchFamily="18" charset="0"/>
                <a:cs typeface="Times New Roman" panose="02020603050405020304" pitchFamily="18" charset="0"/>
              </a:rPr>
            </a:br>
            <a:br>
              <a:rPr lang="en-US" sz="3200" kern="1200" dirty="0">
                <a:solidFill>
                  <a:schemeClr val="tx1"/>
                </a:solidFill>
                <a:latin typeface="Times New Roman" panose="02020603050405020304" pitchFamily="18" charset="0"/>
                <a:cs typeface="Times New Roman" panose="02020603050405020304" pitchFamily="18" charset="0"/>
              </a:rPr>
            </a:br>
            <a:r>
              <a:rPr lang="en-US" sz="1600" kern="1200" dirty="0">
                <a:solidFill>
                  <a:schemeClr val="tx1"/>
                </a:solidFill>
                <a:latin typeface="Times New Roman" panose="02020603050405020304" pitchFamily="18" charset="0"/>
                <a:cs typeface="Times New Roman" panose="02020603050405020304" pitchFamily="18" charset="0"/>
              </a:rPr>
              <a:t>Below is four of my personal aims for what I want to achieve from being on placement . </a:t>
            </a:r>
            <a:br>
              <a:rPr lang="en-US" sz="3200" kern="1200" dirty="0">
                <a:solidFill>
                  <a:schemeClr val="tx1"/>
                </a:solidFill>
                <a:latin typeface="Arial" panose="020B0604020202020204" pitchFamily="34" charset="0"/>
                <a:cs typeface="Arial" panose="020B0604020202020204" pitchFamily="34" charset="0"/>
              </a:rPr>
            </a:br>
            <a:br>
              <a:rPr lang="en-US" sz="3200" kern="1200" dirty="0">
                <a:solidFill>
                  <a:schemeClr val="tx1"/>
                </a:solidFill>
                <a:latin typeface="Arial" panose="020B0604020202020204" pitchFamily="34" charset="0"/>
                <a:cs typeface="Arial" panose="020B0604020202020204" pitchFamily="34" charset="0"/>
              </a:rPr>
            </a:br>
            <a:endParaRPr lang="en-US" sz="3200" kern="1200" dirty="0">
              <a:solidFill>
                <a:schemeClr val="tx1"/>
              </a:solidFill>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3C7531CE-DC7C-8646-9E7C-4EB42427B402}"/>
              </a:ext>
            </a:extLst>
          </p:cNvPr>
          <p:cNvGraphicFramePr>
            <a:graphicFrameLocks noGrp="1"/>
          </p:cNvGraphicFramePr>
          <p:nvPr>
            <p:extLst>
              <p:ext uri="{D42A27DB-BD31-4B8C-83A1-F6EECF244321}">
                <p14:modId xmlns:p14="http://schemas.microsoft.com/office/powerpoint/2010/main" val="1270119433"/>
              </p:ext>
            </p:extLst>
          </p:nvPr>
        </p:nvGraphicFramePr>
        <p:xfrm>
          <a:off x="177338" y="2413733"/>
          <a:ext cx="11837324" cy="4206241"/>
        </p:xfrm>
        <a:graphic>
          <a:graphicData uri="http://schemas.openxmlformats.org/drawingml/2006/table">
            <a:tbl>
              <a:tblPr firstRow="1" bandRow="1">
                <a:tableStyleId>{F5AB1C69-6EDB-4FF4-983F-18BD219EF322}</a:tableStyleId>
              </a:tblPr>
              <a:tblGrid>
                <a:gridCol w="11837324">
                  <a:extLst>
                    <a:ext uri="{9D8B030D-6E8A-4147-A177-3AD203B41FA5}">
                      <a16:colId xmlns:a16="http://schemas.microsoft.com/office/drawing/2014/main" val="482589159"/>
                    </a:ext>
                  </a:extLst>
                </a:gridCol>
              </a:tblGrid>
              <a:tr h="1347187">
                <a:tc>
                  <a:txBody>
                    <a:bodyPr/>
                    <a:lstStyle/>
                    <a:p>
                      <a:endParaRPr lang="en-US" sz="1600" dirty="0">
                        <a:latin typeface="Times New Roman" panose="02020603050405020304" pitchFamily="18" charset="0"/>
                        <a:cs typeface="Times New Roman" panose="02020603050405020304" pitchFamily="18" charset="0"/>
                      </a:endParaRPr>
                    </a:p>
                    <a:p>
                      <a:r>
                        <a:rPr lang="en-US" sz="1600" b="0" dirty="0">
                          <a:latin typeface="Times New Roman" panose="02020603050405020304" pitchFamily="18" charset="0"/>
                          <a:cs typeface="Times New Roman" panose="02020603050405020304" pitchFamily="18" charset="0"/>
                        </a:rPr>
                        <a:t> </a:t>
                      </a:r>
                      <a:r>
                        <a:rPr lang="en-US" sz="1600" b="0" dirty="0">
                          <a:solidFill>
                            <a:schemeClr val="tx1"/>
                          </a:solidFill>
                          <a:latin typeface="Times New Roman" panose="02020603050405020304" pitchFamily="18" charset="0"/>
                          <a:cs typeface="Times New Roman" panose="02020603050405020304" pitchFamily="18" charset="0"/>
                        </a:rPr>
                        <a:t>1.  To get a professional placement in Human resource management</a:t>
                      </a:r>
                    </a:p>
                  </a:txBody>
                  <a:tcPr/>
                </a:tc>
                <a:extLst>
                  <a:ext uri="{0D108BD9-81ED-4DB2-BD59-A6C34878D82A}">
                    <a16:rowId xmlns:a16="http://schemas.microsoft.com/office/drawing/2014/main" val="3730468769"/>
                  </a:ext>
                </a:extLst>
              </a:tr>
              <a:tr h="1257984">
                <a:tc>
                  <a:txBody>
                    <a:bodyPr/>
                    <a:lstStyle/>
                    <a:p>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2. Get to know different careers within human resource management </a:t>
                      </a:r>
                    </a:p>
                  </a:txBody>
                  <a:tcPr/>
                </a:tc>
                <a:extLst>
                  <a:ext uri="{0D108BD9-81ED-4DB2-BD59-A6C34878D82A}">
                    <a16:rowId xmlns:a16="http://schemas.microsoft.com/office/drawing/2014/main" val="3073595150"/>
                  </a:ext>
                </a:extLst>
              </a:tr>
              <a:tr h="800535">
                <a:tc>
                  <a:txBody>
                    <a:bodyPr/>
                    <a:lstStyle/>
                    <a:p>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3. Get experience, to know if its still what I want to do </a:t>
                      </a:r>
                    </a:p>
                  </a:txBody>
                  <a:tcPr/>
                </a:tc>
                <a:extLst>
                  <a:ext uri="{0D108BD9-81ED-4DB2-BD59-A6C34878D82A}">
                    <a16:rowId xmlns:a16="http://schemas.microsoft.com/office/drawing/2014/main" val="4291485284"/>
                  </a:ext>
                </a:extLst>
              </a:tr>
              <a:tr h="800535">
                <a:tc>
                  <a:txBody>
                    <a:bodyPr/>
                    <a:lstStyle/>
                    <a:p>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4. Make sure this pathway is what I want to do in the future</a:t>
                      </a:r>
                    </a:p>
                  </a:txBody>
                  <a:tcPr/>
                </a:tc>
                <a:extLst>
                  <a:ext uri="{0D108BD9-81ED-4DB2-BD59-A6C34878D82A}">
                    <a16:rowId xmlns:a16="http://schemas.microsoft.com/office/drawing/2014/main" val="448034853"/>
                  </a:ext>
                </a:extLst>
              </a:tr>
            </a:tbl>
          </a:graphicData>
        </a:graphic>
      </p:graphicFrame>
    </p:spTree>
    <p:extLst>
      <p:ext uri="{BB962C8B-B14F-4D97-AF65-F5344CB8AC3E}">
        <p14:creationId xmlns:p14="http://schemas.microsoft.com/office/powerpoint/2010/main" val="4057618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2930F-9CE1-B742-83D7-73BE96FFD96F}"/>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3600" dirty="0">
                <a:latin typeface="Times New Roman" panose="02020603050405020304" pitchFamily="18" charset="0"/>
                <a:cs typeface="Times New Roman" panose="02020603050405020304" pitchFamily="18" charset="0"/>
              </a:rPr>
              <a:t>Placement option 1 – Castel Bingo Swansea</a:t>
            </a:r>
          </a:p>
        </p:txBody>
      </p:sp>
      <p:pic>
        <p:nvPicPr>
          <p:cNvPr id="4" name="Content Placeholder 3">
            <a:extLst>
              <a:ext uri="{FF2B5EF4-FFF2-40B4-BE49-F238E27FC236}">
                <a16:creationId xmlns:a16="http://schemas.microsoft.com/office/drawing/2014/main" id="{EF4EEA35-F84A-7746-9C7E-86C6F8278623}"/>
              </a:ext>
            </a:extLst>
          </p:cNvPr>
          <p:cNvPicPr>
            <a:picLocks noGrp="1" noChangeAspect="1"/>
          </p:cNvPicPr>
          <p:nvPr>
            <p:ph idx="1"/>
          </p:nvPr>
        </p:nvPicPr>
        <p:blipFill rotWithShape="1">
          <a:blip r:embed="rId2"/>
          <a:srcRect l="5248" r="691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401679228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E2930F-9CE1-B742-83D7-73BE96FFD96F}"/>
              </a:ext>
            </a:extLst>
          </p:cNvPr>
          <p:cNvSpPr>
            <a:spLocks noGrp="1"/>
          </p:cNvSpPr>
          <p:nvPr>
            <p:ph type="title"/>
          </p:nvPr>
        </p:nvSpPr>
        <p:spPr>
          <a:xfrm>
            <a:off x="671235" y="1967265"/>
            <a:ext cx="3206396" cy="2547257"/>
          </a:xfrm>
          <a:noFill/>
        </p:spPr>
        <p:txBody>
          <a:bodyPr vert="horz" lIns="91440" tIns="45720" rIns="91440" bIns="45720" rtlCol="0" anchor="ctr">
            <a:normAutofit/>
          </a:bodyPr>
          <a:lstStyle/>
          <a:p>
            <a:pPr algn="ctr"/>
            <a:r>
              <a:rPr lang="en-US" sz="3600" dirty="0">
                <a:solidFill>
                  <a:schemeClr val="bg1"/>
                </a:solidFill>
                <a:latin typeface="Times New Roman" panose="02020603050405020304" pitchFamily="18" charset="0"/>
                <a:cs typeface="Times New Roman" panose="02020603050405020304" pitchFamily="18" charset="0"/>
              </a:rPr>
              <a:t>Organisation – Castle bingo Swansea</a:t>
            </a:r>
            <a:endParaRPr lang="en-US" sz="3300" kern="12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4FCED98-B186-C645-8EE9-15D072E210A8}"/>
              </a:ext>
            </a:extLst>
          </p:cNvPr>
          <p:cNvSpPr txBox="1"/>
          <p:nvPr/>
        </p:nvSpPr>
        <p:spPr>
          <a:xfrm>
            <a:off x="4551311" y="763758"/>
            <a:ext cx="7316298" cy="5932714"/>
          </a:xfrm>
          <a:prstGeom prst="rect">
            <a:avLst/>
          </a:prstGeom>
          <a:noFill/>
        </p:spPr>
        <p:txBody>
          <a:bodyPr wrap="square" rtlCol="0">
            <a:spAutoFit/>
          </a:bodyPr>
          <a:lstStyle/>
          <a:p>
            <a:pPr>
              <a:lnSpc>
                <a:spcPct val="200000"/>
              </a:lnSpc>
            </a:pPr>
            <a:r>
              <a:rPr lang="en-GB" sz="1600" dirty="0">
                <a:latin typeface="Times New Roman" panose="02020603050405020304" pitchFamily="18" charset="0"/>
                <a:cs typeface="Times New Roman" panose="02020603050405020304" pitchFamily="18" charset="0"/>
              </a:rPr>
              <a:t>• How did I enquire about a placement? </a:t>
            </a:r>
          </a:p>
          <a:p>
            <a:pPr>
              <a:lnSpc>
                <a:spcPct val="200000"/>
              </a:lnSpc>
            </a:pPr>
            <a:r>
              <a:rPr lang="en-GB" sz="1600" dirty="0">
                <a:latin typeface="Times New Roman" panose="02020603050405020304" pitchFamily="18" charset="0"/>
                <a:cs typeface="Times New Roman" panose="02020603050405020304" pitchFamily="18" charset="0"/>
              </a:rPr>
              <a:t>To apply for my placement opportunity I had to email their recruitment team and send in a CV and cover letter. I created a new CV aiming towards getting an HR placement. I felt this would help me as it shows I am very interested. </a:t>
            </a:r>
          </a:p>
          <a:p>
            <a:pPr>
              <a:lnSpc>
                <a:spcPct val="200000"/>
              </a:lnSpc>
            </a:pPr>
            <a:endParaRPr lang="en-GB" sz="1600" dirty="0">
              <a:latin typeface="Times New Roman" panose="02020603050405020304" pitchFamily="18" charset="0"/>
              <a:cs typeface="Times New Roman" panose="02020603050405020304" pitchFamily="18" charset="0"/>
            </a:endParaRPr>
          </a:p>
          <a:p>
            <a:pPr>
              <a:lnSpc>
                <a:spcPct val="200000"/>
              </a:lnSpc>
            </a:pPr>
            <a:r>
              <a:rPr lang="en-GB" sz="1600" dirty="0">
                <a:latin typeface="Times New Roman" panose="02020603050405020304" pitchFamily="18" charset="0"/>
                <a:cs typeface="Times New Roman" panose="02020603050405020304" pitchFamily="18" charset="0"/>
              </a:rPr>
              <a:t>• Why did I consider it? </a:t>
            </a:r>
          </a:p>
          <a:p>
            <a:pPr>
              <a:lnSpc>
                <a:spcPct val="200000"/>
              </a:lnSpc>
            </a:pPr>
            <a:r>
              <a:rPr lang="en-GB" sz="1600" dirty="0">
                <a:latin typeface="Times New Roman" panose="02020603050405020304" pitchFamily="18" charset="0"/>
                <a:cs typeface="Times New Roman" panose="02020603050405020304" pitchFamily="18" charset="0"/>
              </a:rPr>
              <a:t>I considered castle bingo as one of my options due to word of mouth. A family friend directed me towards this organisation after being employed with them herself. Although she didn't work in their human resource department; she praised the department. </a:t>
            </a:r>
          </a:p>
          <a:p>
            <a:pPr>
              <a:lnSpc>
                <a:spcPct val="200000"/>
              </a:lnSpc>
            </a:pPr>
            <a:r>
              <a:rPr lang="en-GB" sz="1600" dirty="0">
                <a:latin typeface="Times New Roman" panose="02020603050405020304" pitchFamily="18" charset="0"/>
                <a:cs typeface="Times New Roman" panose="02020603050405020304" pitchFamily="18" charset="0"/>
              </a:rPr>
              <a:t>After getting into contact with them, they accepted. </a:t>
            </a:r>
          </a:p>
          <a:p>
            <a:pPr>
              <a:lnSpc>
                <a:spcPct val="200000"/>
              </a:lnSpc>
            </a:pPr>
            <a:endParaRPr lang="en-GB" sz="1600" dirty="0"/>
          </a:p>
        </p:txBody>
      </p:sp>
    </p:spTree>
    <p:extLst>
      <p:ext uri="{BB962C8B-B14F-4D97-AF65-F5344CB8AC3E}">
        <p14:creationId xmlns:p14="http://schemas.microsoft.com/office/powerpoint/2010/main" val="1511823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FFADD7-84E9-1043-8A9F-FA4D54D770AF}"/>
              </a:ext>
            </a:extLst>
          </p:cNvPr>
          <p:cNvSpPr txBox="1"/>
          <p:nvPr/>
        </p:nvSpPr>
        <p:spPr>
          <a:xfrm>
            <a:off x="255495" y="978127"/>
            <a:ext cx="11209939" cy="3323987"/>
          </a:xfrm>
          <a:prstGeom prst="rect">
            <a:avLst/>
          </a:prstGeom>
          <a:noFill/>
        </p:spPr>
        <p:txBody>
          <a:bodyPr wrap="square" rtlCol="0">
            <a:spAutoFit/>
          </a:bodyPr>
          <a:lstStyle/>
          <a:p>
            <a:pPr>
              <a:lnSpc>
                <a:spcPct val="200000"/>
              </a:lnSpc>
            </a:pPr>
            <a:r>
              <a:rPr lang="en-GB" sz="1600" dirty="0">
                <a:latin typeface="Times New Roman" panose="02020603050405020304" pitchFamily="18" charset="0"/>
                <a:cs typeface="Times New Roman" panose="02020603050405020304" pitchFamily="18" charset="0"/>
              </a:rPr>
              <a:t>• Benefits of the organisation </a:t>
            </a:r>
          </a:p>
          <a:p>
            <a:pPr>
              <a:lnSpc>
                <a:spcPct val="200000"/>
              </a:lnSpc>
            </a:pPr>
            <a:r>
              <a:rPr lang="en-GB" sz="1600" dirty="0">
                <a:latin typeface="Times New Roman" panose="02020603050405020304" pitchFamily="18" charset="0"/>
                <a:cs typeface="Times New Roman" panose="02020603050405020304" pitchFamily="18" charset="0"/>
              </a:rPr>
              <a:t>Castle bingo offered a paid placement and in a human resource department. There was also free parking available and close distance to my home address. </a:t>
            </a:r>
          </a:p>
          <a:p>
            <a:pPr>
              <a:lnSpc>
                <a:spcPct val="200000"/>
              </a:lnSpc>
            </a:pPr>
            <a:r>
              <a:rPr lang="en-GB" sz="1600" dirty="0">
                <a:latin typeface="Times New Roman" panose="02020603050405020304" pitchFamily="18" charset="0"/>
                <a:cs typeface="Times New Roman" panose="02020603050405020304" pitchFamily="18" charset="0"/>
              </a:rPr>
              <a:t>The organisation also has core values to provide 'quality, value, and service'. They also 'take pride in developing and supporting their staff to achieve their potential at all levels through exiting opportunities and training' (Working at Castle, 2020). Castle Bingo is also proud to achieved re-accreditation as 'Investors in People Gold'. </a:t>
            </a:r>
          </a:p>
          <a:p>
            <a:endParaRPr lang="en-US" dirty="0"/>
          </a:p>
        </p:txBody>
      </p:sp>
      <p:sp>
        <p:nvSpPr>
          <p:cNvPr id="3" name="TextBox 2">
            <a:extLst>
              <a:ext uri="{FF2B5EF4-FFF2-40B4-BE49-F238E27FC236}">
                <a16:creationId xmlns:a16="http://schemas.microsoft.com/office/drawing/2014/main" id="{C0A95F38-CC0C-CB48-A3CD-26B7A43D7590}"/>
              </a:ext>
            </a:extLst>
          </p:cNvPr>
          <p:cNvSpPr txBox="1"/>
          <p:nvPr/>
        </p:nvSpPr>
        <p:spPr>
          <a:xfrm>
            <a:off x="7951304" y="6374296"/>
            <a:ext cx="4118179" cy="338554"/>
          </a:xfrm>
          <a:prstGeom prst="rect">
            <a:avLst/>
          </a:prstGeom>
          <a:noFill/>
        </p:spPr>
        <p:txBody>
          <a:bodyPr wrap="none" rtlCol="0">
            <a:spAutoFit/>
          </a:bodyPr>
          <a:lstStyle/>
          <a:p>
            <a:r>
              <a:rPr lang="en-US" sz="1600" dirty="0">
                <a:latin typeface="Times New Roman" panose="02020603050405020304" pitchFamily="18" charset="0"/>
                <a:cs typeface="Times New Roman" panose="02020603050405020304" pitchFamily="18" charset="0"/>
              </a:rPr>
              <a:t>(Source: The Investors in People Awards, 2020)</a:t>
            </a:r>
          </a:p>
        </p:txBody>
      </p:sp>
      <p:pic>
        <p:nvPicPr>
          <p:cNvPr id="4" name="Picture 3">
            <a:extLst>
              <a:ext uri="{FF2B5EF4-FFF2-40B4-BE49-F238E27FC236}">
                <a16:creationId xmlns:a16="http://schemas.microsoft.com/office/drawing/2014/main" id="{E39546C9-3A0C-E74D-899A-1B2C6E8377C6}"/>
              </a:ext>
            </a:extLst>
          </p:cNvPr>
          <p:cNvPicPr>
            <a:picLocks noChangeAspect="1"/>
          </p:cNvPicPr>
          <p:nvPr/>
        </p:nvPicPr>
        <p:blipFill>
          <a:blip r:embed="rId3"/>
          <a:stretch>
            <a:fillRect/>
          </a:stretch>
        </p:blipFill>
        <p:spPr>
          <a:xfrm>
            <a:off x="8555352" y="5528366"/>
            <a:ext cx="2910082" cy="717820"/>
          </a:xfrm>
          <a:prstGeom prst="rect">
            <a:avLst/>
          </a:prstGeom>
        </p:spPr>
      </p:pic>
    </p:spTree>
    <p:extLst>
      <p:ext uri="{BB962C8B-B14F-4D97-AF65-F5344CB8AC3E}">
        <p14:creationId xmlns:p14="http://schemas.microsoft.com/office/powerpoint/2010/main" val="1324263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2930F-9CE1-B742-83D7-73BE96FFD96F}"/>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3600" dirty="0">
                <a:latin typeface="Times New Roman" panose="02020603050405020304" pitchFamily="18" charset="0"/>
                <a:cs typeface="Times New Roman" panose="02020603050405020304" pitchFamily="18" charset="0"/>
              </a:rPr>
              <a:t>Placement option 2 -UWTSD Swansea</a:t>
            </a:r>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D970FB23-8D26-5D40-B74A-3F6C6FE8B333}"/>
              </a:ext>
            </a:extLst>
          </p:cNvPr>
          <p:cNvPicPr>
            <a:picLocks noChangeAspect="1"/>
          </p:cNvPicPr>
          <p:nvPr/>
        </p:nvPicPr>
        <p:blipFill rotWithShape="1">
          <a:blip r:embed="rId2"/>
          <a:srcRect l="6877" r="5282"/>
          <a:stretch/>
        </p:blipFill>
        <p:spPr>
          <a:xfrm>
            <a:off x="20" y="10"/>
            <a:ext cx="5911383" cy="6729632"/>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396578596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E2930F-9CE1-B742-83D7-73BE96FFD96F}"/>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dirty="0">
                <a:solidFill>
                  <a:srgbClr val="FFFFFF"/>
                </a:solidFill>
                <a:latin typeface="Times New Roman" panose="02020603050405020304" pitchFamily="18" charset="0"/>
                <a:cs typeface="Times New Roman" panose="02020603050405020304" pitchFamily="18" charset="0"/>
              </a:rPr>
              <a:t>Placement option 2 – UWTSD Swansea</a:t>
            </a:r>
          </a:p>
        </p:txBody>
      </p:sp>
      <p:sp>
        <p:nvSpPr>
          <p:cNvPr id="4" name="TextBox 3">
            <a:extLst>
              <a:ext uri="{FF2B5EF4-FFF2-40B4-BE49-F238E27FC236}">
                <a16:creationId xmlns:a16="http://schemas.microsoft.com/office/drawing/2014/main" id="{B20E425F-2298-7F4E-AE51-AA070DB4216D}"/>
              </a:ext>
            </a:extLst>
          </p:cNvPr>
          <p:cNvSpPr txBox="1"/>
          <p:nvPr/>
        </p:nvSpPr>
        <p:spPr>
          <a:xfrm>
            <a:off x="4441813" y="612844"/>
            <a:ext cx="7750187" cy="5632311"/>
          </a:xfrm>
          <a:prstGeom prst="rect">
            <a:avLst/>
          </a:prstGeom>
          <a:noFill/>
        </p:spPr>
        <p:txBody>
          <a:bodyPr wrap="square" rtlCol="0">
            <a:spAutoFit/>
          </a:bodyPr>
          <a:lstStyle/>
          <a:p>
            <a:pPr>
              <a:lnSpc>
                <a:spcPct val="200000"/>
              </a:lnSpc>
            </a:pPr>
            <a:r>
              <a:rPr lang="en-GB" sz="1600" dirty="0">
                <a:latin typeface="Times New Roman" panose="02020603050405020304" pitchFamily="18" charset="0"/>
                <a:cs typeface="Times New Roman" panose="02020603050405020304" pitchFamily="18" charset="0"/>
              </a:rPr>
              <a:t>• How did I enquire about a placement? </a:t>
            </a:r>
          </a:p>
          <a:p>
            <a:pPr>
              <a:lnSpc>
                <a:spcPct val="200000"/>
              </a:lnSpc>
            </a:pPr>
            <a:r>
              <a:rPr lang="en-GB" sz="1600" dirty="0">
                <a:latin typeface="Times New Roman" panose="02020603050405020304" pitchFamily="18" charset="0"/>
                <a:cs typeface="Times New Roman" panose="02020603050405020304" pitchFamily="18" charset="0"/>
              </a:rPr>
              <a:t>Julie Hayward head of Business in UWTSD helped me track down this placement opportunity. Once I sent my CV and cover letter to the head of human resources in UWTSD, they then invited me to an informal meeting.</a:t>
            </a:r>
          </a:p>
          <a:p>
            <a:pPr>
              <a:lnSpc>
                <a:spcPct val="200000"/>
              </a:lnSpc>
            </a:pPr>
            <a:endParaRPr lang="en-GB" sz="1600" dirty="0">
              <a:latin typeface="Times New Roman" panose="02020603050405020304" pitchFamily="18" charset="0"/>
              <a:cs typeface="Times New Roman" panose="02020603050405020304" pitchFamily="18" charset="0"/>
            </a:endParaRPr>
          </a:p>
          <a:p>
            <a:pPr marL="285750" indent="-285750">
              <a:lnSpc>
                <a:spcPct val="20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 Why did I consider it? </a:t>
            </a:r>
          </a:p>
          <a:p>
            <a:pPr>
              <a:lnSpc>
                <a:spcPct val="200000"/>
              </a:lnSpc>
            </a:pPr>
            <a:r>
              <a:rPr lang="en-GB" sz="1600" dirty="0">
                <a:latin typeface="Times New Roman" panose="02020603050405020304" pitchFamily="18" charset="0"/>
                <a:cs typeface="Times New Roman" panose="02020603050405020304" pitchFamily="18" charset="0"/>
              </a:rPr>
              <a:t>I accepted this placement due to it being in the same university as I study. I felt safe and comfortable. I also considered the placement due to the human resource team being so professional and friendly, they offered me an HR intern paid placement. </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783047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94FADC-721A-904F-B2C0-34EF7D97571C}"/>
              </a:ext>
            </a:extLst>
          </p:cNvPr>
          <p:cNvSpPr txBox="1"/>
          <p:nvPr/>
        </p:nvSpPr>
        <p:spPr>
          <a:xfrm>
            <a:off x="833718" y="1693939"/>
            <a:ext cx="10005391" cy="2339102"/>
          </a:xfrm>
          <a:prstGeom prst="rect">
            <a:avLst/>
          </a:prstGeom>
          <a:noFill/>
        </p:spPr>
        <p:txBody>
          <a:bodyPr wrap="square" rtlCol="0">
            <a:spAutoFit/>
          </a:bodyPr>
          <a:lstStyle/>
          <a:p>
            <a:pPr>
              <a:lnSpc>
                <a:spcPct val="200000"/>
              </a:lnSpc>
            </a:pPr>
            <a:r>
              <a:rPr lang="en-GB" sz="1600" dirty="0">
                <a:latin typeface="Times New Roman" panose="02020603050405020304" pitchFamily="18" charset="0"/>
                <a:cs typeface="Times New Roman" panose="02020603050405020304" pitchFamily="18" charset="0"/>
              </a:rPr>
              <a:t>• Benefits of the organisation </a:t>
            </a:r>
          </a:p>
          <a:p>
            <a:pPr>
              <a:lnSpc>
                <a:spcPct val="200000"/>
              </a:lnSpc>
            </a:pPr>
            <a:r>
              <a:rPr lang="en-GB" sz="1600" dirty="0">
                <a:latin typeface="Times New Roman" panose="02020603050405020304" pitchFamily="18" charset="0"/>
                <a:cs typeface="Times New Roman" panose="02020603050405020304" pitchFamily="18" charset="0"/>
              </a:rPr>
              <a:t>UWTSD has many benefits including, it is a paid placement, they pay the living national wage (</a:t>
            </a:r>
            <a:r>
              <a:rPr lang="en-GB" sz="1600" dirty="0" err="1">
                <a:latin typeface="Times New Roman" panose="02020603050405020304" pitchFamily="18" charset="0"/>
                <a:cs typeface="Times New Roman" panose="02020603050405020304" pitchFamily="18" charset="0"/>
              </a:rPr>
              <a:t>UWTSD.acuk</a:t>
            </a:r>
            <a:r>
              <a:rPr lang="en-GB" sz="1600" dirty="0">
                <a:latin typeface="Times New Roman" panose="02020603050405020304" pitchFamily="18" charset="0"/>
                <a:cs typeface="Times New Roman" panose="02020603050405020304" pitchFamily="18" charset="0"/>
              </a:rPr>
              <a:t>). I could visit another campus' and meet other HR professionals. UWTSD is also my university where I study my degree, so I knew the organization, UWTSD is also close to home. </a:t>
            </a:r>
          </a:p>
          <a:p>
            <a:endParaRPr lang="en-US" dirty="0"/>
          </a:p>
        </p:txBody>
      </p:sp>
    </p:spTree>
    <p:extLst>
      <p:ext uri="{BB962C8B-B14F-4D97-AF65-F5344CB8AC3E}">
        <p14:creationId xmlns:p14="http://schemas.microsoft.com/office/powerpoint/2010/main" val="2219451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2930F-9CE1-B742-83D7-73BE96FFD96F}"/>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3600" dirty="0">
                <a:latin typeface="Times New Roman" panose="02020603050405020304" pitchFamily="18" charset="0"/>
                <a:cs typeface="Times New Roman" panose="02020603050405020304" pitchFamily="18" charset="0"/>
              </a:rPr>
              <a:t>Placement option 3 – Gower College Swansea</a:t>
            </a:r>
          </a:p>
        </p:txBody>
      </p:sp>
      <p:pic>
        <p:nvPicPr>
          <p:cNvPr id="6" name="Picture 5">
            <a:extLst>
              <a:ext uri="{FF2B5EF4-FFF2-40B4-BE49-F238E27FC236}">
                <a16:creationId xmlns:a16="http://schemas.microsoft.com/office/drawing/2014/main" id="{3E67E7E9-A9FF-7C45-95FB-E6CC9F7F40AC}"/>
              </a:ext>
            </a:extLst>
          </p:cNvPr>
          <p:cNvPicPr>
            <a:picLocks noChangeAspect="1"/>
          </p:cNvPicPr>
          <p:nvPr/>
        </p:nvPicPr>
        <p:blipFill rotWithShape="1">
          <a:blip r:embed="rId2"/>
          <a:srcRect t="3081" r="-2" b="-2"/>
          <a:stretch/>
        </p:blipFill>
        <p:spPr>
          <a:xfrm>
            <a:off x="304623" y="1423577"/>
            <a:ext cx="5292788" cy="3552799"/>
          </a:xfrm>
          <a:prstGeom prst="rect">
            <a:avLst/>
          </a:prstGeom>
          <a:effectLst/>
        </p:spPr>
      </p:pic>
    </p:spTree>
    <p:extLst>
      <p:ext uri="{BB962C8B-B14F-4D97-AF65-F5344CB8AC3E}">
        <p14:creationId xmlns:p14="http://schemas.microsoft.com/office/powerpoint/2010/main" val="66872578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E2930F-9CE1-B742-83D7-73BE96FFD96F}"/>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dirty="0">
                <a:solidFill>
                  <a:srgbClr val="FFFFFF"/>
                </a:solidFill>
                <a:latin typeface="Times New Roman" panose="02020603050405020304" pitchFamily="18" charset="0"/>
                <a:cs typeface="Times New Roman" panose="02020603050405020304" pitchFamily="18" charset="0"/>
              </a:rPr>
              <a:t>Placement option </a:t>
            </a:r>
            <a:r>
              <a:rPr lang="en-US" sz="3300" dirty="0">
                <a:solidFill>
                  <a:srgbClr val="FFFFFF"/>
                </a:solidFill>
                <a:latin typeface="Times New Roman" panose="02020603050405020304" pitchFamily="18" charset="0"/>
                <a:cs typeface="Times New Roman" panose="02020603050405020304" pitchFamily="18" charset="0"/>
              </a:rPr>
              <a:t>3</a:t>
            </a:r>
            <a:r>
              <a:rPr lang="en-US" sz="3300" kern="1200" dirty="0">
                <a:solidFill>
                  <a:srgbClr val="FFFFFF"/>
                </a:solidFill>
                <a:latin typeface="Times New Roman" panose="02020603050405020304" pitchFamily="18" charset="0"/>
                <a:cs typeface="Times New Roman" panose="02020603050405020304" pitchFamily="18" charset="0"/>
              </a:rPr>
              <a:t> – </a:t>
            </a:r>
            <a:r>
              <a:rPr lang="en-US" sz="3300" dirty="0">
                <a:solidFill>
                  <a:srgbClr val="FFFFFF"/>
                </a:solidFill>
                <a:latin typeface="Times New Roman" panose="02020603050405020304" pitchFamily="18" charset="0"/>
                <a:cs typeface="Times New Roman" panose="02020603050405020304" pitchFamily="18" charset="0"/>
              </a:rPr>
              <a:t>Gower College Swansea </a:t>
            </a:r>
            <a:endParaRPr lang="en-US" sz="3300" kern="1200" dirty="0">
              <a:solidFill>
                <a:srgbClr val="FFFFFF"/>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20E425F-2298-7F4E-AE51-AA070DB4216D}"/>
              </a:ext>
            </a:extLst>
          </p:cNvPr>
          <p:cNvSpPr txBox="1"/>
          <p:nvPr/>
        </p:nvSpPr>
        <p:spPr>
          <a:xfrm>
            <a:off x="4229276" y="258901"/>
            <a:ext cx="7962724" cy="6340197"/>
          </a:xfrm>
          <a:prstGeom prst="rect">
            <a:avLst/>
          </a:prstGeom>
          <a:noFill/>
        </p:spPr>
        <p:txBody>
          <a:bodyPr wrap="square" rtlCol="0">
            <a:spAutoFit/>
          </a:bodyPr>
          <a:lstStyle/>
          <a:p>
            <a:pPr>
              <a:lnSpc>
                <a:spcPct val="200000"/>
              </a:lnSpc>
            </a:pPr>
            <a:r>
              <a:rPr lang="en-GB" sz="1600" dirty="0">
                <a:latin typeface="Times New Roman" panose="02020603050405020304" pitchFamily="18" charset="0"/>
                <a:cs typeface="Times New Roman" panose="02020603050405020304" pitchFamily="18" charset="0"/>
              </a:rPr>
              <a:t>• How did I enquire about a placement? </a:t>
            </a:r>
          </a:p>
          <a:p>
            <a:pPr>
              <a:lnSpc>
                <a:spcPct val="200000"/>
              </a:lnSpc>
            </a:pPr>
            <a:r>
              <a:rPr lang="en-GB" sz="1600" dirty="0">
                <a:latin typeface="Times New Roman" panose="02020603050405020304" pitchFamily="18" charset="0"/>
                <a:cs typeface="Times New Roman" panose="02020603050405020304" pitchFamily="18" charset="0"/>
              </a:rPr>
              <a:t>I enquired to the Gower college in </a:t>
            </a:r>
            <a:r>
              <a:rPr lang="en-GB" sz="1600" dirty="0" err="1">
                <a:latin typeface="Times New Roman" panose="02020603050405020304" pitchFamily="18" charset="0"/>
                <a:cs typeface="Times New Roman" panose="02020603050405020304" pitchFamily="18" charset="0"/>
              </a:rPr>
              <a:t>Tycoch</a:t>
            </a:r>
            <a:r>
              <a:rPr lang="en-GB" sz="1600" dirty="0">
                <a:latin typeface="Times New Roman" panose="02020603050405020304" pitchFamily="18" charset="0"/>
                <a:cs typeface="Times New Roman" panose="02020603050405020304" pitchFamily="18" charset="0"/>
              </a:rPr>
              <a:t>, by sending an email asking if they do placement opportunities in departments but preferably human resources. Unfortunately, they had employed an intern already. </a:t>
            </a:r>
          </a:p>
          <a:p>
            <a:pPr>
              <a:lnSpc>
                <a:spcPct val="200000"/>
              </a:lnSpc>
            </a:pPr>
            <a:endParaRPr lang="en-GB" sz="1600" dirty="0">
              <a:latin typeface="Times New Roman" panose="02020603050405020304" pitchFamily="18" charset="0"/>
              <a:cs typeface="Times New Roman" panose="02020603050405020304" pitchFamily="18" charset="0"/>
            </a:endParaRPr>
          </a:p>
          <a:p>
            <a:pPr>
              <a:lnSpc>
                <a:spcPct val="200000"/>
              </a:lnSpc>
            </a:pPr>
            <a:r>
              <a:rPr lang="en-GB" sz="1600" dirty="0">
                <a:latin typeface="Times New Roman" panose="02020603050405020304" pitchFamily="18" charset="0"/>
                <a:cs typeface="Times New Roman" panose="02020603050405020304" pitchFamily="18" charset="0"/>
              </a:rPr>
              <a:t>• Why did I consider it?</a:t>
            </a:r>
          </a:p>
          <a:p>
            <a:pPr>
              <a:lnSpc>
                <a:spcPct val="200000"/>
              </a:lnSpc>
            </a:pPr>
            <a:r>
              <a:rPr lang="en-GB" sz="1600" dirty="0">
                <a:latin typeface="Times New Roman" panose="02020603050405020304" pitchFamily="18" charset="0"/>
                <a:cs typeface="Times New Roman" panose="02020603050405020304" pitchFamily="18" charset="0"/>
              </a:rPr>
              <a:t> I thought that the Gower college </a:t>
            </a:r>
            <a:r>
              <a:rPr lang="en-GB" sz="1600" dirty="0" err="1">
                <a:latin typeface="Times New Roman" panose="02020603050405020304" pitchFamily="18" charset="0"/>
                <a:cs typeface="Times New Roman" panose="02020603050405020304" pitchFamily="18" charset="0"/>
              </a:rPr>
              <a:t>Tycoch</a:t>
            </a:r>
            <a:r>
              <a:rPr lang="en-GB" sz="1600" dirty="0">
                <a:latin typeface="Times New Roman" panose="02020603050405020304" pitchFamily="18" charset="0"/>
                <a:cs typeface="Times New Roman" panose="02020603050405020304" pitchFamily="18" charset="0"/>
              </a:rPr>
              <a:t> would be a suitable placement as its not too far distance to travel. I also thought that this would be a great placement to have, to learn about job roles in HR. </a:t>
            </a:r>
          </a:p>
          <a:p>
            <a:pPr>
              <a:lnSpc>
                <a:spcPct val="200000"/>
              </a:lnSpc>
            </a:pPr>
            <a:r>
              <a:rPr lang="en-GB" sz="1600" dirty="0">
                <a:latin typeface="Times New Roman" panose="02020603050405020304" pitchFamily="18" charset="0"/>
                <a:cs typeface="Times New Roman" panose="02020603050405020304" pitchFamily="18" charset="0"/>
              </a:rPr>
              <a:t>After receiving an email back confirming that placement opportunities weren't available, I didn't consider this organisation anymore. </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207619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2A123B-4DBC-9B44-8011-754E4359BD79}"/>
              </a:ext>
            </a:extLst>
          </p:cNvPr>
          <p:cNvSpPr txBox="1"/>
          <p:nvPr/>
        </p:nvSpPr>
        <p:spPr>
          <a:xfrm>
            <a:off x="672353" y="1193300"/>
            <a:ext cx="10233211" cy="2339102"/>
          </a:xfrm>
          <a:prstGeom prst="rect">
            <a:avLst/>
          </a:prstGeom>
          <a:noFill/>
        </p:spPr>
        <p:txBody>
          <a:bodyPr wrap="square" rtlCol="0">
            <a:spAutoFit/>
          </a:bodyPr>
          <a:lstStyle/>
          <a:p>
            <a:pPr>
              <a:lnSpc>
                <a:spcPct val="200000"/>
              </a:lnSpc>
            </a:pPr>
            <a:r>
              <a:rPr lang="en-GB" sz="1600" dirty="0">
                <a:latin typeface="Times New Roman" panose="02020603050405020304" pitchFamily="18" charset="0"/>
                <a:cs typeface="Times New Roman" panose="02020603050405020304" pitchFamily="18" charset="0"/>
              </a:rPr>
              <a:t>• Benefits of the organisation </a:t>
            </a:r>
          </a:p>
          <a:p>
            <a:pPr>
              <a:lnSpc>
                <a:spcPct val="200000"/>
              </a:lnSpc>
            </a:pPr>
            <a:r>
              <a:rPr lang="en-GB" sz="1600" dirty="0">
                <a:latin typeface="Times New Roman" panose="02020603050405020304" pitchFamily="18" charset="0"/>
                <a:cs typeface="Times New Roman" panose="02020603050405020304" pitchFamily="18" charset="0"/>
              </a:rPr>
              <a:t>Although the Gower college </a:t>
            </a:r>
            <a:r>
              <a:rPr lang="en-GB" sz="1600" dirty="0" err="1">
                <a:latin typeface="Times New Roman" panose="02020603050405020304" pitchFamily="18" charset="0"/>
                <a:cs typeface="Times New Roman" panose="02020603050405020304" pitchFamily="18" charset="0"/>
              </a:rPr>
              <a:t>Tycoch</a:t>
            </a:r>
            <a:r>
              <a:rPr lang="en-GB" sz="1600" dirty="0">
                <a:latin typeface="Times New Roman" panose="02020603050405020304" pitchFamily="18" charset="0"/>
                <a:cs typeface="Times New Roman" panose="02020603050405020304" pitchFamily="18" charset="0"/>
              </a:rPr>
              <a:t> couldn't be a considered placement, the college praises themselves to be a good organisation to work for. They have many staff benefits including assistance programs and additional benefits. They also have been awarded disability confidence and many other awards (Gower College Swansea, 2017). </a:t>
            </a:r>
          </a:p>
          <a:p>
            <a:endParaRPr lang="en-US" dirty="0"/>
          </a:p>
        </p:txBody>
      </p:sp>
    </p:spTree>
    <p:extLst>
      <p:ext uri="{BB962C8B-B14F-4D97-AF65-F5344CB8AC3E}">
        <p14:creationId xmlns:p14="http://schemas.microsoft.com/office/powerpoint/2010/main" val="1348974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34D11-F44D-5D42-96FB-5F8DE0A7D89D}"/>
              </a:ext>
            </a:extLst>
          </p:cNvPr>
          <p:cNvSpPr>
            <a:spLocks noGrp="1"/>
          </p:cNvSpPr>
          <p:nvPr>
            <p:ph type="title"/>
          </p:nvPr>
        </p:nvSpPr>
        <p:spPr/>
        <p:txBody>
          <a:bodyPr>
            <a:normAutofit/>
          </a:bodyPr>
          <a:lstStyle/>
          <a:p>
            <a:r>
              <a:rPr lang="en-US" sz="3200" dirty="0">
                <a:latin typeface="Times New Roman" panose="02020603050405020304" pitchFamily="18" charset="0"/>
                <a:cs typeface="Times New Roman" panose="02020603050405020304" pitchFamily="18" charset="0"/>
              </a:rPr>
              <a:t>Justification to chosen placement - UWTSD</a:t>
            </a:r>
          </a:p>
        </p:txBody>
      </p:sp>
      <p:sp>
        <p:nvSpPr>
          <p:cNvPr id="3" name="Content Placeholder 2">
            <a:extLst>
              <a:ext uri="{FF2B5EF4-FFF2-40B4-BE49-F238E27FC236}">
                <a16:creationId xmlns:a16="http://schemas.microsoft.com/office/drawing/2014/main" id="{7E7833FC-DF25-5841-9FCF-141C413EC659}"/>
              </a:ext>
            </a:extLst>
          </p:cNvPr>
          <p:cNvSpPr>
            <a:spLocks noGrp="1"/>
          </p:cNvSpPr>
          <p:nvPr>
            <p:ph idx="1"/>
          </p:nvPr>
        </p:nvSpPr>
        <p:spPr>
          <a:xfrm>
            <a:off x="569259" y="1690688"/>
            <a:ext cx="10515600" cy="4351338"/>
          </a:xfrm>
        </p:spPr>
        <p:txBody>
          <a:bodyPr>
            <a:normAutofit/>
          </a:bodyPr>
          <a:lstStyle/>
          <a:p>
            <a:pPr marL="0" indent="0">
              <a:buNone/>
            </a:pPr>
            <a:r>
              <a:rPr lang="en-GB" sz="1600" dirty="0">
                <a:latin typeface="Times New Roman" panose="02020603050405020304" pitchFamily="18" charset="0"/>
                <a:cs typeface="Times New Roman" panose="02020603050405020304" pitchFamily="18" charset="0"/>
              </a:rPr>
              <a:t>Overall I thought UWTSD offer was the best placement opportunity for me due to the many benefits, such as: </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The manor and friendliness of the HR department team </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The professionalism and detailed information on what I would be doing</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I was employed as an HR intern and was a paid position, also they pay living national wage </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I could visit and work from another UWTSD campus' such as Carmarthen </a:t>
            </a:r>
          </a:p>
          <a:p>
            <a:pPr marL="0" indent="0">
              <a:buNone/>
            </a:pPr>
            <a:endParaRPr lang="en-US" dirty="0"/>
          </a:p>
          <a:p>
            <a:endParaRPr lang="en-US" dirty="0"/>
          </a:p>
        </p:txBody>
      </p:sp>
    </p:spTree>
    <p:extLst>
      <p:ext uri="{BB962C8B-B14F-4D97-AF65-F5344CB8AC3E}">
        <p14:creationId xmlns:p14="http://schemas.microsoft.com/office/powerpoint/2010/main" val="4025757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8B656-9591-9B49-BB16-5F95E68D70D6}"/>
              </a:ext>
            </a:extLst>
          </p:cNvPr>
          <p:cNvSpPr>
            <a:spLocks noGrp="1"/>
          </p:cNvSpPr>
          <p:nvPr>
            <p:ph type="title"/>
          </p:nvPr>
        </p:nvSpPr>
        <p:spPr/>
        <p:txBody>
          <a:bodyPr/>
          <a:lstStyle/>
          <a:p>
            <a:r>
              <a:rPr lang="en-US" sz="3200" dirty="0">
                <a:latin typeface="Times New Roman" panose="02020603050405020304" pitchFamily="18" charset="0"/>
                <a:cs typeface="Times New Roman" panose="02020603050405020304" pitchFamily="18" charset="0"/>
              </a:rPr>
              <a:t>Conclusion</a:t>
            </a:r>
            <a:r>
              <a:rPr lang="en-US"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B1183D22-7AA4-C040-971C-F550577DA649}"/>
              </a:ext>
            </a:extLst>
          </p:cNvPr>
          <p:cNvSpPr>
            <a:spLocks noGrp="1"/>
          </p:cNvSpPr>
          <p:nvPr>
            <p:ph idx="1"/>
          </p:nvPr>
        </p:nvSpPr>
        <p:spPr>
          <a:xfrm>
            <a:off x="123092" y="1514842"/>
            <a:ext cx="12221307" cy="4351338"/>
          </a:xfrm>
        </p:spPr>
        <p:txBody>
          <a:bodyPr>
            <a:noAutofit/>
          </a:bodyPr>
          <a:lstStyle/>
          <a:p>
            <a:pPr marL="0" indent="0">
              <a:lnSpc>
                <a:spcPct val="200000"/>
              </a:lnSpc>
              <a:buNone/>
            </a:pPr>
            <a:r>
              <a:rPr lang="en-GB" sz="1600" dirty="0">
                <a:latin typeface="Times New Roman" panose="02020603050405020304" pitchFamily="18" charset="0"/>
                <a:cs typeface="Times New Roman" panose="02020603050405020304" pitchFamily="18" charset="0"/>
              </a:rPr>
              <a:t>After looking at three different organisations and identifying each benefit of having a placement opportunity with each of them, it has been easier to make a final decision on what placement opportunity is best for me. </a:t>
            </a:r>
          </a:p>
          <a:p>
            <a:pPr marL="0" indent="0">
              <a:lnSpc>
                <a:spcPct val="200000"/>
              </a:lnSpc>
              <a:buNone/>
            </a:pPr>
            <a:endParaRPr lang="en-GB" sz="1600" dirty="0">
              <a:latin typeface="Times New Roman" panose="02020603050405020304" pitchFamily="18" charset="0"/>
              <a:cs typeface="Times New Roman" panose="02020603050405020304" pitchFamily="18" charset="0"/>
            </a:endParaRPr>
          </a:p>
          <a:p>
            <a:pPr marL="0" indent="0">
              <a:lnSpc>
                <a:spcPct val="200000"/>
              </a:lnSpc>
              <a:buNone/>
            </a:pPr>
            <a:r>
              <a:rPr lang="en-GB" sz="1600" dirty="0">
                <a:latin typeface="Times New Roman" panose="02020603050405020304" pitchFamily="18" charset="0"/>
                <a:cs typeface="Times New Roman" panose="02020603050405020304" pitchFamily="18" charset="0"/>
              </a:rPr>
              <a:t>I believe this presentation has identified why I undertook the module 'professional placement' and chosen to get experience within a human resource department, which will be at the UWTSD HR department. </a:t>
            </a:r>
          </a:p>
          <a:p>
            <a:pPr marL="0" indent="0">
              <a:lnSpc>
                <a:spcPct val="200000"/>
              </a:lnSpc>
              <a:buNone/>
            </a:pPr>
            <a:endParaRPr lang="en-GB" sz="1600" dirty="0">
              <a:latin typeface="Times New Roman" panose="02020603050405020304" pitchFamily="18" charset="0"/>
              <a:cs typeface="Times New Roman" panose="02020603050405020304" pitchFamily="18" charset="0"/>
            </a:endParaRPr>
          </a:p>
          <a:p>
            <a:pPr marL="0" indent="0">
              <a:lnSpc>
                <a:spcPct val="200000"/>
              </a:lnSpc>
              <a:buNone/>
            </a:pPr>
            <a:r>
              <a:rPr lang="en-GB" sz="1600" dirty="0">
                <a:latin typeface="Times New Roman" panose="02020603050405020304" pitchFamily="18" charset="0"/>
                <a:cs typeface="Times New Roman" panose="02020603050405020304" pitchFamily="18" charset="0"/>
              </a:rPr>
              <a:t>I have included personal aims for what want to achieve while being on placement and a rationale stating why. </a:t>
            </a:r>
          </a:p>
          <a:p>
            <a:pPr marL="0" indent="0">
              <a:lnSpc>
                <a:spcPct val="170000"/>
              </a:lnSpc>
              <a:buNone/>
            </a:pPr>
            <a:endParaRPr lang="en-US" sz="1800" dirty="0"/>
          </a:p>
          <a:p>
            <a:pPr marL="0" indent="0">
              <a:lnSpc>
                <a:spcPct val="170000"/>
              </a:lnSpc>
              <a:buNone/>
            </a:pPr>
            <a:r>
              <a:rPr lang="en-US" sz="1800" dirty="0"/>
              <a:t> </a:t>
            </a:r>
          </a:p>
        </p:txBody>
      </p:sp>
    </p:spTree>
    <p:extLst>
      <p:ext uri="{BB962C8B-B14F-4D97-AF65-F5344CB8AC3E}">
        <p14:creationId xmlns:p14="http://schemas.microsoft.com/office/powerpoint/2010/main" val="13532994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3193A-AC12-2242-8077-884D1B2B2F41}"/>
              </a:ext>
            </a:extLst>
          </p:cNvPr>
          <p:cNvSpPr>
            <a:spLocks noGrp="1"/>
          </p:cNvSpPr>
          <p:nvPr>
            <p:ph type="title"/>
          </p:nvPr>
        </p:nvSpPr>
        <p:spPr>
          <a:xfrm>
            <a:off x="169984" y="78031"/>
            <a:ext cx="10515600" cy="1325563"/>
          </a:xfrm>
        </p:spPr>
        <p:txBody>
          <a:bodyPr>
            <a:normAutofit/>
          </a:bodyPr>
          <a:lstStyle/>
          <a:p>
            <a:r>
              <a:rPr lang="en-US" sz="3200" dirty="0">
                <a:latin typeface="Arial" panose="020B0604020202020204" pitchFamily="34" charset="0"/>
                <a:cs typeface="Arial" panose="020B0604020202020204" pitchFamily="34" charset="0"/>
              </a:rPr>
              <a:t>Reference</a:t>
            </a:r>
            <a:r>
              <a:rPr lang="en-US" sz="3200" dirty="0"/>
              <a:t> </a:t>
            </a:r>
            <a:r>
              <a:rPr lang="en-US" sz="3200" dirty="0">
                <a:latin typeface="Arial" panose="020B0604020202020204" pitchFamily="34" charset="0"/>
                <a:cs typeface="Arial" panose="020B0604020202020204" pitchFamily="34" charset="0"/>
              </a:rPr>
              <a:t>list</a:t>
            </a:r>
            <a:r>
              <a:rPr lang="en-US" sz="3200" dirty="0"/>
              <a:t> </a:t>
            </a:r>
          </a:p>
        </p:txBody>
      </p:sp>
      <p:sp>
        <p:nvSpPr>
          <p:cNvPr id="3" name="Content Placeholder 2">
            <a:extLst>
              <a:ext uri="{FF2B5EF4-FFF2-40B4-BE49-F238E27FC236}">
                <a16:creationId xmlns:a16="http://schemas.microsoft.com/office/drawing/2014/main" id="{9805AAF0-146F-A546-BB37-0B21CF000F16}"/>
              </a:ext>
            </a:extLst>
          </p:cNvPr>
          <p:cNvSpPr>
            <a:spLocks noGrp="1"/>
          </p:cNvSpPr>
          <p:nvPr>
            <p:ph idx="1"/>
          </p:nvPr>
        </p:nvSpPr>
        <p:spPr>
          <a:xfrm>
            <a:off x="169984" y="1578406"/>
            <a:ext cx="11852031" cy="4351338"/>
          </a:xfrm>
        </p:spPr>
        <p:txBody>
          <a:bodyPr>
            <a:normAutofit fontScale="77500" lnSpcReduction="20000"/>
          </a:bodyPr>
          <a:lstStyle/>
          <a:p>
            <a:pPr marL="0" indent="0">
              <a:lnSpc>
                <a:spcPct val="200000"/>
              </a:lnSpc>
              <a:buNone/>
            </a:pPr>
            <a:r>
              <a:rPr lang="en-GB" sz="1800" dirty="0">
                <a:latin typeface="Times New Roman" panose="02020603050405020304" pitchFamily="18" charset="0"/>
                <a:cs typeface="Times New Roman" panose="02020603050405020304" pitchFamily="18" charset="0"/>
              </a:rPr>
              <a:t>Castle Bingo. 2020. </a:t>
            </a:r>
            <a:r>
              <a:rPr lang="en-GB" sz="1800" i="1" dirty="0">
                <a:latin typeface="Times New Roman" panose="02020603050405020304" pitchFamily="18" charset="0"/>
                <a:cs typeface="Times New Roman" panose="02020603050405020304" pitchFamily="18" charset="0"/>
              </a:rPr>
              <a:t>Working At Castle</a:t>
            </a:r>
            <a:r>
              <a:rPr lang="en-GB" sz="1800" dirty="0">
                <a:latin typeface="Times New Roman" panose="02020603050405020304" pitchFamily="18" charset="0"/>
                <a:cs typeface="Times New Roman" panose="02020603050405020304" pitchFamily="18" charset="0"/>
              </a:rPr>
              <a:t>. (online) Available at: &lt;https://</a:t>
            </a:r>
            <a:r>
              <a:rPr lang="en-GB" sz="1800" dirty="0" err="1">
                <a:latin typeface="Times New Roman" panose="02020603050405020304" pitchFamily="18" charset="0"/>
                <a:cs typeface="Times New Roman" panose="02020603050405020304" pitchFamily="18" charset="0"/>
              </a:rPr>
              <a:t>www.castlebingo.co.uk</a:t>
            </a:r>
            <a:r>
              <a:rPr lang="en-GB" sz="1800" dirty="0">
                <a:latin typeface="Times New Roman" panose="02020603050405020304" pitchFamily="18" charset="0"/>
                <a:cs typeface="Times New Roman" panose="02020603050405020304" pitchFamily="18" charset="0"/>
              </a:rPr>
              <a:t>/working-at-castle/&gt; (Accessed 17 March 2020).</a:t>
            </a:r>
          </a:p>
          <a:p>
            <a:pPr marL="0" indent="0">
              <a:lnSpc>
                <a:spcPct val="200000"/>
              </a:lnSpc>
              <a:buNone/>
            </a:pPr>
            <a:r>
              <a:rPr lang="en-GB" sz="1800" dirty="0">
                <a:latin typeface="Times New Roman" panose="02020603050405020304" pitchFamily="18" charset="0"/>
                <a:cs typeface="Times New Roman" panose="02020603050405020304" pitchFamily="18" charset="0"/>
              </a:rPr>
              <a:t>Investors in People. 2020. </a:t>
            </a:r>
            <a:r>
              <a:rPr lang="en-GB" sz="1800" i="1" dirty="0">
                <a:latin typeface="Times New Roman" panose="02020603050405020304" pitchFamily="18" charset="0"/>
                <a:cs typeface="Times New Roman" panose="02020603050405020304" pitchFamily="18" charset="0"/>
              </a:rPr>
              <a:t>The Investors In People Awards | 2019</a:t>
            </a:r>
            <a:r>
              <a:rPr lang="en-GB" sz="1800" dirty="0">
                <a:latin typeface="Times New Roman" panose="02020603050405020304" pitchFamily="18" charset="0"/>
                <a:cs typeface="Times New Roman" panose="02020603050405020304" pitchFamily="18" charset="0"/>
              </a:rPr>
              <a:t>. (online) Available at: &lt;https://</a:t>
            </a:r>
            <a:r>
              <a:rPr lang="en-GB" sz="1800" dirty="0" err="1">
                <a:latin typeface="Times New Roman" panose="02020603050405020304" pitchFamily="18" charset="0"/>
                <a:cs typeface="Times New Roman" panose="02020603050405020304" pitchFamily="18" charset="0"/>
              </a:rPr>
              <a:t>www.investorsinpeople.com</a:t>
            </a:r>
            <a:r>
              <a:rPr lang="en-GB" sz="1800" dirty="0">
                <a:latin typeface="Times New Roman" panose="02020603050405020304" pitchFamily="18" charset="0"/>
                <a:cs typeface="Times New Roman" panose="02020603050405020304" pitchFamily="18" charset="0"/>
              </a:rPr>
              <a:t>/events/awards/&gt; (Accessed 18 March 2020).</a:t>
            </a:r>
          </a:p>
          <a:p>
            <a:pPr marL="0" indent="0">
              <a:lnSpc>
                <a:spcPct val="200000"/>
              </a:lnSpc>
              <a:buNone/>
            </a:pPr>
            <a:r>
              <a:rPr lang="en-GB" sz="1800" dirty="0">
                <a:latin typeface="Times New Roman" panose="02020603050405020304" pitchFamily="18" charset="0"/>
                <a:cs typeface="Times New Roman" panose="02020603050405020304" pitchFamily="18" charset="0"/>
              </a:rPr>
              <a:t>Business, N., 2020. </a:t>
            </a:r>
            <a:r>
              <a:rPr lang="en-GB" sz="1800" i="1" dirty="0">
                <a:latin typeface="Times New Roman" panose="02020603050405020304" pitchFamily="18" charset="0"/>
                <a:cs typeface="Times New Roman" panose="02020603050405020304" pitchFamily="18" charset="0"/>
              </a:rPr>
              <a:t>What Are The Benefits Of A Quality Placement?</a:t>
            </a:r>
            <a:r>
              <a:rPr lang="en-GB" sz="1800" dirty="0">
                <a:latin typeface="Times New Roman" panose="02020603050405020304" pitchFamily="18" charset="0"/>
                <a:cs typeface="Times New Roman" panose="02020603050405020304" pitchFamily="18" charset="0"/>
              </a:rPr>
              <a:t>. (online) NCUB. Available at: &lt;https://</a:t>
            </a:r>
            <a:r>
              <a:rPr lang="en-GB" sz="1800" dirty="0" err="1">
                <a:latin typeface="Times New Roman" panose="02020603050405020304" pitchFamily="18" charset="0"/>
                <a:cs typeface="Times New Roman" panose="02020603050405020304" pitchFamily="18" charset="0"/>
              </a:rPr>
              <a:t>www.ncub.co.uk</a:t>
            </a:r>
            <a:r>
              <a:rPr lang="en-GB" sz="1800" dirty="0">
                <a:latin typeface="Times New Roman" panose="02020603050405020304" pitchFamily="18" charset="0"/>
                <a:cs typeface="Times New Roman" panose="02020603050405020304" pitchFamily="18" charset="0"/>
              </a:rPr>
              <a:t>/placements-report/the-benefits-of-a-high-quality-</a:t>
            </a:r>
            <a:r>
              <a:rPr lang="en-GB" sz="1800" dirty="0" err="1">
                <a:latin typeface="Times New Roman" panose="02020603050405020304" pitchFamily="18" charset="0"/>
                <a:cs typeface="Times New Roman" panose="02020603050405020304" pitchFamily="18" charset="0"/>
              </a:rPr>
              <a:t>placement.html</a:t>
            </a:r>
            <a:r>
              <a:rPr lang="en-GB" sz="1800" dirty="0">
                <a:latin typeface="Times New Roman" panose="02020603050405020304" pitchFamily="18" charset="0"/>
                <a:cs typeface="Times New Roman" panose="02020603050405020304" pitchFamily="18" charset="0"/>
              </a:rPr>
              <a:t>&gt; (Accessed 18 March 2020).</a:t>
            </a:r>
          </a:p>
          <a:p>
            <a:pPr marL="0" indent="0">
              <a:lnSpc>
                <a:spcPct val="200000"/>
              </a:lnSpc>
              <a:buNone/>
            </a:pPr>
            <a:r>
              <a:rPr lang="en-GB" sz="1800" dirty="0">
                <a:latin typeface="Times New Roman" panose="02020603050405020304" pitchFamily="18" charset="0"/>
                <a:cs typeface="Times New Roman" panose="02020603050405020304" pitchFamily="18" charset="0"/>
              </a:rPr>
              <a:t>Meister, J., 2019. </a:t>
            </a:r>
            <a:r>
              <a:rPr lang="en-GB" sz="1800" i="1" dirty="0">
                <a:latin typeface="Times New Roman" panose="02020603050405020304" pitchFamily="18" charset="0"/>
                <a:cs typeface="Times New Roman" panose="02020603050405020304" pitchFamily="18" charset="0"/>
              </a:rPr>
              <a:t>Ten HR Trends In The Age Of Artificial Intelligence</a:t>
            </a:r>
            <a:r>
              <a:rPr lang="en-GB" sz="1800" dirty="0">
                <a:latin typeface="Times New Roman" panose="02020603050405020304" pitchFamily="18" charset="0"/>
                <a:cs typeface="Times New Roman" panose="02020603050405020304" pitchFamily="18" charset="0"/>
              </a:rPr>
              <a:t>. (online) Forbes. Available at: &lt;https://</a:t>
            </a:r>
            <a:r>
              <a:rPr lang="en-GB" sz="1800" dirty="0" err="1">
                <a:latin typeface="Times New Roman" panose="02020603050405020304" pitchFamily="18" charset="0"/>
                <a:cs typeface="Times New Roman" panose="02020603050405020304" pitchFamily="18" charset="0"/>
              </a:rPr>
              <a:t>www.forbes.com</a:t>
            </a:r>
            <a:r>
              <a:rPr lang="en-GB" sz="1800" dirty="0">
                <a:latin typeface="Times New Roman" panose="02020603050405020304" pitchFamily="18" charset="0"/>
                <a:cs typeface="Times New Roman" panose="02020603050405020304" pitchFamily="18" charset="0"/>
              </a:rPr>
              <a:t>/sites/</a:t>
            </a:r>
            <a:r>
              <a:rPr lang="en-GB" sz="1800" dirty="0" err="1">
                <a:latin typeface="Times New Roman" panose="02020603050405020304" pitchFamily="18" charset="0"/>
                <a:cs typeface="Times New Roman" panose="02020603050405020304" pitchFamily="18" charset="0"/>
              </a:rPr>
              <a:t>jeannemeister</a:t>
            </a:r>
            <a:r>
              <a:rPr lang="en-GB" sz="1800" dirty="0">
                <a:latin typeface="Times New Roman" panose="02020603050405020304" pitchFamily="18" charset="0"/>
                <a:cs typeface="Times New Roman" panose="02020603050405020304" pitchFamily="18" charset="0"/>
              </a:rPr>
              <a:t>/2019/01/08/ten-hr-trends-in-the-age-of-artificial-intelligence/#14b09dbc3219&gt; (Accessed 19 March 2020).</a:t>
            </a:r>
          </a:p>
          <a:p>
            <a:pPr marL="0" indent="0">
              <a:lnSpc>
                <a:spcPct val="200000"/>
              </a:lnSpc>
              <a:buNone/>
            </a:pPr>
            <a:r>
              <a:rPr lang="en-GB" sz="1800" dirty="0" err="1">
                <a:latin typeface="Times New Roman" panose="02020603050405020304" pitchFamily="18" charset="0"/>
                <a:cs typeface="Times New Roman" panose="02020603050405020304" pitchFamily="18" charset="0"/>
              </a:rPr>
              <a:t>GCS.ac.uk</a:t>
            </a:r>
            <a:r>
              <a:rPr lang="en-GB" sz="1800" dirty="0">
                <a:latin typeface="Times New Roman" panose="02020603050405020304" pitchFamily="18" charset="0"/>
                <a:cs typeface="Times New Roman" panose="02020603050405020304" pitchFamily="18" charset="0"/>
              </a:rPr>
              <a:t>. 2017. </a:t>
            </a:r>
            <a:r>
              <a:rPr lang="en-GB" sz="1800" i="1" dirty="0">
                <a:latin typeface="Times New Roman" panose="02020603050405020304" pitchFamily="18" charset="0"/>
                <a:cs typeface="Times New Roman" panose="02020603050405020304" pitchFamily="18" charset="0"/>
              </a:rPr>
              <a:t>Working For Us | Gower College Swansea</a:t>
            </a:r>
            <a:r>
              <a:rPr lang="en-GB" sz="1800" dirty="0">
                <a:latin typeface="Times New Roman" panose="02020603050405020304" pitchFamily="18" charset="0"/>
                <a:cs typeface="Times New Roman" panose="02020603050405020304" pitchFamily="18" charset="0"/>
              </a:rPr>
              <a:t>. (online) Available at: &lt;https://</a:t>
            </a:r>
            <a:r>
              <a:rPr lang="en-GB" sz="1800" dirty="0" err="1">
                <a:latin typeface="Times New Roman" panose="02020603050405020304" pitchFamily="18" charset="0"/>
                <a:cs typeface="Times New Roman" panose="02020603050405020304" pitchFamily="18" charset="0"/>
              </a:rPr>
              <a:t>www.gcs.ac.uk</a:t>
            </a:r>
            <a:r>
              <a:rPr lang="en-GB" sz="1800" dirty="0">
                <a:latin typeface="Times New Roman" panose="02020603050405020304" pitchFamily="18" charset="0"/>
                <a:cs typeface="Times New Roman" panose="02020603050405020304" pitchFamily="18" charset="0"/>
              </a:rPr>
              <a:t>/jobs/working-for-us&gt; (Accessed 17 March 2020).</a:t>
            </a:r>
            <a:endParaRPr lang="en-GB" sz="1800" b="1"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r>
              <a:rPr lang="en-GB" sz="1800" dirty="0" err="1">
                <a:latin typeface="Times New Roman" panose="02020603050405020304" pitchFamily="18" charset="0"/>
                <a:cs typeface="Times New Roman" panose="02020603050405020304" pitchFamily="18" charset="0"/>
              </a:rPr>
              <a:t>UWTSD.ac.uk</a:t>
            </a:r>
            <a:r>
              <a:rPr lang="en-GB" sz="1800" dirty="0">
                <a:latin typeface="Times New Roman" panose="02020603050405020304" pitchFamily="18" charset="0"/>
                <a:cs typeface="Times New Roman" panose="02020603050405020304" pitchFamily="18" charset="0"/>
              </a:rPr>
              <a:t>. 2020 | university Of Wales (online) Available at: </a:t>
            </a:r>
            <a:r>
              <a:rPr lang="en-GB" sz="1800" dirty="0">
                <a:latin typeface="Times New Roman" panose="02020603050405020304" pitchFamily="18" charset="0"/>
                <a:cs typeface="Times New Roman" panose="02020603050405020304" pitchFamily="18" charset="0"/>
                <a:hlinkClick r:id="rId2"/>
              </a:rPr>
              <a:t>https://www.uwtsd.ac.uk/careers</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Acessed</a:t>
            </a:r>
            <a:r>
              <a:rPr lang="en-GB" sz="1800" dirty="0">
                <a:latin typeface="Times New Roman" panose="02020603050405020304" pitchFamily="18" charset="0"/>
                <a:cs typeface="Times New Roman" panose="02020603050405020304" pitchFamily="18" charset="0"/>
              </a:rPr>
              <a:t> 17 March 2020).</a:t>
            </a:r>
          </a:p>
          <a:p>
            <a:pPr marL="0" indent="0">
              <a:buNone/>
            </a:pPr>
            <a:endParaRPr lang="en-US" dirty="0"/>
          </a:p>
        </p:txBody>
      </p:sp>
    </p:spTree>
    <p:extLst>
      <p:ext uri="{BB962C8B-B14F-4D97-AF65-F5344CB8AC3E}">
        <p14:creationId xmlns:p14="http://schemas.microsoft.com/office/powerpoint/2010/main" val="9390615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445</TotalTime>
  <Words>1405</Words>
  <Application>Microsoft Macintosh PowerPoint</Application>
  <PresentationFormat>Widescreen</PresentationFormat>
  <Paragraphs>91</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PowerPoint Presentation</vt:lpstr>
      <vt:lpstr>Introduction </vt:lpstr>
      <vt:lpstr>Rationale </vt:lpstr>
      <vt:lpstr> My personal aims  Below is four of my personal aims for what I want to achieve from being on placement .   </vt:lpstr>
      <vt:lpstr>Placement option 1 – Castel Bingo Swansea</vt:lpstr>
      <vt:lpstr>Organisation – Castle bingo Swansea</vt:lpstr>
      <vt:lpstr>PowerPoint Presentation</vt:lpstr>
      <vt:lpstr>Placement option 2 -UWTSD Swansea</vt:lpstr>
      <vt:lpstr>Placement option 2 – UWTSD Swansea</vt:lpstr>
      <vt:lpstr>PowerPoint Presentation</vt:lpstr>
      <vt:lpstr>Placement option 3 – Gower College Swansea</vt:lpstr>
      <vt:lpstr>Placement option 3 – Gower College Swansea </vt:lpstr>
      <vt:lpstr>PowerPoint Presentation</vt:lpstr>
      <vt:lpstr>Justification to chosen placement - UWTSD</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Glesni Loveridge (1804647)</dc:creator>
  <cp:lastModifiedBy>Glesni Loveridge (1804647)</cp:lastModifiedBy>
  <cp:revision>34</cp:revision>
  <dcterms:created xsi:type="dcterms:W3CDTF">2020-03-21T18:53:51Z</dcterms:created>
  <dcterms:modified xsi:type="dcterms:W3CDTF">2020-03-24T15:30:22Z</dcterms:modified>
</cp:coreProperties>
</file>