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25" autoAdjust="0"/>
  </p:normalViewPr>
  <p:slideViewPr>
    <p:cSldViewPr>
      <p:cViewPr varScale="1">
        <p:scale>
          <a:sx n="72" d="100"/>
          <a:sy n="72" d="100"/>
        </p:scale>
        <p:origin x="1762"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AC2ECC-7DC2-492D-8EC2-FBEFC92677B3}" type="datetimeFigureOut">
              <a:rPr lang="en-US" smtClean="0"/>
              <a:pPr/>
              <a:t>4/19/2022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FBE9F57-053E-424C-A337-D76CDA067281}" type="slidenum">
              <a:rPr lang="en-US" smtClean="0"/>
              <a:pPr/>
              <a:t>‹#›</a:t>
            </a:fld>
            <a:endParaRPr lang="en-US"/>
          </a:p>
        </p:txBody>
      </p:sp>
    </p:spTree>
    <p:extLst>
      <p:ext uri="{BB962C8B-B14F-4D97-AF65-F5344CB8AC3E}">
        <p14:creationId xmlns:p14="http://schemas.microsoft.com/office/powerpoint/2010/main" val="4207191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is a particular definition of employability skills and it can be defined as the collection of the skills that can help to identify the potential employees for the workplace. These skills are also transferable in nature and try to turn people into efficient employees. In other words, a better technical understanding and knowledge of the subjects are also considered the important things related to employability skills. The employability skills are also critical in nature and these are crucial for the workplace or the business environment. These effective skills are also important for self-employed employees. It can be observed by me that there are values of the employability skills near the employers because they can indicate the potential team members with the help of the skills.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some types of employability skills that are learned by me to improve me as a potential employee in the workplace. These skills are teamwork, critical thinking, collaboration, and communication skills. There are some importance of the skills and these can try to develop the power of employability. The significance of teamwork is to collaborate with all the jobs of a particular workplace. It can be stated to me that teamwork is significant for the employees because it is the crucial part associated with the sustainability of the organisations. In the context of the study, I am considered a student and try to develop my career in the field of care work where teamwork is very important. Critical thinking is also important in this field because the activities are also developed with the help of this particular employability skill. The other employability skill is the communication skill which is important for the future career of a student because the relationship between the customers and the employee is developed with the help of the skill.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some other professional skills identified by me that need to be improved by the student who can try to develop their career as a care worker. These employability skills are </a:t>
            </a:r>
            <a:r>
              <a:rPr lang="en-GB" sz="1200" b="1" i="1" kern="1200" dirty="0">
                <a:solidFill>
                  <a:schemeClr val="tx1"/>
                </a:solidFill>
                <a:latin typeface="+mn-lt"/>
                <a:ea typeface="+mn-ea"/>
                <a:cs typeface="+mn-cs"/>
              </a:rPr>
              <a:t>leadership, work ethics, and professionalism</a:t>
            </a:r>
            <a:r>
              <a:rPr lang="en-GB" sz="1200" kern="1200" dirty="0">
                <a:solidFill>
                  <a:schemeClr val="tx1"/>
                </a:solidFill>
                <a:latin typeface="+mn-lt"/>
                <a:ea typeface="+mn-ea"/>
                <a:cs typeface="+mn-cs"/>
              </a:rPr>
              <a:t>. There is some importance in those skills and for this reason, these are improved me. The Importance of professionalism is to create the perfect impression as a relevant employee near the employers. In the context of the workplace, the other effect of this particular skill is to build a proper interpersonal relationship between the employee and the workplace or the organization. It is observed by me that there is also an importance of leadership. This important is to create the appropriate abilities of the team members as career workers. For this reason, this particular skill needs to be improved by me. The other important skill is the work ethic which is important for the development of the performance and the morale of the employees in the context of the workplace. For this reason, the particular skills of the employability are needed to be developed or improved by me.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There are some tools of the employability skills such as the </a:t>
            </a:r>
            <a:r>
              <a:rPr lang="en-GB" sz="1800" b="1" i="1" dirty="0">
                <a:effectLst/>
                <a:latin typeface="Arial" panose="020B0604020202020204" pitchFamily="34" charset="0"/>
                <a:ea typeface="Arial" panose="020B0604020202020204" pitchFamily="34" charset="0"/>
              </a:rPr>
              <a:t>SWOT analysis, PDP and the time management tools. </a:t>
            </a:r>
            <a:r>
              <a:rPr lang="en-GB" sz="1800" dirty="0">
                <a:effectLst/>
                <a:latin typeface="Arial" panose="020B0604020202020204" pitchFamily="34" charset="0"/>
                <a:ea typeface="Arial" panose="020B0604020202020204" pitchFamily="34" charset="0"/>
              </a:rPr>
              <a:t>SWOT analysis tries to identify the strengths, weakness, opportunities and the threats of the companies. The care worker employees can try to use this analysis to increase the strength of the organizations There are some tools of the employability skills that are important to identify the situation of the employees and the organisations. It is noticed by me that one of the important tools is the SWOT analysis that can try to identify the opportunities and threats of the employees and the companies as well as the strengths and the weaknesses. As given in the table, the main strengths of mine that I have identified are ability to memorize coursework, improved logical skills, and availing a greater experience through on-job training. I have involved in some internship in a retail organisation and in future I would use my that experience in the workplace. However, I have some weakness also that include weak teamwork skills, communication skills and poor power of leadership. I am also facing some threats because of the employment pressure and very less working experience as the competition of skilled workers is very high. However, I can grab opportunity of getting a part time job so that I can further improve my employability skills. </a:t>
            </a:r>
          </a:p>
        </p:txBody>
      </p:sp>
      <p:sp>
        <p:nvSpPr>
          <p:cNvPr id="4" name="Slide Number Placeholder 3"/>
          <p:cNvSpPr>
            <a:spLocks noGrp="1"/>
          </p:cNvSpPr>
          <p:nvPr>
            <p:ph type="sldNum" sz="quarter" idx="10"/>
          </p:nvPr>
        </p:nvSpPr>
        <p:spPr/>
        <p:txBody>
          <a:bodyPr/>
          <a:lstStyle/>
          <a:p>
            <a:fld id="{7FBE9F57-053E-424C-A337-D76CDA067281}"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importance of the PDP is related to the identification of the goals of the employees. The significance of the time management tools is to create the time management of the employee’s better the other tools of employability skills are the </a:t>
            </a:r>
            <a:r>
              <a:rPr lang="en-GB" sz="1800" b="1" i="1" dirty="0">
                <a:effectLst/>
                <a:latin typeface="Arial" panose="020B0604020202020204" pitchFamily="34" charset="0"/>
                <a:ea typeface="Arial" panose="020B0604020202020204" pitchFamily="34" charset="0"/>
              </a:rPr>
              <a:t>PDP and the time management tools</a:t>
            </a:r>
            <a:r>
              <a:rPr lang="en-GB" sz="1800" dirty="0">
                <a:effectLst/>
                <a:latin typeface="Arial" panose="020B0604020202020204" pitchFamily="34" charset="0"/>
                <a:ea typeface="Arial" panose="020B0604020202020204" pitchFamily="34" charset="0"/>
              </a:rPr>
              <a:t>. There is some importance of the PDP and the time management tools in the context of the employees because these are also effective employability tools. The main importance of the PDP is related to the identification of the goals of the employees in the context of the business. This tool is important for me because I can try to identify my objectives with the help of the tool as a future career worker. I have developed my own development plan in the above table in which I have mentioned that I need to improve my teamwork skills, leadership power and communication skills. In order to improve these skills, I need to focus on tacking team activities, increase communication with team members and other members, learning from my leader and improve my listening skills. In addition to this, I would require at least 2 to 3 weeks to develop all these skills.   </a:t>
            </a:r>
          </a:p>
        </p:txBody>
      </p:sp>
      <p:sp>
        <p:nvSpPr>
          <p:cNvPr id="4" name="Slide Number Placeholder 3"/>
          <p:cNvSpPr>
            <a:spLocks noGrp="1"/>
          </p:cNvSpPr>
          <p:nvPr>
            <p:ph type="sldNum" sz="quarter" idx="10"/>
          </p:nvPr>
        </p:nvSpPr>
        <p:spPr/>
        <p:txBody>
          <a:bodyPr/>
          <a:lstStyle/>
          <a:p>
            <a:fld id="{7FBE9F57-053E-424C-A337-D76CDA067281}"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some important employability skills noticed by me as a future employee of the career worker. One of the effective significance of these skills is to grow the person into an employee and this is associated with the personal growth of the employees. It can be stated to me that personal growth can try to increase the professionalism and the creativity of the employees. The other importance is related to the development of the communication process of the employees with the customers. The improvement of this process can increase the liability of the employees and also improve the dependability of the companies on the employees. As per my observation, the other signs of the particular types of skills are related to the improvement of the experience of the employees. Interpersonal skills can help to grow this experience as an employee of the career working job</a:t>
            </a:r>
            <a:r>
              <a:rPr lang="en-GB" sz="1200" kern="120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Some other importance or the significance of the skills is considered as the increased efficiency, the development of career success, and the improvement of teamwork. The improvement of teamwork is trying to improve the relationship with the other team members and for this reason, this is considered as the valuable importance of the particular type of the skills related to the employability. The development of the success of the career is also a sign of the skills because the achievement of the career is relevant to the career of the employees in the context of the care worker. Another significance of the skills related to employability is the improvement of teamwork. This importance is associated with the success and the expansion of the business of the companies. The personal development, attitudes, habits, and the interaction process of the employees are also improved with the help of the importance. It can be suggested to me as a future career worker that the achievement of the career and the job performance of the employees are also related to the particular importance.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some ways that are identified by me to improve the skills of the employees such as the increasing activities, learning the teamwork skill, and the improvement of self-motivation power. The activities of the employees of the organization are increased with the help of excessive training and the knowledge related to the job. The opportunities for professional development are also associated with the increasing activities of the employees. It is noticed by me that the other effective way to develop the skills is considered as the learning of teamwork skills. This way can try to develop the ability of the employees in the context of the team working. The skills of teamwork can try to steer the boards and the commitment of the organizations. The other way is the development of self-motivation which is a crucial asset for employers. It can be stated that the improvement of self-motivation is also trying to develop the skill-setting process of the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some other paths or ways to improve the skills associated with the employees and these ways are the increasing professionalism, improvement of the organisational behaviour and the developing communication skills. Increasing professionalism is important because the integrity of the important skills is developed. The other significance of the way is to identify the importance of the business life for the employees. Another important way is the development of the organisational behaviour and it can try to enhance the career of the employees. It is observed by me that the improvement of leadership skills is also associated with the particular way. The creation of the strategic planning and the event management process are also developed by the improvement of the organisational behaviour. The other important path is related to the development of the skills related to communication. The area of public speaking is also improved with the help of the particular way and the opportunities of the presentation of the products are also developed by this path.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types of the skills are trying to create the achievement or the successes of the employees and with the help of the skills, the employees also try to increase the important things related to the organisations. As per my observation, the employees can try to develop their ideas associated with the technology because this is important for the companies.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BE9F57-053E-424C-A337-D76CDA067281}"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2F2C3E2-A9CD-4613-B968-BCA1312EBD38}" type="datetimeFigureOut">
              <a:rPr lang="en-US" smtClean="0"/>
              <a:pPr/>
              <a:t>4/19/2022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F2C3E2-A9CD-4613-B968-BCA1312EBD38}" type="datetimeFigureOut">
              <a:rPr lang="en-US" smtClean="0"/>
              <a:pPr/>
              <a:t>4/19/2022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F2C3E2-A9CD-4613-B968-BCA1312EBD38}" type="datetimeFigureOut">
              <a:rPr lang="en-US" smtClean="0"/>
              <a:pPr/>
              <a:t>4/19/2022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F2C3E2-A9CD-4613-B968-BCA1312EBD38}" type="datetimeFigureOut">
              <a:rPr lang="en-US" smtClean="0"/>
              <a:pPr/>
              <a:t>4/19/2022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F2C3E2-A9CD-4613-B968-BCA1312EBD38}" type="datetimeFigureOut">
              <a:rPr lang="en-US" smtClean="0"/>
              <a:pPr/>
              <a:t>4/19/2022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2F2C3E2-A9CD-4613-B968-BCA1312EBD38}" type="datetimeFigureOut">
              <a:rPr lang="en-US" smtClean="0"/>
              <a:pPr/>
              <a:t>4/19/2022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F2C3E2-A9CD-4613-B968-BCA1312EBD38}" type="datetimeFigureOut">
              <a:rPr lang="en-US" smtClean="0"/>
              <a:pPr/>
              <a:t>4/19/2022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F2C3E2-A9CD-4613-B968-BCA1312EBD38}" type="datetimeFigureOut">
              <a:rPr lang="en-US" smtClean="0"/>
              <a:pPr/>
              <a:t>4/19/2022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F2C3E2-A9CD-4613-B968-BCA1312EBD38}" type="datetimeFigureOut">
              <a:rPr lang="en-US" smtClean="0"/>
              <a:pPr/>
              <a:t>4/19/2022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F2C3E2-A9CD-4613-B968-BCA1312EBD38}" type="datetimeFigureOut">
              <a:rPr lang="en-US" smtClean="0"/>
              <a:pPr/>
              <a:t>4/19/2022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F2C3E2-A9CD-4613-B968-BCA1312EBD38}" type="datetimeFigureOut">
              <a:rPr lang="en-US" smtClean="0"/>
              <a:pPr/>
              <a:t>4/19/2022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FDAA5C-8212-43CF-9810-63D9D2EF887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2C3E2-A9CD-4613-B968-BCA1312EBD38}" type="datetimeFigureOut">
              <a:rPr lang="en-US" smtClean="0"/>
              <a:pPr/>
              <a:t>4/19/2022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FDAA5C-8212-43CF-9810-63D9D2EF887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knowledge/work/skills/skills-factsheet" TargetMode="External"/><Relationship Id="rId7" Type="http://schemas.openxmlformats.org/officeDocument/2006/relationships/hyperlink" Target="https://www.oecd.org/cfe/leed/skills%20for%20competitiveness%20uk%20report.pdf" TargetMode="External"/><Relationship Id="rId2" Type="http://schemas.openxmlformats.org/officeDocument/2006/relationships/hyperlink" Target="https://www.cedefop.europa.eu/en/tools/skills-intelligence" TargetMode="External"/><Relationship Id="rId1" Type="http://schemas.openxmlformats.org/officeDocument/2006/relationships/slideLayout" Target="../slideLayouts/slideLayout2.xml"/><Relationship Id="rId6" Type="http://schemas.openxmlformats.org/officeDocument/2006/relationships/hyperlink" Target="https://www.local.gov.uk/our-support/financial-resilience-and-economic-recovery/mapping-national-employment-and-skills" TargetMode="External"/><Relationship Id="rId5" Type="http://schemas.openxmlformats.org/officeDocument/2006/relationships/hyperlink" Target="https://www.ed.ac.uk/files/atoms/files/ukces-employabilitychallenge-execsum-feb2009.pdf" TargetMode="External"/><Relationship Id="rId4" Type="http://schemas.openxmlformats.org/officeDocument/2006/relationships/hyperlink" Target="https://committees.parliament.uk/publications/7988/documents/82440/defaul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03E5-44ED-49F5-A5D3-7FA5E9DE6B69}"/>
              </a:ext>
            </a:extLst>
          </p:cNvPr>
          <p:cNvSpPr>
            <a:spLocks noGrp="1"/>
          </p:cNvSpPr>
          <p:nvPr>
            <p:ph type="title"/>
          </p:nvPr>
        </p:nvSpPr>
        <p:spPr/>
        <p:txBody>
          <a:bodyPr/>
          <a:lstStyle/>
          <a:p>
            <a:r>
              <a:rPr lang="en-GB" dirty="0"/>
              <a:t>Maria Tzatzaliari – ID 2121415 </a:t>
            </a:r>
          </a:p>
        </p:txBody>
      </p:sp>
      <p:sp>
        <p:nvSpPr>
          <p:cNvPr id="3" name="Content Placeholder 2">
            <a:extLst>
              <a:ext uri="{FF2B5EF4-FFF2-40B4-BE49-F238E27FC236}">
                <a16:creationId xmlns:a16="http://schemas.microsoft.com/office/drawing/2014/main" id="{30208CDB-7325-4153-BB2C-353FF5C1C476}"/>
              </a:ext>
            </a:extLst>
          </p:cNvPr>
          <p:cNvSpPr>
            <a:spLocks noGrp="1"/>
          </p:cNvSpPr>
          <p:nvPr>
            <p:ph idx="1"/>
          </p:nvPr>
        </p:nvSpPr>
        <p:spPr/>
        <p:txBody>
          <a:bodyPr/>
          <a:lstStyle/>
          <a:p>
            <a:pPr algn="ctr"/>
            <a:r>
              <a:rPr lang="en-GB" dirty="0"/>
              <a:t>Academic and Employability Skills (BMSW4001_LON)</a:t>
            </a:r>
          </a:p>
        </p:txBody>
      </p:sp>
    </p:spTree>
    <p:extLst>
      <p:ext uri="{BB962C8B-B14F-4D97-AF65-F5344CB8AC3E}">
        <p14:creationId xmlns:p14="http://schemas.microsoft.com/office/powerpoint/2010/main" val="843217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2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90600" y="5364162"/>
            <a:ext cx="7772400" cy="1470025"/>
          </a:xfrm>
        </p:spPr>
        <p:txBody>
          <a:bodyPr>
            <a:normAutofit fontScale="90000"/>
          </a:bodyPr>
          <a:lstStyle/>
          <a:p>
            <a:br>
              <a:rPr lang="en-US" b="1" dirty="0">
                <a:latin typeface="Arial" pitchFamily="34" charset="0"/>
                <a:cs typeface="Arial" pitchFamily="34" charset="0"/>
              </a:rPr>
            </a:br>
            <a:r>
              <a:rPr lang="en-US" b="1" dirty="0">
                <a:latin typeface="Arial" pitchFamily="34" charset="0"/>
                <a:cs typeface="Arial" pitchFamily="34" charset="0"/>
              </a:rPr>
              <a:t>ACE PRACTICAL PORTFOLIO</a:t>
            </a:r>
            <a:br>
              <a:rPr lang="en-US" dirty="0">
                <a:latin typeface="Arial" pitchFamily="34" charset="0"/>
                <a:cs typeface="Arial" pitchFamily="34" charset="0"/>
              </a:rPr>
            </a:br>
            <a:endParaRPr lang="en-US"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Introduction </a:t>
            </a:r>
          </a:p>
        </p:txBody>
      </p:sp>
      <p:sp>
        <p:nvSpPr>
          <p:cNvPr id="3" name="Content Placeholder 2"/>
          <p:cNvSpPr>
            <a:spLocks noGrp="1"/>
          </p:cNvSpPr>
          <p:nvPr>
            <p:ph idx="1"/>
          </p:nvPr>
        </p:nvSpPr>
        <p:spPr>
          <a:xfrm>
            <a:off x="457200" y="1600200"/>
            <a:ext cx="4114800" cy="4525963"/>
          </a:xfrm>
        </p:spPr>
        <p:txBody>
          <a:bodyPr/>
          <a:lstStyle/>
          <a:p>
            <a:pPr lvl="0" algn="just">
              <a:lnSpc>
                <a:spcPct val="150000"/>
              </a:lnSpc>
            </a:pPr>
            <a:r>
              <a:rPr lang="en-GB" sz="2000" dirty="0">
                <a:latin typeface="Arial" pitchFamily="34" charset="0"/>
                <a:cs typeface="Arial" pitchFamily="34" charset="0"/>
              </a:rPr>
              <a:t>Employability skills are transferable </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The employers choose potential employees with the help of the skills </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These skills of employability are important for the workplace (Committees.parliament.uk, 2022)</a:t>
            </a:r>
            <a:endParaRPr lang="en-US" sz="2000" dirty="0">
              <a:latin typeface="Arial" pitchFamily="34" charset="0"/>
              <a:cs typeface="Arial" pitchFamily="34" charset="0"/>
            </a:endParaRPr>
          </a:p>
          <a:p>
            <a:endParaRPr lang="en-US" dirty="0"/>
          </a:p>
        </p:txBody>
      </p:sp>
      <p:pic>
        <p:nvPicPr>
          <p:cNvPr id="22530" name="Picture 2" descr="https://lh6.googleusercontent.com/uRbShWTD4kcbURoLz8QF6wZDWdZWkPVfzEv4Hi4Uxp71A2FRsKujp9sS0iM5-pUhJ7Jlhp7H0vFT2WLFmetYo9367MYOIEfMzFYQut_LfcEdyYLktaxBCbjubLsfvkir1YB6ru5f"/>
          <p:cNvPicPr>
            <a:picLocks noChangeAspect="1" noChangeArrowheads="1"/>
          </p:cNvPicPr>
          <p:nvPr/>
        </p:nvPicPr>
        <p:blipFill>
          <a:blip r:embed="rId3"/>
          <a:srcRect/>
          <a:stretch>
            <a:fillRect/>
          </a:stretch>
        </p:blipFill>
        <p:spPr bwMode="auto">
          <a:xfrm>
            <a:off x="4800600" y="1981200"/>
            <a:ext cx="3876676" cy="31623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Types of the employability skills </a:t>
            </a:r>
          </a:p>
        </p:txBody>
      </p:sp>
      <p:sp>
        <p:nvSpPr>
          <p:cNvPr id="3" name="Content Placeholder 2"/>
          <p:cNvSpPr>
            <a:spLocks noGrp="1"/>
          </p:cNvSpPr>
          <p:nvPr>
            <p:ph idx="1"/>
          </p:nvPr>
        </p:nvSpPr>
        <p:spPr>
          <a:xfrm>
            <a:off x="457200" y="1219200"/>
            <a:ext cx="5181600" cy="5638800"/>
          </a:xfrm>
        </p:spPr>
        <p:txBody>
          <a:bodyPr>
            <a:noAutofit/>
          </a:bodyPr>
          <a:lstStyle/>
          <a:p>
            <a:pPr lvl="0" algn="just">
              <a:lnSpc>
                <a:spcPct val="150000"/>
              </a:lnSpc>
            </a:pPr>
            <a:r>
              <a:rPr lang="en-GB" sz="2000" dirty="0">
                <a:latin typeface="Arial" pitchFamily="34" charset="0"/>
                <a:cs typeface="Arial" pitchFamily="34" charset="0"/>
              </a:rPr>
              <a:t>The important employability skills are </a:t>
            </a:r>
            <a:r>
              <a:rPr lang="en-GB" sz="2000" b="1" i="1" dirty="0">
                <a:latin typeface="Arial" pitchFamily="34" charset="0"/>
                <a:cs typeface="Arial" pitchFamily="34" charset="0"/>
              </a:rPr>
              <a:t>teamwork, collaboration, critical thinking, and communication skills </a:t>
            </a:r>
            <a:r>
              <a:rPr lang="en-GB" sz="2000" dirty="0">
                <a:latin typeface="Arial" pitchFamily="34" charset="0"/>
                <a:cs typeface="Arial" pitchFamily="34" charset="0"/>
              </a:rPr>
              <a:t>(Cedefop.europa.eu, 2022)</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These employability skills are important to create the relationship between the employees and the costumes </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Communication and the collaboration skills are crucial for the creation of the future work environment </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The importance of critical thinking is to increase the field experience </a:t>
            </a:r>
            <a:endParaRPr lang="en-US" sz="2000" dirty="0">
              <a:latin typeface="Arial" pitchFamily="34" charset="0"/>
              <a:cs typeface="Arial" pitchFamily="34" charset="0"/>
            </a:endParaRPr>
          </a:p>
          <a:p>
            <a:pPr algn="just">
              <a:lnSpc>
                <a:spcPct val="150000"/>
              </a:lnSpc>
            </a:pPr>
            <a:endParaRPr lang="en-US" sz="2000" dirty="0"/>
          </a:p>
        </p:txBody>
      </p:sp>
      <p:pic>
        <p:nvPicPr>
          <p:cNvPr id="21506" name="Picture 2" descr="https://lh4.googleusercontent.com/K5N3CYzDp5SzAE1z0xMPwMCDm-ac_BduM_WYeAEpwsB_vyGqF5y5K4Q-X7CUe_TA8fEQC_BUTmbsQXQeZo6czdBknGJU5zqKQXoeTTUVloskGuUH-OUdQk5WFKQlZgQzr54FYsEE"/>
          <p:cNvPicPr>
            <a:picLocks noChangeAspect="1" noChangeArrowheads="1"/>
          </p:cNvPicPr>
          <p:nvPr/>
        </p:nvPicPr>
        <p:blipFill>
          <a:blip r:embed="rId3" cstate="print"/>
          <a:srcRect/>
          <a:stretch>
            <a:fillRect/>
          </a:stretch>
        </p:blipFill>
        <p:spPr bwMode="auto">
          <a:xfrm>
            <a:off x="6019800" y="1828801"/>
            <a:ext cx="2628900" cy="390525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Skills needed to improve </a:t>
            </a:r>
          </a:p>
        </p:txBody>
      </p:sp>
      <p:sp>
        <p:nvSpPr>
          <p:cNvPr id="3" name="Content Placeholder 2"/>
          <p:cNvSpPr>
            <a:spLocks noGrp="1"/>
          </p:cNvSpPr>
          <p:nvPr>
            <p:ph idx="1"/>
          </p:nvPr>
        </p:nvSpPr>
        <p:spPr>
          <a:xfrm>
            <a:off x="457200" y="1295400"/>
            <a:ext cx="5105400" cy="5334000"/>
          </a:xfrm>
        </p:spPr>
        <p:txBody>
          <a:bodyPr>
            <a:normAutofit/>
          </a:bodyPr>
          <a:lstStyle/>
          <a:p>
            <a:pPr lvl="0" algn="just">
              <a:lnSpc>
                <a:spcPct val="150000"/>
              </a:lnSpc>
            </a:pPr>
            <a:r>
              <a:rPr lang="en-GB" sz="2000" b="1" i="1" dirty="0">
                <a:latin typeface="Arial" pitchFamily="34" charset="0"/>
                <a:cs typeface="Arial" pitchFamily="34" charset="0"/>
              </a:rPr>
              <a:t>Professionalism, leadership, and the work ethics</a:t>
            </a:r>
            <a:r>
              <a:rPr lang="en-GB" sz="2000" dirty="0">
                <a:latin typeface="Arial" pitchFamily="34" charset="0"/>
                <a:cs typeface="Arial" pitchFamily="34" charset="0"/>
              </a:rPr>
              <a:t> are the skills that are improved by the employee</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Professionalism is important because of the development of the job career as a care worker (Committees.parliament.uk, 2022)</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Leadership and work ethics are also effective for the creation of the strong professionalism and establishment of the strength of the job career</a:t>
            </a:r>
            <a:endParaRPr lang="en-US" sz="2000" dirty="0">
              <a:latin typeface="Arial" pitchFamily="34" charset="0"/>
              <a:cs typeface="Arial" pitchFamily="34" charset="0"/>
            </a:endParaRPr>
          </a:p>
          <a:p>
            <a:pPr>
              <a:lnSpc>
                <a:spcPct val="150000"/>
              </a:lnSpc>
            </a:pPr>
            <a:endParaRPr lang="en-US" sz="2000" dirty="0"/>
          </a:p>
        </p:txBody>
      </p:sp>
      <p:pic>
        <p:nvPicPr>
          <p:cNvPr id="20482" name="Picture 2" descr="https://lh6.googleusercontent.com/rrYxO29-rGeLi6B1BqZLWxxEoj4tiUCW1X-HzgTjlQVylRs4xL38coVow4548oEOMYYSOQfgjGikZSrT6LdZQAj98U4G9ftST21Uta3_LjZgbBpkFKD-n4WWR9Kvc6qSChrL9F_Q"/>
          <p:cNvPicPr>
            <a:picLocks noChangeAspect="1" noChangeArrowheads="1"/>
          </p:cNvPicPr>
          <p:nvPr/>
        </p:nvPicPr>
        <p:blipFill>
          <a:blip r:embed="rId3" cstate="print"/>
          <a:srcRect/>
          <a:stretch>
            <a:fillRect/>
          </a:stretch>
        </p:blipFill>
        <p:spPr bwMode="auto">
          <a:xfrm>
            <a:off x="6096000" y="2133600"/>
            <a:ext cx="2505076" cy="303317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Tools of the employability skills [SWOT and PDP] </a:t>
            </a:r>
          </a:p>
        </p:txBody>
      </p:sp>
      <p:graphicFrame>
        <p:nvGraphicFramePr>
          <p:cNvPr id="6" name="Table 5"/>
          <p:cNvGraphicFramePr>
            <a:graphicFrameLocks noGrp="1"/>
          </p:cNvGraphicFramePr>
          <p:nvPr>
            <p:extLst>
              <p:ext uri="{D42A27DB-BD31-4B8C-83A1-F6EECF244321}">
                <p14:modId xmlns:p14="http://schemas.microsoft.com/office/powerpoint/2010/main" val="3463108354"/>
              </p:ext>
            </p:extLst>
          </p:nvPr>
        </p:nvGraphicFramePr>
        <p:xfrm>
          <a:off x="609600" y="2263774"/>
          <a:ext cx="8077200" cy="4366260"/>
        </p:xfrm>
        <a:graphic>
          <a:graphicData uri="http://schemas.openxmlformats.org/drawingml/2006/table">
            <a:tbl>
              <a:tblPr firstRow="1" bandRow="1">
                <a:tableStyleId>{5C22544A-7EE6-4342-B048-85BDC9FD1C3A}</a:tableStyleId>
              </a:tblPr>
              <a:tblGrid>
                <a:gridCol w="40386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2171700">
                <a:tc>
                  <a:txBody>
                    <a:bodyPr/>
                    <a:lstStyle/>
                    <a:p>
                      <a:pPr marL="0" marR="0" algn="just">
                        <a:lnSpc>
                          <a:spcPct val="150000"/>
                        </a:lnSpc>
                        <a:spcBef>
                          <a:spcPts val="0"/>
                        </a:spcBef>
                        <a:spcAft>
                          <a:spcPts val="0"/>
                        </a:spcAft>
                      </a:pPr>
                      <a:r>
                        <a:rPr lang="en-GB" sz="1600" b="1" dirty="0">
                          <a:solidFill>
                            <a:schemeClr val="tx1"/>
                          </a:solidFill>
                          <a:latin typeface="Arial"/>
                          <a:ea typeface="Arial"/>
                        </a:rPr>
                        <a:t>Strength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Memorize the course works</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Develops the logical skills of the employees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Create a grater experience related to the jobs </a:t>
                      </a:r>
                      <a:endParaRPr lang="en-US" sz="1600" b="1" dirty="0">
                        <a:solidFill>
                          <a:schemeClr val="tx1"/>
                        </a:solidFill>
                        <a:latin typeface="Arial"/>
                        <a:ea typeface="Arial"/>
                      </a:endParaRPr>
                    </a:p>
                  </a:txBody>
                  <a:tcPr marL="68580" marR="68580" marT="0" marB="0"/>
                </a:tc>
                <a:tc>
                  <a:txBody>
                    <a:bodyPr/>
                    <a:lstStyle/>
                    <a:p>
                      <a:pPr marL="0" marR="0" algn="just">
                        <a:lnSpc>
                          <a:spcPct val="150000"/>
                        </a:lnSpc>
                        <a:spcBef>
                          <a:spcPts val="0"/>
                        </a:spcBef>
                        <a:spcAft>
                          <a:spcPts val="0"/>
                        </a:spcAft>
                      </a:pPr>
                      <a:r>
                        <a:rPr lang="en-GB" sz="1600" b="1" dirty="0">
                          <a:solidFill>
                            <a:schemeClr val="tx1"/>
                          </a:solidFill>
                          <a:latin typeface="Arial"/>
                          <a:ea typeface="Arial"/>
                        </a:rPr>
                        <a:t>Weakness</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Weak teamwork skills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Poor skills related to the communication</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Poor leadership powers </a:t>
                      </a:r>
                      <a:endParaRPr lang="en-US" sz="1600" b="1" dirty="0">
                        <a:solidFill>
                          <a:schemeClr val="tx1"/>
                        </a:solidFill>
                        <a:latin typeface="Arial"/>
                        <a:ea typeface="Arial"/>
                      </a:endParaRPr>
                    </a:p>
                  </a:txBody>
                  <a:tcPr marL="68580" marR="68580" marT="0" marB="0"/>
                </a:tc>
                <a:extLst>
                  <a:ext uri="{0D108BD9-81ED-4DB2-BD59-A6C34878D82A}">
                    <a16:rowId xmlns:a16="http://schemas.microsoft.com/office/drawing/2014/main" val="10000"/>
                  </a:ext>
                </a:extLst>
              </a:tr>
              <a:tr h="2171700">
                <a:tc>
                  <a:txBody>
                    <a:bodyPr/>
                    <a:lstStyle/>
                    <a:p>
                      <a:pPr marL="0" marR="0" algn="just">
                        <a:lnSpc>
                          <a:spcPct val="150000"/>
                        </a:lnSpc>
                        <a:spcBef>
                          <a:spcPts val="0"/>
                        </a:spcBef>
                        <a:spcAft>
                          <a:spcPts val="0"/>
                        </a:spcAft>
                      </a:pPr>
                      <a:r>
                        <a:rPr lang="en-GB" sz="1600" b="1" dirty="0">
                          <a:solidFill>
                            <a:schemeClr val="tx1"/>
                          </a:solidFill>
                          <a:latin typeface="Arial"/>
                          <a:ea typeface="Arial"/>
                        </a:rPr>
                        <a:t>Opportunities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Could find a part time job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Could develop my employability skill </a:t>
                      </a:r>
                      <a:endParaRPr lang="en-US" sz="1600" b="1" dirty="0">
                        <a:solidFill>
                          <a:schemeClr val="tx1"/>
                        </a:solidFill>
                        <a:latin typeface="Arial"/>
                        <a:ea typeface="Arial"/>
                      </a:endParaRPr>
                    </a:p>
                  </a:txBody>
                  <a:tcPr marL="68580" marR="68580" marT="0" marB="0"/>
                </a:tc>
                <a:tc>
                  <a:txBody>
                    <a:bodyPr/>
                    <a:lstStyle/>
                    <a:p>
                      <a:pPr marL="0" marR="0" algn="just">
                        <a:lnSpc>
                          <a:spcPct val="150000"/>
                        </a:lnSpc>
                        <a:spcBef>
                          <a:spcPts val="0"/>
                        </a:spcBef>
                        <a:spcAft>
                          <a:spcPts val="0"/>
                        </a:spcAft>
                      </a:pPr>
                      <a:r>
                        <a:rPr lang="en-GB" sz="1600" b="1" dirty="0">
                          <a:solidFill>
                            <a:schemeClr val="tx1"/>
                          </a:solidFill>
                          <a:latin typeface="Arial"/>
                          <a:ea typeface="Arial"/>
                        </a:rPr>
                        <a:t>Threats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Employment pressure </a:t>
                      </a:r>
                      <a:endParaRPr lang="en-US" sz="1600" b="1"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600" b="1" dirty="0">
                          <a:solidFill>
                            <a:schemeClr val="tx1"/>
                          </a:solidFill>
                          <a:latin typeface="Arial"/>
                          <a:ea typeface="Arial"/>
                        </a:rPr>
                        <a:t>Work experiences </a:t>
                      </a:r>
                      <a:endParaRPr lang="en-US" sz="1600" b="1" dirty="0">
                        <a:solidFill>
                          <a:schemeClr val="tx1"/>
                        </a:solidFill>
                        <a:latin typeface="Arial"/>
                        <a:ea typeface="Arial"/>
                      </a:endParaRPr>
                    </a:p>
                  </a:txBody>
                  <a:tcPr marL="68580" marR="68580" marT="0" marB="0"/>
                </a:tc>
                <a:extLst>
                  <a:ext uri="{0D108BD9-81ED-4DB2-BD59-A6C34878D82A}">
                    <a16:rowId xmlns:a16="http://schemas.microsoft.com/office/drawing/2014/main" val="10001"/>
                  </a:ext>
                </a:extLst>
              </a:tr>
            </a:tbl>
          </a:graphicData>
        </a:graphic>
      </p:graphicFrame>
      <p:sp>
        <p:nvSpPr>
          <p:cNvPr id="3" name="TextBox 2">
            <a:extLst>
              <a:ext uri="{FF2B5EF4-FFF2-40B4-BE49-F238E27FC236}">
                <a16:creationId xmlns:a16="http://schemas.microsoft.com/office/drawing/2014/main" id="{1221EA90-0329-48F6-916C-6F9CED95D799}"/>
              </a:ext>
            </a:extLst>
          </p:cNvPr>
          <p:cNvSpPr txBox="1"/>
          <p:nvPr/>
        </p:nvSpPr>
        <p:spPr>
          <a:xfrm>
            <a:off x="838200" y="1676400"/>
            <a:ext cx="3276600" cy="400110"/>
          </a:xfrm>
          <a:prstGeom prst="rect">
            <a:avLst/>
          </a:prstGeom>
          <a:noFill/>
        </p:spPr>
        <p:txBody>
          <a:bodyPr wrap="square" rtlCol="0">
            <a:spAutoFit/>
          </a:bodyPr>
          <a:lstStyle/>
          <a:p>
            <a:r>
              <a:rPr lang="en-IN" sz="2000" b="1" dirty="0">
                <a:latin typeface="Arial" panose="020B0604020202020204" pitchFamily="34" charset="0"/>
                <a:cs typeface="Arial" panose="020B0604020202020204" pitchFamily="34" charset="0"/>
              </a:rPr>
              <a:t>SWOT analysis</a:t>
            </a:r>
            <a:endParaRPr lang="en-GB" sz="2000" b="1"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Continued…</a:t>
            </a:r>
          </a:p>
        </p:txBody>
      </p:sp>
      <p:graphicFrame>
        <p:nvGraphicFramePr>
          <p:cNvPr id="6" name="Table 5"/>
          <p:cNvGraphicFramePr>
            <a:graphicFrameLocks noGrp="1"/>
          </p:cNvGraphicFramePr>
          <p:nvPr>
            <p:extLst>
              <p:ext uri="{D42A27DB-BD31-4B8C-83A1-F6EECF244321}">
                <p14:modId xmlns:p14="http://schemas.microsoft.com/office/powerpoint/2010/main" val="565386109"/>
              </p:ext>
            </p:extLst>
          </p:nvPr>
        </p:nvGraphicFramePr>
        <p:xfrm>
          <a:off x="800100" y="2096389"/>
          <a:ext cx="7543800" cy="47815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514600">
                  <a:extLst>
                    <a:ext uri="{9D8B030D-6E8A-4147-A177-3AD203B41FA5}">
                      <a16:colId xmlns:a16="http://schemas.microsoft.com/office/drawing/2014/main" val="20001"/>
                    </a:ext>
                  </a:extLst>
                </a:gridCol>
                <a:gridCol w="2514600">
                  <a:extLst>
                    <a:ext uri="{9D8B030D-6E8A-4147-A177-3AD203B41FA5}">
                      <a16:colId xmlns:a16="http://schemas.microsoft.com/office/drawing/2014/main" val="20002"/>
                    </a:ext>
                  </a:extLst>
                </a:gridCol>
              </a:tblGrid>
              <a:tr h="1174750">
                <a:tc>
                  <a:txBody>
                    <a:bodyPr/>
                    <a:lstStyle/>
                    <a:p>
                      <a:pPr marL="0" marR="0" algn="ctr">
                        <a:lnSpc>
                          <a:spcPct val="150000"/>
                        </a:lnSpc>
                        <a:spcBef>
                          <a:spcPts val="0"/>
                        </a:spcBef>
                        <a:spcAft>
                          <a:spcPts val="0"/>
                        </a:spcAft>
                      </a:pPr>
                      <a:r>
                        <a:rPr lang="en-GB" sz="2000" b="1" dirty="0">
                          <a:solidFill>
                            <a:schemeClr val="tx1"/>
                          </a:solidFill>
                          <a:latin typeface="Arial"/>
                          <a:ea typeface="Arial"/>
                        </a:rPr>
                        <a:t>Skills </a:t>
                      </a:r>
                      <a:endParaRPr lang="en-US" sz="2000" dirty="0">
                        <a:solidFill>
                          <a:schemeClr val="tx1"/>
                        </a:solidFill>
                        <a:latin typeface="Arial"/>
                        <a:ea typeface="Arial"/>
                      </a:endParaRPr>
                    </a:p>
                  </a:txBody>
                  <a:tcPr marL="68580" marR="68580" marT="0" marB="0"/>
                </a:tc>
                <a:tc>
                  <a:txBody>
                    <a:bodyPr/>
                    <a:lstStyle/>
                    <a:p>
                      <a:pPr marL="0" marR="0" algn="ctr">
                        <a:lnSpc>
                          <a:spcPct val="150000"/>
                        </a:lnSpc>
                        <a:spcBef>
                          <a:spcPts val="0"/>
                        </a:spcBef>
                        <a:spcAft>
                          <a:spcPts val="0"/>
                        </a:spcAft>
                      </a:pPr>
                      <a:r>
                        <a:rPr lang="en-GB" sz="2000" b="1" dirty="0">
                          <a:solidFill>
                            <a:schemeClr val="tx1"/>
                          </a:solidFill>
                          <a:latin typeface="Arial"/>
                          <a:ea typeface="Arial"/>
                        </a:rPr>
                        <a:t>Strategies for mitigating skill </a:t>
                      </a:r>
                      <a:endParaRPr lang="en-US" sz="2000" dirty="0">
                        <a:solidFill>
                          <a:schemeClr val="tx1"/>
                        </a:solidFill>
                        <a:latin typeface="Arial"/>
                        <a:ea typeface="Arial"/>
                      </a:endParaRPr>
                    </a:p>
                  </a:txBody>
                  <a:tcPr marL="68580" marR="68580" marT="0" marB="0"/>
                </a:tc>
                <a:tc>
                  <a:txBody>
                    <a:bodyPr/>
                    <a:lstStyle/>
                    <a:p>
                      <a:pPr marL="0" marR="0" algn="ctr">
                        <a:lnSpc>
                          <a:spcPct val="150000"/>
                        </a:lnSpc>
                        <a:spcBef>
                          <a:spcPts val="0"/>
                        </a:spcBef>
                        <a:spcAft>
                          <a:spcPts val="0"/>
                        </a:spcAft>
                      </a:pPr>
                      <a:r>
                        <a:rPr lang="en-GB" sz="2000" b="1" dirty="0">
                          <a:solidFill>
                            <a:schemeClr val="tx1"/>
                          </a:solidFill>
                          <a:latin typeface="Arial"/>
                          <a:ea typeface="Arial"/>
                        </a:rPr>
                        <a:t>Time plan</a:t>
                      </a:r>
                      <a:endParaRPr lang="en-US" sz="2000" dirty="0">
                        <a:solidFill>
                          <a:schemeClr val="tx1"/>
                        </a:solidFill>
                        <a:latin typeface="Arial"/>
                        <a:ea typeface="Arial"/>
                      </a:endParaRPr>
                    </a:p>
                  </a:txBody>
                  <a:tcPr marL="68580" marR="68580" marT="0" marB="0"/>
                </a:tc>
                <a:extLst>
                  <a:ext uri="{0D108BD9-81ED-4DB2-BD59-A6C34878D82A}">
                    <a16:rowId xmlns:a16="http://schemas.microsoft.com/office/drawing/2014/main" val="10000"/>
                  </a:ext>
                </a:extLst>
              </a:tr>
              <a:tr h="1174750">
                <a:tc>
                  <a:txBody>
                    <a:bodyPr/>
                    <a:lstStyle/>
                    <a:p>
                      <a:pPr marL="457200" marR="0" algn="just">
                        <a:lnSpc>
                          <a:spcPct val="150000"/>
                        </a:lnSpc>
                        <a:spcBef>
                          <a:spcPts val="0"/>
                        </a:spcBef>
                        <a:spcAft>
                          <a:spcPts val="0"/>
                        </a:spcAft>
                      </a:pPr>
                      <a:r>
                        <a:rPr lang="en-GB" sz="1100" dirty="0">
                          <a:solidFill>
                            <a:schemeClr val="tx1"/>
                          </a:solidFill>
                          <a:latin typeface="Arial"/>
                          <a:ea typeface="Arial"/>
                        </a:rPr>
                        <a:t>Weak teamwork skills </a:t>
                      </a:r>
                      <a:endParaRPr lang="en-US" sz="1100" dirty="0">
                        <a:solidFill>
                          <a:schemeClr val="tx1"/>
                        </a:solidFill>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1100">
                          <a:solidFill>
                            <a:schemeClr val="tx1"/>
                          </a:solidFill>
                          <a:latin typeface="Arial"/>
                          <a:ea typeface="Arial"/>
                        </a:rPr>
                        <a:t>Need to tackle the teamwork activities </a:t>
                      </a:r>
                      <a:endParaRPr lang="en-US" sz="110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100">
                          <a:solidFill>
                            <a:schemeClr val="tx1"/>
                          </a:solidFill>
                          <a:latin typeface="Arial"/>
                          <a:ea typeface="Arial"/>
                        </a:rPr>
                        <a:t>Need to connect and communicate more with the team members </a:t>
                      </a:r>
                      <a:endParaRPr lang="en-US" sz="1100">
                        <a:solidFill>
                          <a:schemeClr val="tx1"/>
                        </a:solidFill>
                        <a:latin typeface="Arial"/>
                        <a:ea typeface="Arial"/>
                      </a:endParaRPr>
                    </a:p>
                  </a:txBody>
                  <a:tcPr marL="68580" marR="68580" marT="0" marB="0"/>
                </a:tc>
                <a:tc>
                  <a:txBody>
                    <a:bodyPr/>
                    <a:lstStyle/>
                    <a:p>
                      <a:pPr marL="0" marR="0" algn="just">
                        <a:lnSpc>
                          <a:spcPct val="150000"/>
                        </a:lnSpc>
                        <a:spcBef>
                          <a:spcPts val="0"/>
                        </a:spcBef>
                        <a:spcAft>
                          <a:spcPts val="0"/>
                        </a:spcAft>
                      </a:pPr>
                      <a:r>
                        <a:rPr lang="en-GB" sz="1100">
                          <a:solidFill>
                            <a:schemeClr val="tx1"/>
                          </a:solidFill>
                          <a:latin typeface="Arial"/>
                          <a:ea typeface="Arial"/>
                        </a:rPr>
                        <a:t>2 weeks </a:t>
                      </a:r>
                      <a:endParaRPr lang="en-US" sz="1100">
                        <a:solidFill>
                          <a:schemeClr val="tx1"/>
                        </a:solidFill>
                        <a:latin typeface="Arial"/>
                        <a:ea typeface="Arial"/>
                      </a:endParaRPr>
                    </a:p>
                  </a:txBody>
                  <a:tcPr marL="68580" marR="68580" marT="0" marB="0"/>
                </a:tc>
                <a:extLst>
                  <a:ext uri="{0D108BD9-81ED-4DB2-BD59-A6C34878D82A}">
                    <a16:rowId xmlns:a16="http://schemas.microsoft.com/office/drawing/2014/main" val="10001"/>
                  </a:ext>
                </a:extLst>
              </a:tr>
              <a:tr h="1174750">
                <a:tc>
                  <a:txBody>
                    <a:bodyPr/>
                    <a:lstStyle/>
                    <a:p>
                      <a:pPr marL="457200" marR="0" algn="just">
                        <a:lnSpc>
                          <a:spcPct val="150000"/>
                        </a:lnSpc>
                        <a:spcBef>
                          <a:spcPts val="0"/>
                        </a:spcBef>
                        <a:spcAft>
                          <a:spcPts val="0"/>
                        </a:spcAft>
                      </a:pPr>
                      <a:r>
                        <a:rPr lang="en-GB" sz="1100" dirty="0">
                          <a:solidFill>
                            <a:schemeClr val="tx1"/>
                          </a:solidFill>
                          <a:latin typeface="Arial"/>
                          <a:ea typeface="Arial"/>
                        </a:rPr>
                        <a:t>Poor skills related to the communication</a:t>
                      </a:r>
                      <a:endParaRPr lang="en-US" sz="1100" dirty="0">
                        <a:solidFill>
                          <a:schemeClr val="tx1"/>
                        </a:solidFill>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1100" dirty="0">
                          <a:solidFill>
                            <a:schemeClr val="tx1"/>
                          </a:solidFill>
                          <a:latin typeface="Arial"/>
                          <a:ea typeface="Arial"/>
                        </a:rPr>
                        <a:t>Need to talk more with friends and others </a:t>
                      </a:r>
                      <a:endParaRPr lang="en-US" sz="110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100" dirty="0">
                          <a:solidFill>
                            <a:schemeClr val="tx1"/>
                          </a:solidFill>
                          <a:latin typeface="Arial"/>
                          <a:ea typeface="Arial"/>
                        </a:rPr>
                        <a:t>Need to practice talking in front of mirror </a:t>
                      </a:r>
                      <a:endParaRPr lang="en-US" sz="1100" dirty="0">
                        <a:solidFill>
                          <a:schemeClr val="tx1"/>
                        </a:solidFill>
                        <a:latin typeface="Arial"/>
                        <a:ea typeface="Arial"/>
                      </a:endParaRPr>
                    </a:p>
                  </a:txBody>
                  <a:tcPr marL="68580" marR="68580" marT="0" marB="0"/>
                </a:tc>
                <a:tc>
                  <a:txBody>
                    <a:bodyPr/>
                    <a:lstStyle/>
                    <a:p>
                      <a:pPr marL="0" marR="0" algn="just">
                        <a:lnSpc>
                          <a:spcPct val="150000"/>
                        </a:lnSpc>
                        <a:spcBef>
                          <a:spcPts val="0"/>
                        </a:spcBef>
                        <a:spcAft>
                          <a:spcPts val="0"/>
                        </a:spcAft>
                      </a:pPr>
                      <a:r>
                        <a:rPr lang="en-GB" sz="1100">
                          <a:solidFill>
                            <a:schemeClr val="tx1"/>
                          </a:solidFill>
                          <a:latin typeface="Arial"/>
                          <a:ea typeface="Arial"/>
                        </a:rPr>
                        <a:t>2 weeks </a:t>
                      </a:r>
                      <a:endParaRPr lang="en-US" sz="1100">
                        <a:solidFill>
                          <a:schemeClr val="tx1"/>
                        </a:solidFill>
                        <a:latin typeface="Arial"/>
                        <a:ea typeface="Arial"/>
                      </a:endParaRPr>
                    </a:p>
                  </a:txBody>
                  <a:tcPr marL="68580" marR="68580" marT="0" marB="0"/>
                </a:tc>
                <a:extLst>
                  <a:ext uri="{0D108BD9-81ED-4DB2-BD59-A6C34878D82A}">
                    <a16:rowId xmlns:a16="http://schemas.microsoft.com/office/drawing/2014/main" val="10002"/>
                  </a:ext>
                </a:extLst>
              </a:tr>
              <a:tr h="1174750">
                <a:tc>
                  <a:txBody>
                    <a:bodyPr/>
                    <a:lstStyle/>
                    <a:p>
                      <a:pPr marL="457200" marR="0" algn="just">
                        <a:lnSpc>
                          <a:spcPct val="150000"/>
                        </a:lnSpc>
                        <a:spcBef>
                          <a:spcPts val="0"/>
                        </a:spcBef>
                        <a:spcAft>
                          <a:spcPts val="0"/>
                        </a:spcAft>
                      </a:pPr>
                      <a:r>
                        <a:rPr lang="en-GB" sz="1100">
                          <a:solidFill>
                            <a:schemeClr val="tx1"/>
                          </a:solidFill>
                          <a:latin typeface="Arial"/>
                          <a:ea typeface="Arial"/>
                        </a:rPr>
                        <a:t>Poor leadership powers</a:t>
                      </a:r>
                      <a:endParaRPr lang="en-US" sz="1100">
                        <a:solidFill>
                          <a:schemeClr val="tx1"/>
                        </a:solidFill>
                        <a:latin typeface="Arial"/>
                        <a:ea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1100" dirty="0">
                          <a:solidFill>
                            <a:schemeClr val="tx1"/>
                          </a:solidFill>
                          <a:latin typeface="Arial"/>
                          <a:ea typeface="Arial"/>
                        </a:rPr>
                        <a:t>Learning to follow </a:t>
                      </a:r>
                      <a:endParaRPr lang="en-US" sz="110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100" dirty="0">
                          <a:solidFill>
                            <a:schemeClr val="tx1"/>
                          </a:solidFill>
                          <a:latin typeface="Arial"/>
                          <a:ea typeface="Arial"/>
                        </a:rPr>
                        <a:t>Inspiring others </a:t>
                      </a:r>
                      <a:endParaRPr lang="en-US" sz="110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100" dirty="0">
                          <a:solidFill>
                            <a:schemeClr val="tx1"/>
                          </a:solidFill>
                          <a:latin typeface="Arial"/>
                          <a:ea typeface="Arial"/>
                        </a:rPr>
                        <a:t>Be a discerning listener</a:t>
                      </a:r>
                      <a:endParaRPr lang="en-US" sz="1100" dirty="0">
                        <a:solidFill>
                          <a:schemeClr val="tx1"/>
                        </a:solidFill>
                        <a:latin typeface="Arial"/>
                        <a:ea typeface="Arial"/>
                      </a:endParaRPr>
                    </a:p>
                  </a:txBody>
                  <a:tcPr marL="68580" marR="68580" marT="0" marB="0"/>
                </a:tc>
                <a:tc>
                  <a:txBody>
                    <a:bodyPr/>
                    <a:lstStyle/>
                    <a:p>
                      <a:pPr marL="0" marR="0" algn="just">
                        <a:lnSpc>
                          <a:spcPct val="150000"/>
                        </a:lnSpc>
                        <a:spcBef>
                          <a:spcPts val="0"/>
                        </a:spcBef>
                        <a:spcAft>
                          <a:spcPts val="0"/>
                        </a:spcAft>
                      </a:pPr>
                      <a:r>
                        <a:rPr lang="en-GB" sz="1100" dirty="0">
                          <a:solidFill>
                            <a:schemeClr val="tx1"/>
                          </a:solidFill>
                          <a:latin typeface="Arial"/>
                          <a:ea typeface="Arial"/>
                        </a:rPr>
                        <a:t>3 weeks</a:t>
                      </a:r>
                      <a:endParaRPr lang="en-US" sz="1100" dirty="0">
                        <a:solidFill>
                          <a:schemeClr val="tx1"/>
                        </a:solidFill>
                        <a:latin typeface="Arial"/>
                        <a:ea typeface="Arial"/>
                      </a:endParaRPr>
                    </a:p>
                  </a:txBody>
                  <a:tcPr marL="68580" marR="68580" marT="0" marB="0"/>
                </a:tc>
                <a:extLst>
                  <a:ext uri="{0D108BD9-81ED-4DB2-BD59-A6C34878D82A}">
                    <a16:rowId xmlns:a16="http://schemas.microsoft.com/office/drawing/2014/main" val="10003"/>
                  </a:ext>
                </a:extLst>
              </a:tr>
            </a:tbl>
          </a:graphicData>
        </a:graphic>
      </p:graphicFrame>
      <p:sp>
        <p:nvSpPr>
          <p:cNvPr id="3" name="TextBox 2">
            <a:extLst>
              <a:ext uri="{FF2B5EF4-FFF2-40B4-BE49-F238E27FC236}">
                <a16:creationId xmlns:a16="http://schemas.microsoft.com/office/drawing/2014/main" id="{96E2E6F3-7E46-4344-B2C4-C6F010D541BB}"/>
              </a:ext>
            </a:extLst>
          </p:cNvPr>
          <p:cNvSpPr txBox="1"/>
          <p:nvPr/>
        </p:nvSpPr>
        <p:spPr>
          <a:xfrm>
            <a:off x="1066800" y="1600200"/>
            <a:ext cx="2590800" cy="400110"/>
          </a:xfrm>
          <a:prstGeom prst="rect">
            <a:avLst/>
          </a:prstGeom>
          <a:noFill/>
        </p:spPr>
        <p:txBody>
          <a:bodyPr wrap="square" rtlCol="0">
            <a:spAutoFit/>
          </a:bodyPr>
          <a:lstStyle/>
          <a:p>
            <a:r>
              <a:rPr lang="en-IN" sz="2000" b="1" dirty="0">
                <a:latin typeface="Arial" panose="020B0604020202020204" pitchFamily="34" charset="0"/>
                <a:cs typeface="Arial" panose="020B0604020202020204" pitchFamily="34" charset="0"/>
              </a:rPr>
              <a:t>PDP</a:t>
            </a:r>
            <a:endParaRPr lang="en-GB" sz="2000" b="1"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Importance of the employability skills </a:t>
            </a:r>
          </a:p>
        </p:txBody>
      </p:sp>
      <p:sp>
        <p:nvSpPr>
          <p:cNvPr id="3" name="Content Placeholder 2"/>
          <p:cNvSpPr>
            <a:spLocks noGrp="1"/>
          </p:cNvSpPr>
          <p:nvPr>
            <p:ph idx="1"/>
          </p:nvPr>
        </p:nvSpPr>
        <p:spPr>
          <a:xfrm>
            <a:off x="457200" y="1600200"/>
            <a:ext cx="5029200" cy="4525963"/>
          </a:xfrm>
        </p:spPr>
        <p:txBody>
          <a:bodyPr>
            <a:normAutofit fontScale="77500" lnSpcReduction="20000"/>
          </a:bodyPr>
          <a:lstStyle/>
          <a:p>
            <a:pPr algn="just">
              <a:lnSpc>
                <a:spcPct val="170000"/>
              </a:lnSpc>
            </a:pPr>
            <a:r>
              <a:rPr lang="en-GB" sz="2600" dirty="0">
                <a:latin typeface="Arial" pitchFamily="34" charset="0"/>
                <a:cs typeface="Arial" pitchFamily="34" charset="0"/>
              </a:rPr>
              <a:t>The importance of the employability skills is </a:t>
            </a:r>
            <a:r>
              <a:rPr lang="en-GB" sz="2600" b="1" i="1" dirty="0">
                <a:latin typeface="Arial" pitchFamily="34" charset="0"/>
                <a:cs typeface="Arial" pitchFamily="34" charset="0"/>
              </a:rPr>
              <a:t>to grow an individual into a proper employee</a:t>
            </a:r>
            <a:r>
              <a:rPr lang="en-GB" sz="2600" dirty="0">
                <a:latin typeface="Arial" pitchFamily="34" charset="0"/>
                <a:cs typeface="Arial" pitchFamily="34" charset="0"/>
              </a:rPr>
              <a:t> </a:t>
            </a:r>
            <a:r>
              <a:rPr lang="en-US" sz="2600" dirty="0">
                <a:latin typeface="Arial" pitchFamily="34" charset="0"/>
                <a:cs typeface="Arial" pitchFamily="34" charset="0"/>
              </a:rPr>
              <a:t>(Local.gov.uk , 2022)</a:t>
            </a:r>
          </a:p>
          <a:p>
            <a:pPr lvl="0" algn="just">
              <a:lnSpc>
                <a:spcPct val="170000"/>
              </a:lnSpc>
            </a:pPr>
            <a:r>
              <a:rPr lang="en-GB" sz="2600" dirty="0">
                <a:latin typeface="Arial" pitchFamily="34" charset="0"/>
                <a:cs typeface="Arial" pitchFamily="34" charset="0"/>
              </a:rPr>
              <a:t>The other importance of the skills is </a:t>
            </a:r>
            <a:r>
              <a:rPr lang="en-GB" sz="2600" b="1" i="1" dirty="0">
                <a:latin typeface="Arial" pitchFamily="34" charset="0"/>
                <a:cs typeface="Arial" pitchFamily="34" charset="0"/>
              </a:rPr>
              <a:t>to develop the communication process</a:t>
            </a:r>
            <a:r>
              <a:rPr lang="en-GB" sz="2600" dirty="0">
                <a:latin typeface="Arial" pitchFamily="34" charset="0"/>
                <a:cs typeface="Arial" pitchFamily="34" charset="0"/>
              </a:rPr>
              <a:t> with the customers (Ed.ac.uk, 2022)</a:t>
            </a:r>
            <a:endParaRPr lang="en-US" sz="2600" dirty="0">
              <a:latin typeface="Arial" pitchFamily="34" charset="0"/>
              <a:cs typeface="Arial" pitchFamily="34" charset="0"/>
            </a:endParaRPr>
          </a:p>
          <a:p>
            <a:pPr lvl="0" algn="just">
              <a:lnSpc>
                <a:spcPct val="170000"/>
              </a:lnSpc>
            </a:pPr>
            <a:r>
              <a:rPr lang="en-GB" sz="2600" dirty="0">
                <a:latin typeface="Arial" pitchFamily="34" charset="0"/>
                <a:cs typeface="Arial" pitchFamily="34" charset="0"/>
              </a:rPr>
              <a:t>The </a:t>
            </a:r>
            <a:r>
              <a:rPr lang="en-GB" sz="2600" b="1" i="1" dirty="0">
                <a:latin typeface="Arial" pitchFamily="34" charset="0"/>
                <a:cs typeface="Arial" pitchFamily="34" charset="0"/>
              </a:rPr>
              <a:t>development of the experience</a:t>
            </a:r>
            <a:r>
              <a:rPr lang="en-GB" sz="2600" dirty="0">
                <a:latin typeface="Arial" pitchFamily="34" charset="0"/>
                <a:cs typeface="Arial" pitchFamily="34" charset="0"/>
              </a:rPr>
              <a:t> is the other significance of the employment skills </a:t>
            </a:r>
            <a:endParaRPr lang="en-US" sz="2600" dirty="0">
              <a:latin typeface="Arial" pitchFamily="34" charset="0"/>
              <a:cs typeface="Arial" pitchFamily="34" charset="0"/>
            </a:endParaRPr>
          </a:p>
          <a:p>
            <a:pPr>
              <a:lnSpc>
                <a:spcPct val="170000"/>
              </a:lnSpc>
            </a:pPr>
            <a:endParaRPr lang="en-US" dirty="0"/>
          </a:p>
        </p:txBody>
      </p:sp>
      <p:pic>
        <p:nvPicPr>
          <p:cNvPr id="17410" name="Picture 2" descr="https://lh6.googleusercontent.com/yVFqES89L-MO5hDJOXrN6oiYu0WK1tPztD6DsXdnzu2KNmPLdNuSBu08keaR8RmasddmRrnn7HJjGtZONUR8iwGiItEMMdMEi7kYrT_Omy_cFY4Sx9IK0rCLyNAJENf35OYMGasa"/>
          <p:cNvPicPr>
            <a:picLocks noChangeAspect="1" noChangeArrowheads="1"/>
          </p:cNvPicPr>
          <p:nvPr/>
        </p:nvPicPr>
        <p:blipFill>
          <a:blip r:embed="rId3"/>
          <a:srcRect/>
          <a:stretch>
            <a:fillRect/>
          </a:stretch>
        </p:blipFill>
        <p:spPr bwMode="auto">
          <a:xfrm>
            <a:off x="5867400" y="2743200"/>
            <a:ext cx="2686050" cy="1819276"/>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Continued…</a:t>
            </a:r>
          </a:p>
        </p:txBody>
      </p:sp>
      <p:sp>
        <p:nvSpPr>
          <p:cNvPr id="3" name="Content Placeholder 2"/>
          <p:cNvSpPr>
            <a:spLocks noGrp="1"/>
          </p:cNvSpPr>
          <p:nvPr>
            <p:ph idx="1"/>
          </p:nvPr>
        </p:nvSpPr>
        <p:spPr>
          <a:xfrm>
            <a:off x="457200" y="1600200"/>
            <a:ext cx="5715000" cy="4525963"/>
          </a:xfrm>
        </p:spPr>
        <p:txBody>
          <a:bodyPr>
            <a:normAutofit/>
          </a:bodyPr>
          <a:lstStyle/>
          <a:p>
            <a:pPr lvl="0" algn="just">
              <a:lnSpc>
                <a:spcPct val="150000"/>
              </a:lnSpc>
            </a:pPr>
            <a:r>
              <a:rPr lang="en-GB" sz="2000" b="1" i="1" dirty="0">
                <a:latin typeface="Arial" pitchFamily="34" charset="0"/>
                <a:cs typeface="Arial" pitchFamily="34" charset="0"/>
              </a:rPr>
              <a:t>Increasing efficiency</a:t>
            </a:r>
            <a:r>
              <a:rPr lang="en-GB" sz="2000" dirty="0">
                <a:latin typeface="Arial" pitchFamily="34" charset="0"/>
                <a:cs typeface="Arial" pitchFamily="34" charset="0"/>
              </a:rPr>
              <a:t> is the significance of the particular types of skills  </a:t>
            </a:r>
            <a:endParaRPr lang="en-US" sz="2000" dirty="0">
              <a:latin typeface="Arial" pitchFamily="34" charset="0"/>
              <a:cs typeface="Arial" pitchFamily="34" charset="0"/>
            </a:endParaRPr>
          </a:p>
          <a:p>
            <a:pPr lvl="0" algn="just">
              <a:lnSpc>
                <a:spcPct val="150000"/>
              </a:lnSpc>
            </a:pPr>
            <a:r>
              <a:rPr lang="en-GB" sz="2000" b="1" i="1" dirty="0">
                <a:latin typeface="Arial" pitchFamily="34" charset="0"/>
                <a:cs typeface="Arial" pitchFamily="34" charset="0"/>
              </a:rPr>
              <a:t>Development of the career success</a:t>
            </a:r>
            <a:r>
              <a:rPr lang="en-GB" sz="2000" dirty="0">
                <a:latin typeface="Arial" pitchFamily="34" charset="0"/>
                <a:cs typeface="Arial" pitchFamily="34" charset="0"/>
              </a:rPr>
              <a:t> is the other importance of these skills (Cipd.co.uk, 2022)</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Another significance of the skills is </a:t>
            </a:r>
            <a:r>
              <a:rPr lang="en-GB" sz="2000" b="1" i="1" dirty="0">
                <a:latin typeface="Arial" pitchFamily="34" charset="0"/>
                <a:cs typeface="Arial" pitchFamily="34" charset="0"/>
              </a:rPr>
              <a:t>the improvement of the teamwork</a:t>
            </a:r>
            <a:r>
              <a:rPr lang="en-GB" sz="2000" dirty="0">
                <a:latin typeface="Arial" pitchFamily="34" charset="0"/>
                <a:cs typeface="Arial" pitchFamily="34" charset="0"/>
              </a:rPr>
              <a:t> </a:t>
            </a:r>
            <a:endParaRPr lang="en-US" sz="2000" dirty="0">
              <a:latin typeface="Arial" pitchFamily="34" charset="0"/>
              <a:cs typeface="Arial" pitchFamily="34" charset="0"/>
            </a:endParaRPr>
          </a:p>
          <a:p>
            <a:endParaRPr lang="en-US" sz="2000" dirty="0"/>
          </a:p>
        </p:txBody>
      </p:sp>
      <p:pic>
        <p:nvPicPr>
          <p:cNvPr id="16386" name="Picture 2" descr="https://lh3.googleusercontent.com/YjEbpFT9tK7nXRLqTacn5kfH5-lvbAzqxS6EtBEe1JHfPhw4z85GQq5hcYok1zRb2DZVYEqt3UyiqIGAZIBiwS3NaaDHFZOIGP2R3qbJ8FASMOE9BcXoU43c1K-D-PU-ThzWVgBP"/>
          <p:cNvPicPr>
            <a:picLocks noChangeAspect="1" noChangeArrowheads="1"/>
          </p:cNvPicPr>
          <p:nvPr/>
        </p:nvPicPr>
        <p:blipFill>
          <a:blip r:embed="rId3"/>
          <a:srcRect/>
          <a:stretch>
            <a:fillRect/>
          </a:stretch>
        </p:blipFill>
        <p:spPr bwMode="auto">
          <a:xfrm>
            <a:off x="6324600" y="2514600"/>
            <a:ext cx="2533650" cy="153352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latin typeface="Arial" pitchFamily="34" charset="0"/>
                <a:cs typeface="Arial" pitchFamily="34" charset="0"/>
              </a:rPr>
              <a:t>How to improve the employability skills </a:t>
            </a:r>
            <a:endParaRPr lang="en-US" sz="3400" dirty="0">
              <a:latin typeface="Arial" pitchFamily="34" charset="0"/>
              <a:cs typeface="Arial" pitchFamily="34" charset="0"/>
            </a:endParaRPr>
          </a:p>
        </p:txBody>
      </p:sp>
      <p:sp>
        <p:nvSpPr>
          <p:cNvPr id="3" name="Content Placeholder 2"/>
          <p:cNvSpPr>
            <a:spLocks noGrp="1"/>
          </p:cNvSpPr>
          <p:nvPr>
            <p:ph idx="1"/>
          </p:nvPr>
        </p:nvSpPr>
        <p:spPr>
          <a:xfrm>
            <a:off x="457200" y="1752600"/>
            <a:ext cx="4800600" cy="4373563"/>
          </a:xfrm>
        </p:spPr>
        <p:txBody>
          <a:bodyPr>
            <a:noAutofit/>
          </a:bodyPr>
          <a:lstStyle/>
          <a:p>
            <a:pPr lvl="0" algn="just">
              <a:lnSpc>
                <a:spcPct val="150000"/>
              </a:lnSpc>
            </a:pPr>
            <a:r>
              <a:rPr lang="en-GB" sz="2000" dirty="0">
                <a:latin typeface="Arial" pitchFamily="34" charset="0"/>
                <a:cs typeface="Arial" pitchFamily="34" charset="0"/>
              </a:rPr>
              <a:t>The increasing activities is the way to improve the particular type of skills </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Learning of the teamwork skill is the other way to develop it (Ed.ac.uk , 2022)</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Development of the self-motivation is the other way to increase the skills (Oecd.org , 2022)</a:t>
            </a:r>
            <a:endParaRPr lang="en-US" sz="2000" dirty="0">
              <a:latin typeface="Arial" pitchFamily="34" charset="0"/>
              <a:cs typeface="Arial" pitchFamily="34" charset="0"/>
            </a:endParaRPr>
          </a:p>
        </p:txBody>
      </p:sp>
      <p:pic>
        <p:nvPicPr>
          <p:cNvPr id="15362" name="Picture 2" descr="https://lh4.googleusercontent.com/BHwP8_IdhnNaF65BDSwA_lwKJN0Q4zC3Hn6iiglj4fsfweOgL5sR4S_K78sieMaWe61Y8VN1PJ_9icWjtxW534a5HQceyEDCM6KzZXCeNf6jKfGSxg3ig9Gj5c23IeAgMsEph3_X"/>
          <p:cNvPicPr>
            <a:picLocks noChangeAspect="1" noChangeArrowheads="1"/>
          </p:cNvPicPr>
          <p:nvPr/>
        </p:nvPicPr>
        <p:blipFill>
          <a:blip r:embed="rId3" cstate="print"/>
          <a:srcRect/>
          <a:stretch>
            <a:fillRect/>
          </a:stretch>
        </p:blipFill>
        <p:spPr bwMode="auto">
          <a:xfrm>
            <a:off x="5527431" y="1724026"/>
            <a:ext cx="3385038" cy="345757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Continued…</a:t>
            </a:r>
          </a:p>
        </p:txBody>
      </p:sp>
      <p:sp>
        <p:nvSpPr>
          <p:cNvPr id="3" name="Content Placeholder 2"/>
          <p:cNvSpPr>
            <a:spLocks noGrp="1"/>
          </p:cNvSpPr>
          <p:nvPr>
            <p:ph idx="1"/>
          </p:nvPr>
        </p:nvSpPr>
        <p:spPr>
          <a:xfrm>
            <a:off x="457200" y="1600200"/>
            <a:ext cx="5638800" cy="4525963"/>
          </a:xfrm>
        </p:spPr>
        <p:txBody>
          <a:bodyPr>
            <a:normAutofit fontScale="85000" lnSpcReduction="10000"/>
          </a:bodyPr>
          <a:lstStyle/>
          <a:p>
            <a:pPr lvl="0" algn="just">
              <a:lnSpc>
                <a:spcPct val="160000"/>
              </a:lnSpc>
            </a:pPr>
            <a:r>
              <a:rPr lang="en-GB" sz="2400" dirty="0">
                <a:latin typeface="Arial" pitchFamily="34" charset="0"/>
                <a:cs typeface="Arial" pitchFamily="34" charset="0"/>
              </a:rPr>
              <a:t>Increasing professionalism is the other effective way related to the skill development </a:t>
            </a:r>
            <a:endParaRPr lang="en-US" sz="2400" dirty="0">
              <a:latin typeface="Arial" pitchFamily="34" charset="0"/>
              <a:cs typeface="Arial" pitchFamily="34" charset="0"/>
            </a:endParaRPr>
          </a:p>
          <a:p>
            <a:pPr lvl="0" algn="just">
              <a:lnSpc>
                <a:spcPct val="160000"/>
              </a:lnSpc>
            </a:pPr>
            <a:r>
              <a:rPr lang="en-GB" sz="2400" dirty="0">
                <a:latin typeface="Arial" pitchFamily="34" charset="0"/>
                <a:cs typeface="Arial" pitchFamily="34" charset="0"/>
              </a:rPr>
              <a:t>The development of the organisational behaviour is considered as the other way for the skill development (Local.gov.uk, 2022)</a:t>
            </a:r>
            <a:endParaRPr lang="en-US" sz="2400" dirty="0">
              <a:latin typeface="Arial" pitchFamily="34" charset="0"/>
              <a:cs typeface="Arial" pitchFamily="34" charset="0"/>
            </a:endParaRPr>
          </a:p>
          <a:p>
            <a:pPr lvl="0" algn="just">
              <a:lnSpc>
                <a:spcPct val="160000"/>
              </a:lnSpc>
            </a:pPr>
            <a:r>
              <a:rPr lang="en-GB" sz="2400" dirty="0">
                <a:latin typeface="Arial" pitchFamily="34" charset="0"/>
                <a:cs typeface="Arial" pitchFamily="34" charset="0"/>
              </a:rPr>
              <a:t>Increasing communication skills is the other path to improve this particular type of skill </a:t>
            </a:r>
            <a:endParaRPr lang="en-US" sz="2400" dirty="0">
              <a:latin typeface="Arial" pitchFamily="34" charset="0"/>
              <a:cs typeface="Arial" pitchFamily="34" charset="0"/>
            </a:endParaRPr>
          </a:p>
          <a:p>
            <a:pPr>
              <a:lnSpc>
                <a:spcPct val="160000"/>
              </a:lnSpc>
            </a:pPr>
            <a:endParaRPr lang="en-US" dirty="0"/>
          </a:p>
        </p:txBody>
      </p:sp>
      <p:pic>
        <p:nvPicPr>
          <p:cNvPr id="14338" name="Picture 2" descr="https://lh6.googleusercontent.com/6WHbnkzGy5-GK95L4WvgmN28HdfyHLxV0gP_6kDfozp7gm3zTFSWt1wZjHuN0dvuhlFplwKZ2C0kJMi6ADJQaPeUozgBbZTILpguDTNWepwI8BabmFd0YjPcLIrp0xsBg_i9h-Tc"/>
          <p:cNvPicPr>
            <a:picLocks noChangeAspect="1" noChangeArrowheads="1"/>
          </p:cNvPicPr>
          <p:nvPr/>
        </p:nvPicPr>
        <p:blipFill>
          <a:blip r:embed="rId3"/>
          <a:srcRect/>
          <a:stretch>
            <a:fillRect/>
          </a:stretch>
        </p:blipFill>
        <p:spPr bwMode="auto">
          <a:xfrm>
            <a:off x="6400800" y="2438400"/>
            <a:ext cx="2095500" cy="1924051"/>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Arial" pitchFamily="34" charset="0"/>
                <a:cs typeface="Arial" pitchFamily="34" charset="0"/>
              </a:rPr>
              <a:t>Conclusion </a:t>
            </a:r>
          </a:p>
        </p:txBody>
      </p:sp>
      <p:sp>
        <p:nvSpPr>
          <p:cNvPr id="3" name="Content Placeholder 2"/>
          <p:cNvSpPr>
            <a:spLocks noGrp="1"/>
          </p:cNvSpPr>
          <p:nvPr>
            <p:ph idx="1"/>
          </p:nvPr>
        </p:nvSpPr>
        <p:spPr>
          <a:xfrm>
            <a:off x="457200" y="1600200"/>
            <a:ext cx="5638800" cy="4525963"/>
          </a:xfrm>
        </p:spPr>
        <p:txBody>
          <a:bodyPr>
            <a:normAutofit/>
          </a:bodyPr>
          <a:lstStyle/>
          <a:p>
            <a:pPr lvl="0" algn="just">
              <a:lnSpc>
                <a:spcPct val="150000"/>
              </a:lnSpc>
            </a:pPr>
            <a:r>
              <a:rPr lang="en-GB" sz="2200" dirty="0">
                <a:latin typeface="Arial" pitchFamily="34" charset="0"/>
                <a:cs typeface="Arial" pitchFamily="34" charset="0"/>
              </a:rPr>
              <a:t>Employability skills are related to the achievement of the employees in the workplace</a:t>
            </a:r>
            <a:endParaRPr lang="en-US" sz="2200" dirty="0">
              <a:latin typeface="Arial" pitchFamily="34" charset="0"/>
              <a:cs typeface="Arial" pitchFamily="34" charset="0"/>
            </a:endParaRPr>
          </a:p>
          <a:p>
            <a:pPr lvl="0" algn="just">
              <a:lnSpc>
                <a:spcPct val="150000"/>
              </a:lnSpc>
            </a:pPr>
            <a:r>
              <a:rPr lang="en-GB" sz="2200" dirty="0">
                <a:latin typeface="Arial" pitchFamily="34" charset="0"/>
                <a:cs typeface="Arial" pitchFamily="34" charset="0"/>
              </a:rPr>
              <a:t>It is associated with the soft skills that can help to increase the teamwork level</a:t>
            </a:r>
            <a:endParaRPr lang="en-US" sz="2200" dirty="0">
              <a:latin typeface="Arial" pitchFamily="34" charset="0"/>
              <a:cs typeface="Arial" pitchFamily="34" charset="0"/>
            </a:endParaRPr>
          </a:p>
          <a:p>
            <a:pPr lvl="0" algn="just">
              <a:lnSpc>
                <a:spcPct val="150000"/>
              </a:lnSpc>
            </a:pPr>
            <a:r>
              <a:rPr lang="en-GB" sz="2200" dirty="0">
                <a:latin typeface="Arial" pitchFamily="34" charset="0"/>
                <a:cs typeface="Arial" pitchFamily="34" charset="0"/>
              </a:rPr>
              <a:t>The technical ideas of the employees are also developed by these skills </a:t>
            </a:r>
            <a:endParaRPr lang="en-US" sz="2200" dirty="0">
              <a:latin typeface="Arial" pitchFamily="34" charset="0"/>
              <a:cs typeface="Arial" pitchFamily="34" charset="0"/>
            </a:endParaRPr>
          </a:p>
          <a:p>
            <a:endParaRPr lang="en-US" dirty="0"/>
          </a:p>
        </p:txBody>
      </p:sp>
      <p:pic>
        <p:nvPicPr>
          <p:cNvPr id="13314" name="Picture 2" descr="https://lh6.googleusercontent.com/7yx8l1raG0Jwksr6S5Ga4pfYBRVFYJrNBf2Huo7AxFhvSxch2omEIduHqddzibnp2NKYoDrnVsgCvFyjo9_Z0RQ15oo2RbmO_hZHSvhdqFeJPibqWpN4XJPRnKJaKrQKXcdf4ynb"/>
          <p:cNvPicPr>
            <a:picLocks noChangeAspect="1" noChangeArrowheads="1"/>
          </p:cNvPicPr>
          <p:nvPr/>
        </p:nvPicPr>
        <p:blipFill>
          <a:blip r:embed="rId3" cstate="print"/>
          <a:srcRect/>
          <a:stretch>
            <a:fillRect/>
          </a:stretch>
        </p:blipFill>
        <p:spPr bwMode="auto">
          <a:xfrm>
            <a:off x="6477000" y="2209800"/>
            <a:ext cx="2200275" cy="219075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800" b="1" dirty="0">
                <a:latin typeface="Arial" pitchFamily="34" charset="0"/>
                <a:cs typeface="Arial" pitchFamily="34" charset="0"/>
              </a:rPr>
              <a:t>Reference list </a:t>
            </a:r>
            <a:br>
              <a:rPr lang="en-US" b="1" dirty="0"/>
            </a:br>
            <a:endParaRPr lang="en-US" dirty="0"/>
          </a:p>
        </p:txBody>
      </p:sp>
      <p:sp>
        <p:nvSpPr>
          <p:cNvPr id="3" name="Content Placeholder 2"/>
          <p:cNvSpPr>
            <a:spLocks noGrp="1"/>
          </p:cNvSpPr>
          <p:nvPr>
            <p:ph idx="1"/>
          </p:nvPr>
        </p:nvSpPr>
        <p:spPr/>
        <p:txBody>
          <a:bodyPr>
            <a:normAutofit fontScale="47500" lnSpcReduction="20000"/>
          </a:bodyPr>
          <a:lstStyle/>
          <a:p>
            <a:r>
              <a:rPr lang="en-US" dirty="0">
                <a:latin typeface="Arial" panose="020B0604020202020204" pitchFamily="34" charset="0"/>
                <a:cs typeface="Arial" panose="020B0604020202020204" pitchFamily="34" charset="0"/>
              </a:rPr>
              <a:t>Cedefop.europa.eu, 2022. </a:t>
            </a:r>
            <a:r>
              <a:rPr lang="en-US" i="1" dirty="0">
                <a:latin typeface="Arial" panose="020B0604020202020204" pitchFamily="34" charset="0"/>
                <a:cs typeface="Arial" panose="020B0604020202020204" pitchFamily="34" charset="0"/>
              </a:rPr>
              <a:t>Skills intelligence</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2"/>
              </a:rPr>
              <a:t>https://www.cedefop.europa.eu/en/tools/skills-intelligence</a:t>
            </a:r>
            <a:r>
              <a:rPr lang="en-US" dirty="0">
                <a:latin typeface="Arial" panose="020B0604020202020204" pitchFamily="34" charset="0"/>
                <a:cs typeface="Arial" panose="020B0604020202020204" pitchFamily="34" charset="0"/>
              </a:rPr>
              <a:t> [Accessed on: 09-04-2022]</a:t>
            </a:r>
          </a:p>
          <a:p>
            <a:r>
              <a:rPr lang="en-US" dirty="0">
                <a:latin typeface="Arial" panose="020B0604020202020204" pitchFamily="34" charset="0"/>
                <a:cs typeface="Arial" panose="020B0604020202020204" pitchFamily="34" charset="0"/>
              </a:rPr>
              <a:t>Cipd.co.uk, 2022. </a:t>
            </a:r>
            <a:r>
              <a:rPr lang="en-US" i="1" dirty="0">
                <a:latin typeface="Arial" panose="020B0604020202020204" pitchFamily="34" charset="0"/>
                <a:cs typeface="Arial" panose="020B0604020202020204" pitchFamily="34" charset="0"/>
              </a:rPr>
              <a:t>Skills development in the UK workplace</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3"/>
              </a:rPr>
              <a:t>https://www.cipd.co.uk/knowledge/work/skills/skills-factsheet#gref</a:t>
            </a:r>
            <a:r>
              <a:rPr lang="en-US" dirty="0">
                <a:latin typeface="Arial" panose="020B0604020202020204" pitchFamily="34" charset="0"/>
                <a:cs typeface="Arial" panose="020B0604020202020204" pitchFamily="34" charset="0"/>
              </a:rPr>
              <a:t> [Accessed on: 09-04-2022]</a:t>
            </a:r>
          </a:p>
          <a:p>
            <a:r>
              <a:rPr lang="en-US" dirty="0">
                <a:latin typeface="Arial" panose="020B0604020202020204" pitchFamily="34" charset="0"/>
                <a:cs typeface="Arial" panose="020B0604020202020204" pitchFamily="34" charset="0"/>
              </a:rPr>
              <a:t>Committees.parliament.uk , 2022. </a:t>
            </a:r>
            <a:r>
              <a:rPr lang="en-US" i="1" dirty="0">
                <a:latin typeface="Arial" panose="020B0604020202020204" pitchFamily="34" charset="0"/>
                <a:cs typeface="Arial" panose="020B0604020202020204" pitchFamily="34" charset="0"/>
              </a:rPr>
              <a:t>Skills for every young person</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4"/>
              </a:rPr>
              <a:t>https://committees.parliament.uk/publications/7988/documents/82440/default/</a:t>
            </a:r>
            <a:r>
              <a:rPr lang="en-US" dirty="0">
                <a:latin typeface="Arial" panose="020B0604020202020204" pitchFamily="34" charset="0"/>
                <a:cs typeface="Arial" panose="020B0604020202020204" pitchFamily="34" charset="0"/>
              </a:rPr>
              <a:t> [Accessed on: 09-04-2022]</a:t>
            </a:r>
          </a:p>
          <a:p>
            <a:r>
              <a:rPr lang="en-US" dirty="0">
                <a:latin typeface="Arial" panose="020B0604020202020204" pitchFamily="34" charset="0"/>
                <a:cs typeface="Arial" panose="020B0604020202020204" pitchFamily="34" charset="0"/>
              </a:rPr>
              <a:t>Ed.ac.uk , 2022. </a:t>
            </a:r>
            <a:r>
              <a:rPr lang="en-US" i="1" dirty="0">
                <a:latin typeface="Arial" panose="020B0604020202020204" pitchFamily="34" charset="0"/>
                <a:cs typeface="Arial" panose="020B0604020202020204" pitchFamily="34" charset="0"/>
              </a:rPr>
              <a:t>The Employability Challenge</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5"/>
              </a:rPr>
              <a:t>https://www.ed.ac.uk/files/atoms/files/ukces-employabilitychallenge-execsum-feb2009.pdf</a:t>
            </a:r>
            <a:r>
              <a:rPr lang="en-US" dirty="0">
                <a:latin typeface="Arial" panose="020B0604020202020204" pitchFamily="34" charset="0"/>
                <a:cs typeface="Arial" panose="020B0604020202020204" pitchFamily="34" charset="0"/>
              </a:rPr>
              <a:t> [Accessed on: 09-04-2022]</a:t>
            </a:r>
          </a:p>
          <a:p>
            <a:r>
              <a:rPr lang="en-US" dirty="0">
                <a:latin typeface="Arial" panose="020B0604020202020204" pitchFamily="34" charset="0"/>
                <a:cs typeface="Arial" panose="020B0604020202020204" pitchFamily="34" charset="0"/>
              </a:rPr>
              <a:t>Local.gov.uk , 2022. </a:t>
            </a:r>
            <a:r>
              <a:rPr lang="en-US" i="1" dirty="0">
                <a:latin typeface="Arial" panose="020B0604020202020204" pitchFamily="34" charset="0"/>
                <a:cs typeface="Arial" panose="020B0604020202020204" pitchFamily="34" charset="0"/>
              </a:rPr>
              <a:t>Mapping national employment and skills provision</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6"/>
              </a:rPr>
              <a:t>https://www.local.gov.uk/our-support/financial-resilience-and-economic-recovery/mapping-national-employment-and-skills</a:t>
            </a:r>
            <a:r>
              <a:rPr lang="en-US" dirty="0">
                <a:latin typeface="Arial" panose="020B0604020202020204" pitchFamily="34" charset="0"/>
                <a:cs typeface="Arial" panose="020B0604020202020204" pitchFamily="34" charset="0"/>
              </a:rPr>
              <a:t> [Accessed on: 09-04-2022]</a:t>
            </a:r>
          </a:p>
          <a:p>
            <a:r>
              <a:rPr lang="en-US" dirty="0">
                <a:latin typeface="Arial" panose="020B0604020202020204" pitchFamily="34" charset="0"/>
                <a:cs typeface="Arial" panose="020B0604020202020204" pitchFamily="34" charset="0"/>
              </a:rPr>
              <a:t>Oecd.org , 2022. </a:t>
            </a:r>
            <a:r>
              <a:rPr lang="en-US" i="1" dirty="0">
                <a:latin typeface="Arial" panose="020B0604020202020204" pitchFamily="34" charset="0"/>
                <a:cs typeface="Arial" panose="020B0604020202020204" pitchFamily="34" charset="0"/>
              </a:rPr>
              <a:t>Skills for Competitiveness, Country Report for United Kingdom</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7"/>
              </a:rPr>
              <a:t>https://www.oecd.org/cfe/leed/skills%20for%20competitiveness%20uk%20report.pdf</a:t>
            </a:r>
            <a:r>
              <a:rPr lang="en-US" dirty="0">
                <a:latin typeface="Arial" panose="020B0604020202020204" pitchFamily="34" charset="0"/>
                <a:cs typeface="Arial" panose="020B0604020202020204" pitchFamily="34" charset="0"/>
              </a:rPr>
              <a:t> [Accessed on: 09-04-2022]</a:t>
            </a:r>
          </a:p>
          <a:p>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686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36867" name="Picture 3" descr="https://lh4.googleusercontent.com/0hGFhzp9CgqCeOn51AdrzRnuRD0BLPUgUSgI-n8PCQpxvshbCUnsvVpsagzk_dbUDaYpK5ZtICDzhrLxYWOaEy_X08z3wabsIfESjAhsnAnf0s2KN18qDcub2si5d6i6VIP5HYVS"/>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350</TotalTime>
  <Words>2577</Words>
  <Application>Microsoft Office PowerPoint</Application>
  <PresentationFormat>On-screen Show (4:3)</PresentationFormat>
  <Paragraphs>97</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Symbol</vt:lpstr>
      <vt:lpstr>Office Theme</vt:lpstr>
      <vt:lpstr>Maria Tzatzaliari – ID 2121415 </vt:lpstr>
      <vt:lpstr> ACE PRACTICAL PORTFOLIO </vt:lpstr>
      <vt:lpstr>Introduction </vt:lpstr>
      <vt:lpstr>Types of the employability skills </vt:lpstr>
      <vt:lpstr>Skills needed to improve </vt:lpstr>
      <vt:lpstr>Tools of the employability skills [SWOT and PDP] </vt:lpstr>
      <vt:lpstr>Continued…</vt:lpstr>
      <vt:lpstr>Importance of the employability skills </vt:lpstr>
      <vt:lpstr>Continued…</vt:lpstr>
      <vt:lpstr>How to improve the employability skills </vt:lpstr>
      <vt:lpstr>Continued…</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Maria Tzatzaliari (2121415)</cp:lastModifiedBy>
  <cp:revision>24</cp:revision>
  <dcterms:created xsi:type="dcterms:W3CDTF">2022-04-13T05:24:44Z</dcterms:created>
  <dcterms:modified xsi:type="dcterms:W3CDTF">2022-04-19T11:03:15Z</dcterms:modified>
</cp:coreProperties>
</file>