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9"/>
  </p:notesMasterIdLst>
  <p:handoutMasterIdLst>
    <p:handoutMasterId r:id="rId20"/>
  </p:handoutMasterIdLst>
  <p:sldIdLst>
    <p:sldId id="474" r:id="rId4"/>
    <p:sldId id="475" r:id="rId5"/>
    <p:sldId id="476" r:id="rId6"/>
    <p:sldId id="477" r:id="rId7"/>
    <p:sldId id="479" r:id="rId8"/>
    <p:sldId id="478" r:id="rId9"/>
    <p:sldId id="486" r:id="rId10"/>
    <p:sldId id="482" r:id="rId11"/>
    <p:sldId id="483" r:id="rId12"/>
    <p:sldId id="480" r:id="rId13"/>
    <p:sldId id="481" r:id="rId14"/>
    <p:sldId id="484" r:id="rId15"/>
    <p:sldId id="487" r:id="rId16"/>
    <p:sldId id="488" r:id="rId17"/>
    <p:sldId id="485" r:id="rId1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DEEF9"/>
    <a:srgbClr val="A181FE"/>
    <a:srgbClr val="9437FF"/>
    <a:srgbClr val="D883FF"/>
    <a:srgbClr val="FF85FF"/>
    <a:srgbClr val="73FB79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473"/>
    <p:restoredTop sz="95940" autoAdjust="0"/>
  </p:normalViewPr>
  <p:slideViewPr>
    <p:cSldViewPr snapToGrid="0" snapToObjects="1">
      <p:cViewPr varScale="1">
        <p:scale>
          <a:sx n="67" d="100"/>
          <a:sy n="67" d="100"/>
        </p:scale>
        <p:origin x="3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21/11/2021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11/21/2021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11/21/2021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11/21/2021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11/21/2021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11/21/2021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21/11/2021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11/21/2021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5" r:id="rId3"/>
    <p:sldLayoutId id="2147484206" r:id="rId4"/>
    <p:sldLayoutId id="2147484207" r:id="rId5"/>
    <p:sldLayoutId id="2147484208" r:id="rId6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8" r:id="rId2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7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Evans-Thomas/Julia James</a:t>
            </a:r>
          </a:p>
          <a:p>
            <a:pPr algn="ctr" eaLnBrk="1" hangingPunct="1"/>
            <a:r>
              <a:rPr lang="en-US" altLang="cy-GB" sz="2000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6"/>
            <a:ext cx="5800725" cy="372928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F2C273-EE7F-4B97-BFCA-43D4F00F6795}"/>
              </a:ext>
            </a:extLst>
          </p:cNvPr>
          <p:cNvSpPr txBox="1"/>
          <p:nvPr/>
        </p:nvSpPr>
        <p:spPr>
          <a:xfrm>
            <a:off x="984250" y="2415758"/>
            <a:ext cx="51117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am </a:t>
            </a:r>
            <a:r>
              <a:rPr lang="en-GB" dirty="0" err="1"/>
              <a:t>Gymru</a:t>
            </a:r>
            <a:r>
              <a:rPr lang="en-GB" dirty="0"/>
              <a:t>/Learn suitable vocabulary to teach a lesson about Wales</a:t>
            </a:r>
          </a:p>
          <a:p>
            <a:r>
              <a:rPr lang="en-GB" dirty="0"/>
              <a:t>-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gyfeiriadau</a:t>
            </a:r>
            <a:r>
              <a:rPr lang="en-GB" dirty="0"/>
              <a:t> </a:t>
            </a:r>
            <a:r>
              <a:rPr lang="en-GB" dirty="0" err="1"/>
              <a:t>cwmpawd</a:t>
            </a:r>
            <a:r>
              <a:rPr lang="en-GB" dirty="0"/>
              <a:t>/learning about the compass points in Welsh</a:t>
            </a:r>
          </a:p>
          <a:p>
            <a:r>
              <a:rPr lang="en-GB" dirty="0"/>
              <a:t>--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leoliadau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/Learning about important locations in Wales</a:t>
            </a:r>
          </a:p>
          <a:p>
            <a:r>
              <a:rPr lang="en-GB" dirty="0"/>
              <a:t>-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, </a:t>
            </a:r>
            <a:r>
              <a:rPr lang="en-GB" dirty="0" err="1"/>
              <a:t>e.e.</a:t>
            </a:r>
            <a:r>
              <a:rPr lang="en-GB" dirty="0"/>
              <a:t> am </a:t>
            </a:r>
            <a:r>
              <a:rPr lang="en-GB" dirty="0" err="1"/>
              <a:t>ar</a:t>
            </a:r>
            <a:r>
              <a:rPr lang="en-GB" dirty="0"/>
              <a:t> at 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…./Learn useful prepositions</a:t>
            </a:r>
          </a:p>
          <a:p>
            <a:r>
              <a:rPr lang="en-GB" dirty="0"/>
              <a:t>-</a:t>
            </a:r>
            <a:r>
              <a:rPr lang="en-GB" dirty="0" err="1"/>
              <a:t>Adolygu</a:t>
            </a:r>
            <a:r>
              <a:rPr lang="en-GB" dirty="0"/>
              <a:t> anthem </a:t>
            </a:r>
            <a:r>
              <a:rPr lang="en-GB" dirty="0" err="1"/>
              <a:t>Genedlaethol</a:t>
            </a:r>
            <a:r>
              <a:rPr lang="en-GB" dirty="0"/>
              <a:t> Cymru/Revise the National Anthem of Wales</a:t>
            </a: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C14D-C568-8C41-8809-84CCE08FD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Lluniau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06764C-85E4-4913-953E-900255D8B5BB}"/>
              </a:ext>
            </a:extLst>
          </p:cNvPr>
          <p:cNvSpPr txBox="1"/>
          <p:nvPr/>
        </p:nvSpPr>
        <p:spPr>
          <a:xfrm>
            <a:off x="1866900" y="2343150"/>
            <a:ext cx="91059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afon</a:t>
            </a:r>
            <a:r>
              <a:rPr lang="en-GB" dirty="0"/>
              <a:t>(river)		</a:t>
            </a:r>
            <a:r>
              <a:rPr lang="en-GB" dirty="0" err="1"/>
              <a:t>mynydd</a:t>
            </a:r>
            <a:r>
              <a:rPr lang="en-GB" dirty="0"/>
              <a:t>(mountain)		sir (county)	</a:t>
            </a:r>
            <a:r>
              <a:rPr lang="en-GB" dirty="0" err="1"/>
              <a:t>dinas</a:t>
            </a:r>
            <a:r>
              <a:rPr lang="en-GB" dirty="0"/>
              <a:t> (city)		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prifddinas</a:t>
            </a:r>
            <a:r>
              <a:rPr lang="en-GB" dirty="0"/>
              <a:t> (capital city( 	</a:t>
            </a:r>
            <a:r>
              <a:rPr lang="en-GB" dirty="0" err="1"/>
              <a:t>arfordir</a:t>
            </a:r>
            <a:r>
              <a:rPr lang="en-GB" dirty="0"/>
              <a:t>(coast)	</a:t>
            </a:r>
            <a:r>
              <a:rPr lang="en-GB" dirty="0" err="1"/>
              <a:t>poblogaeth</a:t>
            </a:r>
            <a:r>
              <a:rPr lang="en-GB" dirty="0"/>
              <a:t> (population) 	</a:t>
            </a:r>
            <a:r>
              <a:rPr lang="en-GB" dirty="0" err="1"/>
              <a:t>iaith</a:t>
            </a:r>
            <a:r>
              <a:rPr lang="en-GB" dirty="0"/>
              <a:t> (language)			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cenedl</a:t>
            </a:r>
            <a:r>
              <a:rPr lang="en-GB" dirty="0"/>
              <a:t> (nation)		</a:t>
            </a:r>
            <a:r>
              <a:rPr lang="en-GB" dirty="0" err="1"/>
              <a:t>cefn</a:t>
            </a:r>
            <a:r>
              <a:rPr lang="en-GB" dirty="0"/>
              <a:t> </a:t>
            </a:r>
            <a:r>
              <a:rPr lang="en-GB" dirty="0" err="1"/>
              <a:t>gwlad</a:t>
            </a:r>
            <a:r>
              <a:rPr lang="en-GB" dirty="0"/>
              <a:t> (countryside)	</a:t>
            </a:r>
            <a:r>
              <a:rPr lang="en-GB" dirty="0" err="1"/>
              <a:t>coedwig</a:t>
            </a:r>
            <a:r>
              <a:rPr lang="en-GB" dirty="0"/>
              <a:t>	(forest)		</a:t>
            </a:r>
          </a:p>
        </p:txBody>
      </p:sp>
      <p:pic>
        <p:nvPicPr>
          <p:cNvPr id="1026" name="Picture 2" descr="Free River Clipart in AI, SVG, EPS or PSD">
            <a:extLst>
              <a:ext uri="{FF2B5EF4-FFF2-40B4-BE49-F238E27FC236}">
                <a16:creationId xmlns:a16="http://schemas.microsoft.com/office/drawing/2014/main" id="{3C744003-E11B-457B-A189-53281B9D30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925" y="0"/>
            <a:ext cx="23241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EE4F77-BBA0-49DC-9452-C2262E772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587" y="119062"/>
            <a:ext cx="3313582" cy="2205038"/>
          </a:xfrm>
          <a:prstGeom prst="rect">
            <a:avLst/>
          </a:prstGeom>
        </p:spPr>
      </p:pic>
      <p:pic>
        <p:nvPicPr>
          <p:cNvPr id="1028" name="Picture 4" descr="Free Black And White Forest Clipart, Download Free Black And White Forest  Clipart png images, Free ClipArts on Clipart Library">
            <a:extLst>
              <a:ext uri="{FF2B5EF4-FFF2-40B4-BE49-F238E27FC236}">
                <a16:creationId xmlns:a16="http://schemas.microsoft.com/office/drawing/2014/main" id="{D183E889-19AF-47DF-9AA2-40071CEA8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7850" y="4533900"/>
            <a:ext cx="2667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1B20D7-62D9-4D3C-ADB1-5721E267DEED}"/>
              </a:ext>
            </a:extLst>
          </p:cNvPr>
          <p:cNvSpPr txBox="1"/>
          <p:nvPr/>
        </p:nvSpPr>
        <p:spPr>
          <a:xfrm>
            <a:off x="2466975" y="1962149"/>
            <a:ext cx="663892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>
                <a:solidFill>
                  <a:schemeClr val="accent3"/>
                </a:solidFill>
              </a:rPr>
              <a:t>Cysylltwch</a:t>
            </a:r>
            <a:r>
              <a:rPr lang="en-GB" b="1" u="sng" dirty="0">
                <a:solidFill>
                  <a:schemeClr val="accent3"/>
                </a:solidFill>
              </a:rPr>
              <a:t> y </a:t>
            </a:r>
            <a:r>
              <a:rPr lang="en-GB" b="1" u="sng" dirty="0" err="1">
                <a:solidFill>
                  <a:schemeClr val="accent3"/>
                </a:solidFill>
              </a:rPr>
              <a:t>canlynol</a:t>
            </a:r>
            <a:r>
              <a:rPr lang="en-GB" b="1" u="sng" dirty="0">
                <a:solidFill>
                  <a:schemeClr val="accent3"/>
                </a:solidFill>
              </a:rPr>
              <a:t>:/Link the following:</a:t>
            </a:r>
          </a:p>
          <a:p>
            <a:endParaRPr lang="en-GB" b="1" u="sng" dirty="0">
              <a:solidFill>
                <a:schemeClr val="accent3"/>
              </a:solidFill>
            </a:endParaRPr>
          </a:p>
          <a:p>
            <a:r>
              <a:rPr lang="en-GB" dirty="0" err="1">
                <a:solidFill>
                  <a:schemeClr val="accent3"/>
                </a:solidFill>
              </a:rPr>
              <a:t>afon</a:t>
            </a:r>
            <a:r>
              <a:rPr lang="en-GB" dirty="0">
                <a:solidFill>
                  <a:schemeClr val="accent3"/>
                </a:solidFill>
              </a:rPr>
              <a:t>			sea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mynydd</a:t>
            </a:r>
            <a:r>
              <a:rPr lang="en-GB" dirty="0">
                <a:solidFill>
                  <a:schemeClr val="accent3"/>
                </a:solidFill>
              </a:rPr>
              <a:t>			forest</a:t>
            </a:r>
          </a:p>
          <a:p>
            <a:r>
              <a:rPr lang="en-GB" dirty="0">
                <a:solidFill>
                  <a:schemeClr val="accent3"/>
                </a:solidFill>
              </a:rPr>
              <a:t>sir			county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dinas</a:t>
            </a:r>
            <a:r>
              <a:rPr lang="en-GB" dirty="0">
                <a:solidFill>
                  <a:schemeClr val="accent3"/>
                </a:solidFill>
              </a:rPr>
              <a:t>			countryside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gwlad</a:t>
            </a:r>
            <a:r>
              <a:rPr lang="en-GB" dirty="0">
                <a:solidFill>
                  <a:schemeClr val="accent3"/>
                </a:solidFill>
              </a:rPr>
              <a:t>			city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iaith</a:t>
            </a:r>
            <a:r>
              <a:rPr lang="en-GB" dirty="0">
                <a:solidFill>
                  <a:schemeClr val="accent3"/>
                </a:solidFill>
              </a:rPr>
              <a:t>			country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poblogaeth</a:t>
            </a:r>
            <a:r>
              <a:rPr lang="en-GB" dirty="0">
                <a:solidFill>
                  <a:schemeClr val="accent3"/>
                </a:solidFill>
              </a:rPr>
              <a:t>		language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arfordir</a:t>
            </a:r>
            <a:r>
              <a:rPr lang="en-GB" dirty="0">
                <a:solidFill>
                  <a:schemeClr val="accent3"/>
                </a:solidFill>
              </a:rPr>
              <a:t>			population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prifddinas</a:t>
            </a:r>
            <a:r>
              <a:rPr lang="en-GB" dirty="0">
                <a:solidFill>
                  <a:schemeClr val="accent3"/>
                </a:solidFill>
              </a:rPr>
              <a:t>		capital city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cenedl</a:t>
            </a:r>
            <a:r>
              <a:rPr lang="en-GB" dirty="0">
                <a:solidFill>
                  <a:schemeClr val="accent3"/>
                </a:solidFill>
              </a:rPr>
              <a:t>			nation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cefn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gwlad</a:t>
            </a:r>
            <a:r>
              <a:rPr lang="en-GB" dirty="0">
                <a:solidFill>
                  <a:schemeClr val="accent3"/>
                </a:solidFill>
              </a:rPr>
              <a:t>		river		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coedwig</a:t>
            </a:r>
            <a:r>
              <a:rPr lang="en-GB" dirty="0">
                <a:solidFill>
                  <a:schemeClr val="accent3"/>
                </a:solidFill>
              </a:rPr>
              <a:t>			mountain</a:t>
            </a:r>
          </a:p>
          <a:p>
            <a:r>
              <a:rPr lang="en-GB" dirty="0" err="1">
                <a:solidFill>
                  <a:schemeClr val="accent3"/>
                </a:solidFill>
              </a:rPr>
              <a:t>môr</a:t>
            </a:r>
            <a:r>
              <a:rPr lang="en-GB" dirty="0">
                <a:solidFill>
                  <a:schemeClr val="accent3"/>
                </a:solidFill>
              </a:rPr>
              <a:t>			coast</a:t>
            </a:r>
          </a:p>
        </p:txBody>
      </p:sp>
    </p:spTree>
    <p:extLst>
      <p:ext uri="{BB962C8B-B14F-4D97-AF65-F5344CB8AC3E}">
        <p14:creationId xmlns:p14="http://schemas.microsoft.com/office/powerpoint/2010/main" val="2478230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9D549F-58CE-4237-B4BB-19DF1A67F9AB}"/>
              </a:ext>
            </a:extLst>
          </p:cNvPr>
          <p:cNvSpPr txBox="1"/>
          <p:nvPr/>
        </p:nvSpPr>
        <p:spPr>
          <a:xfrm>
            <a:off x="1533525" y="3886200"/>
            <a:ext cx="7400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Llun</a:t>
            </a:r>
            <a:r>
              <a:rPr lang="en-GB" dirty="0"/>
              <a:t> Twinkl - </a:t>
            </a:r>
            <a:r>
              <a:rPr lang="en-GB" dirty="0" err="1"/>
              <a:t>cyfeiriadau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8A2396-5E59-429C-8823-C1F20C998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312" y="614362"/>
            <a:ext cx="8410575" cy="56292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AA66CA-D3A1-457E-A71B-A0B932AD1A7D}"/>
              </a:ext>
            </a:extLst>
          </p:cNvPr>
          <p:cNvSpPr txBox="1"/>
          <p:nvPr/>
        </p:nvSpPr>
        <p:spPr>
          <a:xfrm flipH="1">
            <a:off x="3489905" y="137874"/>
            <a:ext cx="7768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Pwyntiau’r</a:t>
            </a:r>
            <a:r>
              <a:rPr lang="en-GB" b="1" u="sng" dirty="0"/>
              <a:t> </a:t>
            </a:r>
            <a:r>
              <a:rPr lang="en-GB" b="1" u="sng" dirty="0" err="1"/>
              <a:t>cwmpawd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Gymraeg/Compass points in Welsh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F22998-1CF2-4C5C-A45C-BD386039A3BF}"/>
              </a:ext>
            </a:extLst>
          </p:cNvPr>
          <p:cNvSpPr txBox="1"/>
          <p:nvPr/>
        </p:nvSpPr>
        <p:spPr>
          <a:xfrm flipH="1">
            <a:off x="7090356" y="828675"/>
            <a:ext cx="2120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North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E06AA2-3B90-41F0-9456-E16D4B867D07}"/>
              </a:ext>
            </a:extLst>
          </p:cNvPr>
          <p:cNvSpPr txBox="1"/>
          <p:nvPr/>
        </p:nvSpPr>
        <p:spPr>
          <a:xfrm>
            <a:off x="8296275" y="4076700"/>
            <a:ext cx="1314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EA6554-9D7E-4906-BF08-2A098A81A2D1}"/>
              </a:ext>
            </a:extLst>
          </p:cNvPr>
          <p:cNvSpPr txBox="1"/>
          <p:nvPr/>
        </p:nvSpPr>
        <p:spPr>
          <a:xfrm flipH="1">
            <a:off x="6718881" y="5029200"/>
            <a:ext cx="19107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South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EC4C01-893C-4074-939E-1803D0362D56}"/>
              </a:ext>
            </a:extLst>
          </p:cNvPr>
          <p:cNvSpPr txBox="1"/>
          <p:nvPr/>
        </p:nvSpPr>
        <p:spPr>
          <a:xfrm>
            <a:off x="2276476" y="4446032"/>
            <a:ext cx="2019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</a:t>
            </a:r>
          </a:p>
        </p:txBody>
      </p:sp>
    </p:spTree>
    <p:extLst>
      <p:ext uri="{BB962C8B-B14F-4D97-AF65-F5344CB8AC3E}">
        <p14:creationId xmlns:p14="http://schemas.microsoft.com/office/powerpoint/2010/main" val="2756454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90366B-4E7A-4A99-997A-6A62C9DA2E89}"/>
              </a:ext>
            </a:extLst>
          </p:cNvPr>
          <p:cNvSpPr txBox="1"/>
          <p:nvPr/>
        </p:nvSpPr>
        <p:spPr>
          <a:xfrm>
            <a:off x="2219325" y="2257424"/>
            <a:ext cx="759142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Pwyntiau’r</a:t>
            </a:r>
            <a:r>
              <a:rPr lang="en-GB" sz="2400" b="1" u="sng" dirty="0"/>
              <a:t> </a:t>
            </a:r>
            <a:r>
              <a:rPr lang="en-GB" sz="2400" b="1" u="sng" dirty="0" err="1"/>
              <a:t>cwmpawd</a:t>
            </a:r>
            <a:r>
              <a:rPr lang="en-GB" sz="2400" b="1" u="sng" dirty="0"/>
              <a:t>/ Compass points</a:t>
            </a:r>
          </a:p>
          <a:p>
            <a:r>
              <a:rPr lang="en-GB" sz="2400" dirty="0"/>
              <a:t>De			North</a:t>
            </a:r>
          </a:p>
          <a:p>
            <a:r>
              <a:rPr lang="en-GB" sz="2400" dirty="0" err="1"/>
              <a:t>Gogledd</a:t>
            </a:r>
            <a:r>
              <a:rPr lang="en-GB" sz="2400" dirty="0"/>
              <a:t>		South</a:t>
            </a:r>
          </a:p>
          <a:p>
            <a:r>
              <a:rPr lang="en-GB" sz="2400" dirty="0" err="1"/>
              <a:t>Gorllewin</a:t>
            </a:r>
            <a:r>
              <a:rPr lang="en-GB" sz="2400" dirty="0"/>
              <a:t>		West</a:t>
            </a:r>
          </a:p>
          <a:p>
            <a:r>
              <a:rPr lang="en-GB" sz="2400" dirty="0" err="1"/>
              <a:t>Dwyrain</a:t>
            </a:r>
            <a:r>
              <a:rPr lang="en-GB" sz="2400" dirty="0"/>
              <a:t>		East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‘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Cwmpawd</a:t>
            </a:r>
            <a:r>
              <a:rPr lang="en-GB" dirty="0"/>
              <a:t>’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Youtube</a:t>
            </a:r>
            <a:r>
              <a:rPr lang="en-GB" dirty="0"/>
              <a:t>/Watch the video ‘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Cwmpawd</a:t>
            </a:r>
            <a:r>
              <a:rPr lang="en-GB" dirty="0"/>
              <a:t>’</a:t>
            </a:r>
          </a:p>
          <a:p>
            <a:endParaRPr lang="en-GB" dirty="0"/>
          </a:p>
          <a:p>
            <a:r>
              <a:rPr lang="en-GB" dirty="0" err="1"/>
              <a:t>Dysgwch</a:t>
            </a:r>
            <a:r>
              <a:rPr lang="en-GB" dirty="0">
                <a:solidFill>
                  <a:schemeClr val="accent3"/>
                </a:solidFill>
              </a:rPr>
              <a:t>……. </a:t>
            </a:r>
            <a:r>
              <a:rPr lang="en-GB" dirty="0" err="1">
                <a:solidFill>
                  <a:schemeClr val="accent3"/>
                </a:solidFill>
              </a:rPr>
              <a:t>G</a:t>
            </a:r>
            <a:r>
              <a:rPr lang="en-GB" dirty="0" err="1"/>
              <a:t>law’n</a:t>
            </a:r>
            <a:r>
              <a:rPr lang="en-GB" dirty="0"/>
              <a:t> </a:t>
            </a:r>
            <a:r>
              <a:rPr lang="en-GB" dirty="0" err="1">
                <a:solidFill>
                  <a:schemeClr val="accent3"/>
                </a:solidFill>
              </a:rPr>
              <a:t>D</a:t>
            </a:r>
            <a:r>
              <a:rPr lang="en-GB" dirty="0" err="1"/>
              <a:t>isgyn</a:t>
            </a:r>
            <a:r>
              <a:rPr lang="en-GB" dirty="0"/>
              <a:t>  </a:t>
            </a:r>
            <a:r>
              <a:rPr lang="en-GB" dirty="0" err="1">
                <a:solidFill>
                  <a:schemeClr val="accent3"/>
                </a:solidFill>
              </a:rPr>
              <a:t>D</a:t>
            </a:r>
            <a:r>
              <a:rPr lang="en-GB" dirty="0" err="1"/>
              <a:t>ros</a:t>
            </a:r>
            <a:r>
              <a:rPr lang="en-GB" dirty="0"/>
              <a:t>   </a:t>
            </a:r>
            <a:r>
              <a:rPr lang="en-GB" dirty="0" err="1">
                <a:solidFill>
                  <a:schemeClr val="accent3"/>
                </a:solidFill>
              </a:rPr>
              <a:t>G</a:t>
            </a:r>
            <a:r>
              <a:rPr lang="en-GB" dirty="0" err="1"/>
              <a:t>ymru</a:t>
            </a:r>
            <a:r>
              <a:rPr lang="en-GB" dirty="0"/>
              <a:t>     /Learn the compass points in Welsh…</a:t>
            </a:r>
            <a:r>
              <a:rPr lang="en-GB" dirty="0">
                <a:solidFill>
                  <a:schemeClr val="accent3"/>
                </a:solidFill>
              </a:rPr>
              <a:t>GDDG</a:t>
            </a:r>
          </a:p>
          <a:p>
            <a:endParaRPr lang="en-GB" dirty="0">
              <a:solidFill>
                <a:schemeClr val="accent3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55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8FCBBB-7FF1-48B2-8A59-2496BBE941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24" y="776287"/>
            <a:ext cx="5046045" cy="65960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4B14DF-57A3-41A6-BBFF-C3620DAB5679}"/>
              </a:ext>
            </a:extLst>
          </p:cNvPr>
          <p:cNvSpPr txBox="1"/>
          <p:nvPr/>
        </p:nvSpPr>
        <p:spPr>
          <a:xfrm>
            <a:off x="7324725" y="1362075"/>
            <a:ext cx="42291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Cyfeiriadau</a:t>
            </a:r>
            <a:r>
              <a:rPr lang="en-GB" b="1" u="sng" dirty="0"/>
              <a:t> </a:t>
            </a:r>
            <a:r>
              <a:rPr lang="en-GB" b="1" u="sng" dirty="0" err="1"/>
              <a:t>cwmpawd</a:t>
            </a:r>
            <a:r>
              <a:rPr lang="en-GB" b="1" u="sng" dirty="0"/>
              <a:t> o </a:t>
            </a:r>
            <a:r>
              <a:rPr lang="en-GB" b="1" u="sng" dirty="0" err="1"/>
              <a:t>gwmpas</a:t>
            </a:r>
            <a:r>
              <a:rPr lang="en-GB" b="1" u="sng" dirty="0"/>
              <a:t> y </a:t>
            </a:r>
            <a:r>
              <a:rPr lang="en-GB" b="1" u="sng" dirty="0" err="1"/>
              <a:t>dref</a:t>
            </a:r>
            <a:r>
              <a:rPr lang="en-GB" b="1" u="sng" dirty="0"/>
              <a:t>. Compass points around town.</a:t>
            </a:r>
          </a:p>
          <a:p>
            <a:pPr marL="342900" indent="-342900">
              <a:buAutoNum type="arabicPeriod"/>
            </a:pPr>
            <a:endParaRPr lang="en-GB" dirty="0"/>
          </a:p>
          <a:p>
            <a:r>
              <a:rPr lang="en-GB" dirty="0"/>
              <a:t>1.O’r </a:t>
            </a:r>
            <a:r>
              <a:rPr lang="en-GB" dirty="0" err="1"/>
              <a:t>cychwyn</a:t>
            </a:r>
            <a:r>
              <a:rPr lang="en-GB" dirty="0"/>
              <a:t>, </a:t>
            </a:r>
            <a:r>
              <a:rPr lang="en-GB" dirty="0" err="1"/>
              <a:t>ewch</a:t>
            </a:r>
            <a:r>
              <a:rPr lang="en-GB" dirty="0"/>
              <a:t> 4 </a:t>
            </a:r>
            <a:r>
              <a:rPr lang="en-GB" dirty="0" err="1"/>
              <a:t>sgwâr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gogledd</a:t>
            </a:r>
            <a:r>
              <a:rPr lang="en-GB" dirty="0"/>
              <a:t>.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nawr</a:t>
            </a:r>
            <a:r>
              <a:rPr lang="en-GB" dirty="0"/>
              <a:t>? From the beginning, go 4 squares to the north. Where are you now?</a:t>
            </a:r>
          </a:p>
          <a:p>
            <a:r>
              <a:rPr lang="en-GB" dirty="0"/>
              <a:t>2. </a:t>
            </a:r>
            <a:r>
              <a:rPr lang="en-GB" dirty="0" err="1"/>
              <a:t>Ewch</a:t>
            </a:r>
            <a:r>
              <a:rPr lang="en-GB" dirty="0"/>
              <a:t> 2 </a:t>
            </a:r>
            <a:r>
              <a:rPr lang="en-GB" dirty="0" err="1"/>
              <a:t>sgwâr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dwyrain</a:t>
            </a:r>
            <a:r>
              <a:rPr lang="en-GB" dirty="0"/>
              <a:t>.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nawr</a:t>
            </a:r>
            <a:r>
              <a:rPr lang="en-GB" dirty="0"/>
              <a:t>? Go 2 squares to the east. Where are you now?</a:t>
            </a:r>
          </a:p>
          <a:p>
            <a:r>
              <a:rPr lang="en-GB" dirty="0"/>
              <a:t>3.Ewch 3 </a:t>
            </a:r>
            <a:r>
              <a:rPr lang="en-GB" dirty="0" err="1"/>
              <a:t>sgwâr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dde</a:t>
            </a:r>
            <a:r>
              <a:rPr lang="en-GB" dirty="0"/>
              <a:t>,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nawr</a:t>
            </a:r>
            <a:r>
              <a:rPr lang="en-GB" dirty="0"/>
              <a:t>? Go 3 squares to the south. Where are </a:t>
            </a:r>
            <a:r>
              <a:rPr lang="en-GB" dirty="0" err="1"/>
              <a:t>ypu</a:t>
            </a:r>
            <a:r>
              <a:rPr lang="en-GB" dirty="0"/>
              <a:t> now?</a:t>
            </a:r>
          </a:p>
          <a:p>
            <a:r>
              <a:rPr lang="en-GB" dirty="0"/>
              <a:t>4. </a:t>
            </a:r>
            <a:r>
              <a:rPr lang="en-GB" dirty="0" err="1"/>
              <a:t>Ewch</a:t>
            </a:r>
            <a:r>
              <a:rPr lang="en-GB" dirty="0"/>
              <a:t> 2 </a:t>
            </a:r>
            <a:r>
              <a:rPr lang="en-GB" dirty="0" err="1"/>
              <a:t>sgwâr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gorllewin</a:t>
            </a:r>
            <a:r>
              <a:rPr lang="en-GB" dirty="0"/>
              <a:t>.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nawr</a:t>
            </a:r>
            <a:r>
              <a:rPr lang="en-GB" dirty="0"/>
              <a:t>? Go 2 squares to the west. Where are you now?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1ED6FC-5101-428B-AC78-B22652568977}"/>
              </a:ext>
            </a:extLst>
          </p:cNvPr>
          <p:cNvSpPr txBox="1"/>
          <p:nvPr/>
        </p:nvSpPr>
        <p:spPr>
          <a:xfrm>
            <a:off x="638175" y="5572125"/>
            <a:ext cx="1028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Dechrau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110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FCB1BE-36F0-4CFF-95B8-D0CB3A943433}"/>
              </a:ext>
            </a:extLst>
          </p:cNvPr>
          <p:cNvSpPr txBox="1"/>
          <p:nvPr/>
        </p:nvSpPr>
        <p:spPr>
          <a:xfrm>
            <a:off x="3514725" y="2400299"/>
            <a:ext cx="59436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Dysgwch</a:t>
            </a:r>
            <a:r>
              <a:rPr lang="en-GB" b="1" u="sng" dirty="0"/>
              <a:t> </a:t>
            </a:r>
            <a:r>
              <a:rPr lang="en-GB" b="1" u="sng" dirty="0" err="1"/>
              <a:t>yr</a:t>
            </a:r>
            <a:r>
              <a:rPr lang="en-GB" b="1" u="sng" dirty="0"/>
              <a:t> </a:t>
            </a:r>
            <a:r>
              <a:rPr lang="en-GB" b="1" u="sng" dirty="0" err="1"/>
              <a:t>arddodiaid</a:t>
            </a:r>
            <a:r>
              <a:rPr lang="en-GB" b="1" u="sng" dirty="0"/>
              <a:t> </a:t>
            </a:r>
            <a:r>
              <a:rPr lang="en-GB" b="1" u="sng" dirty="0" err="1"/>
              <a:t>canlynol</a:t>
            </a:r>
            <a:endParaRPr lang="en-GB" b="1" u="sng" dirty="0"/>
          </a:p>
          <a:p>
            <a:r>
              <a:rPr lang="en-GB" dirty="0"/>
              <a:t>am </a:t>
            </a:r>
            <a:r>
              <a:rPr lang="en-GB" dirty="0" err="1"/>
              <a:t>ar</a:t>
            </a:r>
            <a:r>
              <a:rPr lang="en-GB" dirty="0"/>
              <a:t> at dan </a:t>
            </a:r>
            <a:r>
              <a:rPr lang="en-GB" dirty="0" err="1"/>
              <a:t>tros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 </a:t>
            </a:r>
            <a:r>
              <a:rPr lang="en-GB" dirty="0" err="1"/>
              <a:t>i</a:t>
            </a:r>
            <a:r>
              <a:rPr lang="en-GB" dirty="0"/>
              <a:t> o 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bwys</a:t>
            </a:r>
            <a:r>
              <a:rPr lang="en-GB" dirty="0"/>
              <a:t>, ger, </a:t>
            </a:r>
            <a:r>
              <a:rPr lang="en-GB" dirty="0" err="1"/>
              <a:t>wrth</a:t>
            </a:r>
            <a:r>
              <a:rPr lang="en-GB" dirty="0"/>
              <a:t>, </a:t>
            </a:r>
            <a:r>
              <a:rPr lang="en-GB" dirty="0" err="1"/>
              <a:t>rhwng</a:t>
            </a:r>
            <a:r>
              <a:rPr lang="en-GB" dirty="0"/>
              <a:t>,…..</a:t>
            </a:r>
          </a:p>
          <a:p>
            <a:endParaRPr lang="en-GB" dirty="0"/>
          </a:p>
          <a:p>
            <a:r>
              <a:rPr lang="en-GB" dirty="0"/>
              <a:t>These are prepositions, and there is a soft mutation after the following…</a:t>
            </a:r>
          </a:p>
          <a:p>
            <a:r>
              <a:rPr lang="en-GB" dirty="0"/>
              <a:t>am 	</a:t>
            </a:r>
            <a:r>
              <a:rPr lang="en-GB" dirty="0" err="1"/>
              <a:t>ar</a:t>
            </a:r>
            <a:r>
              <a:rPr lang="en-GB" dirty="0"/>
              <a:t>	at	</a:t>
            </a:r>
            <a:r>
              <a:rPr lang="en-GB" dirty="0" err="1"/>
              <a:t>gan</a:t>
            </a:r>
            <a:endParaRPr lang="en-GB" dirty="0"/>
          </a:p>
          <a:p>
            <a:r>
              <a:rPr lang="en-GB" dirty="0" err="1"/>
              <a:t>heb</a:t>
            </a:r>
            <a:r>
              <a:rPr lang="en-GB" dirty="0"/>
              <a:t> 	</a:t>
            </a:r>
            <a:r>
              <a:rPr lang="en-GB" dirty="0" err="1"/>
              <a:t>i</a:t>
            </a:r>
            <a:r>
              <a:rPr lang="en-GB" dirty="0"/>
              <a:t>	o	tan</a:t>
            </a:r>
          </a:p>
          <a:p>
            <a:r>
              <a:rPr lang="en-GB" dirty="0" err="1"/>
              <a:t>tros</a:t>
            </a:r>
            <a:r>
              <a:rPr lang="en-GB" dirty="0"/>
              <a:t>	</a:t>
            </a:r>
            <a:r>
              <a:rPr lang="en-GB" dirty="0" err="1"/>
              <a:t>trwy</a:t>
            </a:r>
            <a:r>
              <a:rPr lang="en-GB" dirty="0"/>
              <a:t>	</a:t>
            </a:r>
            <a:r>
              <a:rPr lang="en-GB" dirty="0" err="1"/>
              <a:t>wrth</a:t>
            </a:r>
            <a:r>
              <a:rPr lang="en-GB" dirty="0"/>
              <a:t> 	</a:t>
            </a:r>
            <a:r>
              <a:rPr lang="en-GB" dirty="0" err="1"/>
              <a:t>hyd</a:t>
            </a:r>
            <a:r>
              <a:rPr lang="en-GB" dirty="0"/>
              <a:t> </a:t>
            </a:r>
          </a:p>
          <a:p>
            <a:r>
              <a:rPr lang="en-GB" dirty="0" err="1"/>
              <a:t>Cofiwch</a:t>
            </a:r>
            <a:r>
              <a:rPr lang="en-GB" dirty="0"/>
              <a:t> bod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treiglad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, </a:t>
            </a:r>
            <a:r>
              <a:rPr lang="en-GB" dirty="0" err="1"/>
              <a:t>e.e.</a:t>
            </a:r>
            <a:r>
              <a:rPr lang="en-GB" dirty="0"/>
              <a:t> </a:t>
            </a:r>
          </a:p>
          <a:p>
            <a:r>
              <a:rPr lang="en-GB" dirty="0"/>
              <a:t>am </a:t>
            </a:r>
            <a:r>
              <a:rPr lang="en-GB" dirty="0" err="1"/>
              <a:t>fynd</a:t>
            </a:r>
            <a:r>
              <a:rPr lang="en-GB" dirty="0"/>
              <a:t>  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fws</a:t>
            </a:r>
            <a:r>
              <a:rPr lang="en-GB" dirty="0"/>
              <a:t>;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‘</a:t>
            </a:r>
            <a:r>
              <a:rPr lang="en-GB" dirty="0" err="1"/>
              <a:t>Treiglo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’ </a:t>
            </a:r>
            <a:r>
              <a:rPr lang="en-GB" dirty="0" err="1"/>
              <a:t>gan</a:t>
            </a:r>
            <a:r>
              <a:rPr lang="en-GB" dirty="0"/>
              <a:t> Ysgol y </a:t>
            </a:r>
            <a:r>
              <a:rPr lang="en-GB" dirty="0" err="1"/>
              <a:t>Strade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Youtube</a:t>
            </a:r>
            <a:r>
              <a:rPr lang="en-GB" dirty="0"/>
              <a:t>…..Watch the video by pupils of Ysgol y trade, Llanelli.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860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13EE5B-5CFC-4D3C-A441-D8153D6628D1}"/>
              </a:ext>
            </a:extLst>
          </p:cNvPr>
          <p:cNvSpPr txBox="1"/>
          <p:nvPr/>
        </p:nvSpPr>
        <p:spPr>
          <a:xfrm>
            <a:off x="1504950" y="1352549"/>
            <a:ext cx="6515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treiglo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arddodiaid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9869B6-EF91-48C4-9BC0-8286A5A606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824287" y="1252537"/>
            <a:ext cx="5895975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494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D3C564-FC60-44F1-A73C-0F753D1E5F36}"/>
              </a:ext>
            </a:extLst>
          </p:cNvPr>
          <p:cNvSpPr txBox="1"/>
          <p:nvPr/>
        </p:nvSpPr>
        <p:spPr>
          <a:xfrm>
            <a:off x="323850" y="1038224"/>
            <a:ext cx="52768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Lleoliadau</a:t>
            </a:r>
            <a:r>
              <a:rPr lang="en-GB" sz="2400" b="1" u="sng" dirty="0"/>
              <a:t> </a:t>
            </a:r>
            <a:r>
              <a:rPr lang="en-GB" sz="2400" b="1" u="sng" dirty="0" err="1"/>
              <a:t>pwysig</a:t>
            </a:r>
            <a:r>
              <a:rPr lang="en-GB" sz="2400" b="1" u="sng" dirty="0"/>
              <a:t> </a:t>
            </a:r>
            <a:r>
              <a:rPr lang="en-GB" sz="2400" b="1" u="sng" dirty="0" err="1"/>
              <a:t>yng</a:t>
            </a:r>
            <a:r>
              <a:rPr lang="en-GB" sz="2400" b="1" u="sng" dirty="0"/>
              <a:t> </a:t>
            </a:r>
            <a:r>
              <a:rPr lang="en-GB" sz="2400" b="1" u="sng" dirty="0" err="1"/>
              <a:t>Nghymru</a:t>
            </a:r>
            <a:r>
              <a:rPr lang="en-GB" sz="2400" b="1" u="sng" dirty="0"/>
              <a:t>/Important locations in Wales</a:t>
            </a:r>
          </a:p>
          <a:p>
            <a:endParaRPr lang="en-GB" dirty="0"/>
          </a:p>
          <a:p>
            <a:r>
              <a:rPr lang="en-GB" dirty="0"/>
              <a:t>Map o </a:t>
            </a:r>
            <a:r>
              <a:rPr lang="en-GB" dirty="0" err="1"/>
              <a:t>Gymru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1AE0C3-281E-45DF-8D72-53C21BB9B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400" y="156341"/>
            <a:ext cx="6210300" cy="654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645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B3487D-5C04-4D68-862D-C0A84E27184C}"/>
              </a:ext>
            </a:extLst>
          </p:cNvPr>
          <p:cNvSpPr txBox="1"/>
          <p:nvPr/>
        </p:nvSpPr>
        <p:spPr>
          <a:xfrm>
            <a:off x="3467100" y="2333625"/>
            <a:ext cx="715327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Gofynnwch</a:t>
            </a:r>
            <a:r>
              <a:rPr lang="en-GB" u="sng" dirty="0"/>
              <a:t> 3 </a:t>
            </a:r>
            <a:r>
              <a:rPr lang="en-GB" u="sng" dirty="0" err="1"/>
              <a:t>cwestiwn</a:t>
            </a:r>
            <a:r>
              <a:rPr lang="en-GB" u="sng" dirty="0"/>
              <a:t> </a:t>
            </a:r>
            <a:r>
              <a:rPr lang="en-GB" u="sng" dirty="0" err="1"/>
              <a:t>i’ch</a:t>
            </a:r>
            <a:r>
              <a:rPr lang="en-GB" u="sng" dirty="0"/>
              <a:t> partner. </a:t>
            </a:r>
            <a:r>
              <a:rPr lang="en-GB" u="sng" dirty="0" err="1"/>
              <a:t>Cofiwch</a:t>
            </a:r>
            <a:r>
              <a:rPr lang="en-GB" u="sng" dirty="0"/>
              <a:t> </a:t>
            </a:r>
            <a:r>
              <a:rPr lang="en-GB" u="sng" dirty="0" err="1"/>
              <a:t>ddefnyddio</a:t>
            </a:r>
            <a:r>
              <a:rPr lang="en-GB" u="sng" dirty="0"/>
              <a:t> </a:t>
            </a:r>
            <a:r>
              <a:rPr lang="en-GB" u="sng" dirty="0" err="1"/>
              <a:t>arddodiad</a:t>
            </a:r>
            <a:r>
              <a:rPr lang="en-GB" u="sng" dirty="0"/>
              <a:t> </a:t>
            </a:r>
            <a:r>
              <a:rPr lang="en-GB" u="sng" dirty="0" err="1"/>
              <a:t>i’ch</a:t>
            </a:r>
            <a:r>
              <a:rPr lang="en-GB" u="sng" dirty="0"/>
              <a:t> </a:t>
            </a:r>
            <a:r>
              <a:rPr lang="en-GB" u="sng" dirty="0" err="1"/>
              <a:t>helpu</a:t>
            </a:r>
            <a:r>
              <a:rPr lang="en-GB" u="sng" dirty="0"/>
              <a:t>.</a:t>
            </a:r>
          </a:p>
          <a:p>
            <a:endParaRPr lang="en-GB" dirty="0"/>
          </a:p>
          <a:p>
            <a:r>
              <a:rPr lang="en-GB" dirty="0"/>
              <a:t>1.Cwestiwn -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……….?</a:t>
            </a:r>
          </a:p>
          <a:p>
            <a:r>
              <a:rPr lang="en-GB" dirty="0" err="1"/>
              <a:t>Ateb</a:t>
            </a:r>
            <a:r>
              <a:rPr lang="en-GB" dirty="0"/>
              <a:t>: Mae ………… </a:t>
            </a:r>
            <a:r>
              <a:rPr lang="en-GB" dirty="0" err="1"/>
              <a:t>rhwng</a:t>
            </a:r>
            <a:r>
              <a:rPr lang="en-GB" dirty="0"/>
              <a:t> …………………… a ……………………………….</a:t>
            </a:r>
          </a:p>
          <a:p>
            <a:endParaRPr lang="en-GB" dirty="0"/>
          </a:p>
          <a:p>
            <a:r>
              <a:rPr lang="en-GB" dirty="0"/>
              <a:t>2.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…………………………?</a:t>
            </a:r>
          </a:p>
          <a:p>
            <a:r>
              <a:rPr lang="en-GB" dirty="0"/>
              <a:t>Mae ………….</a:t>
            </a:r>
            <a:r>
              <a:rPr lang="en-GB" dirty="0" err="1"/>
              <a:t>rhwng</a:t>
            </a:r>
            <a:r>
              <a:rPr lang="en-GB" dirty="0"/>
              <a:t>…………………… a ………………………………….</a:t>
            </a:r>
          </a:p>
          <a:p>
            <a:endParaRPr lang="en-GB" dirty="0"/>
          </a:p>
          <a:p>
            <a:r>
              <a:rPr lang="en-GB" dirty="0"/>
              <a:t>3.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………………………..?</a:t>
            </a:r>
          </a:p>
          <a:p>
            <a:r>
              <a:rPr lang="en-GB" dirty="0"/>
              <a:t>Mae ……………………….ar </a:t>
            </a:r>
            <a:r>
              <a:rPr lang="en-GB" dirty="0" err="1"/>
              <a:t>bwys</a:t>
            </a:r>
            <a:r>
              <a:rPr lang="en-GB" dirty="0"/>
              <a:t>/</a:t>
            </a:r>
            <a:r>
              <a:rPr lang="en-GB" dirty="0" err="1"/>
              <a:t>wrth</a:t>
            </a:r>
            <a:r>
              <a:rPr lang="en-GB" dirty="0"/>
              <a:t>……….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5420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113F67-883D-4605-A864-6E7DEF12E7C4}"/>
              </a:ext>
            </a:extLst>
          </p:cNvPr>
          <p:cNvSpPr txBox="1"/>
          <p:nvPr/>
        </p:nvSpPr>
        <p:spPr>
          <a:xfrm>
            <a:off x="2752725" y="2266950"/>
            <a:ext cx="79057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Cenhedloedd</a:t>
            </a:r>
            <a:r>
              <a:rPr lang="en-GB" dirty="0"/>
              <a:t>/Nations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tabl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11FDC3-D8F2-4DE7-8436-DD4E94F08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3525" y="1506676"/>
            <a:ext cx="8686800" cy="2514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E6A557-A914-47F1-B728-D0573D9B9BD9}"/>
              </a:ext>
            </a:extLst>
          </p:cNvPr>
          <p:cNvSpPr txBox="1"/>
          <p:nvPr/>
        </p:nvSpPr>
        <p:spPr>
          <a:xfrm>
            <a:off x="1838325" y="4714874"/>
            <a:ext cx="924877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Cwlhewch</a:t>
            </a:r>
            <a:r>
              <a:rPr lang="en-GB" u="sng" dirty="0"/>
              <a:t> y </a:t>
            </a:r>
            <a:r>
              <a:rPr lang="en-GB" u="sng" dirty="0" err="1"/>
              <a:t>canlynol</a:t>
            </a:r>
            <a:r>
              <a:rPr lang="en-GB" u="sng" dirty="0"/>
              <a:t>…Complete the following..</a:t>
            </a:r>
          </a:p>
          <a:p>
            <a:pPr marL="342900" indent="-342900">
              <a:buAutoNum type="arabicPeriod"/>
            </a:pPr>
            <a:r>
              <a:rPr lang="en-GB" dirty="0"/>
              <a:t>Mae ……………….. </a:t>
            </a:r>
            <a:r>
              <a:rPr lang="en-GB" dirty="0" err="1"/>
              <a:t>Lloegr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ffinio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Cymru.</a:t>
            </a:r>
          </a:p>
          <a:p>
            <a:pPr marL="342900" indent="-342900">
              <a:buAutoNum type="arabicPeriod"/>
            </a:pP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………………………..</a:t>
            </a:r>
          </a:p>
          <a:p>
            <a:pPr marL="342900" indent="-342900">
              <a:buAutoNum type="arabicPeriod"/>
            </a:pPr>
            <a:r>
              <a:rPr lang="en-GB" dirty="0" err="1"/>
              <a:t>Enw</a:t>
            </a:r>
            <a:r>
              <a:rPr lang="en-GB" dirty="0"/>
              <a:t> merch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……………………….</a:t>
            </a:r>
          </a:p>
          <a:p>
            <a:pPr marL="342900" indent="-342900">
              <a:buAutoNum type="arabicPeriod"/>
            </a:pPr>
            <a:r>
              <a:rPr lang="en-GB" dirty="0"/>
              <a:t>…………………………..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Ffrainc</a:t>
            </a:r>
            <a:r>
              <a:rPr lang="en-GB" dirty="0"/>
              <a:t>.</a:t>
            </a:r>
          </a:p>
          <a:p>
            <a:pPr marL="342900" indent="-342900">
              <a:buAutoNum type="arabicPeriod"/>
            </a:pPr>
            <a:r>
              <a:rPr lang="en-GB" dirty="0"/>
              <a:t>……………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Iwerddon</a:t>
            </a:r>
            <a:r>
              <a:rPr lang="en-GB" dirty="0"/>
              <a:t>.</a:t>
            </a:r>
          </a:p>
          <a:p>
            <a:pPr marL="342900" indent="-342900">
              <a:buAutoNum type="arabicPeriod"/>
            </a:pPr>
            <a:r>
              <a:rPr lang="en-GB" dirty="0" err="1"/>
              <a:t>Gwyddeles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merch </a:t>
            </a:r>
            <a:r>
              <a:rPr lang="en-GB" dirty="0" err="1"/>
              <a:t>o’r</a:t>
            </a:r>
            <a:r>
              <a:rPr lang="en-GB" dirty="0"/>
              <a:t> …………..........</a:t>
            </a:r>
          </a:p>
          <a:p>
            <a:pPr marL="342900" indent="-342900">
              <a:buAutoNum type="arabicPeriod"/>
            </a:pPr>
            <a:r>
              <a:rPr lang="en-GB" dirty="0" err="1"/>
              <a:t>Mwy</a:t>
            </a:r>
            <a:r>
              <a:rPr lang="en-GB" dirty="0"/>
              <a:t> nag un (</a:t>
            </a:r>
            <a:r>
              <a:rPr lang="en-GB" dirty="0" err="1"/>
              <a:t>lluosog</a:t>
            </a:r>
            <a:r>
              <a:rPr lang="en-GB" dirty="0"/>
              <a:t>) </a:t>
            </a:r>
            <a:r>
              <a:rPr lang="en-GB" dirty="0" err="1"/>
              <a:t>pobl</a:t>
            </a:r>
            <a:r>
              <a:rPr lang="en-GB" dirty="0"/>
              <a:t> o </a:t>
            </a:r>
            <a:r>
              <a:rPr lang="en-GB" dirty="0" err="1"/>
              <a:t>Gymru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………………………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17B955-9FA4-4D2C-8A6D-7FC56255FA55}"/>
              </a:ext>
            </a:extLst>
          </p:cNvPr>
          <p:cNvSpPr txBox="1"/>
          <p:nvPr/>
        </p:nvSpPr>
        <p:spPr>
          <a:xfrm flipH="1">
            <a:off x="1228725" y="1573352"/>
            <a:ext cx="94811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			Nation           		NATIONS</a:t>
            </a:r>
          </a:p>
          <a:p>
            <a:r>
              <a:rPr lang="en-GB" dirty="0"/>
              <a:t>          </a:t>
            </a:r>
          </a:p>
          <a:p>
            <a:r>
              <a:rPr lang="en-GB" dirty="0"/>
              <a:t>	Country	Male		Female	  Plural	             Language	        adjective				       </a:t>
            </a:r>
          </a:p>
        </p:txBody>
      </p:sp>
    </p:spTree>
    <p:extLst>
      <p:ext uri="{BB962C8B-B14F-4D97-AF65-F5344CB8AC3E}">
        <p14:creationId xmlns:p14="http://schemas.microsoft.com/office/powerpoint/2010/main" val="4016162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D5F00C-9A47-408A-9EAB-25C3705C0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814637" y="842962"/>
            <a:ext cx="6562725" cy="51720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1B2054-904E-48F1-AE8F-9502F85F3DFC}"/>
              </a:ext>
            </a:extLst>
          </p:cNvPr>
          <p:cNvSpPr txBox="1"/>
          <p:nvPr/>
        </p:nvSpPr>
        <p:spPr>
          <a:xfrm>
            <a:off x="657225" y="1167884"/>
            <a:ext cx="2286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Anthem </a:t>
            </a:r>
            <a:r>
              <a:rPr lang="en-GB" dirty="0" err="1"/>
              <a:t>Genedlaethol</a:t>
            </a:r>
            <a:r>
              <a:rPr lang="en-GB" dirty="0"/>
              <a:t> Cymru</a:t>
            </a:r>
          </a:p>
          <a:p>
            <a:endParaRPr lang="en-GB" dirty="0"/>
          </a:p>
          <a:p>
            <a:r>
              <a:rPr lang="en-GB" dirty="0"/>
              <a:t>Welsh National Anthem</a:t>
            </a:r>
          </a:p>
          <a:p>
            <a:endParaRPr lang="en-GB" dirty="0"/>
          </a:p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gân</a:t>
            </a:r>
            <a:r>
              <a:rPr lang="en-GB" dirty="0"/>
              <a:t>. </a:t>
            </a:r>
            <a:r>
              <a:rPr lang="en-GB" dirty="0" err="1"/>
              <a:t>Ymunwch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canu</a:t>
            </a:r>
            <a:r>
              <a:rPr lang="en-GB" dirty="0"/>
              <a:t>!</a:t>
            </a:r>
          </a:p>
          <a:p>
            <a:r>
              <a:rPr lang="en-GB" dirty="0"/>
              <a:t>Watch the video of the anthem during a rugby match. Join in!!</a:t>
            </a:r>
          </a:p>
        </p:txBody>
      </p:sp>
    </p:spTree>
    <p:extLst>
      <p:ext uri="{BB962C8B-B14F-4D97-AF65-F5344CB8AC3E}">
        <p14:creationId xmlns:p14="http://schemas.microsoft.com/office/powerpoint/2010/main" val="38944108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2C790D-6A7E-4AE8-8416-E2CC634E77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225" y="528353"/>
            <a:ext cx="8148637" cy="58012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DB9288-0D57-4298-8F84-F13714D928FC}"/>
              </a:ext>
            </a:extLst>
          </p:cNvPr>
          <p:cNvSpPr txBox="1"/>
          <p:nvPr/>
        </p:nvSpPr>
        <p:spPr>
          <a:xfrm>
            <a:off x="7600950" y="762001"/>
            <a:ext cx="2105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Prifddinas</a:t>
            </a:r>
            <a:r>
              <a:rPr lang="en-GB" dirty="0"/>
              <a:t> Cymru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Caerdydd</a:t>
            </a:r>
            <a:r>
              <a:rPr lang="en-GB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F64D90-05F1-4811-9319-7070835069FA}"/>
              </a:ext>
            </a:extLst>
          </p:cNvPr>
          <p:cNvSpPr txBox="1"/>
          <p:nvPr/>
        </p:nvSpPr>
        <p:spPr>
          <a:xfrm>
            <a:off x="7429501" y="3648075"/>
            <a:ext cx="23812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Dinasoedd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Cymru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abertwe</a:t>
            </a:r>
            <a:r>
              <a:rPr lang="en-GB" dirty="0"/>
              <a:t>, Bangor, </a:t>
            </a:r>
            <a:r>
              <a:rPr lang="en-GB" dirty="0" err="1"/>
              <a:t>Casnewydd</a:t>
            </a:r>
            <a:r>
              <a:rPr lang="en-GB" dirty="0"/>
              <a:t> a T</a:t>
            </a:r>
            <a:r>
              <a:rPr lang="cy-GB" dirty="0"/>
              <a:t>ŷ Ddewi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EC4A95-C049-4122-87EE-89B989A3B0DC}"/>
              </a:ext>
            </a:extLst>
          </p:cNvPr>
          <p:cNvSpPr txBox="1"/>
          <p:nvPr/>
        </p:nvSpPr>
        <p:spPr>
          <a:xfrm>
            <a:off x="2581275" y="3790949"/>
            <a:ext cx="3343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Draig</a:t>
            </a:r>
            <a:r>
              <a:rPr lang="en-GB" dirty="0"/>
              <a:t> </a:t>
            </a:r>
            <a:r>
              <a:rPr lang="en-GB" dirty="0" err="1"/>
              <a:t>goch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faner</a:t>
            </a:r>
            <a:r>
              <a:rPr lang="en-GB" dirty="0"/>
              <a:t> Cymru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73985D-886A-49F3-8D30-446311E2F65B}"/>
              </a:ext>
            </a:extLst>
          </p:cNvPr>
          <p:cNvSpPr txBox="1"/>
          <p:nvPr/>
        </p:nvSpPr>
        <p:spPr>
          <a:xfrm>
            <a:off x="3343275" y="2362199"/>
            <a:ext cx="227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Ffeithiau</a:t>
            </a:r>
            <a:r>
              <a:rPr lang="en-GB" dirty="0"/>
              <a:t> am </a:t>
            </a:r>
            <a:r>
              <a:rPr lang="en-GB" dirty="0" err="1"/>
              <a:t>Gymru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243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00EF45-DEAA-48C1-ABDB-D87502DDB41B}"/>
              </a:ext>
            </a:extLst>
          </p:cNvPr>
          <p:cNvSpPr txBox="1"/>
          <p:nvPr/>
        </p:nvSpPr>
        <p:spPr>
          <a:xfrm>
            <a:off x="2019300" y="2476499"/>
            <a:ext cx="9153525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Tasg</a:t>
            </a:r>
            <a:r>
              <a:rPr lang="en-GB" b="1" u="sng" dirty="0"/>
              <a:t> </a:t>
            </a:r>
            <a:r>
              <a:rPr lang="en-GB" b="1" u="sng" dirty="0" err="1"/>
              <a:t>heddiw</a:t>
            </a:r>
            <a:r>
              <a:rPr lang="en-GB" b="1" u="sng" dirty="0"/>
              <a:t>/Today’s task</a:t>
            </a:r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ffeil</a:t>
            </a:r>
            <a:r>
              <a:rPr lang="en-GB" dirty="0"/>
              <a:t>-o-</a:t>
            </a:r>
            <a:r>
              <a:rPr lang="en-GB" dirty="0" err="1"/>
              <a:t>ffaith</a:t>
            </a:r>
            <a:r>
              <a:rPr lang="en-GB" dirty="0"/>
              <a:t> am </a:t>
            </a:r>
            <a:r>
              <a:rPr lang="en-GB" dirty="0" err="1"/>
              <a:t>ardal</a:t>
            </a:r>
            <a:r>
              <a:rPr lang="en-GB" dirty="0"/>
              <a:t> o </a:t>
            </a:r>
            <a:r>
              <a:rPr lang="en-GB" dirty="0" err="1"/>
              <a:t>Gymru</a:t>
            </a:r>
            <a:r>
              <a:rPr lang="en-GB" dirty="0"/>
              <a:t>, neu am </a:t>
            </a:r>
            <a:r>
              <a:rPr lang="en-GB" dirty="0" err="1"/>
              <a:t>Gymru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/Create a fact-o-file based on an area,  Wales  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rhywfaint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ganlynol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ffeil</a:t>
            </a:r>
            <a:r>
              <a:rPr lang="en-GB" dirty="0"/>
              <a:t>-o-</a:t>
            </a:r>
            <a:r>
              <a:rPr lang="en-GB" dirty="0" err="1"/>
              <a:t>ffaith</a:t>
            </a:r>
            <a:r>
              <a:rPr lang="en-GB" dirty="0"/>
              <a:t>…./You ned to include some of the following information in your fact-o-file</a:t>
            </a:r>
          </a:p>
          <a:p>
            <a:r>
              <a:rPr lang="en-GB" b="1" u="sng" dirty="0" err="1"/>
              <a:t>Teitl</a:t>
            </a:r>
            <a:r>
              <a:rPr lang="en-GB" b="1" u="sng" dirty="0"/>
              <a:t> – Cymru/Wales</a:t>
            </a:r>
          </a:p>
          <a:p>
            <a:r>
              <a:rPr lang="en-GB" dirty="0" err="1"/>
              <a:t>Prifddinas</a:t>
            </a:r>
            <a:r>
              <a:rPr lang="en-GB" dirty="0"/>
              <a:t>/Capital city:</a:t>
            </a:r>
          </a:p>
          <a:p>
            <a:r>
              <a:rPr lang="en-GB" dirty="0" err="1"/>
              <a:t>Poblogaeth</a:t>
            </a:r>
            <a:r>
              <a:rPr lang="en-GB" dirty="0"/>
              <a:t>/Population:</a:t>
            </a:r>
          </a:p>
          <a:p>
            <a:r>
              <a:rPr lang="en-GB" dirty="0"/>
              <a:t>Arian (</a:t>
            </a:r>
            <a:r>
              <a:rPr lang="en-GB" dirty="0" err="1"/>
              <a:t>cyfredol</a:t>
            </a:r>
            <a:r>
              <a:rPr lang="en-GB" dirty="0"/>
              <a:t>)/Currency:</a:t>
            </a:r>
          </a:p>
          <a:p>
            <a:r>
              <a:rPr lang="en-GB" dirty="0" err="1"/>
              <a:t>Iaith</a:t>
            </a:r>
            <a:r>
              <a:rPr lang="en-GB" dirty="0"/>
              <a:t>/Language:</a:t>
            </a:r>
          </a:p>
          <a:p>
            <a:r>
              <a:rPr lang="en-GB" dirty="0" err="1"/>
              <a:t>Baner</a:t>
            </a:r>
            <a:r>
              <a:rPr lang="en-GB" dirty="0"/>
              <a:t>/Flag:</a:t>
            </a:r>
          </a:p>
          <a:p>
            <a:r>
              <a:rPr lang="en-GB" dirty="0" err="1"/>
              <a:t>Gwledydd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/Surrounding Countries:</a:t>
            </a:r>
          </a:p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ddinasoedd</a:t>
            </a:r>
            <a:r>
              <a:rPr lang="en-GB" dirty="0"/>
              <a:t>:</a:t>
            </a:r>
          </a:p>
          <a:p>
            <a:r>
              <a:rPr lang="en-GB" dirty="0" err="1"/>
              <a:t>Mynydd</a:t>
            </a:r>
            <a:r>
              <a:rPr lang="en-GB" dirty="0"/>
              <a:t> </a:t>
            </a:r>
            <a:r>
              <a:rPr lang="en-GB" dirty="0" err="1"/>
              <a:t>uchaf</a:t>
            </a:r>
            <a:r>
              <a:rPr lang="en-GB" dirty="0"/>
              <a:t>/Highest mountain:</a:t>
            </a:r>
          </a:p>
          <a:p>
            <a:r>
              <a:rPr lang="en-GB" dirty="0"/>
              <a:t>Y llyn </a:t>
            </a:r>
            <a:r>
              <a:rPr lang="en-GB" dirty="0" err="1"/>
              <a:t>mwyaf</a:t>
            </a:r>
            <a:r>
              <a:rPr lang="en-GB" dirty="0"/>
              <a:t>: The largest lake:</a:t>
            </a:r>
          </a:p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afon</a:t>
            </a:r>
            <a:r>
              <a:rPr lang="en-GB" dirty="0"/>
              <a:t> </a:t>
            </a:r>
            <a:r>
              <a:rPr lang="en-GB" dirty="0" err="1"/>
              <a:t>hiraf</a:t>
            </a:r>
            <a:r>
              <a:rPr lang="en-GB" dirty="0"/>
              <a:t>/The longest river:</a:t>
            </a:r>
          </a:p>
          <a:p>
            <a:r>
              <a:rPr lang="en-GB" dirty="0" err="1"/>
              <a:t>Bwydydd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r>
              <a:rPr lang="en-GB" dirty="0"/>
              <a:t>/Traditional foods:</a:t>
            </a:r>
          </a:p>
          <a:p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enwog</a:t>
            </a:r>
            <a:r>
              <a:rPr lang="en-GB" dirty="0"/>
              <a:t> o </a:t>
            </a:r>
            <a:r>
              <a:rPr lang="en-GB" dirty="0" err="1"/>
              <a:t>Gymru</a:t>
            </a:r>
            <a:r>
              <a:rPr lang="en-GB" dirty="0"/>
              <a:t>/Someone famous from Wales:</a:t>
            </a:r>
          </a:p>
          <a:p>
            <a:r>
              <a:rPr lang="en-GB" dirty="0" err="1"/>
              <a:t>Adeilad</a:t>
            </a:r>
            <a:r>
              <a:rPr lang="en-GB" dirty="0"/>
              <a:t> </a:t>
            </a:r>
            <a:r>
              <a:rPr lang="en-GB" dirty="0" err="1"/>
              <a:t>enwog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/A famous landmark in Wales:</a:t>
            </a:r>
          </a:p>
          <a:p>
            <a:r>
              <a:rPr lang="en-GB" dirty="0" err="1"/>
              <a:t>Ffeithiau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am </a:t>
            </a:r>
            <a:r>
              <a:rPr lang="en-GB" dirty="0" err="1"/>
              <a:t>Gymru</a:t>
            </a:r>
            <a:r>
              <a:rPr lang="en-GB" dirty="0"/>
              <a:t>/Other facts about Wales: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202973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8032</TotalTime>
  <Words>930</Words>
  <Application>Microsoft Office PowerPoint</Application>
  <PresentationFormat>Widescreen</PresentationFormat>
  <Paragraphs>156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Arial Unicode MS</vt:lpstr>
      <vt:lpstr>Calibri</vt:lpstr>
      <vt:lpstr>Calibri Light</vt:lpstr>
      <vt:lpstr>Cavolini</vt:lpstr>
      <vt:lpstr>Segoe Print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Lluniau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Julia G James</cp:lastModifiedBy>
  <cp:revision>151</cp:revision>
  <dcterms:created xsi:type="dcterms:W3CDTF">2020-10-16T10:30:34Z</dcterms:created>
  <dcterms:modified xsi:type="dcterms:W3CDTF">2021-11-21T10:38:52Z</dcterms:modified>
</cp:coreProperties>
</file>