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22"/>
  </p:notesMasterIdLst>
  <p:handoutMasterIdLst>
    <p:handoutMasterId r:id="rId23"/>
  </p:handoutMasterIdLst>
  <p:sldIdLst>
    <p:sldId id="277" r:id="rId5"/>
    <p:sldId id="278" r:id="rId6"/>
    <p:sldId id="289" r:id="rId7"/>
    <p:sldId id="279" r:id="rId8"/>
    <p:sldId id="303" r:id="rId9"/>
    <p:sldId id="283" r:id="rId10"/>
    <p:sldId id="281" r:id="rId11"/>
    <p:sldId id="285" r:id="rId12"/>
    <p:sldId id="286" r:id="rId13"/>
    <p:sldId id="291" r:id="rId14"/>
    <p:sldId id="294" r:id="rId15"/>
    <p:sldId id="295" r:id="rId16"/>
    <p:sldId id="296" r:id="rId17"/>
    <p:sldId id="302" r:id="rId18"/>
    <p:sldId id="304" r:id="rId19"/>
    <p:sldId id="306" r:id="rId20"/>
    <p:sldId id="297" r:id="rId21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nja Natha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98B7"/>
    <a:srgbClr val="356C8B"/>
    <a:srgbClr val="24B9D9"/>
    <a:srgbClr val="FFDC14"/>
    <a:srgbClr val="FFD300"/>
    <a:srgbClr val="8064A2"/>
    <a:srgbClr val="FFD800"/>
    <a:srgbClr val="D0E3EA"/>
    <a:srgbClr val="4BACC6"/>
    <a:srgbClr val="FFD4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3" autoAdjust="0"/>
    <p:restoredTop sz="94291" autoAdjust="0"/>
  </p:normalViewPr>
  <p:slideViewPr>
    <p:cSldViewPr>
      <p:cViewPr varScale="1">
        <p:scale>
          <a:sx n="68" d="100"/>
          <a:sy n="68" d="100"/>
        </p:scale>
        <p:origin x="60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01D32E-9D7A-4538-B893-6AFE05A31A51}" type="doc">
      <dgm:prSet loTypeId="urn:microsoft.com/office/officeart/2005/8/layout/matrix1" loCatId="matrix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l-GR"/>
        </a:p>
      </dgm:t>
    </dgm:pt>
    <dgm:pt modelId="{3E5CA919-1F40-401E-BE95-3F4867D79348}">
      <dgm:prSet phldrT="[Text]" custT="1"/>
      <dgm:spPr>
        <a:solidFill>
          <a:srgbClr val="24B9D9"/>
        </a:solidFill>
      </dgm:spPr>
      <dgm:t>
        <a:bodyPr/>
        <a:lstStyle/>
        <a:p>
          <a:r>
            <a:rPr lang="en-GB" sz="2800" b="0" dirty="0">
              <a:solidFill>
                <a:schemeClr val="bg1"/>
              </a:solidFill>
            </a:rPr>
            <a:t>More Yoga Retreat </a:t>
          </a:r>
          <a:endParaRPr lang="el-GR" sz="2800" b="0" dirty="0">
            <a:solidFill>
              <a:schemeClr val="bg1"/>
            </a:solidFill>
          </a:endParaRPr>
        </a:p>
      </dgm:t>
    </dgm:pt>
    <dgm:pt modelId="{28781138-C630-468B-9F8C-4E8E9C64DA01}" type="parTrans" cxnId="{BDB74357-9560-4995-AFDE-CD4A780F4541}">
      <dgm:prSet/>
      <dgm:spPr/>
      <dgm:t>
        <a:bodyPr/>
        <a:lstStyle/>
        <a:p>
          <a:endParaRPr lang="el-GR"/>
        </a:p>
      </dgm:t>
    </dgm:pt>
    <dgm:pt modelId="{60EF2FD9-FEA4-494D-90D3-8BEDF026B0AA}" type="sibTrans" cxnId="{BDB74357-9560-4995-AFDE-CD4A780F4541}">
      <dgm:prSet/>
      <dgm:spPr/>
      <dgm:t>
        <a:bodyPr/>
        <a:lstStyle/>
        <a:p>
          <a:endParaRPr lang="el-GR"/>
        </a:p>
      </dgm:t>
    </dgm:pt>
    <dgm:pt modelId="{964C97E9-8F80-4BE2-B749-9DDF419A0F15}">
      <dgm:prSet phldrT="[Text]" custT="1"/>
      <dgm:spPr/>
      <dgm:t>
        <a:bodyPr/>
        <a:lstStyle/>
        <a:p>
          <a:pPr marL="0"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dirty="0"/>
        </a:p>
        <a:p>
          <a:pPr marL="0" marR="0" lvl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600" b="1" dirty="0"/>
            <a:t>GOALS/OBJECTIVES</a:t>
          </a:r>
        </a:p>
        <a:p>
          <a:pPr marL="0"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/>
            <a:t>Competitive in the Market – Great reviews </a:t>
          </a:r>
        </a:p>
        <a:p>
          <a:pPr marL="0"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/>
            <a:t> Increase Profit 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dirty="0"/>
            <a:t>Schedule 3 retreats in the next year 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dirty="0"/>
            <a:t>Gain International customers</a:t>
          </a:r>
          <a:endParaRPr lang="el-GR" sz="1400" b="1" dirty="0"/>
        </a:p>
      </dgm:t>
    </dgm:pt>
    <dgm:pt modelId="{70AEB69D-E312-4627-87CF-4AF17DE0A1F0}" type="parTrans" cxnId="{52C35008-A924-44F8-971C-209FBEFBD295}">
      <dgm:prSet/>
      <dgm:spPr/>
      <dgm:t>
        <a:bodyPr/>
        <a:lstStyle/>
        <a:p>
          <a:endParaRPr lang="el-GR"/>
        </a:p>
      </dgm:t>
    </dgm:pt>
    <dgm:pt modelId="{E278AAAB-2F43-42F1-BDD0-773808656E6C}" type="sibTrans" cxnId="{52C35008-A924-44F8-971C-209FBEFBD295}">
      <dgm:prSet/>
      <dgm:spPr/>
      <dgm:t>
        <a:bodyPr/>
        <a:lstStyle/>
        <a:p>
          <a:endParaRPr lang="el-GR"/>
        </a:p>
      </dgm:t>
    </dgm:pt>
    <dgm:pt modelId="{5B19CF76-DE68-4B8F-81E5-D7929D132E1C}">
      <dgm:prSet phldrT="[Text]" custT="1"/>
      <dgm:spPr/>
      <dgm:t>
        <a:bodyPr/>
        <a:lstStyle/>
        <a:p>
          <a:endParaRPr lang="en-GB" sz="1400" b="1" dirty="0"/>
        </a:p>
        <a:p>
          <a:r>
            <a:rPr lang="en-GB" sz="1400" b="1" dirty="0"/>
            <a:t>CUSTOMERS/STAKEHOLEDERS</a:t>
          </a:r>
        </a:p>
        <a:p>
          <a:r>
            <a:rPr lang="en-GB" sz="1400" b="1" dirty="0"/>
            <a:t>30 participants in the first retreat</a:t>
          </a:r>
        </a:p>
        <a:p>
          <a:r>
            <a:rPr lang="en-GB" sz="1400" b="1" dirty="0"/>
            <a:t>In the potential covid scenario we offer online retreats </a:t>
          </a:r>
        </a:p>
        <a:p>
          <a:r>
            <a:rPr lang="en-GB" sz="1400" b="1" dirty="0"/>
            <a:t>Advertise the retreat in website and social media </a:t>
          </a:r>
        </a:p>
        <a:p>
          <a:endParaRPr lang="el-GR" sz="1400" b="1" dirty="0"/>
        </a:p>
      </dgm:t>
    </dgm:pt>
    <dgm:pt modelId="{9E4F7A33-3B91-4BDF-AA73-229C1522966A}" type="parTrans" cxnId="{4B0C611F-77C1-4FA8-A5DE-24C6E1FFD391}">
      <dgm:prSet/>
      <dgm:spPr/>
      <dgm:t>
        <a:bodyPr/>
        <a:lstStyle/>
        <a:p>
          <a:endParaRPr lang="el-GR"/>
        </a:p>
      </dgm:t>
    </dgm:pt>
    <dgm:pt modelId="{65F94F9A-F193-4804-862E-7615CA3DB2ED}" type="sibTrans" cxnId="{4B0C611F-77C1-4FA8-A5DE-24C6E1FFD391}">
      <dgm:prSet/>
      <dgm:spPr/>
      <dgm:t>
        <a:bodyPr/>
        <a:lstStyle/>
        <a:p>
          <a:endParaRPr lang="el-GR"/>
        </a:p>
      </dgm:t>
    </dgm:pt>
    <dgm:pt modelId="{22969E7E-6A4C-4EE8-B334-7A40DD40F4FA}">
      <dgm:prSet phldrT="[Text]" custT="1"/>
      <dgm:spPr/>
      <dgm:t>
        <a:bodyPr/>
        <a:lstStyle/>
        <a:p>
          <a:endParaRPr lang="en-GB" sz="1400" b="1" dirty="0"/>
        </a:p>
        <a:p>
          <a:endParaRPr lang="en-GB" sz="1400" b="1" dirty="0"/>
        </a:p>
        <a:p>
          <a:r>
            <a:rPr lang="en-GB" sz="1400" b="1" dirty="0"/>
            <a:t>DESIRED RESULTS</a:t>
          </a:r>
        </a:p>
        <a:p>
          <a:r>
            <a:rPr lang="en-GB" sz="1400" b="1" dirty="0"/>
            <a:t>Engage with customers </a:t>
          </a:r>
        </a:p>
        <a:p>
          <a:r>
            <a:rPr lang="en-GB" sz="1400" b="1" dirty="0"/>
            <a:t>Regular retreats in the future </a:t>
          </a:r>
        </a:p>
        <a:p>
          <a:r>
            <a:rPr lang="en-GB" sz="1400" b="1" dirty="0"/>
            <a:t>Increase income for the business</a:t>
          </a:r>
        </a:p>
        <a:p>
          <a:r>
            <a:rPr lang="en-GB" sz="1400" b="1" dirty="0"/>
            <a:t>Yoga instructors development</a:t>
          </a:r>
        </a:p>
        <a:p>
          <a:r>
            <a:rPr lang="en-GB" sz="1400" b="1" dirty="0"/>
            <a:t>Increase online reputation </a:t>
          </a:r>
        </a:p>
        <a:p>
          <a:endParaRPr lang="en-GB" sz="1400" b="1" dirty="0"/>
        </a:p>
        <a:p>
          <a:endParaRPr lang="en-GB" sz="1400" b="1" dirty="0"/>
        </a:p>
        <a:p>
          <a:endParaRPr lang="en-GB" sz="1400" b="1" dirty="0"/>
        </a:p>
        <a:p>
          <a:endParaRPr lang="en-GB" sz="1400" b="1" dirty="0"/>
        </a:p>
        <a:p>
          <a:r>
            <a:rPr lang="en-GB" sz="1400" b="1" dirty="0"/>
            <a:t> </a:t>
          </a:r>
          <a:endParaRPr lang="el-GR" sz="1400" b="1" dirty="0"/>
        </a:p>
      </dgm:t>
    </dgm:pt>
    <dgm:pt modelId="{AABC7488-594F-4204-89C9-6FF8A27C9371}" type="parTrans" cxnId="{569B7B9F-DEC5-44D6-BC16-7C41A2284243}">
      <dgm:prSet/>
      <dgm:spPr/>
      <dgm:t>
        <a:bodyPr/>
        <a:lstStyle/>
        <a:p>
          <a:endParaRPr lang="el-GR"/>
        </a:p>
      </dgm:t>
    </dgm:pt>
    <dgm:pt modelId="{34BDD103-11FA-42BB-AF6B-68F72D1D7AB9}" type="sibTrans" cxnId="{569B7B9F-DEC5-44D6-BC16-7C41A2284243}">
      <dgm:prSet/>
      <dgm:spPr/>
      <dgm:t>
        <a:bodyPr/>
        <a:lstStyle/>
        <a:p>
          <a:endParaRPr lang="el-GR"/>
        </a:p>
      </dgm:t>
    </dgm:pt>
    <dgm:pt modelId="{99453FAC-05D1-4A82-A827-E83975F6E9E9}">
      <dgm:prSet phldrT="[Text]"/>
      <dgm:spPr/>
      <dgm:t>
        <a:bodyPr/>
        <a:lstStyle/>
        <a:p>
          <a:r>
            <a:rPr lang="en-GB" b="1" dirty="0"/>
            <a:t>MEASURES OF SUCCESS</a:t>
          </a:r>
        </a:p>
        <a:p>
          <a:r>
            <a:rPr lang="en-GB" b="1" dirty="0"/>
            <a:t> Profit the desired amount </a:t>
          </a:r>
        </a:p>
        <a:p>
          <a:r>
            <a:rPr lang="en-GB" b="1" dirty="0"/>
            <a:t> 10 excellent Yogis reviews </a:t>
          </a:r>
        </a:p>
        <a:p>
          <a:r>
            <a:rPr lang="en-GB" b="1" dirty="0"/>
            <a:t>New category to get involved </a:t>
          </a:r>
        </a:p>
        <a:p>
          <a:endParaRPr lang="el-GR" dirty="0"/>
        </a:p>
      </dgm:t>
    </dgm:pt>
    <dgm:pt modelId="{997F90DA-3EBD-410D-9FCA-5967923B3EDC}" type="parTrans" cxnId="{B3B9D0FF-056E-4140-BAA9-3F73EE14E008}">
      <dgm:prSet/>
      <dgm:spPr/>
      <dgm:t>
        <a:bodyPr/>
        <a:lstStyle/>
        <a:p>
          <a:endParaRPr lang="en-GB"/>
        </a:p>
      </dgm:t>
    </dgm:pt>
    <dgm:pt modelId="{66F4E5F0-E420-48BD-9BC2-B06A7614BFAE}" type="sibTrans" cxnId="{B3B9D0FF-056E-4140-BAA9-3F73EE14E008}">
      <dgm:prSet/>
      <dgm:spPr/>
      <dgm:t>
        <a:bodyPr/>
        <a:lstStyle/>
        <a:p>
          <a:endParaRPr lang="en-GB"/>
        </a:p>
      </dgm:t>
    </dgm:pt>
    <dgm:pt modelId="{9BF5DBDD-9247-4C5C-8869-ACFE386B1DD1}" type="pres">
      <dgm:prSet presAssocID="{DD01D32E-9D7A-4538-B893-6AFE05A31A5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B4C013F-8F94-4657-8F49-3DC46EB8B32B}" type="pres">
      <dgm:prSet presAssocID="{DD01D32E-9D7A-4538-B893-6AFE05A31A51}" presName="matrix" presStyleCnt="0"/>
      <dgm:spPr/>
    </dgm:pt>
    <dgm:pt modelId="{0723DC22-D3E3-41EC-BBD3-B9946416BEC2}" type="pres">
      <dgm:prSet presAssocID="{DD01D32E-9D7A-4538-B893-6AFE05A31A51}" presName="tile1" presStyleLbl="node1" presStyleIdx="0" presStyleCnt="4" custLinFactNeighborX="280"/>
      <dgm:spPr/>
    </dgm:pt>
    <dgm:pt modelId="{B2731E34-FC16-454E-90A9-FBBBF35D4604}" type="pres">
      <dgm:prSet presAssocID="{DD01D32E-9D7A-4538-B893-6AFE05A31A5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C29F1B6-FC34-4D24-B0B3-B401CC373AFF}" type="pres">
      <dgm:prSet presAssocID="{DD01D32E-9D7A-4538-B893-6AFE05A31A51}" presName="tile2" presStyleLbl="node1" presStyleIdx="1" presStyleCnt="4" custLinFactNeighborX="485" custLinFactNeighborY="-3334"/>
      <dgm:spPr/>
    </dgm:pt>
    <dgm:pt modelId="{B11CB851-F0F9-4014-AFC3-006691722491}" type="pres">
      <dgm:prSet presAssocID="{DD01D32E-9D7A-4538-B893-6AFE05A31A5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E233606-3393-4214-8DBF-C801E7EEC01C}" type="pres">
      <dgm:prSet presAssocID="{DD01D32E-9D7A-4538-B893-6AFE05A31A51}" presName="tile3" presStyleLbl="node1" presStyleIdx="2" presStyleCnt="4" custLinFactNeighborY="2545"/>
      <dgm:spPr/>
    </dgm:pt>
    <dgm:pt modelId="{D2DB8DAD-4D28-4660-82BA-0CD6A847419D}" type="pres">
      <dgm:prSet presAssocID="{DD01D32E-9D7A-4538-B893-6AFE05A31A5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11BCBD3B-8BDF-4FC0-BBB8-50EF212179E2}" type="pres">
      <dgm:prSet presAssocID="{DD01D32E-9D7A-4538-B893-6AFE05A31A51}" presName="tile4" presStyleLbl="node1" presStyleIdx="3" presStyleCnt="4"/>
      <dgm:spPr/>
    </dgm:pt>
    <dgm:pt modelId="{9A480C1C-AC3A-4AE7-9280-331BA9ED7D10}" type="pres">
      <dgm:prSet presAssocID="{DD01D32E-9D7A-4538-B893-6AFE05A31A5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5A624068-00EA-4542-B00B-6D14BC77A242}" type="pres">
      <dgm:prSet presAssocID="{DD01D32E-9D7A-4538-B893-6AFE05A31A51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52C35008-A924-44F8-971C-209FBEFBD295}" srcId="{3E5CA919-1F40-401E-BE95-3F4867D79348}" destId="{964C97E9-8F80-4BE2-B749-9DDF419A0F15}" srcOrd="0" destOrd="0" parTransId="{70AEB69D-E312-4627-87CF-4AF17DE0A1F0}" sibTransId="{E278AAAB-2F43-42F1-BDD0-773808656E6C}"/>
    <dgm:cxn modelId="{1721740B-7E22-4965-A14E-260DDBF735A4}" type="presOf" srcId="{3E5CA919-1F40-401E-BE95-3F4867D79348}" destId="{5A624068-00EA-4542-B00B-6D14BC77A242}" srcOrd="0" destOrd="0" presId="urn:microsoft.com/office/officeart/2005/8/layout/matrix1"/>
    <dgm:cxn modelId="{4B0C611F-77C1-4FA8-A5DE-24C6E1FFD391}" srcId="{3E5CA919-1F40-401E-BE95-3F4867D79348}" destId="{5B19CF76-DE68-4B8F-81E5-D7929D132E1C}" srcOrd="1" destOrd="0" parTransId="{9E4F7A33-3B91-4BDF-AA73-229C1522966A}" sibTransId="{65F94F9A-F193-4804-862E-7615CA3DB2ED}"/>
    <dgm:cxn modelId="{BB88483B-881C-4C67-8F5B-40831D32DB1F}" type="presOf" srcId="{5B19CF76-DE68-4B8F-81E5-D7929D132E1C}" destId="{BC29F1B6-FC34-4D24-B0B3-B401CC373AFF}" srcOrd="0" destOrd="0" presId="urn:microsoft.com/office/officeart/2005/8/layout/matrix1"/>
    <dgm:cxn modelId="{339BF75E-9601-4309-B9DE-C6C2A1D226F5}" type="presOf" srcId="{22969E7E-6A4C-4EE8-B334-7A40DD40F4FA}" destId="{D2DB8DAD-4D28-4660-82BA-0CD6A847419D}" srcOrd="1" destOrd="0" presId="urn:microsoft.com/office/officeart/2005/8/layout/matrix1"/>
    <dgm:cxn modelId="{EC47FC4C-CA8C-424A-A481-3836B561DBB1}" type="presOf" srcId="{964C97E9-8F80-4BE2-B749-9DDF419A0F15}" destId="{B2731E34-FC16-454E-90A9-FBBBF35D4604}" srcOrd="1" destOrd="0" presId="urn:microsoft.com/office/officeart/2005/8/layout/matrix1"/>
    <dgm:cxn modelId="{BDB74357-9560-4995-AFDE-CD4A780F4541}" srcId="{DD01D32E-9D7A-4538-B893-6AFE05A31A51}" destId="{3E5CA919-1F40-401E-BE95-3F4867D79348}" srcOrd="0" destOrd="0" parTransId="{28781138-C630-468B-9F8C-4E8E9C64DA01}" sibTransId="{60EF2FD9-FEA4-494D-90D3-8BEDF026B0AA}"/>
    <dgm:cxn modelId="{61557957-02D9-4FCE-890B-9DE40F7B0415}" type="presOf" srcId="{5B19CF76-DE68-4B8F-81E5-D7929D132E1C}" destId="{B11CB851-F0F9-4014-AFC3-006691722491}" srcOrd="1" destOrd="0" presId="urn:microsoft.com/office/officeart/2005/8/layout/matrix1"/>
    <dgm:cxn modelId="{AD573679-1F34-4261-BCD5-4915D733E59E}" type="presOf" srcId="{22969E7E-6A4C-4EE8-B334-7A40DD40F4FA}" destId="{6E233606-3393-4214-8DBF-C801E7EEC01C}" srcOrd="0" destOrd="0" presId="urn:microsoft.com/office/officeart/2005/8/layout/matrix1"/>
    <dgm:cxn modelId="{90907C8D-2BE6-4611-9CFC-95179417E3ED}" type="presOf" srcId="{964C97E9-8F80-4BE2-B749-9DDF419A0F15}" destId="{0723DC22-D3E3-41EC-BBD3-B9946416BEC2}" srcOrd="0" destOrd="0" presId="urn:microsoft.com/office/officeart/2005/8/layout/matrix1"/>
    <dgm:cxn modelId="{569B7B9F-DEC5-44D6-BC16-7C41A2284243}" srcId="{3E5CA919-1F40-401E-BE95-3F4867D79348}" destId="{22969E7E-6A4C-4EE8-B334-7A40DD40F4FA}" srcOrd="2" destOrd="0" parTransId="{AABC7488-594F-4204-89C9-6FF8A27C9371}" sibTransId="{34BDD103-11FA-42BB-AF6B-68F72D1D7AB9}"/>
    <dgm:cxn modelId="{2AAB6BC7-90EB-4B42-9CBB-FB1AAF26AC27}" type="presOf" srcId="{DD01D32E-9D7A-4538-B893-6AFE05A31A51}" destId="{9BF5DBDD-9247-4C5C-8869-ACFE386B1DD1}" srcOrd="0" destOrd="0" presId="urn:microsoft.com/office/officeart/2005/8/layout/matrix1"/>
    <dgm:cxn modelId="{6F5041CF-693F-4B86-B865-51B92FDD9EBF}" type="presOf" srcId="{99453FAC-05D1-4A82-A827-E83975F6E9E9}" destId="{11BCBD3B-8BDF-4FC0-BBB8-50EF212179E2}" srcOrd="0" destOrd="0" presId="urn:microsoft.com/office/officeart/2005/8/layout/matrix1"/>
    <dgm:cxn modelId="{C13A3FDD-2E1E-4A2F-9D3B-1241D39EF8DF}" type="presOf" srcId="{99453FAC-05D1-4A82-A827-E83975F6E9E9}" destId="{9A480C1C-AC3A-4AE7-9280-331BA9ED7D10}" srcOrd="1" destOrd="0" presId="urn:microsoft.com/office/officeart/2005/8/layout/matrix1"/>
    <dgm:cxn modelId="{B3B9D0FF-056E-4140-BAA9-3F73EE14E008}" srcId="{3E5CA919-1F40-401E-BE95-3F4867D79348}" destId="{99453FAC-05D1-4A82-A827-E83975F6E9E9}" srcOrd="3" destOrd="0" parTransId="{997F90DA-3EBD-410D-9FCA-5967923B3EDC}" sibTransId="{66F4E5F0-E420-48BD-9BC2-B06A7614BFAE}"/>
    <dgm:cxn modelId="{270469BF-4347-476C-9E2A-0F4D771B9264}" type="presParOf" srcId="{9BF5DBDD-9247-4C5C-8869-ACFE386B1DD1}" destId="{EB4C013F-8F94-4657-8F49-3DC46EB8B32B}" srcOrd="0" destOrd="0" presId="urn:microsoft.com/office/officeart/2005/8/layout/matrix1"/>
    <dgm:cxn modelId="{07307BBF-6361-4B0A-9D71-05AD1F9362FF}" type="presParOf" srcId="{EB4C013F-8F94-4657-8F49-3DC46EB8B32B}" destId="{0723DC22-D3E3-41EC-BBD3-B9946416BEC2}" srcOrd="0" destOrd="0" presId="urn:microsoft.com/office/officeart/2005/8/layout/matrix1"/>
    <dgm:cxn modelId="{317C5377-244E-4265-B60B-F859E31C46EB}" type="presParOf" srcId="{EB4C013F-8F94-4657-8F49-3DC46EB8B32B}" destId="{B2731E34-FC16-454E-90A9-FBBBF35D4604}" srcOrd="1" destOrd="0" presId="urn:microsoft.com/office/officeart/2005/8/layout/matrix1"/>
    <dgm:cxn modelId="{25D24996-47CB-4E8D-900A-F37EDF454971}" type="presParOf" srcId="{EB4C013F-8F94-4657-8F49-3DC46EB8B32B}" destId="{BC29F1B6-FC34-4D24-B0B3-B401CC373AFF}" srcOrd="2" destOrd="0" presId="urn:microsoft.com/office/officeart/2005/8/layout/matrix1"/>
    <dgm:cxn modelId="{7D2C703E-F597-48F4-B668-C769D927C7B6}" type="presParOf" srcId="{EB4C013F-8F94-4657-8F49-3DC46EB8B32B}" destId="{B11CB851-F0F9-4014-AFC3-006691722491}" srcOrd="3" destOrd="0" presId="urn:microsoft.com/office/officeart/2005/8/layout/matrix1"/>
    <dgm:cxn modelId="{9A10DCEC-61EC-4071-824C-B5E16A388390}" type="presParOf" srcId="{EB4C013F-8F94-4657-8F49-3DC46EB8B32B}" destId="{6E233606-3393-4214-8DBF-C801E7EEC01C}" srcOrd="4" destOrd="0" presId="urn:microsoft.com/office/officeart/2005/8/layout/matrix1"/>
    <dgm:cxn modelId="{D132E038-2931-4F31-AFF7-13180E8C6085}" type="presParOf" srcId="{EB4C013F-8F94-4657-8F49-3DC46EB8B32B}" destId="{D2DB8DAD-4D28-4660-82BA-0CD6A847419D}" srcOrd="5" destOrd="0" presId="urn:microsoft.com/office/officeart/2005/8/layout/matrix1"/>
    <dgm:cxn modelId="{1884E182-992A-4E53-B092-94FAD5ADFF59}" type="presParOf" srcId="{EB4C013F-8F94-4657-8F49-3DC46EB8B32B}" destId="{11BCBD3B-8BDF-4FC0-BBB8-50EF212179E2}" srcOrd="6" destOrd="0" presId="urn:microsoft.com/office/officeart/2005/8/layout/matrix1"/>
    <dgm:cxn modelId="{84AB5388-2826-45A0-859F-0BCFFB5396E0}" type="presParOf" srcId="{EB4C013F-8F94-4657-8F49-3DC46EB8B32B}" destId="{9A480C1C-AC3A-4AE7-9280-331BA9ED7D10}" srcOrd="7" destOrd="0" presId="urn:microsoft.com/office/officeart/2005/8/layout/matrix1"/>
    <dgm:cxn modelId="{1730C8FA-5396-46FD-8D89-E1EDBC3EF58D}" type="presParOf" srcId="{9BF5DBDD-9247-4C5C-8869-ACFE386B1DD1}" destId="{5A624068-00EA-4542-B00B-6D14BC77A24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E3A804-6E67-4898-8D9F-D1C8F4B28FD3}" type="doc">
      <dgm:prSet loTypeId="urn:microsoft.com/office/officeart/2005/8/layout/cycle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l-GR"/>
        </a:p>
      </dgm:t>
    </dgm:pt>
    <dgm:pt modelId="{B5E77F04-CC78-4690-A597-CDB247DE852B}">
      <dgm:prSet phldrT="[Text]" custT="1"/>
      <dgm:spPr/>
      <dgm:t>
        <a:bodyPr/>
        <a:lstStyle/>
        <a:p>
          <a:r>
            <a:rPr lang="en-GB" sz="1600" b="1" dirty="0"/>
            <a:t>INITIATION</a:t>
          </a:r>
        </a:p>
        <a:p>
          <a:r>
            <a:rPr lang="en-GB" sz="1600" b="1" dirty="0"/>
            <a:t>Agree on Budget - Profit </a:t>
          </a:r>
          <a:r>
            <a:rPr lang="el-GR" sz="1600" b="1" dirty="0"/>
            <a:t>£</a:t>
          </a:r>
          <a:r>
            <a:rPr lang="en-GB" sz="1600" b="1" dirty="0"/>
            <a:t>15.600</a:t>
          </a:r>
        </a:p>
        <a:p>
          <a:r>
            <a:rPr lang="en-GB" sz="1600" b="1" dirty="0"/>
            <a:t>Project Manager </a:t>
          </a:r>
          <a:r>
            <a:rPr lang="en-GB" sz="1600" b="1" noProof="0" dirty="0"/>
            <a:t>approval</a:t>
          </a:r>
        </a:p>
      </dgm:t>
    </dgm:pt>
    <dgm:pt modelId="{5C762ED0-FD66-4698-8344-AE8B2AD60808}" type="parTrans" cxnId="{20CC0079-A5AD-4F5C-A479-B07925B89517}">
      <dgm:prSet/>
      <dgm:spPr/>
      <dgm:t>
        <a:bodyPr/>
        <a:lstStyle/>
        <a:p>
          <a:endParaRPr lang="el-GR"/>
        </a:p>
      </dgm:t>
    </dgm:pt>
    <dgm:pt modelId="{C51EB5F2-1205-4D23-BF9F-D69CD4BABCA8}" type="sibTrans" cxnId="{20CC0079-A5AD-4F5C-A479-B07925B89517}">
      <dgm:prSet/>
      <dgm:spPr/>
      <dgm:t>
        <a:bodyPr/>
        <a:lstStyle/>
        <a:p>
          <a:endParaRPr lang="el-GR"/>
        </a:p>
      </dgm:t>
    </dgm:pt>
    <dgm:pt modelId="{F2D46315-09DF-45B0-9143-68E4019713E3}">
      <dgm:prSet phldrT="[Text]" custT="1"/>
      <dgm:spPr/>
      <dgm:t>
        <a:bodyPr/>
        <a:lstStyle/>
        <a:p>
          <a:r>
            <a:rPr lang="en-GB" sz="1600" b="1" kern="1200" dirty="0"/>
            <a:t>PLANNING                        Scheduled tasks with all departments </a:t>
          </a:r>
        </a:p>
        <a:p>
          <a:r>
            <a:rPr lang="en-GB" sz="1600" b="1" kern="1200" dirty="0"/>
            <a:t>Allocate responsibilities </a:t>
          </a:r>
        </a:p>
        <a:p>
          <a:r>
            <a:rPr lang="en-GB" sz="1600" b="1" kern="1200" dirty="0">
              <a:solidFill>
                <a:prstClr val="white"/>
              </a:solidFill>
              <a:latin typeface="Myriad Pro"/>
              <a:ea typeface="+mn-ea"/>
              <a:cs typeface="+mn-cs"/>
            </a:rPr>
            <a:t>Book Advertising</a:t>
          </a:r>
        </a:p>
      </dgm:t>
    </dgm:pt>
    <dgm:pt modelId="{DC380C6D-1104-48CF-9141-84DBC1B096DC}" type="parTrans" cxnId="{6C106893-8B5C-4172-804A-0FFD270872E6}">
      <dgm:prSet/>
      <dgm:spPr/>
      <dgm:t>
        <a:bodyPr/>
        <a:lstStyle/>
        <a:p>
          <a:endParaRPr lang="el-GR"/>
        </a:p>
      </dgm:t>
    </dgm:pt>
    <dgm:pt modelId="{BDFC49FF-BD10-4D43-8C64-B6EC38BF075B}" type="sibTrans" cxnId="{6C106893-8B5C-4172-804A-0FFD270872E6}">
      <dgm:prSet/>
      <dgm:spPr/>
      <dgm:t>
        <a:bodyPr/>
        <a:lstStyle/>
        <a:p>
          <a:endParaRPr lang="el-GR"/>
        </a:p>
      </dgm:t>
    </dgm:pt>
    <dgm:pt modelId="{183A10B7-B155-4B8A-8ED7-3B34A11AAE52}">
      <dgm:prSet phldrT="[Text]" custT="1"/>
      <dgm:spPr/>
      <dgm:t>
        <a:bodyPr/>
        <a:lstStyle/>
        <a:p>
          <a:r>
            <a:rPr lang="en-GB" sz="1600" b="1" dirty="0"/>
            <a:t>EXECUTION                                                        Project on schedule</a:t>
          </a:r>
        </a:p>
        <a:p>
          <a:r>
            <a:rPr lang="en-GB" sz="1600" b="1" dirty="0"/>
            <a:t>Budget and meeting specification</a:t>
          </a:r>
        </a:p>
        <a:p>
          <a:r>
            <a:rPr lang="en-GB" sz="1600" b="1" dirty="0"/>
            <a:t>Report  </a:t>
          </a:r>
          <a:endParaRPr lang="en-GB" sz="1600" dirty="0"/>
        </a:p>
      </dgm:t>
    </dgm:pt>
    <dgm:pt modelId="{A5BFB459-2E14-4FBD-9DC5-5EC818CF2477}" type="parTrans" cxnId="{BB226015-55DA-4326-9FD5-D70ED49DF25D}">
      <dgm:prSet/>
      <dgm:spPr/>
      <dgm:t>
        <a:bodyPr/>
        <a:lstStyle/>
        <a:p>
          <a:endParaRPr lang="el-GR"/>
        </a:p>
      </dgm:t>
    </dgm:pt>
    <dgm:pt modelId="{1DD091F1-2130-44CB-99FA-43D38F5706BB}" type="sibTrans" cxnId="{BB226015-55DA-4326-9FD5-D70ED49DF25D}">
      <dgm:prSet/>
      <dgm:spPr/>
      <dgm:t>
        <a:bodyPr/>
        <a:lstStyle/>
        <a:p>
          <a:endParaRPr lang="el-GR"/>
        </a:p>
      </dgm:t>
    </dgm:pt>
    <dgm:pt modelId="{6C73809C-0E41-47F9-8235-690325C7873F}">
      <dgm:prSet phldrT="[Text]" custT="1"/>
      <dgm:spPr/>
      <dgm:t>
        <a:bodyPr/>
        <a:lstStyle/>
        <a:p>
          <a:pPr algn="ctr"/>
          <a:r>
            <a:rPr lang="en-GB" sz="1600" b="1" dirty="0"/>
            <a:t>CLOSING                         Delivering the retreat 2</a:t>
          </a:r>
          <a:r>
            <a:rPr lang="en-GB" sz="1600" b="1" baseline="30000" dirty="0"/>
            <a:t>nd</a:t>
          </a:r>
          <a:r>
            <a:rPr lang="en-GB" sz="1600" b="1" dirty="0"/>
            <a:t> to 8</a:t>
          </a:r>
          <a:r>
            <a:rPr lang="en-GB" sz="1600" b="1" baseline="30000" dirty="0"/>
            <a:t>th</a:t>
          </a:r>
          <a:r>
            <a:rPr lang="en-GB" sz="1600" b="1" dirty="0"/>
            <a:t> of January </a:t>
          </a:r>
        </a:p>
        <a:p>
          <a:pPr algn="ctr"/>
          <a:r>
            <a:rPr lang="en-GB" sz="1600" b="1" dirty="0"/>
            <a:t>Project review</a:t>
          </a:r>
        </a:p>
        <a:p>
          <a:pPr algn="ctr"/>
          <a:r>
            <a:rPr lang="en-GB" sz="1600" b="1" dirty="0"/>
            <a:t>Assessing performance</a:t>
          </a:r>
          <a:endParaRPr lang="el-GR" sz="1600" b="1" dirty="0"/>
        </a:p>
      </dgm:t>
    </dgm:pt>
    <dgm:pt modelId="{38907C71-1517-4126-B73E-0B542EB097E7}" type="parTrans" cxnId="{951778EC-237B-470E-ACFF-5BC0CC044253}">
      <dgm:prSet/>
      <dgm:spPr/>
      <dgm:t>
        <a:bodyPr/>
        <a:lstStyle/>
        <a:p>
          <a:endParaRPr lang="el-GR"/>
        </a:p>
      </dgm:t>
    </dgm:pt>
    <dgm:pt modelId="{52D45AC8-BC2F-4855-A85D-37A1D20A720F}" type="sibTrans" cxnId="{951778EC-237B-470E-ACFF-5BC0CC044253}">
      <dgm:prSet/>
      <dgm:spPr/>
      <dgm:t>
        <a:bodyPr/>
        <a:lstStyle/>
        <a:p>
          <a:endParaRPr lang="el-GR"/>
        </a:p>
      </dgm:t>
    </dgm:pt>
    <dgm:pt modelId="{CC55604E-169B-4A5A-A17E-891F394F0225}" type="pres">
      <dgm:prSet presAssocID="{D9E3A804-6E67-4898-8D9F-D1C8F4B28FD3}" presName="Name0" presStyleCnt="0">
        <dgm:presLayoutVars>
          <dgm:dir/>
          <dgm:resizeHandles val="exact"/>
        </dgm:presLayoutVars>
      </dgm:prSet>
      <dgm:spPr/>
    </dgm:pt>
    <dgm:pt modelId="{4D53CBD7-B7F7-42BC-B854-12A237220B6E}" type="pres">
      <dgm:prSet presAssocID="{D9E3A804-6E67-4898-8D9F-D1C8F4B28FD3}" presName="cycle" presStyleCnt="0"/>
      <dgm:spPr/>
    </dgm:pt>
    <dgm:pt modelId="{4CAA3237-22F6-4FFF-A58B-D4FB021E93E6}" type="pres">
      <dgm:prSet presAssocID="{B5E77F04-CC78-4690-A597-CDB247DE852B}" presName="nodeFirstNode" presStyleLbl="node1" presStyleIdx="0" presStyleCnt="4" custScaleX="140300" custScaleY="104671" custRadScaleRad="99109" custRadScaleInc="-3369">
        <dgm:presLayoutVars>
          <dgm:bulletEnabled val="1"/>
        </dgm:presLayoutVars>
      </dgm:prSet>
      <dgm:spPr/>
    </dgm:pt>
    <dgm:pt modelId="{EE1E3390-38B3-4962-B3F8-E21DC21F5DE9}" type="pres">
      <dgm:prSet presAssocID="{C51EB5F2-1205-4D23-BF9F-D69CD4BABCA8}" presName="sibTransFirstNode" presStyleLbl="bgShp" presStyleIdx="0" presStyleCnt="1" custAng="247518" custScaleX="119781" custLinFactNeighborX="2615" custLinFactNeighborY="8549"/>
      <dgm:spPr/>
    </dgm:pt>
    <dgm:pt modelId="{22A53193-242C-4F0D-BACC-C3CFF082827D}" type="pres">
      <dgm:prSet presAssocID="{F2D46315-09DF-45B0-9143-68E4019713E3}" presName="nodeFollowingNodes" presStyleLbl="node1" presStyleIdx="1" presStyleCnt="4" custScaleX="117801" custScaleY="107519" custRadScaleRad="172730" custRadScaleInc="1328">
        <dgm:presLayoutVars>
          <dgm:bulletEnabled val="1"/>
        </dgm:presLayoutVars>
      </dgm:prSet>
      <dgm:spPr/>
    </dgm:pt>
    <dgm:pt modelId="{B2D8B85F-D7F7-4B0E-A86F-5C99FCC16BE9}" type="pres">
      <dgm:prSet presAssocID="{183A10B7-B155-4B8A-8ED7-3B34A11AAE52}" presName="nodeFollowingNodes" presStyleLbl="node1" presStyleIdx="2" presStyleCnt="4" custScaleX="134631" custScaleY="99696" custRadScaleRad="99983" custRadScaleInc="3339">
        <dgm:presLayoutVars>
          <dgm:bulletEnabled val="1"/>
        </dgm:presLayoutVars>
      </dgm:prSet>
      <dgm:spPr/>
    </dgm:pt>
    <dgm:pt modelId="{B093D496-B935-4AC0-B082-12B8FC48A223}" type="pres">
      <dgm:prSet presAssocID="{6C73809C-0E41-47F9-8235-690325C7873F}" presName="nodeFollowingNodes" presStyleLbl="node1" presStyleIdx="3" presStyleCnt="4" custScaleX="105795" custScaleY="108580" custRadScaleRad="168778" custRadScaleInc="-1589">
        <dgm:presLayoutVars>
          <dgm:bulletEnabled val="1"/>
        </dgm:presLayoutVars>
      </dgm:prSet>
      <dgm:spPr/>
    </dgm:pt>
  </dgm:ptLst>
  <dgm:cxnLst>
    <dgm:cxn modelId="{594A7A07-0BB2-44D9-922D-8DC58EDA7FDD}" type="presOf" srcId="{B5E77F04-CC78-4690-A597-CDB247DE852B}" destId="{4CAA3237-22F6-4FFF-A58B-D4FB021E93E6}" srcOrd="0" destOrd="0" presId="urn:microsoft.com/office/officeart/2005/8/layout/cycle3"/>
    <dgm:cxn modelId="{BB226015-55DA-4326-9FD5-D70ED49DF25D}" srcId="{D9E3A804-6E67-4898-8D9F-D1C8F4B28FD3}" destId="{183A10B7-B155-4B8A-8ED7-3B34A11AAE52}" srcOrd="2" destOrd="0" parTransId="{A5BFB459-2E14-4FBD-9DC5-5EC818CF2477}" sibTransId="{1DD091F1-2130-44CB-99FA-43D38F5706BB}"/>
    <dgm:cxn modelId="{01D7B62B-4B2F-4D66-9DF1-98F01A1D4F84}" type="presOf" srcId="{F2D46315-09DF-45B0-9143-68E4019713E3}" destId="{22A53193-242C-4F0D-BACC-C3CFF082827D}" srcOrd="0" destOrd="0" presId="urn:microsoft.com/office/officeart/2005/8/layout/cycle3"/>
    <dgm:cxn modelId="{5D1ED35F-CFC4-4189-A277-9EC2604A1E15}" type="presOf" srcId="{183A10B7-B155-4B8A-8ED7-3B34A11AAE52}" destId="{B2D8B85F-D7F7-4B0E-A86F-5C99FCC16BE9}" srcOrd="0" destOrd="0" presId="urn:microsoft.com/office/officeart/2005/8/layout/cycle3"/>
    <dgm:cxn modelId="{20CC0079-A5AD-4F5C-A479-B07925B89517}" srcId="{D9E3A804-6E67-4898-8D9F-D1C8F4B28FD3}" destId="{B5E77F04-CC78-4690-A597-CDB247DE852B}" srcOrd="0" destOrd="0" parTransId="{5C762ED0-FD66-4698-8344-AE8B2AD60808}" sibTransId="{C51EB5F2-1205-4D23-BF9F-D69CD4BABCA8}"/>
    <dgm:cxn modelId="{0E2D6080-9812-4323-8431-44E44F3571FE}" type="presOf" srcId="{6C73809C-0E41-47F9-8235-690325C7873F}" destId="{B093D496-B935-4AC0-B082-12B8FC48A223}" srcOrd="0" destOrd="0" presId="urn:microsoft.com/office/officeart/2005/8/layout/cycle3"/>
    <dgm:cxn modelId="{6C106893-8B5C-4172-804A-0FFD270872E6}" srcId="{D9E3A804-6E67-4898-8D9F-D1C8F4B28FD3}" destId="{F2D46315-09DF-45B0-9143-68E4019713E3}" srcOrd="1" destOrd="0" parTransId="{DC380C6D-1104-48CF-9141-84DBC1B096DC}" sibTransId="{BDFC49FF-BD10-4D43-8C64-B6EC38BF075B}"/>
    <dgm:cxn modelId="{80C187DA-BED1-494B-B189-43903319E793}" type="presOf" srcId="{D9E3A804-6E67-4898-8D9F-D1C8F4B28FD3}" destId="{CC55604E-169B-4A5A-A17E-891F394F0225}" srcOrd="0" destOrd="0" presId="urn:microsoft.com/office/officeart/2005/8/layout/cycle3"/>
    <dgm:cxn modelId="{951778EC-237B-470E-ACFF-5BC0CC044253}" srcId="{D9E3A804-6E67-4898-8D9F-D1C8F4B28FD3}" destId="{6C73809C-0E41-47F9-8235-690325C7873F}" srcOrd="3" destOrd="0" parTransId="{38907C71-1517-4126-B73E-0B542EB097E7}" sibTransId="{52D45AC8-BC2F-4855-A85D-37A1D20A720F}"/>
    <dgm:cxn modelId="{D3F9D4ED-0AE1-4FBA-9739-C4E259F87F56}" type="presOf" srcId="{C51EB5F2-1205-4D23-BF9F-D69CD4BABCA8}" destId="{EE1E3390-38B3-4962-B3F8-E21DC21F5DE9}" srcOrd="0" destOrd="0" presId="urn:microsoft.com/office/officeart/2005/8/layout/cycle3"/>
    <dgm:cxn modelId="{ED8DC8DF-EBCD-4D41-A90A-0E74E0A1CD23}" type="presParOf" srcId="{CC55604E-169B-4A5A-A17E-891F394F0225}" destId="{4D53CBD7-B7F7-42BC-B854-12A237220B6E}" srcOrd="0" destOrd="0" presId="urn:microsoft.com/office/officeart/2005/8/layout/cycle3"/>
    <dgm:cxn modelId="{DD785E25-CA65-4D5B-B926-DBAB41038D57}" type="presParOf" srcId="{4D53CBD7-B7F7-42BC-B854-12A237220B6E}" destId="{4CAA3237-22F6-4FFF-A58B-D4FB021E93E6}" srcOrd="0" destOrd="0" presId="urn:microsoft.com/office/officeart/2005/8/layout/cycle3"/>
    <dgm:cxn modelId="{69DD0B8F-98BB-4E22-9CD9-607F09C9FB4A}" type="presParOf" srcId="{4D53CBD7-B7F7-42BC-B854-12A237220B6E}" destId="{EE1E3390-38B3-4962-B3F8-E21DC21F5DE9}" srcOrd="1" destOrd="0" presId="urn:microsoft.com/office/officeart/2005/8/layout/cycle3"/>
    <dgm:cxn modelId="{DC69EEEE-3E34-4466-A656-4E2B53CE8E65}" type="presParOf" srcId="{4D53CBD7-B7F7-42BC-B854-12A237220B6E}" destId="{22A53193-242C-4F0D-BACC-C3CFF082827D}" srcOrd="2" destOrd="0" presId="urn:microsoft.com/office/officeart/2005/8/layout/cycle3"/>
    <dgm:cxn modelId="{E1C0F579-67FF-4A3A-9DB6-E7A5F5A47BF9}" type="presParOf" srcId="{4D53CBD7-B7F7-42BC-B854-12A237220B6E}" destId="{B2D8B85F-D7F7-4B0E-A86F-5C99FCC16BE9}" srcOrd="3" destOrd="0" presId="urn:microsoft.com/office/officeart/2005/8/layout/cycle3"/>
    <dgm:cxn modelId="{385B0031-0550-40BB-8D5E-66D9A9FC21E7}" type="presParOf" srcId="{4D53CBD7-B7F7-42BC-B854-12A237220B6E}" destId="{B093D496-B935-4AC0-B082-12B8FC48A223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3DC22-D3E3-41EC-BBD3-B9946416BEC2}">
      <dsp:nvSpPr>
        <dsp:cNvPr id="0" name=""/>
        <dsp:cNvSpPr/>
      </dsp:nvSpPr>
      <dsp:spPr>
        <a:xfrm rot="16200000">
          <a:off x="988968" y="-977447"/>
          <a:ext cx="2159905" cy="41148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1" kern="1200" dirty="0"/>
        </a:p>
        <a:p>
          <a:pPr marL="0" marR="0" lvl="0" indent="0" algn="ctr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600" b="1" kern="1200" dirty="0"/>
            <a:t>GOALS/OBJECTIVES</a:t>
          </a:r>
        </a:p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Competitive in the Market – Great reviews </a:t>
          </a:r>
        </a:p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Increase Profit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kern="1200" dirty="0"/>
            <a:t>Schedule 3 retreats in the next year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kern="1200" dirty="0"/>
            <a:t>Gain International customers</a:t>
          </a:r>
          <a:endParaRPr lang="el-GR" sz="1400" b="1" kern="1200" dirty="0"/>
        </a:p>
      </dsp:txBody>
      <dsp:txXfrm rot="5400000">
        <a:off x="11521" y="0"/>
        <a:ext cx="4114800" cy="1619929"/>
      </dsp:txXfrm>
    </dsp:sp>
    <dsp:sp modelId="{BC29F1B6-FC34-4D24-B0B3-B401CC373AFF}">
      <dsp:nvSpPr>
        <dsp:cNvPr id="0" name=""/>
        <dsp:cNvSpPr/>
      </dsp:nvSpPr>
      <dsp:spPr>
        <a:xfrm>
          <a:off x="4114800" y="0"/>
          <a:ext cx="4114800" cy="2159905"/>
        </a:xfrm>
        <a:prstGeom prst="round1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CUSTOMERS/STAKEHOLEDERS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30 participants in the first retreat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In the potential covid scenario we offer online retreats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Advertise the retreat in website and social media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l-GR" sz="1400" b="1" kern="1200" dirty="0"/>
        </a:p>
      </dsp:txBody>
      <dsp:txXfrm>
        <a:off x="4114800" y="0"/>
        <a:ext cx="4114800" cy="1619929"/>
      </dsp:txXfrm>
    </dsp:sp>
    <dsp:sp modelId="{6E233606-3393-4214-8DBF-C801E7EEC01C}">
      <dsp:nvSpPr>
        <dsp:cNvPr id="0" name=""/>
        <dsp:cNvSpPr/>
      </dsp:nvSpPr>
      <dsp:spPr>
        <a:xfrm rot="10800000">
          <a:off x="0" y="2159905"/>
          <a:ext cx="4114800" cy="2159905"/>
        </a:xfrm>
        <a:prstGeom prst="round1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DESIRED RESULTS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Engage with customers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Regular retreats in the future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Increase income for the business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Yoga instructors development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Increase online reputation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</a:t>
          </a:r>
          <a:endParaRPr lang="el-GR" sz="1400" b="1" kern="1200" dirty="0"/>
        </a:p>
      </dsp:txBody>
      <dsp:txXfrm rot="10800000">
        <a:off x="0" y="2699881"/>
        <a:ext cx="4114800" cy="1619929"/>
      </dsp:txXfrm>
    </dsp:sp>
    <dsp:sp modelId="{11BCBD3B-8BDF-4FC0-BBB8-50EF212179E2}">
      <dsp:nvSpPr>
        <dsp:cNvPr id="0" name=""/>
        <dsp:cNvSpPr/>
      </dsp:nvSpPr>
      <dsp:spPr>
        <a:xfrm rot="5400000">
          <a:off x="5092247" y="1182458"/>
          <a:ext cx="2159905" cy="4114800"/>
        </a:xfrm>
        <a:prstGeom prst="round1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MEASURES OF SUCCESS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Profit the desired amount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 10 excellent Yogis reviews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New category to get involved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l-GR" sz="1400" kern="1200" dirty="0"/>
        </a:p>
      </dsp:txBody>
      <dsp:txXfrm rot="-5400000">
        <a:off x="4114800" y="2699881"/>
        <a:ext cx="4114800" cy="1619929"/>
      </dsp:txXfrm>
    </dsp:sp>
    <dsp:sp modelId="{5A624068-00EA-4542-B00B-6D14BC77A242}">
      <dsp:nvSpPr>
        <dsp:cNvPr id="0" name=""/>
        <dsp:cNvSpPr/>
      </dsp:nvSpPr>
      <dsp:spPr>
        <a:xfrm>
          <a:off x="2880359" y="1619929"/>
          <a:ext cx="2468880" cy="1079952"/>
        </a:xfrm>
        <a:prstGeom prst="roundRect">
          <a:avLst/>
        </a:prstGeom>
        <a:solidFill>
          <a:srgbClr val="24B9D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kern="1200" dirty="0">
              <a:solidFill>
                <a:schemeClr val="bg1"/>
              </a:solidFill>
            </a:rPr>
            <a:t>More Yoga Retreat </a:t>
          </a:r>
          <a:endParaRPr lang="el-GR" sz="2800" b="0" kern="1200" dirty="0">
            <a:solidFill>
              <a:schemeClr val="bg1"/>
            </a:solidFill>
          </a:endParaRPr>
        </a:p>
      </dsp:txBody>
      <dsp:txXfrm>
        <a:off x="2933078" y="1672648"/>
        <a:ext cx="2363442" cy="974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E3390-38B3-4962-B3F8-E21DC21F5DE9}">
      <dsp:nvSpPr>
        <dsp:cNvPr id="0" name=""/>
        <dsp:cNvSpPr/>
      </dsp:nvSpPr>
      <dsp:spPr>
        <a:xfrm rot="247518">
          <a:off x="1787884" y="-997027"/>
          <a:ext cx="4866298" cy="4062663"/>
        </a:xfrm>
        <a:prstGeom prst="circularArrow">
          <a:avLst>
            <a:gd name="adj1" fmla="val 4581"/>
            <a:gd name="adj2" fmla="val 267300"/>
            <a:gd name="adj3" fmla="val 10188926"/>
            <a:gd name="adj4" fmla="val -1375099"/>
            <a:gd name="adj5" fmla="val 4757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AA3237-22F6-4FFF-A58B-D4FB021E93E6}">
      <dsp:nvSpPr>
        <dsp:cNvPr id="0" name=""/>
        <dsp:cNvSpPr/>
      </dsp:nvSpPr>
      <dsp:spPr>
        <a:xfrm>
          <a:off x="2273150" y="6"/>
          <a:ext cx="3683290" cy="137396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INITIATION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Agree on Budget - Profit </a:t>
          </a:r>
          <a:r>
            <a:rPr lang="el-GR" sz="1600" b="1" kern="1200" dirty="0"/>
            <a:t>£</a:t>
          </a:r>
          <a:r>
            <a:rPr lang="en-GB" sz="1600" b="1" kern="1200" dirty="0"/>
            <a:t>15.600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Project Manager </a:t>
          </a:r>
          <a:r>
            <a:rPr lang="en-GB" sz="1600" b="1" kern="1200" noProof="0" dirty="0"/>
            <a:t>approval</a:t>
          </a:r>
        </a:p>
      </dsp:txBody>
      <dsp:txXfrm>
        <a:off x="2340221" y="67077"/>
        <a:ext cx="3549148" cy="1239819"/>
      </dsp:txXfrm>
    </dsp:sp>
    <dsp:sp modelId="{22A53193-242C-4F0D-BACC-C3CFF082827D}">
      <dsp:nvSpPr>
        <dsp:cNvPr id="0" name=""/>
        <dsp:cNvSpPr/>
      </dsp:nvSpPr>
      <dsp:spPr>
        <a:xfrm>
          <a:off x="5100987" y="1440149"/>
          <a:ext cx="3092624" cy="1411345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PLANNING                        Scheduled tasks with all departments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Allocate responsibilities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prstClr val="white"/>
              </a:solidFill>
              <a:latin typeface="Myriad Pro"/>
              <a:ea typeface="+mn-ea"/>
              <a:cs typeface="+mn-cs"/>
            </a:rPr>
            <a:t>Book Advertising</a:t>
          </a:r>
        </a:p>
      </dsp:txBody>
      <dsp:txXfrm>
        <a:off x="5169883" y="1509045"/>
        <a:ext cx="2954832" cy="1273553"/>
      </dsp:txXfrm>
    </dsp:sp>
    <dsp:sp modelId="{B2D8B85F-D7F7-4B0E-A86F-5C99FCC16BE9}">
      <dsp:nvSpPr>
        <dsp:cNvPr id="0" name=""/>
        <dsp:cNvSpPr/>
      </dsp:nvSpPr>
      <dsp:spPr>
        <a:xfrm>
          <a:off x="2347573" y="2880323"/>
          <a:ext cx="3534462" cy="1308657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EXECUTION                                                        Project on schedule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Budget and meeting specification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Report  </a:t>
          </a:r>
          <a:endParaRPr lang="en-GB" sz="1600" kern="1200" dirty="0"/>
        </a:p>
      </dsp:txBody>
      <dsp:txXfrm>
        <a:off x="2411456" y="2944206"/>
        <a:ext cx="3406696" cy="1180891"/>
      </dsp:txXfrm>
    </dsp:sp>
    <dsp:sp modelId="{B093D496-B935-4AC0-B082-12B8FC48A223}">
      <dsp:nvSpPr>
        <dsp:cNvPr id="0" name=""/>
        <dsp:cNvSpPr/>
      </dsp:nvSpPr>
      <dsp:spPr>
        <a:xfrm>
          <a:off x="370390" y="1440165"/>
          <a:ext cx="2777431" cy="1425273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CLOSING                         Delivering the retreat 2</a:t>
          </a:r>
          <a:r>
            <a:rPr lang="en-GB" sz="1600" b="1" kern="1200" baseline="30000" dirty="0"/>
            <a:t>nd</a:t>
          </a:r>
          <a:r>
            <a:rPr lang="en-GB" sz="1600" b="1" kern="1200" dirty="0"/>
            <a:t> to 8</a:t>
          </a:r>
          <a:r>
            <a:rPr lang="en-GB" sz="1600" b="1" kern="1200" baseline="30000" dirty="0"/>
            <a:t>th</a:t>
          </a:r>
          <a:r>
            <a:rPr lang="en-GB" sz="1600" b="1" kern="1200" dirty="0"/>
            <a:t> of January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Project review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Assessing performance</a:t>
          </a:r>
          <a:endParaRPr lang="el-GR" sz="1600" b="1" kern="1200" dirty="0"/>
        </a:p>
      </dsp:txBody>
      <dsp:txXfrm>
        <a:off x="439966" y="1509741"/>
        <a:ext cx="2638279" cy="128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128A45A9-2164-8E69-DEFF-4F49A98A539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CF42365B-82CD-E367-42DB-A1E23F2520D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BEA0F65C-D662-39D3-7B06-3BA813BB1C1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C917E10F-A577-3924-663F-BD9ECB7D548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F33704C-0F79-46EE-94C7-82450F41FD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8AF668E8-D4CC-BF87-0E9C-B6F47E0F9B4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428DF751-C0C9-7651-209C-5A6E7DA8174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EEE0FEB8-B643-86B8-FECC-B902BDF9152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8C4FF7C1-D365-AA57-91E3-F1F23399057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8A7B0597-A3E3-7A8C-A52D-A4F24ADDEF4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4C49DE42-07AA-4940-D2A6-49F5DA5E3F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C18F153-3625-4F43-9EB1-F691E9C080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18F153-3625-4F43-9EB1-F691E9C0806E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566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Note: Appendix </a:t>
            </a:r>
            <a:endParaRPr lang="el-GR" b="1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18F153-3625-4F43-9EB1-F691E9C0806E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8321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1795D-12B7-7674-16FB-C8DA0519D9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CF7A1-07C4-4892-9C73-7D8F51295F3A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C98678-3A8C-1380-7D9F-196AB85FD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Myriad Pro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A277B-AAB4-34BE-7B96-1418A1A90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31F6BC-725A-48F4-8CBE-8840D37012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008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D49CD-947A-FFAF-2891-75A69C704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F2F91-7704-4459-8819-52D7A1C0478F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D22872-2C06-4BA9-07CE-EEF59CD0A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Myriad Pro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2F742-53D7-7411-E5C7-A852BF591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97EFE4-FA4D-4E0C-A18A-2F4FFAE830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7048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4C793-3B24-7A69-E66B-CD2A35B4D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9626F-7EF9-4F45-927F-330FC0F47DB9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2D0A6A4-143B-B4F5-A1DB-0149EB1F4C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3B41D-3869-4E07-8AC2-5561642052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7541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6F8AD2-ECBA-75EF-69F1-793907335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768FA-6A7B-46C0-895C-9EE415FE9A9E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79EADD-18F7-2173-726F-3B7182D2E5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D5D48-2132-48B6-924F-50635DABCA1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372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024C9E1-C4D5-94C4-B01D-CE794A9E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D22D3-9CA6-4B8A-BD14-CD1062D425E5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BB32639-4AB4-23EA-CD42-A69C2ED87D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E6FBE-AEC8-4F6B-98CB-291917AAA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6412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4F32458-DDC4-F3FD-8FFB-B4BE1E29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DBC03-1D1C-4475-8250-0A95EB6C78CF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47FCA16-3FE8-1B64-1CFF-DCA342C648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F9A10-FA70-458E-AE64-F4B3A64680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044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FFA4ADE-7572-D88B-2461-E54252DAE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4A930-0F28-47A9-97D4-6326582A6A8C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3CB108E-93A1-EFC4-9E3C-6DC9D5ACB1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22833-D985-40CD-9C3A-EC96B1943C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8878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7BDA83-6D04-B940-2F70-79A6EC0CC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EB93F-36C4-49C6-A396-7C4BC161769C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4505F5-9264-8FFB-84CA-215E64C7BA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38B05-A546-47BA-A6D6-06426E872C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8179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79E969-D3AF-5D72-27F8-A32ECAE59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AE198-C120-46B8-B6AF-DAA1AA1165A6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6B63A-8322-8FB1-9C48-BAAEC03256F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CE7E1-6529-4200-BB8B-95E5329A79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942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C0D66-16A6-387C-06F7-3295BD8D7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F9821-CCCB-4997-885F-E9238C99A0C3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431CEAF-DF77-BD61-343D-E594440DAE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08801-32DC-470B-9253-1A3B62C50B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19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6B5C0-7D4A-D4E9-3F0D-C950BD0E8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FE136-0BEA-4970-A5E2-03CAF1E7B8F7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722054-95DD-2CE0-766D-9DA2787357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30656-E049-4BE4-AE3B-6BFD08BA91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2520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B42A460-99ED-8180-9429-91E7BAF2461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56911BD-9C0E-0BD9-B037-37141F374B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5AFF8-7DD3-09F8-61C2-0667E771FF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4A0B699-D32B-4A10-B467-4B23374896C6}" type="datetime1">
              <a:rPr lang="en-GB" altLang="en-US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B2B41-CE28-B331-939C-AA0D90F9BC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0F36E754-3606-4A1C-84C1-140071B072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minwir/project-management-1-16207030" TargetMode="External"/><Relationship Id="rId2" Type="http://schemas.openxmlformats.org/officeDocument/2006/relationships/hyperlink" Target="https://www.moreyoga.co.uk/discover-moreyoga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projectmanager.com/guides/work-breakdown-structure" TargetMode="External"/><Relationship Id="rId5" Type="http://schemas.openxmlformats.org/officeDocument/2006/relationships/hyperlink" Target="https://www.sciencedirect.com/science/article/abs/pii/S0263786317300261" TargetMode="External"/><Relationship Id="rId4" Type="http://schemas.openxmlformats.org/officeDocument/2006/relationships/hyperlink" Target="https://www.apm.org.uk/resources/what-is-project-management/what-is-a-life-cycle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andidlycharlie.blogspot.com/2015/05/namaste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C66D0918-4D78-A7AA-3475-418FB2A96D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1063" y="404813"/>
            <a:ext cx="7772400" cy="1512887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BMSW5104</a:t>
            </a: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E1646230-1A8E-A2F0-6AFE-EB5A70B1A7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35150" y="1628775"/>
            <a:ext cx="6400800" cy="3363913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Knowledge and Information Management Skills for the Workplace</a:t>
            </a:r>
          </a:p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Project Management Plan</a:t>
            </a:r>
          </a:p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Ioanna Bakogiorgou ID 1916883</a:t>
            </a:r>
          </a:p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Lecturer Charles Nwaogwugwu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8" name="Date Placeholder 2">
            <a:extLst>
              <a:ext uri="{FF2B5EF4-FFF2-40B4-BE49-F238E27FC236}">
                <a16:creationId xmlns:a16="http://schemas.microsoft.com/office/drawing/2014/main" id="{424C7105-5A60-4597-D996-F86129FFDB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CFD231-DBC5-43B0-B749-7E54253BE297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27/11/2022</a:t>
            </a:fld>
            <a:endParaRPr lang="en-GB" altLang="en-US" sz="1000">
              <a:solidFill>
                <a:srgbClr val="898989"/>
              </a:solidFill>
            </a:endParaRPr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987495D7-530E-7E8A-B64C-122A6A2A25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C1C227D-CE80-45AD-9B87-D832974C90D8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0AFB5-99CB-9B9D-5966-70D3A754BE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360786"/>
            <a:ext cx="7772400" cy="1204118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Project Management Plan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More Yoga Retreat</a:t>
            </a:r>
            <a:endParaRPr lang="en-GR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7BE8-E127-A6A1-101F-E644DE1A6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3608" y="2564904"/>
            <a:ext cx="6582544" cy="3096344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1. Scope and Key Points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2. Budget Analysis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3. Project Life Cycle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4. Quad Chart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 5. Stakeholders Analysis Table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6. WBS</a:t>
            </a:r>
          </a:p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7. Risk Analysis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</a:t>
            </a:r>
            <a:endParaRPr lang="en-GR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58E3C-0BBD-1E11-4D23-198357801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1D73EF-4528-E5B9-409A-B1E6F13F8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395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F2353-CFA6-4B45-85B3-6CF449909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473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CE151B"/>
                </a:solidFill>
              </a:rPr>
              <a:t>More Yoga Retreat Scope</a:t>
            </a:r>
            <a:endParaRPr lang="el-GR" dirty="0">
              <a:solidFill>
                <a:srgbClr val="CE151B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DC9203-E999-4FF0-9955-8B3466301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09533"/>
            <a:ext cx="8229600" cy="3917032"/>
          </a:xfrm>
        </p:spPr>
        <p:txBody>
          <a:bodyPr/>
          <a:lstStyle/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2060"/>
                </a:solidFill>
              </a:rPr>
              <a:t>A yoga organisation expanding business into new services in more areas</a:t>
            </a:r>
          </a:p>
          <a:p>
            <a:pPr marL="444500" indent="-444500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2060"/>
                </a:solidFill>
              </a:rPr>
              <a:t>It is crucial for More Yoga to start offering retreats and engage more customers in the next year</a:t>
            </a:r>
          </a:p>
          <a:p>
            <a:pPr marL="844550" lvl="1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Great profit opportunities from retreats </a:t>
            </a:r>
          </a:p>
          <a:p>
            <a:pPr marL="844550" lvl="1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Focus on wellbeing increased after pandemic </a:t>
            </a:r>
          </a:p>
          <a:p>
            <a:pPr marL="844550" lvl="1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Minimising Covid risk (and/or cost) with online offers</a:t>
            </a:r>
          </a:p>
          <a:p>
            <a:pPr marL="844550" lvl="1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Potential for international growth for the business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F9660-0EC6-464D-89AE-395993DC4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3772A-10E8-48B7-A510-F3547C381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2198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757D4-2028-6AAB-EA6F-EC35C29FA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220"/>
            <a:ext cx="8229600" cy="922115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CE151B"/>
                </a:solidFill>
              </a:rPr>
              <a:t>Scope and Key Points Analysis</a:t>
            </a:r>
            <a:endParaRPr lang="en-GR" dirty="0">
              <a:solidFill>
                <a:srgbClr val="CE151B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A730F-5598-4D6D-612F-77540361A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3"/>
            <a:ext cx="8507288" cy="4176464"/>
          </a:xfrm>
        </p:spPr>
        <p:txBody>
          <a:bodyPr/>
          <a:lstStyle/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Project: </a:t>
            </a:r>
            <a:r>
              <a:rPr lang="en-GB" sz="2000" dirty="0">
                <a:solidFill>
                  <a:srgbClr val="002060"/>
                </a:solidFill>
              </a:rPr>
              <a:t>Organising a retreat in Cornwall in the next 3 months</a:t>
            </a:r>
          </a:p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Group : </a:t>
            </a:r>
            <a:r>
              <a:rPr lang="en-GB" sz="2000" dirty="0">
                <a:solidFill>
                  <a:srgbClr val="002060"/>
                </a:solidFill>
              </a:rPr>
              <a:t>30 participants</a:t>
            </a:r>
          </a:p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Product: </a:t>
            </a:r>
            <a:r>
              <a:rPr lang="en-GB" sz="2000" dirty="0">
                <a:solidFill>
                  <a:srgbClr val="002060"/>
                </a:solidFill>
              </a:rPr>
              <a:t>A 1-week yoga retreat including: </a:t>
            </a:r>
          </a:p>
          <a:p>
            <a:pPr marL="1976438" lvl="4" indent="-261938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GB" sz="1600" dirty="0">
                <a:solidFill>
                  <a:srgbClr val="002060"/>
                </a:solidFill>
              </a:rPr>
              <a:t>6 nights accommodation</a:t>
            </a:r>
          </a:p>
          <a:p>
            <a:pPr marL="1976438" lvl="4" indent="-261938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GB" sz="1600" dirty="0">
                <a:solidFill>
                  <a:srgbClr val="002060"/>
                </a:solidFill>
              </a:rPr>
              <a:t>Transport from Cornwall to the venue (cottage 5km away from central) </a:t>
            </a:r>
          </a:p>
          <a:p>
            <a:pPr marL="1976438" lvl="4" indent="-261938"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en-GB" sz="1600" dirty="0">
                <a:solidFill>
                  <a:srgbClr val="002060"/>
                </a:solidFill>
              </a:rPr>
              <a:t>Meals (light breakfast, lunch and light dinner)</a:t>
            </a:r>
          </a:p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Product Price: </a:t>
            </a:r>
            <a:r>
              <a:rPr lang="el-GR" sz="2000" dirty="0">
                <a:solidFill>
                  <a:srgbClr val="002060"/>
                </a:solidFill>
              </a:rPr>
              <a:t>£</a:t>
            </a:r>
            <a:r>
              <a:rPr lang="en-GB" sz="2000" dirty="0">
                <a:solidFill>
                  <a:srgbClr val="002060"/>
                </a:solidFill>
              </a:rPr>
              <a:t>1500 </a:t>
            </a:r>
            <a:r>
              <a:rPr lang="en-GB" sz="2000" dirty="0" err="1">
                <a:solidFill>
                  <a:srgbClr val="002060"/>
                </a:solidFill>
              </a:rPr>
              <a:t>p.p</a:t>
            </a:r>
            <a:endParaRPr lang="en-GB" sz="2000" dirty="0">
              <a:solidFill>
                <a:srgbClr val="002060"/>
              </a:solidFill>
            </a:endParaRPr>
          </a:p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Project Start /Finish Dates:</a:t>
            </a:r>
            <a:r>
              <a:rPr lang="en-GB" sz="2000" dirty="0">
                <a:solidFill>
                  <a:srgbClr val="002060"/>
                </a:solidFill>
              </a:rPr>
              <a:t> 4</a:t>
            </a:r>
            <a:r>
              <a:rPr lang="en-GB" sz="2000" baseline="30000" dirty="0">
                <a:solidFill>
                  <a:srgbClr val="002060"/>
                </a:solidFill>
              </a:rPr>
              <a:t>th</a:t>
            </a:r>
            <a:r>
              <a:rPr lang="en-GB" sz="2000" dirty="0">
                <a:solidFill>
                  <a:srgbClr val="002060"/>
                </a:solidFill>
              </a:rPr>
              <a:t> October 2022 - 10</a:t>
            </a:r>
            <a:r>
              <a:rPr lang="en-GB" sz="2000" baseline="30000" dirty="0">
                <a:solidFill>
                  <a:srgbClr val="002060"/>
                </a:solidFill>
              </a:rPr>
              <a:t>th</a:t>
            </a:r>
            <a:r>
              <a:rPr lang="en-GB" sz="2000" dirty="0">
                <a:solidFill>
                  <a:srgbClr val="002060"/>
                </a:solidFill>
              </a:rPr>
              <a:t> January 2023</a:t>
            </a:r>
          </a:p>
          <a:p>
            <a:pPr marL="444500" indent="-4445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GB" sz="2000" b="1" dirty="0">
                <a:solidFill>
                  <a:srgbClr val="002060"/>
                </a:solidFill>
              </a:rPr>
              <a:t>Delivery Date: </a:t>
            </a:r>
            <a:r>
              <a:rPr lang="en-GB" sz="2000" dirty="0">
                <a:solidFill>
                  <a:srgbClr val="002060"/>
                </a:solidFill>
              </a:rPr>
              <a:t>first week of New Year, 2-8 January 2023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0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R" sz="2000" dirty="0">
              <a:solidFill>
                <a:srgbClr val="00206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F33FA-B85E-7B48-A07F-D94AFAD85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C05EC5-A863-9654-8A7D-A29059C08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2796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42AEE-ABA8-4BED-8B1E-1ADECF8E9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13887"/>
            <a:ext cx="8229600" cy="1143000"/>
          </a:xfrm>
        </p:spPr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Budget Analysis Fixed Costs- Profit</a:t>
            </a:r>
            <a:endParaRPr lang="en-GB" sz="4000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E7ED7B5-0F0B-4091-8BF0-744DEA6862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0961474"/>
              </p:ext>
            </p:extLst>
          </p:nvPr>
        </p:nvGraphicFramePr>
        <p:xfrm>
          <a:off x="281095" y="1016509"/>
          <a:ext cx="8734351" cy="442955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74881">
                  <a:extLst>
                    <a:ext uri="{9D8B030D-6E8A-4147-A177-3AD203B41FA5}">
                      <a16:colId xmlns:a16="http://schemas.microsoft.com/office/drawing/2014/main" val="154172951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253876264"/>
                    </a:ext>
                  </a:extLst>
                </a:gridCol>
                <a:gridCol w="1345904">
                  <a:extLst>
                    <a:ext uri="{9D8B030D-6E8A-4147-A177-3AD203B41FA5}">
                      <a16:colId xmlns:a16="http://schemas.microsoft.com/office/drawing/2014/main" val="4205643750"/>
                    </a:ext>
                  </a:extLst>
                </a:gridCol>
                <a:gridCol w="2233446">
                  <a:extLst>
                    <a:ext uri="{9D8B030D-6E8A-4147-A177-3AD203B41FA5}">
                      <a16:colId xmlns:a16="http://schemas.microsoft.com/office/drawing/2014/main" val="2093099756"/>
                    </a:ext>
                  </a:extLst>
                </a:gridCol>
              </a:tblGrid>
              <a:tr h="377133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Fixed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Units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TOTAL</a:t>
                      </a:r>
                      <a:r>
                        <a:rPr lang="en-GB" b="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632617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Transport A/R</a:t>
                      </a:r>
                      <a:endParaRPr lang="en-GB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kern="1200" dirty="0">
                          <a:solidFill>
                            <a:srgbClr val="023B59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091958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Yoga instructors</a:t>
                      </a:r>
                      <a:endParaRPr lang="en-GB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kern="1200" dirty="0">
                          <a:solidFill>
                            <a:srgbClr val="023B59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£2.000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543982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Marketing &amp; social media advertising</a:t>
                      </a:r>
                      <a:endParaRPr lang="en-GB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776131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Photographer</a:t>
                      </a:r>
                      <a:endParaRPr lang="en-GB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5152492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Retreat venue Cornwall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25.200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25.200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7082124"/>
                  </a:ext>
                </a:extLst>
              </a:tr>
              <a:tr h="6385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Venue, refreshments &amp; sandwiches meeting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753341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Post equipment's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0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0" dirty="0">
                          <a:solidFill>
                            <a:srgbClr val="023B59"/>
                          </a:solidFill>
                        </a:rPr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46372"/>
                  </a:ext>
                </a:extLst>
              </a:tr>
              <a:tr h="3952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rgbClr val="CE151B"/>
                          </a:solidFill>
                          <a:latin typeface="+mj-lt"/>
                          <a:ea typeface="+mj-ea"/>
                          <a:cs typeface="+mj-cs"/>
                        </a:rPr>
                        <a:t>TOTAL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rgbClr val="023B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1" dirty="0">
                          <a:solidFill>
                            <a:srgbClr val="023B59"/>
                          </a:solidFill>
                        </a:rPr>
                        <a:t>£</a:t>
                      </a:r>
                      <a:r>
                        <a:rPr lang="en-GB" sz="1800" b="1" dirty="0">
                          <a:solidFill>
                            <a:srgbClr val="023B59"/>
                          </a:solidFill>
                        </a:rPr>
                        <a:t>29.400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881504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Customer Cost</a:t>
                      </a:r>
                    </a:p>
                  </a:txBody>
                  <a:tcP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Price</a:t>
                      </a:r>
                    </a:p>
                  </a:txBody>
                  <a:tcP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Projected</a:t>
                      </a:r>
                    </a:p>
                  </a:txBody>
                  <a:tcP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TOTAL PROFIT</a:t>
                      </a:r>
                    </a:p>
                  </a:txBody>
                  <a:tcPr>
                    <a:solidFill>
                      <a:srgbClr val="4BAC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950884"/>
                  </a:ext>
                </a:extLst>
              </a:tr>
              <a:tr h="377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Yoga retreat (week)</a:t>
                      </a:r>
                    </a:p>
                  </a:txBody>
                  <a:tcP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1" dirty="0">
                          <a:solidFill>
                            <a:srgbClr val="002060"/>
                          </a:solidFill>
                        </a:rPr>
                        <a:t>£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</a:rPr>
                        <a:t>45.000</a:t>
                      </a:r>
                      <a:endParaRPr lang="en-GB" sz="1800" b="0" dirty="0">
                        <a:solidFill>
                          <a:srgbClr val="023B59"/>
                        </a:solidFill>
                      </a:endParaRPr>
                    </a:p>
                  </a:txBody>
                  <a:tcP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rgbClr val="023B59"/>
                          </a:solidFill>
                        </a:rPr>
                        <a:t>30</a:t>
                      </a:r>
                    </a:p>
                  </a:txBody>
                  <a:tcP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800" b="1" dirty="0">
                          <a:solidFill>
                            <a:srgbClr val="002060"/>
                          </a:solidFill>
                        </a:rPr>
                        <a:t>£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</a:rPr>
                        <a:t>15.600</a:t>
                      </a:r>
                    </a:p>
                  </a:txBody>
                  <a:tcPr>
                    <a:solidFill>
                      <a:srgbClr val="D0E3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9077621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5F3B7-98F4-4690-9CD2-8BD51BAB0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628CAE-E263-4EB0-9003-9C3102010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3671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412AC-5BAA-6668-BDFE-EA3A721C1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>
                <a:solidFill>
                  <a:srgbClr val="CE151B"/>
                </a:solidFill>
              </a:rPr>
              <a:t>Quad Chart </a:t>
            </a:r>
            <a:endParaRPr lang="en-GR" dirty="0">
              <a:solidFill>
                <a:srgbClr val="CE151B"/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7FC8CE5E-7D5F-4A06-95F6-728ADCD3CC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0690019"/>
              </p:ext>
            </p:extLst>
          </p:nvPr>
        </p:nvGraphicFramePr>
        <p:xfrm>
          <a:off x="457200" y="1196752"/>
          <a:ext cx="8229600" cy="4319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3F54E-C9AB-872D-B7D2-2EC363E5D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301974-8C5C-15FD-7B6D-44710EED6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1082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83EE8AB-65E7-4EB4-81EB-5DD985A20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993" y="114300"/>
            <a:ext cx="8229600" cy="1143000"/>
          </a:xfrm>
        </p:spPr>
        <p:txBody>
          <a:bodyPr/>
          <a:lstStyle/>
          <a:p>
            <a:r>
              <a:rPr lang="en-GB" sz="3600" dirty="0">
                <a:solidFill>
                  <a:srgbClr val="CE151B"/>
                </a:solidFill>
              </a:rPr>
              <a:t>Project life cycle </a:t>
            </a:r>
            <a:br>
              <a:rPr lang="en-GB" sz="3600" dirty="0">
                <a:solidFill>
                  <a:srgbClr val="CE151B"/>
                </a:solidFill>
              </a:rPr>
            </a:br>
            <a:r>
              <a:rPr lang="en-GB" sz="3600" dirty="0">
                <a:solidFill>
                  <a:srgbClr val="CE151B"/>
                </a:solidFill>
              </a:rPr>
              <a:t>8 Days More Yoga retreat in Cornwall </a:t>
            </a:r>
            <a:endParaRPr lang="el-GR" sz="3600" dirty="0">
              <a:solidFill>
                <a:srgbClr val="CE151B"/>
              </a:solidFill>
            </a:endParaRP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88B6449D-A610-41C4-A7BB-C7E7A576DA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2489938"/>
              </p:ext>
            </p:extLst>
          </p:nvPr>
        </p:nvGraphicFramePr>
        <p:xfrm>
          <a:off x="457200" y="1412776"/>
          <a:ext cx="850728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9D402-16D6-2CA2-2287-C39261F1D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03905-8C81-0887-2FEB-819264458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2476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796A8C4-EF2F-4FB4-A4BE-C0113AB68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Stakeholders</a:t>
            </a:r>
            <a:endParaRPr lang="el-GR" sz="4000" dirty="0">
              <a:solidFill>
                <a:srgbClr val="CE151B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7AAE12A-EFB9-4662-BFBD-85C346C25E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3056" y="1417638"/>
            <a:ext cx="3194784" cy="398904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4B9D9"/>
                </a:solidFill>
              </a:rPr>
              <a:t>INTERNAL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Owners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Project Manager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Employees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Finance Department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Marketing Department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Social media advertisers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IT Department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Yoga instructors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Legal consumer contracts regulation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>
              <a:solidFill>
                <a:srgbClr val="023B59"/>
              </a:solidFill>
            </a:endParaRPr>
          </a:p>
          <a:p>
            <a:pPr marL="0" indent="0">
              <a:buNone/>
            </a:pPr>
            <a:endParaRPr lang="el-GR" sz="20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A53DE2D-CBDD-42EB-8854-598D604C5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0008" y="1417638"/>
            <a:ext cx="3266792" cy="398904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     </a:t>
            </a:r>
            <a:r>
              <a:rPr lang="en-GB" sz="2400" b="1" dirty="0">
                <a:solidFill>
                  <a:srgbClr val="24B9D9"/>
                </a:solidFill>
              </a:rPr>
              <a:t>EXTERNAL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>
                <a:solidFill>
                  <a:srgbClr val="023B59"/>
                </a:solidFill>
              </a:rPr>
              <a:t>Customers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>
                <a:solidFill>
                  <a:srgbClr val="023B59"/>
                </a:solidFill>
              </a:rPr>
              <a:t>Cornwall </a:t>
            </a:r>
            <a:r>
              <a:rPr lang="en-GB" sz="2000" dirty="0">
                <a:solidFill>
                  <a:srgbClr val="023B59"/>
                </a:solidFill>
              </a:rPr>
              <a:t>local community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Local suppliers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Food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Venue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rgbClr val="023B59"/>
                </a:solidFill>
              </a:rPr>
              <a:t>Transport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The public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23B59"/>
                </a:solidFill>
              </a:rPr>
              <a:t>Yoga Alliance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 </a:t>
            </a:r>
            <a:endParaRPr lang="el-GR" dirty="0">
              <a:solidFill>
                <a:srgbClr val="00206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77D6A-74AC-05B8-F5BD-3B41C1E40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20C95-6CDE-3F42-DAE1-87F88F88C3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E46E00-0050-4AE6-923C-599BB30189F8}"/>
              </a:ext>
            </a:extLst>
          </p:cNvPr>
          <p:cNvSpPr/>
          <p:nvPr/>
        </p:nvSpPr>
        <p:spPr>
          <a:xfrm>
            <a:off x="3907840" y="2332038"/>
            <a:ext cx="1512168" cy="216024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More Yoga</a:t>
            </a:r>
          </a:p>
        </p:txBody>
      </p:sp>
    </p:spTree>
    <p:extLst>
      <p:ext uri="{BB962C8B-B14F-4D97-AF65-F5344CB8AC3E}">
        <p14:creationId xmlns:p14="http://schemas.microsoft.com/office/powerpoint/2010/main" val="3653702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F9A37-6072-EE1F-80F7-3EADC06E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Stakeholders Analysis Table</a:t>
            </a:r>
            <a:endParaRPr lang="en-GR" sz="4000" dirty="0">
              <a:solidFill>
                <a:srgbClr val="CE151B"/>
              </a:solidFill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2F9D9D6C-EE41-42D2-9943-675116ADB3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6598204"/>
              </p:ext>
            </p:extLst>
          </p:nvPr>
        </p:nvGraphicFramePr>
        <p:xfrm>
          <a:off x="251520" y="1196753"/>
          <a:ext cx="8640961" cy="43673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3767565628"/>
                    </a:ext>
                  </a:extLst>
                </a:gridCol>
                <a:gridCol w="1752982">
                  <a:extLst>
                    <a:ext uri="{9D8B030D-6E8A-4147-A177-3AD203B41FA5}">
                      <a16:colId xmlns:a16="http://schemas.microsoft.com/office/drawing/2014/main" val="2248080209"/>
                    </a:ext>
                  </a:extLst>
                </a:gridCol>
                <a:gridCol w="3116412">
                  <a:extLst>
                    <a:ext uri="{9D8B030D-6E8A-4147-A177-3AD203B41FA5}">
                      <a16:colId xmlns:a16="http://schemas.microsoft.com/office/drawing/2014/main" val="3999511210"/>
                    </a:ext>
                  </a:extLst>
                </a:gridCol>
                <a:gridCol w="2691447">
                  <a:extLst>
                    <a:ext uri="{9D8B030D-6E8A-4147-A177-3AD203B41FA5}">
                      <a16:colId xmlns:a16="http://schemas.microsoft.com/office/drawing/2014/main" val="1848214268"/>
                    </a:ext>
                  </a:extLst>
                </a:gridCol>
              </a:tblGrid>
              <a:tr h="532307">
                <a:tc>
                  <a:txBody>
                    <a:bodyPr/>
                    <a:lstStyle/>
                    <a:p>
                      <a:r>
                        <a:rPr lang="en-GB" dirty="0"/>
                        <a:t>Priority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Stakeholders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Stakeholder’s Perspective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Action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993360"/>
                  </a:ext>
                </a:extLst>
              </a:tr>
              <a:tr h="854961"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Customers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Their participation will impact the delivery of the project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Regular communication and update 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4587850"/>
                  </a:ext>
                </a:extLst>
              </a:tr>
              <a:tr h="1003121"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Venue Owner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Failure to follow up with agreement will impact the project financially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Weekly communication and follow the procedure 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4000809"/>
                  </a:ext>
                </a:extLst>
              </a:tr>
              <a:tr h="1003121">
                <a:tc>
                  <a:txBody>
                    <a:bodyPr/>
                    <a:lstStyle/>
                    <a:p>
                      <a:r>
                        <a:rPr lang="en-GB" dirty="0"/>
                        <a:t>Medium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Yoga Alliance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Any delay will effect the project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Check instructors YA two months in advance to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736634"/>
                  </a:ext>
                </a:extLst>
              </a:tr>
              <a:tr h="854961">
                <a:tc>
                  <a:txBody>
                    <a:bodyPr/>
                    <a:lstStyle/>
                    <a:p>
                      <a:r>
                        <a:rPr lang="en-GB" dirty="0"/>
                        <a:t>Medium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Transport Supplier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Any cancellation will impact the smooth operation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Communicate every two weeks following with deposit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590605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A01D6-4F88-B6DD-6F32-4E8870D28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C62447-9990-4B12-2FF0-AC01CA716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3350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DA5F2-396C-47C0-A08C-D5B9B1B8D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Stakeholders Analysis Table</a:t>
            </a:r>
            <a:endParaRPr lang="el-GR" sz="4000" dirty="0">
              <a:solidFill>
                <a:srgbClr val="CE151B"/>
              </a:solidFill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A5FDC67-67D0-478F-9F43-9428E3C500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917464"/>
              </p:ext>
            </p:extLst>
          </p:nvPr>
        </p:nvGraphicFramePr>
        <p:xfrm>
          <a:off x="457200" y="1401003"/>
          <a:ext cx="8229600" cy="37396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93845">
                  <a:extLst>
                    <a:ext uri="{9D8B030D-6E8A-4147-A177-3AD203B41FA5}">
                      <a16:colId xmlns:a16="http://schemas.microsoft.com/office/drawing/2014/main" val="694254717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969885764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448237546"/>
                    </a:ext>
                  </a:extLst>
                </a:gridCol>
                <a:gridCol w="2339211">
                  <a:extLst>
                    <a:ext uri="{9D8B030D-6E8A-4147-A177-3AD203B41FA5}">
                      <a16:colId xmlns:a16="http://schemas.microsoft.com/office/drawing/2014/main" val="2255471146"/>
                    </a:ext>
                  </a:extLst>
                </a:gridCol>
              </a:tblGrid>
              <a:tr h="51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Priority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Stakeholders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Stakeholder’s Perspective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Action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651310"/>
                  </a:ext>
                </a:extLst>
              </a:tr>
              <a:tr h="769794"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Finance MY department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Failure to follow with figures will impact the whole project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Once a week 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445369"/>
                  </a:ext>
                </a:extLst>
              </a:tr>
              <a:tr h="769794"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Marketing MY department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Highly impact of the participants for the retreat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Once a week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483424"/>
                  </a:ext>
                </a:extLst>
              </a:tr>
              <a:tr h="769794"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department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Highly impact of the online delivery  in case of covid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Every two weeks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53150"/>
                  </a:ext>
                </a:extLst>
              </a:tr>
              <a:tr h="864687">
                <a:tc>
                  <a:txBody>
                    <a:bodyPr/>
                    <a:lstStyle/>
                    <a:p>
                      <a:r>
                        <a:rPr lang="en-GB" dirty="0"/>
                        <a:t>Low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Local community in Cornwall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Is not effecting our project but good to know anything relevant to ament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Once a month 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108178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703C4-778B-45D6-8800-6206665BA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FEA89C-8DE5-42DE-B45B-CC732434C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912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5A2E8B5-A54B-4CC7-962A-65844A484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85"/>
          </a:xfrm>
        </p:spPr>
        <p:txBody>
          <a:bodyPr/>
          <a:lstStyle/>
          <a:p>
            <a:r>
              <a:rPr lang="en-GB" sz="3200" dirty="0">
                <a:solidFill>
                  <a:srgbClr val="CE151B"/>
                </a:solidFill>
              </a:rPr>
              <a:t>WBS More Yoga Retreat- Project starts 2nd of January  </a:t>
            </a:r>
            <a:endParaRPr lang="el-GR" sz="3200" dirty="0">
              <a:solidFill>
                <a:srgbClr val="CE151B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D61449-C46E-4A0B-B6F3-5455C7744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04A930-0F28-47A9-97D4-6326582A6A8C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70A9B0E-1722-4E1D-A46C-BDA64C9FD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622833-D985-40CD-9C3A-EC96B1943C20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C9D3D25-AC63-4759-9C16-9BBE1230F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789313"/>
              </p:ext>
            </p:extLst>
          </p:nvPr>
        </p:nvGraphicFramePr>
        <p:xfrm>
          <a:off x="125412" y="1188720"/>
          <a:ext cx="8893176" cy="42698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74180">
                  <a:extLst>
                    <a:ext uri="{9D8B030D-6E8A-4147-A177-3AD203B41FA5}">
                      <a16:colId xmlns:a16="http://schemas.microsoft.com/office/drawing/2014/main" val="141712657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524759891"/>
                    </a:ext>
                  </a:extLst>
                </a:gridCol>
                <a:gridCol w="3312368">
                  <a:extLst>
                    <a:ext uri="{9D8B030D-6E8A-4147-A177-3AD203B41FA5}">
                      <a16:colId xmlns:a16="http://schemas.microsoft.com/office/drawing/2014/main" val="2743027513"/>
                    </a:ext>
                  </a:extLst>
                </a:gridCol>
                <a:gridCol w="3942532">
                  <a:extLst>
                    <a:ext uri="{9D8B030D-6E8A-4147-A177-3AD203B41FA5}">
                      <a16:colId xmlns:a16="http://schemas.microsoft.com/office/drawing/2014/main" val="2659792405"/>
                    </a:ext>
                  </a:extLst>
                </a:gridCol>
              </a:tblGrid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Level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Task Description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Notes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099739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Secure  the venue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Search for venue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746645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Search online-send emails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Cornwall websites – local community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7491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WP1.1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Booked the venue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HR create a contract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054642"/>
                  </a:ext>
                </a:extLst>
              </a:tr>
              <a:tr h="571825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WP1.2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Finance - Pay the venue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Create invoices – keep record (Agreed price 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dirty="0"/>
                        <a:t>25.200)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431576"/>
                  </a:ext>
                </a:extLst>
              </a:tr>
              <a:tr h="571825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WBS2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Advertising retreat in MY website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All members in More Yoga receive an email – posters in London Studios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205815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WP2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Sign up 30 yogis for the retreat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HR create agreement documents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214276"/>
                  </a:ext>
                </a:extLst>
              </a:tr>
              <a:tr h="571825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Finance – collect the fee from participants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Create invoices – agreed price 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45.000</a:t>
                      </a:r>
                      <a:endParaRPr lang="el-GR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39859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Search 2 Yoga Instructors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Do our studios at More Yoga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576314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Secure 2 Yoga Instructors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Advertise the position on MY website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5040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8883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C16ED-6E4F-4979-807F-70F4487ED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309" y="114300"/>
            <a:ext cx="8229600" cy="1002666"/>
          </a:xfrm>
        </p:spPr>
        <p:txBody>
          <a:bodyPr/>
          <a:lstStyle/>
          <a:p>
            <a:r>
              <a:rPr lang="en-GB" sz="3200" dirty="0">
                <a:solidFill>
                  <a:srgbClr val="CE151B"/>
                </a:solidFill>
              </a:rPr>
              <a:t>WBS More Yoga Retreat - Project starts 2nd of January </a:t>
            </a:r>
            <a:endParaRPr lang="el-GR" sz="3200" dirty="0">
              <a:solidFill>
                <a:srgbClr val="CE151B"/>
              </a:solidFill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0A12DE4-3FD8-40C9-9227-7C433CF048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4598536"/>
              </p:ext>
            </p:extLst>
          </p:nvPr>
        </p:nvGraphicFramePr>
        <p:xfrm>
          <a:off x="107504" y="1143686"/>
          <a:ext cx="8928992" cy="435684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70626">
                  <a:extLst>
                    <a:ext uri="{9D8B030D-6E8A-4147-A177-3AD203B41FA5}">
                      <a16:colId xmlns:a16="http://schemas.microsoft.com/office/drawing/2014/main" val="2545005203"/>
                    </a:ext>
                  </a:extLst>
                </a:gridCol>
                <a:gridCol w="857566">
                  <a:extLst>
                    <a:ext uri="{9D8B030D-6E8A-4147-A177-3AD203B41FA5}">
                      <a16:colId xmlns:a16="http://schemas.microsoft.com/office/drawing/2014/main" val="3075219657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3817859397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157154408"/>
                    </a:ext>
                  </a:extLst>
                </a:gridCol>
              </a:tblGrid>
              <a:tr h="408073">
                <a:tc>
                  <a:txBody>
                    <a:bodyPr/>
                    <a:lstStyle/>
                    <a:p>
                      <a:r>
                        <a:rPr lang="en-GB" sz="1600" dirty="0"/>
                        <a:t>Level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WEB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Task Description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Notes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632180"/>
                  </a:ext>
                </a:extLst>
              </a:tr>
              <a:tr h="408073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WP3.1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Booked the Yoga Instructors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HR create a contract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798734"/>
                  </a:ext>
                </a:extLst>
              </a:tr>
              <a:tr h="408073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WP3.2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Finance –  Yoga Instructors payment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Create pay-roll (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2.000)</a:t>
                      </a:r>
                      <a:endParaRPr lang="el-GR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5095741"/>
                  </a:ext>
                </a:extLst>
              </a:tr>
              <a:tr h="56990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WBS4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Search for Mini-Bus driver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Online-due local community – local drivers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28216"/>
                  </a:ext>
                </a:extLst>
              </a:tr>
              <a:tr h="408073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WP4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Select &amp; Book the Mini-Bus driver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HR – sign agreement document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514708"/>
                  </a:ext>
                </a:extLst>
              </a:tr>
              <a:tr h="569909"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WP4.1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Finance –  Mini-Bus driver payment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Keep invoices – sign documents (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600)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9082709"/>
                  </a:ext>
                </a:extLst>
              </a:tr>
              <a:tr h="569909">
                <a:tc>
                  <a:txBody>
                    <a:bodyPr/>
                    <a:lstStyle/>
                    <a:p>
                      <a:r>
                        <a:rPr lang="en-GB" sz="1600" dirty="0"/>
                        <a:t>2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WBS5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Create food menu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Send emails with requirements to Venue Chef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79516"/>
                  </a:ext>
                </a:extLst>
              </a:tr>
              <a:tr h="408073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WP5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Agreed to food menu specification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HR – sign agreement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7292296"/>
                  </a:ext>
                </a:extLst>
              </a:tr>
              <a:tr h="569909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WP5.1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Communicate with participants 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Marketing department share with participants details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4569945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3AB22B-5E33-4B7C-A706-4BB3B863C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24E7CF-7ABD-477F-9028-6B731A304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1824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DF97C-B350-4CB5-B317-D5CCBAFF9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1800"/>
            <a:ext cx="8229600" cy="1143000"/>
          </a:xfrm>
        </p:spPr>
        <p:txBody>
          <a:bodyPr/>
          <a:lstStyle/>
          <a:p>
            <a:r>
              <a:rPr lang="en-GB" sz="3200" dirty="0">
                <a:solidFill>
                  <a:srgbClr val="CE151B"/>
                </a:solidFill>
              </a:rPr>
              <a:t>WBS More Yoga Retreat- Project starts 2nd of January </a:t>
            </a:r>
            <a:endParaRPr lang="el-GR" sz="3200" dirty="0">
              <a:solidFill>
                <a:srgbClr val="CE151B"/>
              </a:solidFill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D56B09E-2994-465C-8459-3A36F854DB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587816"/>
              </p:ext>
            </p:extLst>
          </p:nvPr>
        </p:nvGraphicFramePr>
        <p:xfrm>
          <a:off x="110445" y="1254333"/>
          <a:ext cx="8923109" cy="434933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89147">
                  <a:extLst>
                    <a:ext uri="{9D8B030D-6E8A-4147-A177-3AD203B41FA5}">
                      <a16:colId xmlns:a16="http://schemas.microsoft.com/office/drawing/2014/main" val="454657905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462321531"/>
                    </a:ext>
                  </a:extLst>
                </a:gridCol>
                <a:gridCol w="3619023">
                  <a:extLst>
                    <a:ext uri="{9D8B030D-6E8A-4147-A177-3AD203B41FA5}">
                      <a16:colId xmlns:a16="http://schemas.microsoft.com/office/drawing/2014/main" val="3219577344"/>
                    </a:ext>
                  </a:extLst>
                </a:gridCol>
                <a:gridCol w="3506827">
                  <a:extLst>
                    <a:ext uri="{9D8B030D-6E8A-4147-A177-3AD203B41FA5}">
                      <a16:colId xmlns:a16="http://schemas.microsoft.com/office/drawing/2014/main" val="538464832"/>
                    </a:ext>
                  </a:extLst>
                </a:gridCol>
              </a:tblGrid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Level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Task description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Notes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630865"/>
                  </a:ext>
                </a:extLst>
              </a:tr>
              <a:tr h="571787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WBS6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Search for photographer – photo shoots – video recorder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IT – with local community websites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624196"/>
                  </a:ext>
                </a:extLst>
              </a:tr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WP6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Select a photographer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HR create – sign agreement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3365454"/>
                  </a:ext>
                </a:extLst>
              </a:tr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WP6.1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Paid the photographer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Finance – create invoice (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500)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204619"/>
                  </a:ext>
                </a:extLst>
              </a:tr>
              <a:tr h="571787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WBS7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List of equipment we need for the workshop class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Marketing to collect them from our London Studios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3699239"/>
                  </a:ext>
                </a:extLst>
              </a:tr>
              <a:tr h="571787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WP7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Equipment transferred to Cornwall venue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Marketing arrange to post equipment’s (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100)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6706587"/>
                  </a:ext>
                </a:extLst>
              </a:tr>
              <a:tr h="571787">
                <a:tc>
                  <a:txBody>
                    <a:bodyPr/>
                    <a:lstStyle/>
                    <a:p>
                      <a:r>
                        <a:rPr lang="en-GB" sz="1600" dirty="0"/>
                        <a:t>4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WBS8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Book a venue for final meeting inclusive coffee and sandwiches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Finance – create invoice paid (</a:t>
                      </a:r>
                      <a:r>
                        <a:rPr lang="el-GR" sz="1600" b="0" dirty="0">
                          <a:solidFill>
                            <a:schemeClr val="tx1"/>
                          </a:solidFill>
                        </a:rPr>
                        <a:t>£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500)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0143381"/>
                  </a:ext>
                </a:extLst>
              </a:tr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5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WBS8.1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Final meeting – last details /amends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All teams report – participate 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129743"/>
                  </a:ext>
                </a:extLst>
              </a:tr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6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WP9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Avoiding scope creep 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All departments communicate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0997543"/>
                  </a:ext>
                </a:extLst>
              </a:tr>
              <a:tr h="338809">
                <a:tc>
                  <a:txBody>
                    <a:bodyPr/>
                    <a:lstStyle/>
                    <a:p>
                      <a:r>
                        <a:rPr lang="en-GB" sz="1600" dirty="0"/>
                        <a:t>7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WBS10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Review – profit – outcome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All departments meeting – PM</a:t>
                      </a:r>
                      <a:endParaRPr lang="el-G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092048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F4B7B5-BF34-4E85-A8E1-EFE373887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FC3757-44E7-4096-9544-F229BD344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4838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C66E8-6E1B-498A-84D8-5A9EF8DD7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0890"/>
          </a:xfrm>
        </p:spPr>
        <p:txBody>
          <a:bodyPr/>
          <a:lstStyle/>
          <a:p>
            <a:r>
              <a:rPr lang="en-GB" dirty="0">
                <a:solidFill>
                  <a:srgbClr val="CE151B"/>
                </a:solidFill>
              </a:rPr>
              <a:t> Risk Analysis Matrix</a:t>
            </a:r>
            <a:endParaRPr lang="en-GB"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515ABC8D-51D1-4203-94B5-E17AAFD2BD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8301400"/>
              </p:ext>
            </p:extLst>
          </p:nvPr>
        </p:nvGraphicFramePr>
        <p:xfrm>
          <a:off x="179512" y="1025529"/>
          <a:ext cx="8856985" cy="44308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4255419614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444397908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902156013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444857823"/>
                    </a:ext>
                  </a:extLst>
                </a:gridCol>
                <a:gridCol w="3168353">
                  <a:extLst>
                    <a:ext uri="{9D8B030D-6E8A-4147-A177-3AD203B41FA5}">
                      <a16:colId xmlns:a16="http://schemas.microsoft.com/office/drawing/2014/main" val="3785928096"/>
                    </a:ext>
                  </a:extLst>
                </a:gridCol>
              </a:tblGrid>
              <a:tr h="577604">
                <a:tc>
                  <a:txBody>
                    <a:bodyPr/>
                    <a:lstStyle/>
                    <a:p>
                      <a:r>
                        <a:rPr lang="en-GB" sz="1600" dirty="0"/>
                        <a:t>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Probability (1-5)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Gravity (1-5)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Total risk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Response</a:t>
                      </a:r>
                    </a:p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992349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Participants cancelation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Offer alternative dates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475640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Yoga instructors' absence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Replace instructor even myself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4957520"/>
                  </a:ext>
                </a:extLst>
              </a:tr>
              <a:tr h="5168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Public transport strike </a:t>
                      </a:r>
                    </a:p>
                    <a:p>
                      <a:endParaRPr lang="en-GB" sz="1200" b="0" kern="120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Alternative dates option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686545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Venue 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Online retreat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5920011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COVID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PCR – Online record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455341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Drivers 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Drive myself with my car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563002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Severe weather conditions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Stay indoors – go online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0944563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High cost of living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Discount for the next retreat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179512"/>
                  </a:ext>
                </a:extLst>
              </a:tr>
              <a:tr h="416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Photographer cancellation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rPr>
                        <a:t>Using IT from 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166835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781C2-4ABB-4EBC-A160-9E3D88FC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52268-FA7A-4AAF-B2E1-6FF2DA89E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8534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796A8C4-EF2F-4FB4-A4BE-C0113AB68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Potential Risks </a:t>
            </a:r>
            <a:endParaRPr lang="el-GR" sz="4000" dirty="0">
              <a:solidFill>
                <a:srgbClr val="CE151B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7AAE12A-EFB9-4662-BFBD-85C346C25E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3056" y="1417638"/>
            <a:ext cx="3194784" cy="398904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4B9D9"/>
                </a:solidFill>
              </a:rPr>
              <a:t>INTERNAL</a:t>
            </a:r>
          </a:p>
          <a:p>
            <a:pPr marL="0" indent="0" algn="ctr">
              <a:buNone/>
            </a:pPr>
            <a:endParaRPr lang="en-GB" sz="1200" b="1" dirty="0">
              <a:solidFill>
                <a:srgbClr val="24B9D9"/>
              </a:solidFill>
            </a:endParaRPr>
          </a:p>
          <a:p>
            <a:pPr marL="0" indent="0" algn="ctr">
              <a:buNone/>
            </a:pPr>
            <a:endParaRPr lang="en-GB" sz="1200" b="1" dirty="0">
              <a:solidFill>
                <a:srgbClr val="24B9D9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Yoga Instructors absence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Participants cancellation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Problems with venue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Drivers cancellation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Human mistakes by IT and marketing team </a:t>
            </a:r>
          </a:p>
          <a:p>
            <a:pPr marL="0" indent="0" algn="just">
              <a:buNone/>
            </a:pPr>
            <a:r>
              <a:rPr lang="en-GB" sz="1800" b="1" dirty="0">
                <a:solidFill>
                  <a:srgbClr val="002060"/>
                </a:solidFill>
              </a:rPr>
              <a:t> </a:t>
            </a:r>
            <a:endParaRPr lang="el-GR" sz="1800" b="1" dirty="0">
              <a:solidFill>
                <a:srgbClr val="002060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A53DE2D-CBDD-42EB-8854-598D604C5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0008" y="1417638"/>
            <a:ext cx="3266792" cy="398904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     </a:t>
            </a:r>
            <a:r>
              <a:rPr lang="en-GB" sz="2400" b="1" dirty="0">
                <a:solidFill>
                  <a:srgbClr val="24B9D9"/>
                </a:solidFill>
              </a:rPr>
              <a:t>EXTERNAL</a:t>
            </a:r>
          </a:p>
          <a:p>
            <a:pPr marL="0" indent="0">
              <a:buNone/>
            </a:pPr>
            <a:endParaRPr lang="en-GB" sz="2400" b="1" dirty="0">
              <a:solidFill>
                <a:srgbClr val="24B9D9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Covid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High cost of living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Public transport cancellations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rgbClr val="002060"/>
                </a:solidFill>
              </a:rPr>
              <a:t>Severe weather warnings</a:t>
            </a:r>
          </a:p>
          <a:p>
            <a:pPr marL="0" indent="0">
              <a:buNone/>
            </a:pPr>
            <a:endParaRPr lang="en-GB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sz="1800" b="1" dirty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2060"/>
                </a:solidFill>
              </a:rPr>
              <a:t> </a:t>
            </a:r>
            <a:endParaRPr lang="el-GR" sz="1600" dirty="0">
              <a:solidFill>
                <a:srgbClr val="00206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77D6A-74AC-05B8-F5BD-3B41C1E40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20C95-6CDE-3F42-DAE1-87F88F88C3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E46E00-0050-4AE6-923C-599BB30189F8}"/>
              </a:ext>
            </a:extLst>
          </p:cNvPr>
          <p:cNvSpPr/>
          <p:nvPr/>
        </p:nvSpPr>
        <p:spPr>
          <a:xfrm>
            <a:off x="3907840" y="2332038"/>
            <a:ext cx="1512168" cy="216024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More Yoga</a:t>
            </a:r>
          </a:p>
        </p:txBody>
      </p:sp>
    </p:spTree>
    <p:extLst>
      <p:ext uri="{BB962C8B-B14F-4D97-AF65-F5344CB8AC3E}">
        <p14:creationId xmlns:p14="http://schemas.microsoft.com/office/powerpoint/2010/main" val="1003555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BD46D-5B9F-41B8-96D0-4F83CB9C0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52" y="114300"/>
            <a:ext cx="8250387" cy="1226468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References</a:t>
            </a:r>
            <a:br>
              <a:rPr lang="en-GB" dirty="0">
                <a:solidFill>
                  <a:srgbClr val="C00000"/>
                </a:solidFill>
              </a:rPr>
            </a:br>
            <a:endParaRPr lang="el-GR" dirty="0">
              <a:solidFill>
                <a:srgbClr val="C00000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A5CCBF-3900-4DAD-95B5-D781A1951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8DBC03-1D1C-4475-8250-0A95EB6C78CF}" type="datetime1">
              <a:rPr lang="en-GB" altLang="en-US" smtClean="0"/>
              <a:pPr>
                <a:defRPr/>
              </a:pPr>
              <a:t>03/12/2022</a:t>
            </a:fld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F5207-2D86-4DAC-94D3-E844BE0B4D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09F9A10-FA70-458E-AE64-F4B3A64680DF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B25B3C-B6D0-4294-BCF1-E539F879E065}"/>
              </a:ext>
            </a:extLst>
          </p:cNvPr>
          <p:cNvSpPr txBox="1"/>
          <p:nvPr/>
        </p:nvSpPr>
        <p:spPr>
          <a:xfrm>
            <a:off x="828622" y="836713"/>
            <a:ext cx="8033325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600" dirty="0"/>
              <a:t>More Yoga 2022. Available at : </a:t>
            </a:r>
            <a:r>
              <a:rPr lang="en-GB" sz="1600" dirty="0">
                <a:hlinkClick r:id="rId2"/>
              </a:rPr>
              <a:t>https://www.moreyoga.co.uk/discover-moreyoga/</a:t>
            </a:r>
            <a:r>
              <a:rPr lang="en-GB" sz="1600" dirty="0"/>
              <a:t> Accessed 1st October  2022</a:t>
            </a:r>
          </a:p>
          <a:p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600" dirty="0"/>
              <a:t>Quad Chart 2022. Available at: SlideShare from Scribd</a:t>
            </a:r>
            <a:r>
              <a:rPr lang="en-GB" sz="1600" dirty="0">
                <a:hlinkClick r:id="rId3"/>
              </a:rPr>
              <a:t> https://www.slideshare.net/minwir/project-management-1-16207030</a:t>
            </a:r>
            <a:endParaRPr lang="en-GB" sz="1600" dirty="0"/>
          </a:p>
          <a:p>
            <a:r>
              <a:rPr lang="en-GB" sz="1600" dirty="0"/>
              <a:t>     Accessed 1st October 2022</a:t>
            </a:r>
            <a:r>
              <a:rPr kumimoji="0" lang="el-GR" altLang="el-GR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l-G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el-GR" altLang="el-G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kumimoji="0" lang="el-GR" altLang="el-GR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Association for Project Management </a:t>
            </a:r>
            <a:r>
              <a:rPr lang="en-GB" altLang="el-GR" sz="1600" dirty="0"/>
              <a:t>2022. </a:t>
            </a:r>
            <a:r>
              <a:rPr lang="en-GB" sz="1600" dirty="0"/>
              <a:t>Available at:</a:t>
            </a:r>
            <a:r>
              <a:rPr lang="en-GB" sz="1600" dirty="0">
                <a:solidFill>
                  <a:srgbClr val="C00000"/>
                </a:solidFill>
                <a:hlinkClick r:id="rId4"/>
              </a:rPr>
              <a:t> https://www.apm.org.uk/resources/what-is-project-management/what-is-a-life-cycle/</a:t>
            </a:r>
            <a:endParaRPr lang="en-GB" sz="1600" dirty="0">
              <a:solidFill>
                <a:srgbClr val="C00000"/>
              </a:solidFill>
            </a:endParaRPr>
          </a:p>
          <a:p>
            <a:r>
              <a:rPr lang="en-GB" sz="1600" dirty="0">
                <a:solidFill>
                  <a:srgbClr val="C00000"/>
                </a:solidFill>
              </a:rPr>
              <a:t>     </a:t>
            </a:r>
            <a:r>
              <a:rPr lang="en-GB" sz="1600" dirty="0"/>
              <a:t>Accessed 25th October 2022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600" dirty="0"/>
              <a:t>P.Beltran, G.Melon, M. Valera ‘ How to assess stakeholder’s influences based on the analytic Network’ page 451-462. Available at: </a:t>
            </a:r>
            <a:r>
              <a:rPr lang="en-GB" sz="1600" dirty="0">
                <a:solidFill>
                  <a:srgbClr val="0000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https://www.sciencedirect.com/science/article/abs/pii/S0263786317300261</a:t>
            </a:r>
            <a:r>
              <a:rPr lang="en-GB" sz="1600" dirty="0">
                <a:solidFill>
                  <a:srgbClr val="C00000"/>
                </a:solidFill>
              </a:rPr>
              <a:t> </a:t>
            </a:r>
            <a:r>
              <a:rPr lang="en-GB" sz="1600" dirty="0"/>
              <a:t>Accessed 3rd November 2022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600" dirty="0"/>
              <a:t>Project Management Structure.  Available at: </a:t>
            </a:r>
            <a:r>
              <a:rPr lang="en-GB" sz="1600" dirty="0">
                <a:solidFill>
                  <a:srgbClr val="C00000"/>
                </a:solidFill>
                <a:hlinkClick r:id="rId6"/>
              </a:rPr>
              <a:t>https://www.projectmanager.com/guides/work-breakdown-structure</a:t>
            </a:r>
            <a:r>
              <a:rPr lang="en-GB" sz="1600" dirty="0">
                <a:solidFill>
                  <a:srgbClr val="C00000"/>
                </a:solidFill>
              </a:rPr>
              <a:t> </a:t>
            </a:r>
          </a:p>
          <a:p>
            <a:r>
              <a:rPr lang="en-GB" sz="1600" dirty="0"/>
              <a:t>     Accessed 10th November 2022</a:t>
            </a:r>
          </a:p>
          <a:p>
            <a:endParaRPr lang="en-GB" dirty="0">
              <a:solidFill>
                <a:srgbClr val="C00000"/>
              </a:solidFill>
            </a:endParaRPr>
          </a:p>
          <a:p>
            <a:endParaRPr lang="en-GB" dirty="0">
              <a:solidFill>
                <a:srgbClr val="C00000"/>
              </a:solidFill>
            </a:endParaRPr>
          </a:p>
          <a:p>
            <a:endParaRPr lang="el-GR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818630C-4EE4-4101-98C7-6A59D1F66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l-G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117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D0E7A-8CE1-47B6-9C29-96B835746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CE151B"/>
                </a:solidFill>
              </a:rPr>
              <a:t>Thank you – Namaste !</a:t>
            </a:r>
            <a:endParaRPr lang="el-GR" sz="4000" dirty="0">
              <a:solidFill>
                <a:srgbClr val="CE151B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0C2E18D-1726-41D0-BD51-D46D8D0EBC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41974" y="1470818"/>
            <a:ext cx="5871677" cy="391636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014EE-5ED0-455F-B96E-9594836F8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F2F91-7704-4459-8819-52D7A1C0478F}" type="datetime1">
              <a:rPr lang="en-GB" altLang="en-US" smtClean="0"/>
              <a:pPr>
                <a:defRPr/>
              </a:pPr>
              <a:t>27/11/2022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7F7EE8-F907-4F52-A304-B9159AD63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7EFE4-FA4D-4E0C-A18A-2F4FFAE830FE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B9313A-6F7E-433E-A96E-244D857B85C1}"/>
              </a:ext>
            </a:extLst>
          </p:cNvPr>
          <p:cNvSpPr txBox="1"/>
          <p:nvPr/>
        </p:nvSpPr>
        <p:spPr>
          <a:xfrm>
            <a:off x="1630349" y="5387181"/>
            <a:ext cx="58716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900" dirty="0">
                <a:hlinkClick r:id="rId3" tooltip="https://candidlycharlie.blogspot.com/2015/05/namaste.html"/>
              </a:rPr>
              <a:t>This Photo</a:t>
            </a:r>
            <a:r>
              <a:rPr lang="el-GR" sz="900" dirty="0"/>
              <a:t> by Unknown Author is licensed under </a:t>
            </a:r>
            <a:r>
              <a:rPr lang="el-GR" sz="900" dirty="0">
                <a:hlinkClick r:id="rId4" tooltip="https://creativecommons.org/licenses/by-nc-nd/3.0/"/>
              </a:rPr>
              <a:t>CC BY-NC-ND</a:t>
            </a:r>
            <a:endParaRPr lang="el-GR" sz="900" dirty="0"/>
          </a:p>
        </p:txBody>
      </p:sp>
    </p:spTree>
    <p:extLst>
      <p:ext uri="{BB962C8B-B14F-4D97-AF65-F5344CB8AC3E}">
        <p14:creationId xmlns:p14="http://schemas.microsoft.com/office/powerpoint/2010/main" val="152085856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2D46DFCC1CB940AE35D6404023CFEF" ma:contentTypeVersion="14" ma:contentTypeDescription="Crée un document." ma:contentTypeScope="" ma:versionID="c202f440ab4a54ef3b14e14acf223470">
  <xsd:schema xmlns:xsd="http://www.w3.org/2001/XMLSchema" xmlns:xs="http://www.w3.org/2001/XMLSchema" xmlns:p="http://schemas.microsoft.com/office/2006/metadata/properties" xmlns:ns3="0219ad6e-57f2-430b-a3c2-15fca8b8ee2e" xmlns:ns4="375accfd-1386-4e79-9b46-dd3aa418e0c2" targetNamespace="http://schemas.microsoft.com/office/2006/metadata/properties" ma:root="true" ma:fieldsID="062ecd260255d456ee7ddc763d8acc8a" ns3:_="" ns4:_="">
    <xsd:import namespace="0219ad6e-57f2-430b-a3c2-15fca8b8ee2e"/>
    <xsd:import namespace="375accfd-1386-4e79-9b46-dd3aa418e0c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19ad6e-57f2-430b-a3c2-15fca8b8ee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Partage du hachage d’indicateur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5accfd-1386-4e79-9b46-dd3aa418e0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BE86AA-8458-458D-993C-98978C54C4B1}">
  <ds:schemaRefs>
    <ds:schemaRef ds:uri="http://schemas.microsoft.com/office/infopath/2007/PartnerControls"/>
    <ds:schemaRef ds:uri="0219ad6e-57f2-430b-a3c2-15fca8b8ee2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375accfd-1386-4e79-9b46-dd3aa418e0c2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4B61D0A-6D96-449C-A9FC-2D5678CD33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19ad6e-57f2-430b-a3c2-15fca8b8ee2e"/>
    <ds:schemaRef ds:uri="375accfd-1386-4e79-9b46-dd3aa418e0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0799C7-C23F-4789-830D-47160541DA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16110</TotalTime>
  <Words>1378</Words>
  <Application>Microsoft Office PowerPoint</Application>
  <PresentationFormat>On-screen Show (4:3)</PresentationFormat>
  <Paragraphs>429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Myriad Pro</vt:lpstr>
      <vt:lpstr>Verdana</vt:lpstr>
      <vt:lpstr>Wingdings</vt:lpstr>
      <vt:lpstr>20140311PresentationUWTSDTemplate</vt:lpstr>
      <vt:lpstr>BMSW5104</vt:lpstr>
      <vt:lpstr>Project Management Plan More Yoga Retreat</vt:lpstr>
      <vt:lpstr>More Yoga Retreat Scope</vt:lpstr>
      <vt:lpstr> Scope and Key Points Analysis</vt:lpstr>
      <vt:lpstr>Budget Analysis Fixed Costs- Profit</vt:lpstr>
      <vt:lpstr>Quad Chart </vt:lpstr>
      <vt:lpstr>Project life cycle  8 Days More Yoga retreat in Cornwall </vt:lpstr>
      <vt:lpstr>Stakeholders</vt:lpstr>
      <vt:lpstr>Stakeholders Analysis Table</vt:lpstr>
      <vt:lpstr>Stakeholders Analysis Table</vt:lpstr>
      <vt:lpstr>WBS More Yoga Retreat- Project starts 2nd of January  </vt:lpstr>
      <vt:lpstr>WBS More Yoga Retreat - Project starts 2nd of January </vt:lpstr>
      <vt:lpstr>WBS More Yoga Retreat- Project starts 2nd of January </vt:lpstr>
      <vt:lpstr> Risk Analysis Matrix</vt:lpstr>
      <vt:lpstr>Potential Risks </vt:lpstr>
      <vt:lpstr>References </vt:lpstr>
      <vt:lpstr>Thank you – Namaste !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MD Kalam</dc:creator>
  <cp:lastModifiedBy>IOANNA BAKOGIORGOU</cp:lastModifiedBy>
  <cp:revision>166</cp:revision>
  <cp:lastPrinted>1601-01-01T00:00:00Z</cp:lastPrinted>
  <dcterms:created xsi:type="dcterms:W3CDTF">2002-10-07T19:43:58Z</dcterms:created>
  <dcterms:modified xsi:type="dcterms:W3CDTF">2022-12-03T21:20:54Z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0x010100BF2D46DFCC1CB940AE35D6404023CFEF</vt:lpwstr>
  </property>
</Properties>
</file>