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handoutMasterIdLst>
    <p:handoutMasterId r:id="rId21"/>
  </p:handoutMasterIdLst>
  <p:sldIdLst>
    <p:sldId id="351" r:id="rId2"/>
    <p:sldId id="412" r:id="rId3"/>
    <p:sldId id="353" r:id="rId4"/>
    <p:sldId id="354" r:id="rId5"/>
    <p:sldId id="357" r:id="rId6"/>
    <p:sldId id="349" r:id="rId7"/>
    <p:sldId id="315" r:id="rId8"/>
    <p:sldId id="317" r:id="rId9"/>
    <p:sldId id="413" r:id="rId10"/>
    <p:sldId id="414" r:id="rId11"/>
    <p:sldId id="320" r:id="rId12"/>
    <p:sldId id="321" r:id="rId13"/>
    <p:sldId id="322" r:id="rId14"/>
    <p:sldId id="323" r:id="rId15"/>
    <p:sldId id="325" r:id="rId16"/>
    <p:sldId id="350" r:id="rId17"/>
    <p:sldId id="329" r:id="rId18"/>
    <p:sldId id="423"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FA3"/>
    <a:srgbClr val="D4EAE4"/>
    <a:srgbClr val="0015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34544" autoAdjust="0"/>
    <p:restoredTop sz="86410" autoAdjust="0"/>
  </p:normalViewPr>
  <p:slideViewPr>
    <p:cSldViewPr>
      <p:cViewPr>
        <p:scale>
          <a:sx n="89" d="100"/>
          <a:sy n="89" d="100"/>
        </p:scale>
        <p:origin x="-342" y="-210"/>
      </p:cViewPr>
      <p:guideLst>
        <p:guide orient="horz" pos="2160"/>
        <p:guide pos="2880"/>
      </p:guideLst>
    </p:cSldViewPr>
  </p:slideViewPr>
  <p:outlineViewPr>
    <p:cViewPr>
      <p:scale>
        <a:sx n="33" d="100"/>
        <a:sy n="33" d="100"/>
      </p:scale>
      <p:origin x="0" y="960"/>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83" d="100"/>
          <a:sy n="83" d="100"/>
        </p:scale>
        <p:origin x="-1992" y="-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4.wmf"/><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D8D874E-E9D5-433B-A149-BDF6BFDD40A8}" type="datetimeFigureOut">
              <a:rPr lang="en-US" smtClean="0"/>
              <a:t>2/23/2018</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0DCAA22-461C-45B4-A301-BFCA580174EF}" type="slidenum">
              <a:rPr lang="en-US" smtClean="0"/>
              <a:t>‹#›</a:t>
            </a:fld>
            <a:endParaRPr lang="en-US" dirty="0"/>
          </a:p>
        </p:txBody>
      </p:sp>
    </p:spTree>
    <p:extLst>
      <p:ext uri="{BB962C8B-B14F-4D97-AF65-F5344CB8AC3E}">
        <p14:creationId xmlns:p14="http://schemas.microsoft.com/office/powerpoint/2010/main" val="4901922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A051F04-9E25-42C3-8BC5-EC2E8469D95E}" type="datetimeFigureOut">
              <a:rPr lang="en-US" smtClean="0"/>
              <a:t>2/23/2018</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3D6722-9B4D-4E29-B226-C325925A8118}" type="slidenum">
              <a:rPr lang="en-US" smtClean="0"/>
              <a:t>‹#›</a:t>
            </a:fld>
            <a:endParaRPr lang="en-US" dirty="0"/>
          </a:p>
        </p:txBody>
      </p:sp>
    </p:spTree>
    <p:extLst>
      <p:ext uri="{BB962C8B-B14F-4D97-AF65-F5344CB8AC3E}">
        <p14:creationId xmlns:p14="http://schemas.microsoft.com/office/powerpoint/2010/main" val="352959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If this PowerPoint presentation contains mathematical equations, you may need to check</a:t>
            </a:r>
            <a:r>
              <a:rPr lang="en-US" baseline="0" dirty="0" smtClean="0"/>
              <a:t> that your computer has the following installed:</a:t>
            </a:r>
          </a:p>
          <a:p>
            <a:pPr marL="0" indent="0">
              <a:buNone/>
            </a:pPr>
            <a:r>
              <a:rPr lang="en-US" baseline="0" dirty="0" smtClean="0"/>
              <a:t>1) </a:t>
            </a:r>
            <a:r>
              <a:rPr lang="en-US" baseline="0" dirty="0" err="1" smtClean="0"/>
              <a:t>MathType</a:t>
            </a:r>
            <a:r>
              <a:rPr lang="en-US" baseline="0" dirty="0" smtClean="0"/>
              <a:t> Plugin</a:t>
            </a:r>
          </a:p>
          <a:p>
            <a:pPr marL="0" indent="0">
              <a:buNone/>
            </a:pPr>
            <a:r>
              <a:rPr lang="en-US" baseline="0" dirty="0" smtClean="0"/>
              <a:t>2) Math Player (free versions available)</a:t>
            </a:r>
          </a:p>
          <a:p>
            <a:pPr marL="0" indent="0">
              <a:buNone/>
            </a:pPr>
            <a:r>
              <a:rPr lang="en-US" baseline="0" dirty="0" smtClean="0"/>
              <a:t>3) NVDA Reader (free versions available)</a:t>
            </a:r>
          </a:p>
        </p:txBody>
      </p:sp>
    </p:spTree>
    <p:extLst>
      <p:ext uri="{BB962C8B-B14F-4D97-AF65-F5344CB8AC3E}">
        <p14:creationId xmlns:p14="http://schemas.microsoft.com/office/powerpoint/2010/main" val="31323656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9874870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Tree>
    <p:extLst>
      <p:ext uri="{BB962C8B-B14F-4D97-AF65-F5344CB8AC3E}">
        <p14:creationId xmlns:p14="http://schemas.microsoft.com/office/powerpoint/2010/main" val="34912782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Tree>
    <p:extLst>
      <p:ext uri="{BB962C8B-B14F-4D97-AF65-F5344CB8AC3E}">
        <p14:creationId xmlns:p14="http://schemas.microsoft.com/office/powerpoint/2010/main" val="1488804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Tree>
    <p:extLst>
      <p:ext uri="{BB962C8B-B14F-4D97-AF65-F5344CB8AC3E}">
        <p14:creationId xmlns:p14="http://schemas.microsoft.com/office/powerpoint/2010/main" val="148880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1968205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2963142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4538259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0504157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0" fontAlgn="base" latinLnBrk="0" hangingPunct="0">
              <a:lnSpc>
                <a:spcPct val="100000"/>
              </a:lnSpc>
              <a:spcBef>
                <a:spcPct val="30000"/>
              </a:spcBef>
              <a:spcAft>
                <a:spcPct val="0"/>
              </a:spcAft>
              <a:buClrTx/>
              <a:buSzTx/>
              <a:buFontTx/>
              <a:buNone/>
              <a:tabLst/>
              <a:defRPr/>
            </a:pPr>
            <a:endParaRPr lang="en-US" b="0" dirty="0"/>
          </a:p>
        </p:txBody>
      </p:sp>
    </p:spTree>
    <p:extLst>
      <p:ext uri="{BB962C8B-B14F-4D97-AF65-F5344CB8AC3E}">
        <p14:creationId xmlns:p14="http://schemas.microsoft.com/office/powerpoint/2010/main" val="17363953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3594504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2786489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4992886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3618244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5149477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6213897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6380936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t>.</a:t>
            </a:r>
            <a:endParaRPr lang="en-US" dirty="0" smtClean="0"/>
          </a:p>
          <a:p>
            <a:endParaRPr lang="en-US" dirty="0"/>
          </a:p>
        </p:txBody>
      </p:sp>
    </p:spTree>
    <p:extLst>
      <p:ext uri="{BB962C8B-B14F-4D97-AF65-F5344CB8AC3E}">
        <p14:creationId xmlns:p14="http://schemas.microsoft.com/office/powerpoint/2010/main" val="3011212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lvl1pPr>
              <a:buClr>
                <a:srgbClr val="007FA3"/>
              </a:buClr>
              <a:buSzPct val="100000"/>
              <a:defRPr/>
            </a:lvl1pPr>
            <a:lvl2pPr>
              <a:buClr>
                <a:srgbClr val="007FA3"/>
              </a:buClr>
              <a:defRPr/>
            </a:lvl2pPr>
            <a:lvl3pPr>
              <a:buClr>
                <a:srgbClr val="007FA3"/>
              </a:buClr>
              <a:defRPr/>
            </a:lvl3pPr>
            <a:lvl4pPr>
              <a:buClr>
                <a:srgbClr val="007FA3"/>
              </a:buClr>
              <a:defRPr/>
            </a:lvl4pPr>
            <a:lvl5pPr>
              <a:buClr>
                <a:srgbClr val="007FA3"/>
              </a:buClr>
              <a:defRPr/>
            </a:lvl5pPr>
            <a:lvl6pPr>
              <a:buClr>
                <a:srgbClr val="007FA3"/>
              </a:buClr>
              <a:defRPr/>
            </a:lvl6pPr>
            <a:lvl7pPr>
              <a:buClr>
                <a:srgbClr val="007FA3"/>
              </a:buClr>
              <a:defRPr/>
            </a:lvl7pPr>
            <a:lvl8pPr>
              <a:buClr>
                <a:srgbClr val="007FA3"/>
              </a:buClr>
              <a:defRPr/>
            </a:lvl8pPr>
            <a:lvl9pPr>
              <a:buClr>
                <a:srgbClr val="007FA3"/>
              </a:buClr>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Tree>
    <p:extLst>
      <p:ext uri="{BB962C8B-B14F-4D97-AF65-F5344CB8AC3E}">
        <p14:creationId xmlns:p14="http://schemas.microsoft.com/office/powerpoint/2010/main" val="121090934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118872" indent="-118872">
              <a:buClr>
                <a:srgbClr val="007FA3"/>
              </a:buClr>
              <a:buSzPct val="25000"/>
              <a:defRPr sz="1600"/>
            </a:lvl1pPr>
            <a:lvl2pPr marL="569913" indent="-285750">
              <a:buClr>
                <a:srgbClr val="007FA3"/>
              </a:buClr>
              <a:defRPr sz="1600"/>
            </a:lvl2pPr>
            <a:lvl3pPr>
              <a:buClr>
                <a:srgbClr val="007FA3"/>
              </a:buClr>
              <a:defRPr sz="1600"/>
            </a:lvl3pPr>
            <a:lvl4pPr>
              <a:buClr>
                <a:srgbClr val="007FA3"/>
              </a:buClr>
              <a:defRPr sz="1600"/>
            </a:lvl4pPr>
            <a:lvl5pPr>
              <a:buClr>
                <a:srgbClr val="007FA3"/>
              </a:buClr>
              <a:defRPr sz="1600"/>
            </a:lvl5pPr>
            <a:lvl6pPr>
              <a:buClr>
                <a:srgbClr val="007FA3"/>
              </a:buClr>
              <a:defRPr sz="1600"/>
            </a:lvl6pPr>
            <a:lvl7pPr>
              <a:buClr>
                <a:srgbClr val="007FA3"/>
              </a:buClr>
              <a:defRPr sz="1600"/>
            </a:lvl7pPr>
            <a:lvl8pPr>
              <a:buClr>
                <a:srgbClr val="007FA3"/>
              </a:buClr>
              <a:defRPr sz="1600"/>
            </a:lvl8pPr>
            <a:lvl9pPr>
              <a:buClr>
                <a:srgbClr val="007FA3"/>
              </a:buCl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Tree>
    <p:extLst>
      <p:ext uri="{BB962C8B-B14F-4D97-AF65-F5344CB8AC3E}">
        <p14:creationId xmlns:p14="http://schemas.microsoft.com/office/powerpoint/2010/main" val="27520083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lvl1pPr>
              <a:defRPr sz="3600"/>
            </a:lvl1pPr>
          </a:lstStyle>
          <a:p>
            <a:r>
              <a:rPr lang="en-US" dirty="0"/>
              <a:t>Click to edit Master title style</a:t>
            </a:r>
          </a:p>
        </p:txBody>
      </p:sp>
      <p:sp>
        <p:nvSpPr>
          <p:cNvPr id="3" name="Content Placeholder 2"/>
          <p:cNvSpPr>
            <a:spLocks noGrp="1"/>
          </p:cNvSpPr>
          <p:nvPr>
            <p:ph idx="1"/>
          </p:nvPr>
        </p:nvSpPr>
        <p:spPr>
          <a:xfrm>
            <a:off x="457200" y="1600201"/>
            <a:ext cx="8229600" cy="609600"/>
          </a:xfrm>
        </p:spPr>
        <p:txBody>
          <a:bodyPr/>
          <a:lstStyle>
            <a:lvl1pPr marL="0" indent="0">
              <a:buNone/>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a:t>
            </a:r>
            <a:r>
              <a:rPr lang="en-US" dirty="0" smtClean="0"/>
              <a:t>styles</a:t>
            </a:r>
            <a:endParaRPr lang="en-US" dirty="0"/>
          </a:p>
        </p:txBody>
      </p:sp>
      <p:sp>
        <p:nvSpPr>
          <p:cNvPr id="7" name="Content Placeholder 2"/>
          <p:cNvSpPr>
            <a:spLocks noGrp="1"/>
          </p:cNvSpPr>
          <p:nvPr>
            <p:ph idx="13"/>
          </p:nvPr>
        </p:nvSpPr>
        <p:spPr>
          <a:xfrm>
            <a:off x="457200" y="3962400"/>
            <a:ext cx="8229600" cy="2163763"/>
          </a:xfrm>
        </p:spPr>
        <p:txBody>
          <a:bodyPr/>
          <a:lstStyle>
            <a:lvl1pPr marL="0" indent="0">
              <a:buNone/>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a:t>
            </a:r>
            <a:r>
              <a:rPr lang="en-US" dirty="0" smtClean="0"/>
              <a:t>styles</a:t>
            </a:r>
            <a:endParaRPr lang="en-US" dirty="0"/>
          </a:p>
        </p:txBody>
      </p:sp>
      <p:sp>
        <p:nvSpPr>
          <p:cNvPr id="9" name="Content Placeholder 2"/>
          <p:cNvSpPr>
            <a:spLocks noGrp="1"/>
          </p:cNvSpPr>
          <p:nvPr>
            <p:ph idx="14"/>
          </p:nvPr>
        </p:nvSpPr>
        <p:spPr>
          <a:xfrm>
            <a:off x="457200" y="2743200"/>
            <a:ext cx="8229600" cy="914400"/>
          </a:xfrm>
        </p:spPr>
        <p:txBody>
          <a:bodyPr/>
          <a:lstStyle>
            <a:lvl1pPr marL="0" indent="0">
              <a:buNone/>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a:t>
            </a:r>
            <a:r>
              <a:rPr lang="en-US" dirty="0" smtClean="0"/>
              <a:t>styles</a:t>
            </a:r>
            <a:endParaRPr lang="en-US" dirty="0"/>
          </a:p>
        </p:txBody>
      </p:sp>
    </p:spTree>
    <p:extLst>
      <p:ext uri="{BB962C8B-B14F-4D97-AF65-F5344CB8AC3E}">
        <p14:creationId xmlns:p14="http://schemas.microsoft.com/office/powerpoint/2010/main" val="315479995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userDrawn="1">
  <p:cSld name="1_Chapter Opener">
    <p:spTree>
      <p:nvGrpSpPr>
        <p:cNvPr id="1" name=""/>
        <p:cNvGrpSpPr/>
        <p:nvPr/>
      </p:nvGrpSpPr>
      <p:grpSpPr>
        <a:xfrm>
          <a:off x="0" y="0"/>
          <a:ext cx="0" cy="0"/>
          <a:chOff x="0" y="0"/>
          <a:chExt cx="0" cy="0"/>
        </a:xfrm>
      </p:grpSpPr>
      <p:sp>
        <p:nvSpPr>
          <p:cNvPr id="11" name="Title 10"/>
          <p:cNvSpPr>
            <a:spLocks noGrp="1"/>
          </p:cNvSpPr>
          <p:nvPr>
            <p:ph type="title"/>
          </p:nvPr>
        </p:nvSpPr>
        <p:spPr>
          <a:xfrm>
            <a:off x="457200" y="215372"/>
            <a:ext cx="8229600" cy="622828"/>
          </a:xfrm>
        </p:spPr>
        <p:txBody>
          <a:bodyPr anchor="t"/>
          <a:lstStyle/>
          <a:p>
            <a:r>
              <a:rPr lang="en-US" dirty="0" smtClean="0"/>
              <a:t>Click to edit Master title style</a:t>
            </a:r>
            <a:endParaRPr lang="en-US" dirty="0"/>
          </a:p>
        </p:txBody>
      </p:sp>
      <p:sp>
        <p:nvSpPr>
          <p:cNvPr id="7" name="Text Placeholder 6"/>
          <p:cNvSpPr>
            <a:spLocks noGrp="1"/>
          </p:cNvSpPr>
          <p:nvPr>
            <p:ph type="body" sz="quarter" idx="13" hasCustomPrompt="1"/>
          </p:nvPr>
        </p:nvSpPr>
        <p:spPr>
          <a:xfrm>
            <a:off x="457200" y="816430"/>
            <a:ext cx="8229600" cy="478970"/>
          </a:xfrm>
        </p:spPr>
        <p:txBody>
          <a:bodyPr>
            <a:noAutofit/>
          </a:bodyPr>
          <a:lstStyle>
            <a:lvl1pPr marL="0" indent="0">
              <a:spcBef>
                <a:spcPts val="0"/>
              </a:spcBef>
              <a:buNone/>
              <a:defRPr sz="2000">
                <a:solidFill>
                  <a:srgbClr val="007FA3"/>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smtClean="0"/>
              <a:t>Add edition here</a:t>
            </a:r>
            <a:endParaRPr lang="en-US" dirty="0"/>
          </a:p>
        </p:txBody>
      </p:sp>
      <p:sp>
        <p:nvSpPr>
          <p:cNvPr id="9" name="Text Placeholder 8"/>
          <p:cNvSpPr>
            <a:spLocks noGrp="1"/>
          </p:cNvSpPr>
          <p:nvPr>
            <p:ph type="body" sz="quarter" idx="14" hasCustomPrompt="1"/>
          </p:nvPr>
        </p:nvSpPr>
        <p:spPr>
          <a:xfrm>
            <a:off x="5029200" y="1600201"/>
            <a:ext cx="3657600" cy="1600199"/>
          </a:xfrm>
        </p:spPr>
        <p:txBody>
          <a:bodyPr anchor="b">
            <a:noAutofit/>
          </a:bodyPr>
          <a:lstStyle>
            <a:lvl1pPr marL="0" indent="0">
              <a:spcBef>
                <a:spcPts val="0"/>
              </a:spcBef>
              <a:buNone/>
              <a:defRPr sz="3000" baseline="0"/>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smtClean="0"/>
              <a:t>Chapter ##</a:t>
            </a:r>
            <a:endParaRPr lang="en-US" dirty="0"/>
          </a:p>
        </p:txBody>
      </p:sp>
      <p:sp>
        <p:nvSpPr>
          <p:cNvPr id="10" name="Text Placeholder 8"/>
          <p:cNvSpPr>
            <a:spLocks noGrp="1"/>
          </p:cNvSpPr>
          <p:nvPr>
            <p:ph type="body" sz="quarter" idx="15" hasCustomPrompt="1"/>
          </p:nvPr>
        </p:nvSpPr>
        <p:spPr>
          <a:xfrm>
            <a:off x="5029200" y="3200400"/>
            <a:ext cx="3657600" cy="2925763"/>
          </a:xfrm>
        </p:spPr>
        <p:txBody>
          <a:bodyPr>
            <a:noAutofit/>
          </a:bodyPr>
          <a:lstStyle>
            <a:lvl1pPr marL="0" indent="0">
              <a:spcBef>
                <a:spcPts val="0"/>
              </a:spcBef>
              <a:buNone/>
              <a:defRPr sz="2200"/>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smtClean="0"/>
              <a:t>Chapter title</a:t>
            </a:r>
            <a:endParaRPr lang="en-US" dirty="0"/>
          </a:p>
        </p:txBody>
      </p:sp>
      <p:pic>
        <p:nvPicPr>
          <p:cNvPr id="15" name="Picture 14" descr="Pearson Logo"/>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7200" y="6425685"/>
            <a:ext cx="918000" cy="279915"/>
          </a:xfrm>
          <a:prstGeom prst="rect">
            <a:avLst/>
          </a:prstGeom>
        </p:spPr>
      </p:pic>
    </p:spTree>
    <p:extLst>
      <p:ext uri="{BB962C8B-B14F-4D97-AF65-F5344CB8AC3E}">
        <p14:creationId xmlns:p14="http://schemas.microsoft.com/office/powerpoint/2010/main" val="29810628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emf"/><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15372"/>
            <a:ext cx="8229600" cy="1097280"/>
          </a:xfrm>
          <a:prstGeom prst="rect">
            <a:avLst/>
          </a:prstGeom>
        </p:spPr>
        <p:txBody>
          <a:bodyPr vert="horz" lIns="0" tIns="0" rIns="0" bIns="0" rtlCol="0" anchor="b">
            <a:noAutofit/>
          </a:bodyPr>
          <a:lstStyle/>
          <a:p>
            <a:r>
              <a:rPr lang="en-US" dirty="0"/>
              <a:t>Click to edit </a:t>
            </a:r>
            <a:br>
              <a:rPr lang="en-US" dirty="0"/>
            </a:br>
            <a:r>
              <a:rPr lang="en-US" dirty="0"/>
              <a:t>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pic>
        <p:nvPicPr>
          <p:cNvPr id="7" name="Picture 6" descr="Pearson Logo"/>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457200" y="6425685"/>
            <a:ext cx="918000" cy="279915"/>
          </a:xfrm>
          <a:prstGeom prst="rect">
            <a:avLst/>
          </a:prstGeom>
        </p:spPr>
      </p:pic>
      <p:sp>
        <p:nvSpPr>
          <p:cNvPr id="8" name="TextBox 7"/>
          <p:cNvSpPr txBox="1"/>
          <p:nvPr userDrawn="1"/>
        </p:nvSpPr>
        <p:spPr>
          <a:xfrm>
            <a:off x="2667000" y="6425685"/>
            <a:ext cx="6172200" cy="461665"/>
          </a:xfrm>
          <a:prstGeom prst="rect">
            <a:avLst/>
          </a:prstGeom>
          <a:noFill/>
        </p:spPr>
        <p:txBody>
          <a:bodyPr wrap="square" rtlCol="0">
            <a:spAutoFit/>
          </a:bodyPr>
          <a:lstStyle/>
          <a:p>
            <a:pPr marL="0" marR="0" indent="0" algn="r" defTabSz="914400" rtl="0" eaLnBrk="1" fontAlgn="auto" latinLnBrk="0" hangingPunct="1">
              <a:lnSpc>
                <a:spcPct val="100000"/>
              </a:lnSpc>
              <a:spcBef>
                <a:spcPts val="0"/>
              </a:spcBef>
              <a:spcAft>
                <a:spcPts val="0"/>
              </a:spcAft>
              <a:buClrTx/>
              <a:buSzTx/>
              <a:buFontTx/>
              <a:buNone/>
              <a:tabLst/>
              <a:defRPr/>
            </a:pPr>
            <a:r>
              <a:rPr lang="en-US" altLang="en-US" sz="1200" b="0" dirty="0" smtClean="0">
                <a:latin typeface="Verdana" pitchFamily="34" charset="0"/>
                <a:ea typeface="Verdana" pitchFamily="34" charset="0"/>
                <a:cs typeface="Verdana" pitchFamily="34" charset="0"/>
              </a:rPr>
              <a:t>Copyright © 2018, 2015, 2012 Pearson Education, Inc. All Rights Reserved</a:t>
            </a:r>
            <a:endParaRPr lang="en-US" altLang="en-US" sz="1200" b="0" dirty="0" smtClean="0">
              <a:latin typeface="Verdana"/>
              <a:ea typeface="Verdana" panose="020B0604030504040204" pitchFamily="34" charset="0"/>
              <a:cs typeface="Verdana" panose="020B0604030504040204" pitchFamily="34" charset="0"/>
            </a:endParaRPr>
          </a:p>
          <a:p>
            <a:pPr marL="0" marR="0" indent="0" algn="r" defTabSz="914400" rtl="0" eaLnBrk="1" fontAlgn="auto" latinLnBrk="0" hangingPunct="1">
              <a:lnSpc>
                <a:spcPct val="100000"/>
              </a:lnSpc>
              <a:spcBef>
                <a:spcPts val="0"/>
              </a:spcBef>
              <a:spcAft>
                <a:spcPts val="0"/>
              </a:spcAft>
              <a:buClrTx/>
              <a:buSzTx/>
              <a:buFontTx/>
              <a:buNone/>
              <a:tabLst/>
              <a:defRPr/>
            </a:pPr>
            <a:endParaRPr lang="en-US" altLang="en-US" sz="1200" b="0" dirty="0">
              <a:latin typeface="Verdana"/>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691570016"/>
      </p:ext>
    </p:extLst>
  </p:cSld>
  <p:clrMap bg1="lt1" tx1="dk1" bg2="lt2" tx2="dk2" accent1="accent1" accent2="accent2" accent3="accent3" accent4="accent4" accent5="accent5" accent6="accent6" hlink="hlink" folHlink="folHlink"/>
  <p:sldLayoutIdLst>
    <p:sldLayoutId id="2147483650" r:id="rId1"/>
    <p:sldLayoutId id="2147483659" r:id="rId2"/>
    <p:sldLayoutId id="2147483660" r:id="rId3"/>
    <p:sldLayoutId id="2147483661" r:id="rId4"/>
  </p:sldLayoutIdLst>
  <p:timing>
    <p:tnLst>
      <p:par>
        <p:cTn id="1" dur="indefinite" restart="never" nodeType="tmRoot"/>
      </p:par>
    </p:tnLst>
  </p:timing>
  <p:txStyles>
    <p:titleStyle>
      <a:lvl1pPr algn="l" defTabSz="914400" rtl="0" eaLnBrk="1" latinLnBrk="0" hangingPunct="1">
        <a:lnSpc>
          <a:spcPct val="100000"/>
        </a:lnSpc>
        <a:spcBef>
          <a:spcPct val="0"/>
        </a:spcBef>
        <a:buNone/>
        <a:defRPr sz="3400" b="1" kern="1200">
          <a:solidFill>
            <a:srgbClr val="007FA3"/>
          </a:solidFill>
          <a:latin typeface="Times New Roman" panose="02020603050405020304" pitchFamily="18" charset="0"/>
          <a:ea typeface="+mj-ea"/>
          <a:cs typeface="Times New Roman" panose="02020603050405020304" pitchFamily="18" charset="0"/>
        </a:defRPr>
      </a:lvl1pPr>
    </p:titleStyle>
    <p:bodyStyle>
      <a:lvl1pPr marL="256032" indent="-256032" algn="l" defTabSz="914400" rtl="0" eaLnBrk="1" latinLnBrk="0" hangingPunct="1">
        <a:spcBef>
          <a:spcPts val="1500"/>
        </a:spcBef>
        <a:buClr>
          <a:srgbClr val="007FA3"/>
        </a:buClr>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ts val="600"/>
        </a:spcBef>
        <a:buClr>
          <a:srgbClr val="007FA3"/>
        </a:buClr>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spcBef>
          <a:spcPts val="600"/>
        </a:spcBef>
        <a:buClr>
          <a:srgbClr val="007FA3"/>
        </a:buClr>
        <a:buFont typeface="Wingdings" panose="05000000000000000000" pitchFamily="2" charset="2"/>
        <a:buChar char="§"/>
        <a:defRPr sz="1600" kern="1200">
          <a:solidFill>
            <a:schemeClr val="tx1"/>
          </a:solidFill>
          <a:latin typeface="+mn-lt"/>
          <a:ea typeface="+mn-ea"/>
          <a:cs typeface="+mn-cs"/>
        </a:defRPr>
      </a:lvl3pPr>
      <a:lvl4pPr marL="1600200" indent="-228600" algn="l" defTabSz="914400" rtl="0" eaLnBrk="1" latinLnBrk="0" hangingPunct="1">
        <a:spcBef>
          <a:spcPts val="600"/>
        </a:spcBef>
        <a:buClr>
          <a:srgbClr val="007FA3"/>
        </a:buClr>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spcBef>
          <a:spcPts val="600"/>
        </a:spcBef>
        <a:buClr>
          <a:srgbClr val="007FA3"/>
        </a:buClr>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ts val="300"/>
        </a:spcBef>
        <a:buClr>
          <a:srgbClr val="007FA3"/>
        </a:buClr>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ts val="300"/>
        </a:spcBef>
        <a:buClr>
          <a:srgbClr val="007FA3"/>
        </a:buClr>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ts val="300"/>
        </a:spcBef>
        <a:buClr>
          <a:srgbClr val="007FA3"/>
        </a:buClr>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ts val="300"/>
        </a:spcBef>
        <a:buClr>
          <a:srgbClr val="007FA3"/>
        </a:buClr>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notesSlide" Target="../notesSlides/notesSlide5.xml"/><Relationship Id="rId7" Type="http://schemas.openxmlformats.org/officeDocument/2006/relationships/image" Target="../media/image4.wmf"/><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3.wmf"/><Relationship Id="rId4" Type="http://schemas.openxmlformats.org/officeDocument/2006/relationships/oleObject" Target="../embeddings/oleObject1.bin"/><Relationship Id="rId9" Type="http://schemas.openxmlformats.org/officeDocument/2006/relationships/image" Target="../media/image5.wmf"/></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7" Type="http://schemas.openxmlformats.org/officeDocument/2006/relationships/image" Target="../media/image7.wmf"/><Relationship Id="rId2" Type="http://schemas.openxmlformats.org/officeDocument/2006/relationships/slideLayout" Target="../slideLayouts/slideLayout1.xml"/><Relationship Id="rId1" Type="http://schemas.openxmlformats.org/officeDocument/2006/relationships/vmlDrawing" Target="../drawings/vmlDrawing2.vml"/><Relationship Id="rId6" Type="http://schemas.openxmlformats.org/officeDocument/2006/relationships/oleObject" Target="../embeddings/oleObject5.bin"/><Relationship Id="rId5" Type="http://schemas.openxmlformats.org/officeDocument/2006/relationships/image" Target="../media/image6.wmf"/><Relationship Id="rId4" Type="http://schemas.openxmlformats.org/officeDocument/2006/relationships/oleObject" Target="../embeddings/oleObject4.bin"/></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vmlDrawing" Target="../drawings/vmlDrawing3.vml"/><Relationship Id="rId5" Type="http://schemas.openxmlformats.org/officeDocument/2006/relationships/image" Target="../media/image8.wmf"/><Relationship Id="rId4" Type="http://schemas.openxmlformats.org/officeDocument/2006/relationships/oleObject" Target="../embeddings/oleObject6.bin"/></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vmlDrawing" Target="../drawings/vmlDrawing4.vml"/><Relationship Id="rId5" Type="http://schemas.openxmlformats.org/officeDocument/2006/relationships/image" Target="../media/image9.wmf"/><Relationship Id="rId4" Type="http://schemas.openxmlformats.org/officeDocument/2006/relationships/oleObject" Target="../embeddings/oleObject7.bin"/></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3.xml"/><Relationship Id="rId1" Type="http://schemas.openxmlformats.org/officeDocument/2006/relationships/vmlDrawing" Target="../drawings/vmlDrawing5.vml"/><Relationship Id="rId5" Type="http://schemas.openxmlformats.org/officeDocument/2006/relationships/image" Target="../media/image10.wmf"/><Relationship Id="rId4" Type="http://schemas.openxmlformats.org/officeDocument/2006/relationships/oleObject" Target="../embeddings/oleObject8.bin"/></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3.xml"/><Relationship Id="rId1" Type="http://schemas.openxmlformats.org/officeDocument/2006/relationships/vmlDrawing" Target="../drawings/vmlDrawing6.vml"/><Relationship Id="rId5" Type="http://schemas.openxmlformats.org/officeDocument/2006/relationships/image" Target="../media/image11.wmf"/><Relationship Id="rId4" Type="http://schemas.openxmlformats.org/officeDocument/2006/relationships/oleObject" Target="../embeddings/oleObject9.bin"/></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vmlDrawing" Target="../drawings/vmlDrawing7.vml"/><Relationship Id="rId5" Type="http://schemas.openxmlformats.org/officeDocument/2006/relationships/image" Target="../media/image14.wmf"/><Relationship Id="rId4" Type="http://schemas.openxmlformats.org/officeDocument/2006/relationships/oleObject" Target="../embeddings/oleObject10.bin"/></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599"/>
            <a:ext cx="8382000" cy="806267"/>
          </a:xfrm>
        </p:spPr>
        <p:txBody>
          <a:bodyPr anchor="b"/>
          <a:lstStyle/>
          <a:p>
            <a:r>
              <a:rPr lang="en-US" sz="3600" dirty="0"/>
              <a:t>Financial Markets and Institutions</a:t>
            </a:r>
            <a:endParaRPr lang="en-IN" sz="3600" dirty="0">
              <a:latin typeface="+mj-lt"/>
            </a:endParaRPr>
          </a:p>
        </p:txBody>
      </p:sp>
      <p:sp>
        <p:nvSpPr>
          <p:cNvPr id="3" name="Text Placeholder 2"/>
          <p:cNvSpPr>
            <a:spLocks noGrp="1"/>
          </p:cNvSpPr>
          <p:nvPr>
            <p:ph type="body" sz="quarter" idx="13"/>
          </p:nvPr>
        </p:nvSpPr>
        <p:spPr>
          <a:xfrm>
            <a:off x="457200" y="1174932"/>
            <a:ext cx="8229600" cy="349068"/>
          </a:xfrm>
        </p:spPr>
        <p:txBody>
          <a:bodyPr/>
          <a:lstStyle/>
          <a:p>
            <a:r>
              <a:rPr lang="en-US" sz="2400" dirty="0">
                <a:latin typeface="Times New Roman" panose="02020603050405020304" pitchFamily="18" charset="0"/>
                <a:cs typeface="Times New Roman" panose="02020603050405020304" pitchFamily="18" charset="0"/>
              </a:rPr>
              <a:t>Ninth Edition</a:t>
            </a:r>
          </a:p>
        </p:txBody>
      </p:sp>
      <p:sp>
        <p:nvSpPr>
          <p:cNvPr id="4" name="Text Placeholder 3"/>
          <p:cNvSpPr>
            <a:spLocks noGrp="1"/>
          </p:cNvSpPr>
          <p:nvPr>
            <p:ph type="body" sz="quarter" idx="14"/>
          </p:nvPr>
        </p:nvSpPr>
        <p:spPr/>
        <p:txBody>
          <a:bodyPr/>
          <a:lstStyle/>
          <a:p>
            <a:r>
              <a:rPr lang="en-US" sz="3600" b="1" dirty="0">
                <a:latin typeface="+mj-lt"/>
              </a:rPr>
              <a:t>Chapter </a:t>
            </a:r>
            <a:r>
              <a:rPr lang="en-US" sz="3600" b="1" dirty="0" smtClean="0">
                <a:latin typeface="+mj-lt"/>
              </a:rPr>
              <a:t>4</a:t>
            </a:r>
            <a:endParaRPr lang="en-US" sz="3600" b="1" dirty="0">
              <a:latin typeface="+mj-lt"/>
            </a:endParaRPr>
          </a:p>
        </p:txBody>
      </p:sp>
      <p:sp>
        <p:nvSpPr>
          <p:cNvPr id="5" name="Text Placeholder 4"/>
          <p:cNvSpPr>
            <a:spLocks noGrp="1"/>
          </p:cNvSpPr>
          <p:nvPr>
            <p:ph type="body" sz="quarter" idx="15"/>
          </p:nvPr>
        </p:nvSpPr>
        <p:spPr>
          <a:xfrm>
            <a:off x="5029200" y="3322637"/>
            <a:ext cx="3657600" cy="2925763"/>
          </a:xfrm>
        </p:spPr>
        <p:txBody>
          <a:bodyPr/>
          <a:lstStyle/>
          <a:p>
            <a:r>
              <a:rPr lang="en-US" altLang="en-US" sz="3200" dirty="0"/>
              <a:t>Appendix 1 Models of Asset Pricing</a:t>
            </a:r>
          </a:p>
        </p:txBody>
      </p:sp>
      <p:pic>
        <p:nvPicPr>
          <p:cNvPr id="7" name="Picture 6" descr="Front cover: Financial Markets and Institutions, Ninth Edition by Frederic S. Mishkin and Stanley G. Eakins"/>
          <p:cNvPicPr>
            <a:picLocks noChangeAspect="1"/>
          </p:cNvPicPr>
          <p:nvPr/>
        </p:nvPicPr>
        <p:blipFill>
          <a:blip r:embed="rId3" cstate="print"/>
          <a:stretch>
            <a:fillRect/>
          </a:stretch>
        </p:blipFill>
        <p:spPr>
          <a:xfrm>
            <a:off x="457200" y="1676400"/>
            <a:ext cx="3548762" cy="4437802"/>
          </a:xfrm>
          <a:prstGeom prst="rect">
            <a:avLst/>
          </a:prstGeom>
        </p:spPr>
      </p:pic>
      <p:sp>
        <p:nvSpPr>
          <p:cNvPr id="9" name="Text Placeholder"/>
          <p:cNvSpPr txBox="1"/>
          <p:nvPr/>
        </p:nvSpPr>
        <p:spPr>
          <a:xfrm>
            <a:off x="2743200" y="6425682"/>
            <a:ext cx="6172200" cy="276999"/>
          </a:xfrm>
          <a:prstGeom prst="rect">
            <a:avLst/>
          </a:prstGeom>
          <a:noFill/>
        </p:spPr>
        <p:txBody>
          <a:bodyPr wrap="square" rtlCol="0">
            <a:spAutoFi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en-US" sz="1200" b="0" dirty="0" smtClean="0">
                <a:latin typeface="Verdana" pitchFamily="34" charset="0"/>
                <a:ea typeface="Verdana" pitchFamily="34" charset="0"/>
                <a:cs typeface="Verdana" pitchFamily="34" charset="0"/>
              </a:rPr>
              <a:t>Copyright © 2018, 2015, 2012 Pearson Education, Inc. All Rights Reserved</a:t>
            </a:r>
            <a:endParaRPr lang="en-US" altLang="en-US" sz="1200" b="0" dirty="0">
              <a:latin typeface="Verdana"/>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3721704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ea typeface="ヒラギノ角ゴ Pro W3" charset="-128"/>
              </a:rPr>
              <a:t>Benefits of Diversification </a:t>
            </a:r>
            <a:r>
              <a:rPr lang="en-US" altLang="en-US" sz="2000" b="0" dirty="0">
                <a:ea typeface="ヒラギノ角ゴ Pro W3" charset="-128"/>
              </a:rPr>
              <a:t>(1 of 3)</a:t>
            </a:r>
            <a:endParaRPr lang="en-IN" dirty="0">
              <a:latin typeface="+mj-lt"/>
            </a:endParaRPr>
          </a:p>
        </p:txBody>
      </p:sp>
      <p:sp>
        <p:nvSpPr>
          <p:cNvPr id="3" name="Content Placeholder 2"/>
          <p:cNvSpPr>
            <a:spLocks noGrp="1"/>
          </p:cNvSpPr>
          <p:nvPr>
            <p:ph idx="1"/>
          </p:nvPr>
        </p:nvSpPr>
        <p:spPr/>
        <p:txBody>
          <a:bodyPr/>
          <a:lstStyle/>
          <a:p>
            <a:r>
              <a:rPr lang="en-US" altLang="en-US" sz="2200" dirty="0">
                <a:ea typeface="Verdana" panose="020B0604030504040204" pitchFamily="34" charset="0"/>
                <a:cs typeface="Verdana" panose="020B0604030504040204" pitchFamily="34" charset="0"/>
              </a:rPr>
              <a:t>Diversification makes sense!</a:t>
            </a:r>
          </a:p>
          <a:p>
            <a:pPr lvl="1"/>
            <a:r>
              <a:rPr lang="en-US" altLang="en-US" sz="2200" dirty="0">
                <a:cs typeface="Verdana" panose="020B0604030504040204" pitchFamily="34" charset="0"/>
              </a:rPr>
              <a:t>Don</a:t>
            </a:r>
            <a:r>
              <a:rPr lang="ja-JP" altLang="en-US" sz="2200" dirty="0">
                <a:ea typeface="ヒラギノ角ゴ Pro W3" charset="-128"/>
                <a:cs typeface="Verdana" panose="020B0604030504040204" pitchFamily="34" charset="0"/>
              </a:rPr>
              <a:t>’</a:t>
            </a:r>
            <a:r>
              <a:rPr lang="en-US" altLang="ja-JP" sz="2200" dirty="0">
                <a:cs typeface="Verdana" panose="020B0604030504040204" pitchFamily="34" charset="0"/>
              </a:rPr>
              <a:t>t put all your eggs in one basket</a:t>
            </a:r>
            <a:endParaRPr lang="en-US" sz="2200" dirty="0"/>
          </a:p>
          <a:p>
            <a:pPr lvl="1"/>
            <a:r>
              <a:rPr lang="en-US" altLang="en-US" sz="2200" dirty="0">
                <a:cs typeface="Verdana" panose="020B0604030504040204" pitchFamily="34" charset="0"/>
              </a:rPr>
              <a:t>Holding many assets can reduce overall risk</a:t>
            </a:r>
            <a:endParaRPr lang="en-US" sz="2200" dirty="0"/>
          </a:p>
          <a:p>
            <a:r>
              <a:rPr lang="en-US" altLang="en-US" sz="2200" dirty="0">
                <a:ea typeface="Verdana" panose="020B0604030504040204" pitchFamily="34" charset="0"/>
                <a:cs typeface="Verdana" panose="020B0604030504040204" pitchFamily="34" charset="0"/>
              </a:rPr>
              <a:t>Simple example</a:t>
            </a:r>
          </a:p>
          <a:p>
            <a:pPr lvl="1"/>
            <a:r>
              <a:rPr lang="en-US" altLang="en-US" sz="2200" dirty="0">
                <a:ea typeface="Verdana" panose="020B0604030504040204" pitchFamily="34" charset="0"/>
                <a:cs typeface="Verdana" panose="020B0604030504040204" pitchFamily="34" charset="0"/>
              </a:rPr>
              <a:t>Frivolous Luxuries, Inc. does well in a strong economy</a:t>
            </a:r>
            <a:endParaRPr lang="en-US" sz="2200" dirty="0"/>
          </a:p>
          <a:p>
            <a:pPr lvl="1"/>
            <a:r>
              <a:rPr lang="en-US" altLang="en-US" sz="2200" dirty="0">
                <a:ea typeface="Verdana" panose="020B0604030504040204" pitchFamily="34" charset="0"/>
                <a:cs typeface="Verdana" panose="020B0604030504040204" pitchFamily="34" charset="0"/>
              </a:rPr>
              <a:t>Bad Times Products thrives when the economy is weak</a:t>
            </a:r>
            <a:endParaRPr lang="en-US" sz="2200" dirty="0"/>
          </a:p>
          <a:p>
            <a:pPr lvl="1"/>
            <a:r>
              <a:rPr lang="en-US" altLang="en-US" sz="2200" dirty="0">
                <a:ea typeface="Verdana" panose="020B0604030504040204" pitchFamily="34" charset="0"/>
                <a:cs typeface="Verdana" panose="020B0604030504040204" pitchFamily="34" charset="0"/>
              </a:rPr>
              <a:t>Some benefit to holding both?</a:t>
            </a:r>
            <a:endParaRPr lang="en-US" sz="2200" dirty="0"/>
          </a:p>
        </p:txBody>
      </p:sp>
    </p:spTree>
    <p:extLst>
      <p:ext uri="{BB962C8B-B14F-4D97-AF65-F5344CB8AC3E}">
        <p14:creationId xmlns:p14="http://schemas.microsoft.com/office/powerpoint/2010/main" val="27008572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ea typeface="ヒラギノ角ゴ Pro W3" charset="-128"/>
              </a:rPr>
              <a:t>Benefits of Diversification </a:t>
            </a:r>
            <a:r>
              <a:rPr lang="en-US" altLang="en-US" sz="2000" b="0" dirty="0">
                <a:ea typeface="ヒラギノ角ゴ Pro W3" charset="-128"/>
              </a:rPr>
              <a:t>(2 of 3)</a:t>
            </a:r>
            <a:endParaRPr lang="en-IN" dirty="0">
              <a:latin typeface="+mj-lt"/>
            </a:endParaRPr>
          </a:p>
        </p:txBody>
      </p:sp>
      <p:graphicFrame>
        <p:nvGraphicFramePr>
          <p:cNvPr id="4" name="Table 3"/>
          <p:cNvGraphicFramePr>
            <a:graphicFrameLocks noGrp="1"/>
          </p:cNvGraphicFramePr>
          <p:nvPr>
            <p:extLst>
              <p:ext uri="{D42A27DB-BD31-4B8C-83A1-F6EECF244321}">
                <p14:modId xmlns:p14="http://schemas.microsoft.com/office/powerpoint/2010/main" val="1853822408"/>
              </p:ext>
            </p:extLst>
          </p:nvPr>
        </p:nvGraphicFramePr>
        <p:xfrm>
          <a:off x="1524000" y="1905000"/>
          <a:ext cx="6096000" cy="1381760"/>
        </p:xfrm>
        <a:graphic>
          <a:graphicData uri="http://schemas.openxmlformats.org/drawingml/2006/table">
            <a:tbl>
              <a:tblPr firstRow="1" bandRow="1">
                <a:tableStyleId>{2D5ABB26-0587-4C30-8999-92F81FD0307C}</a:tableStyleId>
              </a:tblPr>
              <a:tblGrid>
                <a:gridCol w="1524000"/>
                <a:gridCol w="1524000"/>
                <a:gridCol w="1524000"/>
                <a:gridCol w="1524000"/>
              </a:tblGrid>
              <a:tr h="370840">
                <a:tc>
                  <a:txBody>
                    <a:bodyPr/>
                    <a:lstStyle/>
                    <a:p>
                      <a:pPr algn="ctr"/>
                      <a:r>
                        <a:rPr lang="en-US" b="1" dirty="0" smtClean="0"/>
                        <a:t>Economy</a:t>
                      </a:r>
                      <a:endParaRPr lang="en-US"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b="1" dirty="0" smtClean="0"/>
                        <a:t>Chance</a:t>
                      </a:r>
                      <a:endParaRPr lang="en-US"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b="1" dirty="0" smtClean="0"/>
                        <a:t>Returns</a:t>
                      </a:r>
                      <a:r>
                        <a:rPr lang="en-US" b="1" baseline="0" dirty="0" smtClean="0"/>
                        <a:t> to Frivolous</a:t>
                      </a:r>
                      <a:endParaRPr lang="en-US"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b="1" dirty="0" smtClean="0"/>
                        <a:t>Returns to Bad Times</a:t>
                      </a:r>
                      <a:endParaRPr lang="en-US"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n-US" dirty="0" smtClean="0"/>
                        <a:t>Strong</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dirty="0" smtClean="0"/>
                        <a:t>50%</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dirty="0" smtClean="0"/>
                        <a:t>15%</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dirty="0" smtClean="0"/>
                        <a:t>5%</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n-US" dirty="0" smtClean="0"/>
                        <a:t>Weak</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dirty="0" smtClean="0"/>
                        <a:t>50%</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dirty="0" smtClean="0"/>
                        <a:t>5%</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dirty="0" smtClean="0"/>
                        <a:t>15%</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3" name="Content Placeholder 2"/>
          <p:cNvSpPr>
            <a:spLocks noGrp="1"/>
          </p:cNvSpPr>
          <p:nvPr>
            <p:ph idx="1"/>
          </p:nvPr>
        </p:nvSpPr>
        <p:spPr>
          <a:xfrm>
            <a:off x="457200" y="4038600"/>
            <a:ext cx="8229600" cy="914400"/>
          </a:xfrm>
        </p:spPr>
        <p:txBody>
          <a:bodyPr anchor="ctr"/>
          <a:lstStyle/>
          <a:p>
            <a:pPr marL="0" indent="0">
              <a:buNone/>
            </a:pPr>
            <a:r>
              <a:rPr lang="en-US" altLang="en-US" sz="2200" kern="0" dirty="0">
                <a:solidFill>
                  <a:srgbClr val="000000"/>
                </a:solidFill>
                <a:ea typeface="ヒラギノ角ゴ Pro W3" charset="-128"/>
              </a:rPr>
              <a:t>By holding an equal investment in each stock, the return is exactly 10%. No risk!</a:t>
            </a:r>
            <a:endParaRPr lang="en-US" sz="2200" dirty="0"/>
          </a:p>
        </p:txBody>
      </p:sp>
    </p:spTree>
    <p:extLst>
      <p:ext uri="{BB962C8B-B14F-4D97-AF65-F5344CB8AC3E}">
        <p14:creationId xmlns:p14="http://schemas.microsoft.com/office/powerpoint/2010/main" val="7800338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ea typeface="ヒラギノ角ゴ Pro W3" charset="-128"/>
              </a:rPr>
              <a:t>Benefits of Diversification </a:t>
            </a:r>
            <a:r>
              <a:rPr lang="en-US" altLang="en-US" sz="2000" b="0" dirty="0">
                <a:ea typeface="ヒラギノ角ゴ Pro W3" charset="-128"/>
              </a:rPr>
              <a:t>(3 of 3)</a:t>
            </a:r>
            <a:endParaRPr lang="en-IN" dirty="0">
              <a:latin typeface="+mj-lt"/>
            </a:endParaRPr>
          </a:p>
        </p:txBody>
      </p:sp>
      <p:sp>
        <p:nvSpPr>
          <p:cNvPr id="3" name="Content Placeholder 2"/>
          <p:cNvSpPr>
            <a:spLocks noGrp="1"/>
          </p:cNvSpPr>
          <p:nvPr>
            <p:ph idx="1"/>
          </p:nvPr>
        </p:nvSpPr>
        <p:spPr/>
        <p:txBody>
          <a:bodyPr/>
          <a:lstStyle/>
          <a:p>
            <a:pPr marL="0" indent="0">
              <a:buNone/>
              <a:defRPr/>
            </a:pPr>
            <a:r>
              <a:rPr lang="en-US" sz="2200" dirty="0"/>
              <a:t>Important points about diversification:</a:t>
            </a:r>
          </a:p>
          <a:p>
            <a:pPr>
              <a:buFont typeface="Arial"/>
              <a:buChar char="•"/>
              <a:defRPr/>
            </a:pPr>
            <a:r>
              <a:rPr lang="en-US" sz="2200" dirty="0"/>
              <a:t>Diversification is almost always beneficial to the risk-averse investor</a:t>
            </a:r>
          </a:p>
          <a:p>
            <a:pPr>
              <a:buFont typeface="Arial"/>
              <a:buChar char="•"/>
              <a:defRPr/>
            </a:pPr>
            <a:r>
              <a:rPr lang="en-US" sz="2200" dirty="0"/>
              <a:t>Low correlation means more risk reduction from diversification</a:t>
            </a:r>
          </a:p>
        </p:txBody>
      </p:sp>
    </p:spTree>
    <p:extLst>
      <p:ext uri="{BB962C8B-B14F-4D97-AF65-F5344CB8AC3E}">
        <p14:creationId xmlns:p14="http://schemas.microsoft.com/office/powerpoint/2010/main" val="23473011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ea typeface="ヒラギノ角ゴ Pro W3" charset="-128"/>
              </a:rPr>
              <a:t>Diversification and Beta </a:t>
            </a:r>
            <a:r>
              <a:rPr lang="en-US" altLang="en-US" sz="2000" b="0" dirty="0">
                <a:ea typeface="ヒラギノ角ゴ Pro W3" charset="-128"/>
              </a:rPr>
              <a:t>(1 of 6)</a:t>
            </a:r>
            <a:endParaRPr lang="en-IN" dirty="0">
              <a:latin typeface="+mj-lt"/>
            </a:endParaRPr>
          </a:p>
        </p:txBody>
      </p:sp>
      <p:sp>
        <p:nvSpPr>
          <p:cNvPr id="3" name="Content Placeholder 2"/>
          <p:cNvSpPr>
            <a:spLocks noGrp="1"/>
          </p:cNvSpPr>
          <p:nvPr>
            <p:ph idx="1"/>
          </p:nvPr>
        </p:nvSpPr>
        <p:spPr/>
        <p:txBody>
          <a:bodyPr/>
          <a:lstStyle/>
          <a:p>
            <a:pPr marL="0" indent="0">
              <a:buNone/>
            </a:pPr>
            <a:r>
              <a:rPr lang="en-US" altLang="en-US" sz="2200" dirty="0">
                <a:ea typeface="ヒラギノ角ゴ Pro W3" charset="-128"/>
              </a:rPr>
              <a:t>Consider the return of a portfolio of </a:t>
            </a:r>
            <a:r>
              <a:rPr lang="en-US" altLang="en-US" sz="2200" i="1" dirty="0">
                <a:ea typeface="ヒラギノ角ゴ Pro W3" charset="-128"/>
              </a:rPr>
              <a:t>n</a:t>
            </a:r>
            <a:r>
              <a:rPr lang="en-US" altLang="en-US" sz="2200" dirty="0">
                <a:ea typeface="ヒラギノ角ゴ Pro W3" charset="-128"/>
              </a:rPr>
              <a:t> assets</a:t>
            </a:r>
            <a:r>
              <a:rPr lang="en-US" altLang="en-US" sz="2200" dirty="0" smtClean="0">
                <a:ea typeface="ヒラギノ角ゴ Pro W3" charset="-128"/>
              </a:rPr>
              <a:t>:</a:t>
            </a:r>
          </a:p>
        </p:txBody>
      </p:sp>
      <p:graphicFrame>
        <p:nvGraphicFramePr>
          <p:cNvPr id="6" name="Object 5"/>
          <p:cNvGraphicFramePr>
            <a:graphicFrameLocks noChangeAspect="1"/>
          </p:cNvGraphicFramePr>
          <p:nvPr>
            <p:extLst>
              <p:ext uri="{D42A27DB-BD31-4B8C-83A1-F6EECF244321}">
                <p14:modId xmlns:p14="http://schemas.microsoft.com/office/powerpoint/2010/main" val="1123227650"/>
              </p:ext>
            </p:extLst>
          </p:nvPr>
        </p:nvGraphicFramePr>
        <p:xfrm>
          <a:off x="533400" y="2133600"/>
          <a:ext cx="7925991" cy="457200"/>
        </p:xfrm>
        <a:graphic>
          <a:graphicData uri="http://schemas.openxmlformats.org/presentationml/2006/ole">
            <mc:AlternateContent xmlns:mc="http://schemas.openxmlformats.org/markup-compatibility/2006">
              <mc:Choice xmlns:v="urn:schemas-microsoft-com:vml" Requires="v">
                <p:oleObj spid="_x0000_s1052" name="Equation" r:id="rId4" imgW="2946240" imgH="203040" progId="Equation.DSMT4">
                  <p:embed/>
                </p:oleObj>
              </mc:Choice>
              <mc:Fallback>
                <p:oleObj name="Equation" r:id="rId4" imgW="2946240" imgH="203040" progId="Equation.DSMT4">
                  <p:embed/>
                  <p:pic>
                    <p:nvPicPr>
                      <p:cNvPr id="0" name=""/>
                      <p:cNvPicPr/>
                      <p:nvPr/>
                    </p:nvPicPr>
                    <p:blipFill>
                      <a:blip r:embed="rId5"/>
                      <a:stretch>
                        <a:fillRect/>
                      </a:stretch>
                    </p:blipFill>
                    <p:spPr>
                      <a:xfrm>
                        <a:off x="533400" y="2133600"/>
                        <a:ext cx="7925991" cy="457200"/>
                      </a:xfrm>
                      <a:prstGeom prst="rect">
                        <a:avLst/>
                      </a:prstGeom>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288130621"/>
              </p:ext>
            </p:extLst>
          </p:nvPr>
        </p:nvGraphicFramePr>
        <p:xfrm>
          <a:off x="1981200" y="4876800"/>
          <a:ext cx="5638800" cy="887895"/>
        </p:xfrm>
        <a:graphic>
          <a:graphicData uri="http://schemas.openxmlformats.org/presentationml/2006/ole">
            <mc:AlternateContent xmlns:mc="http://schemas.openxmlformats.org/markup-compatibility/2006">
              <mc:Choice xmlns:v="urn:schemas-microsoft-com:vml" Requires="v">
                <p:oleObj spid="_x0000_s1053" name="Equation" r:id="rId6" imgW="2044440" imgH="355320" progId="Equation.DSMT4">
                  <p:embed/>
                </p:oleObj>
              </mc:Choice>
              <mc:Fallback>
                <p:oleObj name="Equation" r:id="rId6" imgW="2044440" imgH="355320" progId="Equation.DSMT4">
                  <p:embed/>
                  <p:pic>
                    <p:nvPicPr>
                      <p:cNvPr id="0" name=""/>
                      <p:cNvPicPr/>
                      <p:nvPr/>
                    </p:nvPicPr>
                    <p:blipFill>
                      <a:blip r:embed="rId7"/>
                      <a:stretch>
                        <a:fillRect/>
                      </a:stretch>
                    </p:blipFill>
                    <p:spPr>
                      <a:xfrm>
                        <a:off x="1981200" y="4876800"/>
                        <a:ext cx="5638800" cy="887895"/>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105185429"/>
              </p:ext>
            </p:extLst>
          </p:nvPr>
        </p:nvGraphicFramePr>
        <p:xfrm>
          <a:off x="533400" y="2833688"/>
          <a:ext cx="7610475" cy="1743075"/>
        </p:xfrm>
        <a:graphic>
          <a:graphicData uri="http://schemas.openxmlformats.org/presentationml/2006/ole">
            <mc:AlternateContent xmlns:mc="http://schemas.openxmlformats.org/markup-compatibility/2006">
              <mc:Choice xmlns:v="urn:schemas-microsoft-com:vml" Requires="v">
                <p:oleObj spid="_x0000_s1054" name="Equation" r:id="rId8" imgW="3162240" imgH="723600" progId="Equation.DSMT4">
                  <p:embed/>
                </p:oleObj>
              </mc:Choice>
              <mc:Fallback>
                <p:oleObj name="Equation" r:id="rId8" imgW="3162240" imgH="723600" progId="Equation.DSMT4">
                  <p:embed/>
                  <p:pic>
                    <p:nvPicPr>
                      <p:cNvPr id="0" name=""/>
                      <p:cNvPicPr/>
                      <p:nvPr/>
                    </p:nvPicPr>
                    <p:blipFill>
                      <a:blip r:embed="rId9"/>
                      <a:stretch>
                        <a:fillRect/>
                      </a:stretch>
                    </p:blipFill>
                    <p:spPr>
                      <a:xfrm>
                        <a:off x="533400" y="2833688"/>
                        <a:ext cx="7610475" cy="1743075"/>
                      </a:xfrm>
                      <a:prstGeom prst="rect">
                        <a:avLst/>
                      </a:prstGeom>
                    </p:spPr>
                  </p:pic>
                </p:oleObj>
              </mc:Fallback>
            </mc:AlternateContent>
          </a:graphicData>
        </a:graphic>
      </p:graphicFrame>
    </p:spTree>
    <p:extLst>
      <p:ext uri="{BB962C8B-B14F-4D97-AF65-F5344CB8AC3E}">
        <p14:creationId xmlns:p14="http://schemas.microsoft.com/office/powerpoint/2010/main" val="32660742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p:cNvSpPr>
            <a:spLocks noGrp="1"/>
          </p:cNvSpPr>
          <p:nvPr>
            <p:ph type="title"/>
          </p:nvPr>
        </p:nvSpPr>
        <p:spPr/>
        <p:txBody>
          <a:bodyPr/>
          <a:lstStyle/>
          <a:p>
            <a:r>
              <a:rPr lang="en-US" altLang="en-US" sz="3600" dirty="0">
                <a:ea typeface="ヒラギノ角ゴ Pro W3" charset="-128"/>
              </a:rPr>
              <a:t>Diversification and Beta </a:t>
            </a:r>
            <a:r>
              <a:rPr lang="en-US" altLang="en-US" sz="2000" b="0" dirty="0">
                <a:ea typeface="ヒラギノ角ゴ Pro W3" charset="-128"/>
              </a:rPr>
              <a:t>(2 of 6)</a:t>
            </a:r>
            <a:endParaRPr lang="en-US" sz="3600" b="1" dirty="0">
              <a:latin typeface="+mj-lt"/>
            </a:endParaRPr>
          </a:p>
        </p:txBody>
      </p:sp>
      <p:sp>
        <p:nvSpPr>
          <p:cNvPr id="2" name="content placeholder"/>
          <p:cNvSpPr>
            <a:spLocks noGrp="1"/>
          </p:cNvSpPr>
          <p:nvPr>
            <p:ph idx="1"/>
          </p:nvPr>
        </p:nvSpPr>
        <p:spPr/>
        <p:txBody>
          <a:bodyPr/>
          <a:lstStyle/>
          <a:p>
            <a:pPr marL="0" indent="0">
              <a:buNone/>
            </a:pPr>
            <a:r>
              <a:rPr lang="en-US" altLang="en-US" sz="2400" dirty="0">
                <a:ea typeface="ヒラギノ角ゴ Pro W3" charset="-128"/>
              </a:rPr>
              <a:t>Consider the return of a portfolio of </a:t>
            </a:r>
            <a:r>
              <a:rPr lang="en-US" altLang="en-US" sz="2400" i="1" dirty="0">
                <a:ea typeface="ヒラギノ角ゴ Pro W3" charset="-128"/>
              </a:rPr>
              <a:t>n</a:t>
            </a:r>
            <a:r>
              <a:rPr lang="en-US" altLang="en-US" sz="2400" dirty="0">
                <a:ea typeface="ヒラギノ角ゴ Pro W3" charset="-128"/>
              </a:rPr>
              <a:t> assets:</a:t>
            </a:r>
          </a:p>
          <a:p>
            <a:pPr marL="0" indent="0">
              <a:buNone/>
            </a:pPr>
            <a:r>
              <a:rPr lang="en-US" altLang="en-US" sz="2400" dirty="0"/>
              <a:t>We can show that the portfolio variance is</a:t>
            </a:r>
            <a:r>
              <a:rPr lang="en-US" altLang="en-US" sz="2400" dirty="0" smtClean="0"/>
              <a:t>:</a:t>
            </a:r>
          </a:p>
          <a:p>
            <a:pPr marL="0" indent="0">
              <a:spcBef>
                <a:spcPts val="6000"/>
              </a:spcBef>
              <a:buNone/>
            </a:pPr>
            <a:r>
              <a:rPr lang="en-IN" sz="2400" dirty="0" smtClean="0"/>
              <a:t>where </a:t>
            </a:r>
            <a:r>
              <a:rPr lang="en-IN" sz="2400" i="1" dirty="0" smtClean="0"/>
              <a:t>   </a:t>
            </a:r>
            <a:r>
              <a:rPr lang="en-IN" sz="2400" dirty="0"/>
              <a:t>= the covariance of the return on asset </a:t>
            </a:r>
            <a:r>
              <a:rPr lang="en-IN" sz="2400" i="1" dirty="0" err="1"/>
              <a:t>i</a:t>
            </a:r>
            <a:r>
              <a:rPr lang="en-IN" sz="2400" i="1" dirty="0"/>
              <a:t> </a:t>
            </a:r>
            <a:r>
              <a:rPr lang="en-IN" sz="2400" dirty="0"/>
              <a:t>with the portfolio’s return</a:t>
            </a:r>
          </a:p>
          <a:p>
            <a:pPr marL="0" indent="0">
              <a:buNone/>
            </a:pPr>
            <a:r>
              <a:rPr lang="it-IT" sz="2400" dirty="0" smtClean="0"/>
              <a:t>              = </a:t>
            </a:r>
            <a:r>
              <a:rPr lang="it-IT" sz="2400" i="1" dirty="0" smtClean="0"/>
              <a:t>E</a:t>
            </a:r>
            <a:r>
              <a:rPr lang="it-IT" sz="2400" dirty="0" smtClean="0"/>
              <a:t>[{</a:t>
            </a:r>
            <a:r>
              <a:rPr lang="it-IT" sz="2400" i="1" dirty="0" smtClean="0"/>
              <a:t>R</a:t>
            </a:r>
            <a:r>
              <a:rPr lang="it-IT" sz="2400" i="1" baseline="-25000" dirty="0" smtClean="0"/>
              <a:t>i</a:t>
            </a:r>
            <a:r>
              <a:rPr lang="it-IT" sz="2400" i="1" dirty="0" smtClean="0"/>
              <a:t> </a:t>
            </a:r>
            <a:r>
              <a:rPr lang="it-IT" sz="2400" dirty="0"/>
              <a:t>- </a:t>
            </a:r>
            <a:r>
              <a:rPr lang="it-IT" sz="2400" i="1" dirty="0"/>
              <a:t>E</a:t>
            </a:r>
            <a:r>
              <a:rPr lang="it-IT" sz="2400" dirty="0"/>
              <a:t>(</a:t>
            </a:r>
            <a:r>
              <a:rPr lang="it-IT" sz="2400" i="1" dirty="0"/>
              <a:t>R</a:t>
            </a:r>
            <a:r>
              <a:rPr lang="it-IT" sz="2400" i="1" baseline="-25000" dirty="0"/>
              <a:t>i</a:t>
            </a:r>
            <a:r>
              <a:rPr lang="it-IT" sz="2400" dirty="0" smtClean="0"/>
              <a:t>)}  </a:t>
            </a:r>
            <a:r>
              <a:rPr lang="it-IT" sz="2400" dirty="0" smtClean="0">
                <a:sym typeface="Symbol"/>
              </a:rPr>
              <a:t> </a:t>
            </a:r>
            <a:r>
              <a:rPr lang="it-IT" sz="2400" dirty="0">
                <a:sym typeface="Symbol"/>
              </a:rPr>
              <a:t>{</a:t>
            </a:r>
            <a:r>
              <a:rPr lang="it-IT" sz="2400" i="1" dirty="0" smtClean="0"/>
              <a:t>R</a:t>
            </a:r>
            <a:r>
              <a:rPr lang="it-IT" sz="2400" i="1" baseline="-25000" dirty="0" smtClean="0"/>
              <a:t>p</a:t>
            </a:r>
            <a:r>
              <a:rPr lang="it-IT" sz="2400" i="1" dirty="0" smtClean="0"/>
              <a:t> </a:t>
            </a:r>
            <a:r>
              <a:rPr lang="it-IT" sz="2400" dirty="0"/>
              <a:t>- </a:t>
            </a:r>
            <a:r>
              <a:rPr lang="it-IT" sz="2400" i="1" dirty="0" smtClean="0"/>
              <a:t>E</a:t>
            </a:r>
            <a:r>
              <a:rPr lang="it-IT" sz="2400" dirty="0" smtClean="0"/>
              <a:t>(</a:t>
            </a:r>
            <a:r>
              <a:rPr lang="it-IT" sz="2400" i="1" dirty="0" smtClean="0"/>
              <a:t>R</a:t>
            </a:r>
            <a:r>
              <a:rPr lang="it-IT" sz="2400" i="1" baseline="-25000" dirty="0" smtClean="0"/>
              <a:t>p</a:t>
            </a:r>
            <a:r>
              <a:rPr lang="it-IT" sz="2400" dirty="0" smtClean="0"/>
              <a:t>)}]</a:t>
            </a:r>
            <a:endParaRPr lang="en-US" sz="2200" dirty="0"/>
          </a:p>
        </p:txBody>
      </p:sp>
      <p:graphicFrame>
        <p:nvGraphicFramePr>
          <p:cNvPr id="4" name="Object 3"/>
          <p:cNvGraphicFramePr>
            <a:graphicFrameLocks noChangeAspect="1"/>
          </p:cNvGraphicFramePr>
          <p:nvPr>
            <p:extLst>
              <p:ext uri="{D42A27DB-BD31-4B8C-83A1-F6EECF244321}">
                <p14:modId xmlns:p14="http://schemas.microsoft.com/office/powerpoint/2010/main" val="2291652589"/>
              </p:ext>
            </p:extLst>
          </p:nvPr>
        </p:nvGraphicFramePr>
        <p:xfrm>
          <a:off x="1143000" y="2819400"/>
          <a:ext cx="6700836" cy="533400"/>
        </p:xfrm>
        <a:graphic>
          <a:graphicData uri="http://schemas.openxmlformats.org/presentationml/2006/ole">
            <mc:AlternateContent xmlns:mc="http://schemas.openxmlformats.org/markup-compatibility/2006">
              <mc:Choice xmlns:v="urn:schemas-microsoft-com:vml" Requires="v">
                <p:oleObj spid="_x0000_s2064" name="Equation" r:id="rId4" imgW="2552400" imgH="203040" progId="Equation.DSMT4">
                  <p:embed/>
                </p:oleObj>
              </mc:Choice>
              <mc:Fallback>
                <p:oleObj name="Equation" r:id="rId4" imgW="2552400" imgH="203040" progId="Equation.DSMT4">
                  <p:embed/>
                  <p:pic>
                    <p:nvPicPr>
                      <p:cNvPr id="0" name=""/>
                      <p:cNvPicPr/>
                      <p:nvPr/>
                    </p:nvPicPr>
                    <p:blipFill>
                      <a:blip r:embed="rId5"/>
                      <a:stretch>
                        <a:fillRect/>
                      </a:stretch>
                    </p:blipFill>
                    <p:spPr>
                      <a:xfrm>
                        <a:off x="1143000" y="2819400"/>
                        <a:ext cx="6700836" cy="533400"/>
                      </a:xfrm>
                      <a:prstGeom prst="rect">
                        <a:avLst/>
                      </a:prstGeom>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3624002965"/>
              </p:ext>
            </p:extLst>
          </p:nvPr>
        </p:nvGraphicFramePr>
        <p:xfrm>
          <a:off x="1295400" y="3352800"/>
          <a:ext cx="304800" cy="326571"/>
        </p:xfrm>
        <a:graphic>
          <a:graphicData uri="http://schemas.openxmlformats.org/presentationml/2006/ole">
            <mc:AlternateContent xmlns:mc="http://schemas.openxmlformats.org/markup-compatibility/2006">
              <mc:Choice xmlns:v="urn:schemas-microsoft-com:vml" Requires="v">
                <p:oleObj spid="_x0000_s2065" name="Equation" r:id="rId6" imgW="177480" imgH="190440" progId="Equation.DSMT4">
                  <p:embed/>
                </p:oleObj>
              </mc:Choice>
              <mc:Fallback>
                <p:oleObj name="Equation" r:id="rId6" imgW="177480" imgH="190440" progId="Equation.DSMT4">
                  <p:embed/>
                  <p:pic>
                    <p:nvPicPr>
                      <p:cNvPr id="0" name=""/>
                      <p:cNvPicPr/>
                      <p:nvPr/>
                    </p:nvPicPr>
                    <p:blipFill>
                      <a:blip r:embed="rId7"/>
                      <a:stretch>
                        <a:fillRect/>
                      </a:stretch>
                    </p:blipFill>
                    <p:spPr>
                      <a:xfrm>
                        <a:off x="1295400" y="3352800"/>
                        <a:ext cx="304800" cy="326571"/>
                      </a:xfrm>
                      <a:prstGeom prst="rect">
                        <a:avLst/>
                      </a:prstGeom>
                    </p:spPr>
                  </p:pic>
                </p:oleObj>
              </mc:Fallback>
            </mc:AlternateContent>
          </a:graphicData>
        </a:graphic>
      </p:graphicFrame>
    </p:spTree>
    <p:extLst>
      <p:ext uri="{BB962C8B-B14F-4D97-AF65-F5344CB8AC3E}">
        <p14:creationId xmlns:p14="http://schemas.microsoft.com/office/powerpoint/2010/main" val="6288681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p:cNvSpPr>
            <a:spLocks noGrp="1"/>
          </p:cNvSpPr>
          <p:nvPr>
            <p:ph type="title"/>
          </p:nvPr>
        </p:nvSpPr>
        <p:spPr/>
        <p:txBody>
          <a:bodyPr/>
          <a:lstStyle/>
          <a:p>
            <a:r>
              <a:rPr lang="en-US" altLang="en-US" sz="3600" dirty="0">
                <a:ea typeface="ヒラギノ角ゴ Pro W3" charset="-128"/>
              </a:rPr>
              <a:t>Diversification and Beta </a:t>
            </a:r>
            <a:r>
              <a:rPr lang="en-US" altLang="en-US" sz="2000" b="0" dirty="0">
                <a:ea typeface="ヒラギノ角ゴ Pro W3" charset="-128"/>
              </a:rPr>
              <a:t>(3 of 6)</a:t>
            </a:r>
            <a:endParaRPr lang="en-US" sz="3600" b="1" dirty="0">
              <a:solidFill>
                <a:schemeClr val="bg1"/>
              </a:solidFill>
              <a:latin typeface="+mj-lt"/>
            </a:endParaRPr>
          </a:p>
        </p:txBody>
      </p:sp>
      <p:sp>
        <p:nvSpPr>
          <p:cNvPr id="2" name="content placeholder"/>
          <p:cNvSpPr>
            <a:spLocks noGrp="1"/>
          </p:cNvSpPr>
          <p:nvPr>
            <p:ph idx="1"/>
          </p:nvPr>
        </p:nvSpPr>
        <p:spPr>
          <a:noFill/>
        </p:spPr>
        <p:txBody>
          <a:bodyPr/>
          <a:lstStyle/>
          <a:p>
            <a:r>
              <a:rPr lang="en-US" altLang="en-US" sz="2200" dirty="0"/>
              <a:t>Important point for portfolio risk: the covariance of an asset with the portfolio is more important than the individual asset</a:t>
            </a:r>
            <a:r>
              <a:rPr lang="ja-JP" altLang="en-US" sz="2200" dirty="0"/>
              <a:t>’</a:t>
            </a:r>
            <a:r>
              <a:rPr lang="en-US" altLang="ja-JP" sz="2200" dirty="0"/>
              <a:t>s risk.</a:t>
            </a:r>
            <a:endParaRPr lang="en-US" sz="2200" dirty="0"/>
          </a:p>
        </p:txBody>
      </p:sp>
    </p:spTree>
    <p:extLst>
      <p:ext uri="{BB962C8B-B14F-4D97-AF65-F5344CB8AC3E}">
        <p14:creationId xmlns:p14="http://schemas.microsoft.com/office/powerpoint/2010/main" val="302565194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p:cNvSpPr>
            <a:spLocks noGrp="1"/>
          </p:cNvSpPr>
          <p:nvPr>
            <p:ph type="title"/>
          </p:nvPr>
        </p:nvSpPr>
        <p:spPr/>
        <p:txBody>
          <a:bodyPr/>
          <a:lstStyle/>
          <a:p>
            <a:r>
              <a:rPr lang="en-US" altLang="en-US" sz="3600" dirty="0">
                <a:ea typeface="ヒラギノ角ゴ Pro W3" charset="-128"/>
              </a:rPr>
              <a:t>Diversification and Beta </a:t>
            </a:r>
            <a:r>
              <a:rPr lang="en-US" altLang="en-US" sz="2000" b="0" dirty="0">
                <a:ea typeface="ヒラギノ角ゴ Pro W3" charset="-128"/>
              </a:rPr>
              <a:t>(4 of 6)</a:t>
            </a:r>
            <a:endParaRPr lang="en-US" dirty="0">
              <a:latin typeface="+mj-lt"/>
            </a:endParaRPr>
          </a:p>
        </p:txBody>
      </p:sp>
      <p:sp>
        <p:nvSpPr>
          <p:cNvPr id="2" name="Content Placeholder 1"/>
          <p:cNvSpPr>
            <a:spLocks noGrp="1"/>
          </p:cNvSpPr>
          <p:nvPr>
            <p:ph idx="1"/>
          </p:nvPr>
        </p:nvSpPr>
        <p:spPr/>
        <p:txBody>
          <a:bodyPr/>
          <a:lstStyle/>
          <a:p>
            <a:pPr marL="0" indent="0">
              <a:buNone/>
            </a:pPr>
            <a:r>
              <a:rPr lang="en-US" altLang="en-US" sz="2200" dirty="0"/>
              <a:t>This is where we develop the concept of </a:t>
            </a:r>
            <a:r>
              <a:rPr lang="en-US" altLang="en-US" sz="2200" i="1" dirty="0"/>
              <a:t>beta</a:t>
            </a:r>
            <a:r>
              <a:rPr lang="en-US" altLang="en-US" sz="2200" dirty="0"/>
              <a:t> – the ratio of the covariance of an asset to the portfolio</a:t>
            </a:r>
            <a:r>
              <a:rPr lang="ja-JP" altLang="en-US" sz="2200" dirty="0">
                <a:ea typeface="ヒラギノ角ゴ Pro W3" charset="-128"/>
              </a:rPr>
              <a:t>’</a:t>
            </a:r>
            <a:r>
              <a:rPr lang="en-US" altLang="ja-JP" sz="2200" dirty="0"/>
              <a:t>s variance</a:t>
            </a:r>
            <a:r>
              <a:rPr lang="en-US" altLang="ja-JP" sz="2200" dirty="0" smtClean="0"/>
              <a:t>:</a:t>
            </a:r>
          </a:p>
          <a:p>
            <a:pPr marL="0" indent="0">
              <a:spcBef>
                <a:spcPts val="8000"/>
              </a:spcBef>
              <a:buNone/>
            </a:pPr>
            <a:r>
              <a:rPr lang="en-IN" sz="2200" dirty="0" smtClean="0"/>
              <a:t>where                         </a:t>
            </a:r>
            <a:r>
              <a:rPr lang="en-IN" sz="2200" dirty="0" smtClean="0">
                <a:sym typeface="Symbol"/>
              </a:rPr>
              <a:t></a:t>
            </a:r>
            <a:r>
              <a:rPr lang="en-IN" sz="2200" i="1" baseline="-25000" dirty="0" err="1" smtClean="0"/>
              <a:t>i</a:t>
            </a:r>
            <a:r>
              <a:rPr lang="en-IN" sz="2200" i="1" dirty="0" smtClean="0"/>
              <a:t> </a:t>
            </a:r>
            <a:r>
              <a:rPr lang="en-IN" sz="2200" dirty="0"/>
              <a:t>= the beta of asset </a:t>
            </a:r>
            <a:r>
              <a:rPr lang="en-IN" sz="2200" i="1" dirty="0" err="1"/>
              <a:t>i</a:t>
            </a:r>
            <a:endParaRPr lang="en-US" sz="2200" dirty="0"/>
          </a:p>
        </p:txBody>
      </p:sp>
      <p:graphicFrame>
        <p:nvGraphicFramePr>
          <p:cNvPr id="4" name="Object 3"/>
          <p:cNvGraphicFramePr>
            <a:graphicFrameLocks noChangeAspect="1"/>
          </p:cNvGraphicFramePr>
          <p:nvPr>
            <p:extLst>
              <p:ext uri="{D42A27DB-BD31-4B8C-83A1-F6EECF244321}">
                <p14:modId xmlns:p14="http://schemas.microsoft.com/office/powerpoint/2010/main" val="3289196164"/>
              </p:ext>
            </p:extLst>
          </p:nvPr>
        </p:nvGraphicFramePr>
        <p:xfrm>
          <a:off x="3124200" y="2667000"/>
          <a:ext cx="3352800" cy="408878"/>
        </p:xfrm>
        <a:graphic>
          <a:graphicData uri="http://schemas.openxmlformats.org/presentationml/2006/ole">
            <mc:AlternateContent xmlns:mc="http://schemas.openxmlformats.org/markup-compatibility/2006">
              <mc:Choice xmlns:v="urn:schemas-microsoft-com:vml" Requires="v">
                <p:oleObj spid="_x0000_s3077" name="Equation" r:id="rId4" imgW="1562040" imgH="190440" progId="Equation.DSMT4">
                  <p:embed/>
                </p:oleObj>
              </mc:Choice>
              <mc:Fallback>
                <p:oleObj name="Equation" r:id="rId4" imgW="1562040" imgH="190440" progId="Equation.DSMT4">
                  <p:embed/>
                  <p:pic>
                    <p:nvPicPr>
                      <p:cNvPr id="0" name=""/>
                      <p:cNvPicPr/>
                      <p:nvPr/>
                    </p:nvPicPr>
                    <p:blipFill>
                      <a:blip r:embed="rId5"/>
                      <a:stretch>
                        <a:fillRect/>
                      </a:stretch>
                    </p:blipFill>
                    <p:spPr>
                      <a:xfrm>
                        <a:off x="3124200" y="2667000"/>
                        <a:ext cx="3352800" cy="408878"/>
                      </a:xfrm>
                      <a:prstGeom prst="rect">
                        <a:avLst/>
                      </a:prstGeom>
                    </p:spPr>
                  </p:pic>
                </p:oleObj>
              </mc:Fallback>
            </mc:AlternateContent>
          </a:graphicData>
        </a:graphic>
      </p:graphicFrame>
    </p:spTree>
    <p:extLst>
      <p:ext uri="{BB962C8B-B14F-4D97-AF65-F5344CB8AC3E}">
        <p14:creationId xmlns:p14="http://schemas.microsoft.com/office/powerpoint/2010/main" val="17771913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p:cNvSpPr>
            <a:spLocks noGrp="1"/>
          </p:cNvSpPr>
          <p:nvPr>
            <p:ph type="title"/>
          </p:nvPr>
        </p:nvSpPr>
        <p:spPr/>
        <p:txBody>
          <a:bodyPr/>
          <a:lstStyle/>
          <a:p>
            <a:r>
              <a:rPr lang="en-US" altLang="en-US" sz="3600" dirty="0">
                <a:ea typeface="ヒラギノ角ゴ Pro W3" charset="-128"/>
              </a:rPr>
              <a:t>Diversification and Beta </a:t>
            </a:r>
            <a:r>
              <a:rPr lang="en-US" altLang="en-US" sz="2000" b="0" dirty="0">
                <a:ea typeface="ヒラギノ角ゴ Pro W3" charset="-128"/>
              </a:rPr>
              <a:t>(5 of 6)</a:t>
            </a:r>
            <a:endParaRPr lang="en-US" b="1" dirty="0">
              <a:latin typeface="+mj-lt"/>
            </a:endParaRPr>
          </a:p>
        </p:txBody>
      </p:sp>
      <p:sp>
        <p:nvSpPr>
          <p:cNvPr id="2" name="Content Placeholder 1"/>
          <p:cNvSpPr>
            <a:spLocks noGrp="1"/>
          </p:cNvSpPr>
          <p:nvPr>
            <p:ph idx="1"/>
          </p:nvPr>
        </p:nvSpPr>
        <p:spPr>
          <a:xfrm>
            <a:off x="457200" y="1600201"/>
            <a:ext cx="8229600" cy="762000"/>
          </a:xfrm>
        </p:spPr>
        <p:txBody>
          <a:bodyPr/>
          <a:lstStyle/>
          <a:p>
            <a:pPr marL="0" indent="0">
              <a:buNone/>
            </a:pPr>
            <a:r>
              <a:rPr lang="en-US" altLang="en-US" sz="2200" dirty="0"/>
              <a:t>We can also think of the return on asset </a:t>
            </a:r>
            <a:r>
              <a:rPr lang="en-US" altLang="en-US" sz="2200" i="1" dirty="0" err="1"/>
              <a:t>i</a:t>
            </a:r>
            <a:r>
              <a:rPr lang="en-US" altLang="en-US" sz="2200" dirty="0"/>
              <a:t> as being made up of a market movement and a random movement:</a:t>
            </a:r>
            <a:endParaRPr lang="en-US" sz="2200" dirty="0"/>
          </a:p>
        </p:txBody>
      </p:sp>
      <p:graphicFrame>
        <p:nvGraphicFramePr>
          <p:cNvPr id="5" name="Object 4"/>
          <p:cNvGraphicFramePr>
            <a:graphicFrameLocks noChangeAspect="1"/>
          </p:cNvGraphicFramePr>
          <p:nvPr>
            <p:extLst>
              <p:ext uri="{D42A27DB-BD31-4B8C-83A1-F6EECF244321}">
                <p14:modId xmlns:p14="http://schemas.microsoft.com/office/powerpoint/2010/main" val="2276192269"/>
              </p:ext>
            </p:extLst>
          </p:nvPr>
        </p:nvGraphicFramePr>
        <p:xfrm>
          <a:off x="2438400" y="2895600"/>
          <a:ext cx="4619166" cy="404177"/>
        </p:xfrm>
        <a:graphic>
          <a:graphicData uri="http://schemas.openxmlformats.org/presentationml/2006/ole">
            <mc:AlternateContent xmlns:mc="http://schemas.openxmlformats.org/markup-compatibility/2006">
              <mc:Choice xmlns:v="urn:schemas-microsoft-com:vml" Requires="v">
                <p:oleObj spid="_x0000_s4101" name="Equation" r:id="rId4" imgW="2031840" imgH="177480" progId="Equation.DSMT4">
                  <p:embed/>
                </p:oleObj>
              </mc:Choice>
              <mc:Fallback>
                <p:oleObj name="Equation" r:id="rId4" imgW="2031840" imgH="177480" progId="Equation.DSMT4">
                  <p:embed/>
                  <p:pic>
                    <p:nvPicPr>
                      <p:cNvPr id="0" name=""/>
                      <p:cNvPicPr/>
                      <p:nvPr/>
                    </p:nvPicPr>
                    <p:blipFill>
                      <a:blip r:embed="rId5"/>
                      <a:stretch>
                        <a:fillRect/>
                      </a:stretch>
                    </p:blipFill>
                    <p:spPr>
                      <a:xfrm>
                        <a:off x="2438400" y="2895600"/>
                        <a:ext cx="4619166" cy="404177"/>
                      </a:xfrm>
                      <a:prstGeom prst="rect">
                        <a:avLst/>
                      </a:prstGeom>
                    </p:spPr>
                  </p:pic>
                </p:oleObj>
              </mc:Fallback>
            </mc:AlternateContent>
          </a:graphicData>
        </a:graphic>
      </p:graphicFrame>
    </p:spTree>
    <p:extLst>
      <p:ext uri="{BB962C8B-B14F-4D97-AF65-F5344CB8AC3E}">
        <p14:creationId xmlns:p14="http://schemas.microsoft.com/office/powerpoint/2010/main" val="26183941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altLang="en-US" sz="3600" dirty="0">
                <a:ea typeface="ヒラギノ角ゴ Pro W3" charset="-128"/>
              </a:rPr>
              <a:t>Diversification and Beta </a:t>
            </a:r>
            <a:r>
              <a:rPr lang="en-US" altLang="en-US" sz="2000" b="0" dirty="0">
                <a:ea typeface="ヒラギノ角ゴ Pro W3" charset="-128"/>
              </a:rPr>
              <a:t>(6 of 6)</a:t>
            </a:r>
            <a:endParaRPr lang="en-US" b="1" dirty="0">
              <a:latin typeface="+mj-lt"/>
            </a:endParaRPr>
          </a:p>
        </p:txBody>
      </p:sp>
      <p:sp>
        <p:nvSpPr>
          <p:cNvPr id="3" name="content placeholder"/>
          <p:cNvSpPr>
            <a:spLocks noGrp="1"/>
          </p:cNvSpPr>
          <p:nvPr>
            <p:ph idx="1"/>
          </p:nvPr>
        </p:nvSpPr>
        <p:spPr/>
        <p:txBody>
          <a:bodyPr/>
          <a:lstStyle/>
          <a:p>
            <a:pPr marL="0" indent="0">
              <a:buNone/>
              <a:defRPr/>
            </a:pPr>
            <a:r>
              <a:rPr lang="en-US" sz="2200" dirty="0">
                <a:ea typeface="ヒラギノ角ゴ Pro W3" charset="0"/>
                <a:cs typeface="ヒラギノ角ゴ Pro W3" charset="0"/>
              </a:rPr>
              <a:t>Also helps with intuition:</a:t>
            </a:r>
          </a:p>
          <a:p>
            <a:pPr marL="255600" indent="-255600">
              <a:buSzPct val="100000"/>
              <a:defRPr/>
            </a:pPr>
            <a:r>
              <a:rPr lang="en-US" sz="2200" dirty="0">
                <a:ea typeface="ヒラギノ角ゴ Pro W3" charset="0"/>
                <a:cs typeface="ヒラギノ角ゴ Pro W3" charset="0"/>
              </a:rPr>
              <a:t>A stocks beta tells us how sensitive the returns are to market movements.</a:t>
            </a:r>
          </a:p>
          <a:p>
            <a:pPr marL="255600" indent="-255600">
              <a:buSzPct val="100000"/>
              <a:defRPr/>
            </a:pPr>
            <a:r>
              <a:rPr lang="en-US" sz="2200" dirty="0">
                <a:ea typeface="ヒラギノ角ゴ Pro W3" charset="0"/>
                <a:cs typeface="ヒラギノ角ゴ Pro W3" charset="0"/>
              </a:rPr>
              <a:t>We can estimate betas be regressing stock returns on market returns.</a:t>
            </a:r>
            <a:endParaRPr lang="en-US" sz="2200" dirty="0"/>
          </a:p>
        </p:txBody>
      </p:sp>
    </p:spTree>
    <p:extLst>
      <p:ext uri="{BB962C8B-B14F-4D97-AF65-F5344CB8AC3E}">
        <p14:creationId xmlns:p14="http://schemas.microsoft.com/office/powerpoint/2010/main" val="37877910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altLang="en-US" sz="3600" dirty="0">
                <a:ea typeface="ヒラギノ角ゴ Pro W3" charset="-128"/>
              </a:rPr>
              <a:t>Systematic and Nonsystematic Risk </a:t>
            </a:r>
            <a:r>
              <a:rPr lang="en-US" altLang="en-US" sz="2000" b="0" dirty="0">
                <a:ea typeface="ヒラギノ角ゴ Pro W3" charset="-128"/>
              </a:rPr>
              <a:t>(1 of 2)</a:t>
            </a:r>
            <a:endParaRPr lang="en-US" b="1" dirty="0">
              <a:solidFill>
                <a:srgbClr val="FFFFFF"/>
              </a:solidFill>
              <a:latin typeface="+mj-lt"/>
            </a:endParaRPr>
          </a:p>
        </p:txBody>
      </p:sp>
      <p:sp>
        <p:nvSpPr>
          <p:cNvPr id="3" name="Text Box 1"/>
          <p:cNvSpPr>
            <a:spLocks noGrp="1"/>
          </p:cNvSpPr>
          <p:nvPr>
            <p:ph idx="1"/>
          </p:nvPr>
        </p:nvSpPr>
        <p:spPr/>
        <p:txBody>
          <a:bodyPr>
            <a:normAutofit fontScale="25000" lnSpcReduction="20000"/>
          </a:bodyPr>
          <a:lstStyle/>
          <a:p>
            <a:pPr marL="0" indent="0">
              <a:buNone/>
            </a:pPr>
            <a:r>
              <a:rPr lang="en-US" altLang="en-US" sz="8800" dirty="0">
                <a:ea typeface="ヒラギノ角ゴ Pro W3" charset="-128"/>
              </a:rPr>
              <a:t>Using Equation 5, we can decompose an asset</a:t>
            </a:r>
            <a:r>
              <a:rPr lang="ja-JP" altLang="en-US" sz="8800" dirty="0"/>
              <a:t>’</a:t>
            </a:r>
            <a:r>
              <a:rPr lang="en-US" altLang="ja-JP" sz="8800" dirty="0">
                <a:ea typeface="ヒラギノ角ゴ Pro W3" charset="-128"/>
              </a:rPr>
              <a:t>s risk into two components</a:t>
            </a:r>
            <a:r>
              <a:rPr lang="en-US" altLang="ja-JP" sz="8800" dirty="0" smtClean="0">
                <a:ea typeface="ヒラギノ角ゴ Pro W3" charset="-128"/>
              </a:rPr>
              <a:t>:</a:t>
            </a:r>
          </a:p>
        </p:txBody>
      </p:sp>
      <p:sp>
        <p:nvSpPr>
          <p:cNvPr id="5" name="Content Placeholder 4"/>
          <p:cNvSpPr>
            <a:spLocks noGrp="1"/>
          </p:cNvSpPr>
          <p:nvPr>
            <p:ph idx="13"/>
          </p:nvPr>
        </p:nvSpPr>
        <p:spPr/>
        <p:txBody>
          <a:bodyPr/>
          <a:lstStyle/>
          <a:p>
            <a:pPr marL="402336" indent="-402336">
              <a:spcBef>
                <a:spcPts val="12000"/>
              </a:spcBef>
              <a:buFont typeface="+mj-lt"/>
              <a:buAutoNum type="arabicPeriod"/>
              <a:tabLst>
                <a:tab pos="457200" algn="l"/>
              </a:tabLst>
              <a:defRPr/>
            </a:pPr>
            <a:r>
              <a:rPr lang="en-US" sz="2200" kern="0" dirty="0">
                <a:ea typeface="Verdana" panose="020B0604030504040204" pitchFamily="34" charset="0"/>
                <a:cs typeface="Verdana" panose="020B0604030504040204" pitchFamily="34" charset="0"/>
              </a:rPr>
              <a:t>A market risk (systematic) component</a:t>
            </a:r>
            <a:endParaRPr lang="en-US" sz="2200" dirty="0">
              <a:ea typeface="Verdana" panose="020B0604030504040204" pitchFamily="34" charset="0"/>
            </a:endParaRPr>
          </a:p>
          <a:p>
            <a:pPr marL="402336" indent="-402336">
              <a:buFont typeface="+mj-lt"/>
              <a:buAutoNum type="arabicPeriod"/>
              <a:tabLst>
                <a:tab pos="457200" algn="l"/>
              </a:tabLst>
              <a:defRPr/>
            </a:pPr>
            <a:r>
              <a:rPr lang="en-US" sz="2200" kern="0" dirty="0">
                <a:ea typeface="Verdana" panose="020B0604030504040204" pitchFamily="34" charset="0"/>
                <a:cs typeface="Verdana" panose="020B0604030504040204" pitchFamily="34" charset="0"/>
              </a:rPr>
              <a:t>Unique (nonsystematic) </a:t>
            </a:r>
            <a:r>
              <a:rPr lang="en-US" sz="2200" kern="0" dirty="0" smtClean="0">
                <a:ea typeface="Verdana" panose="020B0604030504040204" pitchFamily="34" charset="0"/>
                <a:cs typeface="Verdana" panose="020B0604030504040204" pitchFamily="34" charset="0"/>
              </a:rPr>
              <a:t>component</a:t>
            </a:r>
            <a:endParaRPr lang="en-US" sz="2200" dirty="0"/>
          </a:p>
        </p:txBody>
      </p:sp>
      <p:graphicFrame>
        <p:nvGraphicFramePr>
          <p:cNvPr id="6" name="Object 5"/>
          <p:cNvGraphicFramePr>
            <a:graphicFrameLocks noChangeAspect="1"/>
          </p:cNvGraphicFramePr>
          <p:nvPr>
            <p:extLst>
              <p:ext uri="{D42A27DB-BD31-4B8C-83A1-F6EECF244321}">
                <p14:modId xmlns:p14="http://schemas.microsoft.com/office/powerpoint/2010/main" val="3954702027"/>
              </p:ext>
            </p:extLst>
          </p:nvPr>
        </p:nvGraphicFramePr>
        <p:xfrm>
          <a:off x="3276600" y="2941820"/>
          <a:ext cx="1981200" cy="487180"/>
        </p:xfrm>
        <a:graphic>
          <a:graphicData uri="http://schemas.openxmlformats.org/presentationml/2006/ole">
            <mc:AlternateContent xmlns:mc="http://schemas.openxmlformats.org/markup-compatibility/2006">
              <mc:Choice xmlns:v="urn:schemas-microsoft-com:vml" Requires="v">
                <p:oleObj spid="_x0000_s5126" name="Equation" r:id="rId4" imgW="774360" imgH="190440" progId="Equation.DSMT4">
                  <p:embed/>
                </p:oleObj>
              </mc:Choice>
              <mc:Fallback>
                <p:oleObj name="Equation" r:id="rId4" imgW="774360" imgH="190440" progId="Equation.DSMT4">
                  <p:embed/>
                  <p:pic>
                    <p:nvPicPr>
                      <p:cNvPr id="0" name=""/>
                      <p:cNvPicPr/>
                      <p:nvPr/>
                    </p:nvPicPr>
                    <p:blipFill>
                      <a:blip r:embed="rId5"/>
                      <a:stretch>
                        <a:fillRect/>
                      </a:stretch>
                    </p:blipFill>
                    <p:spPr>
                      <a:xfrm>
                        <a:off x="3276600" y="2941820"/>
                        <a:ext cx="1981200" cy="487180"/>
                      </a:xfrm>
                      <a:prstGeom prst="rect">
                        <a:avLst/>
                      </a:prstGeom>
                    </p:spPr>
                  </p:pic>
                </p:oleObj>
              </mc:Fallback>
            </mc:AlternateContent>
          </a:graphicData>
        </a:graphic>
      </p:graphicFrame>
    </p:spTree>
    <p:extLst>
      <p:ext uri="{BB962C8B-B14F-4D97-AF65-F5344CB8AC3E}">
        <p14:creationId xmlns:p14="http://schemas.microsoft.com/office/powerpoint/2010/main" val="108033440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ltLang="en-US" sz="3600" dirty="0">
                <a:ea typeface="ヒラギノ角ゴ Pro W3" charset="-128"/>
              </a:rPr>
              <a:t>Systematic and Nonsystematic Risk </a:t>
            </a:r>
            <a:r>
              <a:rPr lang="en-US" altLang="en-US" sz="2000" b="0" dirty="0">
                <a:ea typeface="ヒラギノ角ゴ Pro W3" charset="-128"/>
              </a:rPr>
              <a:t>(2 of 2)</a:t>
            </a:r>
            <a:endParaRPr lang="en-US" b="1" dirty="0">
              <a:solidFill>
                <a:srgbClr val="FFFFFF"/>
              </a:solidFill>
              <a:latin typeface="+mj-lt"/>
            </a:endParaRPr>
          </a:p>
        </p:txBody>
      </p:sp>
      <p:sp>
        <p:nvSpPr>
          <p:cNvPr id="2" name="Content Placeholder 1"/>
          <p:cNvSpPr>
            <a:spLocks noGrp="1"/>
          </p:cNvSpPr>
          <p:nvPr>
            <p:ph idx="1"/>
          </p:nvPr>
        </p:nvSpPr>
        <p:spPr>
          <a:xfrm>
            <a:off x="457200" y="1600201"/>
            <a:ext cx="8229600" cy="609600"/>
          </a:xfrm>
        </p:spPr>
        <p:txBody>
          <a:bodyPr/>
          <a:lstStyle/>
          <a:p>
            <a:pPr marL="0" indent="0">
              <a:buNone/>
            </a:pPr>
            <a:r>
              <a:rPr lang="en-US" altLang="en-US" sz="2200" dirty="0">
                <a:ea typeface="ヒラギノ角ゴ Pro W3" charset="-128"/>
              </a:rPr>
              <a:t>In a well-diversified portfolio, we can shows that</a:t>
            </a:r>
            <a:r>
              <a:rPr lang="en-US" altLang="en-US" sz="2200" dirty="0" smtClean="0">
                <a:ea typeface="ヒラギノ角ゴ Pro W3" charset="-128"/>
              </a:rPr>
              <a:t>:</a:t>
            </a:r>
          </a:p>
        </p:txBody>
      </p:sp>
      <p:sp>
        <p:nvSpPr>
          <p:cNvPr id="5" name="Content Placeholder 4"/>
          <p:cNvSpPr>
            <a:spLocks noGrp="1"/>
          </p:cNvSpPr>
          <p:nvPr>
            <p:ph idx="13"/>
          </p:nvPr>
        </p:nvSpPr>
        <p:spPr>
          <a:xfrm>
            <a:off x="457200" y="3810000"/>
            <a:ext cx="8229600" cy="1216281"/>
          </a:xfrm>
        </p:spPr>
        <p:txBody>
          <a:bodyPr/>
          <a:lstStyle/>
          <a:p>
            <a:pPr marL="402336" indent="-402336">
              <a:spcBef>
                <a:spcPts val="18000"/>
              </a:spcBef>
              <a:buFont typeface="+mj-lt"/>
              <a:buAutoNum type="arabicPeriod"/>
              <a:defRPr/>
            </a:pPr>
            <a:r>
              <a:rPr lang="en-US" sz="2200" kern="0" dirty="0">
                <a:ea typeface="Verdana" panose="020B0604030504040204" pitchFamily="34" charset="0"/>
                <a:cs typeface="Verdana" panose="020B0604030504040204" pitchFamily="34" charset="0"/>
              </a:rPr>
              <a:t>Beta is average portfolio beta</a:t>
            </a:r>
            <a:endParaRPr lang="en-US" sz="2200" dirty="0">
              <a:ea typeface="Verdana" panose="020B0604030504040204" pitchFamily="34" charset="0"/>
              <a:cs typeface="Verdana" panose="020B0604030504040204" pitchFamily="34" charset="0"/>
            </a:endParaRPr>
          </a:p>
          <a:p>
            <a:pPr marL="402336" indent="-402336">
              <a:buFont typeface="+mj-lt"/>
              <a:buAutoNum type="arabicPeriod"/>
              <a:defRPr/>
            </a:pPr>
            <a:r>
              <a:rPr lang="en-US" sz="2200" kern="0" dirty="0">
                <a:ea typeface="Verdana" panose="020B0604030504040204" pitchFamily="34" charset="0"/>
                <a:cs typeface="Verdana" panose="020B0604030504040204" pitchFamily="34" charset="0"/>
              </a:rPr>
              <a:t>Unique (nonsystematic) component goes to zero as </a:t>
            </a:r>
            <a:r>
              <a:rPr lang="en-US" sz="2200" i="1" kern="0" dirty="0">
                <a:ea typeface="Verdana" panose="020B0604030504040204" pitchFamily="34" charset="0"/>
                <a:cs typeface="Verdana" panose="020B0604030504040204" pitchFamily="34" charset="0"/>
              </a:rPr>
              <a:t>n</a:t>
            </a:r>
            <a:r>
              <a:rPr lang="en-US" sz="2200" kern="0" dirty="0">
                <a:ea typeface="Verdana" panose="020B0604030504040204" pitchFamily="34" charset="0"/>
                <a:cs typeface="Verdana" panose="020B0604030504040204" pitchFamily="34" charset="0"/>
              </a:rPr>
              <a:t> (# of assets) </a:t>
            </a:r>
            <a:r>
              <a:rPr lang="en-US" sz="2200" kern="0" dirty="0" smtClean="0">
                <a:ea typeface="Verdana" panose="020B0604030504040204" pitchFamily="34" charset="0"/>
                <a:cs typeface="Verdana" panose="020B0604030504040204" pitchFamily="34" charset="0"/>
              </a:rPr>
              <a:t>increases</a:t>
            </a:r>
            <a:endParaRPr lang="en-US" sz="2200" dirty="0"/>
          </a:p>
        </p:txBody>
      </p:sp>
      <p:graphicFrame>
        <p:nvGraphicFramePr>
          <p:cNvPr id="4" name="Object 3"/>
          <p:cNvGraphicFramePr>
            <a:graphicFrameLocks noChangeAspect="1"/>
          </p:cNvGraphicFramePr>
          <p:nvPr>
            <p:extLst>
              <p:ext uri="{D42A27DB-BD31-4B8C-83A1-F6EECF244321}">
                <p14:modId xmlns:p14="http://schemas.microsoft.com/office/powerpoint/2010/main" val="1077768828"/>
              </p:ext>
            </p:extLst>
          </p:nvPr>
        </p:nvGraphicFramePr>
        <p:xfrm>
          <a:off x="2514600" y="2514600"/>
          <a:ext cx="2794000" cy="762000"/>
        </p:xfrm>
        <a:graphic>
          <a:graphicData uri="http://schemas.openxmlformats.org/presentationml/2006/ole">
            <mc:AlternateContent xmlns:mc="http://schemas.openxmlformats.org/markup-compatibility/2006">
              <mc:Choice xmlns:v="urn:schemas-microsoft-com:vml" Requires="v">
                <p:oleObj spid="_x0000_s6150" name="Equation" r:id="rId4" imgW="1257120" imgH="342720" progId="Equation.DSMT4">
                  <p:embed/>
                </p:oleObj>
              </mc:Choice>
              <mc:Fallback>
                <p:oleObj name="Equation" r:id="rId4" imgW="1257120" imgH="342720" progId="Equation.DSMT4">
                  <p:embed/>
                  <p:pic>
                    <p:nvPicPr>
                      <p:cNvPr id="0" name=""/>
                      <p:cNvPicPr/>
                      <p:nvPr/>
                    </p:nvPicPr>
                    <p:blipFill>
                      <a:blip r:embed="rId5"/>
                      <a:stretch>
                        <a:fillRect/>
                      </a:stretch>
                    </p:blipFill>
                    <p:spPr>
                      <a:xfrm>
                        <a:off x="2514600" y="2514600"/>
                        <a:ext cx="2794000" cy="762000"/>
                      </a:xfrm>
                      <a:prstGeom prst="rect">
                        <a:avLst/>
                      </a:prstGeom>
                    </p:spPr>
                  </p:pic>
                </p:oleObj>
              </mc:Fallback>
            </mc:AlternateContent>
          </a:graphicData>
        </a:graphic>
      </p:graphicFrame>
    </p:spTree>
    <p:extLst>
      <p:ext uri="{BB962C8B-B14F-4D97-AF65-F5344CB8AC3E}">
        <p14:creationId xmlns:p14="http://schemas.microsoft.com/office/powerpoint/2010/main" val="34477465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ltLang="en-US" sz="3600" dirty="0">
                <a:ea typeface="ヒラギノ角ゴ Pro W3" charset="-128"/>
              </a:rPr>
              <a:t>Figure 1 Risk Expected Return Trade-off</a:t>
            </a:r>
            <a:endParaRPr lang="en-US" dirty="0">
              <a:solidFill>
                <a:srgbClr val="FFFFFF"/>
              </a:solidFill>
              <a:latin typeface="+mj-lt"/>
            </a:endParaRPr>
          </a:p>
        </p:txBody>
      </p:sp>
      <p:pic>
        <p:nvPicPr>
          <p:cNvPr id="5" name="Picture 2" descr="A line graph depicts risk expected return trade-off.&#10;The vertical axis is labeled &quot;Expected Return E (R)&quot; and shows values as R sub(f), R sub(f) plus E(R sub(m) all over 2, E (R sub(m), and 2E (R sub(m) minus Rf. The horizontal axis is labeled &quot;Standard Deviation of Returns sigma&quot; and shows values as 1 over 2 times sigma sub(m), sigma sub(m), and 2 times sigma sub(m). A upward sloping line from R sub(f) shows opportunity locus while a curve line touching opportunity locus at expected return equals E (R sub(m) and standard deviation of returns equals sigma sub(m) shows efficient portfolio frontier. An oval shaped area under this curve is shown positively charged."/>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1859842" y="1689298"/>
            <a:ext cx="5424316" cy="43477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5502127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altLang="en-US" sz="3600" dirty="0"/>
              <a:t>Figure 2 Security Market Line</a:t>
            </a:r>
            <a:endParaRPr lang="en-US" sz="2000" dirty="0">
              <a:solidFill>
                <a:srgbClr val="FFFFFF"/>
              </a:solidFill>
              <a:latin typeface="+mj-lt"/>
            </a:endParaRPr>
          </a:p>
        </p:txBody>
      </p:sp>
      <p:pic>
        <p:nvPicPr>
          <p:cNvPr id="5" name="Picture 2" descr="A line graph depicts security market line.&#10;The vertical axis is labeled &quot;Expected Return E (R)&quot; and shows values as R sub(f), and E(R sub(m). The horizontal axis is labeled &quot;beta&quot; and shows values as 0.5 and 1.0. A upward sloping line from R sub(f) shows security market line. A point above this line at beta equals 0.5 is labeled T while a point below it is labeled S. Dotted perpendicular lines are shown from this line to expected return equals E R sub(m) and beta equals 1.0."/>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1747615" y="1741255"/>
            <a:ext cx="5648770" cy="42438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4901095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ea typeface="ヒラギノ角ゴ Pro W3" charset="-128"/>
              </a:rPr>
              <a:t>Capital Asset Pricing Model</a:t>
            </a:r>
            <a:endParaRPr lang="en-US" sz="2000" b="1" dirty="0">
              <a:solidFill>
                <a:schemeClr val="bg1">
                  <a:alpha val="0"/>
                </a:schemeClr>
              </a:solidFill>
              <a:latin typeface="+mj-lt"/>
            </a:endParaRPr>
          </a:p>
        </p:txBody>
      </p:sp>
      <p:sp>
        <p:nvSpPr>
          <p:cNvPr id="3" name="Content Placeholder 2"/>
          <p:cNvSpPr>
            <a:spLocks noGrp="1"/>
          </p:cNvSpPr>
          <p:nvPr>
            <p:ph idx="1"/>
          </p:nvPr>
        </p:nvSpPr>
        <p:spPr/>
        <p:txBody>
          <a:bodyPr>
            <a:noAutofit/>
          </a:bodyPr>
          <a:lstStyle/>
          <a:p>
            <a:pPr marL="0" indent="0">
              <a:buNone/>
              <a:defRPr/>
            </a:pPr>
            <a:r>
              <a:rPr lang="en-US" sz="2200" dirty="0"/>
              <a:t>CAPM shows that:</a:t>
            </a:r>
          </a:p>
          <a:p>
            <a:pPr>
              <a:buFont typeface="Arial"/>
              <a:buChar char="•"/>
              <a:defRPr/>
            </a:pPr>
            <a:r>
              <a:rPr lang="en-US" sz="2200" dirty="0"/>
              <a:t>An asset should be priced so that is has a higher expected return its systematic risk is greater.</a:t>
            </a:r>
          </a:p>
          <a:p>
            <a:pPr>
              <a:buFont typeface="Arial"/>
              <a:buChar char="•"/>
              <a:defRPr/>
            </a:pPr>
            <a:r>
              <a:rPr lang="en-US" sz="2200" dirty="0"/>
              <a:t>Nonsystematic risk should not be priced.</a:t>
            </a:r>
          </a:p>
        </p:txBody>
      </p:sp>
    </p:spTree>
    <p:extLst>
      <p:ext uri="{BB962C8B-B14F-4D97-AF65-F5344CB8AC3E}">
        <p14:creationId xmlns:p14="http://schemas.microsoft.com/office/powerpoint/2010/main" val="360444258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ea typeface="ヒラギノ角ゴ Pro W3" charset="-128"/>
              </a:rPr>
              <a:t>Arbitrage Pricing Theory </a:t>
            </a:r>
            <a:r>
              <a:rPr lang="en-US" altLang="en-US" sz="2000" b="0" dirty="0">
                <a:ea typeface="ヒラギノ角ゴ Pro W3" charset="-128"/>
              </a:rPr>
              <a:t>(1 of 2)</a:t>
            </a:r>
            <a:endParaRPr lang="en-US" sz="3600" b="1" dirty="0">
              <a:latin typeface="+mj-lt"/>
            </a:endParaRPr>
          </a:p>
        </p:txBody>
      </p:sp>
      <p:sp>
        <p:nvSpPr>
          <p:cNvPr id="3" name="Content Placeholder 2"/>
          <p:cNvSpPr>
            <a:spLocks noGrp="1"/>
          </p:cNvSpPr>
          <p:nvPr>
            <p:ph idx="1"/>
          </p:nvPr>
        </p:nvSpPr>
        <p:spPr>
          <a:xfrm>
            <a:off x="457200" y="1600201"/>
            <a:ext cx="8229600" cy="1600200"/>
          </a:xfrm>
        </p:spPr>
        <p:txBody>
          <a:bodyPr>
            <a:noAutofit/>
          </a:bodyPr>
          <a:lstStyle/>
          <a:p>
            <a:pPr marL="0" indent="0">
              <a:buNone/>
              <a:defRPr/>
            </a:pPr>
            <a:r>
              <a:rPr lang="en-US" sz="2200" dirty="0"/>
              <a:t>APT is an alternative to CAPM:</a:t>
            </a:r>
          </a:p>
          <a:p>
            <a:pPr>
              <a:buFont typeface="Arial"/>
              <a:buChar char="•"/>
              <a:defRPr/>
            </a:pPr>
            <a:r>
              <a:rPr lang="en-US" sz="2200" dirty="0"/>
              <a:t>APT assumes there may be several sources of systematic risk.</a:t>
            </a:r>
          </a:p>
          <a:p>
            <a:pPr>
              <a:buFont typeface="Arial"/>
              <a:buChar char="•"/>
              <a:defRPr/>
            </a:pPr>
            <a:r>
              <a:rPr lang="en-US" sz="2200" dirty="0"/>
              <a:t>Each factor affects asset returns.</a:t>
            </a:r>
          </a:p>
        </p:txBody>
      </p:sp>
      <p:graphicFrame>
        <p:nvGraphicFramePr>
          <p:cNvPr id="5" name="Object 4"/>
          <p:cNvGraphicFramePr>
            <a:graphicFrameLocks noChangeAspect="1"/>
          </p:cNvGraphicFramePr>
          <p:nvPr>
            <p:extLst>
              <p:ext uri="{D42A27DB-BD31-4B8C-83A1-F6EECF244321}">
                <p14:modId xmlns:p14="http://schemas.microsoft.com/office/powerpoint/2010/main" val="2611664901"/>
              </p:ext>
            </p:extLst>
          </p:nvPr>
        </p:nvGraphicFramePr>
        <p:xfrm>
          <a:off x="914400" y="3429000"/>
          <a:ext cx="7456162" cy="490537"/>
        </p:xfrm>
        <a:graphic>
          <a:graphicData uri="http://schemas.openxmlformats.org/presentationml/2006/ole">
            <mc:AlternateContent xmlns:mc="http://schemas.openxmlformats.org/markup-compatibility/2006">
              <mc:Choice xmlns:v="urn:schemas-microsoft-com:vml" Requires="v">
                <p:oleObj spid="_x0000_s7173" name="Equation" r:id="rId4" imgW="2895480" imgH="190440" progId="Equation.DSMT4">
                  <p:embed/>
                </p:oleObj>
              </mc:Choice>
              <mc:Fallback>
                <p:oleObj name="Equation" r:id="rId4" imgW="2895480" imgH="190440" progId="Equation.DSMT4">
                  <p:embed/>
                  <p:pic>
                    <p:nvPicPr>
                      <p:cNvPr id="0" name=""/>
                      <p:cNvPicPr/>
                      <p:nvPr/>
                    </p:nvPicPr>
                    <p:blipFill>
                      <a:blip r:embed="rId5"/>
                      <a:stretch>
                        <a:fillRect/>
                      </a:stretch>
                    </p:blipFill>
                    <p:spPr>
                      <a:xfrm>
                        <a:off x="914400" y="3429000"/>
                        <a:ext cx="7456162" cy="490537"/>
                      </a:xfrm>
                      <a:prstGeom prst="rect">
                        <a:avLst/>
                      </a:prstGeom>
                    </p:spPr>
                  </p:pic>
                </p:oleObj>
              </mc:Fallback>
            </mc:AlternateContent>
          </a:graphicData>
        </a:graphic>
      </p:graphicFrame>
    </p:spTree>
    <p:extLst>
      <p:ext uri="{BB962C8B-B14F-4D97-AF65-F5344CB8AC3E}">
        <p14:creationId xmlns:p14="http://schemas.microsoft.com/office/powerpoint/2010/main" val="252753857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p:cNvSpPr>
            <a:spLocks noGrp="1"/>
          </p:cNvSpPr>
          <p:nvPr>
            <p:ph type="title"/>
          </p:nvPr>
        </p:nvSpPr>
        <p:spPr/>
        <p:txBody>
          <a:bodyPr/>
          <a:lstStyle/>
          <a:p>
            <a:r>
              <a:rPr lang="en-US" altLang="en-US" sz="3600" dirty="0">
                <a:ea typeface="ヒラギノ角ゴ Pro W3" charset="-128"/>
              </a:rPr>
              <a:t>Arbitrage Pricing Theory </a:t>
            </a:r>
            <a:r>
              <a:rPr lang="en-US" altLang="en-US" sz="1800" b="0" dirty="0">
                <a:ea typeface="ヒラギノ角ゴ Pro W3" charset="-128"/>
              </a:rPr>
              <a:t>(2 of 2)</a:t>
            </a:r>
            <a:endParaRPr lang="en-US" sz="2000" b="1" dirty="0">
              <a:latin typeface="+mj-lt"/>
            </a:endParaRPr>
          </a:p>
        </p:txBody>
      </p:sp>
      <p:sp>
        <p:nvSpPr>
          <p:cNvPr id="2" name="content placeholder"/>
          <p:cNvSpPr>
            <a:spLocks noGrp="1"/>
          </p:cNvSpPr>
          <p:nvPr>
            <p:ph idx="1"/>
          </p:nvPr>
        </p:nvSpPr>
        <p:spPr/>
        <p:txBody>
          <a:bodyPr/>
          <a:lstStyle/>
          <a:p>
            <a:pPr marL="0" indent="0">
              <a:buNone/>
              <a:defRPr/>
            </a:pPr>
            <a:r>
              <a:rPr lang="en-US" sz="2200" dirty="0">
                <a:ea typeface="ヒラギノ角ゴ Pro W3" charset="0"/>
                <a:cs typeface="ヒラギノ角ゴ Pro W3" charset="0"/>
              </a:rPr>
              <a:t>APT is an alternative to CAPM:</a:t>
            </a:r>
          </a:p>
          <a:p>
            <a:pPr>
              <a:defRPr/>
            </a:pPr>
            <a:r>
              <a:rPr lang="en-US" sz="2200" dirty="0">
                <a:ea typeface="ヒラギノ角ゴ Pro W3" charset="0"/>
                <a:cs typeface="ヒラギノ角ゴ Pro W3" charset="0"/>
              </a:rPr>
              <a:t>Expected returns should be higher for more exposure to a risk factor.</a:t>
            </a:r>
            <a:endParaRPr lang="en-US" sz="2200" dirty="0"/>
          </a:p>
        </p:txBody>
      </p:sp>
    </p:spTree>
    <p:extLst>
      <p:ext uri="{BB962C8B-B14F-4D97-AF65-F5344CB8AC3E}">
        <p14:creationId xmlns:p14="http://schemas.microsoft.com/office/powerpoint/2010/main" val="823367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Copyright</a:t>
            </a:r>
            <a:endParaRPr lang="en-US" dirty="0"/>
          </a:p>
        </p:txBody>
      </p:sp>
      <p:pic>
        <p:nvPicPr>
          <p:cNvPr id="5" name="Picture 4" descr="This work is protected by United States copyright laws and is provided solely for the use of instructors in teaching their courses and assessing student learning. Dissemination or sale of any part of this work left parenthesis including on the world wide web right parenthesis will destroy the integrity of the work and is not permitted. The work and materials from it should never be made available to students except by instructors using the accompanying text in their classes. All recipients of this work are expected to abide by these restrictions and to honor the intended pedagogical purposes and the needs of other instructors who rely on these materials."/>
          <p:cNvPicPr>
            <a:picLocks noChangeAspect="1" noChangeArrowheads="1"/>
          </p:cNvPicPr>
          <p:nvPr/>
        </p:nvPicPr>
        <p:blipFill>
          <a:blip r:embed="rId3" cstate="screen">
            <a:extLst>
              <a:ext uri="{28A0092B-C50C-407E-A947-70E740481C1C}">
                <a14:useLocalDpi xmlns:a14="http://schemas.microsoft.com/office/drawing/2010/main" val="0"/>
              </a:ext>
            </a:extLst>
          </a:blip>
          <a:stretch>
            <a:fillRect/>
          </a:stretch>
        </p:blipFill>
        <p:spPr bwMode="auto">
          <a:xfrm>
            <a:off x="1026534" y="2286000"/>
            <a:ext cx="7090932" cy="2286000"/>
          </a:xfrm>
          <a:prstGeom prst="rect">
            <a:avLst/>
          </a:prstGeom>
          <a:noFill/>
          <a:ln w="9525">
            <a:noFill/>
            <a:miter lim="800000"/>
            <a:headEnd/>
            <a:tailEnd/>
          </a:ln>
        </p:spPr>
      </p:pic>
    </p:spTree>
    <p:extLst>
      <p:ext uri="{BB962C8B-B14F-4D97-AF65-F5344CB8AC3E}">
        <p14:creationId xmlns:p14="http://schemas.microsoft.com/office/powerpoint/2010/main" val="2833579703"/>
      </p:ext>
    </p:extLst>
  </p:cSld>
  <p:clrMapOvr>
    <a:masterClrMapping/>
  </p:clrMapOvr>
</p:sld>
</file>

<file path=ppt/theme/theme1.xml><?xml version="1.0" encoding="utf-8"?>
<a:theme xmlns:a="http://schemas.openxmlformats.org/drawingml/2006/main" name="508 Lecture">
  <a:themeElements>
    <a:clrScheme name="Custom 7">
      <a:dk1>
        <a:sysClr val="windowText" lastClr="000000"/>
      </a:dk1>
      <a:lt1>
        <a:sysClr val="window" lastClr="FFFFFF"/>
      </a:lt1>
      <a:dk2>
        <a:srgbClr val="000000"/>
      </a:dk2>
      <a:lt2>
        <a:srgbClr val="007FA3"/>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sz="2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2000" dirty="0" err="1" smtClean="0"/>
        </a:defPPr>
      </a:lstStyle>
    </a:txDef>
  </a:objectDefaults>
  <a:extraClrSchemeLst/>
</a:theme>
</file>

<file path=ppt/theme/theme2.xml><?xml version="1.0" encoding="utf-8"?>
<a:theme xmlns:a="http://schemas.openxmlformats.org/drawingml/2006/main" name="Office Theme">
  <a:themeElements>
    <a:clrScheme name="Pearson 508">
      <a:dk1>
        <a:sysClr val="windowText" lastClr="000000"/>
      </a:dk1>
      <a:lt1>
        <a:sysClr val="window" lastClr="FFFFFF"/>
      </a:lt1>
      <a:dk2>
        <a:srgbClr val="000000"/>
      </a:dk2>
      <a:lt2>
        <a:srgbClr val="EEEEEE"/>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Pearson 508">
      <a:dk1>
        <a:sysClr val="windowText" lastClr="000000"/>
      </a:dk1>
      <a:lt1>
        <a:sysClr val="window" lastClr="FFFFFF"/>
      </a:lt1>
      <a:dk2>
        <a:srgbClr val="000000"/>
      </a:dk2>
      <a:lt2>
        <a:srgbClr val="EEEEEE"/>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7535</TotalTime>
  <Words>609</Words>
  <Application>Microsoft Office PowerPoint</Application>
  <PresentationFormat>On-screen Show (4:3)</PresentationFormat>
  <Paragraphs>76</Paragraphs>
  <Slides>18</Slides>
  <Notes>18</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18</vt:i4>
      </vt:variant>
    </vt:vector>
  </HeadingPairs>
  <TitlesOfParts>
    <vt:vector size="20" baseType="lpstr">
      <vt:lpstr>508 Lecture</vt:lpstr>
      <vt:lpstr>Equation</vt:lpstr>
      <vt:lpstr>Financial Markets and Institutions</vt:lpstr>
      <vt:lpstr>Benefits of Diversification (1 of 3)</vt:lpstr>
      <vt:lpstr>Benefits of Diversification (2 of 3)</vt:lpstr>
      <vt:lpstr>Benefits of Diversification (3 of 3)</vt:lpstr>
      <vt:lpstr>Diversification and Beta (1 of 6)</vt:lpstr>
      <vt:lpstr>Diversification and Beta (2 of 6)</vt:lpstr>
      <vt:lpstr>Diversification and Beta (3 of 6)</vt:lpstr>
      <vt:lpstr>Diversification and Beta (4 of 6)</vt:lpstr>
      <vt:lpstr>Diversification and Beta (5 of 6)</vt:lpstr>
      <vt:lpstr>Diversification and Beta (6 of 6)</vt:lpstr>
      <vt:lpstr>Systematic and Nonsystematic Risk (1 of 2)</vt:lpstr>
      <vt:lpstr>Systematic and Nonsystematic Risk (2 of 2)</vt:lpstr>
      <vt:lpstr>Figure 1 Risk Expected Return Trade-off</vt:lpstr>
      <vt:lpstr>Figure 2 Security Market Line</vt:lpstr>
      <vt:lpstr>Capital Asset Pricing Model</vt:lpstr>
      <vt:lpstr>Arbitrage Pricing Theory (1 of 2)</vt:lpstr>
      <vt:lpstr>Arbitrage Pricing Theory (2 of 2)</vt:lpstr>
      <vt:lpstr>Copyright</vt:lpstr>
    </vt:vector>
  </TitlesOfParts>
  <Company>Integra Software Services Pvt. Ltd.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Financial Markets and Institutions</dc:title>
  <dc:subject>Finance</dc:subject>
  <dc:creator>Frederic S. Mishkin &amp; Stanley G. Eakins</dc:creator>
  <cp:lastModifiedBy>Pradish Veerapouthirane</cp:lastModifiedBy>
  <cp:revision>300</cp:revision>
  <dcterms:created xsi:type="dcterms:W3CDTF">2014-07-14T20:04:21Z</dcterms:created>
  <dcterms:modified xsi:type="dcterms:W3CDTF">2018-02-23T12:21:09Z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ffisync_UniqueId">
    <vt:lpwstr>682740</vt:lpwstr>
  </property>
  <property fmtid="{D5CDD505-2E9C-101B-9397-08002B2CF9AE}" pid="3" name="Offisync_UpdateToken">
    <vt:lpwstr>1</vt:lpwstr>
  </property>
  <property fmtid="{D5CDD505-2E9C-101B-9397-08002B2CF9AE}" pid="4" name="Offisync_ProviderInitializationData">
    <vt:lpwstr>https://neo.pearson.com</vt:lpwstr>
  </property>
  <property fmtid="{D5CDD505-2E9C-101B-9397-08002B2CF9AE}" pid="5" name="Jive_LatestUserAccountName">
    <vt:lpwstr>shinyr</vt:lpwstr>
  </property>
  <property fmtid="{D5CDD505-2E9C-101B-9397-08002B2CF9AE}" pid="6" name="Offisync_ServerID">
    <vt:lpwstr>7e960520-0e88-4f05-9fa0-24079b61e486</vt:lpwstr>
  </property>
  <property fmtid="{D5CDD505-2E9C-101B-9397-08002B2CF9AE}" pid="7" name="Jive_VersionGuid">
    <vt:lpwstr>d35f936a-ffc5-40e3-94ed-7eab6fe38a10</vt:lpwstr>
  </property>
</Properties>
</file>