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0" r:id="rId1"/>
  </p:sldMasterIdLst>
  <p:notesMasterIdLst>
    <p:notesMasterId r:id="rId10"/>
  </p:notesMasterIdLst>
  <p:sldIdLst>
    <p:sldId id="256" r:id="rId2"/>
    <p:sldId id="265" r:id="rId3"/>
    <p:sldId id="257" r:id="rId4"/>
    <p:sldId id="262" r:id="rId5"/>
    <p:sldId id="263" r:id="rId6"/>
    <p:sldId id="261" r:id="rId7"/>
    <p:sldId id="264" r:id="rId8"/>
    <p:sldId id="258"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0175" autoAdjust="0"/>
  </p:normalViewPr>
  <p:slideViewPr>
    <p:cSldViewPr snapToGrid="0">
      <p:cViewPr varScale="1">
        <p:scale>
          <a:sx n="80" d="100"/>
          <a:sy n="80" d="100"/>
        </p:scale>
        <p:origin x="173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386C63-2EE4-4D68-9CBB-7D832147CC59}" type="datetimeFigureOut">
              <a:rPr lang="en-GB" smtClean="0"/>
              <a:t>12/12/2019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038D82-666B-4CED-9516-FAC84C6C9DA7}" type="slidenum">
              <a:rPr lang="en-GB" smtClean="0"/>
              <a:t>‹#›</a:t>
            </a:fld>
            <a:endParaRPr lang="en-GB"/>
          </a:p>
        </p:txBody>
      </p:sp>
    </p:spTree>
    <p:extLst>
      <p:ext uri="{BB962C8B-B14F-4D97-AF65-F5344CB8AC3E}">
        <p14:creationId xmlns:p14="http://schemas.microsoft.com/office/powerpoint/2010/main" val="2902011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38D82-666B-4CED-9516-FAC84C6C9DA7}" type="slidenum">
              <a:rPr lang="en-GB" smtClean="0"/>
              <a:t>1</a:t>
            </a:fld>
            <a:endParaRPr lang="en-GB"/>
          </a:p>
        </p:txBody>
      </p:sp>
    </p:spTree>
    <p:extLst>
      <p:ext uri="{BB962C8B-B14F-4D97-AF65-F5344CB8AC3E}">
        <p14:creationId xmlns:p14="http://schemas.microsoft.com/office/powerpoint/2010/main" val="2630695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38D82-666B-4CED-9516-FAC84C6C9DA7}" type="slidenum">
              <a:rPr lang="en-GB" smtClean="0"/>
              <a:t>2</a:t>
            </a:fld>
            <a:endParaRPr lang="en-GB"/>
          </a:p>
        </p:txBody>
      </p:sp>
    </p:spTree>
    <p:extLst>
      <p:ext uri="{BB962C8B-B14F-4D97-AF65-F5344CB8AC3E}">
        <p14:creationId xmlns:p14="http://schemas.microsoft.com/office/powerpoint/2010/main" val="2566023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38D82-666B-4CED-9516-FAC84C6C9DA7}" type="slidenum">
              <a:rPr lang="en-GB" smtClean="0"/>
              <a:t>3</a:t>
            </a:fld>
            <a:endParaRPr lang="en-GB"/>
          </a:p>
        </p:txBody>
      </p:sp>
    </p:spTree>
    <p:extLst>
      <p:ext uri="{BB962C8B-B14F-4D97-AF65-F5344CB8AC3E}">
        <p14:creationId xmlns:p14="http://schemas.microsoft.com/office/powerpoint/2010/main" val="2237034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38D82-666B-4CED-9516-FAC84C6C9DA7}" type="slidenum">
              <a:rPr lang="en-GB" smtClean="0"/>
              <a:t>4</a:t>
            </a:fld>
            <a:endParaRPr lang="en-GB"/>
          </a:p>
        </p:txBody>
      </p:sp>
    </p:spTree>
    <p:extLst>
      <p:ext uri="{BB962C8B-B14F-4D97-AF65-F5344CB8AC3E}">
        <p14:creationId xmlns:p14="http://schemas.microsoft.com/office/powerpoint/2010/main" val="1336916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 </a:t>
            </a:r>
          </a:p>
          <a:p>
            <a:endParaRPr lang="en-GB" dirty="0"/>
          </a:p>
          <a:p>
            <a:r>
              <a:rPr lang="en-GB" dirty="0"/>
              <a:t>   </a:t>
            </a:r>
          </a:p>
        </p:txBody>
      </p:sp>
      <p:sp>
        <p:nvSpPr>
          <p:cNvPr id="4" name="Slide Number Placeholder 3"/>
          <p:cNvSpPr>
            <a:spLocks noGrp="1"/>
          </p:cNvSpPr>
          <p:nvPr>
            <p:ph type="sldNum" sz="quarter" idx="5"/>
          </p:nvPr>
        </p:nvSpPr>
        <p:spPr/>
        <p:txBody>
          <a:bodyPr/>
          <a:lstStyle/>
          <a:p>
            <a:fld id="{F8038D82-666B-4CED-9516-FAC84C6C9DA7}" type="slidenum">
              <a:rPr lang="en-GB" smtClean="0"/>
              <a:t>5</a:t>
            </a:fld>
            <a:endParaRPr lang="en-GB"/>
          </a:p>
        </p:txBody>
      </p:sp>
    </p:spTree>
    <p:extLst>
      <p:ext uri="{BB962C8B-B14F-4D97-AF65-F5344CB8AC3E}">
        <p14:creationId xmlns:p14="http://schemas.microsoft.com/office/powerpoint/2010/main" val="997833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8038D82-666B-4CED-9516-FAC84C6C9DA7}" type="slidenum">
              <a:rPr lang="en-GB" smtClean="0"/>
              <a:t>6</a:t>
            </a:fld>
            <a:endParaRPr lang="en-GB"/>
          </a:p>
        </p:txBody>
      </p:sp>
    </p:spTree>
    <p:extLst>
      <p:ext uri="{BB962C8B-B14F-4D97-AF65-F5344CB8AC3E}">
        <p14:creationId xmlns:p14="http://schemas.microsoft.com/office/powerpoint/2010/main" val="27065171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A0C0817-A112-4847-8014-A94B7D2A4EA3}" type="datetime1">
              <a:rPr lang="en-US" smtClean="0"/>
              <a:t>12/12/2019</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801480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65212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05429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79633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12/12/2019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05118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12/12/2019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26872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12/12/2019</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52965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12/12/2019</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08405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12/12/2019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39939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12/12/2019</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8111477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12/12/2019</a:t>
            </a:fld>
            <a:endParaRPr lang="en-US"/>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6865098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12/12/2019</a:t>
            </a:fld>
            <a:endParaRPr lang="en-US"/>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2431724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12/12/2019</a:t>
            </a:fld>
            <a:endParaRPr lang="en-US"/>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8339860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6FA2B21-3FCD-4721-B95C-427943F61125}" type="datetime1">
              <a:rPr lang="en-US" smtClean="0"/>
              <a:t>12/12/2019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2808575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6FA2B21-3FCD-4721-B95C-427943F61125}" type="datetime1">
              <a:rPr lang="en-US" smtClean="0"/>
              <a:t>12/12/2019</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0371339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134F40B7-36AB-4376-BE14-EF7004D79BB9}" type="datetime1">
              <a:rPr lang="en-US" smtClean="0"/>
              <a:t>12/12/2019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628705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FF87CAB8-DCAE-46A5-AADA-B3FAD11A54E0}" type="datetime1">
              <a:rPr lang="en-US" smtClean="0"/>
              <a:t>12/12/2019</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07570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F6FA2B21-3FCD-4721-B95C-427943F61125}" type="datetime1">
              <a:rPr lang="en-US" smtClean="0"/>
              <a:t>12/12/2019</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726133443"/>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 id="214748381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investopedia.com/terms/p.porter.asp" TargetMode="External"/><Relationship Id="rId3" Type="http://schemas.openxmlformats.org/officeDocument/2006/relationships/hyperlink" Target="https://www.amazon.jobs/en/principles" TargetMode="External"/><Relationship Id="rId7" Type="http://schemas.openxmlformats.org/officeDocument/2006/relationships/hyperlink" Target="https://www.businessnewsdaily.com/?4245-swot-analysis.html" TargetMode="External"/><Relationship Id="rId2" Type="http://schemas.openxmlformats.org/officeDocument/2006/relationships/hyperlink" Target="https://www.thebalancesmb.com/amazon-mission-statement-4068548" TargetMode="External"/><Relationship Id="rId1" Type="http://schemas.openxmlformats.org/officeDocument/2006/relationships/slideLayout" Target="../slideLayouts/slideLayout2.xml"/><Relationship Id="rId6" Type="http://schemas.openxmlformats.org/officeDocument/2006/relationships/hyperlink" Target="https://www.strategicmanagementinsight.com/topics/strategic-management-planning.html" TargetMode="External"/><Relationship Id="rId5" Type="http://schemas.openxmlformats.org/officeDocument/2006/relationships/hyperlink" Target="https://www.investopedia.com/terms/s/strategic-management.asp" TargetMode="External"/><Relationship Id="rId4" Type="http://schemas.openxmlformats.org/officeDocument/2006/relationships/hyperlink" Target="https://searchio.techtarget.com/definition/strategic-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7F599-09D4-42A7-974F-7193ADC7597F}"/>
              </a:ext>
            </a:extLst>
          </p:cNvPr>
          <p:cNvSpPr>
            <a:spLocks noGrp="1"/>
          </p:cNvSpPr>
          <p:nvPr>
            <p:ph type="ctrTitle"/>
          </p:nvPr>
        </p:nvSpPr>
        <p:spPr>
          <a:xfrm>
            <a:off x="892199" y="4854346"/>
            <a:ext cx="10407602" cy="868026"/>
          </a:xfrm>
        </p:spPr>
        <p:txBody>
          <a:bodyPr>
            <a:normAutofit/>
          </a:bodyPr>
          <a:lstStyle/>
          <a:p>
            <a:pPr algn="ctr">
              <a:lnSpc>
                <a:spcPct val="90000"/>
              </a:lnSpc>
            </a:pPr>
            <a:r>
              <a:rPr lang="en-GB" sz="3100" dirty="0">
                <a:solidFill>
                  <a:srgbClr val="EBEBEB"/>
                </a:solidFill>
              </a:rPr>
              <a:t>Amazon, Inc. Corporate Strategy </a:t>
            </a:r>
          </a:p>
        </p:txBody>
      </p:sp>
      <p:sp>
        <p:nvSpPr>
          <p:cNvPr id="3" name="Subtitle 2">
            <a:extLst>
              <a:ext uri="{FF2B5EF4-FFF2-40B4-BE49-F238E27FC236}">
                <a16:creationId xmlns:a16="http://schemas.microsoft.com/office/drawing/2014/main" id="{88FD8CFD-0CA9-4528-9432-EB1B86CE6BFD}"/>
              </a:ext>
            </a:extLst>
          </p:cNvPr>
          <p:cNvSpPr>
            <a:spLocks noGrp="1"/>
          </p:cNvSpPr>
          <p:nvPr>
            <p:ph type="subTitle" idx="1"/>
          </p:nvPr>
        </p:nvSpPr>
        <p:spPr>
          <a:xfrm>
            <a:off x="892199" y="5722374"/>
            <a:ext cx="10407602" cy="487924"/>
          </a:xfrm>
        </p:spPr>
        <p:txBody>
          <a:bodyPr>
            <a:normAutofit/>
          </a:bodyPr>
          <a:lstStyle/>
          <a:p>
            <a:pPr algn="ctr"/>
            <a:r>
              <a:rPr lang="en-GB" dirty="0">
                <a:solidFill>
                  <a:schemeClr val="tx2">
                    <a:lumMod val="40000"/>
                    <a:lumOff val="60000"/>
                  </a:schemeClr>
                </a:solidFill>
              </a:rPr>
              <a:t> </a:t>
            </a:r>
          </a:p>
        </p:txBody>
      </p:sp>
      <p:pic>
        <p:nvPicPr>
          <p:cNvPr id="5" name="Picture 4">
            <a:extLst>
              <a:ext uri="{FF2B5EF4-FFF2-40B4-BE49-F238E27FC236}">
                <a16:creationId xmlns:a16="http://schemas.microsoft.com/office/drawing/2014/main" id="{859428E9-A72B-4229-8214-9B5A247D66D3}"/>
              </a:ext>
            </a:extLst>
          </p:cNvPr>
          <p:cNvPicPr>
            <a:picLocks noChangeAspect="1"/>
          </p:cNvPicPr>
          <p:nvPr/>
        </p:nvPicPr>
        <p:blipFill rotWithShape="1">
          <a:blip r:embed="rId3"/>
          <a:srcRect l="4312" r="6823" b="-1"/>
          <a:stretch/>
        </p:blipFill>
        <p:spPr>
          <a:xfrm>
            <a:off x="2719137" y="884860"/>
            <a:ext cx="6412561" cy="3969484"/>
          </a:xfrm>
          <a:prstGeom prst="rect">
            <a:avLst/>
          </a:prstGeom>
        </p:spPr>
      </p:pic>
    </p:spTree>
    <p:extLst>
      <p:ext uri="{BB962C8B-B14F-4D97-AF65-F5344CB8AC3E}">
        <p14:creationId xmlns:p14="http://schemas.microsoft.com/office/powerpoint/2010/main" val="11729789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502AE-3A8F-4FE8-98E9-423469EA7CBE}"/>
              </a:ext>
            </a:extLst>
          </p:cNvPr>
          <p:cNvSpPr>
            <a:spLocks noGrp="1"/>
          </p:cNvSpPr>
          <p:nvPr>
            <p:ph type="title"/>
          </p:nvPr>
        </p:nvSpPr>
        <p:spPr/>
        <p:txBody>
          <a:bodyPr/>
          <a:lstStyle/>
          <a:p>
            <a:r>
              <a:rPr lang="en-GB" dirty="0"/>
              <a:t>What is Strategic Management?  </a:t>
            </a:r>
          </a:p>
        </p:txBody>
      </p:sp>
      <p:sp>
        <p:nvSpPr>
          <p:cNvPr id="3" name="Content Placeholder 2">
            <a:extLst>
              <a:ext uri="{FF2B5EF4-FFF2-40B4-BE49-F238E27FC236}">
                <a16:creationId xmlns:a16="http://schemas.microsoft.com/office/drawing/2014/main" id="{E41FFD4C-0B5F-45E9-8ECE-E7CEF4EE465F}"/>
              </a:ext>
            </a:extLst>
          </p:cNvPr>
          <p:cNvSpPr>
            <a:spLocks noGrp="1"/>
          </p:cNvSpPr>
          <p:nvPr>
            <p:ph idx="1"/>
          </p:nvPr>
        </p:nvSpPr>
        <p:spPr/>
        <p:txBody>
          <a:bodyPr/>
          <a:lstStyle/>
          <a:p>
            <a:pPr marL="0" indent="0">
              <a:buNone/>
            </a:pPr>
            <a:r>
              <a:rPr lang="en-GB" dirty="0">
                <a:solidFill>
                  <a:schemeClr val="tx1"/>
                </a:solidFill>
              </a:rPr>
              <a:t>Strategic Management is the continuing monitoring, designing, examining and assessment of those that are required for a company to meet their goals and objectives(Rouse, 2019). </a:t>
            </a:r>
          </a:p>
          <a:p>
            <a:pPr marL="0" indent="0">
              <a:buNone/>
            </a:pPr>
            <a:r>
              <a:rPr lang="en-GB" dirty="0"/>
              <a:t>Strategic Management is made up of setting objectives, analysing  competitive environment, examining the domestic organisation, evaluating strategies and make certain that management acts upon said strategies across the company (Kenton, 2019)</a:t>
            </a:r>
          </a:p>
          <a:p>
            <a:pPr marL="0" indent="0">
              <a:buNone/>
            </a:pPr>
            <a:r>
              <a:rPr lang="en-GB" dirty="0"/>
              <a:t>Strategic management is the formation of putting together, carrying out cross-functional decisions that allows a company or organisation to reach its set objectives (Jurevicius, 2013). </a:t>
            </a:r>
          </a:p>
          <a:p>
            <a:pPr marL="0" indent="0">
              <a:buNone/>
            </a:pPr>
            <a:endParaRPr lang="en-GB" dirty="0"/>
          </a:p>
        </p:txBody>
      </p:sp>
    </p:spTree>
    <p:extLst>
      <p:ext uri="{BB962C8B-B14F-4D97-AF65-F5344CB8AC3E}">
        <p14:creationId xmlns:p14="http://schemas.microsoft.com/office/powerpoint/2010/main" val="1660963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Shape 10">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3"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493FFA58-9B6C-4442-8306-05F952E2CF60}"/>
              </a:ext>
            </a:extLst>
          </p:cNvPr>
          <p:cNvSpPr>
            <a:spLocks noGrp="1"/>
          </p:cNvSpPr>
          <p:nvPr>
            <p:ph type="title"/>
          </p:nvPr>
        </p:nvSpPr>
        <p:spPr>
          <a:xfrm>
            <a:off x="1154955" y="973668"/>
            <a:ext cx="2942210" cy="1020232"/>
          </a:xfrm>
        </p:spPr>
        <p:txBody>
          <a:bodyPr>
            <a:normAutofit/>
          </a:bodyPr>
          <a:lstStyle/>
          <a:p>
            <a:pPr>
              <a:lnSpc>
                <a:spcPct val="90000"/>
              </a:lnSpc>
            </a:pPr>
            <a:r>
              <a:rPr lang="en-GB" sz="3300">
                <a:solidFill>
                  <a:schemeClr val="tx1"/>
                </a:solidFill>
              </a:rPr>
              <a:t>Overview of Amazon Inc</a:t>
            </a:r>
          </a:p>
        </p:txBody>
      </p:sp>
      <p:pic>
        <p:nvPicPr>
          <p:cNvPr id="4" name="Picture 3">
            <a:extLst>
              <a:ext uri="{FF2B5EF4-FFF2-40B4-BE49-F238E27FC236}">
                <a16:creationId xmlns:a16="http://schemas.microsoft.com/office/drawing/2014/main" id="{0F25624D-A639-4A9D-8109-C840A5C64287}"/>
              </a:ext>
            </a:extLst>
          </p:cNvPr>
          <p:cNvPicPr>
            <a:picLocks noChangeAspect="1"/>
          </p:cNvPicPr>
          <p:nvPr/>
        </p:nvPicPr>
        <p:blipFill rotWithShape="1">
          <a:blip r:embed="rId3"/>
          <a:srcRect l="4312" r="6823" b="-1"/>
          <a:stretch/>
        </p:blipFill>
        <p:spPr>
          <a:xfrm>
            <a:off x="5194607" y="803751"/>
            <a:ext cx="6391533" cy="5250498"/>
          </a:xfrm>
          <a:prstGeom prst="rect">
            <a:avLst/>
          </a:prstGeom>
        </p:spPr>
      </p:pic>
      <p:sp>
        <p:nvSpPr>
          <p:cNvPr id="15" name="Rectangle 14">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 name="Oval 18">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C707DC8-94D2-4E59-8080-357F01AEFEE5}"/>
              </a:ext>
            </a:extLst>
          </p:cNvPr>
          <p:cNvSpPr>
            <a:spLocks noGrp="1"/>
          </p:cNvSpPr>
          <p:nvPr>
            <p:ph idx="1"/>
          </p:nvPr>
        </p:nvSpPr>
        <p:spPr>
          <a:xfrm>
            <a:off x="1154955" y="2120900"/>
            <a:ext cx="3133726" cy="3898900"/>
          </a:xfrm>
        </p:spPr>
        <p:txBody>
          <a:bodyPr>
            <a:normAutofit/>
          </a:bodyPr>
          <a:lstStyle/>
          <a:p>
            <a:r>
              <a:rPr lang="en-GB" dirty="0">
                <a:solidFill>
                  <a:schemeClr val="tx1"/>
                </a:solidFill>
              </a:rPr>
              <a:t>Established in 1994</a:t>
            </a:r>
          </a:p>
          <a:p>
            <a:r>
              <a:rPr lang="en-GB" dirty="0">
                <a:solidFill>
                  <a:schemeClr val="tx1"/>
                </a:solidFill>
              </a:rPr>
              <a:t>Customer Centricity</a:t>
            </a:r>
          </a:p>
          <a:p>
            <a:r>
              <a:rPr lang="en-GB" dirty="0">
                <a:solidFill>
                  <a:schemeClr val="tx1"/>
                </a:solidFill>
              </a:rPr>
              <a:t>Ownership</a:t>
            </a:r>
          </a:p>
          <a:p>
            <a:endParaRPr lang="en-GB" dirty="0">
              <a:solidFill>
                <a:schemeClr val="tx1"/>
              </a:solidFill>
            </a:endParaRPr>
          </a:p>
        </p:txBody>
      </p:sp>
      <p:sp>
        <p:nvSpPr>
          <p:cNvPr id="7"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231208055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61958-E314-460C-870B-BF50BCB93DCF}"/>
              </a:ext>
            </a:extLst>
          </p:cNvPr>
          <p:cNvSpPr>
            <a:spLocks noGrp="1"/>
          </p:cNvSpPr>
          <p:nvPr>
            <p:ph type="title"/>
          </p:nvPr>
        </p:nvSpPr>
        <p:spPr/>
        <p:txBody>
          <a:bodyPr/>
          <a:lstStyle/>
          <a:p>
            <a:r>
              <a:rPr lang="en-GB" dirty="0"/>
              <a:t>Bowman’s Strategic Clock</a:t>
            </a:r>
          </a:p>
        </p:txBody>
      </p:sp>
      <p:sp>
        <p:nvSpPr>
          <p:cNvPr id="4" name="TextBox 3">
            <a:extLst>
              <a:ext uri="{FF2B5EF4-FFF2-40B4-BE49-F238E27FC236}">
                <a16:creationId xmlns:a16="http://schemas.microsoft.com/office/drawing/2014/main" id="{F97B5157-12A6-44B9-BC90-E200D027ABEE}"/>
              </a:ext>
            </a:extLst>
          </p:cNvPr>
          <p:cNvSpPr txBox="1"/>
          <p:nvPr/>
        </p:nvSpPr>
        <p:spPr>
          <a:xfrm>
            <a:off x="517358" y="2321653"/>
            <a:ext cx="3080084" cy="3539430"/>
          </a:xfrm>
          <a:prstGeom prst="rect">
            <a:avLst/>
          </a:prstGeom>
          <a:noFill/>
        </p:spPr>
        <p:txBody>
          <a:bodyPr wrap="square" rtlCol="0">
            <a:spAutoFit/>
          </a:bodyPr>
          <a:lstStyle/>
          <a:p>
            <a:r>
              <a:rPr lang="en-GB" sz="1600" dirty="0"/>
              <a:t>Bowman’s Strategic Clock is a management tool that was created by Cliff Bowman and David Faulkner which focuses on making companies aware of their market positions (Bowman &amp; Faulkner, 1997). This model highlights the characteristics on how a company can place its services and product offerings within the market based on these dimensions (Bhasin, 2019). </a:t>
            </a:r>
          </a:p>
        </p:txBody>
      </p:sp>
      <p:sp>
        <p:nvSpPr>
          <p:cNvPr id="5" name="Oval 4">
            <a:extLst>
              <a:ext uri="{FF2B5EF4-FFF2-40B4-BE49-F238E27FC236}">
                <a16:creationId xmlns:a16="http://schemas.microsoft.com/office/drawing/2014/main" id="{398D69CF-2377-42C8-9503-8964540AF3D3}"/>
              </a:ext>
            </a:extLst>
          </p:cNvPr>
          <p:cNvSpPr/>
          <p:nvPr/>
        </p:nvSpPr>
        <p:spPr>
          <a:xfrm>
            <a:off x="5522495" y="2321653"/>
            <a:ext cx="5041232" cy="42836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8A671CDD-0C9D-4B11-A4D8-EF21AA9C283E}"/>
              </a:ext>
            </a:extLst>
          </p:cNvPr>
          <p:cNvCxnSpPr>
            <a:cxnSpLocks/>
          </p:cNvCxnSpPr>
          <p:nvPr/>
        </p:nvCxnSpPr>
        <p:spPr>
          <a:xfrm>
            <a:off x="8043111" y="3308684"/>
            <a:ext cx="0" cy="2201779"/>
          </a:xfrm>
          <a:prstGeom prst="straightConnector1">
            <a:avLst/>
          </a:prstGeom>
          <a:ln>
            <a:headEnd type="triangle"/>
            <a:tailEnd type="triangle"/>
          </a:ln>
        </p:spPr>
        <p:style>
          <a:lnRef idx="2">
            <a:schemeClr val="accent5"/>
          </a:lnRef>
          <a:fillRef idx="0">
            <a:schemeClr val="accent5"/>
          </a:fillRef>
          <a:effectRef idx="1">
            <a:schemeClr val="accent5"/>
          </a:effectRef>
          <a:fontRef idx="minor">
            <a:schemeClr val="tx1"/>
          </a:fontRef>
        </p:style>
      </p:cxnSp>
      <p:cxnSp>
        <p:nvCxnSpPr>
          <p:cNvPr id="12" name="Straight Arrow Connector 11">
            <a:extLst>
              <a:ext uri="{FF2B5EF4-FFF2-40B4-BE49-F238E27FC236}">
                <a16:creationId xmlns:a16="http://schemas.microsoft.com/office/drawing/2014/main" id="{80F48128-7FCB-4746-89B2-D6BDAD99F6F7}"/>
              </a:ext>
            </a:extLst>
          </p:cNvPr>
          <p:cNvCxnSpPr>
            <a:cxnSpLocks/>
          </p:cNvCxnSpPr>
          <p:nvPr/>
        </p:nvCxnSpPr>
        <p:spPr>
          <a:xfrm flipH="1">
            <a:off x="7385136" y="3697879"/>
            <a:ext cx="1391149" cy="1465531"/>
          </a:xfrm>
          <a:prstGeom prst="straightConnector1">
            <a:avLst/>
          </a:prstGeom>
          <a:ln>
            <a:headEnd type="triangle"/>
            <a:tailEnd type="triangle"/>
          </a:ln>
        </p:spPr>
        <p:style>
          <a:lnRef idx="2">
            <a:schemeClr val="accent5"/>
          </a:lnRef>
          <a:fillRef idx="0">
            <a:schemeClr val="accent5"/>
          </a:fillRef>
          <a:effectRef idx="1">
            <a:schemeClr val="accent5"/>
          </a:effectRef>
          <a:fontRef idx="minor">
            <a:schemeClr val="tx1"/>
          </a:fontRef>
        </p:style>
      </p:cxnSp>
      <p:cxnSp>
        <p:nvCxnSpPr>
          <p:cNvPr id="14" name="Straight Arrow Connector 13">
            <a:extLst>
              <a:ext uri="{FF2B5EF4-FFF2-40B4-BE49-F238E27FC236}">
                <a16:creationId xmlns:a16="http://schemas.microsoft.com/office/drawing/2014/main" id="{72A66608-E30C-48BA-BB66-4754DDCA0A1D}"/>
              </a:ext>
            </a:extLst>
          </p:cNvPr>
          <p:cNvCxnSpPr>
            <a:cxnSpLocks/>
          </p:cNvCxnSpPr>
          <p:nvPr/>
        </p:nvCxnSpPr>
        <p:spPr>
          <a:xfrm flipH="1">
            <a:off x="6773779" y="4463495"/>
            <a:ext cx="2658980" cy="0"/>
          </a:xfrm>
          <a:prstGeom prst="straightConnector1">
            <a:avLst/>
          </a:prstGeom>
          <a:ln>
            <a:headEnd type="triangle"/>
            <a:tailEnd type="triangle"/>
          </a:ln>
        </p:spPr>
        <p:style>
          <a:lnRef idx="2">
            <a:schemeClr val="accent5"/>
          </a:lnRef>
          <a:fillRef idx="0">
            <a:schemeClr val="accent5"/>
          </a:fillRef>
          <a:effectRef idx="1">
            <a:schemeClr val="accent5"/>
          </a:effectRef>
          <a:fontRef idx="minor">
            <a:schemeClr val="tx1"/>
          </a:fontRef>
        </p:style>
      </p:cxnSp>
      <p:cxnSp>
        <p:nvCxnSpPr>
          <p:cNvPr id="18" name="Straight Arrow Connector 17">
            <a:extLst>
              <a:ext uri="{FF2B5EF4-FFF2-40B4-BE49-F238E27FC236}">
                <a16:creationId xmlns:a16="http://schemas.microsoft.com/office/drawing/2014/main" id="{96E1C977-C5C7-4408-8F18-3EF6F38ECB9B}"/>
              </a:ext>
            </a:extLst>
          </p:cNvPr>
          <p:cNvCxnSpPr>
            <a:cxnSpLocks/>
          </p:cNvCxnSpPr>
          <p:nvPr/>
        </p:nvCxnSpPr>
        <p:spPr>
          <a:xfrm>
            <a:off x="7300661" y="3729789"/>
            <a:ext cx="1484897" cy="1465531"/>
          </a:xfrm>
          <a:prstGeom prst="straightConnector1">
            <a:avLst/>
          </a:prstGeom>
          <a:ln>
            <a:headEnd type="triangle"/>
            <a:tailEnd type="triangle"/>
          </a:ln>
        </p:spPr>
        <p:style>
          <a:lnRef idx="2">
            <a:schemeClr val="accent5"/>
          </a:lnRef>
          <a:fillRef idx="0">
            <a:schemeClr val="accent5"/>
          </a:fillRef>
          <a:effectRef idx="1">
            <a:schemeClr val="accent5"/>
          </a:effectRef>
          <a:fontRef idx="minor">
            <a:schemeClr val="tx1"/>
          </a:fontRef>
        </p:style>
      </p:cxnSp>
      <p:sp>
        <p:nvSpPr>
          <p:cNvPr id="23" name="TextBox 22">
            <a:extLst>
              <a:ext uri="{FF2B5EF4-FFF2-40B4-BE49-F238E27FC236}">
                <a16:creationId xmlns:a16="http://schemas.microsoft.com/office/drawing/2014/main" id="{83285FC6-7907-43E1-977D-A2A3923C42CA}"/>
              </a:ext>
            </a:extLst>
          </p:cNvPr>
          <p:cNvSpPr txBox="1"/>
          <p:nvPr/>
        </p:nvSpPr>
        <p:spPr>
          <a:xfrm>
            <a:off x="7413216" y="2438360"/>
            <a:ext cx="1259786" cy="276999"/>
          </a:xfrm>
          <a:prstGeom prst="rect">
            <a:avLst/>
          </a:prstGeom>
          <a:noFill/>
        </p:spPr>
        <p:txBody>
          <a:bodyPr wrap="square" rtlCol="0">
            <a:spAutoFit/>
          </a:bodyPr>
          <a:lstStyle/>
          <a:p>
            <a:r>
              <a:rPr lang="en-GB" sz="1200" dirty="0">
                <a:solidFill>
                  <a:schemeClr val="bg1"/>
                </a:solidFill>
              </a:rPr>
              <a:t>Differentiation</a:t>
            </a:r>
          </a:p>
        </p:txBody>
      </p:sp>
      <p:sp>
        <p:nvSpPr>
          <p:cNvPr id="24" name="TextBox 23">
            <a:extLst>
              <a:ext uri="{FF2B5EF4-FFF2-40B4-BE49-F238E27FC236}">
                <a16:creationId xmlns:a16="http://schemas.microsoft.com/office/drawing/2014/main" id="{E01B87B8-4986-4965-89DE-B27589CFFD31}"/>
              </a:ext>
            </a:extLst>
          </p:cNvPr>
          <p:cNvSpPr txBox="1"/>
          <p:nvPr/>
        </p:nvSpPr>
        <p:spPr>
          <a:xfrm>
            <a:off x="8897212" y="3112128"/>
            <a:ext cx="1259786" cy="461665"/>
          </a:xfrm>
          <a:prstGeom prst="rect">
            <a:avLst/>
          </a:prstGeom>
          <a:noFill/>
        </p:spPr>
        <p:txBody>
          <a:bodyPr wrap="square" rtlCol="0">
            <a:spAutoFit/>
          </a:bodyPr>
          <a:lstStyle/>
          <a:p>
            <a:r>
              <a:rPr lang="en-GB" sz="1200" dirty="0">
                <a:solidFill>
                  <a:schemeClr val="bg1"/>
                </a:solidFill>
              </a:rPr>
              <a:t>Focused Differentiation</a:t>
            </a:r>
          </a:p>
        </p:txBody>
      </p:sp>
      <p:sp>
        <p:nvSpPr>
          <p:cNvPr id="25" name="TextBox 24">
            <a:extLst>
              <a:ext uri="{FF2B5EF4-FFF2-40B4-BE49-F238E27FC236}">
                <a16:creationId xmlns:a16="http://schemas.microsoft.com/office/drawing/2014/main" id="{11742ED2-AE0C-4DBD-86A4-024F584415AF}"/>
              </a:ext>
            </a:extLst>
          </p:cNvPr>
          <p:cNvSpPr txBox="1"/>
          <p:nvPr/>
        </p:nvSpPr>
        <p:spPr>
          <a:xfrm>
            <a:off x="9382142" y="4324054"/>
            <a:ext cx="1259786" cy="461665"/>
          </a:xfrm>
          <a:prstGeom prst="rect">
            <a:avLst/>
          </a:prstGeom>
          <a:noFill/>
        </p:spPr>
        <p:txBody>
          <a:bodyPr wrap="square" rtlCol="0">
            <a:spAutoFit/>
          </a:bodyPr>
          <a:lstStyle/>
          <a:p>
            <a:r>
              <a:rPr lang="en-GB" sz="1200" dirty="0">
                <a:solidFill>
                  <a:schemeClr val="bg1"/>
                </a:solidFill>
              </a:rPr>
              <a:t>Risky High Margins</a:t>
            </a:r>
          </a:p>
        </p:txBody>
      </p:sp>
      <p:sp>
        <p:nvSpPr>
          <p:cNvPr id="26" name="TextBox 25">
            <a:extLst>
              <a:ext uri="{FF2B5EF4-FFF2-40B4-BE49-F238E27FC236}">
                <a16:creationId xmlns:a16="http://schemas.microsoft.com/office/drawing/2014/main" id="{5F2BC1E3-08A4-4CFD-8A1F-8B148926C8C3}"/>
              </a:ext>
            </a:extLst>
          </p:cNvPr>
          <p:cNvSpPr txBox="1"/>
          <p:nvPr/>
        </p:nvSpPr>
        <p:spPr>
          <a:xfrm>
            <a:off x="8863762" y="5326195"/>
            <a:ext cx="1259786" cy="461665"/>
          </a:xfrm>
          <a:prstGeom prst="rect">
            <a:avLst/>
          </a:prstGeom>
          <a:noFill/>
        </p:spPr>
        <p:txBody>
          <a:bodyPr wrap="square" rtlCol="0">
            <a:spAutoFit/>
          </a:bodyPr>
          <a:lstStyle/>
          <a:p>
            <a:r>
              <a:rPr lang="en-GB" sz="1200" dirty="0">
                <a:solidFill>
                  <a:schemeClr val="bg1"/>
                </a:solidFill>
              </a:rPr>
              <a:t>Monopoly Pricing</a:t>
            </a:r>
          </a:p>
        </p:txBody>
      </p:sp>
      <p:sp>
        <p:nvSpPr>
          <p:cNvPr id="27" name="TextBox 26">
            <a:extLst>
              <a:ext uri="{FF2B5EF4-FFF2-40B4-BE49-F238E27FC236}">
                <a16:creationId xmlns:a16="http://schemas.microsoft.com/office/drawing/2014/main" id="{25958CC0-CEDE-41A6-B890-C4429C836C96}"/>
              </a:ext>
            </a:extLst>
          </p:cNvPr>
          <p:cNvSpPr txBox="1"/>
          <p:nvPr/>
        </p:nvSpPr>
        <p:spPr>
          <a:xfrm>
            <a:off x="7450817" y="6169332"/>
            <a:ext cx="1259786" cy="461665"/>
          </a:xfrm>
          <a:prstGeom prst="rect">
            <a:avLst/>
          </a:prstGeom>
          <a:noFill/>
        </p:spPr>
        <p:txBody>
          <a:bodyPr wrap="square" rtlCol="0">
            <a:spAutoFit/>
          </a:bodyPr>
          <a:lstStyle/>
          <a:p>
            <a:r>
              <a:rPr lang="en-GB" sz="1200" dirty="0">
                <a:solidFill>
                  <a:schemeClr val="bg1"/>
                </a:solidFill>
              </a:rPr>
              <a:t>Loss of Market Share</a:t>
            </a:r>
          </a:p>
        </p:txBody>
      </p:sp>
      <p:sp>
        <p:nvSpPr>
          <p:cNvPr id="28" name="TextBox 27">
            <a:extLst>
              <a:ext uri="{FF2B5EF4-FFF2-40B4-BE49-F238E27FC236}">
                <a16:creationId xmlns:a16="http://schemas.microsoft.com/office/drawing/2014/main" id="{AE0BD1CC-48EC-4A6D-8C7E-17DBE8CBE029}"/>
              </a:ext>
            </a:extLst>
          </p:cNvPr>
          <p:cNvSpPr txBox="1"/>
          <p:nvPr/>
        </p:nvSpPr>
        <p:spPr>
          <a:xfrm>
            <a:off x="6208079" y="5349670"/>
            <a:ext cx="1259786" cy="646331"/>
          </a:xfrm>
          <a:prstGeom prst="rect">
            <a:avLst/>
          </a:prstGeom>
          <a:noFill/>
        </p:spPr>
        <p:txBody>
          <a:bodyPr wrap="square" rtlCol="0">
            <a:spAutoFit/>
          </a:bodyPr>
          <a:lstStyle/>
          <a:p>
            <a:r>
              <a:rPr lang="en-GB" sz="1200" dirty="0">
                <a:solidFill>
                  <a:schemeClr val="bg1"/>
                </a:solidFill>
              </a:rPr>
              <a:t>Low Price &amp; Low Added Value</a:t>
            </a:r>
          </a:p>
        </p:txBody>
      </p:sp>
      <p:sp>
        <p:nvSpPr>
          <p:cNvPr id="29" name="TextBox 28">
            <a:extLst>
              <a:ext uri="{FF2B5EF4-FFF2-40B4-BE49-F238E27FC236}">
                <a16:creationId xmlns:a16="http://schemas.microsoft.com/office/drawing/2014/main" id="{7CF5516E-FEC3-4D7F-A5C8-0B097C3D3AD6}"/>
              </a:ext>
            </a:extLst>
          </p:cNvPr>
          <p:cNvSpPr txBox="1"/>
          <p:nvPr/>
        </p:nvSpPr>
        <p:spPr>
          <a:xfrm>
            <a:off x="5508981" y="4324053"/>
            <a:ext cx="1259786" cy="276999"/>
          </a:xfrm>
          <a:prstGeom prst="rect">
            <a:avLst/>
          </a:prstGeom>
          <a:noFill/>
        </p:spPr>
        <p:txBody>
          <a:bodyPr wrap="square" rtlCol="0">
            <a:spAutoFit/>
          </a:bodyPr>
          <a:lstStyle/>
          <a:p>
            <a:r>
              <a:rPr lang="en-GB" sz="1200" dirty="0">
                <a:solidFill>
                  <a:schemeClr val="bg1"/>
                </a:solidFill>
              </a:rPr>
              <a:t>Low Price</a:t>
            </a:r>
          </a:p>
        </p:txBody>
      </p:sp>
      <p:sp>
        <p:nvSpPr>
          <p:cNvPr id="30" name="TextBox 29">
            <a:extLst>
              <a:ext uri="{FF2B5EF4-FFF2-40B4-BE49-F238E27FC236}">
                <a16:creationId xmlns:a16="http://schemas.microsoft.com/office/drawing/2014/main" id="{C1D2CF57-5707-4914-BB35-F4D68940A909}"/>
              </a:ext>
            </a:extLst>
          </p:cNvPr>
          <p:cNvSpPr txBox="1"/>
          <p:nvPr/>
        </p:nvSpPr>
        <p:spPr>
          <a:xfrm>
            <a:off x="6040875" y="3132279"/>
            <a:ext cx="1259786" cy="276999"/>
          </a:xfrm>
          <a:prstGeom prst="rect">
            <a:avLst/>
          </a:prstGeom>
          <a:noFill/>
        </p:spPr>
        <p:txBody>
          <a:bodyPr wrap="square" rtlCol="0">
            <a:spAutoFit/>
          </a:bodyPr>
          <a:lstStyle/>
          <a:p>
            <a:r>
              <a:rPr lang="en-GB" sz="1200" dirty="0">
                <a:solidFill>
                  <a:schemeClr val="bg1"/>
                </a:solidFill>
              </a:rPr>
              <a:t>Hybrid</a:t>
            </a:r>
          </a:p>
        </p:txBody>
      </p:sp>
      <p:pic>
        <p:nvPicPr>
          <p:cNvPr id="31" name="Picture 30">
            <a:extLst>
              <a:ext uri="{FF2B5EF4-FFF2-40B4-BE49-F238E27FC236}">
                <a16:creationId xmlns:a16="http://schemas.microsoft.com/office/drawing/2014/main" id="{C979BFB6-B4B4-4CF1-9665-FBBDDC69B7E9}"/>
              </a:ext>
            </a:extLst>
          </p:cNvPr>
          <p:cNvPicPr>
            <a:picLocks noChangeAspect="1"/>
          </p:cNvPicPr>
          <p:nvPr/>
        </p:nvPicPr>
        <p:blipFill>
          <a:blip r:embed="rId3"/>
          <a:stretch>
            <a:fillRect/>
          </a:stretch>
        </p:blipFill>
        <p:spPr>
          <a:xfrm>
            <a:off x="5947874" y="3668075"/>
            <a:ext cx="699079" cy="461415"/>
          </a:xfrm>
          <a:prstGeom prst="rect">
            <a:avLst/>
          </a:prstGeom>
        </p:spPr>
      </p:pic>
    </p:spTree>
    <p:extLst>
      <p:ext uri="{BB962C8B-B14F-4D97-AF65-F5344CB8AC3E}">
        <p14:creationId xmlns:p14="http://schemas.microsoft.com/office/powerpoint/2010/main" val="143488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8DEC4-2076-4324-A513-C7E148536BE9}"/>
              </a:ext>
            </a:extLst>
          </p:cNvPr>
          <p:cNvSpPr>
            <a:spLocks noGrp="1"/>
          </p:cNvSpPr>
          <p:nvPr>
            <p:ph type="title"/>
          </p:nvPr>
        </p:nvSpPr>
        <p:spPr/>
        <p:txBody>
          <a:bodyPr/>
          <a:lstStyle/>
          <a:p>
            <a:r>
              <a:rPr lang="en-GB" dirty="0"/>
              <a:t>Porter’s Five Forces</a:t>
            </a:r>
          </a:p>
        </p:txBody>
      </p:sp>
      <p:sp>
        <p:nvSpPr>
          <p:cNvPr id="4" name="TextBox 3">
            <a:extLst>
              <a:ext uri="{FF2B5EF4-FFF2-40B4-BE49-F238E27FC236}">
                <a16:creationId xmlns:a16="http://schemas.microsoft.com/office/drawing/2014/main" id="{95F723E6-DB18-442F-A3C1-1585D30279D8}"/>
              </a:ext>
            </a:extLst>
          </p:cNvPr>
          <p:cNvSpPr txBox="1"/>
          <p:nvPr/>
        </p:nvSpPr>
        <p:spPr>
          <a:xfrm>
            <a:off x="7170821" y="2461270"/>
            <a:ext cx="4363453" cy="2862322"/>
          </a:xfrm>
          <a:prstGeom prst="rect">
            <a:avLst/>
          </a:prstGeom>
          <a:noFill/>
        </p:spPr>
        <p:txBody>
          <a:bodyPr wrap="square" rtlCol="0">
            <a:spAutoFit/>
          </a:bodyPr>
          <a:lstStyle/>
          <a:p>
            <a:r>
              <a:rPr lang="en-GB" dirty="0"/>
              <a:t>Porter’s Five Forces is a tool that was created by Michael Porter which is used to pinpoint and analyse 5 competitive forces that form and assists organisations with determining their strengths and weaknesses (Chappelow, 2019). This model is often used to analyse an organisations structure to establish a corporate strategy (Porter, 2008). </a:t>
            </a:r>
          </a:p>
        </p:txBody>
      </p:sp>
      <p:sp>
        <p:nvSpPr>
          <p:cNvPr id="3" name="Oval 2">
            <a:extLst>
              <a:ext uri="{FF2B5EF4-FFF2-40B4-BE49-F238E27FC236}">
                <a16:creationId xmlns:a16="http://schemas.microsoft.com/office/drawing/2014/main" id="{1E4C3D8E-7410-41D5-B046-83CF6263BECA}"/>
              </a:ext>
            </a:extLst>
          </p:cNvPr>
          <p:cNvSpPr/>
          <p:nvPr/>
        </p:nvSpPr>
        <p:spPr>
          <a:xfrm>
            <a:off x="2328109" y="3642369"/>
            <a:ext cx="2213811" cy="1461455"/>
          </a:xfrm>
          <a:prstGeom prst="ellipse">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Rivalry Among Competitors </a:t>
            </a:r>
          </a:p>
        </p:txBody>
      </p:sp>
      <p:sp>
        <p:nvSpPr>
          <p:cNvPr id="6" name="Rectangle 5">
            <a:extLst>
              <a:ext uri="{FF2B5EF4-FFF2-40B4-BE49-F238E27FC236}">
                <a16:creationId xmlns:a16="http://schemas.microsoft.com/office/drawing/2014/main" id="{EBC850D2-9C99-4F91-B9C9-825CF9B7383B}"/>
              </a:ext>
            </a:extLst>
          </p:cNvPr>
          <p:cNvSpPr/>
          <p:nvPr/>
        </p:nvSpPr>
        <p:spPr>
          <a:xfrm>
            <a:off x="136358" y="3937357"/>
            <a:ext cx="1979193" cy="871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Bargaining Power of Suppliers</a:t>
            </a:r>
          </a:p>
        </p:txBody>
      </p:sp>
      <p:sp>
        <p:nvSpPr>
          <p:cNvPr id="7" name="Rectangle 6">
            <a:extLst>
              <a:ext uri="{FF2B5EF4-FFF2-40B4-BE49-F238E27FC236}">
                <a16:creationId xmlns:a16="http://schemas.microsoft.com/office/drawing/2014/main" id="{E7ED8A1E-A048-468A-BF32-466084338DCF}"/>
              </a:ext>
            </a:extLst>
          </p:cNvPr>
          <p:cNvSpPr/>
          <p:nvPr/>
        </p:nvSpPr>
        <p:spPr>
          <a:xfrm>
            <a:off x="4744452" y="3937357"/>
            <a:ext cx="1979193" cy="871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Bargaining Power of Buyers</a:t>
            </a:r>
          </a:p>
        </p:txBody>
      </p:sp>
      <p:sp>
        <p:nvSpPr>
          <p:cNvPr id="8" name="Rectangle 7">
            <a:extLst>
              <a:ext uri="{FF2B5EF4-FFF2-40B4-BE49-F238E27FC236}">
                <a16:creationId xmlns:a16="http://schemas.microsoft.com/office/drawing/2014/main" id="{892EED9F-042C-4676-B46B-378752275378}"/>
              </a:ext>
            </a:extLst>
          </p:cNvPr>
          <p:cNvSpPr/>
          <p:nvPr/>
        </p:nvSpPr>
        <p:spPr>
          <a:xfrm>
            <a:off x="2445417" y="5323592"/>
            <a:ext cx="1979193" cy="871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Threats of Substitution</a:t>
            </a:r>
          </a:p>
        </p:txBody>
      </p:sp>
      <p:sp>
        <p:nvSpPr>
          <p:cNvPr id="9" name="Rectangle 8">
            <a:extLst>
              <a:ext uri="{FF2B5EF4-FFF2-40B4-BE49-F238E27FC236}">
                <a16:creationId xmlns:a16="http://schemas.microsoft.com/office/drawing/2014/main" id="{770D8DD9-5632-4807-81A9-EAC2D0DBFB5B}"/>
              </a:ext>
            </a:extLst>
          </p:cNvPr>
          <p:cNvSpPr/>
          <p:nvPr/>
        </p:nvSpPr>
        <p:spPr>
          <a:xfrm>
            <a:off x="2449424" y="2557523"/>
            <a:ext cx="1979193" cy="871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Threats of New Entrants</a:t>
            </a:r>
          </a:p>
        </p:txBody>
      </p:sp>
    </p:spTree>
    <p:extLst>
      <p:ext uri="{BB962C8B-B14F-4D97-AF65-F5344CB8AC3E}">
        <p14:creationId xmlns:p14="http://schemas.microsoft.com/office/powerpoint/2010/main" val="3115890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D6FCC-C7EC-483E-B38E-AA5C3456C74E}"/>
              </a:ext>
            </a:extLst>
          </p:cNvPr>
          <p:cNvSpPr>
            <a:spLocks noGrp="1"/>
          </p:cNvSpPr>
          <p:nvPr>
            <p:ph type="title"/>
          </p:nvPr>
        </p:nvSpPr>
        <p:spPr/>
        <p:txBody>
          <a:bodyPr/>
          <a:lstStyle/>
          <a:p>
            <a:r>
              <a:rPr lang="en-GB" dirty="0"/>
              <a:t>SWOT Analysis of Amazon</a:t>
            </a:r>
          </a:p>
        </p:txBody>
      </p:sp>
      <p:graphicFrame>
        <p:nvGraphicFramePr>
          <p:cNvPr id="5" name="Content Placeholder 4">
            <a:extLst>
              <a:ext uri="{FF2B5EF4-FFF2-40B4-BE49-F238E27FC236}">
                <a16:creationId xmlns:a16="http://schemas.microsoft.com/office/drawing/2014/main" id="{99D0CE88-6E56-4F39-B0D6-488E0F67626D}"/>
              </a:ext>
            </a:extLst>
          </p:cNvPr>
          <p:cNvGraphicFramePr>
            <a:graphicFrameLocks noGrp="1"/>
          </p:cNvGraphicFramePr>
          <p:nvPr>
            <p:ph idx="1"/>
            <p:extLst>
              <p:ext uri="{D42A27DB-BD31-4B8C-83A1-F6EECF244321}">
                <p14:modId xmlns:p14="http://schemas.microsoft.com/office/powerpoint/2010/main" val="3654023772"/>
              </p:ext>
            </p:extLst>
          </p:nvPr>
        </p:nvGraphicFramePr>
        <p:xfrm>
          <a:off x="280737" y="2550695"/>
          <a:ext cx="7844590" cy="3850106"/>
        </p:xfrm>
        <a:graphic>
          <a:graphicData uri="http://schemas.openxmlformats.org/drawingml/2006/table">
            <a:tbl>
              <a:tblPr firstRow="1" firstCol="1" bandRow="1">
                <a:tableStyleId>{5C22544A-7EE6-4342-B048-85BDC9FD1C3A}</a:tableStyleId>
              </a:tblPr>
              <a:tblGrid>
                <a:gridCol w="3922295">
                  <a:extLst>
                    <a:ext uri="{9D8B030D-6E8A-4147-A177-3AD203B41FA5}">
                      <a16:colId xmlns:a16="http://schemas.microsoft.com/office/drawing/2014/main" val="2452203069"/>
                    </a:ext>
                  </a:extLst>
                </a:gridCol>
                <a:gridCol w="3922295">
                  <a:extLst>
                    <a:ext uri="{9D8B030D-6E8A-4147-A177-3AD203B41FA5}">
                      <a16:colId xmlns:a16="http://schemas.microsoft.com/office/drawing/2014/main" val="4007665902"/>
                    </a:ext>
                  </a:extLst>
                </a:gridCol>
              </a:tblGrid>
              <a:tr h="2207429">
                <a:tc>
                  <a:txBody>
                    <a:bodyPr/>
                    <a:lstStyle/>
                    <a:p>
                      <a:pPr algn="ctr">
                        <a:lnSpc>
                          <a:spcPct val="200000"/>
                        </a:lnSpc>
                        <a:spcAft>
                          <a:spcPts val="0"/>
                        </a:spcAft>
                      </a:pPr>
                      <a:r>
                        <a:rPr lang="en-GB" sz="1800" dirty="0">
                          <a:effectLst/>
                        </a:rPr>
                        <a:t>Strengths </a:t>
                      </a:r>
                      <a:endParaRPr lang="en-GB" sz="1600" dirty="0">
                        <a:effectLst/>
                      </a:endParaRPr>
                    </a:p>
                    <a:p>
                      <a:pPr marL="342900" lvl="0" indent="-342900" algn="l">
                        <a:lnSpc>
                          <a:spcPct val="107000"/>
                        </a:lnSpc>
                        <a:spcAft>
                          <a:spcPts val="0"/>
                        </a:spcAft>
                        <a:buFont typeface="+mj-lt"/>
                        <a:buAutoNum type="arabicPeriod"/>
                      </a:pPr>
                      <a:r>
                        <a:rPr lang="en-GB" sz="1200" dirty="0">
                          <a:effectLst/>
                        </a:rPr>
                        <a:t>Strong financial performance </a:t>
                      </a:r>
                      <a:endParaRPr lang="en-GB" sz="1100" dirty="0">
                        <a:effectLst/>
                      </a:endParaRPr>
                    </a:p>
                    <a:p>
                      <a:pPr marL="342900" lvl="0" indent="-342900" algn="l">
                        <a:lnSpc>
                          <a:spcPct val="107000"/>
                        </a:lnSpc>
                        <a:spcAft>
                          <a:spcPts val="0"/>
                        </a:spcAft>
                        <a:buFont typeface="+mj-lt"/>
                        <a:buAutoNum type="arabicPeriod"/>
                      </a:pPr>
                      <a:r>
                        <a:rPr lang="en-GB" sz="1200" dirty="0">
                          <a:effectLst/>
                        </a:rPr>
                        <a:t>Wide customer base </a:t>
                      </a:r>
                      <a:endParaRPr lang="en-GB" sz="1100" dirty="0">
                        <a:effectLst/>
                      </a:endParaRPr>
                    </a:p>
                    <a:p>
                      <a:pPr marL="342900" lvl="0" indent="-342900" algn="l">
                        <a:lnSpc>
                          <a:spcPct val="107000"/>
                        </a:lnSpc>
                        <a:spcAft>
                          <a:spcPts val="0"/>
                        </a:spcAft>
                        <a:buFont typeface="+mj-lt"/>
                        <a:buAutoNum type="arabicPeriod"/>
                      </a:pPr>
                      <a:r>
                        <a:rPr lang="en-GB" sz="1200" dirty="0">
                          <a:effectLst/>
                        </a:rPr>
                        <a:t>Secure distribution channel network</a:t>
                      </a:r>
                      <a:endParaRPr lang="en-GB" sz="1100" dirty="0">
                        <a:effectLst/>
                      </a:endParaRPr>
                    </a:p>
                    <a:p>
                      <a:pPr marL="453390" algn="l">
                        <a:lnSpc>
                          <a:spcPct val="107000"/>
                        </a:lnSpc>
                        <a:spcAft>
                          <a:spcPts val="0"/>
                        </a:spcAf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200000"/>
                        </a:lnSpc>
                        <a:spcAft>
                          <a:spcPts val="0"/>
                        </a:spcAft>
                      </a:pPr>
                      <a:r>
                        <a:rPr lang="en-GB" sz="1800" dirty="0">
                          <a:effectLst/>
                        </a:rPr>
                        <a:t>Weaknesses</a:t>
                      </a:r>
                      <a:endParaRPr lang="en-GB" sz="1600" dirty="0">
                        <a:effectLst/>
                      </a:endParaRPr>
                    </a:p>
                    <a:p>
                      <a:pPr marL="342900" lvl="0" indent="-342900" algn="l">
                        <a:lnSpc>
                          <a:spcPct val="107000"/>
                        </a:lnSpc>
                        <a:spcAft>
                          <a:spcPts val="0"/>
                        </a:spcAft>
                        <a:buFont typeface="+mj-lt"/>
                        <a:buAutoNum type="arabicPeriod"/>
                      </a:pPr>
                      <a:r>
                        <a:rPr lang="en-GB" sz="1200" dirty="0">
                          <a:effectLst/>
                        </a:rPr>
                        <a:t>Limited penetration within developing markets </a:t>
                      </a:r>
                      <a:endParaRPr lang="en-GB" sz="1100" dirty="0">
                        <a:effectLst/>
                      </a:endParaRPr>
                    </a:p>
                    <a:p>
                      <a:pPr marL="342900" lvl="0" indent="-342900" algn="l">
                        <a:lnSpc>
                          <a:spcPct val="107000"/>
                        </a:lnSpc>
                        <a:spcAft>
                          <a:spcPts val="0"/>
                        </a:spcAft>
                        <a:buFont typeface="+mj-lt"/>
                        <a:buAutoNum type="arabicPeriod"/>
                      </a:pPr>
                      <a:r>
                        <a:rPr lang="en-GB" sz="1200" dirty="0">
                          <a:effectLst/>
                        </a:rPr>
                        <a:t>Patent infringement problems affect confidence of stakeholders  </a:t>
                      </a:r>
                      <a:endParaRPr lang="en-GB" sz="1100" dirty="0">
                        <a:effectLst/>
                      </a:endParaRPr>
                    </a:p>
                    <a:p>
                      <a:pPr marL="457200" algn="l">
                        <a:lnSpc>
                          <a:spcPct val="107000"/>
                        </a:lnSpc>
                        <a:spcAft>
                          <a:spcPts val="0"/>
                        </a:spcAf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74949895"/>
                  </a:ext>
                </a:extLst>
              </a:tr>
              <a:tr h="1642677">
                <a:tc>
                  <a:txBody>
                    <a:bodyPr/>
                    <a:lstStyle/>
                    <a:p>
                      <a:pPr algn="ctr">
                        <a:lnSpc>
                          <a:spcPct val="200000"/>
                        </a:lnSpc>
                        <a:spcAft>
                          <a:spcPts val="0"/>
                        </a:spcAft>
                      </a:pPr>
                      <a:r>
                        <a:rPr lang="en-GB" sz="1800" dirty="0">
                          <a:effectLst/>
                        </a:rPr>
                        <a:t>Opportunities</a:t>
                      </a:r>
                      <a:endParaRPr lang="en-GB" sz="1600" dirty="0">
                        <a:effectLst/>
                      </a:endParaRPr>
                    </a:p>
                    <a:p>
                      <a:pPr marL="342900" lvl="0" indent="-342900" algn="l">
                        <a:lnSpc>
                          <a:spcPct val="107000"/>
                        </a:lnSpc>
                        <a:spcAft>
                          <a:spcPts val="0"/>
                        </a:spcAft>
                        <a:buFont typeface="+mj-lt"/>
                        <a:buAutoNum type="arabicPeriod"/>
                      </a:pPr>
                      <a:r>
                        <a:rPr lang="en-GB" sz="1200" dirty="0">
                          <a:effectLst/>
                        </a:rPr>
                        <a:t>Global Expansion </a:t>
                      </a:r>
                      <a:endParaRPr lang="en-GB" sz="1100" dirty="0">
                        <a:effectLst/>
                      </a:endParaRPr>
                    </a:p>
                    <a:p>
                      <a:pPr marL="342900" lvl="0" indent="-342900" algn="l">
                        <a:lnSpc>
                          <a:spcPct val="107000"/>
                        </a:lnSpc>
                        <a:spcAft>
                          <a:spcPts val="0"/>
                        </a:spcAft>
                        <a:buFont typeface="+mj-lt"/>
                        <a:buAutoNum type="arabicPeriod"/>
                      </a:pPr>
                      <a:r>
                        <a:rPr lang="en-GB" sz="1200" dirty="0">
                          <a:effectLst/>
                        </a:rPr>
                        <a:t>Strategic acquisitions and agreements  </a:t>
                      </a:r>
                      <a:endParaRPr lang="en-GB" sz="1100" dirty="0">
                        <a:effectLst/>
                      </a:endParaRPr>
                    </a:p>
                    <a:p>
                      <a:pPr marL="228600" algn="l">
                        <a:lnSpc>
                          <a:spcPct val="107000"/>
                        </a:lnSpc>
                        <a:spcAft>
                          <a:spcPts val="0"/>
                        </a:spcAf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200000"/>
                        </a:lnSpc>
                        <a:spcAft>
                          <a:spcPts val="0"/>
                        </a:spcAft>
                      </a:pPr>
                      <a:r>
                        <a:rPr lang="en-GB" sz="1800" b="1" dirty="0">
                          <a:effectLst/>
                        </a:rPr>
                        <a:t>Threats </a:t>
                      </a:r>
                      <a:endParaRPr lang="en-GB" sz="1600" b="1" dirty="0">
                        <a:effectLst/>
                      </a:endParaRPr>
                    </a:p>
                    <a:p>
                      <a:pPr marL="342900" lvl="0" indent="-342900" algn="l">
                        <a:lnSpc>
                          <a:spcPct val="107000"/>
                        </a:lnSpc>
                        <a:spcAft>
                          <a:spcPts val="0"/>
                        </a:spcAft>
                        <a:buFont typeface="+mj-lt"/>
                        <a:buAutoNum type="arabicPeriod"/>
                      </a:pPr>
                      <a:r>
                        <a:rPr lang="en-GB" sz="1200" dirty="0">
                          <a:effectLst/>
                        </a:rPr>
                        <a:t>Competitive environment</a:t>
                      </a:r>
                      <a:endParaRPr lang="en-GB" sz="1100" dirty="0">
                        <a:effectLst/>
                      </a:endParaRPr>
                    </a:p>
                    <a:p>
                      <a:pPr marL="342900" lvl="0" indent="-342900" algn="l">
                        <a:lnSpc>
                          <a:spcPct val="107000"/>
                        </a:lnSpc>
                        <a:spcAft>
                          <a:spcPts val="0"/>
                        </a:spcAft>
                        <a:buFont typeface="+mj-lt"/>
                        <a:buAutoNum type="arabicPeriod"/>
                      </a:pPr>
                      <a:r>
                        <a:rPr lang="en-GB" sz="1200" dirty="0">
                          <a:effectLst/>
                        </a:rPr>
                        <a:t>Price Wars </a:t>
                      </a:r>
                      <a:endParaRPr lang="en-GB" sz="1100" dirty="0">
                        <a:effectLst/>
                      </a:endParaRPr>
                    </a:p>
                    <a:p>
                      <a:pPr marL="342900" lvl="0" indent="-342900" algn="l">
                        <a:lnSpc>
                          <a:spcPct val="107000"/>
                        </a:lnSpc>
                        <a:spcAft>
                          <a:spcPts val="0"/>
                        </a:spcAft>
                        <a:buFont typeface="+mj-lt"/>
                        <a:buAutoNum type="arabicPeriod"/>
                      </a:pPr>
                      <a:r>
                        <a:rPr lang="en-GB" sz="1200" dirty="0">
                          <a:effectLst/>
                        </a:rPr>
                        <a:t>Low entry barriers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93493621"/>
                  </a:ext>
                </a:extLst>
              </a:tr>
            </a:tbl>
          </a:graphicData>
        </a:graphic>
      </p:graphicFrame>
      <p:sp>
        <p:nvSpPr>
          <p:cNvPr id="7" name="TextBox 6">
            <a:extLst>
              <a:ext uri="{FF2B5EF4-FFF2-40B4-BE49-F238E27FC236}">
                <a16:creationId xmlns:a16="http://schemas.microsoft.com/office/drawing/2014/main" id="{FF9684E0-9B3C-430D-B610-77E5625B4563}"/>
              </a:ext>
            </a:extLst>
          </p:cNvPr>
          <p:cNvSpPr txBox="1"/>
          <p:nvPr/>
        </p:nvSpPr>
        <p:spPr>
          <a:xfrm>
            <a:off x="8452525" y="2550695"/>
            <a:ext cx="3458738" cy="3139321"/>
          </a:xfrm>
          <a:prstGeom prst="rect">
            <a:avLst/>
          </a:prstGeom>
          <a:noFill/>
        </p:spPr>
        <p:txBody>
          <a:bodyPr wrap="square" rtlCol="0">
            <a:spAutoFit/>
          </a:bodyPr>
          <a:lstStyle/>
          <a:p>
            <a:r>
              <a:rPr lang="en-GB" dirty="0"/>
              <a:t>A SWOT analysis is a model that puts together the strengths, weaknesses, opportunities and threats of a company. The core objective of this model is to generate a full understanding of the factors included and to come to a successful decision (Schooley, 2019). </a:t>
            </a:r>
          </a:p>
        </p:txBody>
      </p:sp>
    </p:spTree>
    <p:extLst>
      <p:ext uri="{BB962C8B-B14F-4D97-AF65-F5344CB8AC3E}">
        <p14:creationId xmlns:p14="http://schemas.microsoft.com/office/powerpoint/2010/main" val="3204141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D916D-4335-4FB2-9E50-72E221DE5563}"/>
              </a:ext>
            </a:extLst>
          </p:cNvPr>
          <p:cNvSpPr>
            <a:spLocks noGrp="1"/>
          </p:cNvSpPr>
          <p:nvPr>
            <p:ph type="title"/>
          </p:nvPr>
        </p:nvSpPr>
        <p:spPr/>
        <p:txBody>
          <a:bodyPr/>
          <a:lstStyle/>
          <a:p>
            <a:r>
              <a:rPr lang="en-GB" dirty="0"/>
              <a:t>Proposed Strategic Direction </a:t>
            </a:r>
          </a:p>
        </p:txBody>
      </p:sp>
      <p:sp>
        <p:nvSpPr>
          <p:cNvPr id="3" name="Content Placeholder 2">
            <a:extLst>
              <a:ext uri="{FF2B5EF4-FFF2-40B4-BE49-F238E27FC236}">
                <a16:creationId xmlns:a16="http://schemas.microsoft.com/office/drawing/2014/main" id="{B280EE98-C3A3-4C61-91EC-02A2F744A57E}"/>
              </a:ext>
            </a:extLst>
          </p:cNvPr>
          <p:cNvSpPr>
            <a:spLocks noGrp="1"/>
          </p:cNvSpPr>
          <p:nvPr>
            <p:ph idx="1"/>
          </p:nvPr>
        </p:nvSpPr>
        <p:spPr/>
        <p:txBody>
          <a:bodyPr>
            <a:normAutofit/>
          </a:bodyPr>
          <a:lstStyle/>
          <a:p>
            <a:r>
              <a:rPr lang="en-GB" dirty="0"/>
              <a:t>Improvement of Brand Image</a:t>
            </a:r>
          </a:p>
          <a:p>
            <a:r>
              <a:rPr lang="en-GB" dirty="0"/>
              <a:t>Optimisation of User Experience</a:t>
            </a:r>
          </a:p>
          <a:p>
            <a:r>
              <a:rPr lang="en-GB" dirty="0"/>
              <a:t>Company Growth </a:t>
            </a:r>
          </a:p>
          <a:p>
            <a:r>
              <a:rPr lang="en-GB" dirty="0"/>
              <a:t>Development of Partnerships</a:t>
            </a:r>
          </a:p>
        </p:txBody>
      </p:sp>
    </p:spTree>
    <p:extLst>
      <p:ext uri="{BB962C8B-B14F-4D97-AF65-F5344CB8AC3E}">
        <p14:creationId xmlns:p14="http://schemas.microsoft.com/office/powerpoint/2010/main" val="2286444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039F6-0340-4961-9EC0-3D21844EBB3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0101FD9-1902-4D0E-ACDF-3D5C52941FB3}"/>
              </a:ext>
            </a:extLst>
          </p:cNvPr>
          <p:cNvSpPr>
            <a:spLocks noGrp="1"/>
          </p:cNvSpPr>
          <p:nvPr>
            <p:ph idx="1"/>
          </p:nvPr>
        </p:nvSpPr>
        <p:spPr/>
        <p:txBody>
          <a:bodyPr>
            <a:normAutofit fontScale="55000" lnSpcReduction="20000"/>
          </a:bodyPr>
          <a:lstStyle/>
          <a:p>
            <a:r>
              <a:rPr lang="en-GB" dirty="0" err="1">
                <a:cs typeface="Times New Roman" panose="02020603050405020304" pitchFamily="18" charset="0"/>
              </a:rPr>
              <a:t>Farfan</a:t>
            </a:r>
            <a:r>
              <a:rPr lang="en-GB" dirty="0">
                <a:cs typeface="Times New Roman" panose="02020603050405020304" pitchFamily="18" charset="0"/>
              </a:rPr>
              <a:t>, B. (2019, November 20). </a:t>
            </a:r>
            <a:r>
              <a:rPr lang="en-GB" i="1" dirty="0">
                <a:cs typeface="Times New Roman" panose="02020603050405020304" pitchFamily="18" charset="0"/>
              </a:rPr>
              <a:t>Amazon’s Mission Statement. </a:t>
            </a:r>
            <a:r>
              <a:rPr lang="en-GB" dirty="0">
                <a:cs typeface="Times New Roman" panose="02020603050405020304" pitchFamily="18" charset="0"/>
              </a:rPr>
              <a:t>Retrieved from The Balance Small Business: </a:t>
            </a:r>
            <a:r>
              <a:rPr lang="en-GB" dirty="0">
                <a:cs typeface="Times New Roman" panose="02020603050405020304" pitchFamily="18" charset="0"/>
                <a:hlinkClick r:id="rId2"/>
              </a:rPr>
              <a:t>https://www.thebalancesmb.com/amazon-mission-statement-4068548</a:t>
            </a:r>
            <a:endParaRPr lang="en-GB" dirty="0">
              <a:cs typeface="Times New Roman" panose="02020603050405020304" pitchFamily="18" charset="0"/>
            </a:endParaRPr>
          </a:p>
          <a:p>
            <a:r>
              <a:rPr lang="en-GB" dirty="0">
                <a:cs typeface="Times New Roman" panose="02020603050405020304" pitchFamily="18" charset="0"/>
              </a:rPr>
              <a:t>Amazon. (2019). </a:t>
            </a:r>
            <a:r>
              <a:rPr lang="en-GB" i="1" dirty="0">
                <a:cs typeface="Times New Roman" panose="02020603050405020304" pitchFamily="18" charset="0"/>
              </a:rPr>
              <a:t>Leadership Principles. </a:t>
            </a:r>
            <a:r>
              <a:rPr lang="en-GB" dirty="0">
                <a:cs typeface="Times New Roman" panose="02020603050405020304" pitchFamily="18" charset="0"/>
              </a:rPr>
              <a:t>Retrieved from Amazon: </a:t>
            </a:r>
            <a:r>
              <a:rPr lang="en-GB" dirty="0">
                <a:cs typeface="Times New Roman" panose="02020603050405020304" pitchFamily="18" charset="0"/>
                <a:hlinkClick r:id="rId3"/>
              </a:rPr>
              <a:t>https://www.amazon.jobs/en/principles</a:t>
            </a:r>
            <a:endParaRPr lang="en-GB" dirty="0">
              <a:cs typeface="Times New Roman" panose="02020603050405020304" pitchFamily="18" charset="0"/>
            </a:endParaRPr>
          </a:p>
          <a:p>
            <a:r>
              <a:rPr lang="en-GB" dirty="0">
                <a:cs typeface="Times New Roman" panose="02020603050405020304" pitchFamily="18" charset="0"/>
              </a:rPr>
              <a:t>Rouse, M. (2019, October). </a:t>
            </a:r>
            <a:r>
              <a:rPr lang="en-GB" i="1" dirty="0">
                <a:cs typeface="Times New Roman" panose="02020603050405020304" pitchFamily="18" charset="0"/>
              </a:rPr>
              <a:t>Strategic Management. </a:t>
            </a:r>
            <a:r>
              <a:rPr lang="en-GB" dirty="0">
                <a:cs typeface="Times New Roman" panose="02020603050405020304" pitchFamily="18" charset="0"/>
              </a:rPr>
              <a:t>Retrieved from TechTarget: </a:t>
            </a:r>
            <a:r>
              <a:rPr lang="en-GB" dirty="0">
                <a:cs typeface="Times New Roman" panose="02020603050405020304" pitchFamily="18" charset="0"/>
                <a:hlinkClick r:id="rId4"/>
              </a:rPr>
              <a:t>https://searchio.techtarget.com/definition/strategic-management</a:t>
            </a:r>
            <a:endParaRPr lang="en-GB" dirty="0">
              <a:cs typeface="Times New Roman" panose="02020603050405020304" pitchFamily="18" charset="0"/>
            </a:endParaRPr>
          </a:p>
          <a:p>
            <a:r>
              <a:rPr lang="en-GB" dirty="0">
                <a:cs typeface="Times New Roman" panose="02020603050405020304" pitchFamily="18" charset="0"/>
              </a:rPr>
              <a:t>Kenton, W. (2019, June 9). </a:t>
            </a:r>
            <a:r>
              <a:rPr lang="en-GB" i="1" dirty="0">
                <a:cs typeface="Times New Roman" panose="02020603050405020304" pitchFamily="18" charset="0"/>
              </a:rPr>
              <a:t>Strategic Management. </a:t>
            </a:r>
            <a:r>
              <a:rPr lang="en-GB" dirty="0">
                <a:cs typeface="Times New Roman" panose="02020603050405020304" pitchFamily="18" charset="0"/>
              </a:rPr>
              <a:t>Retrieved from Investopedia: </a:t>
            </a:r>
            <a:r>
              <a:rPr lang="en-GB" dirty="0">
                <a:cs typeface="Times New Roman" panose="02020603050405020304" pitchFamily="18" charset="0"/>
                <a:hlinkClick r:id="rId5"/>
              </a:rPr>
              <a:t>https://www.Investopedia.com/terms/s/strategic-management.asp</a:t>
            </a:r>
            <a:endParaRPr lang="en-GB" dirty="0">
              <a:cs typeface="Times New Roman" panose="02020603050405020304" pitchFamily="18" charset="0"/>
            </a:endParaRPr>
          </a:p>
          <a:p>
            <a:r>
              <a:rPr lang="en-GB" dirty="0">
                <a:cs typeface="Times New Roman" panose="02020603050405020304" pitchFamily="18" charset="0"/>
              </a:rPr>
              <a:t>Jurevicius, O. (2013, February 13). </a:t>
            </a:r>
            <a:r>
              <a:rPr lang="en-GB" i="1" dirty="0">
                <a:cs typeface="Times New Roman" panose="02020603050405020304" pitchFamily="18" charset="0"/>
              </a:rPr>
              <a:t>Strategic Management &amp; Strategic Planning. </a:t>
            </a:r>
            <a:r>
              <a:rPr lang="en-GB" dirty="0">
                <a:cs typeface="Times New Roman" panose="02020603050405020304" pitchFamily="18" charset="0"/>
              </a:rPr>
              <a:t>Retrieved from Strategic Management Insight: </a:t>
            </a:r>
            <a:r>
              <a:rPr lang="en-GB" dirty="0">
                <a:cs typeface="Times New Roman" panose="02020603050405020304" pitchFamily="18" charset="0"/>
                <a:hlinkClick r:id="rId6"/>
              </a:rPr>
              <a:t>https://www.strategicmanagementinsight.com/topics/strategic-management-planning.html</a:t>
            </a:r>
            <a:endParaRPr lang="en-GB" dirty="0">
              <a:cs typeface="Times New Roman" panose="02020603050405020304" pitchFamily="18" charset="0"/>
            </a:endParaRPr>
          </a:p>
          <a:p>
            <a:r>
              <a:rPr lang="en-GB" dirty="0">
                <a:cs typeface="Times New Roman" panose="02020603050405020304" pitchFamily="18" charset="0"/>
              </a:rPr>
              <a:t>Schooley, S. (2019, June 23). </a:t>
            </a:r>
            <a:r>
              <a:rPr lang="en-GB" i="1" dirty="0">
                <a:cs typeface="Times New Roman" panose="02020603050405020304" pitchFamily="18" charset="0"/>
              </a:rPr>
              <a:t>SWOT Analysis: What It Is and When to Use It. </a:t>
            </a:r>
            <a:r>
              <a:rPr lang="en-GB" dirty="0">
                <a:cs typeface="Times New Roman" panose="02020603050405020304" pitchFamily="18" charset="0"/>
              </a:rPr>
              <a:t>Retrieved from Business News Daily: </a:t>
            </a:r>
            <a:r>
              <a:rPr lang="en-GB" dirty="0">
                <a:cs typeface="Times New Roman" panose="02020603050405020304" pitchFamily="18" charset="0"/>
                <a:hlinkClick r:id="rId7"/>
              </a:rPr>
              <a:t>https://www.businessnewsdaily.com?4245-swot-analysis.html</a:t>
            </a:r>
            <a:endParaRPr lang="en-GB" dirty="0">
              <a:cs typeface="Times New Roman" panose="02020603050405020304" pitchFamily="18" charset="0"/>
            </a:endParaRPr>
          </a:p>
          <a:p>
            <a:r>
              <a:rPr lang="en-GB" dirty="0">
                <a:cs typeface="Times New Roman" panose="02020603050405020304" pitchFamily="18" charset="0"/>
              </a:rPr>
              <a:t>Bowman, C., &amp; Faulkner, D. (1997). </a:t>
            </a:r>
            <a:r>
              <a:rPr lang="en-GB" i="1" dirty="0">
                <a:cs typeface="Times New Roman" panose="02020603050405020304" pitchFamily="18" charset="0"/>
              </a:rPr>
              <a:t>Competitive and Corporate Strategy. </a:t>
            </a:r>
            <a:r>
              <a:rPr lang="en-GB" dirty="0">
                <a:cs typeface="Times New Roman" panose="02020603050405020304" pitchFamily="18" charset="0"/>
              </a:rPr>
              <a:t>Irwin</a:t>
            </a:r>
          </a:p>
          <a:p>
            <a:r>
              <a:rPr lang="en-GB" dirty="0">
                <a:cs typeface="Times New Roman" panose="02020603050405020304" pitchFamily="18" charset="0"/>
              </a:rPr>
              <a:t>Bhasin, H. (2019, April 17). </a:t>
            </a:r>
            <a:r>
              <a:rPr lang="en-GB" i="1" dirty="0">
                <a:cs typeface="Times New Roman" panose="02020603050405020304" pitchFamily="18" charset="0"/>
              </a:rPr>
              <a:t>What is Bowman’s Strategy Clock? </a:t>
            </a:r>
            <a:r>
              <a:rPr lang="en-GB" dirty="0">
                <a:cs typeface="Times New Roman" panose="02020603050405020304" pitchFamily="18" charset="0"/>
              </a:rPr>
              <a:t>Retrieved from Marketing91: https://www.marketing91.com/what-is-bowmans-strategy-clock/</a:t>
            </a:r>
          </a:p>
          <a:p>
            <a:r>
              <a:rPr lang="en-GB" dirty="0">
                <a:cs typeface="Times New Roman" panose="02020603050405020304" pitchFamily="18" charset="0"/>
              </a:rPr>
              <a:t>Chappelow, J. (2019, October 18). </a:t>
            </a:r>
            <a:r>
              <a:rPr lang="en-GB" i="1" dirty="0">
                <a:cs typeface="Times New Roman" panose="02020603050405020304" pitchFamily="18" charset="0"/>
              </a:rPr>
              <a:t>Porter’s 5 Forces. </a:t>
            </a:r>
            <a:r>
              <a:rPr lang="en-GB" dirty="0">
                <a:cs typeface="Times New Roman" panose="02020603050405020304" pitchFamily="18" charset="0"/>
              </a:rPr>
              <a:t>Retrieved from Investopedia: </a:t>
            </a:r>
            <a:r>
              <a:rPr lang="en-GB" dirty="0">
                <a:cs typeface="Times New Roman" panose="02020603050405020304" pitchFamily="18" charset="0"/>
                <a:hlinkClick r:id="rId8"/>
              </a:rPr>
              <a:t>https://www.Investopedia.com/terms/p.porter.asp</a:t>
            </a:r>
            <a:endParaRPr lang="en-GB" dirty="0">
              <a:cs typeface="Times New Roman" panose="02020603050405020304" pitchFamily="18" charset="0"/>
            </a:endParaRPr>
          </a:p>
          <a:p>
            <a:r>
              <a:rPr lang="en-GB" dirty="0">
                <a:cs typeface="Times New Roman" panose="02020603050405020304" pitchFamily="18" charset="0"/>
              </a:rPr>
              <a:t>Porter, M. E. (2008). </a:t>
            </a:r>
            <a:r>
              <a:rPr lang="en-GB" i="1" dirty="0">
                <a:cs typeface="Times New Roman" panose="02020603050405020304" pitchFamily="18" charset="0"/>
              </a:rPr>
              <a:t>Competitive Advantage: Creating and Sustaining Superior Performance. </a:t>
            </a:r>
            <a:r>
              <a:rPr lang="en-GB" dirty="0">
                <a:cs typeface="Times New Roman" panose="02020603050405020304" pitchFamily="18" charset="0"/>
              </a:rPr>
              <a:t>Simon and Schuster</a:t>
            </a:r>
          </a:p>
          <a:p>
            <a:endParaRPr lang="en-GB" dirty="0">
              <a:cs typeface="Times New Roman" panose="02020603050405020304" pitchFamily="18" charset="0"/>
            </a:endParaRPr>
          </a:p>
          <a:p>
            <a:endParaRPr lang="en-GB" dirty="0">
              <a:cs typeface="Times New Roman" panose="02020603050405020304" pitchFamily="18" charset="0"/>
            </a:endParaRPr>
          </a:p>
        </p:txBody>
      </p:sp>
    </p:spTree>
    <p:extLst>
      <p:ext uri="{BB962C8B-B14F-4D97-AF65-F5344CB8AC3E}">
        <p14:creationId xmlns:p14="http://schemas.microsoft.com/office/powerpoint/2010/main" val="923482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822</TotalTime>
  <Words>691</Words>
  <Application>Microsoft Office PowerPoint</Application>
  <PresentationFormat>Widescreen</PresentationFormat>
  <Paragraphs>73</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Wingdings 3</vt:lpstr>
      <vt:lpstr>Ion Boardroom</vt:lpstr>
      <vt:lpstr>Amazon, Inc. Corporate Strategy </vt:lpstr>
      <vt:lpstr>What is Strategic Management?  </vt:lpstr>
      <vt:lpstr>Overview of Amazon Inc</vt:lpstr>
      <vt:lpstr>Bowman’s Strategic Clock</vt:lpstr>
      <vt:lpstr>Porter’s Five Forces</vt:lpstr>
      <vt:lpstr>SWOT Analysis of Amazon</vt:lpstr>
      <vt:lpstr>Proposed Strategic Direction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Resilience and Prosperity (BMSP6006)</dc:title>
  <dc:creator>Fiona Hudson</dc:creator>
  <cp:lastModifiedBy>Fiona Hudson</cp:lastModifiedBy>
  <cp:revision>85</cp:revision>
  <dcterms:created xsi:type="dcterms:W3CDTF">2019-12-05T13:35:47Z</dcterms:created>
  <dcterms:modified xsi:type="dcterms:W3CDTF">2019-12-12T18:53:43Z</dcterms:modified>
</cp:coreProperties>
</file>