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Lst>
  <p:sldSz cy="5143500" cx="9144000"/>
  <p:notesSz cx="6858000" cy="9144000"/>
  <p:embeddedFontLst>
    <p:embeddedFont>
      <p:font typeface="Lobster"/>
      <p:regular r:id="rId14"/>
    </p:embeddedFont>
    <p:embeddedFont>
      <p:font typeface="Fira Sans Medium"/>
      <p:regular r:id="rId15"/>
      <p:bold r:id="rId16"/>
      <p:italic r:id="rId17"/>
      <p:boldItalic r:id="rId18"/>
    </p:embeddedFont>
    <p:embeddedFont>
      <p:font typeface="Public Sans"/>
      <p:regular r:id="rId19"/>
      <p:bold r:id="rId20"/>
      <p:italic r:id="rId21"/>
      <p:boldItalic r:id="rId22"/>
    </p:embeddedFont>
    <p:embeddedFont>
      <p:font typeface="Fira Sans"/>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7" roundtripDataSignature="AMtx7mhFBoirWLVNrWJzue0yFl3AxQN1u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PublicSans-bold.fntdata"/><Relationship Id="rId22" Type="http://schemas.openxmlformats.org/officeDocument/2006/relationships/font" Target="fonts/PublicSans-boldItalic.fntdata"/><Relationship Id="rId21" Type="http://schemas.openxmlformats.org/officeDocument/2006/relationships/font" Target="fonts/PublicSans-italic.fntdata"/><Relationship Id="rId24" Type="http://schemas.openxmlformats.org/officeDocument/2006/relationships/font" Target="fonts/FiraSans-bold.fntdata"/><Relationship Id="rId23" Type="http://schemas.openxmlformats.org/officeDocument/2006/relationships/font" Target="fonts/FiraSans-regular.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FiraSans-boldItalic.fntdata"/><Relationship Id="rId25" Type="http://schemas.openxmlformats.org/officeDocument/2006/relationships/font" Target="fonts/FiraSans-italic.fntdata"/><Relationship Id="rId27" Type="http://customschemas.google.com/relationships/presentationmetadata" Target="meta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font" Target="fonts/FiraSansMedium-regular.fntdata"/><Relationship Id="rId14" Type="http://schemas.openxmlformats.org/officeDocument/2006/relationships/font" Target="fonts/Lobster-regular.fntdata"/><Relationship Id="rId17" Type="http://schemas.openxmlformats.org/officeDocument/2006/relationships/font" Target="fonts/FiraSansMedium-italic.fntdata"/><Relationship Id="rId16" Type="http://schemas.openxmlformats.org/officeDocument/2006/relationships/font" Target="fonts/FiraSansMedium-bold.fntdata"/><Relationship Id="rId19" Type="http://schemas.openxmlformats.org/officeDocument/2006/relationships/font" Target="fonts/PublicSans-regular.fntdata"/><Relationship Id="rId18" Type="http://schemas.openxmlformats.org/officeDocument/2006/relationships/font" Target="fonts/FiraSansMedium-bold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1pPr>
            <a:lvl2pPr indent="-317500" lvl="1" marL="9144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2pPr>
            <a:lvl3pPr indent="-317500" lvl="2" marL="13716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3pPr>
            <a:lvl4pPr indent="-317500" lvl="3" marL="18288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4pPr>
            <a:lvl5pPr indent="-317500" lvl="4" marL="22860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5pPr>
            <a:lvl6pPr indent="-317500" lvl="5" marL="27432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6pPr>
            <a:lvl7pPr indent="-317500" lvl="6" marL="32004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7pPr>
            <a:lvl8pPr indent="-317500" lvl="7" marL="36576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8pPr>
            <a:lvl9pPr indent="-317500" lvl="8" marL="4114800" marR="0" rtl="0" algn="l">
              <a:lnSpc>
                <a:spcPct val="100000"/>
              </a:lnSpc>
              <a:spcBef>
                <a:spcPts val="0"/>
              </a:spcBef>
              <a:spcAft>
                <a:spcPts val="0"/>
              </a:spcAft>
              <a:buClr>
                <a:srgbClr val="000000"/>
              </a:buClr>
              <a:buSzPts val="14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 name="Shape 24"/>
        <p:cNvGrpSpPr/>
        <p:nvPr/>
      </p:nvGrpSpPr>
      <p:grpSpPr>
        <a:xfrm>
          <a:off x="0" y="0"/>
          <a:ext cx="0" cy="0"/>
          <a:chOff x="0" y="0"/>
          <a:chExt cx="0" cy="0"/>
        </a:xfrm>
      </p:grpSpPr>
      <p:sp>
        <p:nvSpPr>
          <p:cNvPr id="25" name="Google Shape;25;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400"/>
              <a:buNone/>
            </a:pPr>
            <a:r>
              <a:t/>
            </a:r>
            <a:endParaRPr/>
          </a:p>
        </p:txBody>
      </p:sp>
      <p:sp>
        <p:nvSpPr>
          <p:cNvPr id="26" name="Google Shape;26;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 name="Shape 34"/>
        <p:cNvGrpSpPr/>
        <p:nvPr/>
      </p:nvGrpSpPr>
      <p:grpSpPr>
        <a:xfrm>
          <a:off x="0" y="0"/>
          <a:ext cx="0" cy="0"/>
          <a:chOff x="0" y="0"/>
          <a:chExt cx="0" cy="0"/>
        </a:xfrm>
      </p:grpSpPr>
      <p:sp>
        <p:nvSpPr>
          <p:cNvPr id="35" name="Google Shape;35;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just">
              <a:lnSpc>
                <a:spcPct val="150000"/>
              </a:lnSpc>
              <a:spcBef>
                <a:spcPts val="1000"/>
              </a:spcBef>
              <a:spcAft>
                <a:spcPts val="1000"/>
              </a:spcAft>
              <a:buSzPts val="1400"/>
              <a:buChar char="●"/>
            </a:pPr>
            <a:r>
              <a:rPr lang="en-US" sz="1200">
                <a:solidFill>
                  <a:schemeClr val="dk1"/>
                </a:solidFill>
                <a:latin typeface="Times New Roman"/>
                <a:ea typeface="Times New Roman"/>
                <a:cs typeface="Times New Roman"/>
                <a:sym typeface="Times New Roman"/>
              </a:rPr>
              <a:t>The topic of this presentation is employee engagement. It first looks into the topic of what employee engagement is and then moves onto an engagement theoretical model to further explain the concept (Shaw and Hausknecht, 2017). Then it moves forward to the main topic of the presentation- the importance of employee engagement. Precisely, the presentation will be talking about the importance of employee engagement in the success of a hotel. Later at the end of the presentation it will put forward some best practices to engage employees in the hotel industry.</a:t>
            </a:r>
            <a:endParaRPr/>
          </a:p>
        </p:txBody>
      </p:sp>
      <p:sp>
        <p:nvSpPr>
          <p:cNvPr id="36" name="Google Shape;36;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 name="Shape 43"/>
        <p:cNvGrpSpPr/>
        <p:nvPr/>
      </p:nvGrpSpPr>
      <p:grpSpPr>
        <a:xfrm>
          <a:off x="0" y="0"/>
          <a:ext cx="0" cy="0"/>
          <a:chOff x="0" y="0"/>
          <a:chExt cx="0" cy="0"/>
        </a:xfrm>
      </p:grpSpPr>
      <p:sp>
        <p:nvSpPr>
          <p:cNvPr id="44" name="Google Shape;4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just">
              <a:lnSpc>
                <a:spcPct val="150000"/>
              </a:lnSpc>
              <a:spcBef>
                <a:spcPts val="1000"/>
              </a:spcBef>
              <a:spcAft>
                <a:spcPts val="1000"/>
              </a:spcAft>
              <a:buSzPts val="1400"/>
              <a:buChar char="●"/>
            </a:pPr>
            <a:r>
              <a:rPr lang="en-US" sz="1200">
                <a:solidFill>
                  <a:schemeClr val="dk1"/>
                </a:solidFill>
                <a:latin typeface="Times New Roman"/>
                <a:ea typeface="Times New Roman"/>
                <a:cs typeface="Times New Roman"/>
                <a:sym typeface="Times New Roman"/>
              </a:rPr>
              <a:t>The field of human resources (HR) has coined the phrase "employee engagement" to define the degree to which the employees are enthusiastic and dedicated to their work. Employees who are engaged in their work feel a sense of responsibility toward their jobs and the success of the firm, and they are convinced that the contributions they make are making a difference (Sun and Bunchapattanasakda, 2019). When an employee is engaged, they care about things other than just getting paid. They can believe that their health and happiness are intrinsically linked to their performance and, as a result, essential to the success of their organisation.</a:t>
            </a:r>
            <a:endParaRPr/>
          </a:p>
        </p:txBody>
      </p:sp>
      <p:sp>
        <p:nvSpPr>
          <p:cNvPr id="45" name="Google Shape;45;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 name="Shape 52"/>
        <p:cNvGrpSpPr/>
        <p:nvPr/>
      </p:nvGrpSpPr>
      <p:grpSpPr>
        <a:xfrm>
          <a:off x="0" y="0"/>
          <a:ext cx="0" cy="0"/>
          <a:chOff x="0" y="0"/>
          <a:chExt cx="0" cy="0"/>
        </a:xfrm>
      </p:grpSpPr>
      <p:sp>
        <p:nvSpPr>
          <p:cNvPr id="53" name="Google Shape;53;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Reducing turnover</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Incredible employee turnover occurs on an annual basis at a rate of 86.3% in the hospitality business. Employees engaged in working are less likely to resign, in part because workers who are content in their jobs are less inclined to quit in favour of working for a competitor. According to figures provided by the Center for Hospitality Research at Cornell University, the hospitality industry suffers a loss of £4,545 for every employee that is let go due to turnover (Saks and Gruman, 2014). Think about the difference it could make for the hotel if it hired just one person, or five employees, or ten employees for that matter, over the course of a year.</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Increased Productivity</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When hotels have to train new employees and onboard new employees, they experience a loss of production that can amount to thousands of pounds. Unmotivated workers are less effective in their roles, miss more work, and are more likely to call out sick. Engaged workers, on the other hand, have a tenfold lower likelihood of calling out sick due to illness.</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Profit for the business</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When employees are highly engaged in their work, rather than just "active," the company sees a 147% increase in profitability (Mall and Khokar, 2016). Customers are more receptive to upselling and service in general when front-of-house employees feel like they are part of a greater whole. When hotel staff members are enthusiastic about their work, not only will the hotel's profits increase, but also the level of customer satisfaction and employee productivity will skyrocket.</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Self Branding</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1000"/>
              </a:spcAft>
              <a:buSzPts val="1400"/>
              <a:buChar char="●"/>
            </a:pPr>
            <a:r>
              <a:rPr lang="en-US" sz="1200">
                <a:solidFill>
                  <a:schemeClr val="dk1"/>
                </a:solidFill>
                <a:latin typeface="Times New Roman"/>
                <a:ea typeface="Times New Roman"/>
                <a:cs typeface="Times New Roman"/>
                <a:sym typeface="Times New Roman"/>
              </a:rPr>
              <a:t>In the hospitality industry, ensuring that guests are happy is of the utmost importance. When they are staying at a facility with high morale, guests report feeling extremely joyful. Employees who are engaged in their work produce an environment that is really excellent and comfortable overall, which in turn gives guests a sense of being welcomed. In hotels where there is a conflict between the different workgroups, guests typically do not feel comfortable staying there (Anitha, 2014). Therefore, increased guest traffic is a direct effect of strong employee engagement, as is an improvement in employee morale, which is a by-product of employee engagement. This results in the visitors themselves spreading positive word of mouth about the business. This results in a rise in the hotel's organic branding, which in turn attracts additional new guests to the establishment.</a:t>
            </a:r>
            <a:endParaRPr b="1"/>
          </a:p>
        </p:txBody>
      </p:sp>
      <p:sp>
        <p:nvSpPr>
          <p:cNvPr id="54" name="Google Shape;54;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just">
              <a:lnSpc>
                <a:spcPct val="150000"/>
              </a:lnSpc>
              <a:spcBef>
                <a:spcPts val="1000"/>
              </a:spcBef>
              <a:spcAft>
                <a:spcPts val="0"/>
              </a:spcAft>
              <a:buSzPts val="1400"/>
              <a:buChar char="●"/>
            </a:pPr>
            <a:r>
              <a:rPr lang="en-US" sz="1400">
                <a:solidFill>
                  <a:schemeClr val="dk1"/>
                </a:solidFill>
                <a:latin typeface="Times New Roman"/>
                <a:ea typeface="Times New Roman"/>
                <a:cs typeface="Times New Roman"/>
                <a:sym typeface="Times New Roman"/>
              </a:rPr>
              <a:t>The Zinger Model</a:t>
            </a:r>
            <a:endParaRPr sz="14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David Zinger's model of employee engagement presents itself in a pyramidal shape (Alfes, Shantz and Soane, 2013). The necessity of starting with employees' needs, such as happiness and a sense of purpose in their job, before focusing on outcomes is emphasised. Each "building block" is an action that must be completed to increase employee enthusiasm in the workplace.</a:t>
            </a:r>
            <a:br>
              <a:rPr lang="en-US" sz="1200">
                <a:solidFill>
                  <a:schemeClr val="dk1"/>
                </a:solidFill>
                <a:latin typeface="Times New Roman"/>
                <a:ea typeface="Times New Roman"/>
                <a:cs typeface="Times New Roman"/>
                <a:sym typeface="Times New Roman"/>
              </a:rPr>
            </a:br>
            <a:r>
              <a:rPr b="1" lang="en-US" sz="1200">
                <a:solidFill>
                  <a:schemeClr val="dk1"/>
                </a:solidFill>
                <a:latin typeface="Times New Roman"/>
                <a:ea typeface="Times New Roman"/>
                <a:cs typeface="Times New Roman"/>
                <a:sym typeface="Times New Roman"/>
              </a:rPr>
              <a:t>Bottom row: basics</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The basics that every person needs to function well at work are at the base of the Zinger pyramid. Important steps now include boosting happiness, playing to one's abilities, finding purpose, and getting pumped up (Kumar and Pansari, 2015).</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Second row: unifying the workforce</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As with any pyramid, the second level builds upon the first by connecting individuals to the larger organisation as a whole. Making connections, getting those relationships acknowledged, and seizing chances are essential.</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Third row: Improved efficiency</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In the third row of the pyramid, we see how these fundamentals of individual and group participation may be translated into actionable strategies (</a:t>
            </a:r>
            <a:r>
              <a:rPr i="1" lang="en-US" sz="1200">
                <a:solidFill>
                  <a:schemeClr val="dk1"/>
                </a:solidFill>
                <a:latin typeface="Times New Roman"/>
                <a:ea typeface="Times New Roman"/>
                <a:cs typeface="Times New Roman"/>
                <a:sym typeface="Times New Roman"/>
              </a:rPr>
              <a:t>3 employee engagement models,</a:t>
            </a:r>
            <a:r>
              <a:rPr lang="en-US" sz="1200">
                <a:solidFill>
                  <a:schemeClr val="dk1"/>
                </a:solidFill>
                <a:latin typeface="Times New Roman"/>
                <a:ea typeface="Times New Roman"/>
                <a:cs typeface="Times New Roman"/>
                <a:sym typeface="Times New Roman"/>
              </a:rPr>
              <a:t> 2022). Keeping tabs on development and improving output are the primary focuses of this section.</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Top of the pyramid: Making progress</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Its efforts to motivate staff members should ultimately result in a workforce that is both enthusiastic about its work and committed to helping the company achieve its financial and productivity goals. If a company wants to go where they want to go, it's important to have a firm grasp on the strategic engagement goals before it sets off. Indicators like the net promoter score (NPS) for employees, employee engagement and retention rates, and key performance indicators for teams may all be used to track success and provide course corrections (KPIs) (</a:t>
            </a:r>
            <a:r>
              <a:rPr i="1" lang="en-US" sz="1200">
                <a:solidFill>
                  <a:schemeClr val="dk1"/>
                </a:solidFill>
                <a:latin typeface="Times New Roman"/>
                <a:ea typeface="Times New Roman"/>
                <a:cs typeface="Times New Roman"/>
                <a:sym typeface="Times New Roman"/>
              </a:rPr>
              <a:t>3 employee engagement models,</a:t>
            </a:r>
            <a:r>
              <a:rPr lang="en-US" sz="1200">
                <a:solidFill>
                  <a:schemeClr val="dk1"/>
                </a:solidFill>
                <a:latin typeface="Times New Roman"/>
                <a:ea typeface="Times New Roman"/>
                <a:cs typeface="Times New Roman"/>
                <a:sym typeface="Times New Roman"/>
              </a:rPr>
              <a:t> 2022).</a:t>
            </a:r>
            <a:endParaRPr b="1" sz="1200">
              <a:solidFill>
                <a:schemeClr val="dk1"/>
              </a:solidFill>
              <a:latin typeface="Times New Roman"/>
              <a:ea typeface="Times New Roman"/>
              <a:cs typeface="Times New Roman"/>
              <a:sym typeface="Times New Roman"/>
            </a:endParaRPr>
          </a:p>
          <a:p>
            <a:pPr indent="-228600" lvl="0" marL="457200" rtl="0" algn="l">
              <a:lnSpc>
                <a:spcPct val="100000"/>
              </a:lnSpc>
              <a:spcBef>
                <a:spcPts val="1000"/>
              </a:spcBef>
              <a:spcAft>
                <a:spcPts val="0"/>
              </a:spcAft>
              <a:buSzPts val="1400"/>
              <a:buNone/>
            </a:pPr>
            <a:r>
              <a:t/>
            </a:r>
            <a:endParaRPr/>
          </a:p>
        </p:txBody>
      </p:sp>
      <p:sp>
        <p:nvSpPr>
          <p:cNvPr id="74" name="Google Shape;74;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Motivating Leaders to Align and Commit</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90% of organisations with engaged employees claimed that their leaders considered employee engagement to be very important, whereas just 20% of disengaged companies made that claim (Stange, 2014). Participation from both employers and employees is necessary for a successful engagement strategy. Employees won't buy into the company's vision or objectives if its executives aren't committed to doing the same.</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Programs for Managing Performance</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lang="en-US" sz="1200">
                <a:solidFill>
                  <a:schemeClr val="dk1"/>
                </a:solidFill>
                <a:latin typeface="Times New Roman"/>
                <a:ea typeface="Times New Roman"/>
                <a:cs typeface="Times New Roman"/>
                <a:sym typeface="Times New Roman"/>
              </a:rPr>
              <a:t>Other great methods for employee feedback include formal performance assessments, casual check-ins, and one-on-one meetings. Managers get valuable information about their employees' motivations, successes, and growth via these discussions. Conduct both formal performance assessments and more casual check-ins with staff to gauge how they're doing. Managers will benefit from this because they will be better able to anticipate problems and seize opportunities as they arise in pursuit of helping their teams achieve their objectives.</a:t>
            </a:r>
            <a:endParaRPr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0"/>
              </a:spcAft>
              <a:buSzPts val="1400"/>
              <a:buChar char="●"/>
            </a:pPr>
            <a:r>
              <a:rPr b="1" lang="en-US" sz="1200">
                <a:solidFill>
                  <a:schemeClr val="dk1"/>
                </a:solidFill>
                <a:latin typeface="Times New Roman"/>
                <a:ea typeface="Times New Roman"/>
                <a:cs typeface="Times New Roman"/>
                <a:sym typeface="Times New Roman"/>
              </a:rPr>
              <a:t>Awards ceremonies</a:t>
            </a:r>
            <a:endParaRPr b="1" sz="1200">
              <a:solidFill>
                <a:schemeClr val="dk1"/>
              </a:solidFill>
              <a:latin typeface="Times New Roman"/>
              <a:ea typeface="Times New Roman"/>
              <a:cs typeface="Times New Roman"/>
              <a:sym typeface="Times New Roman"/>
            </a:endParaRPr>
          </a:p>
          <a:p>
            <a:pPr indent="-317500" lvl="0" marL="457200" rtl="0" algn="just">
              <a:lnSpc>
                <a:spcPct val="150000"/>
              </a:lnSpc>
              <a:spcBef>
                <a:spcPts val="1000"/>
              </a:spcBef>
              <a:spcAft>
                <a:spcPts val="1000"/>
              </a:spcAft>
              <a:buSzPts val="1400"/>
              <a:buChar char="●"/>
            </a:pPr>
            <a:r>
              <a:rPr lang="en-US" sz="1200">
                <a:solidFill>
                  <a:schemeClr val="dk1"/>
                </a:solidFill>
                <a:latin typeface="Times New Roman"/>
                <a:ea typeface="Times New Roman"/>
                <a:cs typeface="Times New Roman"/>
                <a:sym typeface="Times New Roman"/>
              </a:rPr>
              <a:t>Wins and achievements should be acknowledged in both official and informal settings. To further motivate their employees, progressive companies are using formal recognition software (Kumar and Pansari, 2015). Rewarding good work and showing gratitude for employees' efforts sends a message that companies respect their contributions.</a:t>
            </a:r>
            <a:endParaRPr b="1"/>
          </a:p>
        </p:txBody>
      </p:sp>
      <p:sp>
        <p:nvSpPr>
          <p:cNvPr id="91" name="Google Shape;91;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17500" lvl="0" marL="457200" rtl="0" algn="l">
              <a:lnSpc>
                <a:spcPct val="100000"/>
              </a:lnSpc>
              <a:spcBef>
                <a:spcPts val="0"/>
              </a:spcBef>
              <a:spcAft>
                <a:spcPts val="0"/>
              </a:spcAft>
              <a:buSzPts val="1400"/>
              <a:buChar char="●"/>
            </a:pPr>
            <a:r>
              <a:rPr b="0" i="0" lang="en-US" sz="1100" u="none" cap="none" strike="noStrike">
                <a:solidFill>
                  <a:srgbClr val="000000"/>
                </a:solidFill>
                <a:latin typeface="Arial"/>
                <a:ea typeface="Arial"/>
                <a:cs typeface="Arial"/>
                <a:sym typeface="Arial"/>
              </a:rPr>
              <a:t>To sum up today's presentation, employee involvement is the secret to the prosperity of the hotel sector. Employees that are invested in the success of their firm go above and beyond what is expected of them. Therefore, it is essential to put out maximum effort into ensuring employee satisfaction, since happy workers are the key to sustained corporate success (Alfes, Shantz and Soane, 2013).</a:t>
            </a:r>
            <a:endParaRPr/>
          </a:p>
        </p:txBody>
      </p:sp>
      <p:sp>
        <p:nvSpPr>
          <p:cNvPr id="106" name="Google Shape;106;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28600" lvl="0" marL="457200" rtl="0" algn="l">
              <a:lnSpc>
                <a:spcPct val="100000"/>
              </a:lnSpc>
              <a:spcBef>
                <a:spcPts val="0"/>
              </a:spcBef>
              <a:spcAft>
                <a:spcPts val="0"/>
              </a:spcAft>
              <a:buSzPts val="1400"/>
              <a:buNone/>
            </a:pPr>
            <a:r>
              <a:t/>
            </a:r>
            <a:endParaRPr/>
          </a:p>
        </p:txBody>
      </p:sp>
      <p:sp>
        <p:nvSpPr>
          <p:cNvPr id="115" name="Google Shape;115;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19a89f15b4a_0_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19a89f15b4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type="title">
  <p:cSld name="TITLE">
    <p:spTree>
      <p:nvGrpSpPr>
        <p:cNvPr id="9" name="Shape 9"/>
        <p:cNvGrpSpPr/>
        <p:nvPr/>
      </p:nvGrpSpPr>
      <p:grpSpPr>
        <a:xfrm>
          <a:off x="0" y="0"/>
          <a:ext cx="0" cy="0"/>
          <a:chOff x="0" y="0"/>
          <a:chExt cx="0" cy="0"/>
        </a:xfrm>
      </p:grpSpPr>
      <p:sp>
        <p:nvSpPr>
          <p:cNvPr id="10" name="Google Shape;10;p10"/>
          <p:cNvSpPr/>
          <p:nvPr>
            <p:ph idx="2" type="pic"/>
          </p:nvPr>
        </p:nvSpPr>
        <p:spPr>
          <a:xfrm>
            <a:off x="5728225" y="687375"/>
            <a:ext cx="3415800" cy="3765300"/>
          </a:xfrm>
          <a:prstGeom prst="rect">
            <a:avLst/>
          </a:prstGeom>
          <a:noFill/>
          <a:ln>
            <a:noFill/>
          </a:ln>
        </p:spPr>
      </p:sp>
      <p:sp>
        <p:nvSpPr>
          <p:cNvPr id="11" name="Google Shape;11;p10"/>
          <p:cNvSpPr/>
          <p:nvPr>
            <p:ph idx="3" type="pic"/>
          </p:nvPr>
        </p:nvSpPr>
        <p:spPr>
          <a:xfrm>
            <a:off x="5728225" y="689575"/>
            <a:ext cx="3415800" cy="3764400"/>
          </a:xfrm>
          <a:prstGeom prst="rect">
            <a:avLst/>
          </a:prstGeom>
          <a:noFill/>
          <a:ln>
            <a:noFill/>
          </a:ln>
        </p:spPr>
      </p:sp>
      <p:sp>
        <p:nvSpPr>
          <p:cNvPr id="12" name="Google Shape;12;p10"/>
          <p:cNvSpPr txBox="1"/>
          <p:nvPr>
            <p:ph type="ctrTitle"/>
          </p:nvPr>
        </p:nvSpPr>
        <p:spPr>
          <a:xfrm>
            <a:off x="855300" y="1991825"/>
            <a:ext cx="4395000" cy="1159800"/>
          </a:xfrm>
          <a:prstGeom prst="rect">
            <a:avLst/>
          </a:prstGeom>
          <a:noFill/>
          <a:ln>
            <a:noFill/>
          </a:ln>
        </p:spPr>
        <p:txBody>
          <a:bodyPr anchorCtr="0" anchor="ctr" bIns="0" lIns="0" spcFirstLastPara="1" rIns="0" wrap="square" tIns="0">
            <a:noAutofit/>
          </a:bodyPr>
          <a:lstStyle>
            <a:lvl1pPr lvl="0" algn="l">
              <a:lnSpc>
                <a:spcPct val="90000"/>
              </a:lnSpc>
              <a:spcBef>
                <a:spcPts val="0"/>
              </a:spcBef>
              <a:spcAft>
                <a:spcPts val="0"/>
              </a:spcAft>
              <a:buSzPts val="5500"/>
              <a:buNone/>
              <a:defRPr sz="5500"/>
            </a:lvl1pPr>
            <a:lvl2pPr lvl="1" algn="ctr">
              <a:lnSpc>
                <a:spcPct val="90000"/>
              </a:lnSpc>
              <a:spcBef>
                <a:spcPts val="0"/>
              </a:spcBef>
              <a:spcAft>
                <a:spcPts val="0"/>
              </a:spcAft>
              <a:buSzPts val="6000"/>
              <a:buNone/>
              <a:defRPr sz="6000"/>
            </a:lvl2pPr>
            <a:lvl3pPr lvl="2" algn="ctr">
              <a:lnSpc>
                <a:spcPct val="90000"/>
              </a:lnSpc>
              <a:spcBef>
                <a:spcPts val="0"/>
              </a:spcBef>
              <a:spcAft>
                <a:spcPts val="0"/>
              </a:spcAft>
              <a:buSzPts val="6000"/>
              <a:buNone/>
              <a:defRPr sz="6000"/>
            </a:lvl3pPr>
            <a:lvl4pPr lvl="3" algn="ctr">
              <a:lnSpc>
                <a:spcPct val="90000"/>
              </a:lnSpc>
              <a:spcBef>
                <a:spcPts val="0"/>
              </a:spcBef>
              <a:spcAft>
                <a:spcPts val="0"/>
              </a:spcAft>
              <a:buSzPts val="6000"/>
              <a:buNone/>
              <a:defRPr sz="6000"/>
            </a:lvl4pPr>
            <a:lvl5pPr lvl="4" algn="ctr">
              <a:lnSpc>
                <a:spcPct val="90000"/>
              </a:lnSpc>
              <a:spcBef>
                <a:spcPts val="0"/>
              </a:spcBef>
              <a:spcAft>
                <a:spcPts val="0"/>
              </a:spcAft>
              <a:buSzPts val="6000"/>
              <a:buNone/>
              <a:defRPr sz="6000"/>
            </a:lvl5pPr>
            <a:lvl6pPr lvl="5" algn="ctr">
              <a:lnSpc>
                <a:spcPct val="90000"/>
              </a:lnSpc>
              <a:spcBef>
                <a:spcPts val="0"/>
              </a:spcBef>
              <a:spcAft>
                <a:spcPts val="0"/>
              </a:spcAft>
              <a:buSzPts val="6000"/>
              <a:buNone/>
              <a:defRPr sz="6000"/>
            </a:lvl6pPr>
            <a:lvl7pPr lvl="6" algn="ctr">
              <a:lnSpc>
                <a:spcPct val="90000"/>
              </a:lnSpc>
              <a:spcBef>
                <a:spcPts val="0"/>
              </a:spcBef>
              <a:spcAft>
                <a:spcPts val="0"/>
              </a:spcAft>
              <a:buSzPts val="6000"/>
              <a:buNone/>
              <a:defRPr sz="6000"/>
            </a:lvl7pPr>
            <a:lvl8pPr lvl="7" algn="ctr">
              <a:lnSpc>
                <a:spcPct val="90000"/>
              </a:lnSpc>
              <a:spcBef>
                <a:spcPts val="0"/>
              </a:spcBef>
              <a:spcAft>
                <a:spcPts val="0"/>
              </a:spcAft>
              <a:buSzPts val="6000"/>
              <a:buNone/>
              <a:defRPr sz="6000"/>
            </a:lvl8pPr>
            <a:lvl9pPr lvl="8" algn="ctr">
              <a:lnSpc>
                <a:spcPct val="90000"/>
              </a:lnSpc>
              <a:spcBef>
                <a:spcPts val="0"/>
              </a:spcBef>
              <a:spcAft>
                <a:spcPts val="0"/>
              </a:spcAft>
              <a:buSzPts val="6000"/>
              <a:buNone/>
              <a:defRPr sz="6000"/>
            </a:lvl9pPr>
          </a:lstStyle>
          <a:p/>
        </p:txBody>
      </p:sp>
      <p:sp>
        <p:nvSpPr>
          <p:cNvPr id="13" name="Google Shape;13;p10"/>
          <p:cNvSpPr/>
          <p:nvPr/>
        </p:nvSpPr>
        <p:spPr>
          <a:xfrm>
            <a:off x="7672163" y="0"/>
            <a:ext cx="1471800" cy="689700"/>
          </a:xfrm>
          <a:prstGeom prst="rect">
            <a:avLst/>
          </a:prstGeom>
          <a:solidFill>
            <a:srgbClr val="ABA37F"/>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10"/>
          <p:cNvSpPr/>
          <p:nvPr/>
        </p:nvSpPr>
        <p:spPr>
          <a:xfrm>
            <a:off x="5728225" y="4453920"/>
            <a:ext cx="1471800" cy="6897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10"/>
          <p:cNvSpPr/>
          <p:nvPr/>
        </p:nvSpPr>
        <p:spPr>
          <a:xfrm>
            <a:off x="7201601" y="4453920"/>
            <a:ext cx="695383" cy="698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E7D2BF"/>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0"/>
          <p:cNvSpPr/>
          <p:nvPr/>
        </p:nvSpPr>
        <p:spPr>
          <a:xfrm>
            <a:off x="6984121" y="0"/>
            <a:ext cx="695383" cy="698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2 columns" type="twoColTx">
  <p:cSld name="TITLE_AND_TWO_COLUMNS">
    <p:spTree>
      <p:nvGrpSpPr>
        <p:cNvPr id="17" name="Shape 17"/>
        <p:cNvGrpSpPr/>
        <p:nvPr/>
      </p:nvGrpSpPr>
      <p:grpSpPr>
        <a:xfrm>
          <a:off x="0" y="0"/>
          <a:ext cx="0" cy="0"/>
          <a:chOff x="0" y="0"/>
          <a:chExt cx="0" cy="0"/>
        </a:xfrm>
      </p:grpSpPr>
      <p:sp>
        <p:nvSpPr>
          <p:cNvPr id="18" name="Google Shape;18;p11"/>
          <p:cNvSpPr txBox="1"/>
          <p:nvPr>
            <p:ph type="title"/>
          </p:nvPr>
        </p:nvSpPr>
        <p:spPr>
          <a:xfrm>
            <a:off x="855300" y="836000"/>
            <a:ext cx="7433400" cy="396300"/>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SzPts val="4000"/>
              <a:buNone/>
              <a:defRPr sz="4000"/>
            </a:lvl1pPr>
            <a:lvl2pPr lvl="1" algn="l">
              <a:lnSpc>
                <a:spcPct val="90000"/>
              </a:lnSpc>
              <a:spcBef>
                <a:spcPts val="0"/>
              </a:spcBef>
              <a:spcAft>
                <a:spcPts val="0"/>
              </a:spcAft>
              <a:buSzPts val="3200"/>
              <a:buNone/>
              <a:defRPr/>
            </a:lvl2pPr>
            <a:lvl3pPr lvl="2" algn="l">
              <a:lnSpc>
                <a:spcPct val="90000"/>
              </a:lnSpc>
              <a:spcBef>
                <a:spcPts val="0"/>
              </a:spcBef>
              <a:spcAft>
                <a:spcPts val="0"/>
              </a:spcAft>
              <a:buSzPts val="3200"/>
              <a:buNone/>
              <a:defRPr/>
            </a:lvl3pPr>
            <a:lvl4pPr lvl="3" algn="l">
              <a:lnSpc>
                <a:spcPct val="90000"/>
              </a:lnSpc>
              <a:spcBef>
                <a:spcPts val="0"/>
              </a:spcBef>
              <a:spcAft>
                <a:spcPts val="0"/>
              </a:spcAft>
              <a:buSzPts val="3200"/>
              <a:buNone/>
              <a:defRPr/>
            </a:lvl4pPr>
            <a:lvl5pPr lvl="4" algn="l">
              <a:lnSpc>
                <a:spcPct val="90000"/>
              </a:lnSpc>
              <a:spcBef>
                <a:spcPts val="0"/>
              </a:spcBef>
              <a:spcAft>
                <a:spcPts val="0"/>
              </a:spcAft>
              <a:buSzPts val="3200"/>
              <a:buNone/>
              <a:defRPr/>
            </a:lvl5pPr>
            <a:lvl6pPr lvl="5" algn="l">
              <a:lnSpc>
                <a:spcPct val="90000"/>
              </a:lnSpc>
              <a:spcBef>
                <a:spcPts val="0"/>
              </a:spcBef>
              <a:spcAft>
                <a:spcPts val="0"/>
              </a:spcAft>
              <a:buSzPts val="3200"/>
              <a:buNone/>
              <a:defRPr/>
            </a:lvl6pPr>
            <a:lvl7pPr lvl="6" algn="l">
              <a:lnSpc>
                <a:spcPct val="90000"/>
              </a:lnSpc>
              <a:spcBef>
                <a:spcPts val="0"/>
              </a:spcBef>
              <a:spcAft>
                <a:spcPts val="0"/>
              </a:spcAft>
              <a:buSzPts val="3200"/>
              <a:buNone/>
              <a:defRPr/>
            </a:lvl7pPr>
            <a:lvl8pPr lvl="7" algn="l">
              <a:lnSpc>
                <a:spcPct val="90000"/>
              </a:lnSpc>
              <a:spcBef>
                <a:spcPts val="0"/>
              </a:spcBef>
              <a:spcAft>
                <a:spcPts val="0"/>
              </a:spcAft>
              <a:buSzPts val="3200"/>
              <a:buNone/>
              <a:defRPr/>
            </a:lvl8pPr>
            <a:lvl9pPr lvl="8" algn="l">
              <a:lnSpc>
                <a:spcPct val="90000"/>
              </a:lnSpc>
              <a:spcBef>
                <a:spcPts val="0"/>
              </a:spcBef>
              <a:spcAft>
                <a:spcPts val="0"/>
              </a:spcAft>
              <a:buSzPts val="3200"/>
              <a:buNone/>
              <a:defRPr/>
            </a:lvl9pPr>
          </a:lstStyle>
          <a:p/>
        </p:txBody>
      </p:sp>
      <p:sp>
        <p:nvSpPr>
          <p:cNvPr id="19" name="Google Shape;19;p11"/>
          <p:cNvSpPr txBox="1"/>
          <p:nvPr>
            <p:ph idx="1" type="body"/>
          </p:nvPr>
        </p:nvSpPr>
        <p:spPr>
          <a:xfrm>
            <a:off x="855275" y="1353950"/>
            <a:ext cx="3473100" cy="3418200"/>
          </a:xfrm>
          <a:prstGeom prst="rect">
            <a:avLst/>
          </a:prstGeom>
          <a:noFill/>
          <a:ln>
            <a:noFill/>
          </a:ln>
        </p:spPr>
        <p:txBody>
          <a:bodyPr anchorCtr="0" anchor="t" bIns="0" lIns="0" spcFirstLastPara="1" rIns="0" wrap="square" tIns="0">
            <a:noAutofit/>
          </a:bodyPr>
          <a:lstStyle>
            <a:lvl1pPr indent="-355600" lvl="0" marL="457200" algn="l">
              <a:lnSpc>
                <a:spcPct val="115000"/>
              </a:lnSpc>
              <a:spcBef>
                <a:spcPts val="0"/>
              </a:spcBef>
              <a:spcAft>
                <a:spcPts val="0"/>
              </a:spcAft>
              <a:buSzPts val="2000"/>
              <a:buChar char="●"/>
              <a:defRPr sz="2000"/>
            </a:lvl1pPr>
            <a:lvl2pPr indent="-355600" lvl="1" marL="914400" algn="l">
              <a:lnSpc>
                <a:spcPct val="115000"/>
              </a:lnSpc>
              <a:spcBef>
                <a:spcPts val="800"/>
              </a:spcBef>
              <a:spcAft>
                <a:spcPts val="0"/>
              </a:spcAft>
              <a:buSzPts val="2000"/>
              <a:buChar char="○"/>
              <a:defRPr sz="2000"/>
            </a:lvl2pPr>
            <a:lvl3pPr indent="-355600" lvl="2" marL="1371600" algn="l">
              <a:lnSpc>
                <a:spcPct val="115000"/>
              </a:lnSpc>
              <a:spcBef>
                <a:spcPts val="800"/>
              </a:spcBef>
              <a:spcAft>
                <a:spcPts val="0"/>
              </a:spcAft>
              <a:buSzPts val="2000"/>
              <a:buChar char="■"/>
              <a:defRPr sz="2000"/>
            </a:lvl3pPr>
            <a:lvl4pPr indent="-355600" lvl="3" marL="1828800" algn="l">
              <a:lnSpc>
                <a:spcPct val="115000"/>
              </a:lnSpc>
              <a:spcBef>
                <a:spcPts val="800"/>
              </a:spcBef>
              <a:spcAft>
                <a:spcPts val="0"/>
              </a:spcAft>
              <a:buSzPts val="2000"/>
              <a:buChar char="●"/>
              <a:defRPr sz="2000"/>
            </a:lvl4pPr>
            <a:lvl5pPr indent="-355600" lvl="4" marL="2286000" algn="l">
              <a:lnSpc>
                <a:spcPct val="115000"/>
              </a:lnSpc>
              <a:spcBef>
                <a:spcPts val="800"/>
              </a:spcBef>
              <a:spcAft>
                <a:spcPts val="0"/>
              </a:spcAft>
              <a:buSzPts val="2000"/>
              <a:buChar char="○"/>
              <a:defRPr sz="2000"/>
            </a:lvl5pPr>
            <a:lvl6pPr indent="-355600" lvl="5" marL="2743200" algn="l">
              <a:lnSpc>
                <a:spcPct val="115000"/>
              </a:lnSpc>
              <a:spcBef>
                <a:spcPts val="800"/>
              </a:spcBef>
              <a:spcAft>
                <a:spcPts val="0"/>
              </a:spcAft>
              <a:buSzPts val="2000"/>
              <a:buChar char="■"/>
              <a:defRPr sz="2000"/>
            </a:lvl6pPr>
            <a:lvl7pPr indent="-355600" lvl="6" marL="3200400" algn="l">
              <a:lnSpc>
                <a:spcPct val="115000"/>
              </a:lnSpc>
              <a:spcBef>
                <a:spcPts val="800"/>
              </a:spcBef>
              <a:spcAft>
                <a:spcPts val="0"/>
              </a:spcAft>
              <a:buSzPts val="2000"/>
              <a:buChar char="●"/>
              <a:defRPr sz="2000"/>
            </a:lvl7pPr>
            <a:lvl8pPr indent="-355600" lvl="7" marL="3657600" algn="l">
              <a:lnSpc>
                <a:spcPct val="115000"/>
              </a:lnSpc>
              <a:spcBef>
                <a:spcPts val="800"/>
              </a:spcBef>
              <a:spcAft>
                <a:spcPts val="0"/>
              </a:spcAft>
              <a:buSzPts val="2000"/>
              <a:buChar char="○"/>
              <a:defRPr sz="2000"/>
            </a:lvl8pPr>
            <a:lvl9pPr indent="-355600" lvl="8" marL="4114800" algn="l">
              <a:lnSpc>
                <a:spcPct val="115000"/>
              </a:lnSpc>
              <a:spcBef>
                <a:spcPts val="800"/>
              </a:spcBef>
              <a:spcAft>
                <a:spcPts val="800"/>
              </a:spcAft>
              <a:buSzPts val="2000"/>
              <a:buChar char="■"/>
              <a:defRPr sz="2000"/>
            </a:lvl9pPr>
          </a:lstStyle>
          <a:p/>
        </p:txBody>
      </p:sp>
      <p:sp>
        <p:nvSpPr>
          <p:cNvPr id="20" name="Google Shape;20;p11"/>
          <p:cNvSpPr txBox="1"/>
          <p:nvPr>
            <p:ph idx="2" type="body"/>
          </p:nvPr>
        </p:nvSpPr>
        <p:spPr>
          <a:xfrm>
            <a:off x="4815597" y="1353950"/>
            <a:ext cx="3473100" cy="3418200"/>
          </a:xfrm>
          <a:prstGeom prst="rect">
            <a:avLst/>
          </a:prstGeom>
          <a:noFill/>
          <a:ln>
            <a:noFill/>
          </a:ln>
        </p:spPr>
        <p:txBody>
          <a:bodyPr anchorCtr="0" anchor="t" bIns="0" lIns="0" spcFirstLastPara="1" rIns="0" wrap="square" tIns="0">
            <a:noAutofit/>
          </a:bodyPr>
          <a:lstStyle>
            <a:lvl1pPr indent="-355600" lvl="0" marL="457200" algn="l">
              <a:lnSpc>
                <a:spcPct val="115000"/>
              </a:lnSpc>
              <a:spcBef>
                <a:spcPts val="0"/>
              </a:spcBef>
              <a:spcAft>
                <a:spcPts val="0"/>
              </a:spcAft>
              <a:buSzPts val="2000"/>
              <a:buChar char="●"/>
              <a:defRPr sz="2000"/>
            </a:lvl1pPr>
            <a:lvl2pPr indent="-355600" lvl="1" marL="914400" algn="l">
              <a:lnSpc>
                <a:spcPct val="115000"/>
              </a:lnSpc>
              <a:spcBef>
                <a:spcPts val="800"/>
              </a:spcBef>
              <a:spcAft>
                <a:spcPts val="0"/>
              </a:spcAft>
              <a:buSzPts val="2000"/>
              <a:buChar char="○"/>
              <a:defRPr sz="2000"/>
            </a:lvl2pPr>
            <a:lvl3pPr indent="-355600" lvl="2" marL="1371600" algn="l">
              <a:lnSpc>
                <a:spcPct val="115000"/>
              </a:lnSpc>
              <a:spcBef>
                <a:spcPts val="800"/>
              </a:spcBef>
              <a:spcAft>
                <a:spcPts val="0"/>
              </a:spcAft>
              <a:buSzPts val="2000"/>
              <a:buChar char="■"/>
              <a:defRPr sz="2000"/>
            </a:lvl3pPr>
            <a:lvl4pPr indent="-355600" lvl="3" marL="1828800" algn="l">
              <a:lnSpc>
                <a:spcPct val="115000"/>
              </a:lnSpc>
              <a:spcBef>
                <a:spcPts val="800"/>
              </a:spcBef>
              <a:spcAft>
                <a:spcPts val="0"/>
              </a:spcAft>
              <a:buSzPts val="2000"/>
              <a:buChar char="●"/>
              <a:defRPr sz="2000"/>
            </a:lvl4pPr>
            <a:lvl5pPr indent="-355600" lvl="4" marL="2286000" algn="l">
              <a:lnSpc>
                <a:spcPct val="115000"/>
              </a:lnSpc>
              <a:spcBef>
                <a:spcPts val="800"/>
              </a:spcBef>
              <a:spcAft>
                <a:spcPts val="0"/>
              </a:spcAft>
              <a:buSzPts val="2000"/>
              <a:buChar char="○"/>
              <a:defRPr sz="2000"/>
            </a:lvl5pPr>
            <a:lvl6pPr indent="-355600" lvl="5" marL="2743200" algn="l">
              <a:lnSpc>
                <a:spcPct val="115000"/>
              </a:lnSpc>
              <a:spcBef>
                <a:spcPts val="800"/>
              </a:spcBef>
              <a:spcAft>
                <a:spcPts val="0"/>
              </a:spcAft>
              <a:buSzPts val="2000"/>
              <a:buChar char="■"/>
              <a:defRPr sz="2000"/>
            </a:lvl6pPr>
            <a:lvl7pPr indent="-355600" lvl="6" marL="3200400" algn="l">
              <a:lnSpc>
                <a:spcPct val="115000"/>
              </a:lnSpc>
              <a:spcBef>
                <a:spcPts val="800"/>
              </a:spcBef>
              <a:spcAft>
                <a:spcPts val="0"/>
              </a:spcAft>
              <a:buSzPts val="2000"/>
              <a:buChar char="●"/>
              <a:defRPr sz="2000"/>
            </a:lvl7pPr>
            <a:lvl8pPr indent="-355600" lvl="7" marL="3657600" algn="l">
              <a:lnSpc>
                <a:spcPct val="115000"/>
              </a:lnSpc>
              <a:spcBef>
                <a:spcPts val="800"/>
              </a:spcBef>
              <a:spcAft>
                <a:spcPts val="0"/>
              </a:spcAft>
              <a:buSzPts val="2000"/>
              <a:buChar char="○"/>
              <a:defRPr sz="2000"/>
            </a:lvl8pPr>
            <a:lvl9pPr indent="-355600" lvl="8" marL="4114800" algn="l">
              <a:lnSpc>
                <a:spcPct val="115000"/>
              </a:lnSpc>
              <a:spcBef>
                <a:spcPts val="800"/>
              </a:spcBef>
              <a:spcAft>
                <a:spcPts val="800"/>
              </a:spcAft>
              <a:buSzPts val="2000"/>
              <a:buChar char="■"/>
              <a:defRPr sz="2000"/>
            </a:lvl9pPr>
          </a:lstStyle>
          <a:p/>
        </p:txBody>
      </p:sp>
      <p:sp>
        <p:nvSpPr>
          <p:cNvPr id="21" name="Google Shape;21;p11"/>
          <p:cNvSpPr txBox="1"/>
          <p:nvPr>
            <p:ph idx="12" type="sldNum"/>
          </p:nvPr>
        </p:nvSpPr>
        <p:spPr>
          <a:xfrm>
            <a:off x="8480584" y="4749851"/>
            <a:ext cx="548700" cy="393600"/>
          </a:xfrm>
          <a:prstGeom prst="rect">
            <a:avLst/>
          </a:prstGeom>
          <a:noFill/>
          <a:ln>
            <a:noFill/>
          </a:ln>
        </p:spPr>
        <p:txBody>
          <a:bodyPr anchorCtr="0" anchor="ctr" bIns="0" lIns="0" spcFirstLastPara="1" rIns="0" wrap="square" tIns="0">
            <a:noAutofit/>
          </a:bodyPr>
          <a:lstStyle>
            <a:lvl1pPr indent="0" lvl="0"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1pPr>
            <a:lvl2pPr indent="0" lvl="1"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2pPr>
            <a:lvl3pPr indent="0" lvl="2"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3pPr>
            <a:lvl4pPr indent="0" lvl="3"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4pPr>
            <a:lvl5pPr indent="0" lvl="4"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5pPr>
            <a:lvl6pPr indent="0" lvl="5"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6pPr>
            <a:lvl7pPr indent="0" lvl="6"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7pPr>
            <a:lvl8pPr indent="0" lvl="7"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8pPr>
            <a:lvl9pPr indent="0" lvl="8" marL="0" marR="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9pPr>
          </a:lstStyle>
          <a:p>
            <a:pPr indent="0" lvl="0" marL="0" rtl="0" algn="r">
              <a:spcBef>
                <a:spcPts val="0"/>
              </a:spcBef>
              <a:spcAft>
                <a:spcPts val="0"/>
              </a:spcAft>
              <a:buNone/>
            </a:pPr>
            <a:fld id="{00000000-1234-1234-1234-123412341234}" type="slidenum">
              <a:rPr lang="en-US"/>
              <a:t>‹#›</a:t>
            </a:fld>
            <a:endParaRPr/>
          </a:p>
        </p:txBody>
      </p:sp>
      <p:sp>
        <p:nvSpPr>
          <p:cNvPr id="22" name="Google Shape;22;p11"/>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11"/>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ABA37F"/>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
    <p:bg>
      <p:bgPr>
        <a:solidFill>
          <a:schemeClr val="lt1"/>
        </a:solidFill>
      </p:bgPr>
    </p:bg>
    <p:spTree>
      <p:nvGrpSpPr>
        <p:cNvPr id="5" name="Shape 5"/>
        <p:cNvGrpSpPr/>
        <p:nvPr/>
      </p:nvGrpSpPr>
      <p:grpSpPr>
        <a:xfrm>
          <a:off x="0" y="0"/>
          <a:ext cx="0" cy="0"/>
          <a:chOff x="0" y="0"/>
          <a:chExt cx="0" cy="0"/>
        </a:xfrm>
      </p:grpSpPr>
      <p:sp>
        <p:nvSpPr>
          <p:cNvPr id="6" name="Google Shape;6;p9"/>
          <p:cNvSpPr txBox="1"/>
          <p:nvPr>
            <p:ph type="title"/>
          </p:nvPr>
        </p:nvSpPr>
        <p:spPr>
          <a:xfrm>
            <a:off x="855300" y="836000"/>
            <a:ext cx="7433400" cy="396300"/>
          </a:xfrm>
          <a:prstGeom prst="rect">
            <a:avLst/>
          </a:prstGeom>
          <a:noFill/>
          <a:ln>
            <a:noFill/>
          </a:ln>
        </p:spPr>
        <p:txBody>
          <a:bodyPr anchorCtr="0" anchor="b" bIns="0" lIns="0" spcFirstLastPara="1" rIns="0" wrap="square" tIns="0">
            <a:noAutofit/>
          </a:bodyPr>
          <a:lstStyle>
            <a:lvl1pPr lvl="0" marR="0" rtl="0" algn="l">
              <a:lnSpc>
                <a:spcPct val="90000"/>
              </a:lnSpc>
              <a:spcBef>
                <a:spcPts val="0"/>
              </a:spcBef>
              <a:spcAft>
                <a:spcPts val="0"/>
              </a:spcAft>
              <a:buClr>
                <a:schemeClr val="accent1"/>
              </a:buClr>
              <a:buSzPts val="3200"/>
              <a:buFont typeface="Fira Sans"/>
              <a:buNone/>
              <a:defRPr b="1" i="0" sz="3200" u="none" cap="none" strike="noStrike">
                <a:solidFill>
                  <a:schemeClr val="accent1"/>
                </a:solidFill>
                <a:latin typeface="Fira Sans"/>
                <a:ea typeface="Fira Sans"/>
                <a:cs typeface="Fira Sans"/>
                <a:sym typeface="Fira Sans"/>
              </a:defRPr>
            </a:lvl1pPr>
            <a:lvl2pPr lvl="1"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2pPr>
            <a:lvl3pPr lvl="2"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3pPr>
            <a:lvl4pPr lvl="3"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4pPr>
            <a:lvl5pPr lvl="4"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5pPr>
            <a:lvl6pPr lvl="5"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6pPr>
            <a:lvl7pPr lvl="6"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7pPr>
            <a:lvl8pPr lvl="7"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8pPr>
            <a:lvl9pPr lvl="8" marR="0" rtl="0" algn="l">
              <a:lnSpc>
                <a:spcPct val="90000"/>
              </a:lnSpc>
              <a:spcBef>
                <a:spcPts val="0"/>
              </a:spcBef>
              <a:spcAft>
                <a:spcPts val="0"/>
              </a:spcAft>
              <a:buClr>
                <a:schemeClr val="dk1"/>
              </a:buClr>
              <a:buSzPts val="3200"/>
              <a:buFont typeface="Arial"/>
              <a:buNone/>
              <a:defRPr b="1" i="0" sz="3200" u="none" cap="none" strike="noStrike">
                <a:solidFill>
                  <a:schemeClr val="dk1"/>
                </a:solidFill>
                <a:latin typeface="Arial"/>
                <a:ea typeface="Arial"/>
                <a:cs typeface="Arial"/>
                <a:sym typeface="Arial"/>
              </a:defRPr>
            </a:lvl9pPr>
          </a:lstStyle>
          <a:p/>
        </p:txBody>
      </p:sp>
      <p:sp>
        <p:nvSpPr>
          <p:cNvPr id="7" name="Google Shape;7;p9"/>
          <p:cNvSpPr txBox="1"/>
          <p:nvPr>
            <p:ph idx="1" type="body"/>
          </p:nvPr>
        </p:nvSpPr>
        <p:spPr>
          <a:xfrm>
            <a:off x="855300" y="1353947"/>
            <a:ext cx="7433400" cy="3033900"/>
          </a:xfrm>
          <a:prstGeom prst="rect">
            <a:avLst/>
          </a:prstGeom>
          <a:noFill/>
          <a:ln>
            <a:noFill/>
          </a:ln>
        </p:spPr>
        <p:txBody>
          <a:bodyPr anchorCtr="0" anchor="t" bIns="0" lIns="0" spcFirstLastPara="1" rIns="0" wrap="square" tIns="0">
            <a:noAutofit/>
          </a:bodyPr>
          <a:lstStyle>
            <a:lvl1pPr indent="-381000" lvl="0" marL="457200" marR="0" rtl="0" algn="l">
              <a:lnSpc>
                <a:spcPct val="115000"/>
              </a:lnSpc>
              <a:spcBef>
                <a:spcPts val="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1pPr>
            <a:lvl2pPr indent="-381000" lvl="1" marL="9144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2pPr>
            <a:lvl3pPr indent="-381000" lvl="2" marL="13716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3pPr>
            <a:lvl4pPr indent="-381000" lvl="3" marL="18288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4pPr>
            <a:lvl5pPr indent="-381000" lvl="4" marL="22860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5pPr>
            <a:lvl6pPr indent="-381000" lvl="5" marL="27432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6pPr>
            <a:lvl7pPr indent="-381000" lvl="6" marL="32004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7pPr>
            <a:lvl8pPr indent="-381000" lvl="7" marL="3657600" marR="0" rtl="0" algn="l">
              <a:lnSpc>
                <a:spcPct val="115000"/>
              </a:lnSpc>
              <a:spcBef>
                <a:spcPts val="800"/>
              </a:spcBef>
              <a:spcAft>
                <a:spcPts val="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8pPr>
            <a:lvl9pPr indent="-381000" lvl="8" marL="4114800" marR="0" rtl="0" algn="l">
              <a:lnSpc>
                <a:spcPct val="115000"/>
              </a:lnSpc>
              <a:spcBef>
                <a:spcPts val="800"/>
              </a:spcBef>
              <a:spcAft>
                <a:spcPts val="800"/>
              </a:spcAft>
              <a:buClr>
                <a:schemeClr val="accent2"/>
              </a:buClr>
              <a:buSzPts val="2400"/>
              <a:buFont typeface="Public Sans"/>
              <a:buChar char="■"/>
              <a:defRPr b="0" i="0" sz="2400" u="none" cap="none" strike="noStrike">
                <a:solidFill>
                  <a:schemeClr val="accent5"/>
                </a:solidFill>
                <a:latin typeface="Public Sans"/>
                <a:ea typeface="Public Sans"/>
                <a:cs typeface="Public Sans"/>
                <a:sym typeface="Public Sans"/>
              </a:defRPr>
            </a:lvl9pPr>
          </a:lstStyle>
          <a:p/>
        </p:txBody>
      </p:sp>
      <p:sp>
        <p:nvSpPr>
          <p:cNvPr id="8" name="Google Shape;8;p9"/>
          <p:cNvSpPr txBox="1"/>
          <p:nvPr>
            <p:ph idx="12" type="sldNum"/>
          </p:nvPr>
        </p:nvSpPr>
        <p:spPr>
          <a:xfrm>
            <a:off x="8480584" y="4749851"/>
            <a:ext cx="548700" cy="393600"/>
          </a:xfrm>
          <a:prstGeom prst="rect">
            <a:avLst/>
          </a:prstGeom>
          <a:noFill/>
          <a:ln>
            <a:noFill/>
          </a:ln>
        </p:spPr>
        <p:txBody>
          <a:bodyPr anchorCtr="0" anchor="ctr" bIns="0" lIns="0" spcFirstLastPara="1" rIns="0" wrap="square" tIns="0">
            <a:noAutofit/>
          </a:bodyPr>
          <a:lstStyle>
            <a:lvl1pPr indent="0" lvl="0"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1pPr>
            <a:lvl2pPr indent="0" lvl="1"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2pPr>
            <a:lvl3pPr indent="0" lvl="2"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3pPr>
            <a:lvl4pPr indent="0" lvl="3"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4pPr>
            <a:lvl5pPr indent="0" lvl="4"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5pPr>
            <a:lvl6pPr indent="0" lvl="5"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6pPr>
            <a:lvl7pPr indent="0" lvl="6"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7pPr>
            <a:lvl8pPr indent="0" lvl="7"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8pPr>
            <a:lvl9pPr indent="0" lvl="8" marL="0" marR="0" rtl="0" algn="r">
              <a:lnSpc>
                <a:spcPct val="100000"/>
              </a:lnSpc>
              <a:spcBef>
                <a:spcPts val="0"/>
              </a:spcBef>
              <a:spcAft>
                <a:spcPts val="0"/>
              </a:spcAft>
              <a:buClr>
                <a:srgbClr val="000000"/>
              </a:buClr>
              <a:buSzPts val="1300"/>
              <a:buFont typeface="Arial"/>
              <a:buNone/>
              <a:defRPr b="0" i="0" sz="1300" u="none" cap="none" strike="noStrike">
                <a:solidFill>
                  <a:schemeClr val="dk1"/>
                </a:solidFill>
                <a:latin typeface="Public Sans"/>
                <a:ea typeface="Public Sans"/>
                <a:cs typeface="Public Sans"/>
                <a:sym typeface="Public San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Lst>
  <p:transition>
    <p:fade thruBlk="1"/>
  </p:transition>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 name="Shape 27"/>
        <p:cNvGrpSpPr/>
        <p:nvPr/>
      </p:nvGrpSpPr>
      <p:grpSpPr>
        <a:xfrm>
          <a:off x="0" y="0"/>
          <a:ext cx="0" cy="0"/>
          <a:chOff x="0" y="0"/>
          <a:chExt cx="0" cy="0"/>
        </a:xfrm>
      </p:grpSpPr>
      <p:sp>
        <p:nvSpPr>
          <p:cNvPr id="28" name="Google Shape;28;p1"/>
          <p:cNvSpPr txBox="1"/>
          <p:nvPr/>
        </p:nvSpPr>
        <p:spPr>
          <a:xfrm>
            <a:off x="358850" y="490025"/>
            <a:ext cx="4644900" cy="3974400"/>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3200"/>
              <a:buFont typeface="Arial"/>
              <a:buNone/>
            </a:pPr>
            <a:r>
              <a:t/>
            </a:r>
            <a:endParaRPr b="1" sz="2300">
              <a:solidFill>
                <a:schemeClr val="accent1"/>
              </a:solidFill>
              <a:latin typeface="Fira Sans"/>
              <a:ea typeface="Fira Sans"/>
              <a:cs typeface="Fira Sans"/>
              <a:sym typeface="Fira Sans"/>
            </a:endParaRPr>
          </a:p>
          <a:p>
            <a:pPr indent="0" lvl="0" marL="0" marR="0" rtl="0" algn="ctr">
              <a:lnSpc>
                <a:spcPct val="110000"/>
              </a:lnSpc>
              <a:spcBef>
                <a:spcPts val="0"/>
              </a:spcBef>
              <a:spcAft>
                <a:spcPts val="0"/>
              </a:spcAft>
              <a:buClr>
                <a:srgbClr val="000000"/>
              </a:buClr>
              <a:buSzPts val="3200"/>
              <a:buFont typeface="Arial"/>
              <a:buNone/>
            </a:pPr>
            <a:r>
              <a:rPr b="1" lang="en-US" sz="2600">
                <a:solidFill>
                  <a:schemeClr val="accent1"/>
                </a:solidFill>
                <a:latin typeface="Lobster"/>
                <a:ea typeface="Lobster"/>
                <a:cs typeface="Lobster"/>
                <a:sym typeface="Lobster"/>
              </a:rPr>
              <a:t>welcome</a:t>
            </a:r>
            <a:r>
              <a:rPr b="1" lang="en-US" sz="2600">
                <a:solidFill>
                  <a:schemeClr val="accent1"/>
                </a:solidFill>
                <a:latin typeface="Lobster"/>
                <a:ea typeface="Lobster"/>
                <a:cs typeface="Lobster"/>
                <a:sym typeface="Lobster"/>
              </a:rPr>
              <a:t> my </a:t>
            </a:r>
            <a:r>
              <a:rPr b="1" lang="en-US" sz="2600">
                <a:solidFill>
                  <a:schemeClr val="accent1"/>
                </a:solidFill>
                <a:latin typeface="Lobster"/>
                <a:ea typeface="Lobster"/>
                <a:cs typeface="Lobster"/>
                <a:sym typeface="Lobster"/>
              </a:rPr>
              <a:t>presentation</a:t>
            </a:r>
            <a:endParaRPr b="1" sz="2600">
              <a:solidFill>
                <a:schemeClr val="accent1"/>
              </a:solidFill>
              <a:latin typeface="Lobster"/>
              <a:ea typeface="Lobster"/>
              <a:cs typeface="Lobster"/>
              <a:sym typeface="Lobster"/>
            </a:endParaRPr>
          </a:p>
          <a:p>
            <a:pPr indent="0" lvl="0" marL="0" marR="0" rtl="0" algn="ctr">
              <a:lnSpc>
                <a:spcPct val="110000"/>
              </a:lnSpc>
              <a:spcBef>
                <a:spcPts val="0"/>
              </a:spcBef>
              <a:spcAft>
                <a:spcPts val="0"/>
              </a:spcAft>
              <a:buClr>
                <a:srgbClr val="000000"/>
              </a:buClr>
              <a:buSzPts val="3200"/>
              <a:buFont typeface="Arial"/>
              <a:buNone/>
            </a:pPr>
            <a:r>
              <a:rPr b="1" i="0" lang="en-US" sz="2300" u="none" cap="none" strike="noStrike">
                <a:solidFill>
                  <a:schemeClr val="accent1"/>
                </a:solidFill>
                <a:latin typeface="Fira Sans"/>
                <a:ea typeface="Fira Sans"/>
                <a:cs typeface="Fira Sans"/>
                <a:sym typeface="Fira Sans"/>
              </a:rPr>
              <a:t>Importance of Employee Engagement in the success of a hotel </a:t>
            </a:r>
            <a:endParaRPr b="1" i="0" sz="2300" u="none" cap="none" strike="noStrike">
              <a:solidFill>
                <a:schemeClr val="accent1"/>
              </a:solidFill>
              <a:latin typeface="Fira Sans"/>
              <a:ea typeface="Fira Sans"/>
              <a:cs typeface="Fira Sans"/>
              <a:sym typeface="Fira Sans"/>
            </a:endParaRPr>
          </a:p>
          <a:p>
            <a:pPr indent="0" lvl="0" marL="0" marR="0" rtl="0" algn="ctr">
              <a:lnSpc>
                <a:spcPct val="110000"/>
              </a:lnSpc>
              <a:spcBef>
                <a:spcPts val="0"/>
              </a:spcBef>
              <a:spcAft>
                <a:spcPts val="0"/>
              </a:spcAft>
              <a:buClr>
                <a:srgbClr val="000000"/>
              </a:buClr>
              <a:buSzPts val="3200"/>
              <a:buFont typeface="Arial"/>
              <a:buNone/>
            </a:pPr>
            <a:r>
              <a:rPr b="1" lang="en-US" sz="2300">
                <a:solidFill>
                  <a:schemeClr val="accent1"/>
                </a:solidFill>
                <a:latin typeface="Fira Sans"/>
                <a:ea typeface="Fira Sans"/>
                <a:cs typeface="Fira Sans"/>
                <a:sym typeface="Fira Sans"/>
              </a:rPr>
              <a:t>Student Name: Syeda Khadija Begum Hema </a:t>
            </a:r>
            <a:endParaRPr b="1" sz="2300">
              <a:solidFill>
                <a:schemeClr val="accent1"/>
              </a:solidFill>
              <a:latin typeface="Fira Sans"/>
              <a:ea typeface="Fira Sans"/>
              <a:cs typeface="Fira Sans"/>
              <a:sym typeface="Fira Sans"/>
            </a:endParaRPr>
          </a:p>
          <a:p>
            <a:pPr indent="0" lvl="0" marL="0" marR="0" rtl="0" algn="l">
              <a:lnSpc>
                <a:spcPct val="110000"/>
              </a:lnSpc>
              <a:spcBef>
                <a:spcPts val="0"/>
              </a:spcBef>
              <a:spcAft>
                <a:spcPts val="0"/>
              </a:spcAft>
              <a:buClr>
                <a:srgbClr val="000000"/>
              </a:buClr>
              <a:buSzPts val="3200"/>
              <a:buFont typeface="Arial"/>
              <a:buNone/>
            </a:pPr>
            <a:r>
              <a:rPr b="1" lang="en-US" sz="2300">
                <a:solidFill>
                  <a:schemeClr val="accent1"/>
                </a:solidFill>
                <a:latin typeface="Fira Sans"/>
                <a:ea typeface="Fira Sans"/>
                <a:cs typeface="Fira Sans"/>
                <a:sym typeface="Fira Sans"/>
              </a:rPr>
              <a:t>              Student id :2120134</a:t>
            </a:r>
            <a:endParaRPr b="1" sz="2300">
              <a:solidFill>
                <a:schemeClr val="accent1"/>
              </a:solidFill>
              <a:latin typeface="Fira Sans"/>
              <a:ea typeface="Fira Sans"/>
              <a:cs typeface="Fira Sans"/>
              <a:sym typeface="Fira Sans"/>
            </a:endParaRPr>
          </a:p>
          <a:p>
            <a:pPr indent="0" lvl="0" marL="0" marR="0" rtl="0" algn="ctr">
              <a:lnSpc>
                <a:spcPct val="110000"/>
              </a:lnSpc>
              <a:spcBef>
                <a:spcPts val="0"/>
              </a:spcBef>
              <a:spcAft>
                <a:spcPts val="0"/>
              </a:spcAft>
              <a:buClr>
                <a:srgbClr val="000000"/>
              </a:buClr>
              <a:buSzPts val="3200"/>
              <a:buFont typeface="Arial"/>
              <a:buNone/>
            </a:pPr>
            <a:r>
              <a:t/>
            </a:r>
            <a:endParaRPr b="1" sz="2500">
              <a:solidFill>
                <a:schemeClr val="accent1"/>
              </a:solidFill>
              <a:latin typeface="Fira Sans"/>
              <a:ea typeface="Fira Sans"/>
              <a:cs typeface="Fira Sans"/>
              <a:sym typeface="Fira Sans"/>
            </a:endParaRPr>
          </a:p>
          <a:p>
            <a:pPr indent="0" lvl="0" marL="0" marR="0" rtl="0" algn="ctr">
              <a:lnSpc>
                <a:spcPct val="110000"/>
              </a:lnSpc>
              <a:spcBef>
                <a:spcPts val="0"/>
              </a:spcBef>
              <a:spcAft>
                <a:spcPts val="0"/>
              </a:spcAft>
              <a:buClr>
                <a:srgbClr val="000000"/>
              </a:buClr>
              <a:buSzPts val="3200"/>
              <a:buFont typeface="Arial"/>
              <a:buNone/>
            </a:pPr>
            <a:r>
              <a:t/>
            </a:r>
            <a:endParaRPr b="1" sz="2500">
              <a:solidFill>
                <a:schemeClr val="accent1"/>
              </a:solidFill>
              <a:latin typeface="Fira Sans"/>
              <a:ea typeface="Fira Sans"/>
              <a:cs typeface="Fira Sans"/>
              <a:sym typeface="Fira Sans"/>
            </a:endParaRPr>
          </a:p>
        </p:txBody>
      </p:sp>
      <p:sp>
        <p:nvSpPr>
          <p:cNvPr id="29" name="Google Shape;29;p1"/>
          <p:cNvSpPr/>
          <p:nvPr/>
        </p:nvSpPr>
        <p:spPr>
          <a:xfrm>
            <a:off x="7672163" y="0"/>
            <a:ext cx="1471800" cy="689700"/>
          </a:xfrm>
          <a:prstGeom prst="rect">
            <a:avLst/>
          </a:pr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 name="Google Shape;30;p1"/>
          <p:cNvSpPr/>
          <p:nvPr/>
        </p:nvSpPr>
        <p:spPr>
          <a:xfrm>
            <a:off x="5728225" y="4453920"/>
            <a:ext cx="1471800" cy="689700"/>
          </a:xfrm>
          <a:prstGeom prst="rect">
            <a:avLst/>
          </a:prstGeom>
          <a:solidFill>
            <a:schemeClr val="accent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 name="Google Shape;31;p1"/>
          <p:cNvSpPr/>
          <p:nvPr/>
        </p:nvSpPr>
        <p:spPr>
          <a:xfrm>
            <a:off x="7201601" y="4453920"/>
            <a:ext cx="695383" cy="698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3"/>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1"/>
          <p:cNvSpPr/>
          <p:nvPr/>
        </p:nvSpPr>
        <p:spPr>
          <a:xfrm>
            <a:off x="6984121" y="0"/>
            <a:ext cx="695383" cy="698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33" name="Google Shape;33;p1"/>
          <p:cNvPicPr preferRelativeResize="0"/>
          <p:nvPr/>
        </p:nvPicPr>
        <p:blipFill rotWithShape="1">
          <a:blip r:embed="rId3">
            <a:alphaModFix/>
          </a:blip>
          <a:srcRect b="0" l="0" r="0" t="0"/>
          <a:stretch/>
        </p:blipFill>
        <p:spPr>
          <a:xfrm>
            <a:off x="5414677" y="1349740"/>
            <a:ext cx="3570695" cy="238046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7" name="Shape 37"/>
        <p:cNvGrpSpPr/>
        <p:nvPr/>
      </p:nvGrpSpPr>
      <p:grpSpPr>
        <a:xfrm>
          <a:off x="0" y="0"/>
          <a:ext cx="0" cy="0"/>
          <a:chOff x="0" y="0"/>
          <a:chExt cx="0" cy="0"/>
        </a:xfrm>
      </p:grpSpPr>
      <p:sp>
        <p:nvSpPr>
          <p:cNvPr id="38" name="Google Shape;38;p2"/>
          <p:cNvSpPr txBox="1"/>
          <p:nvPr/>
        </p:nvSpPr>
        <p:spPr>
          <a:xfrm>
            <a:off x="2926619" y="253493"/>
            <a:ext cx="3290761" cy="677108"/>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4000"/>
              <a:buFont typeface="Arial"/>
              <a:buNone/>
            </a:pPr>
            <a:r>
              <a:rPr b="0" i="0" lang="en-US" sz="4000" u="none" cap="none" strike="noStrike">
                <a:solidFill>
                  <a:schemeClr val="accent1"/>
                </a:solidFill>
                <a:latin typeface="Fira Sans Medium"/>
                <a:ea typeface="Fira Sans Medium"/>
                <a:cs typeface="Fira Sans Medium"/>
                <a:sym typeface="Fira Sans Medium"/>
              </a:rPr>
              <a:t>Introduction</a:t>
            </a:r>
            <a:endParaRPr b="0" i="0" sz="700" u="none" cap="none" strike="noStrike">
              <a:solidFill>
                <a:schemeClr val="accent1"/>
              </a:solidFill>
              <a:latin typeface="Arial"/>
              <a:ea typeface="Arial"/>
              <a:cs typeface="Arial"/>
              <a:sym typeface="Arial"/>
            </a:endParaRPr>
          </a:p>
        </p:txBody>
      </p:sp>
      <p:sp>
        <p:nvSpPr>
          <p:cNvPr id="39" name="Google Shape;39;p2"/>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40" name="Google Shape;40;p2"/>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 name="Google Shape;41;p2"/>
          <p:cNvSpPr/>
          <p:nvPr/>
        </p:nvSpPr>
        <p:spPr>
          <a:xfrm>
            <a:off x="903317" y="1186924"/>
            <a:ext cx="3923413" cy="156966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600"/>
              <a:buFont typeface="Arial"/>
              <a:buNone/>
            </a:pPr>
            <a:r>
              <a:rPr b="0" i="0" lang="en-US" sz="1600" u="none" cap="none" strike="noStrike">
                <a:solidFill>
                  <a:srgbClr val="2F2F2F"/>
                </a:solidFill>
                <a:latin typeface="Times New Roman"/>
                <a:ea typeface="Times New Roman"/>
                <a:cs typeface="Times New Roman"/>
                <a:sym typeface="Times New Roman"/>
              </a:rPr>
              <a:t>The topic of this presentation is employee engagement. It first looks into the topic of what employee engagement is and then moves onto an engagement theoretical model to further explain the concept (Shaw and Hausknecht, 2017). </a:t>
            </a:r>
            <a:endParaRPr b="0" i="0" sz="1400" u="none" cap="none" strike="noStrike">
              <a:solidFill>
                <a:srgbClr val="000000"/>
              </a:solidFill>
              <a:latin typeface="Arial"/>
              <a:ea typeface="Arial"/>
              <a:cs typeface="Arial"/>
              <a:sym typeface="Arial"/>
            </a:endParaRPr>
          </a:p>
        </p:txBody>
      </p:sp>
      <p:pic>
        <p:nvPicPr>
          <p:cNvPr id="42" name="Google Shape;42;p2"/>
          <p:cNvPicPr preferRelativeResize="0"/>
          <p:nvPr/>
        </p:nvPicPr>
        <p:blipFill rotWithShape="1">
          <a:blip r:embed="rId3">
            <a:alphaModFix/>
          </a:blip>
          <a:srcRect b="0" l="0" r="0" t="0"/>
          <a:stretch/>
        </p:blipFill>
        <p:spPr>
          <a:xfrm>
            <a:off x="4571999" y="2890286"/>
            <a:ext cx="3290761" cy="213257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6" name="Shape 46"/>
        <p:cNvGrpSpPr/>
        <p:nvPr/>
      </p:nvGrpSpPr>
      <p:grpSpPr>
        <a:xfrm>
          <a:off x="0" y="0"/>
          <a:ext cx="0" cy="0"/>
          <a:chOff x="0" y="0"/>
          <a:chExt cx="0" cy="0"/>
        </a:xfrm>
      </p:grpSpPr>
      <p:sp>
        <p:nvSpPr>
          <p:cNvPr id="47" name="Google Shape;47;p3"/>
          <p:cNvSpPr txBox="1"/>
          <p:nvPr/>
        </p:nvSpPr>
        <p:spPr>
          <a:xfrm>
            <a:off x="4631032" y="128825"/>
            <a:ext cx="3551274" cy="2031325"/>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4000"/>
              <a:buFont typeface="Arial"/>
              <a:buNone/>
            </a:pPr>
            <a:r>
              <a:rPr b="0" i="0" lang="en-US" sz="4000" u="none" cap="none" strike="noStrike">
                <a:solidFill>
                  <a:schemeClr val="accent1"/>
                </a:solidFill>
                <a:latin typeface="Fira Sans Medium"/>
                <a:ea typeface="Fira Sans Medium"/>
                <a:cs typeface="Fira Sans Medium"/>
                <a:sym typeface="Fira Sans Medium"/>
              </a:rPr>
              <a:t>What is Employee Engagement?</a:t>
            </a:r>
            <a:endParaRPr b="0" i="0" sz="700" u="none" cap="none" strike="noStrike">
              <a:solidFill>
                <a:schemeClr val="accent1"/>
              </a:solidFill>
              <a:latin typeface="Arial"/>
              <a:ea typeface="Arial"/>
              <a:cs typeface="Arial"/>
              <a:sym typeface="Arial"/>
            </a:endParaRPr>
          </a:p>
        </p:txBody>
      </p:sp>
      <p:sp>
        <p:nvSpPr>
          <p:cNvPr id="48" name="Google Shape;48;p3"/>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49" name="Google Shape;49;p3"/>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 name="Google Shape;50;p3"/>
          <p:cNvSpPr/>
          <p:nvPr/>
        </p:nvSpPr>
        <p:spPr>
          <a:xfrm>
            <a:off x="584502" y="1216729"/>
            <a:ext cx="3258030" cy="3046988"/>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600"/>
              <a:buFont typeface="Arial"/>
              <a:buNone/>
            </a:pPr>
            <a:r>
              <a:rPr b="0" i="0" lang="en-US" sz="1600" u="none" cap="none" strike="noStrike">
                <a:solidFill>
                  <a:srgbClr val="2F2F2F"/>
                </a:solidFill>
                <a:latin typeface="Times New Roman"/>
                <a:ea typeface="Times New Roman"/>
                <a:cs typeface="Times New Roman"/>
                <a:sym typeface="Times New Roman"/>
              </a:rPr>
              <a:t>The field of human resources (HR) has coined the phrase "employee engagement" to define the degree to which the employees are enthusiastic and dedicated to their work. Employees who are engaged in their work feel a sense of responsibility toward their jobs and the success of the firm, and they are convinced that the contributions they make are making a difference (Sun and Bunchapattanasakda, 2019). </a:t>
            </a:r>
            <a:endParaRPr b="0" i="0" sz="1400" u="none" cap="none" strike="noStrike">
              <a:solidFill>
                <a:srgbClr val="000000"/>
              </a:solidFill>
              <a:latin typeface="Arial"/>
              <a:ea typeface="Arial"/>
              <a:cs typeface="Arial"/>
              <a:sym typeface="Arial"/>
            </a:endParaRPr>
          </a:p>
        </p:txBody>
      </p:sp>
      <p:pic>
        <p:nvPicPr>
          <p:cNvPr id="51" name="Google Shape;51;p3"/>
          <p:cNvPicPr preferRelativeResize="0"/>
          <p:nvPr/>
        </p:nvPicPr>
        <p:blipFill rotWithShape="1">
          <a:blip r:embed="rId3">
            <a:alphaModFix/>
          </a:blip>
          <a:srcRect b="0" l="0" r="0" t="0"/>
          <a:stretch/>
        </p:blipFill>
        <p:spPr>
          <a:xfrm>
            <a:off x="4572000" y="2740223"/>
            <a:ext cx="3258030" cy="217202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5" name="Shape 55"/>
        <p:cNvGrpSpPr/>
        <p:nvPr/>
      </p:nvGrpSpPr>
      <p:grpSpPr>
        <a:xfrm>
          <a:off x="0" y="0"/>
          <a:ext cx="0" cy="0"/>
          <a:chOff x="0" y="0"/>
          <a:chExt cx="0" cy="0"/>
        </a:xfrm>
      </p:grpSpPr>
      <p:sp>
        <p:nvSpPr>
          <p:cNvPr id="56" name="Google Shape;56;p4"/>
          <p:cNvSpPr txBox="1"/>
          <p:nvPr/>
        </p:nvSpPr>
        <p:spPr>
          <a:xfrm>
            <a:off x="578627" y="255181"/>
            <a:ext cx="7374526" cy="1083374"/>
          </a:xfrm>
          <a:prstGeom prst="rect">
            <a:avLst/>
          </a:prstGeom>
          <a:noFill/>
          <a:ln>
            <a:noFill/>
          </a:ln>
        </p:spPr>
        <p:txBody>
          <a:bodyPr anchorCtr="0" anchor="t" bIns="0" lIns="0" spcFirstLastPara="1" rIns="0" wrap="square" tIns="0">
            <a:spAutoFit/>
          </a:bodyPr>
          <a:lstStyle/>
          <a:p>
            <a:pPr indent="0" lvl="0" marL="0" marR="0" rtl="0" algn="ctr">
              <a:lnSpc>
                <a:spcPct val="110000"/>
              </a:lnSpc>
              <a:spcBef>
                <a:spcPts val="0"/>
              </a:spcBef>
              <a:spcAft>
                <a:spcPts val="0"/>
              </a:spcAft>
              <a:buClr>
                <a:srgbClr val="000000"/>
              </a:buClr>
              <a:buSzPts val="3200"/>
              <a:buFont typeface="Arial"/>
              <a:buNone/>
            </a:pPr>
            <a:r>
              <a:rPr b="0" i="0" lang="en-US" sz="3200" u="none" cap="none" strike="noStrike">
                <a:solidFill>
                  <a:schemeClr val="accent1"/>
                </a:solidFill>
                <a:latin typeface="Fira Sans Medium"/>
                <a:ea typeface="Fira Sans Medium"/>
                <a:cs typeface="Fira Sans Medium"/>
                <a:sym typeface="Fira Sans Medium"/>
              </a:rPr>
              <a:t>Importance of Employee Engagement in the success of a hotel</a:t>
            </a:r>
            <a:endParaRPr b="0" i="0" sz="500" u="none" cap="none" strike="noStrike">
              <a:solidFill>
                <a:schemeClr val="accent1"/>
              </a:solidFill>
              <a:latin typeface="Arial"/>
              <a:ea typeface="Arial"/>
              <a:cs typeface="Arial"/>
              <a:sym typeface="Arial"/>
            </a:endParaRPr>
          </a:p>
        </p:txBody>
      </p:sp>
      <p:sp>
        <p:nvSpPr>
          <p:cNvPr id="57" name="Google Shape;57;p4"/>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58" name="Google Shape;58;p4"/>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59" name="Google Shape;59;p4"/>
          <p:cNvGrpSpPr/>
          <p:nvPr/>
        </p:nvGrpSpPr>
        <p:grpSpPr>
          <a:xfrm>
            <a:off x="2193851" y="1861444"/>
            <a:ext cx="4494028" cy="2816639"/>
            <a:chOff x="0" y="54912"/>
            <a:chExt cx="4494028" cy="2816639"/>
          </a:xfrm>
        </p:grpSpPr>
        <p:sp>
          <p:nvSpPr>
            <p:cNvPr id="60" name="Google Shape;60;p4"/>
            <p:cNvSpPr/>
            <p:nvPr/>
          </p:nvSpPr>
          <p:spPr>
            <a:xfrm>
              <a:off x="0" y="291072"/>
              <a:ext cx="4494028" cy="403200"/>
            </a:xfrm>
            <a:prstGeom prst="rect">
              <a:avLst/>
            </a:prstGeom>
            <a:solidFill>
              <a:schemeClr val="lt1">
                <a:alpha val="89411"/>
              </a:schemeClr>
            </a:solidFill>
            <a:ln cap="flat" cmpd="sng" w="9525">
              <a:solidFill>
                <a:srgbClr val="C7873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4"/>
            <p:cNvSpPr/>
            <p:nvPr/>
          </p:nvSpPr>
          <p:spPr>
            <a:xfrm>
              <a:off x="224701" y="54912"/>
              <a:ext cx="3145819" cy="472320"/>
            </a:xfrm>
            <a:prstGeom prst="roundRect">
              <a:avLst>
                <a:gd fmla="val 16667" name="adj"/>
              </a:avLst>
            </a:prstGeom>
            <a:gradFill>
              <a:gsLst>
                <a:gs pos="0">
                  <a:srgbClr val="FFC796"/>
                </a:gs>
                <a:gs pos="35000">
                  <a:srgbClr val="FFD7B6"/>
                </a:gs>
                <a:gs pos="100000">
                  <a:srgbClr val="FFECE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 name="Google Shape;62;p4"/>
            <p:cNvSpPr txBox="1"/>
            <p:nvPr/>
          </p:nvSpPr>
          <p:spPr>
            <a:xfrm>
              <a:off x="247758" y="77969"/>
              <a:ext cx="3099705" cy="426206"/>
            </a:xfrm>
            <a:prstGeom prst="rect">
              <a:avLst/>
            </a:prstGeom>
            <a:noFill/>
            <a:ln>
              <a:noFill/>
            </a:ln>
          </p:spPr>
          <p:txBody>
            <a:bodyPr anchorCtr="0" anchor="ctr" bIns="0" lIns="118900" spcFirstLastPara="1" rIns="118900" wrap="square" tIns="0">
              <a:noAutofit/>
            </a:bodyPr>
            <a:lstStyle/>
            <a:p>
              <a:pPr indent="0" lvl="0" marL="0" marR="0" rtl="0" algn="l">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Self Branding</a:t>
              </a:r>
              <a:endParaRPr b="0" i="0" sz="1600" u="none" cap="none" strike="noStrike">
                <a:solidFill>
                  <a:schemeClr val="dk1"/>
                </a:solidFill>
                <a:latin typeface="Arial"/>
                <a:ea typeface="Arial"/>
                <a:cs typeface="Arial"/>
                <a:sym typeface="Arial"/>
              </a:endParaRPr>
            </a:p>
          </p:txBody>
        </p:sp>
        <p:sp>
          <p:nvSpPr>
            <p:cNvPr id="63" name="Google Shape;63;p4"/>
            <p:cNvSpPr/>
            <p:nvPr/>
          </p:nvSpPr>
          <p:spPr>
            <a:xfrm>
              <a:off x="0" y="1016832"/>
              <a:ext cx="4494028" cy="403200"/>
            </a:xfrm>
            <a:prstGeom prst="rect">
              <a:avLst/>
            </a:prstGeom>
            <a:solidFill>
              <a:schemeClr val="lt1">
                <a:alpha val="89411"/>
              </a:schemeClr>
            </a:solidFill>
            <a:ln cap="flat" cmpd="sng" w="9525">
              <a:solidFill>
                <a:srgbClr val="C7873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 name="Google Shape;64;p4"/>
            <p:cNvSpPr/>
            <p:nvPr/>
          </p:nvSpPr>
          <p:spPr>
            <a:xfrm>
              <a:off x="224701" y="780672"/>
              <a:ext cx="3145819" cy="472320"/>
            </a:xfrm>
            <a:prstGeom prst="roundRect">
              <a:avLst>
                <a:gd fmla="val 16667" name="adj"/>
              </a:avLst>
            </a:prstGeom>
            <a:gradFill>
              <a:gsLst>
                <a:gs pos="0">
                  <a:srgbClr val="FFC796"/>
                </a:gs>
                <a:gs pos="35000">
                  <a:srgbClr val="FFD7B6"/>
                </a:gs>
                <a:gs pos="100000">
                  <a:srgbClr val="FFECE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4"/>
            <p:cNvSpPr txBox="1"/>
            <p:nvPr/>
          </p:nvSpPr>
          <p:spPr>
            <a:xfrm>
              <a:off x="247758" y="803729"/>
              <a:ext cx="3099705" cy="426206"/>
            </a:xfrm>
            <a:prstGeom prst="rect">
              <a:avLst/>
            </a:prstGeom>
            <a:noFill/>
            <a:ln>
              <a:noFill/>
            </a:ln>
          </p:spPr>
          <p:txBody>
            <a:bodyPr anchorCtr="0" anchor="ctr" bIns="0" lIns="118900" spcFirstLastPara="1" rIns="118900" wrap="square" tIns="0">
              <a:noAutofit/>
            </a:bodyPr>
            <a:lstStyle/>
            <a:p>
              <a:pPr indent="0" lvl="0" marL="0" marR="0" rtl="0" algn="l">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Reducing turnover</a:t>
              </a:r>
              <a:endParaRPr b="0" i="0" sz="1600" u="none" cap="none" strike="noStrike">
                <a:solidFill>
                  <a:schemeClr val="dk1"/>
                </a:solidFill>
                <a:latin typeface="Arial"/>
                <a:ea typeface="Arial"/>
                <a:cs typeface="Arial"/>
                <a:sym typeface="Arial"/>
              </a:endParaRPr>
            </a:p>
          </p:txBody>
        </p:sp>
        <p:sp>
          <p:nvSpPr>
            <p:cNvPr id="66" name="Google Shape;66;p4"/>
            <p:cNvSpPr/>
            <p:nvPr/>
          </p:nvSpPr>
          <p:spPr>
            <a:xfrm>
              <a:off x="0" y="1742592"/>
              <a:ext cx="4494028" cy="403200"/>
            </a:xfrm>
            <a:prstGeom prst="rect">
              <a:avLst/>
            </a:prstGeom>
            <a:solidFill>
              <a:schemeClr val="lt1">
                <a:alpha val="89411"/>
              </a:schemeClr>
            </a:solidFill>
            <a:ln cap="flat" cmpd="sng" w="9525">
              <a:solidFill>
                <a:srgbClr val="C7873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 name="Google Shape;67;p4"/>
            <p:cNvSpPr/>
            <p:nvPr/>
          </p:nvSpPr>
          <p:spPr>
            <a:xfrm>
              <a:off x="224701" y="1506432"/>
              <a:ext cx="3145819" cy="472320"/>
            </a:xfrm>
            <a:prstGeom prst="roundRect">
              <a:avLst>
                <a:gd fmla="val 16667" name="adj"/>
              </a:avLst>
            </a:prstGeom>
            <a:gradFill>
              <a:gsLst>
                <a:gs pos="0">
                  <a:srgbClr val="FFC796"/>
                </a:gs>
                <a:gs pos="35000">
                  <a:srgbClr val="FFD7B6"/>
                </a:gs>
                <a:gs pos="100000">
                  <a:srgbClr val="FFECE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 name="Google Shape;68;p4"/>
            <p:cNvSpPr txBox="1"/>
            <p:nvPr/>
          </p:nvSpPr>
          <p:spPr>
            <a:xfrm>
              <a:off x="247758" y="1529489"/>
              <a:ext cx="3099705" cy="426206"/>
            </a:xfrm>
            <a:prstGeom prst="rect">
              <a:avLst/>
            </a:prstGeom>
            <a:noFill/>
            <a:ln>
              <a:noFill/>
            </a:ln>
          </p:spPr>
          <p:txBody>
            <a:bodyPr anchorCtr="0" anchor="ctr" bIns="0" lIns="118900" spcFirstLastPara="1" rIns="118900" wrap="square" tIns="0">
              <a:noAutofit/>
            </a:bodyPr>
            <a:lstStyle/>
            <a:p>
              <a:pPr indent="0" lvl="0" marL="0" marR="0" rtl="0" algn="l">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Increased Productivity</a:t>
              </a:r>
              <a:endParaRPr b="0" i="0" sz="1600" u="none" cap="none" strike="noStrike">
                <a:solidFill>
                  <a:schemeClr val="dk1"/>
                </a:solidFill>
                <a:latin typeface="Arial"/>
                <a:ea typeface="Arial"/>
                <a:cs typeface="Arial"/>
                <a:sym typeface="Arial"/>
              </a:endParaRPr>
            </a:p>
          </p:txBody>
        </p:sp>
        <p:sp>
          <p:nvSpPr>
            <p:cNvPr id="69" name="Google Shape;69;p4"/>
            <p:cNvSpPr/>
            <p:nvPr/>
          </p:nvSpPr>
          <p:spPr>
            <a:xfrm>
              <a:off x="0" y="2468351"/>
              <a:ext cx="4494028" cy="403200"/>
            </a:xfrm>
            <a:prstGeom prst="rect">
              <a:avLst/>
            </a:prstGeom>
            <a:solidFill>
              <a:schemeClr val="lt1">
                <a:alpha val="89411"/>
              </a:schemeClr>
            </a:solidFill>
            <a:ln cap="flat" cmpd="sng" w="9525">
              <a:solidFill>
                <a:srgbClr val="C7873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4"/>
            <p:cNvSpPr/>
            <p:nvPr/>
          </p:nvSpPr>
          <p:spPr>
            <a:xfrm>
              <a:off x="224701" y="2232191"/>
              <a:ext cx="3145819" cy="472320"/>
            </a:xfrm>
            <a:prstGeom prst="roundRect">
              <a:avLst>
                <a:gd fmla="val 16667" name="adj"/>
              </a:avLst>
            </a:prstGeom>
            <a:gradFill>
              <a:gsLst>
                <a:gs pos="0">
                  <a:srgbClr val="FFC796"/>
                </a:gs>
                <a:gs pos="35000">
                  <a:srgbClr val="FFD7B6"/>
                </a:gs>
                <a:gs pos="100000">
                  <a:srgbClr val="FFECE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 name="Google Shape;71;p4"/>
            <p:cNvSpPr txBox="1"/>
            <p:nvPr/>
          </p:nvSpPr>
          <p:spPr>
            <a:xfrm>
              <a:off x="247758" y="2255248"/>
              <a:ext cx="3099705" cy="426206"/>
            </a:xfrm>
            <a:prstGeom prst="rect">
              <a:avLst/>
            </a:prstGeom>
            <a:noFill/>
            <a:ln>
              <a:noFill/>
            </a:ln>
          </p:spPr>
          <p:txBody>
            <a:bodyPr anchorCtr="0" anchor="ctr" bIns="0" lIns="118900" spcFirstLastPara="1" rIns="118900" wrap="square" tIns="0">
              <a:noAutofit/>
            </a:bodyPr>
            <a:lstStyle/>
            <a:p>
              <a:pPr indent="0" lvl="0" marL="0" marR="0" rtl="0" algn="l">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Profit for the business</a:t>
              </a:r>
              <a:endParaRPr b="0" i="0" sz="1600" u="none" cap="none" strike="noStrike">
                <a:solidFill>
                  <a:schemeClr val="dk1"/>
                </a:solidFill>
                <a:latin typeface="Arial"/>
                <a:ea typeface="Arial"/>
                <a:cs typeface="Arial"/>
                <a:sym typeface="Aria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5" name="Shape 75"/>
        <p:cNvGrpSpPr/>
        <p:nvPr/>
      </p:nvGrpSpPr>
      <p:grpSpPr>
        <a:xfrm>
          <a:off x="0" y="0"/>
          <a:ext cx="0" cy="0"/>
          <a:chOff x="0" y="0"/>
          <a:chExt cx="0" cy="0"/>
        </a:xfrm>
      </p:grpSpPr>
      <p:sp>
        <p:nvSpPr>
          <p:cNvPr id="76" name="Google Shape;76;p5"/>
          <p:cNvSpPr txBox="1"/>
          <p:nvPr/>
        </p:nvSpPr>
        <p:spPr>
          <a:xfrm>
            <a:off x="578627" y="255181"/>
            <a:ext cx="7374526" cy="541687"/>
          </a:xfrm>
          <a:prstGeom prst="rect">
            <a:avLst/>
          </a:prstGeom>
          <a:noFill/>
          <a:ln>
            <a:noFill/>
          </a:ln>
        </p:spPr>
        <p:txBody>
          <a:bodyPr anchorCtr="0" anchor="t" bIns="0" lIns="0" spcFirstLastPara="1" rIns="0" wrap="square" tIns="0">
            <a:spAutoFit/>
          </a:bodyPr>
          <a:lstStyle/>
          <a:p>
            <a:pPr indent="0" lvl="0" marL="0" marR="0" rtl="0" algn="ctr">
              <a:lnSpc>
                <a:spcPct val="110000"/>
              </a:lnSpc>
              <a:spcBef>
                <a:spcPts val="0"/>
              </a:spcBef>
              <a:spcAft>
                <a:spcPts val="0"/>
              </a:spcAft>
              <a:buClr>
                <a:srgbClr val="000000"/>
              </a:buClr>
              <a:buSzPts val="3200"/>
              <a:buFont typeface="Arial"/>
              <a:buNone/>
            </a:pPr>
            <a:r>
              <a:rPr b="0" i="0" lang="en-US" sz="3200" u="none" cap="none" strike="noStrike">
                <a:solidFill>
                  <a:schemeClr val="accent1"/>
                </a:solidFill>
                <a:latin typeface="Fira Sans Medium"/>
                <a:ea typeface="Fira Sans Medium"/>
                <a:cs typeface="Fira Sans Medium"/>
                <a:sym typeface="Fira Sans Medium"/>
              </a:rPr>
              <a:t>Engagement theoretical model</a:t>
            </a:r>
            <a:endParaRPr b="0" i="0" sz="1400" u="none" cap="none" strike="noStrike">
              <a:solidFill>
                <a:srgbClr val="000000"/>
              </a:solidFill>
              <a:latin typeface="Arial"/>
              <a:ea typeface="Arial"/>
              <a:cs typeface="Arial"/>
              <a:sym typeface="Arial"/>
            </a:endParaRPr>
          </a:p>
        </p:txBody>
      </p:sp>
      <p:sp>
        <p:nvSpPr>
          <p:cNvPr id="77" name="Google Shape;77;p5"/>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78" name="Google Shape;78;p5"/>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 name="Google Shape;79;p5"/>
          <p:cNvSpPr/>
          <p:nvPr/>
        </p:nvSpPr>
        <p:spPr>
          <a:xfrm>
            <a:off x="3176489" y="982467"/>
            <a:ext cx="2178802"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000"/>
              <a:buFont typeface="Arial"/>
              <a:buNone/>
            </a:pPr>
            <a:r>
              <a:rPr b="1" i="0" lang="en-US" sz="2000" u="none" cap="none" strike="noStrike">
                <a:solidFill>
                  <a:srgbClr val="434343"/>
                </a:solidFill>
                <a:latin typeface="Times New Roman"/>
                <a:ea typeface="Times New Roman"/>
                <a:cs typeface="Times New Roman"/>
                <a:sym typeface="Times New Roman"/>
              </a:rPr>
              <a:t>The Zinger Model</a:t>
            </a:r>
            <a:endParaRPr b="1" i="0" sz="2000" u="none" cap="none" strike="noStrike">
              <a:solidFill>
                <a:srgbClr val="000000"/>
              </a:solidFill>
              <a:latin typeface="Arial"/>
              <a:ea typeface="Arial"/>
              <a:cs typeface="Arial"/>
              <a:sym typeface="Arial"/>
            </a:endParaRPr>
          </a:p>
        </p:txBody>
      </p:sp>
      <p:grpSp>
        <p:nvGrpSpPr>
          <p:cNvPr id="80" name="Google Shape;80;p5"/>
          <p:cNvGrpSpPr/>
          <p:nvPr/>
        </p:nvGrpSpPr>
        <p:grpSpPr>
          <a:xfrm>
            <a:off x="1524000" y="1637734"/>
            <a:ext cx="5110716" cy="2966015"/>
            <a:chOff x="0" y="69558"/>
            <a:chExt cx="5110716" cy="2966015"/>
          </a:xfrm>
        </p:grpSpPr>
        <p:sp>
          <p:nvSpPr>
            <p:cNvPr id="81" name="Google Shape;81;p5"/>
            <p:cNvSpPr/>
            <p:nvPr/>
          </p:nvSpPr>
          <p:spPr>
            <a:xfrm>
              <a:off x="1750825" y="69558"/>
              <a:ext cx="1609064" cy="907740"/>
            </a:xfrm>
            <a:prstGeom prst="trapezoid">
              <a:avLst>
                <a:gd fmla="val 84180" name="adj"/>
              </a:avLst>
            </a:prstGeom>
            <a:solidFill>
              <a:srgbClr val="C7873F"/>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2" name="Google Shape;82;p5"/>
            <p:cNvSpPr txBox="1"/>
            <p:nvPr/>
          </p:nvSpPr>
          <p:spPr>
            <a:xfrm>
              <a:off x="1750825" y="69558"/>
              <a:ext cx="1609064" cy="907740"/>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US" sz="1400" u="none" cap="none" strike="noStrike">
                  <a:solidFill>
                    <a:schemeClr val="lt1"/>
                  </a:solidFill>
                  <a:latin typeface="Arial"/>
                  <a:ea typeface="Arial"/>
                  <a:cs typeface="Arial"/>
                  <a:sym typeface="Arial"/>
                </a:rPr>
                <a:t>Basics</a:t>
              </a:r>
              <a:endParaRPr b="0" i="0" sz="1400" u="none" cap="none" strike="noStrike">
                <a:solidFill>
                  <a:srgbClr val="000000"/>
                </a:solidFill>
                <a:latin typeface="Arial"/>
                <a:ea typeface="Arial"/>
                <a:cs typeface="Arial"/>
                <a:sym typeface="Arial"/>
              </a:endParaRPr>
            </a:p>
          </p:txBody>
        </p:sp>
        <p:sp>
          <p:nvSpPr>
            <p:cNvPr id="83" name="Google Shape;83;p5"/>
            <p:cNvSpPr/>
            <p:nvPr/>
          </p:nvSpPr>
          <p:spPr>
            <a:xfrm>
              <a:off x="1194145" y="907740"/>
              <a:ext cx="2722424" cy="709277"/>
            </a:xfrm>
            <a:prstGeom prst="trapezoid">
              <a:avLst>
                <a:gd fmla="val 84180" name="adj"/>
              </a:avLst>
            </a:prstGeom>
            <a:solidFill>
              <a:srgbClr val="C7873F"/>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5"/>
            <p:cNvSpPr txBox="1"/>
            <p:nvPr/>
          </p:nvSpPr>
          <p:spPr>
            <a:xfrm>
              <a:off x="1670569" y="907740"/>
              <a:ext cx="1769576" cy="709277"/>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US" sz="1400" u="none" cap="none" strike="noStrike">
                  <a:solidFill>
                    <a:schemeClr val="lt1"/>
                  </a:solidFill>
                  <a:latin typeface="Arial"/>
                  <a:ea typeface="Arial"/>
                  <a:cs typeface="Arial"/>
                  <a:sym typeface="Arial"/>
                </a:rPr>
                <a:t>Unifying the workforce</a:t>
              </a:r>
              <a:endParaRPr b="0" i="0" sz="1400" u="none" cap="none" strike="noStrike">
                <a:solidFill>
                  <a:schemeClr val="lt1"/>
                </a:solidFill>
                <a:latin typeface="Arial"/>
                <a:ea typeface="Arial"/>
                <a:cs typeface="Arial"/>
                <a:sym typeface="Arial"/>
              </a:endParaRPr>
            </a:p>
          </p:txBody>
        </p:sp>
        <p:sp>
          <p:nvSpPr>
            <p:cNvPr id="85" name="Google Shape;85;p5"/>
            <p:cNvSpPr/>
            <p:nvPr/>
          </p:nvSpPr>
          <p:spPr>
            <a:xfrm>
              <a:off x="597072" y="1617018"/>
              <a:ext cx="3916570" cy="709277"/>
            </a:xfrm>
            <a:prstGeom prst="trapezoid">
              <a:avLst>
                <a:gd fmla="val 84180" name="adj"/>
              </a:avLst>
            </a:prstGeom>
            <a:solidFill>
              <a:srgbClr val="C7873F"/>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6" name="Google Shape;86;p5"/>
            <p:cNvSpPr txBox="1"/>
            <p:nvPr/>
          </p:nvSpPr>
          <p:spPr>
            <a:xfrm>
              <a:off x="1282472" y="1617018"/>
              <a:ext cx="2545770" cy="709277"/>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US" sz="1400" u="none" cap="none" strike="noStrike">
                  <a:solidFill>
                    <a:schemeClr val="lt1"/>
                  </a:solidFill>
                  <a:latin typeface="Arial"/>
                  <a:ea typeface="Arial"/>
                  <a:cs typeface="Arial"/>
                  <a:sym typeface="Arial"/>
                </a:rPr>
                <a:t>Improved efficiency</a:t>
              </a:r>
              <a:endParaRPr b="0" i="0" sz="1400" u="none" cap="none" strike="noStrike">
                <a:solidFill>
                  <a:schemeClr val="lt1"/>
                </a:solidFill>
                <a:latin typeface="Arial"/>
                <a:ea typeface="Arial"/>
                <a:cs typeface="Arial"/>
                <a:sym typeface="Arial"/>
              </a:endParaRPr>
            </a:p>
          </p:txBody>
        </p:sp>
        <p:sp>
          <p:nvSpPr>
            <p:cNvPr id="87" name="Google Shape;87;p5"/>
            <p:cNvSpPr/>
            <p:nvPr/>
          </p:nvSpPr>
          <p:spPr>
            <a:xfrm>
              <a:off x="0" y="2326296"/>
              <a:ext cx="5110716" cy="709277"/>
            </a:xfrm>
            <a:prstGeom prst="trapezoid">
              <a:avLst>
                <a:gd fmla="val 84180" name="adj"/>
              </a:avLst>
            </a:prstGeom>
            <a:solidFill>
              <a:srgbClr val="C7873F"/>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8" name="Google Shape;88;p5"/>
            <p:cNvSpPr txBox="1"/>
            <p:nvPr/>
          </p:nvSpPr>
          <p:spPr>
            <a:xfrm>
              <a:off x="894375" y="2326296"/>
              <a:ext cx="3321965" cy="709277"/>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rgbClr val="000000"/>
                </a:buClr>
                <a:buSzPts val="1400"/>
                <a:buFont typeface="Arial"/>
                <a:buNone/>
              </a:pPr>
              <a:r>
                <a:rPr b="1" i="0" lang="en-US" sz="1400" u="none" cap="none" strike="noStrike">
                  <a:solidFill>
                    <a:schemeClr val="lt1"/>
                  </a:solidFill>
                  <a:latin typeface="Arial"/>
                  <a:ea typeface="Arial"/>
                  <a:cs typeface="Arial"/>
                  <a:sym typeface="Arial"/>
                </a:rPr>
                <a:t>Making progress</a:t>
              </a:r>
              <a:endParaRPr b="0" i="0" sz="1400" u="none" cap="none" strike="noStrike">
                <a:solidFill>
                  <a:schemeClr val="lt1"/>
                </a:solidFill>
                <a:latin typeface="Arial"/>
                <a:ea typeface="Arial"/>
                <a:cs typeface="Arial"/>
                <a:sym typeface="Aria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2" name="Shape 92"/>
        <p:cNvGrpSpPr/>
        <p:nvPr/>
      </p:nvGrpSpPr>
      <p:grpSpPr>
        <a:xfrm>
          <a:off x="0" y="0"/>
          <a:ext cx="0" cy="0"/>
          <a:chOff x="0" y="0"/>
          <a:chExt cx="0" cy="0"/>
        </a:xfrm>
      </p:grpSpPr>
      <p:sp>
        <p:nvSpPr>
          <p:cNvPr id="93" name="Google Shape;93;p6"/>
          <p:cNvSpPr txBox="1"/>
          <p:nvPr/>
        </p:nvSpPr>
        <p:spPr>
          <a:xfrm>
            <a:off x="578627" y="255181"/>
            <a:ext cx="7374526" cy="812530"/>
          </a:xfrm>
          <a:prstGeom prst="rect">
            <a:avLst/>
          </a:prstGeom>
          <a:noFill/>
          <a:ln>
            <a:noFill/>
          </a:ln>
        </p:spPr>
        <p:txBody>
          <a:bodyPr anchorCtr="0" anchor="t" bIns="0" lIns="0" spcFirstLastPara="1" rIns="0" wrap="square" tIns="0">
            <a:spAutoFit/>
          </a:bodyPr>
          <a:lstStyle/>
          <a:p>
            <a:pPr indent="0" lvl="0" marL="0" marR="0" rtl="0" algn="ctr">
              <a:lnSpc>
                <a:spcPct val="110000"/>
              </a:lnSpc>
              <a:spcBef>
                <a:spcPts val="0"/>
              </a:spcBef>
              <a:spcAft>
                <a:spcPts val="0"/>
              </a:spcAft>
              <a:buClr>
                <a:srgbClr val="000000"/>
              </a:buClr>
              <a:buSzPts val="2400"/>
              <a:buFont typeface="Arial"/>
              <a:buNone/>
            </a:pPr>
            <a:r>
              <a:rPr b="0" i="0" lang="en-US" sz="2400" u="none" cap="none" strike="noStrike">
                <a:solidFill>
                  <a:schemeClr val="accent1"/>
                </a:solidFill>
                <a:latin typeface="Fira Sans Medium"/>
                <a:ea typeface="Fira Sans Medium"/>
                <a:cs typeface="Fira Sans Medium"/>
                <a:sym typeface="Fira Sans Medium"/>
              </a:rPr>
              <a:t>Best practices to engage employees from the hotel industry</a:t>
            </a:r>
            <a:endParaRPr b="0" i="0" sz="1400" u="none" cap="none" strike="noStrike">
              <a:solidFill>
                <a:srgbClr val="000000"/>
              </a:solidFill>
              <a:latin typeface="Arial"/>
              <a:ea typeface="Arial"/>
              <a:cs typeface="Arial"/>
              <a:sym typeface="Arial"/>
            </a:endParaRPr>
          </a:p>
        </p:txBody>
      </p:sp>
      <p:sp>
        <p:nvSpPr>
          <p:cNvPr id="94" name="Google Shape;94;p6"/>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95" name="Google Shape;95;p6"/>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96" name="Google Shape;96;p6"/>
          <p:cNvGrpSpPr/>
          <p:nvPr/>
        </p:nvGrpSpPr>
        <p:grpSpPr>
          <a:xfrm>
            <a:off x="3856015" y="1975675"/>
            <a:ext cx="3437476" cy="2127960"/>
            <a:chOff x="363471" y="530"/>
            <a:chExt cx="3437476" cy="2127960"/>
          </a:xfrm>
        </p:grpSpPr>
        <p:sp>
          <p:nvSpPr>
            <p:cNvPr id="97" name="Google Shape;97;p6"/>
            <p:cNvSpPr/>
            <p:nvPr/>
          </p:nvSpPr>
          <p:spPr>
            <a:xfrm>
              <a:off x="363471" y="530"/>
              <a:ext cx="1636893" cy="982135"/>
            </a:xfrm>
            <a:prstGeom prst="rect">
              <a:avLst/>
            </a:prstGeom>
            <a:solidFill>
              <a:srgbClr val="B47737"/>
            </a:solidFill>
            <a:ln>
              <a:noFill/>
            </a:ln>
            <a:effectLst>
              <a:outerShdw blurRad="40000" rotWithShape="0" dir="5400000" dist="23000">
                <a:srgbClr val="000000">
                  <a:alpha val="34509"/>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 name="Google Shape;98;p6"/>
            <p:cNvSpPr txBox="1"/>
            <p:nvPr/>
          </p:nvSpPr>
          <p:spPr>
            <a:xfrm>
              <a:off x="363471" y="530"/>
              <a:ext cx="1636893" cy="98213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Motivating Leaders to Align and Commit</a:t>
              </a:r>
              <a:endParaRPr b="0" i="0" sz="1600" u="none" cap="none" strike="noStrike">
                <a:solidFill>
                  <a:schemeClr val="dk1"/>
                </a:solidFill>
                <a:latin typeface="Arial"/>
                <a:ea typeface="Arial"/>
                <a:cs typeface="Arial"/>
                <a:sym typeface="Arial"/>
              </a:endParaRPr>
            </a:p>
          </p:txBody>
        </p:sp>
        <p:sp>
          <p:nvSpPr>
            <p:cNvPr id="99" name="Google Shape;99;p6"/>
            <p:cNvSpPr/>
            <p:nvPr/>
          </p:nvSpPr>
          <p:spPr>
            <a:xfrm>
              <a:off x="2164054" y="530"/>
              <a:ext cx="1636893" cy="982135"/>
            </a:xfrm>
            <a:prstGeom prst="rect">
              <a:avLst/>
            </a:prstGeom>
            <a:solidFill>
              <a:srgbClr val="CA9465"/>
            </a:solidFill>
            <a:ln>
              <a:noFill/>
            </a:ln>
            <a:effectLst>
              <a:outerShdw blurRad="40000" rotWithShape="0" dir="5400000" dist="23000">
                <a:srgbClr val="000000">
                  <a:alpha val="34509"/>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 name="Google Shape;100;p6"/>
            <p:cNvSpPr txBox="1"/>
            <p:nvPr/>
          </p:nvSpPr>
          <p:spPr>
            <a:xfrm>
              <a:off x="2164054" y="530"/>
              <a:ext cx="1636893" cy="98213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Programs for Managing Performance</a:t>
              </a:r>
              <a:endParaRPr b="0" i="0" sz="1600" u="none" cap="none" strike="noStrike">
                <a:solidFill>
                  <a:schemeClr val="dk1"/>
                </a:solidFill>
                <a:latin typeface="Arial"/>
                <a:ea typeface="Arial"/>
                <a:cs typeface="Arial"/>
                <a:sym typeface="Arial"/>
              </a:endParaRPr>
            </a:p>
          </p:txBody>
        </p:sp>
        <p:sp>
          <p:nvSpPr>
            <p:cNvPr id="101" name="Google Shape;101;p6"/>
            <p:cNvSpPr/>
            <p:nvPr/>
          </p:nvSpPr>
          <p:spPr>
            <a:xfrm>
              <a:off x="1263762" y="1146355"/>
              <a:ext cx="1636893" cy="982135"/>
            </a:xfrm>
            <a:prstGeom prst="rect">
              <a:avLst/>
            </a:prstGeom>
            <a:solidFill>
              <a:srgbClr val="DAB49A"/>
            </a:solidFill>
            <a:ln>
              <a:noFill/>
            </a:ln>
            <a:effectLst>
              <a:outerShdw blurRad="40000" rotWithShape="0" dir="5400000" dist="23000">
                <a:srgbClr val="000000">
                  <a:alpha val="34509"/>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 name="Google Shape;102;p6"/>
            <p:cNvSpPr txBox="1"/>
            <p:nvPr/>
          </p:nvSpPr>
          <p:spPr>
            <a:xfrm>
              <a:off x="1263762" y="1146355"/>
              <a:ext cx="1636893" cy="982135"/>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rgbClr val="000000"/>
                </a:buClr>
                <a:buSzPts val="1600"/>
                <a:buFont typeface="Arial"/>
                <a:buNone/>
              </a:pPr>
              <a:r>
                <a:rPr b="1" i="0" lang="en-US" sz="1600" u="none" cap="none" strike="noStrike">
                  <a:solidFill>
                    <a:schemeClr val="dk1"/>
                  </a:solidFill>
                  <a:latin typeface="Arial"/>
                  <a:ea typeface="Arial"/>
                  <a:cs typeface="Arial"/>
                  <a:sym typeface="Arial"/>
                </a:rPr>
                <a:t>Awards ceremonies</a:t>
              </a:r>
              <a:endParaRPr b="0" i="0" sz="1600" u="none" cap="none" strike="noStrike">
                <a:solidFill>
                  <a:schemeClr val="dk1"/>
                </a:solidFill>
                <a:latin typeface="Arial"/>
                <a:ea typeface="Arial"/>
                <a:cs typeface="Arial"/>
                <a:sym typeface="Arial"/>
              </a:endParaRPr>
            </a:p>
          </p:txBody>
        </p:sp>
      </p:grpSp>
      <p:pic>
        <p:nvPicPr>
          <p:cNvPr id="103" name="Google Shape;103;p6"/>
          <p:cNvPicPr preferRelativeResize="0"/>
          <p:nvPr/>
        </p:nvPicPr>
        <p:blipFill rotWithShape="1">
          <a:blip r:embed="rId3">
            <a:alphaModFix/>
          </a:blip>
          <a:srcRect b="0" l="0" r="0" t="0"/>
          <a:stretch/>
        </p:blipFill>
        <p:spPr>
          <a:xfrm>
            <a:off x="395926" y="2424993"/>
            <a:ext cx="2445488" cy="244548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7" name="Shape 107"/>
        <p:cNvGrpSpPr/>
        <p:nvPr/>
      </p:nvGrpSpPr>
      <p:grpSpPr>
        <a:xfrm>
          <a:off x="0" y="0"/>
          <a:ext cx="0" cy="0"/>
          <a:chOff x="0" y="0"/>
          <a:chExt cx="0" cy="0"/>
        </a:xfrm>
      </p:grpSpPr>
      <p:sp>
        <p:nvSpPr>
          <p:cNvPr id="108" name="Google Shape;108;p7"/>
          <p:cNvSpPr txBox="1"/>
          <p:nvPr/>
        </p:nvSpPr>
        <p:spPr>
          <a:xfrm>
            <a:off x="772042" y="541417"/>
            <a:ext cx="4178700" cy="677108"/>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4000"/>
              <a:buFont typeface="Arial"/>
              <a:buNone/>
            </a:pPr>
            <a:r>
              <a:rPr b="0" i="0" lang="en-US" sz="4000" u="none" cap="none" strike="noStrike">
                <a:solidFill>
                  <a:schemeClr val="accent1"/>
                </a:solidFill>
                <a:latin typeface="Fira Sans Medium"/>
                <a:ea typeface="Fira Sans Medium"/>
                <a:cs typeface="Fira Sans Medium"/>
                <a:sym typeface="Fira Sans Medium"/>
              </a:rPr>
              <a:t>Conclusion</a:t>
            </a:r>
            <a:endParaRPr b="0" i="0" sz="700" u="none" cap="none" strike="noStrike">
              <a:solidFill>
                <a:schemeClr val="accent1"/>
              </a:solidFill>
              <a:latin typeface="Arial"/>
              <a:ea typeface="Arial"/>
              <a:cs typeface="Arial"/>
              <a:sym typeface="Arial"/>
            </a:endParaRPr>
          </a:p>
        </p:txBody>
      </p:sp>
      <p:sp>
        <p:nvSpPr>
          <p:cNvPr id="109" name="Google Shape;109;p7"/>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110" name="Google Shape;110;p7"/>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 name="Google Shape;111;p7"/>
          <p:cNvSpPr/>
          <p:nvPr/>
        </p:nvSpPr>
        <p:spPr>
          <a:xfrm>
            <a:off x="4646427" y="1006179"/>
            <a:ext cx="3082443" cy="2610779"/>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rgbClr val="000000"/>
              </a:buClr>
              <a:buSzPts val="1400"/>
              <a:buFont typeface="Arial"/>
              <a:buNone/>
            </a:pPr>
            <a:r>
              <a:rPr b="0" i="0" lang="en-US" sz="1400" u="none" cap="none" strike="noStrike">
                <a:solidFill>
                  <a:schemeClr val="dk2"/>
                </a:solidFill>
                <a:latin typeface="Arial"/>
                <a:ea typeface="Arial"/>
                <a:cs typeface="Arial"/>
                <a:sym typeface="Arial"/>
              </a:rPr>
              <a:t>To sum up today's presentation, employee involvement is the secret to the prosperity of the hotel sector. Employees that are invested in the success of their firm go above and beyond what is expected of them. </a:t>
            </a:r>
            <a:endParaRPr b="0" i="0" sz="1400" u="none" cap="none" strike="noStrike">
              <a:solidFill>
                <a:schemeClr val="dk2"/>
              </a:solidFill>
              <a:latin typeface="Arial"/>
              <a:ea typeface="Arial"/>
              <a:cs typeface="Arial"/>
              <a:sym typeface="Arial"/>
            </a:endParaRPr>
          </a:p>
        </p:txBody>
      </p:sp>
      <p:pic>
        <p:nvPicPr>
          <p:cNvPr id="112" name="Google Shape;112;p7"/>
          <p:cNvPicPr preferRelativeResize="0"/>
          <p:nvPr/>
        </p:nvPicPr>
        <p:blipFill rotWithShape="1">
          <a:blip r:embed="rId3">
            <a:alphaModFix/>
          </a:blip>
          <a:srcRect b="0" l="0" r="0" t="0"/>
          <a:stretch/>
        </p:blipFill>
        <p:spPr>
          <a:xfrm>
            <a:off x="0" y="2505075"/>
            <a:ext cx="4286250" cy="26384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6" name="Shape 116"/>
        <p:cNvGrpSpPr/>
        <p:nvPr/>
      </p:nvGrpSpPr>
      <p:grpSpPr>
        <a:xfrm>
          <a:off x="0" y="0"/>
          <a:ext cx="0" cy="0"/>
          <a:chOff x="0" y="0"/>
          <a:chExt cx="0" cy="0"/>
        </a:xfrm>
      </p:grpSpPr>
      <p:sp>
        <p:nvSpPr>
          <p:cNvPr id="117" name="Google Shape;117;p8"/>
          <p:cNvSpPr txBox="1"/>
          <p:nvPr/>
        </p:nvSpPr>
        <p:spPr>
          <a:xfrm>
            <a:off x="2792229" y="94849"/>
            <a:ext cx="4178700" cy="677108"/>
          </a:xfrm>
          <a:prstGeom prst="rect">
            <a:avLst/>
          </a:prstGeom>
          <a:noFill/>
          <a:ln>
            <a:noFill/>
          </a:ln>
        </p:spPr>
        <p:txBody>
          <a:bodyPr anchorCtr="0" anchor="t" bIns="0" lIns="0" spcFirstLastPara="1" rIns="0" wrap="square" tIns="0">
            <a:spAutoFit/>
          </a:bodyPr>
          <a:lstStyle/>
          <a:p>
            <a:pPr indent="0" lvl="0" marL="0" marR="0" rtl="0" algn="l">
              <a:lnSpc>
                <a:spcPct val="110000"/>
              </a:lnSpc>
              <a:spcBef>
                <a:spcPts val="0"/>
              </a:spcBef>
              <a:spcAft>
                <a:spcPts val="0"/>
              </a:spcAft>
              <a:buClr>
                <a:srgbClr val="000000"/>
              </a:buClr>
              <a:buSzPts val="4000"/>
              <a:buFont typeface="Arial"/>
              <a:buNone/>
            </a:pPr>
            <a:r>
              <a:rPr b="0" i="0" lang="en-US" sz="4000" u="none" cap="none" strike="noStrike">
                <a:solidFill>
                  <a:schemeClr val="accent1"/>
                </a:solidFill>
                <a:latin typeface="Fira Sans Medium"/>
                <a:ea typeface="Fira Sans Medium"/>
                <a:cs typeface="Fira Sans Medium"/>
                <a:sym typeface="Fira Sans Medium"/>
              </a:rPr>
              <a:t>References</a:t>
            </a:r>
            <a:endParaRPr b="0" i="0" sz="700" u="none" cap="none" strike="noStrike">
              <a:solidFill>
                <a:schemeClr val="accent1"/>
              </a:solidFill>
              <a:latin typeface="Arial"/>
              <a:ea typeface="Arial"/>
              <a:cs typeface="Arial"/>
              <a:sym typeface="Arial"/>
            </a:endParaRPr>
          </a:p>
        </p:txBody>
      </p:sp>
      <p:sp>
        <p:nvSpPr>
          <p:cNvPr id="118" name="Google Shape;118;p8"/>
          <p:cNvSpPr/>
          <p:nvPr/>
        </p:nvSpPr>
        <p:spPr>
          <a:xfrm>
            <a:off x="8320747" y="0"/>
            <a:ext cx="823200" cy="4320300"/>
          </a:xfrm>
          <a:prstGeom prst="rect">
            <a:avLst/>
          </a:prstGeom>
          <a:solidFill>
            <a:srgbClr val="C88741"/>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accent1"/>
              </a:solidFill>
              <a:latin typeface="Arial"/>
              <a:ea typeface="Arial"/>
              <a:cs typeface="Arial"/>
              <a:sym typeface="Arial"/>
            </a:endParaRPr>
          </a:p>
        </p:txBody>
      </p:sp>
      <p:sp>
        <p:nvSpPr>
          <p:cNvPr id="119" name="Google Shape;119;p8"/>
          <p:cNvSpPr/>
          <p:nvPr/>
        </p:nvSpPr>
        <p:spPr>
          <a:xfrm>
            <a:off x="8322583" y="4320246"/>
            <a:ext cx="821816" cy="825500"/>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accent2"/>
          </a:solidFill>
          <a:ln>
            <a:noFill/>
          </a:ln>
        </p:spPr>
        <p:txBody>
          <a:bodyPr anchorCtr="0" anchor="ctr" bIns="45725" lIns="45725" spcFirstLastPara="1" rIns="45725" wrap="square" tIns="457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 name="Google Shape;120;p8"/>
          <p:cNvSpPr/>
          <p:nvPr/>
        </p:nvSpPr>
        <p:spPr>
          <a:xfrm>
            <a:off x="297711" y="846385"/>
            <a:ext cx="7878725" cy="4324261"/>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About the Author: Katie Liston Katie Liston is the Director of Marketing at ContactMonkey. Katie has eight years of experience in Marketing and Katie Liston is the Director of Marketing at ContactMonkey. Katie has eight years of experience in Marketing (2022) </a:t>
            </a:r>
            <a:r>
              <a:rPr b="0" i="1" lang="en-US" sz="1100" u="none" cap="none" strike="noStrike">
                <a:solidFill>
                  <a:srgbClr val="000000"/>
                </a:solidFill>
                <a:latin typeface="Arial"/>
                <a:ea typeface="Arial"/>
                <a:cs typeface="Arial"/>
                <a:sym typeface="Arial"/>
              </a:rPr>
              <a:t>3 employee engagement models for a happier, more profitable workplace</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ContactMonkey</a:t>
            </a:r>
            <a:r>
              <a:rPr b="0" i="0" lang="en-US" sz="1100" u="none" cap="none" strike="noStrike">
                <a:solidFill>
                  <a:srgbClr val="000000"/>
                </a:solidFill>
                <a:latin typeface="Arial"/>
                <a:ea typeface="Arial"/>
                <a:cs typeface="Arial"/>
                <a:sym typeface="Arial"/>
              </a:rPr>
              <a:t>. Available at: https://www.contactmonkey.com/blog/employee-engagement-models (Accessed: November 25, 2022).</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Alfes, K., Shantz, A. and Soane, E. eds., 2013. </a:t>
            </a:r>
            <a:r>
              <a:rPr b="0" i="1" lang="en-US" sz="1100" u="none" cap="none" strike="noStrike">
                <a:solidFill>
                  <a:srgbClr val="000000"/>
                </a:solidFill>
                <a:latin typeface="Arial"/>
                <a:ea typeface="Arial"/>
                <a:cs typeface="Arial"/>
                <a:sym typeface="Arial"/>
              </a:rPr>
              <a:t>Employee engagement in theory and practice</a:t>
            </a:r>
            <a:r>
              <a:rPr b="0" i="0" lang="en-US" sz="1100" u="none" cap="none" strike="noStrike">
                <a:solidFill>
                  <a:srgbClr val="000000"/>
                </a:solidFill>
                <a:latin typeface="Arial"/>
                <a:ea typeface="Arial"/>
                <a:cs typeface="Arial"/>
                <a:sym typeface="Arial"/>
              </a:rPr>
              <a:t>. London: Routledge.</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Anitha, J., 2014. Determinants of employee engagement and their impact on employee performance. </a:t>
            </a:r>
            <a:r>
              <a:rPr b="0" i="1" lang="en-US" sz="1100" u="none" cap="none" strike="noStrike">
                <a:solidFill>
                  <a:srgbClr val="000000"/>
                </a:solidFill>
                <a:latin typeface="Arial"/>
                <a:ea typeface="Arial"/>
                <a:cs typeface="Arial"/>
                <a:sym typeface="Arial"/>
              </a:rPr>
              <a:t>International journal of productivity and performance management</a:t>
            </a:r>
            <a:r>
              <a:rPr b="0" i="0" lang="en-US" sz="1100" u="none" cap="none" strike="noStrike">
                <a:solidFill>
                  <a:srgbClr val="000000"/>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Guest, D., 2014. Employee engagement: a sceptical analysis. </a:t>
            </a:r>
            <a:r>
              <a:rPr b="0" i="1" lang="en-US" sz="1100" u="none" cap="none" strike="noStrike">
                <a:solidFill>
                  <a:srgbClr val="000000"/>
                </a:solidFill>
                <a:latin typeface="Arial"/>
                <a:ea typeface="Arial"/>
                <a:cs typeface="Arial"/>
                <a:sym typeface="Arial"/>
              </a:rPr>
              <a:t>Journal of Organizational Effectiveness: People and Performance</a:t>
            </a:r>
            <a:r>
              <a:rPr b="0" i="0" lang="en-US" sz="1100" u="none" cap="none" strike="noStrike">
                <a:solidFill>
                  <a:srgbClr val="000000"/>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Kumar, V. and Pansari, A., 2015. Measuring the benefits of employee engagement. </a:t>
            </a:r>
            <a:r>
              <a:rPr b="0" i="1" lang="en-US" sz="1100" u="none" cap="none" strike="noStrike">
                <a:solidFill>
                  <a:srgbClr val="000000"/>
                </a:solidFill>
                <a:latin typeface="Arial"/>
                <a:ea typeface="Arial"/>
                <a:cs typeface="Arial"/>
                <a:sym typeface="Arial"/>
              </a:rPr>
              <a:t>MIT Sloan Management Review</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56</a:t>
            </a:r>
            <a:r>
              <a:rPr b="0" i="0" lang="en-US" sz="1100" u="none" cap="none" strike="noStrike">
                <a:solidFill>
                  <a:srgbClr val="000000"/>
                </a:solidFill>
                <a:latin typeface="Arial"/>
                <a:ea typeface="Arial"/>
                <a:cs typeface="Arial"/>
                <a:sym typeface="Arial"/>
              </a:rPr>
              <a:t>(4), p.67.</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Mall, A. and Khokhar, V., 2016. Employee engagement: A review paper on factors affecting employee engagement. </a:t>
            </a:r>
            <a:r>
              <a:rPr b="0" i="1" lang="en-US" sz="1100" u="none" cap="none" strike="noStrike">
                <a:solidFill>
                  <a:srgbClr val="000000"/>
                </a:solidFill>
                <a:latin typeface="Arial"/>
                <a:ea typeface="Arial"/>
                <a:cs typeface="Arial"/>
                <a:sym typeface="Arial"/>
              </a:rPr>
              <a:t>Indian Journal of Science and Technology</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9</a:t>
            </a:r>
            <a:r>
              <a:rPr b="0" i="0" lang="en-US" sz="1100" u="none" cap="none" strike="noStrike">
                <a:solidFill>
                  <a:srgbClr val="000000"/>
                </a:solidFill>
                <a:latin typeface="Arial"/>
                <a:ea typeface="Arial"/>
                <a:cs typeface="Arial"/>
                <a:sym typeface="Arial"/>
              </a:rPr>
              <a:t>(15), pp.1-7.</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Saks, A.M. and Gruman, J.A., 2014. What do we really know about employee engagement?. </a:t>
            </a:r>
            <a:r>
              <a:rPr b="0" i="1" lang="en-US" sz="1100" u="none" cap="none" strike="noStrike">
                <a:solidFill>
                  <a:srgbClr val="000000"/>
                </a:solidFill>
                <a:latin typeface="Arial"/>
                <a:ea typeface="Arial"/>
                <a:cs typeface="Arial"/>
                <a:sym typeface="Arial"/>
              </a:rPr>
              <a:t>Human resource development quarterly</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25</a:t>
            </a:r>
            <a:r>
              <a:rPr b="0" i="0" lang="en-US" sz="1100" u="none" cap="none" strike="noStrike">
                <a:solidFill>
                  <a:srgbClr val="000000"/>
                </a:solidFill>
                <a:latin typeface="Arial"/>
                <a:ea typeface="Arial"/>
                <a:cs typeface="Arial"/>
                <a:sym typeface="Arial"/>
              </a:rPr>
              <a:t>(2), pp.155-182.</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Shaw, J.D. and Hausknecht, J.P., 2017. One hundred years of employee turnover theory and research. </a:t>
            </a:r>
            <a:r>
              <a:rPr b="0" i="1" lang="en-US" sz="1100" u="none" cap="none" strike="noStrike">
                <a:solidFill>
                  <a:srgbClr val="000000"/>
                </a:solidFill>
                <a:latin typeface="Arial"/>
                <a:ea typeface="Arial"/>
                <a:cs typeface="Arial"/>
                <a:sym typeface="Arial"/>
              </a:rPr>
              <a:t>Journal of applied psychology</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102</a:t>
            </a:r>
            <a:r>
              <a:rPr b="0" i="0" lang="en-US" sz="1100" u="none" cap="none" strike="noStrike">
                <a:solidFill>
                  <a:srgbClr val="000000"/>
                </a:solidFill>
                <a:latin typeface="Arial"/>
                <a:ea typeface="Arial"/>
                <a:cs typeface="Arial"/>
                <a:sym typeface="Arial"/>
              </a:rPr>
              <a:t>(3), p.530.</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Stange, J. (no date) </a:t>
            </a:r>
            <a:r>
              <a:rPr b="0" i="1" lang="en-US" sz="1100" u="none" cap="none" strike="noStrike">
                <a:solidFill>
                  <a:srgbClr val="000000"/>
                </a:solidFill>
                <a:latin typeface="Arial"/>
                <a:ea typeface="Arial"/>
                <a:cs typeface="Arial"/>
                <a:sym typeface="Arial"/>
              </a:rPr>
              <a:t>6 employee engagement best practices for highly engaged cultures</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Employee Success Software</a:t>
            </a:r>
            <a:r>
              <a:rPr b="0" i="0" lang="en-US" sz="1100" u="none" cap="none" strike="noStrike">
                <a:solidFill>
                  <a:srgbClr val="000000"/>
                </a:solidFill>
                <a:latin typeface="Arial"/>
                <a:ea typeface="Arial"/>
                <a:cs typeface="Arial"/>
                <a:sym typeface="Arial"/>
              </a:rPr>
              <a:t>. Available at: https://www.quantumworkplace.com/future-of-work/employee-engagement-best-practices?fbclid=IwAR0lxL_zyA36P491M9Ta92Yp5ING_cp_BIAcYKkD0o47nUtExgwmAV6uQA8 (Accessed: November 25, 2022).</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r>
              <a:rPr b="0" i="0" lang="en-US" sz="1100" u="none" cap="none" strike="noStrike">
                <a:solidFill>
                  <a:srgbClr val="000000"/>
                </a:solidFill>
                <a:latin typeface="Arial"/>
                <a:ea typeface="Arial"/>
                <a:cs typeface="Arial"/>
                <a:sym typeface="Arial"/>
              </a:rPr>
              <a:t>Sun, L. and Bunchapattanasakda, C., 2019. Employee engagement: A literature review. </a:t>
            </a:r>
            <a:r>
              <a:rPr b="0" i="1" lang="en-US" sz="1100" u="none" cap="none" strike="noStrike">
                <a:solidFill>
                  <a:srgbClr val="000000"/>
                </a:solidFill>
                <a:latin typeface="Arial"/>
                <a:ea typeface="Arial"/>
                <a:cs typeface="Arial"/>
                <a:sym typeface="Arial"/>
              </a:rPr>
              <a:t>International Journal of Human Resource Studies</a:t>
            </a:r>
            <a:r>
              <a:rPr b="0" i="0" lang="en-US" sz="1100" u="none" cap="none" strike="noStrike">
                <a:solidFill>
                  <a:srgbClr val="000000"/>
                </a:solidFill>
                <a:latin typeface="Arial"/>
                <a:ea typeface="Arial"/>
                <a:cs typeface="Arial"/>
                <a:sym typeface="Arial"/>
              </a:rPr>
              <a:t>, </a:t>
            </a:r>
            <a:r>
              <a:rPr b="0" i="1" lang="en-US" sz="1100" u="none" cap="none" strike="noStrike">
                <a:solidFill>
                  <a:srgbClr val="000000"/>
                </a:solidFill>
                <a:latin typeface="Arial"/>
                <a:ea typeface="Arial"/>
                <a:cs typeface="Arial"/>
                <a:sym typeface="Arial"/>
              </a:rPr>
              <a:t>9</a:t>
            </a:r>
            <a:r>
              <a:rPr b="0" i="0" lang="en-US" sz="1100" u="none" cap="none" strike="noStrike">
                <a:solidFill>
                  <a:srgbClr val="000000"/>
                </a:solidFill>
                <a:latin typeface="Arial"/>
                <a:ea typeface="Arial"/>
                <a:cs typeface="Arial"/>
                <a:sym typeface="Arial"/>
              </a:rPr>
              <a:t>(1), pp.63-80.</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100"/>
              <a:buFont typeface="Arial"/>
              <a:buNone/>
            </a:pPr>
            <a:br>
              <a:rPr b="0" i="0" lang="en-US" sz="1100" u="none" cap="none" strike="noStrike">
                <a:solidFill>
                  <a:srgbClr val="000000"/>
                </a:solidFill>
                <a:latin typeface="Arial"/>
                <a:ea typeface="Arial"/>
                <a:cs typeface="Arial"/>
                <a:sym typeface="Arial"/>
              </a:rPr>
            </a:br>
            <a:endParaRPr b="0" i="0" sz="1100" u="none" cap="none" strike="noStrike">
              <a:solidFill>
                <a:schemeClr val="dk2"/>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g19a89f15b4a_0_0"/>
          <p:cNvSpPr txBox="1"/>
          <p:nvPr>
            <p:ph type="title"/>
          </p:nvPr>
        </p:nvSpPr>
        <p:spPr>
          <a:xfrm>
            <a:off x="855300" y="836000"/>
            <a:ext cx="7433400" cy="396300"/>
          </a:xfrm>
          <a:prstGeom prst="rect">
            <a:avLst/>
          </a:prstGeom>
        </p:spPr>
        <p:txBody>
          <a:bodyPr anchorCtr="0" anchor="b" bIns="0" lIns="0" spcFirstLastPara="1" rIns="0" wrap="square" tIns="0">
            <a:noAutofit/>
          </a:bodyPr>
          <a:lstStyle/>
          <a:p>
            <a:pPr indent="0" lvl="0" marL="0" rtl="0" algn="l">
              <a:spcBef>
                <a:spcPts val="0"/>
              </a:spcBef>
              <a:spcAft>
                <a:spcPts val="0"/>
              </a:spcAft>
              <a:buNone/>
            </a:pPr>
            <a:r>
              <a:t/>
            </a:r>
            <a:endParaRPr/>
          </a:p>
        </p:txBody>
      </p:sp>
      <p:sp>
        <p:nvSpPr>
          <p:cNvPr id="126" name="Google Shape;126;g19a89f15b4a_0_0"/>
          <p:cNvSpPr txBox="1"/>
          <p:nvPr>
            <p:ph idx="1" type="body"/>
          </p:nvPr>
        </p:nvSpPr>
        <p:spPr>
          <a:xfrm>
            <a:off x="855275" y="1353950"/>
            <a:ext cx="3473100" cy="34182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27" name="Google Shape;127;g19a89f15b4a_0_0"/>
          <p:cNvSpPr txBox="1"/>
          <p:nvPr>
            <p:ph idx="2" type="body"/>
          </p:nvPr>
        </p:nvSpPr>
        <p:spPr>
          <a:xfrm>
            <a:off x="4815597" y="1353950"/>
            <a:ext cx="3473100" cy="34182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sp>
        <p:nvSpPr>
          <p:cNvPr id="128" name="Google Shape;128;g19a89f15b4a_0_0"/>
          <p:cNvSpPr txBox="1"/>
          <p:nvPr>
            <p:ph idx="12" type="sldNum"/>
          </p:nvPr>
        </p:nvSpPr>
        <p:spPr>
          <a:xfrm>
            <a:off x="8480584" y="4749851"/>
            <a:ext cx="548700" cy="393600"/>
          </a:xfrm>
          <a:prstGeom prst="rect">
            <a:avLst/>
          </a:prstGeom>
        </p:spPr>
        <p:txBody>
          <a:bodyPr anchorCtr="0" anchor="ctr" bIns="0" lIns="0" spcFirstLastPara="1" rIns="0" wrap="square" tIns="0">
            <a:noAutofit/>
          </a:bodyPr>
          <a:lstStyle/>
          <a:p>
            <a:pPr indent="0" lvl="0" marL="0" rtl="0" algn="r">
              <a:spcBef>
                <a:spcPts val="0"/>
              </a:spcBef>
              <a:spcAft>
                <a:spcPts val="0"/>
              </a:spcAft>
              <a:buClr>
                <a:srgbClr val="000000"/>
              </a:buClr>
              <a:buSzPts val="1300"/>
              <a:buFont typeface="Arial"/>
              <a:buNone/>
            </a:pPr>
            <a:fld id="{00000000-1234-1234-1234-123412341234}" type="slidenum">
              <a:rPr lang="en-US"/>
              <a:t>‹#›</a:t>
            </a:fld>
            <a:endParaRPr/>
          </a:p>
        </p:txBody>
      </p:sp>
      <p:pic>
        <p:nvPicPr>
          <p:cNvPr id="129" name="Google Shape;129;g19a89f15b4a_0_0"/>
          <p:cNvPicPr preferRelativeResize="0"/>
          <p:nvPr/>
        </p:nvPicPr>
        <p:blipFill>
          <a:blip r:embed="rId3">
            <a:alphaModFix/>
          </a:blip>
          <a:stretch>
            <a:fillRect/>
          </a:stretch>
        </p:blipFill>
        <p:spPr>
          <a:xfrm>
            <a:off x="0" y="-50"/>
            <a:ext cx="8089375" cy="51434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Brown and Green Geometric Belated Birthday Creative Presentation">
  <a:themeElements>
    <a:clrScheme name="Custom 347">
      <a:dk1>
        <a:srgbClr val="000000"/>
      </a:dk1>
      <a:lt1>
        <a:srgbClr val="FFFFFF"/>
      </a:lt1>
      <a:dk2>
        <a:srgbClr val="666666"/>
      </a:dk2>
      <a:lt2>
        <a:srgbClr val="CCCCCC"/>
      </a:lt2>
      <a:accent1>
        <a:srgbClr val="C88741"/>
      </a:accent1>
      <a:accent2>
        <a:srgbClr val="ABA37F"/>
      </a:accent2>
      <a:accent3>
        <a:srgbClr val="E7D2BF"/>
      </a:accent3>
      <a:accent4>
        <a:srgbClr val="191919"/>
      </a:accent4>
      <a:accent5>
        <a:srgbClr val="404040"/>
      </a:accent5>
      <a:accent6>
        <a:srgbClr val="EDECED"/>
      </a:accent6>
      <a:hlink>
        <a:srgbClr val="C88741"/>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