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notesMasters/notesMaster1.xml" ContentType="application/vnd.openxmlformats-officedocument.presentationml.notes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14.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 /><Relationship Id="rId2" Type="http://schemas.openxmlformats.org/package/2006/relationships/metadata/thumbnail" Target="docProps/thumbnail.jpeg" /><Relationship Id="rId1" Type="http://schemas.openxmlformats.org/officeDocument/2006/relationships/officeDocument" Target="ppt/presentation.xml" /><Relationship Id="rId4" Type="http://schemas.openxmlformats.org/officeDocument/2006/relationships/extended-properties" Target="docProps/app.xml" /></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18"/>
  </p:notesMasterIdLst>
  <p:sldIdLst>
    <p:sldId id="256" r:id="rId2"/>
    <p:sldId id="257" r:id="rId3"/>
    <p:sldId id="258" r:id="rId4"/>
    <p:sldId id="259" r:id="rId5"/>
    <p:sldId id="260" r:id="rId6"/>
    <p:sldId id="261" r:id="rId7"/>
    <p:sldId id="262" r:id="rId8"/>
    <p:sldId id="263" r:id="rId9"/>
    <p:sldId id="264" r:id="rId10"/>
    <p:sldId id="267" r:id="rId11"/>
    <p:sldId id="268" r:id="rId12"/>
    <p:sldId id="269" r:id="rId13"/>
    <p:sldId id="270" r:id="rId14"/>
    <p:sldId id="265" r:id="rId15"/>
    <p:sldId id="266" r:id="rId16"/>
    <p:sldId id="271" r:id="rId17"/>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1" name="Jahangir Khalaj Savojbolagh (2109914)" initials="JK" lastIdx="1" clrIdx="0">
    <p:extLst>
      <p:ext uri="{19B8F6BF-5375-455C-9EA6-DF929625EA0E}">
        <p15:presenceInfo xmlns:p15="http://schemas.microsoft.com/office/powerpoint/2012/main" userId="S::2109914@student.uwtsd.ac.uk::b0ac1573-7ed5-4b39-8af9-900543dc4ab0" providerId="AD"/>
      </p:ext>
    </p:extLst>
  </p:cmAuthor>
</p:cmAuthorLst>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1466" autoAdjust="0"/>
  </p:normalViewPr>
  <p:slideViewPr>
    <p:cSldViewPr snapToGrid="0">
      <p:cViewPr varScale="1">
        <p:scale>
          <a:sx n="66" d="100"/>
          <a:sy n="66" d="100"/>
        </p:scale>
        <p:origin x="876" y="6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 /><Relationship Id="rId13" Type="http://schemas.openxmlformats.org/officeDocument/2006/relationships/slide" Target="slides/slide12.xml" /><Relationship Id="rId18" Type="http://schemas.openxmlformats.org/officeDocument/2006/relationships/notesMaster" Target="notesMasters/notesMaster1.xml" /><Relationship Id="rId3" Type="http://schemas.openxmlformats.org/officeDocument/2006/relationships/slide" Target="slides/slide2.xml" /><Relationship Id="rId21" Type="http://schemas.openxmlformats.org/officeDocument/2006/relationships/viewProps" Target="viewProps.xml" /><Relationship Id="rId7" Type="http://schemas.openxmlformats.org/officeDocument/2006/relationships/slide" Target="slides/slide6.xml" /><Relationship Id="rId12" Type="http://schemas.openxmlformats.org/officeDocument/2006/relationships/slide" Target="slides/slide11.xml" /><Relationship Id="rId17" Type="http://schemas.openxmlformats.org/officeDocument/2006/relationships/slide" Target="slides/slide16.xml" /><Relationship Id="rId2" Type="http://schemas.openxmlformats.org/officeDocument/2006/relationships/slide" Target="slides/slide1.xml" /><Relationship Id="rId16" Type="http://schemas.openxmlformats.org/officeDocument/2006/relationships/slide" Target="slides/slide15.xml" /><Relationship Id="rId20" Type="http://schemas.openxmlformats.org/officeDocument/2006/relationships/presProps" Target="presProps.xml" /><Relationship Id="rId1" Type="http://schemas.openxmlformats.org/officeDocument/2006/relationships/slideMaster" Target="slideMasters/slideMaster1.xml" /><Relationship Id="rId6" Type="http://schemas.openxmlformats.org/officeDocument/2006/relationships/slide" Target="slides/slide5.xml" /><Relationship Id="rId11" Type="http://schemas.openxmlformats.org/officeDocument/2006/relationships/slide" Target="slides/slide10.xml" /><Relationship Id="rId5" Type="http://schemas.openxmlformats.org/officeDocument/2006/relationships/slide" Target="slides/slide4.xml" /><Relationship Id="rId15" Type="http://schemas.openxmlformats.org/officeDocument/2006/relationships/slide" Target="slides/slide14.xml" /><Relationship Id="rId23" Type="http://schemas.openxmlformats.org/officeDocument/2006/relationships/tableStyles" Target="tableStyles.xml" /><Relationship Id="rId10" Type="http://schemas.openxmlformats.org/officeDocument/2006/relationships/slide" Target="slides/slide9.xml" /><Relationship Id="rId19" Type="http://schemas.openxmlformats.org/officeDocument/2006/relationships/commentAuthors" Target="commentAuthors.xml" /><Relationship Id="rId4" Type="http://schemas.openxmlformats.org/officeDocument/2006/relationships/slide" Target="slides/slide3.xml" /><Relationship Id="rId9" Type="http://schemas.openxmlformats.org/officeDocument/2006/relationships/slide" Target="slides/slide8.xml" /><Relationship Id="rId14" Type="http://schemas.openxmlformats.org/officeDocument/2006/relationships/slide" Target="slides/slide13.xml" /><Relationship Id="rId22" Type="http://schemas.openxmlformats.org/officeDocument/2006/relationships/theme" Target="theme/theme1.xml" /></Relationships>
</file>

<file path=ppt/diagrams/_rels/data1.xml.rels><?xml version="1.0" encoding="UTF-8" standalone="yes"?>
<Relationships xmlns="http://schemas.openxmlformats.org/package/2006/relationships"><Relationship Id="rId3" Type="http://schemas.openxmlformats.org/officeDocument/2006/relationships/image" Target="../media/image8.png" /><Relationship Id="rId2" Type="http://schemas.openxmlformats.org/officeDocument/2006/relationships/image" Target="../media/image7.svg" /><Relationship Id="rId1" Type="http://schemas.openxmlformats.org/officeDocument/2006/relationships/image" Target="../media/image6.png" /><Relationship Id="rId6" Type="http://schemas.openxmlformats.org/officeDocument/2006/relationships/image" Target="../media/image11.svg" /><Relationship Id="rId5" Type="http://schemas.openxmlformats.org/officeDocument/2006/relationships/image" Target="../media/image10.png" /><Relationship Id="rId4" Type="http://schemas.openxmlformats.org/officeDocument/2006/relationships/image" Target="../media/image9.svg" /></Relationships>
</file>

<file path=ppt/diagrams/_rels/drawing1.xml.rels><?xml version="1.0" encoding="UTF-8" standalone="yes"?>
<Relationships xmlns="http://schemas.openxmlformats.org/package/2006/relationships"><Relationship Id="rId3" Type="http://schemas.openxmlformats.org/officeDocument/2006/relationships/image" Target="../media/image8.png" /><Relationship Id="rId2" Type="http://schemas.openxmlformats.org/officeDocument/2006/relationships/image" Target="../media/image7.svg" /><Relationship Id="rId1" Type="http://schemas.openxmlformats.org/officeDocument/2006/relationships/image" Target="../media/image6.png" /><Relationship Id="rId6" Type="http://schemas.openxmlformats.org/officeDocument/2006/relationships/image" Target="../media/image11.svg" /><Relationship Id="rId5" Type="http://schemas.openxmlformats.org/officeDocument/2006/relationships/image" Target="../media/image10.png" /><Relationship Id="rId4" Type="http://schemas.openxmlformats.org/officeDocument/2006/relationships/image" Target="../media/image9.svg" /></Relationships>
</file>

<file path=ppt/diagrams/colors1.xml><?xml version="1.0" encoding="utf-8"?>
<dgm:colorsDef xmlns:dgm="http://schemas.openxmlformats.org/drawingml/2006/diagram" xmlns:a="http://schemas.openxmlformats.org/drawingml/2006/main" uniqueId="urn:microsoft.com/office/officeart/2018/5/colors/Iconchunking_coloredtext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accent2">
        <a:alpha val="0"/>
      </a:schemeClr>
    </dgm:fillClrLst>
    <dgm:linClrLst meth="repeat">
      <a:schemeClr val="accent2">
        <a:alpha val="0"/>
      </a:schemeClr>
    </dgm:linClrLst>
    <dgm:effectClrLst/>
    <dgm:txLinClrLst/>
    <dgm:txFillClrLst meth="repeat">
      <a:schemeClr val="accent2"/>
      <a:schemeClr val="accent3"/>
      <a:schemeClr val="accent4"/>
      <a:schemeClr val="accent5"/>
      <a:schemeClr val="accent6"/>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2_2">
  <dgm:title val=""/>
  <dgm:desc val=""/>
  <dgm:catLst>
    <dgm:cat type="accent2" pri="11200"/>
  </dgm:catLst>
  <dgm:styleLbl name="node0">
    <dgm:fillClrLst meth="repeat">
      <a:schemeClr val="accent2"/>
    </dgm:fillClrLst>
    <dgm:linClrLst meth="repeat">
      <a:schemeClr val="lt1"/>
    </dgm:linClrLst>
    <dgm:effectClrLst/>
    <dgm:txLinClrLst/>
    <dgm:txFillClrLst/>
    <dgm:txEffectClrLst/>
  </dgm:styleLbl>
  <dgm:styleLbl name="node1">
    <dgm:fillClrLst meth="repeat">
      <a:schemeClr val="accent2"/>
    </dgm:fillClrLst>
    <dgm:linClrLst meth="repeat">
      <a:schemeClr val="lt1"/>
    </dgm:linClrLst>
    <dgm:effectClrLst/>
    <dgm:txLinClrLst/>
    <dgm:txFillClrLst/>
    <dgm:txEffectClrLst/>
  </dgm:styleLbl>
  <dgm:styleLbl name="alignNode1">
    <dgm:fillClrLst meth="repeat">
      <a:schemeClr val="accent2"/>
    </dgm:fillClrLst>
    <dgm:linClrLst meth="repeat">
      <a:schemeClr val="accent2"/>
    </dgm:linClrLst>
    <dgm:effectClrLst/>
    <dgm:txLinClrLst/>
    <dgm:txFillClrLst/>
    <dgm:txEffectClrLst/>
  </dgm:styleLbl>
  <dgm:styleLbl name="lnNode1">
    <dgm:fillClrLst meth="repeat">
      <a:schemeClr val="accent2"/>
    </dgm:fillClrLst>
    <dgm:linClrLst meth="repeat">
      <a:schemeClr val="lt1"/>
    </dgm:linClrLst>
    <dgm:effectClrLst/>
    <dgm:txLinClrLst/>
    <dgm:txFillClrLst/>
    <dgm:txEffectClrLst/>
  </dgm:styleLbl>
  <dgm:styleLbl name="vennNode1">
    <dgm:fillClrLst meth="repeat">
      <a:schemeClr val="accent2">
        <a:alpha val="50000"/>
      </a:schemeClr>
    </dgm:fillClrLst>
    <dgm:linClrLst meth="repeat">
      <a:schemeClr val="lt1"/>
    </dgm:linClrLst>
    <dgm:effectClrLst/>
    <dgm:txLinClrLst/>
    <dgm:txFillClrLst/>
    <dgm:txEffectClrLst/>
  </dgm:styleLbl>
  <dgm:styleLbl name="node2">
    <dgm:fillClrLst meth="repeat">
      <a:schemeClr val="accent2"/>
    </dgm:fillClrLst>
    <dgm:linClrLst meth="repeat">
      <a:schemeClr val="lt1"/>
    </dgm:linClrLst>
    <dgm:effectClrLst/>
    <dgm:txLinClrLst/>
    <dgm:txFillClrLst/>
    <dgm:txEffectClrLst/>
  </dgm:styleLbl>
  <dgm:styleLbl name="node3">
    <dgm:fillClrLst meth="repeat">
      <a:schemeClr val="accent2"/>
    </dgm:fillClrLst>
    <dgm:linClrLst meth="repeat">
      <a:schemeClr val="lt1"/>
    </dgm:linClrLst>
    <dgm:effectClrLst/>
    <dgm:txLinClrLst/>
    <dgm:txFillClrLst/>
    <dgm:txEffectClrLst/>
  </dgm:styleLbl>
  <dgm:styleLbl name="node4">
    <dgm:fillClrLst meth="repeat">
      <a:schemeClr val="accent2"/>
    </dgm:fillClrLst>
    <dgm:linClrLst meth="repeat">
      <a:schemeClr val="lt1"/>
    </dgm:linClrLst>
    <dgm:effectClrLst/>
    <dgm:txLinClrLst/>
    <dgm:txFillClrLst/>
    <dgm:txEffectClrLst/>
  </dgm:styleLbl>
  <dgm:styleLbl name="f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meth="repeat">
      <a:schemeClr val="accent2"/>
    </dgm:fillClrLst>
    <dgm:linClrLst meth="repeat">
      <a:schemeClr val="lt1"/>
    </dgm:linClrLst>
    <dgm:effectClrLst/>
    <dgm:txLinClrLst/>
    <dgm:txFillClrLst/>
    <dgm:txEffectClrLst/>
  </dgm:styleLbl>
  <dgm:styleLbl name="asst3">
    <dgm:fillClrLst meth="repeat">
      <a:schemeClr val="accent2"/>
    </dgm:fillClrLst>
    <dgm:linClrLst meth="repeat">
      <a:schemeClr val="lt1"/>
    </dgm:linClrLst>
    <dgm:effectClrLst/>
    <dgm:txLinClrLst/>
    <dgm:txFillClrLst/>
    <dgm:txEffectClrLst/>
  </dgm:styleLbl>
  <dgm:styleLbl name="asst4">
    <dgm:fillClrLst meth="repeat">
      <a:schemeClr val="accent2"/>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meth="repeat">
      <a:schemeClr val="lt1"/>
    </dgm:txFillClrLst>
    <dgm:txEffectClrLst/>
  </dgm:styleLbl>
  <dgm:styleLbl name="parChTrans2D2">
    <dgm:fillClrLst meth="repeat">
      <a:schemeClr val="accent2"/>
    </dgm:fillClrLst>
    <dgm:linClrLst meth="repeat">
      <a:schemeClr val="accent2"/>
    </dgm:linClrLst>
    <dgm:effectClrLst/>
    <dgm:txLinClrLst/>
    <dgm:txFillClrLst meth="repeat">
      <a:schemeClr val="lt1"/>
    </dgm:txFillClrLst>
    <dgm:txEffectClrLst/>
  </dgm:styleLbl>
  <dgm:styleLbl name="parChTrans2D3">
    <dgm:fillClrLst meth="repeat">
      <a:schemeClr val="accent2"/>
    </dgm:fillClrLst>
    <dgm:linClrLst meth="repeat">
      <a:schemeClr val="accent2"/>
    </dgm:linClrLst>
    <dgm:effectClrLst/>
    <dgm:txLinClrLst/>
    <dgm:txFillClrLst meth="repeat">
      <a:schemeClr val="lt1"/>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accent2"/>
    </dgm:linClrLst>
    <dgm:effectClrLst/>
    <dgm:txLinClrLst/>
    <dgm:txFillClrLst meth="repeat">
      <a:schemeClr val="dk1"/>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4895A777-01E7-4E2C-AFB8-EAD828981354}" type="doc">
      <dgm:prSet loTypeId="urn:microsoft.com/office/officeart/2018/5/layout/IconLeafLabelList" loCatId="icon" qsTypeId="urn:microsoft.com/office/officeart/2005/8/quickstyle/simple1" qsCatId="simple" csTypeId="urn:microsoft.com/office/officeart/2018/5/colors/Iconchunking_coloredtext_colorful1" csCatId="colorful" phldr="1"/>
      <dgm:spPr/>
      <dgm:t>
        <a:bodyPr/>
        <a:lstStyle/>
        <a:p>
          <a:endParaRPr lang="en-US"/>
        </a:p>
      </dgm:t>
    </dgm:pt>
    <dgm:pt modelId="{9CB4BDCA-9086-42C0-A591-EF942E3AEA2A}">
      <dgm:prSet/>
      <dgm:spPr/>
      <dgm:t>
        <a:bodyPr/>
        <a:lstStyle/>
        <a:p>
          <a:pPr>
            <a:defRPr cap="all"/>
          </a:pPr>
          <a:r>
            <a:rPr lang="en-GB"/>
            <a:t>Establish a 'Knowledge Continuity Program'.</a:t>
          </a:r>
          <a:endParaRPr lang="en-US"/>
        </a:p>
      </dgm:t>
    </dgm:pt>
    <dgm:pt modelId="{9C5FBA30-5F03-4AAA-A2ED-A4B651F796BC}" type="parTrans" cxnId="{9D72A24F-783A-4F05-B074-6E924A0A1B1F}">
      <dgm:prSet/>
      <dgm:spPr/>
      <dgm:t>
        <a:bodyPr/>
        <a:lstStyle/>
        <a:p>
          <a:endParaRPr lang="en-US"/>
        </a:p>
      </dgm:t>
    </dgm:pt>
    <dgm:pt modelId="{E7B4D114-DBFE-401C-8AEF-E75DD1ACE520}" type="sibTrans" cxnId="{9D72A24F-783A-4F05-B074-6E924A0A1B1F}">
      <dgm:prSet/>
      <dgm:spPr/>
      <dgm:t>
        <a:bodyPr/>
        <a:lstStyle/>
        <a:p>
          <a:endParaRPr lang="en-US"/>
        </a:p>
      </dgm:t>
    </dgm:pt>
    <dgm:pt modelId="{19F1017B-EB8F-4206-8D91-C49E909B4CF0}">
      <dgm:prSet/>
      <dgm:spPr/>
      <dgm:t>
        <a:bodyPr/>
        <a:lstStyle/>
        <a:p>
          <a:pPr>
            <a:defRPr cap="all"/>
          </a:pPr>
          <a:r>
            <a:rPr lang="en-GB"/>
            <a:t>Adopt hybrid cloud storage.</a:t>
          </a:r>
          <a:endParaRPr lang="en-US"/>
        </a:p>
      </dgm:t>
    </dgm:pt>
    <dgm:pt modelId="{4B0B3DC1-0CAC-4B58-A6B9-7A62ED96C91B}" type="parTrans" cxnId="{172EF6D4-4A8A-4DDE-AF08-BEAF51AE7EE3}">
      <dgm:prSet/>
      <dgm:spPr/>
      <dgm:t>
        <a:bodyPr/>
        <a:lstStyle/>
        <a:p>
          <a:endParaRPr lang="en-US"/>
        </a:p>
      </dgm:t>
    </dgm:pt>
    <dgm:pt modelId="{6A646A63-3479-4CC7-BF5D-4BED4F6F34F4}" type="sibTrans" cxnId="{172EF6D4-4A8A-4DDE-AF08-BEAF51AE7EE3}">
      <dgm:prSet/>
      <dgm:spPr/>
      <dgm:t>
        <a:bodyPr/>
        <a:lstStyle/>
        <a:p>
          <a:endParaRPr lang="en-US"/>
        </a:p>
      </dgm:t>
    </dgm:pt>
    <dgm:pt modelId="{E5A9A7BE-E8CC-4E95-9EB5-3E77FDB62CC4}">
      <dgm:prSet/>
      <dgm:spPr/>
      <dgm:t>
        <a:bodyPr/>
        <a:lstStyle/>
        <a:p>
          <a:pPr>
            <a:defRPr cap="all"/>
          </a:pPr>
          <a:r>
            <a:rPr lang="en-GB"/>
            <a:t>Implement data quality monitoring.</a:t>
          </a:r>
          <a:endParaRPr lang="en-US"/>
        </a:p>
      </dgm:t>
    </dgm:pt>
    <dgm:pt modelId="{B07D2563-342F-41F2-8F64-9D6E39630163}" type="parTrans" cxnId="{9DCF675E-1F60-4FE5-8798-6A8B4DC72500}">
      <dgm:prSet/>
      <dgm:spPr/>
      <dgm:t>
        <a:bodyPr/>
        <a:lstStyle/>
        <a:p>
          <a:endParaRPr lang="en-US"/>
        </a:p>
      </dgm:t>
    </dgm:pt>
    <dgm:pt modelId="{133571D7-0AC5-48C8-98CF-67057A01A2B2}" type="sibTrans" cxnId="{9DCF675E-1F60-4FE5-8798-6A8B4DC72500}">
      <dgm:prSet/>
      <dgm:spPr/>
      <dgm:t>
        <a:bodyPr/>
        <a:lstStyle/>
        <a:p>
          <a:endParaRPr lang="en-US"/>
        </a:p>
      </dgm:t>
    </dgm:pt>
    <dgm:pt modelId="{5C66017F-6BEA-4D92-8E2C-DEB5FB95B55B}" type="pres">
      <dgm:prSet presAssocID="{4895A777-01E7-4E2C-AFB8-EAD828981354}" presName="root" presStyleCnt="0">
        <dgm:presLayoutVars>
          <dgm:dir/>
          <dgm:resizeHandles val="exact"/>
        </dgm:presLayoutVars>
      </dgm:prSet>
      <dgm:spPr/>
    </dgm:pt>
    <dgm:pt modelId="{9D37D61E-F49F-4830-B9EA-407EC473E894}" type="pres">
      <dgm:prSet presAssocID="{9CB4BDCA-9086-42C0-A591-EF942E3AEA2A}" presName="compNode" presStyleCnt="0"/>
      <dgm:spPr/>
    </dgm:pt>
    <dgm:pt modelId="{A086FD78-605B-49B5-B020-931D58D7B2B4}" type="pres">
      <dgm:prSet presAssocID="{9CB4BDCA-9086-42C0-A591-EF942E3AEA2A}" presName="iconBgRect" presStyleLbl="bgShp" presStyleIdx="0" presStyleCnt="3"/>
      <dgm:spPr>
        <a:prstGeom prst="round2DiagRect">
          <a:avLst>
            <a:gd name="adj1" fmla="val 29727"/>
            <a:gd name="adj2" fmla="val 0"/>
          </a:avLst>
        </a:prstGeom>
      </dgm:spPr>
    </dgm:pt>
    <dgm:pt modelId="{C13F1BCE-63FF-425D-8BF3-098B7ADC1F5D}" type="pres">
      <dgm:prSet presAssocID="{9CB4BDCA-9086-42C0-A591-EF942E3AEA2A}"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Connections"/>
        </a:ext>
      </dgm:extLst>
    </dgm:pt>
    <dgm:pt modelId="{6064DF59-B59E-408B-AED5-7863D3CD1567}" type="pres">
      <dgm:prSet presAssocID="{9CB4BDCA-9086-42C0-A591-EF942E3AEA2A}" presName="spaceRect" presStyleCnt="0"/>
      <dgm:spPr/>
    </dgm:pt>
    <dgm:pt modelId="{17C4C0D0-E107-4CC3-B251-02743C10278A}" type="pres">
      <dgm:prSet presAssocID="{9CB4BDCA-9086-42C0-A591-EF942E3AEA2A}" presName="textRect" presStyleLbl="revTx" presStyleIdx="0" presStyleCnt="3">
        <dgm:presLayoutVars>
          <dgm:chMax val="1"/>
          <dgm:chPref val="1"/>
        </dgm:presLayoutVars>
      </dgm:prSet>
      <dgm:spPr/>
    </dgm:pt>
    <dgm:pt modelId="{DFC61CFE-904E-4EDA-BD2E-0EAE545A53C8}" type="pres">
      <dgm:prSet presAssocID="{E7B4D114-DBFE-401C-8AEF-E75DD1ACE520}" presName="sibTrans" presStyleCnt="0"/>
      <dgm:spPr/>
    </dgm:pt>
    <dgm:pt modelId="{6FDE5CF1-9055-4EEC-A44D-D64ACFC2D540}" type="pres">
      <dgm:prSet presAssocID="{19F1017B-EB8F-4206-8D91-C49E909B4CF0}" presName="compNode" presStyleCnt="0"/>
      <dgm:spPr/>
    </dgm:pt>
    <dgm:pt modelId="{247B7D30-3513-4374-9E35-E9A4B57D347B}" type="pres">
      <dgm:prSet presAssocID="{19F1017B-EB8F-4206-8D91-C49E909B4CF0}" presName="iconBgRect" presStyleLbl="bgShp" presStyleIdx="1" presStyleCnt="3"/>
      <dgm:spPr>
        <a:prstGeom prst="round2DiagRect">
          <a:avLst>
            <a:gd name="adj1" fmla="val 29727"/>
            <a:gd name="adj2" fmla="val 0"/>
          </a:avLst>
        </a:prstGeom>
      </dgm:spPr>
    </dgm:pt>
    <dgm:pt modelId="{6FD22C0E-AF20-48D5-8F71-3EF3548454C7}" type="pres">
      <dgm:prSet presAssocID="{19F1017B-EB8F-4206-8D91-C49E909B4CF0}"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Cloud"/>
        </a:ext>
      </dgm:extLst>
    </dgm:pt>
    <dgm:pt modelId="{60B913D9-B0C7-430C-8B4C-7A35823777CF}" type="pres">
      <dgm:prSet presAssocID="{19F1017B-EB8F-4206-8D91-C49E909B4CF0}" presName="spaceRect" presStyleCnt="0"/>
      <dgm:spPr/>
    </dgm:pt>
    <dgm:pt modelId="{BF007E0E-8B91-4FC9-9E9F-29FA9F3C37DE}" type="pres">
      <dgm:prSet presAssocID="{19F1017B-EB8F-4206-8D91-C49E909B4CF0}" presName="textRect" presStyleLbl="revTx" presStyleIdx="1" presStyleCnt="3">
        <dgm:presLayoutVars>
          <dgm:chMax val="1"/>
          <dgm:chPref val="1"/>
        </dgm:presLayoutVars>
      </dgm:prSet>
      <dgm:spPr/>
    </dgm:pt>
    <dgm:pt modelId="{16C2DB06-3645-47D6-86C8-7C99DBD8DCE7}" type="pres">
      <dgm:prSet presAssocID="{6A646A63-3479-4CC7-BF5D-4BED4F6F34F4}" presName="sibTrans" presStyleCnt="0"/>
      <dgm:spPr/>
    </dgm:pt>
    <dgm:pt modelId="{E4A48BF2-845D-4E01-BB80-F9062DFA3A3B}" type="pres">
      <dgm:prSet presAssocID="{E5A9A7BE-E8CC-4E95-9EB5-3E77FDB62CC4}" presName="compNode" presStyleCnt="0"/>
      <dgm:spPr/>
    </dgm:pt>
    <dgm:pt modelId="{A9875043-3EB3-48CF-A689-00A53CA3FC19}" type="pres">
      <dgm:prSet presAssocID="{E5A9A7BE-E8CC-4E95-9EB5-3E77FDB62CC4}" presName="iconBgRect" presStyleLbl="bgShp" presStyleIdx="2" presStyleCnt="3"/>
      <dgm:spPr>
        <a:prstGeom prst="round2DiagRect">
          <a:avLst>
            <a:gd name="adj1" fmla="val 29727"/>
            <a:gd name="adj2" fmla="val 0"/>
          </a:avLst>
        </a:prstGeom>
      </dgm:spPr>
    </dgm:pt>
    <dgm:pt modelId="{B90630B9-0069-43E1-9C3B-DD4CBE4A909E}" type="pres">
      <dgm:prSet presAssocID="{E5A9A7BE-E8CC-4E95-9EB5-3E77FDB62CC4}"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Gauge"/>
        </a:ext>
      </dgm:extLst>
    </dgm:pt>
    <dgm:pt modelId="{6F1C7BF7-31BE-4A93-9180-74A66591D129}" type="pres">
      <dgm:prSet presAssocID="{E5A9A7BE-E8CC-4E95-9EB5-3E77FDB62CC4}" presName="spaceRect" presStyleCnt="0"/>
      <dgm:spPr/>
    </dgm:pt>
    <dgm:pt modelId="{47DDDE37-6BA3-4306-98B8-63D472CFEB49}" type="pres">
      <dgm:prSet presAssocID="{E5A9A7BE-E8CC-4E95-9EB5-3E77FDB62CC4}" presName="textRect" presStyleLbl="revTx" presStyleIdx="2" presStyleCnt="3">
        <dgm:presLayoutVars>
          <dgm:chMax val="1"/>
          <dgm:chPref val="1"/>
        </dgm:presLayoutVars>
      </dgm:prSet>
      <dgm:spPr/>
    </dgm:pt>
  </dgm:ptLst>
  <dgm:cxnLst>
    <dgm:cxn modelId="{8836820E-AFE9-40E7-85F6-FD673A05770D}" type="presOf" srcId="{4895A777-01E7-4E2C-AFB8-EAD828981354}" destId="{5C66017F-6BEA-4D92-8E2C-DEB5FB95B55B}" srcOrd="0" destOrd="0" presId="urn:microsoft.com/office/officeart/2018/5/layout/IconLeafLabelList"/>
    <dgm:cxn modelId="{2865EF3B-4B7A-4F91-AFFD-2C0927F9451A}" type="presOf" srcId="{19F1017B-EB8F-4206-8D91-C49E909B4CF0}" destId="{BF007E0E-8B91-4FC9-9E9F-29FA9F3C37DE}" srcOrd="0" destOrd="0" presId="urn:microsoft.com/office/officeart/2018/5/layout/IconLeafLabelList"/>
    <dgm:cxn modelId="{9DCF675E-1F60-4FE5-8798-6A8B4DC72500}" srcId="{4895A777-01E7-4E2C-AFB8-EAD828981354}" destId="{E5A9A7BE-E8CC-4E95-9EB5-3E77FDB62CC4}" srcOrd="2" destOrd="0" parTransId="{B07D2563-342F-41F2-8F64-9D6E39630163}" sibTransId="{133571D7-0AC5-48C8-98CF-67057A01A2B2}"/>
    <dgm:cxn modelId="{9D72A24F-783A-4F05-B074-6E924A0A1B1F}" srcId="{4895A777-01E7-4E2C-AFB8-EAD828981354}" destId="{9CB4BDCA-9086-42C0-A591-EF942E3AEA2A}" srcOrd="0" destOrd="0" parTransId="{9C5FBA30-5F03-4AAA-A2ED-A4B651F796BC}" sibTransId="{E7B4D114-DBFE-401C-8AEF-E75DD1ACE520}"/>
    <dgm:cxn modelId="{A17744BB-C02E-4639-8DFB-2B01E5485A05}" type="presOf" srcId="{E5A9A7BE-E8CC-4E95-9EB5-3E77FDB62CC4}" destId="{47DDDE37-6BA3-4306-98B8-63D472CFEB49}" srcOrd="0" destOrd="0" presId="urn:microsoft.com/office/officeart/2018/5/layout/IconLeafLabelList"/>
    <dgm:cxn modelId="{5D8660D1-52E0-4054-B98A-5A9DF61CF9C8}" type="presOf" srcId="{9CB4BDCA-9086-42C0-A591-EF942E3AEA2A}" destId="{17C4C0D0-E107-4CC3-B251-02743C10278A}" srcOrd="0" destOrd="0" presId="urn:microsoft.com/office/officeart/2018/5/layout/IconLeafLabelList"/>
    <dgm:cxn modelId="{172EF6D4-4A8A-4DDE-AF08-BEAF51AE7EE3}" srcId="{4895A777-01E7-4E2C-AFB8-EAD828981354}" destId="{19F1017B-EB8F-4206-8D91-C49E909B4CF0}" srcOrd="1" destOrd="0" parTransId="{4B0B3DC1-0CAC-4B58-A6B9-7A62ED96C91B}" sibTransId="{6A646A63-3479-4CC7-BF5D-4BED4F6F34F4}"/>
    <dgm:cxn modelId="{AA533182-9FA5-41FB-9539-05512B1E9B86}" type="presParOf" srcId="{5C66017F-6BEA-4D92-8E2C-DEB5FB95B55B}" destId="{9D37D61E-F49F-4830-B9EA-407EC473E894}" srcOrd="0" destOrd="0" presId="urn:microsoft.com/office/officeart/2018/5/layout/IconLeafLabelList"/>
    <dgm:cxn modelId="{3B313560-2437-4FFB-BA26-8F08A29A5634}" type="presParOf" srcId="{9D37D61E-F49F-4830-B9EA-407EC473E894}" destId="{A086FD78-605B-49B5-B020-931D58D7B2B4}" srcOrd="0" destOrd="0" presId="urn:microsoft.com/office/officeart/2018/5/layout/IconLeafLabelList"/>
    <dgm:cxn modelId="{B5096CF4-AA3D-4357-9F24-60560345EE62}" type="presParOf" srcId="{9D37D61E-F49F-4830-B9EA-407EC473E894}" destId="{C13F1BCE-63FF-425D-8BF3-098B7ADC1F5D}" srcOrd="1" destOrd="0" presId="urn:microsoft.com/office/officeart/2018/5/layout/IconLeafLabelList"/>
    <dgm:cxn modelId="{42D6EEB2-DAA1-405B-8EC0-B02B4CDD32E3}" type="presParOf" srcId="{9D37D61E-F49F-4830-B9EA-407EC473E894}" destId="{6064DF59-B59E-408B-AED5-7863D3CD1567}" srcOrd="2" destOrd="0" presId="urn:microsoft.com/office/officeart/2018/5/layout/IconLeafLabelList"/>
    <dgm:cxn modelId="{D6B773EB-8872-4947-8C40-94F156A8A1EB}" type="presParOf" srcId="{9D37D61E-F49F-4830-B9EA-407EC473E894}" destId="{17C4C0D0-E107-4CC3-B251-02743C10278A}" srcOrd="3" destOrd="0" presId="urn:microsoft.com/office/officeart/2018/5/layout/IconLeafLabelList"/>
    <dgm:cxn modelId="{6CF94F8B-CDAE-429F-8ACA-070FF0E917A6}" type="presParOf" srcId="{5C66017F-6BEA-4D92-8E2C-DEB5FB95B55B}" destId="{DFC61CFE-904E-4EDA-BD2E-0EAE545A53C8}" srcOrd="1" destOrd="0" presId="urn:microsoft.com/office/officeart/2018/5/layout/IconLeafLabelList"/>
    <dgm:cxn modelId="{837A6A0D-2094-4991-8E51-8C9E9CCACAE5}" type="presParOf" srcId="{5C66017F-6BEA-4D92-8E2C-DEB5FB95B55B}" destId="{6FDE5CF1-9055-4EEC-A44D-D64ACFC2D540}" srcOrd="2" destOrd="0" presId="urn:microsoft.com/office/officeart/2018/5/layout/IconLeafLabelList"/>
    <dgm:cxn modelId="{EA473AE8-BF8F-46A6-86F0-961F21A21E2E}" type="presParOf" srcId="{6FDE5CF1-9055-4EEC-A44D-D64ACFC2D540}" destId="{247B7D30-3513-4374-9E35-E9A4B57D347B}" srcOrd="0" destOrd="0" presId="urn:microsoft.com/office/officeart/2018/5/layout/IconLeafLabelList"/>
    <dgm:cxn modelId="{753E407D-0080-42E9-A1C7-C10E0E3A4CBB}" type="presParOf" srcId="{6FDE5CF1-9055-4EEC-A44D-D64ACFC2D540}" destId="{6FD22C0E-AF20-48D5-8F71-3EF3548454C7}" srcOrd="1" destOrd="0" presId="urn:microsoft.com/office/officeart/2018/5/layout/IconLeafLabelList"/>
    <dgm:cxn modelId="{C4A5DB33-ED30-4806-9C67-26BF15BDB514}" type="presParOf" srcId="{6FDE5CF1-9055-4EEC-A44D-D64ACFC2D540}" destId="{60B913D9-B0C7-430C-8B4C-7A35823777CF}" srcOrd="2" destOrd="0" presId="urn:microsoft.com/office/officeart/2018/5/layout/IconLeafLabelList"/>
    <dgm:cxn modelId="{F2408492-8B15-42F4-A2A2-8F262C072E4D}" type="presParOf" srcId="{6FDE5CF1-9055-4EEC-A44D-D64ACFC2D540}" destId="{BF007E0E-8B91-4FC9-9E9F-29FA9F3C37DE}" srcOrd="3" destOrd="0" presId="urn:microsoft.com/office/officeart/2018/5/layout/IconLeafLabelList"/>
    <dgm:cxn modelId="{593337EB-C580-45E9-923B-51CB5E4BE00D}" type="presParOf" srcId="{5C66017F-6BEA-4D92-8E2C-DEB5FB95B55B}" destId="{16C2DB06-3645-47D6-86C8-7C99DBD8DCE7}" srcOrd="3" destOrd="0" presId="urn:microsoft.com/office/officeart/2018/5/layout/IconLeafLabelList"/>
    <dgm:cxn modelId="{B9BBBB06-3CB5-42CA-B5EC-2720E0F43B1D}" type="presParOf" srcId="{5C66017F-6BEA-4D92-8E2C-DEB5FB95B55B}" destId="{E4A48BF2-845D-4E01-BB80-F9062DFA3A3B}" srcOrd="4" destOrd="0" presId="urn:microsoft.com/office/officeart/2018/5/layout/IconLeafLabelList"/>
    <dgm:cxn modelId="{D9180AFC-7A8F-4E10-8F41-101F7DC78329}" type="presParOf" srcId="{E4A48BF2-845D-4E01-BB80-F9062DFA3A3B}" destId="{A9875043-3EB3-48CF-A689-00A53CA3FC19}" srcOrd="0" destOrd="0" presId="urn:microsoft.com/office/officeart/2018/5/layout/IconLeafLabelList"/>
    <dgm:cxn modelId="{8329F6FA-3B95-49C4-AD62-3671267447DA}" type="presParOf" srcId="{E4A48BF2-845D-4E01-BB80-F9062DFA3A3B}" destId="{B90630B9-0069-43E1-9C3B-DD4CBE4A909E}" srcOrd="1" destOrd="0" presId="urn:microsoft.com/office/officeart/2018/5/layout/IconLeafLabelList"/>
    <dgm:cxn modelId="{57F6F306-D157-41D6-A741-B92F7013E964}" type="presParOf" srcId="{E4A48BF2-845D-4E01-BB80-F9062DFA3A3B}" destId="{6F1C7BF7-31BE-4A93-9180-74A66591D129}" srcOrd="2" destOrd="0" presId="urn:microsoft.com/office/officeart/2018/5/layout/IconLeafLabelList"/>
    <dgm:cxn modelId="{514664C6-4578-4821-B6E8-C00CF4D4048D}" type="presParOf" srcId="{E4A48BF2-845D-4E01-BB80-F9062DFA3A3B}" destId="{47DDDE37-6BA3-4306-98B8-63D472CFEB49}" srcOrd="3" destOrd="0" presId="urn:microsoft.com/office/officeart/2018/5/layout/IconLeafLabel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37EB8F39-8253-45B7-84A5-89A0A9717B98}" type="doc">
      <dgm:prSet loTypeId="urn:microsoft.com/office/officeart/2005/8/layout/hierarchy1" loCatId="hierarchy" qsTypeId="urn:microsoft.com/office/officeart/2005/8/quickstyle/simple1" qsCatId="simple" csTypeId="urn:microsoft.com/office/officeart/2005/8/colors/accent2_2" csCatId="accent2"/>
      <dgm:spPr/>
      <dgm:t>
        <a:bodyPr/>
        <a:lstStyle/>
        <a:p>
          <a:endParaRPr lang="en-US"/>
        </a:p>
      </dgm:t>
    </dgm:pt>
    <dgm:pt modelId="{9AE45C59-3A85-40C6-88A6-1C6F3691729D}">
      <dgm:prSet/>
      <dgm:spPr/>
      <dgm:t>
        <a:bodyPr/>
        <a:lstStyle/>
        <a:p>
          <a:r>
            <a:rPr lang="en-GB"/>
            <a:t>Address common KMS challenges.</a:t>
          </a:r>
          <a:endParaRPr lang="en-US"/>
        </a:p>
      </dgm:t>
    </dgm:pt>
    <dgm:pt modelId="{4698DD28-A446-4EDF-B9A6-265E78BFA668}" type="parTrans" cxnId="{77B710B2-A9F3-4C41-B8DD-27A2E3E1133F}">
      <dgm:prSet/>
      <dgm:spPr/>
      <dgm:t>
        <a:bodyPr/>
        <a:lstStyle/>
        <a:p>
          <a:endParaRPr lang="en-US"/>
        </a:p>
      </dgm:t>
    </dgm:pt>
    <dgm:pt modelId="{705326D8-44AD-46D2-86D3-354AA58AB1C8}" type="sibTrans" cxnId="{77B710B2-A9F3-4C41-B8DD-27A2E3E1133F}">
      <dgm:prSet/>
      <dgm:spPr/>
      <dgm:t>
        <a:bodyPr/>
        <a:lstStyle/>
        <a:p>
          <a:endParaRPr lang="en-US"/>
        </a:p>
      </dgm:t>
    </dgm:pt>
    <dgm:pt modelId="{EB3BC33F-BE25-4BFC-9B96-4AC273A9BEA7}">
      <dgm:prSet/>
      <dgm:spPr/>
      <dgm:t>
        <a:bodyPr/>
        <a:lstStyle/>
        <a:p>
          <a:r>
            <a:rPr lang="en-GB"/>
            <a:t>Industry-specific focus needed.</a:t>
          </a:r>
          <a:endParaRPr lang="en-US"/>
        </a:p>
      </dgm:t>
    </dgm:pt>
    <dgm:pt modelId="{02E7E222-8009-4661-B4E4-61E0249AE3F3}" type="parTrans" cxnId="{9C883937-A8D7-4B92-AADA-16A971E3FD3E}">
      <dgm:prSet/>
      <dgm:spPr/>
      <dgm:t>
        <a:bodyPr/>
        <a:lstStyle/>
        <a:p>
          <a:endParaRPr lang="en-US"/>
        </a:p>
      </dgm:t>
    </dgm:pt>
    <dgm:pt modelId="{CF7BB5B2-5E75-4DF6-BE33-BC5C657441C9}" type="sibTrans" cxnId="{9C883937-A8D7-4B92-AADA-16A971E3FD3E}">
      <dgm:prSet/>
      <dgm:spPr/>
      <dgm:t>
        <a:bodyPr/>
        <a:lstStyle/>
        <a:p>
          <a:endParaRPr lang="en-US"/>
        </a:p>
      </dgm:t>
    </dgm:pt>
    <dgm:pt modelId="{32B020B2-F006-4BD2-92A8-1E37C53C4BF4}">
      <dgm:prSet/>
      <dgm:spPr/>
      <dgm:t>
        <a:bodyPr/>
        <a:lstStyle/>
        <a:p>
          <a:r>
            <a:rPr lang="en-GB"/>
            <a:t>Agility and adaptability are crucial.</a:t>
          </a:r>
          <a:endParaRPr lang="en-US"/>
        </a:p>
      </dgm:t>
    </dgm:pt>
    <dgm:pt modelId="{71E87E66-0D4B-41CC-99AD-E42CCDEDB1E1}" type="parTrans" cxnId="{2117A098-A879-4E35-8598-AD8622939F2A}">
      <dgm:prSet/>
      <dgm:spPr/>
      <dgm:t>
        <a:bodyPr/>
        <a:lstStyle/>
        <a:p>
          <a:endParaRPr lang="en-US"/>
        </a:p>
      </dgm:t>
    </dgm:pt>
    <dgm:pt modelId="{40114D1B-A799-43BD-BAA9-A2E06DDB01CA}" type="sibTrans" cxnId="{2117A098-A879-4E35-8598-AD8622939F2A}">
      <dgm:prSet/>
      <dgm:spPr/>
      <dgm:t>
        <a:bodyPr/>
        <a:lstStyle/>
        <a:p>
          <a:endParaRPr lang="en-US"/>
        </a:p>
      </dgm:t>
    </dgm:pt>
    <dgm:pt modelId="{62DF66C1-D5B8-47AC-8F5A-5DC64F5B35E8}" type="pres">
      <dgm:prSet presAssocID="{37EB8F39-8253-45B7-84A5-89A0A9717B98}" presName="hierChild1" presStyleCnt="0">
        <dgm:presLayoutVars>
          <dgm:chPref val="1"/>
          <dgm:dir/>
          <dgm:animOne val="branch"/>
          <dgm:animLvl val="lvl"/>
          <dgm:resizeHandles/>
        </dgm:presLayoutVars>
      </dgm:prSet>
      <dgm:spPr/>
    </dgm:pt>
    <dgm:pt modelId="{3514C429-14F5-4A53-AD50-426376FD1DB8}" type="pres">
      <dgm:prSet presAssocID="{9AE45C59-3A85-40C6-88A6-1C6F3691729D}" presName="hierRoot1" presStyleCnt="0"/>
      <dgm:spPr/>
    </dgm:pt>
    <dgm:pt modelId="{0437686C-B6AF-4EE3-8C36-7ACF272BC2FE}" type="pres">
      <dgm:prSet presAssocID="{9AE45C59-3A85-40C6-88A6-1C6F3691729D}" presName="composite" presStyleCnt="0"/>
      <dgm:spPr/>
    </dgm:pt>
    <dgm:pt modelId="{E6630924-400A-44C8-B3E5-28E7B3BB8A24}" type="pres">
      <dgm:prSet presAssocID="{9AE45C59-3A85-40C6-88A6-1C6F3691729D}" presName="background" presStyleLbl="node0" presStyleIdx="0" presStyleCnt="3"/>
      <dgm:spPr/>
    </dgm:pt>
    <dgm:pt modelId="{99A2EAE9-815E-434B-873B-8C3FDA64473A}" type="pres">
      <dgm:prSet presAssocID="{9AE45C59-3A85-40C6-88A6-1C6F3691729D}" presName="text" presStyleLbl="fgAcc0" presStyleIdx="0" presStyleCnt="3">
        <dgm:presLayoutVars>
          <dgm:chPref val="3"/>
        </dgm:presLayoutVars>
      </dgm:prSet>
      <dgm:spPr/>
    </dgm:pt>
    <dgm:pt modelId="{B7056240-D1FC-4434-AEE6-B5BAFA6588B4}" type="pres">
      <dgm:prSet presAssocID="{9AE45C59-3A85-40C6-88A6-1C6F3691729D}" presName="hierChild2" presStyleCnt="0"/>
      <dgm:spPr/>
    </dgm:pt>
    <dgm:pt modelId="{2B29B326-2C4C-4461-92FB-55491E674F61}" type="pres">
      <dgm:prSet presAssocID="{EB3BC33F-BE25-4BFC-9B96-4AC273A9BEA7}" presName="hierRoot1" presStyleCnt="0"/>
      <dgm:spPr/>
    </dgm:pt>
    <dgm:pt modelId="{6F6862F9-177A-4114-802B-BC64CCC6D50B}" type="pres">
      <dgm:prSet presAssocID="{EB3BC33F-BE25-4BFC-9B96-4AC273A9BEA7}" presName="composite" presStyleCnt="0"/>
      <dgm:spPr/>
    </dgm:pt>
    <dgm:pt modelId="{47F760A3-B30C-4BA6-BB44-CDB3EAAD831A}" type="pres">
      <dgm:prSet presAssocID="{EB3BC33F-BE25-4BFC-9B96-4AC273A9BEA7}" presName="background" presStyleLbl="node0" presStyleIdx="1" presStyleCnt="3"/>
      <dgm:spPr/>
    </dgm:pt>
    <dgm:pt modelId="{28FAEA08-2DFC-4B3C-A377-7A52ADB041BA}" type="pres">
      <dgm:prSet presAssocID="{EB3BC33F-BE25-4BFC-9B96-4AC273A9BEA7}" presName="text" presStyleLbl="fgAcc0" presStyleIdx="1" presStyleCnt="3">
        <dgm:presLayoutVars>
          <dgm:chPref val="3"/>
        </dgm:presLayoutVars>
      </dgm:prSet>
      <dgm:spPr/>
    </dgm:pt>
    <dgm:pt modelId="{9F0FD959-C456-4CCA-949B-5658C95B81CA}" type="pres">
      <dgm:prSet presAssocID="{EB3BC33F-BE25-4BFC-9B96-4AC273A9BEA7}" presName="hierChild2" presStyleCnt="0"/>
      <dgm:spPr/>
    </dgm:pt>
    <dgm:pt modelId="{A409DA5B-735E-4DA1-987F-B4D45DDCD923}" type="pres">
      <dgm:prSet presAssocID="{32B020B2-F006-4BD2-92A8-1E37C53C4BF4}" presName="hierRoot1" presStyleCnt="0"/>
      <dgm:spPr/>
    </dgm:pt>
    <dgm:pt modelId="{B6D4A8AF-86F4-4A8A-B3F9-8E9C43DF26E3}" type="pres">
      <dgm:prSet presAssocID="{32B020B2-F006-4BD2-92A8-1E37C53C4BF4}" presName="composite" presStyleCnt="0"/>
      <dgm:spPr/>
    </dgm:pt>
    <dgm:pt modelId="{E305063F-F339-431C-AA43-721978D03C0A}" type="pres">
      <dgm:prSet presAssocID="{32B020B2-F006-4BD2-92A8-1E37C53C4BF4}" presName="background" presStyleLbl="node0" presStyleIdx="2" presStyleCnt="3"/>
      <dgm:spPr/>
    </dgm:pt>
    <dgm:pt modelId="{1E571838-239F-4503-BA7A-F0E7DC6980C6}" type="pres">
      <dgm:prSet presAssocID="{32B020B2-F006-4BD2-92A8-1E37C53C4BF4}" presName="text" presStyleLbl="fgAcc0" presStyleIdx="2" presStyleCnt="3">
        <dgm:presLayoutVars>
          <dgm:chPref val="3"/>
        </dgm:presLayoutVars>
      </dgm:prSet>
      <dgm:spPr/>
    </dgm:pt>
    <dgm:pt modelId="{0D57C96B-5C59-40BA-82DC-1794AB59D499}" type="pres">
      <dgm:prSet presAssocID="{32B020B2-F006-4BD2-92A8-1E37C53C4BF4}" presName="hierChild2" presStyleCnt="0"/>
      <dgm:spPr/>
    </dgm:pt>
  </dgm:ptLst>
  <dgm:cxnLst>
    <dgm:cxn modelId="{23F82801-9138-4D09-A530-208939A9E91E}" type="presOf" srcId="{EB3BC33F-BE25-4BFC-9B96-4AC273A9BEA7}" destId="{28FAEA08-2DFC-4B3C-A377-7A52ADB041BA}" srcOrd="0" destOrd="0" presId="urn:microsoft.com/office/officeart/2005/8/layout/hierarchy1"/>
    <dgm:cxn modelId="{9C883937-A8D7-4B92-AADA-16A971E3FD3E}" srcId="{37EB8F39-8253-45B7-84A5-89A0A9717B98}" destId="{EB3BC33F-BE25-4BFC-9B96-4AC273A9BEA7}" srcOrd="1" destOrd="0" parTransId="{02E7E222-8009-4661-B4E4-61E0249AE3F3}" sibTransId="{CF7BB5B2-5E75-4DF6-BE33-BC5C657441C9}"/>
    <dgm:cxn modelId="{119B265A-43BD-46E7-8236-ABC4385B1799}" type="presOf" srcId="{37EB8F39-8253-45B7-84A5-89A0A9717B98}" destId="{62DF66C1-D5B8-47AC-8F5A-5DC64F5B35E8}" srcOrd="0" destOrd="0" presId="urn:microsoft.com/office/officeart/2005/8/layout/hierarchy1"/>
    <dgm:cxn modelId="{2117A098-A879-4E35-8598-AD8622939F2A}" srcId="{37EB8F39-8253-45B7-84A5-89A0A9717B98}" destId="{32B020B2-F006-4BD2-92A8-1E37C53C4BF4}" srcOrd="2" destOrd="0" parTransId="{71E87E66-0D4B-41CC-99AD-E42CCDEDB1E1}" sibTransId="{40114D1B-A799-43BD-BAA9-A2E06DDB01CA}"/>
    <dgm:cxn modelId="{77B710B2-A9F3-4C41-B8DD-27A2E3E1133F}" srcId="{37EB8F39-8253-45B7-84A5-89A0A9717B98}" destId="{9AE45C59-3A85-40C6-88A6-1C6F3691729D}" srcOrd="0" destOrd="0" parTransId="{4698DD28-A446-4EDF-B9A6-265E78BFA668}" sibTransId="{705326D8-44AD-46D2-86D3-354AA58AB1C8}"/>
    <dgm:cxn modelId="{B603D9C5-278F-441C-A6FE-FC2DDFB3CEC5}" type="presOf" srcId="{32B020B2-F006-4BD2-92A8-1E37C53C4BF4}" destId="{1E571838-239F-4503-BA7A-F0E7DC6980C6}" srcOrd="0" destOrd="0" presId="urn:microsoft.com/office/officeart/2005/8/layout/hierarchy1"/>
    <dgm:cxn modelId="{F0B38DF0-44D0-4A59-8209-00EABFE8D773}" type="presOf" srcId="{9AE45C59-3A85-40C6-88A6-1C6F3691729D}" destId="{99A2EAE9-815E-434B-873B-8C3FDA64473A}" srcOrd="0" destOrd="0" presId="urn:microsoft.com/office/officeart/2005/8/layout/hierarchy1"/>
    <dgm:cxn modelId="{0420AAF3-0407-49E0-97FD-4974318B7C49}" type="presParOf" srcId="{62DF66C1-D5B8-47AC-8F5A-5DC64F5B35E8}" destId="{3514C429-14F5-4A53-AD50-426376FD1DB8}" srcOrd="0" destOrd="0" presId="urn:microsoft.com/office/officeart/2005/8/layout/hierarchy1"/>
    <dgm:cxn modelId="{A5B6B4B5-1675-4C36-8B15-FDF41F40E93B}" type="presParOf" srcId="{3514C429-14F5-4A53-AD50-426376FD1DB8}" destId="{0437686C-B6AF-4EE3-8C36-7ACF272BC2FE}" srcOrd="0" destOrd="0" presId="urn:microsoft.com/office/officeart/2005/8/layout/hierarchy1"/>
    <dgm:cxn modelId="{91EB1BD2-29B5-44B6-86E0-37409F4BDA2A}" type="presParOf" srcId="{0437686C-B6AF-4EE3-8C36-7ACF272BC2FE}" destId="{E6630924-400A-44C8-B3E5-28E7B3BB8A24}" srcOrd="0" destOrd="0" presId="urn:microsoft.com/office/officeart/2005/8/layout/hierarchy1"/>
    <dgm:cxn modelId="{BB6FEB0B-C90B-45B6-BA9E-E6702889B88E}" type="presParOf" srcId="{0437686C-B6AF-4EE3-8C36-7ACF272BC2FE}" destId="{99A2EAE9-815E-434B-873B-8C3FDA64473A}" srcOrd="1" destOrd="0" presId="urn:microsoft.com/office/officeart/2005/8/layout/hierarchy1"/>
    <dgm:cxn modelId="{11DCEBEB-791A-4115-A7E5-616AD1ED5237}" type="presParOf" srcId="{3514C429-14F5-4A53-AD50-426376FD1DB8}" destId="{B7056240-D1FC-4434-AEE6-B5BAFA6588B4}" srcOrd="1" destOrd="0" presId="urn:microsoft.com/office/officeart/2005/8/layout/hierarchy1"/>
    <dgm:cxn modelId="{5EA92116-717A-487D-B06C-5EAB8E315CA6}" type="presParOf" srcId="{62DF66C1-D5B8-47AC-8F5A-5DC64F5B35E8}" destId="{2B29B326-2C4C-4461-92FB-55491E674F61}" srcOrd="1" destOrd="0" presId="urn:microsoft.com/office/officeart/2005/8/layout/hierarchy1"/>
    <dgm:cxn modelId="{BE51D3F6-B588-4F31-BFB6-22D23234A2E8}" type="presParOf" srcId="{2B29B326-2C4C-4461-92FB-55491E674F61}" destId="{6F6862F9-177A-4114-802B-BC64CCC6D50B}" srcOrd="0" destOrd="0" presId="urn:microsoft.com/office/officeart/2005/8/layout/hierarchy1"/>
    <dgm:cxn modelId="{0FB13678-D205-4D23-BD4F-7F1B046DE0B9}" type="presParOf" srcId="{6F6862F9-177A-4114-802B-BC64CCC6D50B}" destId="{47F760A3-B30C-4BA6-BB44-CDB3EAAD831A}" srcOrd="0" destOrd="0" presId="urn:microsoft.com/office/officeart/2005/8/layout/hierarchy1"/>
    <dgm:cxn modelId="{19A4AF39-8808-49CE-8914-2A5ACEB8B98A}" type="presParOf" srcId="{6F6862F9-177A-4114-802B-BC64CCC6D50B}" destId="{28FAEA08-2DFC-4B3C-A377-7A52ADB041BA}" srcOrd="1" destOrd="0" presId="urn:microsoft.com/office/officeart/2005/8/layout/hierarchy1"/>
    <dgm:cxn modelId="{C307E606-F27D-44CC-9E21-BB9639DE0631}" type="presParOf" srcId="{2B29B326-2C4C-4461-92FB-55491E674F61}" destId="{9F0FD959-C456-4CCA-949B-5658C95B81CA}" srcOrd="1" destOrd="0" presId="urn:microsoft.com/office/officeart/2005/8/layout/hierarchy1"/>
    <dgm:cxn modelId="{F188C086-0067-4475-8DE1-1FE7F5E809FA}" type="presParOf" srcId="{62DF66C1-D5B8-47AC-8F5A-5DC64F5B35E8}" destId="{A409DA5B-735E-4DA1-987F-B4D45DDCD923}" srcOrd="2" destOrd="0" presId="urn:microsoft.com/office/officeart/2005/8/layout/hierarchy1"/>
    <dgm:cxn modelId="{FB6B6F37-8D48-4555-89F3-12A6529341E4}" type="presParOf" srcId="{A409DA5B-735E-4DA1-987F-B4D45DDCD923}" destId="{B6D4A8AF-86F4-4A8A-B3F9-8E9C43DF26E3}" srcOrd="0" destOrd="0" presId="urn:microsoft.com/office/officeart/2005/8/layout/hierarchy1"/>
    <dgm:cxn modelId="{A92382E5-5ACE-4E24-8032-B75CA62E4502}" type="presParOf" srcId="{B6D4A8AF-86F4-4A8A-B3F9-8E9C43DF26E3}" destId="{E305063F-F339-431C-AA43-721978D03C0A}" srcOrd="0" destOrd="0" presId="urn:microsoft.com/office/officeart/2005/8/layout/hierarchy1"/>
    <dgm:cxn modelId="{7A7AFB1D-5D42-459E-8705-E5BAF4E2C082}" type="presParOf" srcId="{B6D4A8AF-86F4-4A8A-B3F9-8E9C43DF26E3}" destId="{1E571838-239F-4503-BA7A-F0E7DC6980C6}" srcOrd="1" destOrd="0" presId="urn:microsoft.com/office/officeart/2005/8/layout/hierarchy1"/>
    <dgm:cxn modelId="{C5DC9D6F-8C40-4DF4-A7E9-66E322967829}" type="presParOf" srcId="{A409DA5B-735E-4DA1-987F-B4D45DDCD923}" destId="{0D57C96B-5C59-40BA-82DC-1794AB59D499}" srcOrd="1" destOrd="0" presId="urn:microsoft.com/office/officeart/2005/8/layout/hierarchy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086FD78-605B-49B5-B020-931D58D7B2B4}">
      <dsp:nvSpPr>
        <dsp:cNvPr id="0" name=""/>
        <dsp:cNvSpPr/>
      </dsp:nvSpPr>
      <dsp:spPr>
        <a:xfrm>
          <a:off x="718664" y="453902"/>
          <a:ext cx="1955812" cy="1955812"/>
        </a:xfrm>
        <a:prstGeom prst="round2DiagRect">
          <a:avLst>
            <a:gd name="adj1" fmla="val 29727"/>
            <a:gd name="adj2" fmla="val 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C13F1BCE-63FF-425D-8BF3-098B7ADC1F5D}">
      <dsp:nvSpPr>
        <dsp:cNvPr id="0" name=""/>
        <dsp:cNvSpPr/>
      </dsp:nvSpPr>
      <dsp:spPr>
        <a:xfrm>
          <a:off x="1135476" y="870714"/>
          <a:ext cx="1122187" cy="1122187"/>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17C4C0D0-E107-4CC3-B251-02743C10278A}">
      <dsp:nvSpPr>
        <dsp:cNvPr id="0" name=""/>
        <dsp:cNvSpPr/>
      </dsp:nvSpPr>
      <dsp:spPr>
        <a:xfrm>
          <a:off x="93445" y="3018902"/>
          <a:ext cx="320625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1022350">
            <a:lnSpc>
              <a:spcPct val="90000"/>
            </a:lnSpc>
            <a:spcBef>
              <a:spcPct val="0"/>
            </a:spcBef>
            <a:spcAft>
              <a:spcPct val="35000"/>
            </a:spcAft>
            <a:buNone/>
            <a:defRPr cap="all"/>
          </a:pPr>
          <a:r>
            <a:rPr lang="en-GB" sz="2300" kern="1200"/>
            <a:t>Establish a 'Knowledge Continuity Program'.</a:t>
          </a:r>
          <a:endParaRPr lang="en-US" sz="2300" kern="1200"/>
        </a:p>
      </dsp:txBody>
      <dsp:txXfrm>
        <a:off x="93445" y="3018902"/>
        <a:ext cx="3206250" cy="720000"/>
      </dsp:txXfrm>
    </dsp:sp>
    <dsp:sp modelId="{247B7D30-3513-4374-9E35-E9A4B57D347B}">
      <dsp:nvSpPr>
        <dsp:cNvPr id="0" name=""/>
        <dsp:cNvSpPr/>
      </dsp:nvSpPr>
      <dsp:spPr>
        <a:xfrm>
          <a:off x="4486008" y="453902"/>
          <a:ext cx="1955812" cy="1955812"/>
        </a:xfrm>
        <a:prstGeom prst="round2DiagRect">
          <a:avLst>
            <a:gd name="adj1" fmla="val 29727"/>
            <a:gd name="adj2" fmla="val 0"/>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6FD22C0E-AF20-48D5-8F71-3EF3548454C7}">
      <dsp:nvSpPr>
        <dsp:cNvPr id="0" name=""/>
        <dsp:cNvSpPr/>
      </dsp:nvSpPr>
      <dsp:spPr>
        <a:xfrm>
          <a:off x="4902820" y="870714"/>
          <a:ext cx="1122187" cy="1122187"/>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BF007E0E-8B91-4FC9-9E9F-29FA9F3C37DE}">
      <dsp:nvSpPr>
        <dsp:cNvPr id="0" name=""/>
        <dsp:cNvSpPr/>
      </dsp:nvSpPr>
      <dsp:spPr>
        <a:xfrm>
          <a:off x="3860789" y="3018902"/>
          <a:ext cx="320625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1022350">
            <a:lnSpc>
              <a:spcPct val="90000"/>
            </a:lnSpc>
            <a:spcBef>
              <a:spcPct val="0"/>
            </a:spcBef>
            <a:spcAft>
              <a:spcPct val="35000"/>
            </a:spcAft>
            <a:buNone/>
            <a:defRPr cap="all"/>
          </a:pPr>
          <a:r>
            <a:rPr lang="en-GB" sz="2300" kern="1200"/>
            <a:t>Adopt hybrid cloud storage.</a:t>
          </a:r>
          <a:endParaRPr lang="en-US" sz="2300" kern="1200"/>
        </a:p>
      </dsp:txBody>
      <dsp:txXfrm>
        <a:off x="3860789" y="3018902"/>
        <a:ext cx="3206250" cy="720000"/>
      </dsp:txXfrm>
    </dsp:sp>
    <dsp:sp modelId="{A9875043-3EB3-48CF-A689-00A53CA3FC19}">
      <dsp:nvSpPr>
        <dsp:cNvPr id="0" name=""/>
        <dsp:cNvSpPr/>
      </dsp:nvSpPr>
      <dsp:spPr>
        <a:xfrm>
          <a:off x="8253352" y="453902"/>
          <a:ext cx="1955812" cy="1955812"/>
        </a:xfrm>
        <a:prstGeom prst="round2DiagRect">
          <a:avLst>
            <a:gd name="adj1" fmla="val 29727"/>
            <a:gd name="adj2" fmla="val 0"/>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B90630B9-0069-43E1-9C3B-DD4CBE4A909E}">
      <dsp:nvSpPr>
        <dsp:cNvPr id="0" name=""/>
        <dsp:cNvSpPr/>
      </dsp:nvSpPr>
      <dsp:spPr>
        <a:xfrm>
          <a:off x="8670164" y="870714"/>
          <a:ext cx="1122187" cy="1122187"/>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47DDDE37-6BA3-4306-98B8-63D472CFEB49}">
      <dsp:nvSpPr>
        <dsp:cNvPr id="0" name=""/>
        <dsp:cNvSpPr/>
      </dsp:nvSpPr>
      <dsp:spPr>
        <a:xfrm>
          <a:off x="7628133" y="3018902"/>
          <a:ext cx="320625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1022350">
            <a:lnSpc>
              <a:spcPct val="90000"/>
            </a:lnSpc>
            <a:spcBef>
              <a:spcPct val="0"/>
            </a:spcBef>
            <a:spcAft>
              <a:spcPct val="35000"/>
            </a:spcAft>
            <a:buNone/>
            <a:defRPr cap="all"/>
          </a:pPr>
          <a:r>
            <a:rPr lang="en-GB" sz="2300" kern="1200"/>
            <a:t>Implement data quality monitoring.</a:t>
          </a:r>
          <a:endParaRPr lang="en-US" sz="2300" kern="1200"/>
        </a:p>
      </dsp:txBody>
      <dsp:txXfrm>
        <a:off x="7628133" y="3018902"/>
        <a:ext cx="3206250" cy="720000"/>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6630924-400A-44C8-B3E5-28E7B3BB8A24}">
      <dsp:nvSpPr>
        <dsp:cNvPr id="0" name=""/>
        <dsp:cNvSpPr/>
      </dsp:nvSpPr>
      <dsp:spPr>
        <a:xfrm>
          <a:off x="0" y="706671"/>
          <a:ext cx="3073451" cy="1951641"/>
        </a:xfrm>
        <a:prstGeom prst="roundRect">
          <a:avLst>
            <a:gd name="adj" fmla="val 10000"/>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99A2EAE9-815E-434B-873B-8C3FDA64473A}">
      <dsp:nvSpPr>
        <dsp:cNvPr id="0" name=""/>
        <dsp:cNvSpPr/>
      </dsp:nvSpPr>
      <dsp:spPr>
        <a:xfrm>
          <a:off x="341494" y="1031091"/>
          <a:ext cx="3073451" cy="1951641"/>
        </a:xfrm>
        <a:prstGeom prst="roundRect">
          <a:avLst>
            <a:gd name="adj" fmla="val 10000"/>
          </a:avLst>
        </a:prstGeom>
        <a:solidFill>
          <a:schemeClr val="lt1">
            <a:alpha val="90000"/>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40970" tIns="140970" rIns="140970" bIns="140970" numCol="1" spcCol="1270" anchor="ctr" anchorCtr="0">
          <a:noAutofit/>
        </a:bodyPr>
        <a:lstStyle/>
        <a:p>
          <a:pPr marL="0" lvl="0" indent="0" algn="ctr" defTabSz="1644650">
            <a:lnSpc>
              <a:spcPct val="90000"/>
            </a:lnSpc>
            <a:spcBef>
              <a:spcPct val="0"/>
            </a:spcBef>
            <a:spcAft>
              <a:spcPct val="35000"/>
            </a:spcAft>
            <a:buNone/>
          </a:pPr>
          <a:r>
            <a:rPr lang="en-GB" sz="3700" kern="1200"/>
            <a:t>Address common KMS challenges.</a:t>
          </a:r>
          <a:endParaRPr lang="en-US" sz="3700" kern="1200"/>
        </a:p>
      </dsp:txBody>
      <dsp:txXfrm>
        <a:off x="398656" y="1088253"/>
        <a:ext cx="2959127" cy="1837317"/>
      </dsp:txXfrm>
    </dsp:sp>
    <dsp:sp modelId="{47F760A3-B30C-4BA6-BB44-CDB3EAAD831A}">
      <dsp:nvSpPr>
        <dsp:cNvPr id="0" name=""/>
        <dsp:cNvSpPr/>
      </dsp:nvSpPr>
      <dsp:spPr>
        <a:xfrm>
          <a:off x="3756441" y="706671"/>
          <a:ext cx="3073451" cy="1951641"/>
        </a:xfrm>
        <a:prstGeom prst="roundRect">
          <a:avLst>
            <a:gd name="adj" fmla="val 10000"/>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28FAEA08-2DFC-4B3C-A377-7A52ADB041BA}">
      <dsp:nvSpPr>
        <dsp:cNvPr id="0" name=""/>
        <dsp:cNvSpPr/>
      </dsp:nvSpPr>
      <dsp:spPr>
        <a:xfrm>
          <a:off x="4097935" y="1031091"/>
          <a:ext cx="3073451" cy="1951641"/>
        </a:xfrm>
        <a:prstGeom prst="roundRect">
          <a:avLst>
            <a:gd name="adj" fmla="val 10000"/>
          </a:avLst>
        </a:prstGeom>
        <a:solidFill>
          <a:schemeClr val="lt1">
            <a:alpha val="90000"/>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40970" tIns="140970" rIns="140970" bIns="140970" numCol="1" spcCol="1270" anchor="ctr" anchorCtr="0">
          <a:noAutofit/>
        </a:bodyPr>
        <a:lstStyle/>
        <a:p>
          <a:pPr marL="0" lvl="0" indent="0" algn="ctr" defTabSz="1644650">
            <a:lnSpc>
              <a:spcPct val="90000"/>
            </a:lnSpc>
            <a:spcBef>
              <a:spcPct val="0"/>
            </a:spcBef>
            <a:spcAft>
              <a:spcPct val="35000"/>
            </a:spcAft>
            <a:buNone/>
          </a:pPr>
          <a:r>
            <a:rPr lang="en-GB" sz="3700" kern="1200"/>
            <a:t>Industry-specific focus needed.</a:t>
          </a:r>
          <a:endParaRPr lang="en-US" sz="3700" kern="1200"/>
        </a:p>
      </dsp:txBody>
      <dsp:txXfrm>
        <a:off x="4155097" y="1088253"/>
        <a:ext cx="2959127" cy="1837317"/>
      </dsp:txXfrm>
    </dsp:sp>
    <dsp:sp modelId="{E305063F-F339-431C-AA43-721978D03C0A}">
      <dsp:nvSpPr>
        <dsp:cNvPr id="0" name=""/>
        <dsp:cNvSpPr/>
      </dsp:nvSpPr>
      <dsp:spPr>
        <a:xfrm>
          <a:off x="7512882" y="706671"/>
          <a:ext cx="3073451" cy="1951641"/>
        </a:xfrm>
        <a:prstGeom prst="roundRect">
          <a:avLst>
            <a:gd name="adj" fmla="val 10000"/>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1E571838-239F-4503-BA7A-F0E7DC6980C6}">
      <dsp:nvSpPr>
        <dsp:cNvPr id="0" name=""/>
        <dsp:cNvSpPr/>
      </dsp:nvSpPr>
      <dsp:spPr>
        <a:xfrm>
          <a:off x="7854377" y="1031091"/>
          <a:ext cx="3073451" cy="1951641"/>
        </a:xfrm>
        <a:prstGeom prst="roundRect">
          <a:avLst>
            <a:gd name="adj" fmla="val 10000"/>
          </a:avLst>
        </a:prstGeom>
        <a:solidFill>
          <a:schemeClr val="lt1">
            <a:alpha val="90000"/>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40970" tIns="140970" rIns="140970" bIns="140970" numCol="1" spcCol="1270" anchor="ctr" anchorCtr="0">
          <a:noAutofit/>
        </a:bodyPr>
        <a:lstStyle/>
        <a:p>
          <a:pPr marL="0" lvl="0" indent="0" algn="ctr" defTabSz="1644650">
            <a:lnSpc>
              <a:spcPct val="90000"/>
            </a:lnSpc>
            <a:spcBef>
              <a:spcPct val="0"/>
            </a:spcBef>
            <a:spcAft>
              <a:spcPct val="35000"/>
            </a:spcAft>
            <a:buNone/>
          </a:pPr>
          <a:r>
            <a:rPr lang="en-GB" sz="3700" kern="1200"/>
            <a:t>Agility and adaptability are crucial.</a:t>
          </a:r>
          <a:endParaRPr lang="en-US" sz="3700" kern="1200"/>
        </a:p>
      </dsp:txBody>
      <dsp:txXfrm>
        <a:off x="7911539" y="1088253"/>
        <a:ext cx="2959127" cy="1837317"/>
      </dsp:txXfrm>
    </dsp:sp>
  </dsp:spTree>
</dsp:drawing>
</file>

<file path=ppt/diagrams/layout1.xml><?xml version="1.0" encoding="utf-8"?>
<dgm:layoutDef xmlns:dgm="http://schemas.openxmlformats.org/drawingml/2006/diagram" xmlns:a="http://schemas.openxmlformats.org/drawingml/2006/main" uniqueId="urn:microsoft.com/office/officeart/2018/5/layout/IconLeafLabelList">
  <dgm:title val="Icon Leaf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4"/>
          <dgm:constr type="h" for="des" forName="compNode" op="equ"/>
          <dgm:constr type="h" for="des" forName="textRect" op="equ"/>
        </dgm:constrLst>
      </dgm:if>
      <dgm:if name="Name5" axis="ch" ptType="node" func="cnt" op="lte" val="3">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0"/>
          <dgm:constr type="h" for="des" forName="compNode" op="equ"/>
          <dgm:constr type="h" for="des" forName="textRect" op="equ"/>
        </dgm:constrLst>
      </dgm:if>
      <dgm:if name="Name6"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2"/>
          <dgm:constr type="h" for="des" forName="compNode" op="equ"/>
          <dgm:constr type="h" for="des" forName="textRect" op="equ"/>
        </dgm:constrLst>
      </dgm:if>
      <dgm:else name="Name7">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8" axis="ch" ptType="node">
      <dgm:layoutNode name="compNode">
        <dgm:alg type="composite"/>
        <dgm:shape xmlns:r="http://schemas.openxmlformats.org/officeDocument/2006/relationships" r:blip="">
          <dgm:adjLst/>
        </dgm:shape>
        <dgm:presOf axis="self"/>
        <dgm:constrLst>
          <dgm:constr type="w" for="ch" forName="iconBgRect" refType="w" fact="0.61"/>
          <dgm:constr type="h" for="ch" forName="iconBgRect" refType="w" refFor="ch" refForName="iconBgRect"/>
          <dgm:constr type="t" for="ch" forName="iconBgRect"/>
          <dgm:constr type="ctrX" for="ch" forName="iconBgRect" refType="w" fact="0.5"/>
          <dgm:constr type="w" for="ch" forName="iconRect" refType="w" fact="0.35"/>
          <dgm:constr type="h" for="ch" forName="iconRect" refType="w" refFor="ch" refForName="iconRect"/>
          <dgm:constr type="ctrX" for="ch" forName="iconRect" refType="ctrX" refFor="ch" refForName="iconBgRect"/>
          <dgm:constr type="ctrY" for="ch" forName="iconRect" refType="ctrY" refFor="ch" refForName="iconBgRect"/>
          <dgm:constr type="h" for="ch" forName="spaceRect" refType="w" fact="0.19"/>
          <dgm:constr type="w" for="ch" forName="spaceRect" refType="w"/>
          <dgm:constr type="l" for="ch" forName="spaceRect"/>
          <dgm:constr type="t" for="ch" forName="spaceRect" refType="b" refFor="ch" refForName="iconBg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BgRect" styleLbl="bgShp">
          <dgm:alg type="sp"/>
          <dgm:shape xmlns:r="http://schemas.openxmlformats.org/officeDocument/2006/relationships" type="round2DiagRect" r:blip="">
            <dgm:adjLst/>
            <dgm:extLst>
              <a:ext uri="{B698B0E9-8C71-41B9-8309-B3DCBF30829C}">
                <dgm1612:spPr xmlns:dgm1612="http://schemas.microsoft.com/office/drawing/2016/12/diagram">
                  <a:prstGeom prst="round2DiagRect">
                    <a:avLst>
                      <a:gd name="adj1" fmla="val 29727"/>
                      <a:gd name="adj2" fmla="val 0"/>
                    </a:avLst>
                  </a:prstGeom>
                </dgm1612:spPr>
              </a:ext>
            </dgm:ext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9"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defRPr cap="all"/>
        </a:lvl1pPr>
      </dgm1612:lstStyle>
    </a:ext>
  </dgm:extLst>
</dgm:layoutDef>
</file>

<file path=ppt/diagrams/layout2.xml><?xml version="1.0" encoding="utf-8"?>
<dgm:layoutDef xmlns:dgm="http://schemas.openxmlformats.org/drawingml/2006/diagram" xmlns:a="http://schemas.openxmlformats.org/drawingml/2006/main" uniqueId="urn:microsoft.com/office/officeart/2005/8/layout/hierarchy1">
  <dgm:title val=""/>
  <dgm:desc val=""/>
  <dgm:catLst>
    <dgm:cat type="hierarchy" pri="2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hierChild1">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ptType="node" op="equ" val="65"/>
      <dgm:constr type="w" for="des" forName="composite" refType="w"/>
      <dgm:constr type="h" for="des" forName="composite" refType="w" refFor="des" refForName="composite" fact="0.667"/>
      <dgm:constr type="w" for="des" forName="composite2" refType="w" refFor="des" refForName="composite"/>
      <dgm:constr type="h" for="des" forName="composite2" refType="h" refFor="des" refForName="composite"/>
      <dgm:constr type="w" for="des" forName="composite3" refType="w" refFor="des" refForName="composite"/>
      <dgm:constr type="h" for="des" forName="composite3" refType="h" refFor="des" refForName="composite"/>
      <dgm:constr type="w" for="des" forName="composite4" refType="w" refFor="des" refForName="composite"/>
      <dgm:constr type="h" for="des" forName="composite4" refType="h" refFor="des" refForName="composite"/>
      <dgm:constr type="w" for="des" forName="composite5" refType="w" refFor="des" refForName="composite"/>
      <dgm:constr type="h" for="des" forName="composite5" refType="h" refFor="des" refForName="composite"/>
      <dgm:constr type="sibSp" refType="w" refFor="des" refForName="composite" fact="0.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p" for="des" forName="hierRoot1" refType="h" refFor="des" refForName="composite" fact="0.25"/>
      <dgm:constr type="sp" for="des" forName="hierRoot2" refType="sp" refFor="des" refForName="hierRoot1"/>
      <dgm:constr type="sp" for="des" forName="hierRoot3" refType="sp" refFor="des" refForName="hierRoot1"/>
      <dgm:constr type="sp" for="des" forName="hierRoot4" refType="sp" refFor="des" refForName="hierRoot1"/>
      <dgm:constr type="sp" for="des" forName="hierRoot5" refType="sp" refFor="des" refForName="hierRoot1"/>
    </dgm:constrLst>
    <dgm:ruleLst/>
    <dgm:forEach name="Name3" axis="ch">
      <dgm:forEach name="Name4" axis="self" ptType="node">
        <dgm:layoutNode name="hierRoot1">
          <dgm:alg type="hierRoot"/>
          <dgm:shape xmlns:r="http://schemas.openxmlformats.org/officeDocument/2006/relationships" r:blip="">
            <dgm:adjLst/>
          </dgm:shape>
          <dgm:presOf/>
          <dgm:constrLst>
            <dgm:constr type="bendDist" for="des" ptType="parTrans" refType="sp" fact="0.5"/>
          </dgm:constrLst>
          <dgm:ruleLst/>
          <dgm:layoutNode name="composite">
            <dgm:alg type="composite"/>
            <dgm:shape xmlns:r="http://schemas.openxmlformats.org/officeDocument/2006/relationships" r:blip="">
              <dgm:adjLst/>
            </dgm:shape>
            <dgm:presOf/>
            <dgm:constrLst>
              <dgm:constr type="w" for="ch" forName="background" refType="w" fact="0.9"/>
              <dgm:constr type="h" for="ch" forName="background" refType="w" refFor="ch" refForName="background" fact="0.635"/>
              <dgm:constr type="t" for="ch" forName="background"/>
              <dgm:constr type="l" for="ch" forName="background"/>
              <dgm:constr type="w" for="ch" forName="text" refType="w" fact="0.9"/>
              <dgm:constr type="h" for="ch" forName="text" refType="w" refFor="ch" refForName="text" fact="0.635"/>
              <dgm:constr type="t" for="ch" forName="text" refType="w" fact="0.095"/>
              <dgm:constr type="l" for="ch" forName="text" refType="w" fact="0.1"/>
            </dgm:constrLst>
            <dgm:ruleLst/>
            <dgm:layoutNode name="background" styleLbl="node0" moveWith="text">
              <dgm:alg type="sp"/>
              <dgm:shape xmlns:r="http://schemas.openxmlformats.org/officeDocument/2006/relationships" type="roundRect" r:blip="">
                <dgm:adjLst>
                  <dgm:adj idx="1" val="0.1"/>
                </dgm:adjLst>
              </dgm:shape>
              <dgm:presOf/>
              <dgm:constrLst/>
              <dgm:ruleLst/>
            </dgm:layoutNode>
            <dgm:layoutNode name="text" styleLbl="fgAcc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2">
            <dgm:choose name="Name5">
              <dgm:if name="Name6" func="var" arg="dir" op="equ" val="norm">
                <dgm:alg type="hierChild">
                  <dgm:param type="linDir" val="fromL"/>
                </dgm:alg>
              </dgm:if>
              <dgm:else name="Name7">
                <dgm:alg type="hierChild">
                  <dgm:param type="linDir" val="fromR"/>
                </dgm:alg>
              </dgm:else>
            </dgm:choose>
            <dgm:shape xmlns:r="http://schemas.openxmlformats.org/officeDocument/2006/relationships" r:blip="">
              <dgm:adjLst/>
            </dgm:shape>
            <dgm:presOf/>
            <dgm:constrLst/>
            <dgm:ruleLst/>
            <dgm:forEach name="Name8" axis="ch">
              <dgm:forEach name="Name9" axis="self" ptType="parTrans" cnt="1">
                <dgm:layoutNode name="Name10">
                  <dgm:alg type="conn">
                    <dgm:param type="dim" val="1D"/>
                    <dgm:param type="endSty" val="noArr"/>
                    <dgm:param type="connRout" val="bend"/>
                    <dgm:param type="bendPt" val="end"/>
                    <dgm:param type="begPts" val="bCtr"/>
                    <dgm:param type="endPts" val="tCtr"/>
                    <dgm:param type="srcNode" val="background"/>
                    <dgm:param type="dstNode" val="background2"/>
                  </dgm:alg>
                  <dgm:shape xmlns:r="http://schemas.openxmlformats.org/officeDocument/2006/relationships" type="conn" r:blip="" zOrderOff="-999">
                    <dgm:adjLst/>
                  </dgm:shape>
                  <dgm:presOf axis="self"/>
                  <dgm:constrLst>
                    <dgm:constr type="begPad"/>
                    <dgm:constr type="endPad"/>
                  </dgm:constrLst>
                  <dgm:ruleLst/>
                </dgm:layoutNode>
              </dgm:forEach>
              <dgm:forEach name="Name11" axis="self" ptType="node">
                <dgm:layoutNode name="hierRoot2">
                  <dgm:alg type="hierRoot"/>
                  <dgm:shape xmlns:r="http://schemas.openxmlformats.org/officeDocument/2006/relationships" r:blip="">
                    <dgm:adjLst/>
                  </dgm:shape>
                  <dgm:presOf/>
                  <dgm:constrLst>
                    <dgm:constr type="bendDist" for="des" ptType="parTrans" refType="sp" fact="0.5"/>
                  </dgm:constrLst>
                  <dgm:ruleLst/>
                  <dgm:layoutNode name="composite2">
                    <dgm:alg type="composite"/>
                    <dgm:shape xmlns:r="http://schemas.openxmlformats.org/officeDocument/2006/relationships" r:blip="">
                      <dgm:adjLst/>
                    </dgm:shape>
                    <dgm:presOf/>
                    <dgm:constrLst>
                      <dgm:constr type="w" for="ch" forName="background2" refType="w" fact="0.9"/>
                      <dgm:constr type="h" for="ch" forName="background2" refType="w" refFor="ch" refForName="background2" fact="0.635"/>
                      <dgm:constr type="t" for="ch" forName="background2"/>
                      <dgm:constr type="l" for="ch" forName="background2"/>
                      <dgm:constr type="w" for="ch" forName="text2" refType="w" fact="0.9"/>
                      <dgm:constr type="h" for="ch" forName="text2" refType="w" refFor="ch" refForName="text2" fact="0.635"/>
                      <dgm:constr type="t" for="ch" forName="text2" refType="w" fact="0.095"/>
                      <dgm:constr type="l" for="ch" forName="text2" refType="w" fact="0.1"/>
                    </dgm:constrLst>
                    <dgm:ruleLst/>
                    <dgm:layoutNode name="background2" moveWith="text2">
                      <dgm:alg type="sp"/>
                      <dgm:shape xmlns:r="http://schemas.openxmlformats.org/officeDocument/2006/relationships" type="roundRect" r:blip="">
                        <dgm:adjLst>
                          <dgm:adj idx="1" val="0.1"/>
                        </dgm:adjLst>
                      </dgm:shape>
                      <dgm:presOf/>
                      <dgm:constrLst/>
                      <dgm:ruleLst/>
                    </dgm:layoutNode>
                    <dgm:layoutNode name="text2" styleLbl="fgAcc2">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3">
                    <dgm:choose name="Name12">
                      <dgm:if name="Name13" func="var" arg="dir" op="equ" val="norm">
                        <dgm:alg type="hierChild">
                          <dgm:param type="linDir" val="fromL"/>
                        </dgm:alg>
                      </dgm:if>
                      <dgm:else name="Name14">
                        <dgm:alg type="hierChild">
                          <dgm:param type="linDir" val="fromR"/>
                        </dgm:alg>
                      </dgm:else>
                    </dgm:choose>
                    <dgm:shape xmlns:r="http://schemas.openxmlformats.org/officeDocument/2006/relationships" r:blip="">
                      <dgm:adjLst/>
                    </dgm:shape>
                    <dgm:presOf/>
                    <dgm:constrLst/>
                    <dgm:ruleLst/>
                    <dgm:forEach name="Name15" axis="ch">
                      <dgm:forEach name="Name16" axis="self" ptType="parTrans" cnt="1">
                        <dgm:layoutNode name="Name17">
                          <dgm:alg type="conn">
                            <dgm:param type="dim" val="1D"/>
                            <dgm:param type="endSty" val="noArr"/>
                            <dgm:param type="connRout" val="bend"/>
                            <dgm:param type="bendPt" val="end"/>
                            <dgm:param type="begPts" val="bCtr"/>
                            <dgm:param type="endPts" val="tCtr"/>
                            <dgm:param type="srcNode" val="background2"/>
                            <dgm:param type="dstNode" val="background3"/>
                          </dgm:alg>
                          <dgm:shape xmlns:r="http://schemas.openxmlformats.org/officeDocument/2006/relationships" type="conn" r:blip="" zOrderOff="-999">
                            <dgm:adjLst/>
                          </dgm:shape>
                          <dgm:presOf axis="self"/>
                          <dgm:constrLst>
                            <dgm:constr type="begPad"/>
                            <dgm:constr type="endPad"/>
                          </dgm:constrLst>
                          <dgm:ruleLst/>
                        </dgm:layoutNode>
                      </dgm:forEach>
                      <dgm:forEach name="Name18" axis="self" ptType="node">
                        <dgm:layoutNode name="hierRoot3">
                          <dgm:alg type="hierRoot"/>
                          <dgm:shape xmlns:r="http://schemas.openxmlformats.org/officeDocument/2006/relationships" r:blip="">
                            <dgm:adjLst/>
                          </dgm:shape>
                          <dgm:presOf/>
                          <dgm:constrLst>
                            <dgm:constr type="bendDist" for="des" ptType="parTrans" refType="sp" fact="0.5"/>
                          </dgm:constrLst>
                          <dgm:ruleLst/>
                          <dgm:layoutNode name="composite3">
                            <dgm:alg type="composite"/>
                            <dgm:shape xmlns:r="http://schemas.openxmlformats.org/officeDocument/2006/relationships" r:blip="">
                              <dgm:adjLst/>
                            </dgm:shape>
                            <dgm:presOf/>
                            <dgm:constrLst>
                              <dgm:constr type="w" for="ch" forName="background3" refType="w" fact="0.9"/>
                              <dgm:constr type="h" for="ch" forName="background3" refType="w" refFor="ch" refForName="background3" fact="0.635"/>
                              <dgm:constr type="t" for="ch" forName="background3"/>
                              <dgm:constr type="l" for="ch" forName="background3"/>
                              <dgm:constr type="w" for="ch" forName="text3" refType="w" fact="0.9"/>
                              <dgm:constr type="h" for="ch" forName="text3" refType="w" refFor="ch" refForName="text3" fact="0.635"/>
                              <dgm:constr type="t" for="ch" forName="text3" refType="w" fact="0.095"/>
                              <dgm:constr type="l" for="ch" forName="text3" refType="w" fact="0.1"/>
                            </dgm:constrLst>
                            <dgm:ruleLst/>
                            <dgm:layoutNode name="background3" moveWith="text3">
                              <dgm:alg type="sp"/>
                              <dgm:shape xmlns:r="http://schemas.openxmlformats.org/officeDocument/2006/relationships" type="roundRect" r:blip="">
                                <dgm:adjLst>
                                  <dgm:adj idx="1" val="0.1"/>
                                </dgm:adjLst>
                              </dgm:shape>
                              <dgm:presOf/>
                              <dgm:constrLst/>
                              <dgm:ruleLst/>
                            </dgm:layoutNode>
                            <dgm:layoutNode name="text3" styleLbl="fgAcc3">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4">
                            <dgm:choose name="Name19">
                              <dgm:if name="Name20" func="var" arg="dir" op="equ" val="norm">
                                <dgm:alg type="hierChild">
                                  <dgm:param type="linDir" val="fromL"/>
                                </dgm:alg>
                              </dgm:if>
                              <dgm:else name="Name21">
                                <dgm:alg type="hierChild">
                                  <dgm:param type="linDir" val="fromR"/>
                                </dgm:alg>
                              </dgm:else>
                            </dgm:choose>
                            <dgm:shape xmlns:r="http://schemas.openxmlformats.org/officeDocument/2006/relationships" r:blip="">
                              <dgm:adjLst/>
                            </dgm:shape>
                            <dgm:presOf/>
                            <dgm:constrLst/>
                            <dgm:ruleLst/>
                            <dgm:forEach name="repeat" axis="ch">
                              <dgm:forEach name="Name22" axis="self" ptType="parTrans" cnt="1">
                                <dgm:layoutNode name="Name23">
                                  <dgm:choose name="Name24">
                                    <dgm:if name="Name25" axis="self" func="depth" op="lte" val="4">
                                      <dgm:alg type="conn">
                                        <dgm:param type="dim" val="1D"/>
                                        <dgm:param type="endSty" val="noArr"/>
                                        <dgm:param type="connRout" val="bend"/>
                                        <dgm:param type="bendPt" val="end"/>
                                        <dgm:param type="begPts" val="bCtr"/>
                                        <dgm:param type="endPts" val="tCtr"/>
                                        <dgm:param type="srcNode" val="background3"/>
                                        <dgm:param type="dstNode" val="background4"/>
                                      </dgm:alg>
                                    </dgm:if>
                                    <dgm:else name="Name26">
                                      <dgm:alg type="conn">
                                        <dgm:param type="dim" val="1D"/>
                                        <dgm:param type="endSty" val="noArr"/>
                                        <dgm:param type="connRout" val="bend"/>
                                        <dgm:param type="bendPt" val="end"/>
                                        <dgm:param type="begPts" val="bCtr"/>
                                        <dgm:param type="endPts" val="tCtr"/>
                                        <dgm:param type="srcNode" val="background4"/>
                                        <dgm:param type="dstNode" val="background4"/>
                                      </dgm:alg>
                                    </dgm:else>
                                  </dgm:choose>
                                  <dgm:shape xmlns:r="http://schemas.openxmlformats.org/officeDocument/2006/relationships" type="conn" r:blip="" zOrderOff="-999">
                                    <dgm:adjLst/>
                                  </dgm:shape>
                                  <dgm:presOf axis="self"/>
                                  <dgm:constrLst>
                                    <dgm:constr type="begPad"/>
                                    <dgm:constr type="endPad"/>
                                  </dgm:constrLst>
                                  <dgm:ruleLst/>
                                </dgm:layoutNode>
                              </dgm:forEach>
                              <dgm:forEach name="Name27" axis="self" ptType="node">
                                <dgm:layoutNode name="hierRoot4">
                                  <dgm:alg type="hierRoot"/>
                                  <dgm:shape xmlns:r="http://schemas.openxmlformats.org/officeDocument/2006/relationships" r:blip="">
                                    <dgm:adjLst/>
                                  </dgm:shape>
                                  <dgm:presOf/>
                                  <dgm:constrLst>
                                    <dgm:constr type="bendDist" for="des" ptType="parTrans" refType="sp" fact="0.5"/>
                                  </dgm:constrLst>
                                  <dgm:ruleLst/>
                                  <dgm:layoutNode name="composite4">
                                    <dgm:alg type="composite"/>
                                    <dgm:shape xmlns:r="http://schemas.openxmlformats.org/officeDocument/2006/relationships" r:blip="">
                                      <dgm:adjLst/>
                                    </dgm:shape>
                                    <dgm:presOf/>
                                    <dgm:constrLst>
                                      <dgm:constr type="w" for="ch" forName="background4" refType="w" fact="0.9"/>
                                      <dgm:constr type="h" for="ch" forName="background4" refType="w" refFor="ch" refForName="background4" fact="0.635"/>
                                      <dgm:constr type="t" for="ch" forName="background4"/>
                                      <dgm:constr type="l" for="ch" forName="background4"/>
                                      <dgm:constr type="w" for="ch" forName="text4" refType="w" fact="0.9"/>
                                      <dgm:constr type="h" for="ch" forName="text4" refType="w" refFor="ch" refForName="text4" fact="0.635"/>
                                      <dgm:constr type="t" for="ch" forName="text4" refType="w" fact="0.095"/>
                                      <dgm:constr type="l" for="ch" forName="text4" refType="w" fact="0.1"/>
                                    </dgm:constrLst>
                                    <dgm:ruleLst/>
                                    <dgm:layoutNode name="background4" moveWith="text4">
                                      <dgm:alg type="sp"/>
                                      <dgm:shape xmlns:r="http://schemas.openxmlformats.org/officeDocument/2006/relationships" type="roundRect" r:blip="">
                                        <dgm:adjLst>
                                          <dgm:adj idx="1" val="0.1"/>
                                        </dgm:adjLst>
                                      </dgm:shape>
                                      <dgm:presOf/>
                                      <dgm:constrLst/>
                                      <dgm:ruleLst/>
                                    </dgm:layoutNode>
                                    <dgm:layoutNode name="text4" styleLbl="fgAcc4">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5">
                                    <dgm:choose name="Name28">
                                      <dgm:if name="Name29" func="var" arg="dir" op="equ" val="norm">
                                        <dgm:alg type="hierChild">
                                          <dgm:param type="linDir" val="fromL"/>
                                        </dgm:alg>
                                      </dgm:if>
                                      <dgm:else name="Name30">
                                        <dgm:alg type="hierChild">
                                          <dgm:param type="linDir" val="fromR"/>
                                        </dgm:alg>
                                      </dgm:else>
                                    </dgm:choose>
                                    <dgm:shape xmlns:r="http://schemas.openxmlformats.org/officeDocument/2006/relationships" r:blip="">
                                      <dgm:adjLst/>
                                    </dgm:shape>
                                    <dgm:presOf/>
                                    <dgm:constrLst/>
                                    <dgm:ruleLst/>
                                    <dgm:forEach name="Name31" ref="repeat"/>
                                  </dgm:layoutNode>
                                </dgm:layoutNode>
                              </dgm:forEach>
                            </dgm:forEach>
                          </dgm:layoutNode>
                        </dgm:layoutNode>
                      </dgm:forEach>
                    </dgm:forEach>
                  </dgm:layoutNode>
                </dgm:layoutNode>
              </dgm:forEach>
            </dgm:forEach>
          </dgm:layoutNode>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 /></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05CF704E-EE52-4DB1-97A9-5A1741BB097D}" type="datetimeFigureOut">
              <a:rPr lang="en-GB" smtClean="0"/>
              <a:t>12/11/2023</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5B7C5722-74C2-4348-97A1-6C975D484CB9}" type="slidenum">
              <a:rPr lang="en-GB" smtClean="0"/>
              <a:t>‹#›</a:t>
            </a:fld>
            <a:endParaRPr lang="en-GB"/>
          </a:p>
        </p:txBody>
      </p:sp>
    </p:spTree>
    <p:extLst>
      <p:ext uri="{BB962C8B-B14F-4D97-AF65-F5344CB8AC3E}">
        <p14:creationId xmlns:p14="http://schemas.microsoft.com/office/powerpoint/2010/main" val="141712364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 /><Relationship Id="rId1" Type="http://schemas.openxmlformats.org/officeDocument/2006/relationships/notesMaster" Target="../notesMasters/notesMaster1.xml" /></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 /><Relationship Id="rId1" Type="http://schemas.openxmlformats.org/officeDocument/2006/relationships/notesMaster" Target="../notesMasters/notesMaster1.xml" /></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 /><Relationship Id="rId1" Type="http://schemas.openxmlformats.org/officeDocument/2006/relationships/notesMaster" Target="../notesMasters/notesMaster1.xml" /></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 /><Relationship Id="rId1" Type="http://schemas.openxmlformats.org/officeDocument/2006/relationships/notesMaster" Target="../notesMasters/notesMaster1.xml" /></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 /><Relationship Id="rId1" Type="http://schemas.openxmlformats.org/officeDocument/2006/relationships/notesMaster" Target="../notesMasters/notesMaster1.xml" /></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 /><Relationship Id="rId1" Type="http://schemas.openxmlformats.org/officeDocument/2006/relationships/notesMaster" Target="../notesMasters/notesMaster1.xml" /></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 /><Relationship Id="rId1" Type="http://schemas.openxmlformats.org/officeDocument/2006/relationships/notesMaster" Target="../notesMasters/notesMaster1.xml" /></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 /><Relationship Id="rId1" Type="http://schemas.openxmlformats.org/officeDocument/2006/relationships/notesMaster" Target="../notesMasters/notesMaster1.xml" /></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 /><Relationship Id="rId1" Type="http://schemas.openxmlformats.org/officeDocument/2006/relationships/notesMaster" Target="../notesMasters/notesMaster1.xml" /></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 /><Relationship Id="rId1" Type="http://schemas.openxmlformats.org/officeDocument/2006/relationships/notesMaster" Target="../notesMasters/notesMaster1.xml" /></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 /><Relationship Id="rId1" Type="http://schemas.openxmlformats.org/officeDocument/2006/relationships/notesMaster" Target="../notesMasters/notesMaster1.xml" /></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 /><Relationship Id="rId1" Type="http://schemas.openxmlformats.org/officeDocument/2006/relationships/notesMaster" Target="../notesMasters/notesMaster1.xml" /></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 /><Relationship Id="rId1" Type="http://schemas.openxmlformats.org/officeDocument/2006/relationships/notesMaster" Target="../notesMasters/notesMaster1.xml" /></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 /><Relationship Id="rId1" Type="http://schemas.openxmlformats.org/officeDocument/2006/relationships/notesMaster" Target="../notesMasters/notesMaster1.xml" /></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0" dirty="0"/>
              <a:t>Jahangir </a:t>
            </a:r>
            <a:r>
              <a:rPr lang="en-GB" b="0" dirty="0" err="1"/>
              <a:t>khalaj</a:t>
            </a:r>
            <a:r>
              <a:rPr lang="en-GB" b="0" dirty="0"/>
              <a:t> </a:t>
            </a:r>
            <a:r>
              <a:rPr lang="en-GB" b="0" dirty="0" err="1"/>
              <a:t>savojbolagh</a:t>
            </a:r>
            <a:r>
              <a:rPr lang="en-GB" b="0" dirty="0"/>
              <a:t> </a:t>
            </a:r>
          </a:p>
          <a:p>
            <a:r>
              <a:rPr lang="en-GB" b="0" dirty="0"/>
              <a:t>2109914</a:t>
            </a:r>
          </a:p>
          <a:p>
            <a:r>
              <a:rPr lang="en-GB" b="0" dirty="0"/>
              <a:t>BMSW5106</a:t>
            </a:r>
            <a:endParaRPr lang="en-US" b="0" dirty="0"/>
          </a:p>
        </p:txBody>
      </p:sp>
      <p:sp>
        <p:nvSpPr>
          <p:cNvPr id="4" name="Slide Number Placeholder 3"/>
          <p:cNvSpPr>
            <a:spLocks noGrp="1"/>
          </p:cNvSpPr>
          <p:nvPr>
            <p:ph type="sldNum" sz="quarter" idx="5"/>
          </p:nvPr>
        </p:nvSpPr>
        <p:spPr/>
        <p:txBody>
          <a:bodyPr/>
          <a:lstStyle/>
          <a:p>
            <a:fld id="{5B7C5722-74C2-4348-97A1-6C975D484CB9}" type="slidenum">
              <a:rPr lang="en-GB" smtClean="0"/>
              <a:t>1</a:t>
            </a:fld>
            <a:endParaRPr lang="en-GB"/>
          </a:p>
        </p:txBody>
      </p:sp>
    </p:spTree>
    <p:extLst>
      <p:ext uri="{BB962C8B-B14F-4D97-AF65-F5344CB8AC3E}">
        <p14:creationId xmlns:p14="http://schemas.microsoft.com/office/powerpoint/2010/main" val="3325852546"/>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kern="100" dirty="0">
                <a:effectLst/>
                <a:latin typeface="Calibri" panose="020F0502020204030204" pitchFamily="34" charset="0"/>
                <a:ea typeface="Calibri" panose="020F0502020204030204" pitchFamily="34" charset="0"/>
                <a:cs typeface="Arial" panose="020B0604020202020204" pitchFamily="34" charset="0"/>
              </a:rPr>
              <a:t>Siemens, headquartered in Munich, has evolved into a technology behemoth since its foundation in 1847, with core competencies in automation, digitalisation, and electrification (Siemens, 2022). The company heavily relies on Knowledge Management to navigate market changes and technological innovations effectively. On the other hand, Airbus, with its headquarters in Leiden, Netherlands, was initially set up in 1970 as a consortium of European aerospace manufacturers (Airbus, 2022). The company has brought transformative innovations to the aviation sector, including fly-by-wire technologies and fuel-efficient engines. For Airbus, Knowledge Management serves as a cornerstone in fostering innovation and achieving operational efficiencies. Both Siemens and Airbus thus leverage KM as a strategic asset to maintain their competitive edge.</a:t>
            </a:r>
          </a:p>
        </p:txBody>
      </p:sp>
      <p:sp>
        <p:nvSpPr>
          <p:cNvPr id="4" name="Slide Number Placeholder 3"/>
          <p:cNvSpPr>
            <a:spLocks noGrp="1"/>
          </p:cNvSpPr>
          <p:nvPr>
            <p:ph type="sldNum" sz="quarter" idx="5"/>
          </p:nvPr>
        </p:nvSpPr>
        <p:spPr/>
        <p:txBody>
          <a:bodyPr/>
          <a:lstStyle/>
          <a:p>
            <a:fld id="{5B7C5722-74C2-4348-97A1-6C975D484CB9}" type="slidenum">
              <a:rPr lang="en-GB" smtClean="0"/>
              <a:t>2</a:t>
            </a:fld>
            <a:endParaRPr lang="en-GB"/>
          </a:p>
        </p:txBody>
      </p:sp>
    </p:spTree>
    <p:extLst>
      <p:ext uri="{BB962C8B-B14F-4D97-AF65-F5344CB8AC3E}">
        <p14:creationId xmlns:p14="http://schemas.microsoft.com/office/powerpoint/2010/main" val="3172704649"/>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kern="100" dirty="0">
                <a:effectLst/>
                <a:latin typeface="Calibri" panose="020F0502020204030204" pitchFamily="34" charset="0"/>
                <a:ea typeface="Calibri" panose="020F0502020204030204" pitchFamily="34" charset="0"/>
                <a:cs typeface="Arial" panose="020B0604020202020204" pitchFamily="34" charset="0"/>
              </a:rPr>
              <a:t>Siemens possesses strong AI and machine learning capabilities that can be utilised for real-time assessment of KM performance (Richter, 2017). The company's governance structures can help it navigate potential regulatory constraints, ensuring compliance with evolving data protection laws (Richter, 2017; </a:t>
            </a:r>
            <a:r>
              <a:rPr lang="en-GB" sz="1800" kern="100" dirty="0" err="1">
                <a:effectLst/>
                <a:latin typeface="Calibri" panose="020F0502020204030204" pitchFamily="34" charset="0"/>
                <a:ea typeface="Calibri" panose="020F0502020204030204" pitchFamily="34" charset="0"/>
                <a:cs typeface="Arial" panose="020B0604020202020204" pitchFamily="34" charset="0"/>
              </a:rPr>
              <a:t>Donzé</a:t>
            </a:r>
            <a:r>
              <a:rPr lang="en-GB" sz="1800" kern="100" dirty="0">
                <a:effectLst/>
                <a:latin typeface="Calibri" panose="020F0502020204030204" pitchFamily="34" charset="0"/>
                <a:ea typeface="Calibri" panose="020F0502020204030204" pitchFamily="34" charset="0"/>
                <a:cs typeface="Arial" panose="020B0604020202020204" pitchFamily="34" charset="0"/>
              </a:rPr>
              <a:t> and Nishimura, 2022). There's room for improving the user-friendliness of KM tools through data analytics (Peng, Jiang, and Zhang, 2013). Additionally, streamlining KM systems could mitigate cybersecurity risks while investing in user training may remove barriers to successful KM deployment (Richter, 2017).</a:t>
            </a:r>
          </a:p>
        </p:txBody>
      </p:sp>
      <p:sp>
        <p:nvSpPr>
          <p:cNvPr id="4" name="Slide Number Placeholder 3"/>
          <p:cNvSpPr>
            <a:spLocks noGrp="1"/>
          </p:cNvSpPr>
          <p:nvPr>
            <p:ph type="sldNum" sz="quarter" idx="5"/>
          </p:nvPr>
        </p:nvSpPr>
        <p:spPr/>
        <p:txBody>
          <a:bodyPr/>
          <a:lstStyle/>
          <a:p>
            <a:fld id="{5B7C5722-74C2-4348-97A1-6C975D484CB9}" type="slidenum">
              <a:rPr lang="en-GB" smtClean="0"/>
              <a:t>3</a:t>
            </a:fld>
            <a:endParaRPr lang="en-GB"/>
          </a:p>
        </p:txBody>
      </p:sp>
    </p:spTree>
    <p:extLst>
      <p:ext uri="{BB962C8B-B14F-4D97-AF65-F5344CB8AC3E}">
        <p14:creationId xmlns:p14="http://schemas.microsoft.com/office/powerpoint/2010/main" val="2709565389"/>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kern="100" dirty="0">
                <a:effectLst/>
                <a:latin typeface="Calibri" panose="020F0502020204030204" pitchFamily="34" charset="0"/>
                <a:ea typeface="Calibri" panose="020F0502020204030204" pitchFamily="34" charset="0"/>
                <a:cs typeface="Arial" panose="020B0604020202020204" pitchFamily="34" charset="0"/>
              </a:rPr>
              <a:t>Airbus's robust Document Management Systems (DMS) can be coupled with AI and data analytics for predictive maintenance and decision-making (Anjum, 2017). Governance structures place the company in a good position to address cybersecurity risks (Kannan, </a:t>
            </a:r>
            <a:r>
              <a:rPr lang="en-GB" sz="1800" kern="100" dirty="0" err="1">
                <a:effectLst/>
                <a:latin typeface="Calibri" panose="020F0502020204030204" pitchFamily="34" charset="0"/>
                <a:ea typeface="Calibri" panose="020F0502020204030204" pitchFamily="34" charset="0"/>
                <a:cs typeface="Arial" panose="020B0604020202020204" pitchFamily="34" charset="0"/>
              </a:rPr>
              <a:t>Aulbur</a:t>
            </a:r>
            <a:r>
              <a:rPr lang="en-GB" sz="1800" kern="100" dirty="0">
                <a:effectLst/>
                <a:latin typeface="Calibri" panose="020F0502020204030204" pitchFamily="34" charset="0"/>
                <a:ea typeface="Calibri" panose="020F0502020204030204" pitchFamily="34" charset="0"/>
                <a:cs typeface="Arial" panose="020B0604020202020204" pitchFamily="34" charset="0"/>
              </a:rPr>
              <a:t>, and Haas, 2012). High costs in AI implementation could be balanced by operational efficiencies (Anjum, 2017). Expansion into remote work may simplify KM systems for new employees. Lastly, automated update mechanisms are crucial to keep the KM system compliant with global regulations (Kannan, </a:t>
            </a:r>
            <a:r>
              <a:rPr lang="en-GB" sz="1800" kern="100" dirty="0" err="1">
                <a:effectLst/>
                <a:latin typeface="Calibri" panose="020F0502020204030204" pitchFamily="34" charset="0"/>
                <a:ea typeface="Calibri" panose="020F0502020204030204" pitchFamily="34" charset="0"/>
                <a:cs typeface="Arial" panose="020B0604020202020204" pitchFamily="34" charset="0"/>
              </a:rPr>
              <a:t>Aulbur</a:t>
            </a:r>
            <a:r>
              <a:rPr lang="en-GB" sz="1800" kern="100" dirty="0">
                <a:effectLst/>
                <a:latin typeface="Calibri" panose="020F0502020204030204" pitchFamily="34" charset="0"/>
                <a:ea typeface="Calibri" panose="020F0502020204030204" pitchFamily="34" charset="0"/>
                <a:cs typeface="Arial" panose="020B0604020202020204" pitchFamily="34" charset="0"/>
              </a:rPr>
              <a:t>, and Haas, 2012).</a:t>
            </a:r>
          </a:p>
        </p:txBody>
      </p:sp>
      <p:sp>
        <p:nvSpPr>
          <p:cNvPr id="4" name="Slide Number Placeholder 3"/>
          <p:cNvSpPr>
            <a:spLocks noGrp="1"/>
          </p:cNvSpPr>
          <p:nvPr>
            <p:ph type="sldNum" sz="quarter" idx="5"/>
          </p:nvPr>
        </p:nvSpPr>
        <p:spPr/>
        <p:txBody>
          <a:bodyPr/>
          <a:lstStyle/>
          <a:p>
            <a:fld id="{5B7C5722-74C2-4348-97A1-6C975D484CB9}" type="slidenum">
              <a:rPr lang="en-GB" smtClean="0"/>
              <a:t>4</a:t>
            </a:fld>
            <a:endParaRPr lang="en-GB"/>
          </a:p>
        </p:txBody>
      </p:sp>
    </p:spTree>
    <p:extLst>
      <p:ext uri="{BB962C8B-B14F-4D97-AF65-F5344CB8AC3E}">
        <p14:creationId xmlns:p14="http://schemas.microsoft.com/office/powerpoint/2010/main" val="4087995928"/>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kern="100" dirty="0">
                <a:effectLst/>
                <a:latin typeface="Calibri" panose="020F0502020204030204" pitchFamily="34" charset="0"/>
                <a:ea typeface="Calibri" panose="020F0502020204030204" pitchFamily="34" charset="0"/>
                <a:cs typeface="Arial" panose="020B0604020202020204" pitchFamily="34" charset="0"/>
              </a:rPr>
              <a:t>Siemens and Airbus both exhibit a focus on implementing an all-encompassing KM strategy to capture and utilize knowledge effectively (</a:t>
            </a:r>
            <a:r>
              <a:rPr lang="en-GB" sz="1800" kern="100" dirty="0" err="1">
                <a:effectLst/>
                <a:latin typeface="Calibri" panose="020F0502020204030204" pitchFamily="34" charset="0"/>
                <a:ea typeface="Calibri" panose="020F0502020204030204" pitchFamily="34" charset="0"/>
                <a:cs typeface="Arial" panose="020B0604020202020204" pitchFamily="34" charset="0"/>
              </a:rPr>
              <a:t>Krenz</a:t>
            </a:r>
            <a:r>
              <a:rPr lang="en-GB" sz="1800" kern="100" dirty="0">
                <a:effectLst/>
                <a:latin typeface="Calibri" panose="020F0502020204030204" pitchFamily="34" charset="0"/>
                <a:ea typeface="Calibri" panose="020F0502020204030204" pitchFamily="34" charset="0"/>
                <a:cs typeface="Arial" panose="020B0604020202020204" pitchFamily="34" charset="0"/>
              </a:rPr>
              <a:t> et al., 2014a). They rely on cutting-edge technologies, such as AI and data analytics, to facilitate decision-making processes. Security is a priority for both firms, with Siemens focusing on encryption and multi-factor authentication and Airbus employing robust Document Management Systems (</a:t>
            </a:r>
            <a:r>
              <a:rPr lang="en-GB" sz="1800" kern="100" dirty="0" err="1">
                <a:effectLst/>
                <a:latin typeface="Calibri" panose="020F0502020204030204" pitchFamily="34" charset="0"/>
                <a:ea typeface="Calibri" panose="020F0502020204030204" pitchFamily="34" charset="0"/>
                <a:cs typeface="Arial" panose="020B0604020202020204" pitchFamily="34" charset="0"/>
              </a:rPr>
              <a:t>Litvaj</a:t>
            </a:r>
            <a:r>
              <a:rPr lang="en-GB" sz="1800" kern="100" dirty="0">
                <a:effectLst/>
                <a:latin typeface="Calibri" panose="020F0502020204030204" pitchFamily="34" charset="0"/>
                <a:ea typeface="Calibri" panose="020F0502020204030204" pitchFamily="34" charset="0"/>
                <a:cs typeface="Arial" panose="020B0604020202020204" pitchFamily="34" charset="0"/>
              </a:rPr>
              <a:t> and </a:t>
            </a:r>
            <a:r>
              <a:rPr lang="en-GB" sz="1800" kern="100" dirty="0" err="1">
                <a:effectLst/>
                <a:latin typeface="Calibri" panose="020F0502020204030204" pitchFamily="34" charset="0"/>
                <a:ea typeface="Calibri" panose="020F0502020204030204" pitchFamily="34" charset="0"/>
                <a:cs typeface="Arial" panose="020B0604020202020204" pitchFamily="34" charset="0"/>
              </a:rPr>
              <a:t>Stancekova</a:t>
            </a:r>
            <a:r>
              <a:rPr lang="en-GB" sz="1800" kern="100" dirty="0">
                <a:effectLst/>
                <a:latin typeface="Calibri" panose="020F0502020204030204" pitchFamily="34" charset="0"/>
                <a:ea typeface="Calibri" panose="020F0502020204030204" pitchFamily="34" charset="0"/>
                <a:cs typeface="Arial" panose="020B0604020202020204" pitchFamily="34" charset="0"/>
              </a:rPr>
              <a:t>, 2015). However, governance structures differ; Siemens experiences complexities requiring dedicated teams, while Airbus seems to have a more streamlined governance structure (</a:t>
            </a:r>
            <a:r>
              <a:rPr lang="en-GB" sz="1800" kern="100" dirty="0" err="1">
                <a:effectLst/>
                <a:latin typeface="Calibri" panose="020F0502020204030204" pitchFamily="34" charset="0"/>
                <a:ea typeface="Calibri" panose="020F0502020204030204" pitchFamily="34" charset="0"/>
                <a:cs typeface="Arial" panose="020B0604020202020204" pitchFamily="34" charset="0"/>
              </a:rPr>
              <a:t>Krenz</a:t>
            </a:r>
            <a:r>
              <a:rPr lang="en-GB" sz="1800" kern="100" dirty="0">
                <a:effectLst/>
                <a:latin typeface="Calibri" panose="020F0502020204030204" pitchFamily="34" charset="0"/>
                <a:ea typeface="Calibri" panose="020F0502020204030204" pitchFamily="34" charset="0"/>
                <a:cs typeface="Arial" panose="020B0604020202020204" pitchFamily="34" charset="0"/>
              </a:rPr>
              <a:t> et al., 2014b). Both companies also share concerns about the creation of knowledge silos and the high costs associated with implementing advanced technologies.</a:t>
            </a:r>
          </a:p>
        </p:txBody>
      </p:sp>
      <p:sp>
        <p:nvSpPr>
          <p:cNvPr id="4" name="Slide Number Placeholder 3"/>
          <p:cNvSpPr>
            <a:spLocks noGrp="1"/>
          </p:cNvSpPr>
          <p:nvPr>
            <p:ph type="sldNum" sz="quarter" idx="5"/>
          </p:nvPr>
        </p:nvSpPr>
        <p:spPr/>
        <p:txBody>
          <a:bodyPr/>
          <a:lstStyle/>
          <a:p>
            <a:fld id="{5B7C5722-74C2-4348-97A1-6C975D484CB9}" type="slidenum">
              <a:rPr lang="en-GB" smtClean="0"/>
              <a:t>5</a:t>
            </a:fld>
            <a:endParaRPr lang="en-GB"/>
          </a:p>
        </p:txBody>
      </p:sp>
    </p:spTree>
    <p:extLst>
      <p:ext uri="{BB962C8B-B14F-4D97-AF65-F5344CB8AC3E}">
        <p14:creationId xmlns:p14="http://schemas.microsoft.com/office/powerpoint/2010/main" val="2611800313"/>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kern="100" dirty="0">
                <a:effectLst/>
                <a:latin typeface="Calibri" panose="020F0502020204030204" pitchFamily="34" charset="0"/>
                <a:ea typeface="Calibri" panose="020F0502020204030204" pitchFamily="34" charset="0"/>
                <a:cs typeface="Arial" panose="020B0604020202020204" pitchFamily="34" charset="0"/>
              </a:rPr>
              <a:t>Siemens demonstrates a comprehensive approach to its Knowledge Management Value Chain (KMVC), particularly excelling in the acquisition and storage of knowledge (Bedford, 2013). The firm's investment in a robust IT infrastructure, replete with AI and machine learning capabilities, effectively facilitates advanced analytics and knowledge application (Yang et al., 2020). However, this technology-centric approach comes with high operational costs and may overwhelm new employees, delaying their full integration (</a:t>
            </a:r>
            <a:r>
              <a:rPr lang="en-GB" sz="1800" kern="100" dirty="0" err="1">
                <a:effectLst/>
                <a:latin typeface="Calibri" panose="020F0502020204030204" pitchFamily="34" charset="0"/>
                <a:ea typeface="Calibri" panose="020F0502020204030204" pitchFamily="34" charset="0"/>
                <a:cs typeface="Arial" panose="020B0604020202020204" pitchFamily="34" charset="0"/>
              </a:rPr>
              <a:t>Shpakova</a:t>
            </a:r>
            <a:r>
              <a:rPr lang="en-GB" sz="1800" kern="100" dirty="0">
                <a:effectLst/>
                <a:latin typeface="Calibri" panose="020F0502020204030204" pitchFamily="34" charset="0"/>
                <a:ea typeface="Calibri" panose="020F0502020204030204" pitchFamily="34" charset="0"/>
                <a:cs typeface="Arial" panose="020B0604020202020204" pitchFamily="34" charset="0"/>
              </a:rPr>
              <a:t>, </a:t>
            </a:r>
            <a:r>
              <a:rPr lang="en-GB" sz="1800" kern="100" dirty="0" err="1">
                <a:effectLst/>
                <a:latin typeface="Calibri" panose="020F0502020204030204" pitchFamily="34" charset="0"/>
                <a:ea typeface="Calibri" panose="020F0502020204030204" pitchFamily="34" charset="0"/>
                <a:cs typeface="Arial" panose="020B0604020202020204" pitchFamily="34" charset="0"/>
              </a:rPr>
              <a:t>Dörfler</a:t>
            </a:r>
            <a:r>
              <a:rPr lang="en-GB" sz="1800" kern="100" dirty="0">
                <a:effectLst/>
                <a:latin typeface="Calibri" panose="020F0502020204030204" pitchFamily="34" charset="0"/>
                <a:ea typeface="Calibri" panose="020F0502020204030204" pitchFamily="34" charset="0"/>
                <a:cs typeface="Arial" panose="020B0604020202020204" pitchFamily="34" charset="0"/>
              </a:rPr>
              <a:t>, and </a:t>
            </a:r>
            <a:r>
              <a:rPr lang="en-GB" sz="1800" kern="100" dirty="0" err="1">
                <a:effectLst/>
                <a:latin typeface="Calibri" panose="020F0502020204030204" pitchFamily="34" charset="0"/>
                <a:ea typeface="Calibri" panose="020F0502020204030204" pitchFamily="34" charset="0"/>
                <a:cs typeface="Arial" panose="020B0604020202020204" pitchFamily="34" charset="0"/>
              </a:rPr>
              <a:t>MacBryde</a:t>
            </a:r>
            <a:r>
              <a:rPr lang="en-GB" sz="1800" kern="100" dirty="0">
                <a:effectLst/>
                <a:latin typeface="Calibri" panose="020F0502020204030204" pitchFamily="34" charset="0"/>
                <a:ea typeface="Calibri" panose="020F0502020204030204" pitchFamily="34" charset="0"/>
                <a:cs typeface="Arial" panose="020B0604020202020204" pitchFamily="34" charset="0"/>
              </a:rPr>
              <a:t>, 2017). Moreover, there is less emphasis on addressing the social and cultural aspects integral to sustainable knowledge management.</a:t>
            </a:r>
          </a:p>
        </p:txBody>
      </p:sp>
      <p:sp>
        <p:nvSpPr>
          <p:cNvPr id="4" name="Slide Number Placeholder 3"/>
          <p:cNvSpPr>
            <a:spLocks noGrp="1"/>
          </p:cNvSpPr>
          <p:nvPr>
            <p:ph type="sldNum" sz="quarter" idx="5"/>
          </p:nvPr>
        </p:nvSpPr>
        <p:spPr/>
        <p:txBody>
          <a:bodyPr/>
          <a:lstStyle/>
          <a:p>
            <a:fld id="{5B7C5722-74C2-4348-97A1-6C975D484CB9}" type="slidenum">
              <a:rPr lang="en-GB" smtClean="0"/>
              <a:t>6</a:t>
            </a:fld>
            <a:endParaRPr lang="en-GB"/>
          </a:p>
        </p:txBody>
      </p:sp>
    </p:spTree>
    <p:extLst>
      <p:ext uri="{BB962C8B-B14F-4D97-AF65-F5344CB8AC3E}">
        <p14:creationId xmlns:p14="http://schemas.microsoft.com/office/powerpoint/2010/main" val="289760355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kern="100" dirty="0">
                <a:effectLst/>
                <a:latin typeface="Calibri" panose="020F0502020204030204" pitchFamily="34" charset="0"/>
                <a:ea typeface="Calibri" panose="020F0502020204030204" pitchFamily="34" charset="0"/>
                <a:cs typeface="Arial" panose="020B0604020202020204" pitchFamily="34" charset="0"/>
              </a:rPr>
              <a:t>Airbus demonstrates a highly sophisticated Knowledge Management Value Chain, engaging in multi-channel knowledge acquisition and utilising advanced storage and dissemination methods like Document Management Systems and internal communication platforms (</a:t>
            </a:r>
            <a:r>
              <a:rPr lang="en-GB" sz="1800" kern="100" dirty="0" err="1">
                <a:effectLst/>
                <a:latin typeface="Calibri" panose="020F0502020204030204" pitchFamily="34" charset="0"/>
                <a:ea typeface="Calibri" panose="020F0502020204030204" pitchFamily="34" charset="0"/>
                <a:cs typeface="Arial" panose="020B0604020202020204" pitchFamily="34" charset="0"/>
              </a:rPr>
              <a:t>Tzortzaki</a:t>
            </a:r>
            <a:r>
              <a:rPr lang="en-GB" sz="1800" kern="100" dirty="0">
                <a:effectLst/>
                <a:latin typeface="Calibri" panose="020F0502020204030204" pitchFamily="34" charset="0"/>
                <a:ea typeface="Calibri" panose="020F0502020204030204" pitchFamily="34" charset="0"/>
                <a:cs typeface="Arial" panose="020B0604020202020204" pitchFamily="34" charset="0"/>
              </a:rPr>
              <a:t> and </a:t>
            </a:r>
            <a:r>
              <a:rPr lang="en-GB" sz="1800" kern="100" dirty="0" err="1">
                <a:effectLst/>
                <a:latin typeface="Calibri" panose="020F0502020204030204" pitchFamily="34" charset="0"/>
                <a:ea typeface="Calibri" panose="020F0502020204030204" pitchFamily="34" charset="0"/>
                <a:cs typeface="Arial" panose="020B0604020202020204" pitchFamily="34" charset="0"/>
              </a:rPr>
              <a:t>Mihiotis</a:t>
            </a:r>
            <a:r>
              <a:rPr lang="en-GB" sz="1800" kern="100" dirty="0">
                <a:effectLst/>
                <a:latin typeface="Calibri" panose="020F0502020204030204" pitchFamily="34" charset="0"/>
                <a:ea typeface="Calibri" panose="020F0502020204030204" pitchFamily="34" charset="0"/>
                <a:cs typeface="Arial" panose="020B0604020202020204" pitchFamily="34" charset="0"/>
              </a:rPr>
              <a:t>, 2014). Their use of decision-support systems underscores their strength in applying knowledge effectively. However, the complexity of these systems could be overwhelming for employees, posing challenges in efficient knowledge retrieval (</a:t>
            </a:r>
            <a:r>
              <a:rPr lang="en-GB" sz="1800" kern="100" dirty="0" err="1">
                <a:effectLst/>
                <a:latin typeface="Calibri" panose="020F0502020204030204" pitchFamily="34" charset="0"/>
                <a:ea typeface="Calibri" panose="020F0502020204030204" pitchFamily="34" charset="0"/>
                <a:cs typeface="Arial" panose="020B0604020202020204" pitchFamily="34" charset="0"/>
              </a:rPr>
              <a:t>Handzic</a:t>
            </a:r>
            <a:r>
              <a:rPr lang="en-GB" sz="1800" kern="100" dirty="0">
                <a:effectLst/>
                <a:latin typeface="Calibri" panose="020F0502020204030204" pitchFamily="34" charset="0"/>
                <a:ea typeface="Calibri" panose="020F0502020204030204" pitchFamily="34" charset="0"/>
                <a:cs typeface="Arial" panose="020B0604020202020204" pitchFamily="34" charset="0"/>
              </a:rPr>
              <a:t>, </a:t>
            </a:r>
            <a:r>
              <a:rPr lang="en-GB" sz="1800" kern="100" dirty="0" err="1">
                <a:effectLst/>
                <a:latin typeface="Calibri" panose="020F0502020204030204" pitchFamily="34" charset="0"/>
                <a:ea typeface="Calibri" panose="020F0502020204030204" pitchFamily="34" charset="0"/>
                <a:cs typeface="Arial" panose="020B0604020202020204" pitchFamily="34" charset="0"/>
              </a:rPr>
              <a:t>Ozlen</a:t>
            </a:r>
            <a:r>
              <a:rPr lang="en-GB" sz="1800" kern="100" dirty="0">
                <a:effectLst/>
                <a:latin typeface="Calibri" panose="020F0502020204030204" pitchFamily="34" charset="0"/>
                <a:ea typeface="Calibri" panose="020F0502020204030204" pitchFamily="34" charset="0"/>
                <a:cs typeface="Arial" panose="020B0604020202020204" pitchFamily="34" charset="0"/>
              </a:rPr>
              <a:t>, and </a:t>
            </a:r>
            <a:r>
              <a:rPr lang="en-GB" sz="1800" kern="100" dirty="0" err="1">
                <a:effectLst/>
                <a:latin typeface="Calibri" panose="020F0502020204030204" pitchFamily="34" charset="0"/>
                <a:ea typeface="Calibri" panose="020F0502020204030204" pitchFamily="34" charset="0"/>
                <a:cs typeface="Arial" panose="020B0604020202020204" pitchFamily="34" charset="0"/>
              </a:rPr>
              <a:t>Durmic</a:t>
            </a:r>
            <a:r>
              <a:rPr lang="en-GB" sz="1800" kern="100" dirty="0">
                <a:effectLst/>
                <a:latin typeface="Calibri" panose="020F0502020204030204" pitchFamily="34" charset="0"/>
                <a:ea typeface="Calibri" panose="020F0502020204030204" pitchFamily="34" charset="0"/>
                <a:cs typeface="Arial" panose="020B0604020202020204" pitchFamily="34" charset="0"/>
              </a:rPr>
              <a:t>, 2016). Furthermore, extensive external collaborations, while enriching, may expose the company to intellectual property risks.</a:t>
            </a:r>
          </a:p>
        </p:txBody>
      </p:sp>
      <p:sp>
        <p:nvSpPr>
          <p:cNvPr id="4" name="Slide Number Placeholder 3"/>
          <p:cNvSpPr>
            <a:spLocks noGrp="1"/>
          </p:cNvSpPr>
          <p:nvPr>
            <p:ph type="sldNum" sz="quarter" idx="5"/>
          </p:nvPr>
        </p:nvSpPr>
        <p:spPr/>
        <p:txBody>
          <a:bodyPr/>
          <a:lstStyle/>
          <a:p>
            <a:fld id="{5B7C5722-74C2-4348-97A1-6C975D484CB9}" type="slidenum">
              <a:rPr lang="en-GB" smtClean="0"/>
              <a:t>7</a:t>
            </a:fld>
            <a:endParaRPr lang="en-GB"/>
          </a:p>
        </p:txBody>
      </p:sp>
    </p:spTree>
    <p:extLst>
      <p:ext uri="{BB962C8B-B14F-4D97-AF65-F5344CB8AC3E}">
        <p14:creationId xmlns:p14="http://schemas.microsoft.com/office/powerpoint/2010/main" val="1995844794"/>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kern="100" dirty="0">
                <a:effectLst/>
                <a:latin typeface="Calibri" panose="020F0502020204030204" pitchFamily="34" charset="0"/>
                <a:ea typeface="Calibri" panose="020F0502020204030204" pitchFamily="34" charset="0"/>
                <a:cs typeface="Arial" panose="020B0604020202020204" pitchFamily="34" charset="0"/>
              </a:rPr>
              <a:t>Siemens leverages a comprehensive suite of Knowledge Management systems, ranging from Document Management Systems for organised knowledge storage to Learning Management Systems for disseminating knowledge via structured courses (Mao, et al., 2016). The interconnectivity of these systems, including intranet platforms, enhances their functionality, fostering an ecosystem conducive to real-time knowledge sharing and application (</a:t>
            </a:r>
            <a:r>
              <a:rPr lang="en-GB" sz="1800" kern="100" dirty="0" err="1">
                <a:effectLst/>
                <a:latin typeface="Calibri" panose="020F0502020204030204" pitchFamily="34" charset="0"/>
                <a:ea typeface="Calibri" panose="020F0502020204030204" pitchFamily="34" charset="0"/>
                <a:cs typeface="Arial" panose="020B0604020202020204" pitchFamily="34" charset="0"/>
              </a:rPr>
              <a:t>Arpaci</a:t>
            </a:r>
            <a:r>
              <a:rPr lang="en-GB" sz="1800" kern="100" dirty="0">
                <a:effectLst/>
                <a:latin typeface="Calibri" panose="020F0502020204030204" pitchFamily="34" charset="0"/>
                <a:ea typeface="Calibri" panose="020F0502020204030204" pitchFamily="34" charset="0"/>
                <a:cs typeface="Arial" panose="020B0604020202020204" pitchFamily="34" charset="0"/>
              </a:rPr>
              <a:t>, Al-Emran, and Al-Sharafi, 2020). However, the success of these technologically advanced systems is largely contingent upon user engagement and a receptive organisational culture.</a:t>
            </a:r>
          </a:p>
        </p:txBody>
      </p:sp>
      <p:sp>
        <p:nvSpPr>
          <p:cNvPr id="4" name="Slide Number Placeholder 3"/>
          <p:cNvSpPr>
            <a:spLocks noGrp="1"/>
          </p:cNvSpPr>
          <p:nvPr>
            <p:ph type="sldNum" sz="quarter" idx="5"/>
          </p:nvPr>
        </p:nvSpPr>
        <p:spPr/>
        <p:txBody>
          <a:bodyPr/>
          <a:lstStyle/>
          <a:p>
            <a:fld id="{5B7C5722-74C2-4348-97A1-6C975D484CB9}" type="slidenum">
              <a:rPr lang="en-GB" smtClean="0"/>
              <a:t>8</a:t>
            </a:fld>
            <a:endParaRPr lang="en-GB"/>
          </a:p>
        </p:txBody>
      </p:sp>
    </p:spTree>
    <p:extLst>
      <p:ext uri="{BB962C8B-B14F-4D97-AF65-F5344CB8AC3E}">
        <p14:creationId xmlns:p14="http://schemas.microsoft.com/office/powerpoint/2010/main" val="2306710268"/>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kern="100" dirty="0">
                <a:effectLst/>
                <a:latin typeface="Calibri" panose="020F0502020204030204" pitchFamily="34" charset="0"/>
                <a:ea typeface="Calibri" panose="020F0502020204030204" pitchFamily="34" charset="0"/>
                <a:cs typeface="Arial" panose="020B0604020202020204" pitchFamily="34" charset="0"/>
              </a:rPr>
              <a:t>Airbus deploys a diverse range of supporting systems to bolster its Knowledge Management. At the core is its Document Management System, which is critical for organising an expansive array of technical documents and compliance certificates (Yin, Chen, and Zhao, 2019). The organisation further utilises collaborative platforms such as intranets that integrate seamlessly with DMS and Expertise Locator Systems, thereby aiding real-time communication and effective use of internal resources (</a:t>
            </a:r>
            <a:r>
              <a:rPr lang="en-GB" sz="1800" kern="100" dirty="0" err="1">
                <a:effectLst/>
                <a:latin typeface="Calibri" panose="020F0502020204030204" pitchFamily="34" charset="0"/>
                <a:ea typeface="Calibri" panose="020F0502020204030204" pitchFamily="34" charset="0"/>
                <a:cs typeface="Arial" panose="020B0604020202020204" pitchFamily="34" charset="0"/>
              </a:rPr>
              <a:t>Kivits</a:t>
            </a:r>
            <a:r>
              <a:rPr lang="en-GB" sz="1800" kern="100" dirty="0">
                <a:effectLst/>
                <a:latin typeface="Calibri" panose="020F0502020204030204" pitchFamily="34" charset="0"/>
                <a:ea typeface="Calibri" panose="020F0502020204030204" pitchFamily="34" charset="0"/>
                <a:cs typeface="Arial" panose="020B0604020202020204" pitchFamily="34" charset="0"/>
              </a:rPr>
              <a:t> and </a:t>
            </a:r>
            <a:r>
              <a:rPr lang="en-GB" sz="1800" kern="100" dirty="0" err="1">
                <a:effectLst/>
                <a:latin typeface="Calibri" panose="020F0502020204030204" pitchFamily="34" charset="0"/>
                <a:ea typeface="Calibri" panose="020F0502020204030204" pitchFamily="34" charset="0"/>
                <a:cs typeface="Arial" panose="020B0604020202020204" pitchFamily="34" charset="0"/>
              </a:rPr>
              <a:t>Furneaux</a:t>
            </a:r>
            <a:r>
              <a:rPr lang="en-GB" sz="1800" kern="100" dirty="0">
                <a:effectLst/>
                <a:latin typeface="Calibri" panose="020F0502020204030204" pitchFamily="34" charset="0"/>
                <a:ea typeface="Calibri" panose="020F0502020204030204" pitchFamily="34" charset="0"/>
                <a:cs typeface="Arial" panose="020B0604020202020204" pitchFamily="34" charset="0"/>
              </a:rPr>
              <a:t>, 2013). However, the systems' complexity and the presence of knowledge silos can dampen their full utilisation.</a:t>
            </a:r>
          </a:p>
        </p:txBody>
      </p:sp>
      <p:sp>
        <p:nvSpPr>
          <p:cNvPr id="4" name="Slide Number Placeholder 3"/>
          <p:cNvSpPr>
            <a:spLocks noGrp="1"/>
          </p:cNvSpPr>
          <p:nvPr>
            <p:ph type="sldNum" sz="quarter" idx="5"/>
          </p:nvPr>
        </p:nvSpPr>
        <p:spPr/>
        <p:txBody>
          <a:bodyPr/>
          <a:lstStyle/>
          <a:p>
            <a:fld id="{5B7C5722-74C2-4348-97A1-6C975D484CB9}" type="slidenum">
              <a:rPr lang="en-GB" smtClean="0"/>
              <a:t>9</a:t>
            </a:fld>
            <a:endParaRPr lang="en-GB"/>
          </a:p>
        </p:txBody>
      </p:sp>
    </p:spTree>
    <p:extLst>
      <p:ext uri="{BB962C8B-B14F-4D97-AF65-F5344CB8AC3E}">
        <p14:creationId xmlns:p14="http://schemas.microsoft.com/office/powerpoint/2010/main" val="2319536103"/>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kern="100" dirty="0">
                <a:effectLst/>
                <a:latin typeface="Calibri" panose="020F0502020204030204" pitchFamily="34" charset="0"/>
                <a:ea typeface="Calibri" panose="020F0502020204030204" pitchFamily="34" charset="0"/>
                <a:cs typeface="Arial" panose="020B0604020202020204" pitchFamily="34" charset="0"/>
              </a:rPr>
              <a:t>Siemens adopts a comprehensive approach to Knowledge Management, treating it as an integrated ecosystem rather than isolated components. It taps into a myriad of knowledge sources, both internal and external, to fuel its KM initiatives (</a:t>
            </a:r>
            <a:r>
              <a:rPr lang="en-GB" sz="1800" kern="100" dirty="0" err="1">
                <a:effectLst/>
                <a:latin typeface="Calibri" panose="020F0502020204030204" pitchFamily="34" charset="0"/>
                <a:ea typeface="Calibri" panose="020F0502020204030204" pitchFamily="34" charset="0"/>
                <a:cs typeface="Arial" panose="020B0604020202020204" pitchFamily="34" charset="0"/>
              </a:rPr>
              <a:t>Tretiakov</a:t>
            </a:r>
            <a:r>
              <a:rPr lang="en-GB" sz="1800" kern="100" dirty="0">
                <a:effectLst/>
                <a:latin typeface="Calibri" panose="020F0502020204030204" pitchFamily="34" charset="0"/>
                <a:ea typeface="Calibri" panose="020F0502020204030204" pitchFamily="34" charset="0"/>
                <a:cs typeface="Arial" panose="020B0604020202020204" pitchFamily="34" charset="0"/>
              </a:rPr>
              <a:t>, </a:t>
            </a:r>
            <a:r>
              <a:rPr lang="en-GB" sz="1800" kern="100" dirty="0" err="1">
                <a:effectLst/>
                <a:latin typeface="Calibri" panose="020F0502020204030204" pitchFamily="34" charset="0"/>
                <a:ea typeface="Calibri" panose="020F0502020204030204" pitchFamily="34" charset="0"/>
                <a:cs typeface="Arial" panose="020B0604020202020204" pitchFamily="34" charset="0"/>
              </a:rPr>
              <a:t>Whiddett</a:t>
            </a:r>
            <a:r>
              <a:rPr lang="en-GB" sz="1800" kern="100" dirty="0">
                <a:effectLst/>
                <a:latin typeface="Calibri" panose="020F0502020204030204" pitchFamily="34" charset="0"/>
                <a:ea typeface="Calibri" panose="020F0502020204030204" pitchFamily="34" charset="0"/>
                <a:cs typeface="Arial" panose="020B0604020202020204" pitchFamily="34" charset="0"/>
              </a:rPr>
              <a:t>, and Hunter, 2017). With a focus on creating a 'single source of truth,' Siemens employs advanced infrastructure like centralised databases for knowledge storage and retrieval (Garcia-</a:t>
            </a:r>
            <a:r>
              <a:rPr lang="en-GB" sz="1800" kern="100" dirty="0" err="1">
                <a:effectLst/>
                <a:latin typeface="Calibri" panose="020F0502020204030204" pitchFamily="34" charset="0"/>
                <a:ea typeface="Calibri" panose="020F0502020204030204" pitchFamily="34" charset="0"/>
                <a:cs typeface="Arial" panose="020B0604020202020204" pitchFamily="34" charset="0"/>
              </a:rPr>
              <a:t>Peñalvo</a:t>
            </a:r>
            <a:r>
              <a:rPr lang="en-GB" sz="1800" kern="100" dirty="0">
                <a:effectLst/>
                <a:latin typeface="Calibri" panose="020F0502020204030204" pitchFamily="34" charset="0"/>
                <a:ea typeface="Calibri" panose="020F0502020204030204" pitchFamily="34" charset="0"/>
                <a:cs typeface="Arial" panose="020B0604020202020204" pitchFamily="34" charset="0"/>
              </a:rPr>
              <a:t> and García-Holgado, 2016). Sophisticated dissemination techniques and platforms ensure targeted sharing, while robust application mechanisms feed into enterprise decision-making processes.</a:t>
            </a:r>
          </a:p>
        </p:txBody>
      </p:sp>
      <p:sp>
        <p:nvSpPr>
          <p:cNvPr id="4" name="Slide Number Placeholder 3"/>
          <p:cNvSpPr>
            <a:spLocks noGrp="1"/>
          </p:cNvSpPr>
          <p:nvPr>
            <p:ph type="sldNum" sz="quarter" idx="5"/>
          </p:nvPr>
        </p:nvSpPr>
        <p:spPr/>
        <p:txBody>
          <a:bodyPr/>
          <a:lstStyle/>
          <a:p>
            <a:fld id="{5B7C5722-74C2-4348-97A1-6C975D484CB9}" type="slidenum">
              <a:rPr lang="en-GB" smtClean="0"/>
              <a:t>10</a:t>
            </a:fld>
            <a:endParaRPr lang="en-GB"/>
          </a:p>
        </p:txBody>
      </p:sp>
    </p:spTree>
    <p:extLst>
      <p:ext uri="{BB962C8B-B14F-4D97-AF65-F5344CB8AC3E}">
        <p14:creationId xmlns:p14="http://schemas.microsoft.com/office/powerpoint/2010/main" val="742722731"/>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kern="100" dirty="0">
                <a:effectLst/>
                <a:latin typeface="Calibri" panose="020F0502020204030204" pitchFamily="34" charset="0"/>
                <a:ea typeface="Calibri" panose="020F0502020204030204" pitchFamily="34" charset="0"/>
                <a:cs typeface="Arial" panose="020B0604020202020204" pitchFamily="34" charset="0"/>
              </a:rPr>
              <a:t>Airbus orchestrates a multifaceted Knowledge Management System designed around four key pillars, each supported by specialized tools and systems. For capturing knowledge, the aerospace giant draws from both internal expertise and external collaborations, likely supported by data analytics for actionable insights (Anjum, 2017). Storing this knowledge entails a robust Document Management System along with potential specialized repositories and cloud solutions, providing a structured yet flexible storage architecture (Kannan, </a:t>
            </a:r>
            <a:r>
              <a:rPr lang="en-GB" sz="1800" kern="100" dirty="0" err="1">
                <a:effectLst/>
                <a:latin typeface="Calibri" panose="020F0502020204030204" pitchFamily="34" charset="0"/>
                <a:ea typeface="Calibri" panose="020F0502020204030204" pitchFamily="34" charset="0"/>
                <a:cs typeface="Arial" panose="020B0604020202020204" pitchFamily="34" charset="0"/>
              </a:rPr>
              <a:t>Aulbur</a:t>
            </a:r>
            <a:r>
              <a:rPr lang="en-GB" sz="1800" kern="100" dirty="0">
                <a:effectLst/>
                <a:latin typeface="Calibri" panose="020F0502020204030204" pitchFamily="34" charset="0"/>
                <a:ea typeface="Calibri" panose="020F0502020204030204" pitchFamily="34" charset="0"/>
                <a:cs typeface="Arial" panose="020B0604020202020204" pitchFamily="34" charset="0"/>
              </a:rPr>
              <a:t>, and Haas, 2012). The company employs multiple channels like intranets and training programs for effective dissemination, while advanced systems potentially support real-time application in complex decision-making.</a:t>
            </a:r>
          </a:p>
        </p:txBody>
      </p:sp>
      <p:sp>
        <p:nvSpPr>
          <p:cNvPr id="4" name="Slide Number Placeholder 3"/>
          <p:cNvSpPr>
            <a:spLocks noGrp="1"/>
          </p:cNvSpPr>
          <p:nvPr>
            <p:ph type="sldNum" sz="quarter" idx="5"/>
          </p:nvPr>
        </p:nvSpPr>
        <p:spPr/>
        <p:txBody>
          <a:bodyPr/>
          <a:lstStyle/>
          <a:p>
            <a:fld id="{5B7C5722-74C2-4348-97A1-6C975D484CB9}" type="slidenum">
              <a:rPr lang="en-GB" smtClean="0"/>
              <a:t>11</a:t>
            </a:fld>
            <a:endParaRPr lang="en-GB"/>
          </a:p>
        </p:txBody>
      </p:sp>
    </p:spTree>
    <p:extLst>
      <p:ext uri="{BB962C8B-B14F-4D97-AF65-F5344CB8AC3E}">
        <p14:creationId xmlns:p14="http://schemas.microsoft.com/office/powerpoint/2010/main" val="1565505601"/>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kern="100" dirty="0">
                <a:effectLst/>
                <a:latin typeface="Calibri" panose="020F0502020204030204" pitchFamily="34" charset="0"/>
                <a:ea typeface="Calibri" panose="020F0502020204030204" pitchFamily="34" charset="0"/>
                <a:cs typeface="Arial" panose="020B0604020202020204" pitchFamily="34" charset="0"/>
              </a:rPr>
              <a:t>Siemens is advised to consider three critical recommendations to refine its Knowledge Management System. First, the introduction of 'knowledge bridges' would facilitate cross-disciplinary collaboration, mitigating issues of information silos and ensuring up-to-date, universally accessible knowledge. Second, the deployment of advanced AI algorithms could effectively identify and resolve inconsistencies in the centralised databases, thereby enhancing data integrity. Third, incorporating qualitative tools like narrative capture and scenario planning would enable a more comprehensive and nuanced capture of tacit knowledge, making the system both robust and well-rounded.</a:t>
            </a:r>
          </a:p>
        </p:txBody>
      </p:sp>
      <p:sp>
        <p:nvSpPr>
          <p:cNvPr id="4" name="Slide Number Placeholder 3"/>
          <p:cNvSpPr>
            <a:spLocks noGrp="1"/>
          </p:cNvSpPr>
          <p:nvPr>
            <p:ph type="sldNum" sz="quarter" idx="5"/>
          </p:nvPr>
        </p:nvSpPr>
        <p:spPr/>
        <p:txBody>
          <a:bodyPr/>
          <a:lstStyle/>
          <a:p>
            <a:fld id="{5B7C5722-74C2-4348-97A1-6C975D484CB9}" type="slidenum">
              <a:rPr lang="en-GB" smtClean="0"/>
              <a:t>12</a:t>
            </a:fld>
            <a:endParaRPr lang="en-GB"/>
          </a:p>
        </p:txBody>
      </p:sp>
    </p:spTree>
    <p:extLst>
      <p:ext uri="{BB962C8B-B14F-4D97-AF65-F5344CB8AC3E}">
        <p14:creationId xmlns:p14="http://schemas.microsoft.com/office/powerpoint/2010/main" val="1895406969"/>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kern="100" dirty="0">
                <a:effectLst/>
                <a:latin typeface="Calibri" panose="020F0502020204030204" pitchFamily="34" charset="0"/>
                <a:ea typeface="Calibri" panose="020F0502020204030204" pitchFamily="34" charset="0"/>
                <a:cs typeface="Arial" panose="020B0604020202020204" pitchFamily="34" charset="0"/>
              </a:rPr>
              <a:t>To bolster its Knowledge Management System, Airbus should consider three strategic recommendations. Firstly, the initiation of a 'Knowledge Continuity Program' would secure the irreplaceable tacit knowledge from senior experts who may be nearing retirement. Programs could include mentoring, 'exit interviews,' and documenting experiences. Secondly, by implementing a hybrid cloud storage system, Airbus could reconcile the need for global data accessibility with robust data security measures. Lastly, Airbus is recommended to employ a real-time data quality monitoring system to augment its Decision Support Systems, thereby enhancing real-time decision-making by ensuring data accuracy and relevance.</a:t>
            </a:r>
          </a:p>
        </p:txBody>
      </p:sp>
      <p:sp>
        <p:nvSpPr>
          <p:cNvPr id="4" name="Slide Number Placeholder 3"/>
          <p:cNvSpPr>
            <a:spLocks noGrp="1"/>
          </p:cNvSpPr>
          <p:nvPr>
            <p:ph type="sldNum" sz="quarter" idx="5"/>
          </p:nvPr>
        </p:nvSpPr>
        <p:spPr/>
        <p:txBody>
          <a:bodyPr/>
          <a:lstStyle/>
          <a:p>
            <a:fld id="{5B7C5722-74C2-4348-97A1-6C975D484CB9}" type="slidenum">
              <a:rPr lang="en-GB" smtClean="0"/>
              <a:t>13</a:t>
            </a:fld>
            <a:endParaRPr lang="en-GB"/>
          </a:p>
        </p:txBody>
      </p:sp>
    </p:spTree>
    <p:extLst>
      <p:ext uri="{BB962C8B-B14F-4D97-AF65-F5344CB8AC3E}">
        <p14:creationId xmlns:p14="http://schemas.microsoft.com/office/powerpoint/2010/main" val="3314576836"/>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kern="100" dirty="0">
                <a:effectLst/>
                <a:latin typeface="Calibri" panose="020F0502020204030204" pitchFamily="34" charset="0"/>
                <a:ea typeface="Calibri" panose="020F0502020204030204" pitchFamily="34" charset="0"/>
                <a:cs typeface="Arial" panose="020B0604020202020204" pitchFamily="34" charset="0"/>
              </a:rPr>
              <a:t>Siemens and Airbus, despite having advanced Knowledge Management Systems (KMS), face universal challenges such as information silos, tacit knowledge capture, and data security. However, the two also confront industry-specific challenges necessitating tailored solutions. For long-term resilience and competitive edge, it is imperative for both organisations to regularly update their KMS. Employing agile and adaptable systems can address immediate operational needs and prepare the companies for future challenges. In summary, a proactive, flexible approach to KMS is crucial for the sustainable success of Siemens and Airbus.</a:t>
            </a:r>
          </a:p>
          <a:p>
            <a:endParaRPr lang="en-GB" dirty="0"/>
          </a:p>
        </p:txBody>
      </p:sp>
      <p:sp>
        <p:nvSpPr>
          <p:cNvPr id="4" name="Slide Number Placeholder 3"/>
          <p:cNvSpPr>
            <a:spLocks noGrp="1"/>
          </p:cNvSpPr>
          <p:nvPr>
            <p:ph type="sldNum" sz="quarter" idx="5"/>
          </p:nvPr>
        </p:nvSpPr>
        <p:spPr/>
        <p:txBody>
          <a:bodyPr/>
          <a:lstStyle/>
          <a:p>
            <a:fld id="{5B7C5722-74C2-4348-97A1-6C975D484CB9}" type="slidenum">
              <a:rPr lang="en-GB" smtClean="0"/>
              <a:t>14</a:t>
            </a:fld>
            <a:endParaRPr lang="en-GB"/>
          </a:p>
        </p:txBody>
      </p:sp>
    </p:spTree>
    <p:extLst>
      <p:ext uri="{BB962C8B-B14F-4D97-AF65-F5344CB8AC3E}">
        <p14:creationId xmlns:p14="http://schemas.microsoft.com/office/powerpoint/2010/main" val="619374089"/>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A1FBA7-744B-C3A2-1A6A-C0A80AE98667}"/>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F61D62FF-A808-42D2-DB12-D948AC0AC5A6}"/>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6ABE3A4A-7CE7-E36A-E431-888AE5BAD6F6}"/>
              </a:ext>
            </a:extLst>
          </p:cNvPr>
          <p:cNvSpPr>
            <a:spLocks noGrp="1"/>
          </p:cNvSpPr>
          <p:nvPr>
            <p:ph type="dt" sz="half" idx="10"/>
          </p:nvPr>
        </p:nvSpPr>
        <p:spPr/>
        <p:txBody>
          <a:bodyPr/>
          <a:lstStyle/>
          <a:p>
            <a:fld id="{95394BA8-8B78-4442-92CC-B515E633D39E}" type="datetimeFigureOut">
              <a:rPr lang="en-GB" smtClean="0"/>
              <a:t>12/11/2023</a:t>
            </a:fld>
            <a:endParaRPr lang="en-GB"/>
          </a:p>
        </p:txBody>
      </p:sp>
      <p:sp>
        <p:nvSpPr>
          <p:cNvPr id="5" name="Footer Placeholder 4">
            <a:extLst>
              <a:ext uri="{FF2B5EF4-FFF2-40B4-BE49-F238E27FC236}">
                <a16:creationId xmlns:a16="http://schemas.microsoft.com/office/drawing/2014/main" id="{6730D189-F71C-4BDA-3C2D-4D3C2A5DD5D1}"/>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3D1B2080-D945-957F-F3AC-818962ACCC46}"/>
              </a:ext>
            </a:extLst>
          </p:cNvPr>
          <p:cNvSpPr>
            <a:spLocks noGrp="1"/>
          </p:cNvSpPr>
          <p:nvPr>
            <p:ph type="sldNum" sz="quarter" idx="12"/>
          </p:nvPr>
        </p:nvSpPr>
        <p:spPr/>
        <p:txBody>
          <a:bodyPr/>
          <a:lstStyle/>
          <a:p>
            <a:fld id="{5CE8CE98-1A40-4824-BE72-71C689AFBDA1}" type="slidenum">
              <a:rPr lang="en-GB" smtClean="0"/>
              <a:t>‹#›</a:t>
            </a:fld>
            <a:endParaRPr lang="en-GB"/>
          </a:p>
        </p:txBody>
      </p:sp>
    </p:spTree>
    <p:extLst>
      <p:ext uri="{BB962C8B-B14F-4D97-AF65-F5344CB8AC3E}">
        <p14:creationId xmlns:p14="http://schemas.microsoft.com/office/powerpoint/2010/main" val="339486245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A6A39A9-A418-9BE6-8F20-C2DFF859E0F5}"/>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3591AFD1-5EBD-700E-AD2E-CFD06F671599}"/>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E0704D0A-A7F5-6334-D571-0EA4AE49D9BE}"/>
              </a:ext>
            </a:extLst>
          </p:cNvPr>
          <p:cNvSpPr>
            <a:spLocks noGrp="1"/>
          </p:cNvSpPr>
          <p:nvPr>
            <p:ph type="dt" sz="half" idx="10"/>
          </p:nvPr>
        </p:nvSpPr>
        <p:spPr/>
        <p:txBody>
          <a:bodyPr/>
          <a:lstStyle/>
          <a:p>
            <a:fld id="{95394BA8-8B78-4442-92CC-B515E633D39E}" type="datetimeFigureOut">
              <a:rPr lang="en-GB" smtClean="0"/>
              <a:t>12/11/2023</a:t>
            </a:fld>
            <a:endParaRPr lang="en-GB"/>
          </a:p>
        </p:txBody>
      </p:sp>
      <p:sp>
        <p:nvSpPr>
          <p:cNvPr id="5" name="Footer Placeholder 4">
            <a:extLst>
              <a:ext uri="{FF2B5EF4-FFF2-40B4-BE49-F238E27FC236}">
                <a16:creationId xmlns:a16="http://schemas.microsoft.com/office/drawing/2014/main" id="{C7439B04-B52F-212B-F8AE-747B3B8E3D74}"/>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1DABD2EC-ED00-4279-C5D5-B79143EAD3A6}"/>
              </a:ext>
            </a:extLst>
          </p:cNvPr>
          <p:cNvSpPr>
            <a:spLocks noGrp="1"/>
          </p:cNvSpPr>
          <p:nvPr>
            <p:ph type="sldNum" sz="quarter" idx="12"/>
          </p:nvPr>
        </p:nvSpPr>
        <p:spPr/>
        <p:txBody>
          <a:bodyPr/>
          <a:lstStyle/>
          <a:p>
            <a:fld id="{5CE8CE98-1A40-4824-BE72-71C689AFBDA1}" type="slidenum">
              <a:rPr lang="en-GB" smtClean="0"/>
              <a:t>‹#›</a:t>
            </a:fld>
            <a:endParaRPr lang="en-GB"/>
          </a:p>
        </p:txBody>
      </p:sp>
    </p:spTree>
    <p:extLst>
      <p:ext uri="{BB962C8B-B14F-4D97-AF65-F5344CB8AC3E}">
        <p14:creationId xmlns:p14="http://schemas.microsoft.com/office/powerpoint/2010/main" val="145415785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CFB5AAB-509E-58DE-7AF8-416324E5BF5C}"/>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8549BD57-EE40-CD37-00E1-F4C92342D4AF}"/>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34370FB2-5A9D-605E-71A1-CD98B4894B39}"/>
              </a:ext>
            </a:extLst>
          </p:cNvPr>
          <p:cNvSpPr>
            <a:spLocks noGrp="1"/>
          </p:cNvSpPr>
          <p:nvPr>
            <p:ph type="dt" sz="half" idx="10"/>
          </p:nvPr>
        </p:nvSpPr>
        <p:spPr/>
        <p:txBody>
          <a:bodyPr/>
          <a:lstStyle/>
          <a:p>
            <a:fld id="{95394BA8-8B78-4442-92CC-B515E633D39E}" type="datetimeFigureOut">
              <a:rPr lang="en-GB" smtClean="0"/>
              <a:t>12/11/2023</a:t>
            </a:fld>
            <a:endParaRPr lang="en-GB"/>
          </a:p>
        </p:txBody>
      </p:sp>
      <p:sp>
        <p:nvSpPr>
          <p:cNvPr id="5" name="Footer Placeholder 4">
            <a:extLst>
              <a:ext uri="{FF2B5EF4-FFF2-40B4-BE49-F238E27FC236}">
                <a16:creationId xmlns:a16="http://schemas.microsoft.com/office/drawing/2014/main" id="{ED990DC2-78D8-8EE4-BB3D-BE888E8A90BC}"/>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2CB2510B-C121-EF9E-CA62-BF650A12092C}"/>
              </a:ext>
            </a:extLst>
          </p:cNvPr>
          <p:cNvSpPr>
            <a:spLocks noGrp="1"/>
          </p:cNvSpPr>
          <p:nvPr>
            <p:ph type="sldNum" sz="quarter" idx="12"/>
          </p:nvPr>
        </p:nvSpPr>
        <p:spPr/>
        <p:txBody>
          <a:bodyPr/>
          <a:lstStyle/>
          <a:p>
            <a:fld id="{5CE8CE98-1A40-4824-BE72-71C689AFBDA1}" type="slidenum">
              <a:rPr lang="en-GB" smtClean="0"/>
              <a:t>‹#›</a:t>
            </a:fld>
            <a:endParaRPr lang="en-GB"/>
          </a:p>
        </p:txBody>
      </p:sp>
    </p:spTree>
    <p:extLst>
      <p:ext uri="{BB962C8B-B14F-4D97-AF65-F5344CB8AC3E}">
        <p14:creationId xmlns:p14="http://schemas.microsoft.com/office/powerpoint/2010/main" val="353047200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AFFF49F-F5A4-6B58-6184-312C98A52F0B}"/>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D64C3447-1FCD-4C16-77C1-188B71D2EB7A}"/>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3694234D-C741-6021-AF51-6D725A43156E}"/>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E8925246-6D54-1987-CA21-A27C65A2D0B3}"/>
              </a:ext>
            </a:extLst>
          </p:cNvPr>
          <p:cNvSpPr>
            <a:spLocks noGrp="1"/>
          </p:cNvSpPr>
          <p:nvPr>
            <p:ph type="dt" sz="half" idx="10"/>
          </p:nvPr>
        </p:nvSpPr>
        <p:spPr/>
        <p:txBody>
          <a:bodyPr/>
          <a:lstStyle/>
          <a:p>
            <a:fld id="{95394BA8-8B78-4442-92CC-B515E633D39E}" type="datetimeFigureOut">
              <a:rPr lang="en-GB" smtClean="0"/>
              <a:t>12/11/2023</a:t>
            </a:fld>
            <a:endParaRPr lang="en-GB"/>
          </a:p>
        </p:txBody>
      </p:sp>
      <p:sp>
        <p:nvSpPr>
          <p:cNvPr id="6" name="Footer Placeholder 5">
            <a:extLst>
              <a:ext uri="{FF2B5EF4-FFF2-40B4-BE49-F238E27FC236}">
                <a16:creationId xmlns:a16="http://schemas.microsoft.com/office/drawing/2014/main" id="{968A57DD-AE86-7EB4-B6B1-AE7F4B729F72}"/>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F1848B8D-5A16-AC3A-DA91-45C61060D1DE}"/>
              </a:ext>
            </a:extLst>
          </p:cNvPr>
          <p:cNvSpPr>
            <a:spLocks noGrp="1"/>
          </p:cNvSpPr>
          <p:nvPr>
            <p:ph type="sldNum" sz="quarter" idx="12"/>
          </p:nvPr>
        </p:nvSpPr>
        <p:spPr/>
        <p:txBody>
          <a:bodyPr/>
          <a:lstStyle/>
          <a:p>
            <a:fld id="{5CE8CE98-1A40-4824-BE72-71C689AFBDA1}" type="slidenum">
              <a:rPr lang="en-GB" smtClean="0"/>
              <a:t>‹#›</a:t>
            </a:fld>
            <a:endParaRPr lang="en-GB"/>
          </a:p>
        </p:txBody>
      </p:sp>
    </p:spTree>
    <p:extLst>
      <p:ext uri="{BB962C8B-B14F-4D97-AF65-F5344CB8AC3E}">
        <p14:creationId xmlns:p14="http://schemas.microsoft.com/office/powerpoint/2010/main" val="328120716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01D15D1-D596-2E82-FF48-594109932762}"/>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8FE78A7F-F564-85A7-C4E3-A73E7DFC00DC}"/>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D7D7D919-072E-76FD-17CE-2CAE9AB943EB}"/>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B8A0BC9F-16D9-2885-105F-0CA295B65272}"/>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F159611A-837D-7DA2-5AB2-50ED0FA445C3}"/>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91A15B1C-E4F9-4CFC-1741-0B8AEDD45DC6}"/>
              </a:ext>
            </a:extLst>
          </p:cNvPr>
          <p:cNvSpPr>
            <a:spLocks noGrp="1"/>
          </p:cNvSpPr>
          <p:nvPr>
            <p:ph type="dt" sz="half" idx="10"/>
          </p:nvPr>
        </p:nvSpPr>
        <p:spPr/>
        <p:txBody>
          <a:bodyPr/>
          <a:lstStyle/>
          <a:p>
            <a:fld id="{95394BA8-8B78-4442-92CC-B515E633D39E}" type="datetimeFigureOut">
              <a:rPr lang="en-GB" smtClean="0"/>
              <a:t>12/11/2023</a:t>
            </a:fld>
            <a:endParaRPr lang="en-GB"/>
          </a:p>
        </p:txBody>
      </p:sp>
      <p:sp>
        <p:nvSpPr>
          <p:cNvPr id="8" name="Footer Placeholder 7">
            <a:extLst>
              <a:ext uri="{FF2B5EF4-FFF2-40B4-BE49-F238E27FC236}">
                <a16:creationId xmlns:a16="http://schemas.microsoft.com/office/drawing/2014/main" id="{7BACEDA8-230F-875A-CEDD-E28908A6064B}"/>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4160EBFF-567C-1EB7-B1C2-ECE482298EFC}"/>
              </a:ext>
            </a:extLst>
          </p:cNvPr>
          <p:cNvSpPr>
            <a:spLocks noGrp="1"/>
          </p:cNvSpPr>
          <p:nvPr>
            <p:ph type="sldNum" sz="quarter" idx="12"/>
          </p:nvPr>
        </p:nvSpPr>
        <p:spPr/>
        <p:txBody>
          <a:bodyPr/>
          <a:lstStyle/>
          <a:p>
            <a:fld id="{5CE8CE98-1A40-4824-BE72-71C689AFBDA1}" type="slidenum">
              <a:rPr lang="en-GB" smtClean="0"/>
              <a:t>‹#›</a:t>
            </a:fld>
            <a:endParaRPr lang="en-GB"/>
          </a:p>
        </p:txBody>
      </p:sp>
    </p:spTree>
    <p:extLst>
      <p:ext uri="{BB962C8B-B14F-4D97-AF65-F5344CB8AC3E}">
        <p14:creationId xmlns:p14="http://schemas.microsoft.com/office/powerpoint/2010/main" val="150687543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186C6DA-D006-2751-FEBC-359006424671}"/>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DF30A42E-7417-4671-F4E5-9AB44737D8C1}"/>
              </a:ext>
            </a:extLst>
          </p:cNvPr>
          <p:cNvSpPr>
            <a:spLocks noGrp="1"/>
          </p:cNvSpPr>
          <p:nvPr>
            <p:ph type="dt" sz="half" idx="10"/>
          </p:nvPr>
        </p:nvSpPr>
        <p:spPr/>
        <p:txBody>
          <a:bodyPr/>
          <a:lstStyle/>
          <a:p>
            <a:fld id="{95394BA8-8B78-4442-92CC-B515E633D39E}" type="datetimeFigureOut">
              <a:rPr lang="en-GB" smtClean="0"/>
              <a:t>12/11/2023</a:t>
            </a:fld>
            <a:endParaRPr lang="en-GB"/>
          </a:p>
        </p:txBody>
      </p:sp>
      <p:sp>
        <p:nvSpPr>
          <p:cNvPr id="4" name="Footer Placeholder 3">
            <a:extLst>
              <a:ext uri="{FF2B5EF4-FFF2-40B4-BE49-F238E27FC236}">
                <a16:creationId xmlns:a16="http://schemas.microsoft.com/office/drawing/2014/main" id="{0C9E1308-FE63-5AAE-3788-1AF1D2B6BD03}"/>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0EC78F7B-7969-0DB3-3CF1-11A8FF94531E}"/>
              </a:ext>
            </a:extLst>
          </p:cNvPr>
          <p:cNvSpPr>
            <a:spLocks noGrp="1"/>
          </p:cNvSpPr>
          <p:nvPr>
            <p:ph type="sldNum" sz="quarter" idx="12"/>
          </p:nvPr>
        </p:nvSpPr>
        <p:spPr/>
        <p:txBody>
          <a:bodyPr/>
          <a:lstStyle/>
          <a:p>
            <a:fld id="{5CE8CE98-1A40-4824-BE72-71C689AFBDA1}" type="slidenum">
              <a:rPr lang="en-GB" smtClean="0"/>
              <a:t>‹#›</a:t>
            </a:fld>
            <a:endParaRPr lang="en-GB"/>
          </a:p>
        </p:txBody>
      </p:sp>
    </p:spTree>
    <p:extLst>
      <p:ext uri="{BB962C8B-B14F-4D97-AF65-F5344CB8AC3E}">
        <p14:creationId xmlns:p14="http://schemas.microsoft.com/office/powerpoint/2010/main" val="425193062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546C70DC-05E0-14F1-9508-C6EF23979183}"/>
              </a:ext>
            </a:extLst>
          </p:cNvPr>
          <p:cNvSpPr>
            <a:spLocks noGrp="1"/>
          </p:cNvSpPr>
          <p:nvPr>
            <p:ph type="dt" sz="half" idx="10"/>
          </p:nvPr>
        </p:nvSpPr>
        <p:spPr/>
        <p:txBody>
          <a:bodyPr/>
          <a:lstStyle/>
          <a:p>
            <a:fld id="{95394BA8-8B78-4442-92CC-B515E633D39E}" type="datetimeFigureOut">
              <a:rPr lang="en-GB" smtClean="0"/>
              <a:t>12/11/2023</a:t>
            </a:fld>
            <a:endParaRPr lang="en-GB"/>
          </a:p>
        </p:txBody>
      </p:sp>
      <p:sp>
        <p:nvSpPr>
          <p:cNvPr id="3" name="Footer Placeholder 2">
            <a:extLst>
              <a:ext uri="{FF2B5EF4-FFF2-40B4-BE49-F238E27FC236}">
                <a16:creationId xmlns:a16="http://schemas.microsoft.com/office/drawing/2014/main" id="{EA2E9514-EE6A-BD0F-8C7C-78E383A74ED4}"/>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F41BD052-6DA4-D900-9043-33409B835F22}"/>
              </a:ext>
            </a:extLst>
          </p:cNvPr>
          <p:cNvSpPr>
            <a:spLocks noGrp="1"/>
          </p:cNvSpPr>
          <p:nvPr>
            <p:ph type="sldNum" sz="quarter" idx="12"/>
          </p:nvPr>
        </p:nvSpPr>
        <p:spPr/>
        <p:txBody>
          <a:bodyPr/>
          <a:lstStyle/>
          <a:p>
            <a:fld id="{5CE8CE98-1A40-4824-BE72-71C689AFBDA1}" type="slidenum">
              <a:rPr lang="en-GB" smtClean="0"/>
              <a:t>‹#›</a:t>
            </a:fld>
            <a:endParaRPr lang="en-GB"/>
          </a:p>
        </p:txBody>
      </p:sp>
    </p:spTree>
    <p:extLst>
      <p:ext uri="{BB962C8B-B14F-4D97-AF65-F5344CB8AC3E}">
        <p14:creationId xmlns:p14="http://schemas.microsoft.com/office/powerpoint/2010/main" val="148341737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7EBF41C-691F-F231-365C-276B5F45F5CA}"/>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C5FAA7FB-7E71-79A4-C616-7AAA4BE568AE}"/>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951F3EF3-AD51-868C-446B-8B6849CCC463}"/>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A9B95AE0-00DC-1980-4A90-D5C0C7CBF860}"/>
              </a:ext>
            </a:extLst>
          </p:cNvPr>
          <p:cNvSpPr>
            <a:spLocks noGrp="1"/>
          </p:cNvSpPr>
          <p:nvPr>
            <p:ph type="dt" sz="half" idx="10"/>
          </p:nvPr>
        </p:nvSpPr>
        <p:spPr/>
        <p:txBody>
          <a:bodyPr/>
          <a:lstStyle/>
          <a:p>
            <a:fld id="{95394BA8-8B78-4442-92CC-B515E633D39E}" type="datetimeFigureOut">
              <a:rPr lang="en-GB" smtClean="0"/>
              <a:t>12/11/2023</a:t>
            </a:fld>
            <a:endParaRPr lang="en-GB"/>
          </a:p>
        </p:txBody>
      </p:sp>
      <p:sp>
        <p:nvSpPr>
          <p:cNvPr id="6" name="Footer Placeholder 5">
            <a:extLst>
              <a:ext uri="{FF2B5EF4-FFF2-40B4-BE49-F238E27FC236}">
                <a16:creationId xmlns:a16="http://schemas.microsoft.com/office/drawing/2014/main" id="{7AF4C446-2854-164A-5996-96FD067513F9}"/>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5E1FDD26-8FD1-109C-40B4-BF5E4F4AFE88}"/>
              </a:ext>
            </a:extLst>
          </p:cNvPr>
          <p:cNvSpPr>
            <a:spLocks noGrp="1"/>
          </p:cNvSpPr>
          <p:nvPr>
            <p:ph type="sldNum" sz="quarter" idx="12"/>
          </p:nvPr>
        </p:nvSpPr>
        <p:spPr/>
        <p:txBody>
          <a:bodyPr/>
          <a:lstStyle/>
          <a:p>
            <a:fld id="{5CE8CE98-1A40-4824-BE72-71C689AFBDA1}" type="slidenum">
              <a:rPr lang="en-GB" smtClean="0"/>
              <a:t>‹#›</a:t>
            </a:fld>
            <a:endParaRPr lang="en-GB"/>
          </a:p>
        </p:txBody>
      </p:sp>
    </p:spTree>
    <p:extLst>
      <p:ext uri="{BB962C8B-B14F-4D97-AF65-F5344CB8AC3E}">
        <p14:creationId xmlns:p14="http://schemas.microsoft.com/office/powerpoint/2010/main" val="173926625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1CEDEF5-BF2D-2B7E-1366-16CEEF5FC659}"/>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A0C60408-FCB1-6AF6-1072-056D8E51B538}"/>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9149B9CF-6731-AD6F-4CF2-935BC52AF6D3}"/>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D47E9F6C-CFA3-780B-64AF-3CD372596B74}"/>
              </a:ext>
            </a:extLst>
          </p:cNvPr>
          <p:cNvSpPr>
            <a:spLocks noGrp="1"/>
          </p:cNvSpPr>
          <p:nvPr>
            <p:ph type="dt" sz="half" idx="10"/>
          </p:nvPr>
        </p:nvSpPr>
        <p:spPr/>
        <p:txBody>
          <a:bodyPr/>
          <a:lstStyle/>
          <a:p>
            <a:fld id="{95394BA8-8B78-4442-92CC-B515E633D39E}" type="datetimeFigureOut">
              <a:rPr lang="en-GB" smtClean="0"/>
              <a:t>12/11/2023</a:t>
            </a:fld>
            <a:endParaRPr lang="en-GB"/>
          </a:p>
        </p:txBody>
      </p:sp>
      <p:sp>
        <p:nvSpPr>
          <p:cNvPr id="6" name="Footer Placeholder 5">
            <a:extLst>
              <a:ext uri="{FF2B5EF4-FFF2-40B4-BE49-F238E27FC236}">
                <a16:creationId xmlns:a16="http://schemas.microsoft.com/office/drawing/2014/main" id="{D43B0B13-88AF-3443-43B5-64BF84B58C0E}"/>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384CA8F8-165C-43A7-7A1A-5E82C4E57ED4}"/>
              </a:ext>
            </a:extLst>
          </p:cNvPr>
          <p:cNvSpPr>
            <a:spLocks noGrp="1"/>
          </p:cNvSpPr>
          <p:nvPr>
            <p:ph type="sldNum" sz="quarter" idx="12"/>
          </p:nvPr>
        </p:nvSpPr>
        <p:spPr/>
        <p:txBody>
          <a:bodyPr/>
          <a:lstStyle/>
          <a:p>
            <a:fld id="{5CE8CE98-1A40-4824-BE72-71C689AFBDA1}" type="slidenum">
              <a:rPr lang="en-GB" smtClean="0"/>
              <a:t>‹#›</a:t>
            </a:fld>
            <a:endParaRPr lang="en-GB"/>
          </a:p>
        </p:txBody>
      </p:sp>
    </p:spTree>
    <p:extLst>
      <p:ext uri="{BB962C8B-B14F-4D97-AF65-F5344CB8AC3E}">
        <p14:creationId xmlns:p14="http://schemas.microsoft.com/office/powerpoint/2010/main" val="25267762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AADE74B-8588-A68C-0859-BD4E7980BF54}"/>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7F9C7E08-5FA0-CE74-101D-7914911A3B88}"/>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FCC6B555-4A20-2E0B-7B83-4E8D77B9C17E}"/>
              </a:ext>
            </a:extLst>
          </p:cNvPr>
          <p:cNvSpPr>
            <a:spLocks noGrp="1"/>
          </p:cNvSpPr>
          <p:nvPr>
            <p:ph type="dt" sz="half" idx="10"/>
          </p:nvPr>
        </p:nvSpPr>
        <p:spPr/>
        <p:txBody>
          <a:bodyPr/>
          <a:lstStyle/>
          <a:p>
            <a:fld id="{95394BA8-8B78-4442-92CC-B515E633D39E}" type="datetimeFigureOut">
              <a:rPr lang="en-GB" smtClean="0"/>
              <a:t>12/11/2023</a:t>
            </a:fld>
            <a:endParaRPr lang="en-GB"/>
          </a:p>
        </p:txBody>
      </p:sp>
      <p:sp>
        <p:nvSpPr>
          <p:cNvPr id="5" name="Footer Placeholder 4">
            <a:extLst>
              <a:ext uri="{FF2B5EF4-FFF2-40B4-BE49-F238E27FC236}">
                <a16:creationId xmlns:a16="http://schemas.microsoft.com/office/drawing/2014/main" id="{C85AE0A2-C942-39E5-924E-4C0A792EA052}"/>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FF221019-6FB6-67D9-492D-70ED8EE9E058}"/>
              </a:ext>
            </a:extLst>
          </p:cNvPr>
          <p:cNvSpPr>
            <a:spLocks noGrp="1"/>
          </p:cNvSpPr>
          <p:nvPr>
            <p:ph type="sldNum" sz="quarter" idx="12"/>
          </p:nvPr>
        </p:nvSpPr>
        <p:spPr/>
        <p:txBody>
          <a:bodyPr/>
          <a:lstStyle/>
          <a:p>
            <a:fld id="{5CE8CE98-1A40-4824-BE72-71C689AFBDA1}" type="slidenum">
              <a:rPr lang="en-GB" smtClean="0"/>
              <a:t>‹#›</a:t>
            </a:fld>
            <a:endParaRPr lang="en-GB"/>
          </a:p>
        </p:txBody>
      </p:sp>
    </p:spTree>
    <p:extLst>
      <p:ext uri="{BB962C8B-B14F-4D97-AF65-F5344CB8AC3E}">
        <p14:creationId xmlns:p14="http://schemas.microsoft.com/office/powerpoint/2010/main" val="376436106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DED68930-A0DA-3067-1BD0-BCA8ADAA485E}"/>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5C25D5B1-6F89-29F4-15F7-4319D525C73D}"/>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C19D5EF1-F252-4F51-2431-A2FAFED6B549}"/>
              </a:ext>
            </a:extLst>
          </p:cNvPr>
          <p:cNvSpPr>
            <a:spLocks noGrp="1"/>
          </p:cNvSpPr>
          <p:nvPr>
            <p:ph type="dt" sz="half" idx="10"/>
          </p:nvPr>
        </p:nvSpPr>
        <p:spPr/>
        <p:txBody>
          <a:bodyPr/>
          <a:lstStyle/>
          <a:p>
            <a:fld id="{95394BA8-8B78-4442-92CC-B515E633D39E}" type="datetimeFigureOut">
              <a:rPr lang="en-GB" smtClean="0"/>
              <a:t>12/11/2023</a:t>
            </a:fld>
            <a:endParaRPr lang="en-GB"/>
          </a:p>
        </p:txBody>
      </p:sp>
      <p:sp>
        <p:nvSpPr>
          <p:cNvPr id="5" name="Footer Placeholder 4">
            <a:extLst>
              <a:ext uri="{FF2B5EF4-FFF2-40B4-BE49-F238E27FC236}">
                <a16:creationId xmlns:a16="http://schemas.microsoft.com/office/drawing/2014/main" id="{7A59EA37-7D7D-81D9-E3FB-AE54F1C307F3}"/>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A685AF0F-AD08-0B44-57D8-98F9CFF4F1AC}"/>
              </a:ext>
            </a:extLst>
          </p:cNvPr>
          <p:cNvSpPr>
            <a:spLocks noGrp="1"/>
          </p:cNvSpPr>
          <p:nvPr>
            <p:ph type="sldNum" sz="quarter" idx="12"/>
          </p:nvPr>
        </p:nvSpPr>
        <p:spPr/>
        <p:txBody>
          <a:bodyPr/>
          <a:lstStyle/>
          <a:p>
            <a:fld id="{5CE8CE98-1A40-4824-BE72-71C689AFBDA1}" type="slidenum">
              <a:rPr lang="en-GB" smtClean="0"/>
              <a:t>‹#›</a:t>
            </a:fld>
            <a:endParaRPr lang="en-GB"/>
          </a:p>
        </p:txBody>
      </p:sp>
    </p:spTree>
    <p:extLst>
      <p:ext uri="{BB962C8B-B14F-4D97-AF65-F5344CB8AC3E}">
        <p14:creationId xmlns:p14="http://schemas.microsoft.com/office/powerpoint/2010/main" val="143876923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 /><Relationship Id="rId3" Type="http://schemas.openxmlformats.org/officeDocument/2006/relationships/slideLayout" Target="../slideLayouts/slideLayout3.xml" /><Relationship Id="rId7" Type="http://schemas.openxmlformats.org/officeDocument/2006/relationships/slideLayout" Target="../slideLayouts/slideLayout7.xml" /><Relationship Id="rId12" Type="http://schemas.openxmlformats.org/officeDocument/2006/relationships/theme" Target="../theme/theme1.xml" /><Relationship Id="rId2" Type="http://schemas.openxmlformats.org/officeDocument/2006/relationships/slideLayout" Target="../slideLayouts/slideLayout2.xml" /><Relationship Id="rId1" Type="http://schemas.openxmlformats.org/officeDocument/2006/relationships/slideLayout" Target="../slideLayouts/slideLayout1.xml" /><Relationship Id="rId6" Type="http://schemas.openxmlformats.org/officeDocument/2006/relationships/slideLayout" Target="../slideLayouts/slideLayout6.xml" /><Relationship Id="rId11" Type="http://schemas.openxmlformats.org/officeDocument/2006/relationships/slideLayout" Target="../slideLayouts/slideLayout11.xml" /><Relationship Id="rId5" Type="http://schemas.openxmlformats.org/officeDocument/2006/relationships/slideLayout" Target="../slideLayouts/slideLayout5.xml" /><Relationship Id="rId10" Type="http://schemas.openxmlformats.org/officeDocument/2006/relationships/slideLayout" Target="../slideLayouts/slideLayout10.xml" /><Relationship Id="rId4" Type="http://schemas.openxmlformats.org/officeDocument/2006/relationships/slideLayout" Target="../slideLayouts/slideLayout4.xml" /><Relationship Id="rId9" Type="http://schemas.openxmlformats.org/officeDocument/2006/relationships/slideLayout" Target="../slideLayouts/slideLayout9.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DFFBA279-F88D-1145-5F63-D8307FA370EE}"/>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BF85DC9F-0676-DC0A-EA41-1AC6EECDBA8C}"/>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316816AA-ED29-E03B-EACC-087A7D9771EE}"/>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95394BA8-8B78-4442-92CC-B515E633D39E}" type="datetimeFigureOut">
              <a:rPr lang="en-GB" smtClean="0"/>
              <a:t>12/11/2023</a:t>
            </a:fld>
            <a:endParaRPr lang="en-GB"/>
          </a:p>
        </p:txBody>
      </p:sp>
      <p:sp>
        <p:nvSpPr>
          <p:cNvPr id="5" name="Footer Placeholder 4">
            <a:extLst>
              <a:ext uri="{FF2B5EF4-FFF2-40B4-BE49-F238E27FC236}">
                <a16:creationId xmlns:a16="http://schemas.microsoft.com/office/drawing/2014/main" id="{0E0B485D-3809-B985-80AD-66295C065696}"/>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DF6D4FBE-D5E9-BE11-D6EA-3D83C7E76C5F}"/>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5CE8CE98-1A40-4824-BE72-71C689AFBDA1}" type="slidenum">
              <a:rPr lang="en-GB" smtClean="0"/>
              <a:t>‹#›</a:t>
            </a:fld>
            <a:endParaRPr lang="en-GB"/>
          </a:p>
        </p:txBody>
      </p:sp>
    </p:spTree>
    <p:extLst>
      <p:ext uri="{BB962C8B-B14F-4D97-AF65-F5344CB8AC3E}">
        <p14:creationId xmlns:p14="http://schemas.microsoft.com/office/powerpoint/2010/main" val="2368181024"/>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jpeg" /><Relationship Id="rId2" Type="http://schemas.openxmlformats.org/officeDocument/2006/relationships/notesSlide" Target="../notesSlides/notesSlide1.xml" /><Relationship Id="rId1" Type="http://schemas.openxmlformats.org/officeDocument/2006/relationships/slideLayout" Target="../slideLayouts/slideLayout1.xml" /></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 /><Relationship Id="rId1" Type="http://schemas.openxmlformats.org/officeDocument/2006/relationships/slideLayout" Target="../slideLayouts/slideLayout2.xml" /></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 /><Relationship Id="rId1" Type="http://schemas.openxmlformats.org/officeDocument/2006/relationships/slideLayout" Target="../slideLayouts/slideLayout2.xml" /></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 /><Relationship Id="rId1" Type="http://schemas.openxmlformats.org/officeDocument/2006/relationships/slideLayout" Target="../slideLayouts/slideLayout2.xml" /></Relationships>
</file>

<file path=ppt/slides/_rels/slide5.xml.rels><?xml version="1.0" encoding="UTF-8" standalone="yes"?>
<Relationships xmlns="http://schemas.openxmlformats.org/package/2006/relationships"><Relationship Id="rId3" Type="http://schemas.openxmlformats.org/officeDocument/2006/relationships/image" Target="../media/image2.jpeg" /><Relationship Id="rId2" Type="http://schemas.openxmlformats.org/officeDocument/2006/relationships/notesSlide" Target="../notesSlides/notesSlide5.xml" /><Relationship Id="rId1" Type="http://schemas.openxmlformats.org/officeDocument/2006/relationships/slideLayout" Target="../slideLayouts/slideLayout2.xml" /></Relationships>
</file>

<file path=ppt/slides/_rels/slide6.xml.rels><?xml version="1.0" encoding="UTF-8" standalone="yes"?>
<Relationships xmlns="http://schemas.openxmlformats.org/package/2006/relationships"><Relationship Id="rId3" Type="http://schemas.openxmlformats.org/officeDocument/2006/relationships/image" Target="../media/image2.jpeg" /><Relationship Id="rId2" Type="http://schemas.openxmlformats.org/officeDocument/2006/relationships/notesSlide" Target="../notesSlides/notesSlide6.xml" /><Relationship Id="rId1" Type="http://schemas.openxmlformats.org/officeDocument/2006/relationships/slideLayout" Target="../slideLayouts/slideLayout2.xml" /></Relationships>
</file>

<file path=ppt/slides/_rels/slide7.xml.rels><?xml version="1.0" encoding="UTF-8" standalone="yes"?>
<Relationships xmlns="http://schemas.openxmlformats.org/package/2006/relationships"><Relationship Id="rId3" Type="http://schemas.openxmlformats.org/officeDocument/2006/relationships/image" Target="../media/image3.jpeg" /><Relationship Id="rId2" Type="http://schemas.openxmlformats.org/officeDocument/2006/relationships/notesSlide" Target="../notesSlides/notesSlide7.xml" /><Relationship Id="rId1" Type="http://schemas.openxmlformats.org/officeDocument/2006/relationships/slideLayout" Target="../slideLayouts/slideLayout2.xml" /></Relationships>
</file>

<file path=ppt/slides/_rels/slide8.xml.rels><?xml version="1.0" encoding="UTF-8" standalone="yes"?>
<Relationships xmlns="http://schemas.openxmlformats.org/package/2006/relationships"><Relationship Id="rId3" Type="http://schemas.openxmlformats.org/officeDocument/2006/relationships/image" Target="../media/image4.jpeg" /><Relationship Id="rId2" Type="http://schemas.openxmlformats.org/officeDocument/2006/relationships/notesSlide" Target="../notesSlides/notesSlide8.xml" /><Relationship Id="rId1" Type="http://schemas.openxmlformats.org/officeDocument/2006/relationships/slideLayout" Target="../slideLayouts/slideLayout2.xml" /></Relationships>
</file>

<file path=ppt/slides/_rels/slide9.xml.rels><?xml version="1.0" encoding="UTF-8" standalone="yes"?>
<Relationships xmlns="http://schemas.openxmlformats.org/package/2006/relationships"><Relationship Id="rId3" Type="http://schemas.openxmlformats.org/officeDocument/2006/relationships/image" Target="../media/image5.jpeg" /><Relationship Id="rId2" Type="http://schemas.openxmlformats.org/officeDocument/2006/relationships/notesSlide" Target="../notesSlides/notesSlide9.xml" /><Relationship Id="rId1" Type="http://schemas.openxmlformats.org/officeDocument/2006/relationships/slideLayout" Target="../slideLayouts/slideLayout2.xml" /></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10.xml" /><Relationship Id="rId1" Type="http://schemas.openxmlformats.org/officeDocument/2006/relationships/slideLayout" Target="../slideLayouts/slideLayout2.xml" /></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1.xml" /><Relationship Id="rId1" Type="http://schemas.openxmlformats.org/officeDocument/2006/relationships/slideLayout" Target="../slideLayouts/slideLayout2.xml" /></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2.xml" /><Relationship Id="rId1" Type="http://schemas.openxmlformats.org/officeDocument/2006/relationships/slideLayout" Target="../slideLayouts/slideLayout2.xml" /></Relationships>
</file>

<file path=ppt/slides/_rels/slide13.xml.rels><?xml version="1.0" encoding="UTF-8" standalone="yes"?>
<Relationships xmlns="http://schemas.openxmlformats.org/package/2006/relationships"><Relationship Id="rId3" Type="http://schemas.openxmlformats.org/officeDocument/2006/relationships/diagramData" Target="../diagrams/data1.xml" /><Relationship Id="rId7" Type="http://schemas.microsoft.com/office/2007/relationships/diagramDrawing" Target="../diagrams/drawing1.xml" /><Relationship Id="rId2" Type="http://schemas.openxmlformats.org/officeDocument/2006/relationships/notesSlide" Target="../notesSlides/notesSlide13.xml" /><Relationship Id="rId1" Type="http://schemas.openxmlformats.org/officeDocument/2006/relationships/slideLayout" Target="../slideLayouts/slideLayout2.xml" /><Relationship Id="rId6" Type="http://schemas.openxmlformats.org/officeDocument/2006/relationships/diagramColors" Target="../diagrams/colors1.xml" /><Relationship Id="rId5" Type="http://schemas.openxmlformats.org/officeDocument/2006/relationships/diagramQuickStyle" Target="../diagrams/quickStyle1.xml" /><Relationship Id="rId4" Type="http://schemas.openxmlformats.org/officeDocument/2006/relationships/diagramLayout" Target="../diagrams/layout1.xml" /></Relationships>
</file>

<file path=ppt/slides/_rels/slide14.xml.rels><?xml version="1.0" encoding="UTF-8" standalone="yes"?>
<Relationships xmlns="http://schemas.openxmlformats.org/package/2006/relationships"><Relationship Id="rId3" Type="http://schemas.openxmlformats.org/officeDocument/2006/relationships/diagramData" Target="../diagrams/data2.xml" /><Relationship Id="rId7" Type="http://schemas.microsoft.com/office/2007/relationships/diagramDrawing" Target="../diagrams/drawing2.xml" /><Relationship Id="rId2" Type="http://schemas.openxmlformats.org/officeDocument/2006/relationships/notesSlide" Target="../notesSlides/notesSlide14.xml" /><Relationship Id="rId1" Type="http://schemas.openxmlformats.org/officeDocument/2006/relationships/slideLayout" Target="../slideLayouts/slideLayout2.xml" /><Relationship Id="rId6" Type="http://schemas.openxmlformats.org/officeDocument/2006/relationships/diagramColors" Target="../diagrams/colors2.xml" /><Relationship Id="rId5" Type="http://schemas.openxmlformats.org/officeDocument/2006/relationships/diagramQuickStyle" Target="../diagrams/quickStyle2.xml" /><Relationship Id="rId4" Type="http://schemas.openxmlformats.org/officeDocument/2006/relationships/diagramLayout" Target="../diagrams/layout2.xml" /></Relationships>
</file>

<file path=ppt/slides/_rels/slide15.xml.rels><?xml version="1.0" encoding="UTF-8" standalone="yes"?>
<Relationships xmlns="http://schemas.openxmlformats.org/package/2006/relationships"><Relationship Id="rId3" Type="http://schemas.openxmlformats.org/officeDocument/2006/relationships/hyperlink" Target="https://www.siemens.com/applications/b09c49eb-3a14-73b3-9f71-e30e3c2dfdbd/s3_assets/pdfs/en/Siemens_Report_FY2022.pdf?ste_sid=6838fdbaae9068381def9a6296a63662" TargetMode="External" /><Relationship Id="rId2" Type="http://schemas.openxmlformats.org/officeDocument/2006/relationships/hyperlink" Target="https://www.airbus.com/sites/g/files/jlcbta136/files/2023-05/Airbus_SE_2022_Annual_Report.pdf" TargetMode="External" /><Relationship Id="rId1" Type="http://schemas.openxmlformats.org/officeDocument/2006/relationships/slideLayout" Target="../slideLayouts/slideLayout2.xml" /></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 /></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6" name="Rectangle 15">
            <a:extLst>
              <a:ext uri="{FF2B5EF4-FFF2-40B4-BE49-F238E27FC236}">
                <a16:creationId xmlns:a16="http://schemas.microsoft.com/office/drawing/2014/main" id="{0671A8AE-40A1-4631-A6B8-581AFF06548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7" name="Picture 16">
            <a:extLst>
              <a:ext uri="{FF2B5EF4-FFF2-40B4-BE49-F238E27FC236}">
                <a16:creationId xmlns:a16="http://schemas.microsoft.com/office/drawing/2014/main" id="{5332DCC3-9C92-1893-209A-6E1EEB457D83}"/>
              </a:ext>
            </a:extLst>
          </p:cNvPr>
          <p:cNvPicPr>
            <a:picLocks noChangeAspect="1"/>
          </p:cNvPicPr>
          <p:nvPr/>
        </p:nvPicPr>
        <p:blipFill rotWithShape="1">
          <a:blip r:embed="rId3"/>
          <a:srcRect l="8412" r="28388"/>
          <a:stretch/>
        </p:blipFill>
        <p:spPr>
          <a:xfrm>
            <a:off x="4637741" y="0"/>
            <a:ext cx="8807303" cy="6926360"/>
          </a:xfrm>
          <a:prstGeom prst="rect">
            <a:avLst/>
          </a:prstGeom>
        </p:spPr>
      </p:pic>
      <p:sp>
        <p:nvSpPr>
          <p:cNvPr id="18" name="Rectangle 17">
            <a:extLst>
              <a:ext uri="{FF2B5EF4-FFF2-40B4-BE49-F238E27FC236}">
                <a16:creationId xmlns:a16="http://schemas.microsoft.com/office/drawing/2014/main" id="{AB58EF07-17C2-48CF-ABB0-EEF1F17CB8F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 y="0"/>
            <a:ext cx="9339206" cy="6858000"/>
          </a:xfrm>
          <a:prstGeom prst="rect">
            <a:avLst/>
          </a:prstGeom>
          <a:gradFill>
            <a:gsLst>
              <a:gs pos="58000">
                <a:schemeClr val="tx1"/>
              </a:gs>
              <a:gs pos="33000">
                <a:schemeClr val="tx1">
                  <a:alpha val="64000"/>
                </a:schemeClr>
              </a:gs>
              <a:gs pos="0">
                <a:schemeClr val="tx1">
                  <a:alpha val="0"/>
                </a:schemeClr>
              </a:gs>
              <a:gs pos="100000">
                <a:schemeClr val="tx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0591AEA7-695B-3CBC-BCE4-6990BB86FB86}"/>
              </a:ext>
            </a:extLst>
          </p:cNvPr>
          <p:cNvSpPr>
            <a:spLocks noGrp="1"/>
          </p:cNvSpPr>
          <p:nvPr>
            <p:ph type="ctrTitle"/>
          </p:nvPr>
        </p:nvSpPr>
        <p:spPr>
          <a:xfrm>
            <a:off x="477981" y="1122363"/>
            <a:ext cx="4023360" cy="3204134"/>
          </a:xfrm>
        </p:spPr>
        <p:txBody>
          <a:bodyPr anchor="b">
            <a:normAutofit/>
          </a:bodyPr>
          <a:lstStyle/>
          <a:p>
            <a:pPr algn="l"/>
            <a:r>
              <a:rPr lang="en-US" sz="4400">
                <a:solidFill>
                  <a:schemeClr val="bg1"/>
                </a:solidFill>
              </a:rPr>
              <a:t>Knowledge and Information Management Skills for the Workplace</a:t>
            </a:r>
            <a:endParaRPr lang="en-GB" sz="4400">
              <a:solidFill>
                <a:schemeClr val="bg1"/>
              </a:solidFill>
            </a:endParaRPr>
          </a:p>
        </p:txBody>
      </p:sp>
      <p:sp>
        <p:nvSpPr>
          <p:cNvPr id="19" name="Rectangle 18">
            <a:extLst>
              <a:ext uri="{FF2B5EF4-FFF2-40B4-BE49-F238E27FC236}">
                <a16:creationId xmlns:a16="http://schemas.microsoft.com/office/drawing/2014/main" id="{AF2F604E-43BE-4DC3-B983-E071523364F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759921" y="346791"/>
            <a:ext cx="146304" cy="704088"/>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15" name="Rectangle 14">
            <a:extLst>
              <a:ext uri="{FF2B5EF4-FFF2-40B4-BE49-F238E27FC236}">
                <a16:creationId xmlns:a16="http://schemas.microsoft.com/office/drawing/2014/main" id="{08C9B587-E65E-4B52-B37C-ABEBB6E8792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1029" y="4546920"/>
            <a:ext cx="3977640" cy="18288"/>
          </a:xfrm>
          <a:prstGeom prst="rect">
            <a:avLst/>
          </a:prstGeom>
          <a:solidFill>
            <a:schemeClr val="tx1"/>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4" name="TextBox 3">
            <a:extLst>
              <a:ext uri="{FF2B5EF4-FFF2-40B4-BE49-F238E27FC236}">
                <a16:creationId xmlns:a16="http://schemas.microsoft.com/office/drawing/2014/main" id="{BD2C843B-4068-5543-DD01-F1ADF3A98269}"/>
              </a:ext>
            </a:extLst>
          </p:cNvPr>
          <p:cNvSpPr txBox="1"/>
          <p:nvPr/>
        </p:nvSpPr>
        <p:spPr>
          <a:xfrm>
            <a:off x="477981" y="4848695"/>
            <a:ext cx="4529072" cy="1200329"/>
          </a:xfrm>
          <a:prstGeom prst="rect">
            <a:avLst/>
          </a:prstGeom>
          <a:noFill/>
        </p:spPr>
        <p:txBody>
          <a:bodyPr wrap="square" rtlCol="0">
            <a:spAutoFit/>
          </a:bodyPr>
          <a:lstStyle/>
          <a:p>
            <a:pPr algn="l"/>
            <a:r>
              <a:rPr lang="en-GB" sz="2400" b="1" dirty="0">
                <a:solidFill>
                  <a:schemeClr val="bg1"/>
                </a:solidFill>
              </a:rPr>
              <a:t>Jahangir </a:t>
            </a:r>
            <a:r>
              <a:rPr lang="en-GB" sz="2400" b="1" dirty="0" err="1">
                <a:solidFill>
                  <a:schemeClr val="bg1"/>
                </a:solidFill>
              </a:rPr>
              <a:t>khalaj</a:t>
            </a:r>
            <a:r>
              <a:rPr lang="en-GB" sz="2400" b="1" dirty="0">
                <a:solidFill>
                  <a:schemeClr val="bg1"/>
                </a:solidFill>
              </a:rPr>
              <a:t> </a:t>
            </a:r>
            <a:r>
              <a:rPr lang="en-GB" sz="2400" b="1" dirty="0" err="1">
                <a:solidFill>
                  <a:schemeClr val="bg1"/>
                </a:solidFill>
              </a:rPr>
              <a:t>Savojbolagh</a:t>
            </a:r>
            <a:r>
              <a:rPr lang="en-GB" sz="2400" b="1" dirty="0">
                <a:solidFill>
                  <a:schemeClr val="bg1"/>
                </a:solidFill>
              </a:rPr>
              <a:t> </a:t>
            </a:r>
          </a:p>
          <a:p>
            <a:pPr algn="l"/>
            <a:r>
              <a:rPr lang="en-GB" sz="2400" b="1" dirty="0">
                <a:solidFill>
                  <a:schemeClr val="bg1"/>
                </a:solidFill>
              </a:rPr>
              <a:t>2109914 </a:t>
            </a:r>
          </a:p>
          <a:p>
            <a:pPr algn="l"/>
            <a:r>
              <a:rPr lang="en-GB" sz="2400" b="1" dirty="0">
                <a:solidFill>
                  <a:schemeClr val="bg1"/>
                </a:solidFill>
              </a:rPr>
              <a:t>BMSW5106</a:t>
            </a:r>
            <a:endParaRPr lang="en-US" sz="2400" b="1" dirty="0">
              <a:solidFill>
                <a:schemeClr val="bg1"/>
              </a:solidFill>
            </a:endParaRPr>
          </a:p>
        </p:txBody>
      </p:sp>
    </p:spTree>
    <p:extLst>
      <p:ext uri="{BB962C8B-B14F-4D97-AF65-F5344CB8AC3E}">
        <p14:creationId xmlns:p14="http://schemas.microsoft.com/office/powerpoint/2010/main" val="399552768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9588DA8-065E-4F6F-8EFD-43104AB2E0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0" name="Rectangle 9">
            <a:extLst>
              <a:ext uri="{FF2B5EF4-FFF2-40B4-BE49-F238E27FC236}">
                <a16:creationId xmlns:a16="http://schemas.microsoft.com/office/drawing/2014/main" id="{C4285719-470E-454C-AF62-8323075F1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8" name="Freeform: Shape 17">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0" name="Rectangle 19">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3" y="1399943"/>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73516C1-8FB9-5C5E-1F93-AEE28F40B834}"/>
              </a:ext>
            </a:extLst>
          </p:cNvPr>
          <p:cNvSpPr>
            <a:spLocks noGrp="1"/>
          </p:cNvSpPr>
          <p:nvPr>
            <p:ph type="title"/>
          </p:nvPr>
        </p:nvSpPr>
        <p:spPr>
          <a:xfrm>
            <a:off x="466722" y="586855"/>
            <a:ext cx="3201366" cy="3387497"/>
          </a:xfrm>
        </p:spPr>
        <p:txBody>
          <a:bodyPr anchor="b">
            <a:normAutofit/>
          </a:bodyPr>
          <a:lstStyle/>
          <a:p>
            <a:pPr algn="r"/>
            <a:r>
              <a:rPr lang="en-GB" sz="4000">
                <a:solidFill>
                  <a:srgbClr val="FFFFFF"/>
                </a:solidFill>
              </a:rPr>
              <a:t>Introduction</a:t>
            </a:r>
          </a:p>
        </p:txBody>
      </p:sp>
      <p:sp>
        <p:nvSpPr>
          <p:cNvPr id="3" name="Content Placeholder 2">
            <a:extLst>
              <a:ext uri="{FF2B5EF4-FFF2-40B4-BE49-F238E27FC236}">
                <a16:creationId xmlns:a16="http://schemas.microsoft.com/office/drawing/2014/main" id="{EEF628D1-F219-61E5-4F10-03DCEFC41B58}"/>
              </a:ext>
            </a:extLst>
          </p:cNvPr>
          <p:cNvSpPr>
            <a:spLocks noGrp="1"/>
          </p:cNvSpPr>
          <p:nvPr>
            <p:ph idx="1"/>
          </p:nvPr>
        </p:nvSpPr>
        <p:spPr>
          <a:xfrm>
            <a:off x="4810259" y="649480"/>
            <a:ext cx="6555347" cy="5546047"/>
          </a:xfrm>
        </p:spPr>
        <p:txBody>
          <a:bodyPr anchor="ctr">
            <a:normAutofit/>
          </a:bodyPr>
          <a:lstStyle/>
          <a:p>
            <a:pPr>
              <a:spcAft>
                <a:spcPts val="800"/>
              </a:spcAft>
              <a:buFont typeface="Wingdings" panose="05000000000000000000" pitchFamily="2" charset="2"/>
              <a:buChar char="ü"/>
              <a:tabLst>
                <a:tab pos="457200" algn="l"/>
              </a:tabLst>
            </a:pPr>
            <a:r>
              <a:rPr lang="en-GB" sz="2000" kern="100">
                <a:effectLst/>
                <a:latin typeface="Calibri" panose="020F0502020204030204" pitchFamily="34" charset="0"/>
                <a:ea typeface="Calibri" panose="020F0502020204030204" pitchFamily="34" charset="0"/>
                <a:cs typeface="Arial" panose="020B0604020202020204" pitchFamily="34" charset="0"/>
              </a:rPr>
              <a:t>Siemens is a Munich-based multinational conglomerate with a focus on automation, digitalisation, and electrification.</a:t>
            </a:r>
          </a:p>
          <a:p>
            <a:pPr>
              <a:spcAft>
                <a:spcPts val="800"/>
              </a:spcAft>
              <a:buFont typeface="Wingdings" panose="05000000000000000000" pitchFamily="2" charset="2"/>
              <a:buChar char="ü"/>
              <a:tabLst>
                <a:tab pos="457200" algn="l"/>
              </a:tabLst>
            </a:pPr>
            <a:r>
              <a:rPr lang="en-GB" sz="2000" kern="100">
                <a:effectLst/>
                <a:latin typeface="Calibri" panose="020F0502020204030204" pitchFamily="34" charset="0"/>
                <a:ea typeface="Calibri" panose="020F0502020204030204" pitchFamily="34" charset="0"/>
                <a:cs typeface="Arial" panose="020B0604020202020204" pitchFamily="34" charset="0"/>
              </a:rPr>
              <a:t>Knowledge Management (KM) is central to Siemens' strategy for adapting to market shifts and technological advancements.</a:t>
            </a:r>
          </a:p>
          <a:p>
            <a:pPr>
              <a:spcAft>
                <a:spcPts val="800"/>
              </a:spcAft>
              <a:buFont typeface="Wingdings" panose="05000000000000000000" pitchFamily="2" charset="2"/>
              <a:buChar char="ü"/>
              <a:tabLst>
                <a:tab pos="457200" algn="l"/>
              </a:tabLst>
            </a:pPr>
            <a:r>
              <a:rPr lang="en-GB" sz="2000" kern="100">
                <a:effectLst/>
                <a:latin typeface="Calibri" panose="020F0502020204030204" pitchFamily="34" charset="0"/>
                <a:ea typeface="Calibri" panose="020F0502020204030204" pitchFamily="34" charset="0"/>
                <a:cs typeface="Arial" panose="020B0604020202020204" pitchFamily="34" charset="0"/>
              </a:rPr>
              <a:t>Airbus, headquartered in Leiden, Netherlands, is a major player in the European aerospace industry.</a:t>
            </a:r>
          </a:p>
          <a:p>
            <a:pPr>
              <a:spcAft>
                <a:spcPts val="800"/>
              </a:spcAft>
              <a:buFont typeface="Wingdings" panose="05000000000000000000" pitchFamily="2" charset="2"/>
              <a:buChar char="ü"/>
              <a:tabLst>
                <a:tab pos="457200" algn="l"/>
              </a:tabLst>
            </a:pPr>
            <a:r>
              <a:rPr lang="en-GB" sz="2000" kern="100">
                <a:effectLst/>
                <a:latin typeface="Calibri" panose="020F0502020204030204" pitchFamily="34" charset="0"/>
                <a:ea typeface="Calibri" panose="020F0502020204030204" pitchFamily="34" charset="0"/>
                <a:cs typeface="Arial" panose="020B0604020202020204" pitchFamily="34" charset="0"/>
              </a:rPr>
              <a:t>Airbus has significantly influenced the aviation industry through innovative technologies like fly-by-wire systems and fuel-efficient engines.</a:t>
            </a:r>
          </a:p>
          <a:p>
            <a:pPr>
              <a:spcAft>
                <a:spcPts val="800"/>
              </a:spcAft>
              <a:buFont typeface="Wingdings" panose="05000000000000000000" pitchFamily="2" charset="2"/>
              <a:buChar char="ü"/>
              <a:tabLst>
                <a:tab pos="457200" algn="l"/>
              </a:tabLst>
            </a:pPr>
            <a:r>
              <a:rPr lang="en-GB" sz="2000" kern="100">
                <a:effectLst/>
                <a:latin typeface="Calibri" panose="020F0502020204030204" pitchFamily="34" charset="0"/>
                <a:ea typeface="Calibri" panose="020F0502020204030204" pitchFamily="34" charset="0"/>
                <a:cs typeface="Arial" panose="020B0604020202020204" pitchFamily="34" charset="0"/>
              </a:rPr>
              <a:t>KM is integral to Airbus for driving innovation and enhancing operational efficiency.</a:t>
            </a:r>
          </a:p>
        </p:txBody>
      </p:sp>
    </p:spTree>
    <p:extLst>
      <p:ext uri="{BB962C8B-B14F-4D97-AF65-F5344CB8AC3E}">
        <p14:creationId xmlns:p14="http://schemas.microsoft.com/office/powerpoint/2010/main" val="168728399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9588DA8-065E-4F6F-8EFD-43104AB2E0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0" name="Rectangle 9">
            <a:extLst>
              <a:ext uri="{FF2B5EF4-FFF2-40B4-BE49-F238E27FC236}">
                <a16:creationId xmlns:a16="http://schemas.microsoft.com/office/drawing/2014/main" id="{C4285719-470E-454C-AF62-8323075F1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8" name="Freeform: Shape 17">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0" name="Rectangle 19">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3" y="1399943"/>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B1A74FB-A44A-706E-17E3-F33AA7FD3742}"/>
              </a:ext>
            </a:extLst>
          </p:cNvPr>
          <p:cNvSpPr>
            <a:spLocks noGrp="1"/>
          </p:cNvSpPr>
          <p:nvPr>
            <p:ph type="title"/>
          </p:nvPr>
        </p:nvSpPr>
        <p:spPr>
          <a:xfrm>
            <a:off x="466722" y="586855"/>
            <a:ext cx="3201366" cy="3387497"/>
          </a:xfrm>
        </p:spPr>
        <p:txBody>
          <a:bodyPr anchor="b">
            <a:normAutofit/>
          </a:bodyPr>
          <a:lstStyle/>
          <a:p>
            <a:pPr algn="r"/>
            <a:r>
              <a:rPr lang="en-US" sz="4000">
                <a:solidFill>
                  <a:srgbClr val="FFFFFF"/>
                </a:solidFill>
              </a:rPr>
              <a:t>TOWS Analysis of Siemens' Knowledge Management Systems</a:t>
            </a:r>
            <a:endParaRPr lang="en-GB" sz="4000">
              <a:solidFill>
                <a:srgbClr val="FFFFFF"/>
              </a:solidFill>
            </a:endParaRPr>
          </a:p>
        </p:txBody>
      </p:sp>
      <p:sp>
        <p:nvSpPr>
          <p:cNvPr id="3" name="Content Placeholder 2">
            <a:extLst>
              <a:ext uri="{FF2B5EF4-FFF2-40B4-BE49-F238E27FC236}">
                <a16:creationId xmlns:a16="http://schemas.microsoft.com/office/drawing/2014/main" id="{BA98F64C-EEB4-E896-1919-95B44C2CF738}"/>
              </a:ext>
            </a:extLst>
          </p:cNvPr>
          <p:cNvSpPr>
            <a:spLocks noGrp="1"/>
          </p:cNvSpPr>
          <p:nvPr>
            <p:ph idx="1"/>
          </p:nvPr>
        </p:nvSpPr>
        <p:spPr>
          <a:xfrm>
            <a:off x="4810259" y="649480"/>
            <a:ext cx="6555347" cy="5546047"/>
          </a:xfrm>
        </p:spPr>
        <p:txBody>
          <a:bodyPr anchor="ctr">
            <a:normAutofit/>
          </a:bodyPr>
          <a:lstStyle/>
          <a:p>
            <a:pPr marL="342900" lvl="0" indent="-342900">
              <a:spcAft>
                <a:spcPts val="800"/>
              </a:spcAft>
              <a:buFont typeface="Wingdings" panose="05000000000000000000" pitchFamily="2" charset="2"/>
              <a:buChar char=""/>
              <a:tabLst>
                <a:tab pos="457200" algn="l"/>
              </a:tabLst>
            </a:pPr>
            <a:r>
              <a:rPr lang="en-GB" sz="2000" kern="100">
                <a:effectLst/>
                <a:latin typeface="Calibri" panose="020F0502020204030204" pitchFamily="34" charset="0"/>
                <a:ea typeface="Calibri" panose="020F0502020204030204" pitchFamily="34" charset="0"/>
                <a:cs typeface="Arial" panose="020B0604020202020204" pitchFamily="34" charset="0"/>
              </a:rPr>
              <a:t>Leverage AI for real-time KM evaluation.</a:t>
            </a:r>
          </a:p>
          <a:p>
            <a:pPr marL="342900" lvl="0" indent="-342900">
              <a:spcAft>
                <a:spcPts val="800"/>
              </a:spcAft>
              <a:buFont typeface="Wingdings" panose="05000000000000000000" pitchFamily="2" charset="2"/>
              <a:buChar char=""/>
              <a:tabLst>
                <a:tab pos="457200" algn="l"/>
              </a:tabLst>
            </a:pPr>
            <a:r>
              <a:rPr lang="en-GB" sz="2000" kern="100">
                <a:effectLst/>
                <a:latin typeface="Calibri" panose="020F0502020204030204" pitchFamily="34" charset="0"/>
                <a:ea typeface="Calibri" panose="020F0502020204030204" pitchFamily="34" charset="0"/>
                <a:cs typeface="Arial" panose="020B0604020202020204" pitchFamily="34" charset="0"/>
              </a:rPr>
              <a:t>Employ governance for regulatory compliance.</a:t>
            </a:r>
          </a:p>
          <a:p>
            <a:pPr marL="342900" lvl="0" indent="-342900">
              <a:spcAft>
                <a:spcPts val="800"/>
              </a:spcAft>
              <a:buFont typeface="Wingdings" panose="05000000000000000000" pitchFamily="2" charset="2"/>
              <a:buChar char=""/>
              <a:tabLst>
                <a:tab pos="457200" algn="l"/>
              </a:tabLst>
            </a:pPr>
            <a:r>
              <a:rPr lang="en-GB" sz="2000" kern="100">
                <a:effectLst/>
                <a:latin typeface="Calibri" panose="020F0502020204030204" pitchFamily="34" charset="0"/>
                <a:ea typeface="Calibri" panose="020F0502020204030204" pitchFamily="34" charset="0"/>
                <a:cs typeface="Arial" panose="020B0604020202020204" pitchFamily="34" charset="0"/>
              </a:rPr>
              <a:t>Simplify KM tools to improve usability.</a:t>
            </a:r>
          </a:p>
          <a:p>
            <a:pPr marL="342900" lvl="0" indent="-342900">
              <a:spcAft>
                <a:spcPts val="800"/>
              </a:spcAft>
              <a:buFont typeface="Wingdings" panose="05000000000000000000" pitchFamily="2" charset="2"/>
              <a:buChar char=""/>
              <a:tabLst>
                <a:tab pos="457200" algn="l"/>
              </a:tabLst>
            </a:pPr>
            <a:r>
              <a:rPr lang="en-GB" sz="2000" kern="100">
                <a:effectLst/>
                <a:latin typeface="Calibri" panose="020F0502020204030204" pitchFamily="34" charset="0"/>
                <a:ea typeface="Calibri" panose="020F0502020204030204" pitchFamily="34" charset="0"/>
                <a:cs typeface="Arial" panose="020B0604020202020204" pitchFamily="34" charset="0"/>
              </a:rPr>
              <a:t>Streamline systems to mitigate cybersecurity risks.</a:t>
            </a:r>
          </a:p>
          <a:p>
            <a:pPr marL="342900" lvl="0" indent="-342900">
              <a:spcAft>
                <a:spcPts val="800"/>
              </a:spcAft>
              <a:buFont typeface="Wingdings" panose="05000000000000000000" pitchFamily="2" charset="2"/>
              <a:buChar char=""/>
              <a:tabLst>
                <a:tab pos="457200" algn="l"/>
              </a:tabLst>
            </a:pPr>
            <a:r>
              <a:rPr lang="en-GB" sz="2000" kern="100">
                <a:effectLst/>
                <a:latin typeface="Calibri" panose="020F0502020204030204" pitchFamily="34" charset="0"/>
                <a:ea typeface="Calibri" panose="020F0502020204030204" pitchFamily="34" charset="0"/>
                <a:cs typeface="Arial" panose="020B0604020202020204" pitchFamily="34" charset="0"/>
              </a:rPr>
              <a:t>Invest in user training for effective implementation.</a:t>
            </a:r>
          </a:p>
        </p:txBody>
      </p:sp>
    </p:spTree>
    <p:extLst>
      <p:ext uri="{BB962C8B-B14F-4D97-AF65-F5344CB8AC3E}">
        <p14:creationId xmlns:p14="http://schemas.microsoft.com/office/powerpoint/2010/main" val="350198449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79E27D9-03C7-44E2-9FF8-15D0C8506A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F7F74DF-B50F-5C3B-3F0A-F8ADD8897231}"/>
              </a:ext>
            </a:extLst>
          </p:cNvPr>
          <p:cNvSpPr>
            <a:spLocks noGrp="1"/>
          </p:cNvSpPr>
          <p:nvPr>
            <p:ph type="title"/>
          </p:nvPr>
        </p:nvSpPr>
        <p:spPr>
          <a:xfrm>
            <a:off x="656823" y="962166"/>
            <a:ext cx="3103808" cy="4421876"/>
          </a:xfrm>
        </p:spPr>
        <p:txBody>
          <a:bodyPr anchor="t">
            <a:normAutofit/>
          </a:bodyPr>
          <a:lstStyle/>
          <a:p>
            <a:pPr algn="r"/>
            <a:r>
              <a:rPr lang="en-US" sz="4000"/>
              <a:t>Airbus’ Knowledge Management Systems TOWS</a:t>
            </a:r>
            <a:endParaRPr lang="en-GB" sz="4000"/>
          </a:p>
        </p:txBody>
      </p:sp>
      <p:sp>
        <p:nvSpPr>
          <p:cNvPr id="3" name="Content Placeholder 2">
            <a:extLst>
              <a:ext uri="{FF2B5EF4-FFF2-40B4-BE49-F238E27FC236}">
                <a16:creationId xmlns:a16="http://schemas.microsoft.com/office/drawing/2014/main" id="{C498C622-8256-598B-0659-73F45F93A144}"/>
              </a:ext>
            </a:extLst>
          </p:cNvPr>
          <p:cNvSpPr>
            <a:spLocks noGrp="1"/>
          </p:cNvSpPr>
          <p:nvPr>
            <p:ph idx="1"/>
          </p:nvPr>
        </p:nvSpPr>
        <p:spPr>
          <a:xfrm>
            <a:off x="4088929" y="962167"/>
            <a:ext cx="6858113" cy="4743174"/>
          </a:xfrm>
        </p:spPr>
        <p:txBody>
          <a:bodyPr anchor="t">
            <a:normAutofit/>
          </a:bodyPr>
          <a:lstStyle/>
          <a:p>
            <a:pPr marL="342900" lvl="0" indent="-342900">
              <a:spcAft>
                <a:spcPts val="800"/>
              </a:spcAft>
              <a:buFont typeface="Wingdings" panose="05000000000000000000" pitchFamily="2" charset="2"/>
              <a:buChar char=""/>
              <a:tabLst>
                <a:tab pos="457200" algn="l"/>
              </a:tabLst>
            </a:pPr>
            <a:r>
              <a:rPr lang="en-GB" sz="2000" kern="100">
                <a:effectLst/>
                <a:latin typeface="Calibri" panose="020F0502020204030204" pitchFamily="34" charset="0"/>
                <a:ea typeface="Calibri" panose="020F0502020204030204" pitchFamily="34" charset="0"/>
                <a:cs typeface="Arial" panose="020B0604020202020204" pitchFamily="34" charset="0"/>
              </a:rPr>
              <a:t>Utilize DMS and AI for predictive maintenance.</a:t>
            </a:r>
          </a:p>
          <a:p>
            <a:pPr marL="342900" lvl="0" indent="-342900">
              <a:spcAft>
                <a:spcPts val="800"/>
              </a:spcAft>
              <a:buFont typeface="Wingdings" panose="05000000000000000000" pitchFamily="2" charset="2"/>
              <a:buChar char=""/>
              <a:tabLst>
                <a:tab pos="457200" algn="l"/>
              </a:tabLst>
            </a:pPr>
            <a:r>
              <a:rPr lang="en-GB" sz="2000" kern="100">
                <a:effectLst/>
                <a:latin typeface="Calibri" panose="020F0502020204030204" pitchFamily="34" charset="0"/>
                <a:ea typeface="Calibri" panose="020F0502020204030204" pitchFamily="34" charset="0"/>
                <a:cs typeface="Arial" panose="020B0604020202020204" pitchFamily="34" charset="0"/>
              </a:rPr>
              <a:t>Leverage governance for cybersecurity.</a:t>
            </a:r>
          </a:p>
          <a:p>
            <a:pPr marL="342900" lvl="0" indent="-342900">
              <a:spcAft>
                <a:spcPts val="800"/>
              </a:spcAft>
              <a:buFont typeface="Wingdings" panose="05000000000000000000" pitchFamily="2" charset="2"/>
              <a:buChar char=""/>
              <a:tabLst>
                <a:tab pos="457200" algn="l"/>
              </a:tabLst>
            </a:pPr>
            <a:r>
              <a:rPr lang="en-GB" sz="2000" kern="100">
                <a:effectLst/>
                <a:latin typeface="Calibri" panose="020F0502020204030204" pitchFamily="34" charset="0"/>
                <a:ea typeface="Calibri" panose="020F0502020204030204" pitchFamily="34" charset="0"/>
                <a:cs typeface="Arial" panose="020B0604020202020204" pitchFamily="34" charset="0"/>
              </a:rPr>
              <a:t>Offset AI costs with operational gains.</a:t>
            </a:r>
          </a:p>
          <a:p>
            <a:pPr marL="342900" lvl="0" indent="-342900">
              <a:spcAft>
                <a:spcPts val="800"/>
              </a:spcAft>
              <a:buFont typeface="Wingdings" panose="05000000000000000000" pitchFamily="2" charset="2"/>
              <a:buChar char=""/>
              <a:tabLst>
                <a:tab pos="457200" algn="l"/>
              </a:tabLst>
            </a:pPr>
            <a:r>
              <a:rPr lang="en-GB" sz="2000" kern="100">
                <a:effectLst/>
                <a:latin typeface="Calibri" panose="020F0502020204030204" pitchFamily="34" charset="0"/>
                <a:ea typeface="Calibri" panose="020F0502020204030204" pitchFamily="34" charset="0"/>
                <a:cs typeface="Arial" panose="020B0604020202020204" pitchFamily="34" charset="0"/>
              </a:rPr>
              <a:t>Simplify KM via remote work opportunities.</a:t>
            </a:r>
          </a:p>
          <a:p>
            <a:pPr marL="342900" lvl="0" indent="-342900">
              <a:spcAft>
                <a:spcPts val="800"/>
              </a:spcAft>
              <a:buFont typeface="Wingdings" panose="05000000000000000000" pitchFamily="2" charset="2"/>
              <a:buChar char=""/>
              <a:tabLst>
                <a:tab pos="457200" algn="l"/>
              </a:tabLst>
            </a:pPr>
            <a:r>
              <a:rPr lang="en-GB" sz="2000" kern="100">
                <a:effectLst/>
                <a:latin typeface="Calibri" panose="020F0502020204030204" pitchFamily="34" charset="0"/>
                <a:ea typeface="Calibri" panose="020F0502020204030204" pitchFamily="34" charset="0"/>
                <a:cs typeface="Arial" panose="020B0604020202020204" pitchFamily="34" charset="0"/>
              </a:rPr>
              <a:t>Automate KM updates for global compliance.</a:t>
            </a:r>
          </a:p>
          <a:p>
            <a:endParaRPr lang="en-GB" sz="2000"/>
          </a:p>
        </p:txBody>
      </p:sp>
      <p:sp>
        <p:nvSpPr>
          <p:cNvPr id="10" name="Rectangle 9">
            <a:extLst>
              <a:ext uri="{FF2B5EF4-FFF2-40B4-BE49-F238E27FC236}">
                <a16:creationId xmlns:a16="http://schemas.microsoft.com/office/drawing/2014/main" id="{EEBF1590-3B36-48EE-A89D-3B6F3CB256A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0" y="6400799"/>
            <a:ext cx="12192000" cy="456773"/>
          </a:xfrm>
          <a:prstGeom prst="rect">
            <a:avLst/>
          </a:prstGeom>
          <a:gradFill>
            <a:gsLst>
              <a:gs pos="0">
                <a:schemeClr val="accent1"/>
              </a:gs>
              <a:gs pos="100000">
                <a:schemeClr val="accent1">
                  <a:lumMod val="50000"/>
                </a:schemeClr>
              </a:gs>
            </a:gsLst>
            <a:lin ang="6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AC8F6C8C-AB5A-4548-942D-E3FD40ACBC4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038600" y="6400799"/>
            <a:ext cx="8153398" cy="456772"/>
          </a:xfrm>
          <a:prstGeom prst="rect">
            <a:avLst/>
          </a:prstGeom>
          <a:gradFill>
            <a:gsLst>
              <a:gs pos="0">
                <a:srgbClr val="000000">
                  <a:alpha val="76000"/>
                </a:srgbClr>
              </a:gs>
              <a:gs pos="100000">
                <a:schemeClr val="accent1"/>
              </a:gs>
            </a:gsLst>
            <a:lin ang="17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390165968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2E17E911-875F-4DE5-8699-99D9F1805A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
            <a:ext cx="12192000" cy="6857997"/>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7" name="Freeform: Shape 16">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9" name="Rectangle 18">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5" y="1410079"/>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64F475D-D026-FB6C-096C-7D4002CD7556}"/>
              </a:ext>
            </a:extLst>
          </p:cNvPr>
          <p:cNvSpPr>
            <a:spLocks noGrp="1"/>
          </p:cNvSpPr>
          <p:nvPr>
            <p:ph type="title"/>
          </p:nvPr>
        </p:nvSpPr>
        <p:spPr>
          <a:xfrm>
            <a:off x="466722" y="586855"/>
            <a:ext cx="3201366" cy="3387497"/>
          </a:xfrm>
        </p:spPr>
        <p:txBody>
          <a:bodyPr anchor="b">
            <a:normAutofit/>
          </a:bodyPr>
          <a:lstStyle/>
          <a:p>
            <a:pPr algn="r"/>
            <a:r>
              <a:rPr lang="en-GB" sz="4000">
                <a:solidFill>
                  <a:srgbClr val="FFFFFF"/>
                </a:solidFill>
              </a:rPr>
              <a:t>A comparative analysis</a:t>
            </a:r>
          </a:p>
        </p:txBody>
      </p:sp>
      <p:sp>
        <p:nvSpPr>
          <p:cNvPr id="3" name="Content Placeholder 2">
            <a:extLst>
              <a:ext uri="{FF2B5EF4-FFF2-40B4-BE49-F238E27FC236}">
                <a16:creationId xmlns:a16="http://schemas.microsoft.com/office/drawing/2014/main" id="{83205492-E828-5C31-0B80-48490A50A9B7}"/>
              </a:ext>
            </a:extLst>
          </p:cNvPr>
          <p:cNvSpPr>
            <a:spLocks noGrp="1"/>
          </p:cNvSpPr>
          <p:nvPr>
            <p:ph idx="1"/>
          </p:nvPr>
        </p:nvSpPr>
        <p:spPr>
          <a:xfrm>
            <a:off x="4581727" y="649480"/>
            <a:ext cx="3025303" cy="5546047"/>
          </a:xfrm>
        </p:spPr>
        <p:txBody>
          <a:bodyPr anchor="ctr">
            <a:normAutofit/>
          </a:bodyPr>
          <a:lstStyle/>
          <a:p>
            <a:pPr marL="342900" lvl="0" indent="-342900">
              <a:spcAft>
                <a:spcPts val="800"/>
              </a:spcAft>
              <a:buFont typeface="Wingdings" panose="05000000000000000000" pitchFamily="2" charset="2"/>
              <a:buChar char=""/>
              <a:tabLst>
                <a:tab pos="457200" algn="l"/>
              </a:tabLst>
            </a:pPr>
            <a:r>
              <a:rPr lang="en-GB" sz="1700" kern="100">
                <a:effectLst/>
                <a:latin typeface="Calibri" panose="020F0502020204030204" pitchFamily="34" charset="0"/>
                <a:ea typeface="Calibri" panose="020F0502020204030204" pitchFamily="34" charset="0"/>
                <a:cs typeface="Arial" panose="020B0604020202020204" pitchFamily="34" charset="0"/>
              </a:rPr>
              <a:t>Both Siemens and Airbus emphasize a comprehensive KM strategy.</a:t>
            </a:r>
          </a:p>
          <a:p>
            <a:pPr marL="342900" lvl="0" indent="-342900">
              <a:spcAft>
                <a:spcPts val="800"/>
              </a:spcAft>
              <a:buFont typeface="Wingdings" panose="05000000000000000000" pitchFamily="2" charset="2"/>
              <a:buChar char=""/>
              <a:tabLst>
                <a:tab pos="457200" algn="l"/>
              </a:tabLst>
            </a:pPr>
            <a:r>
              <a:rPr lang="en-GB" sz="1700" kern="100">
                <a:effectLst/>
                <a:latin typeface="Calibri" panose="020F0502020204030204" pitchFamily="34" charset="0"/>
                <a:ea typeface="Calibri" panose="020F0502020204030204" pitchFamily="34" charset="0"/>
                <a:cs typeface="Arial" panose="020B0604020202020204" pitchFamily="34" charset="0"/>
              </a:rPr>
              <a:t>Advanced technologies like AI and data analytics are commonly leveraged.</a:t>
            </a:r>
          </a:p>
          <a:p>
            <a:pPr marL="342900" lvl="0" indent="-342900">
              <a:spcAft>
                <a:spcPts val="800"/>
              </a:spcAft>
              <a:buFont typeface="Wingdings" panose="05000000000000000000" pitchFamily="2" charset="2"/>
              <a:buChar char=""/>
              <a:tabLst>
                <a:tab pos="457200" algn="l"/>
              </a:tabLst>
            </a:pPr>
            <a:r>
              <a:rPr lang="en-GB" sz="1700" kern="100">
                <a:effectLst/>
                <a:latin typeface="Calibri" panose="020F0502020204030204" pitchFamily="34" charset="0"/>
                <a:ea typeface="Calibri" panose="020F0502020204030204" pitchFamily="34" charset="0"/>
                <a:cs typeface="Arial" panose="020B0604020202020204" pitchFamily="34" charset="0"/>
              </a:rPr>
              <a:t>Security measures in both companies ensure regulatory compliance.</a:t>
            </a:r>
          </a:p>
          <a:p>
            <a:pPr marL="342900" lvl="0" indent="-342900">
              <a:spcAft>
                <a:spcPts val="800"/>
              </a:spcAft>
              <a:buFont typeface="Wingdings" panose="05000000000000000000" pitchFamily="2" charset="2"/>
              <a:buChar char=""/>
              <a:tabLst>
                <a:tab pos="457200" algn="l"/>
              </a:tabLst>
            </a:pPr>
            <a:r>
              <a:rPr lang="en-GB" sz="1700" kern="100">
                <a:effectLst/>
                <a:latin typeface="Calibri" panose="020F0502020204030204" pitchFamily="34" charset="0"/>
                <a:ea typeface="Calibri" panose="020F0502020204030204" pitchFamily="34" charset="0"/>
                <a:cs typeface="Arial" panose="020B0604020202020204" pitchFamily="34" charset="0"/>
              </a:rPr>
              <a:t>Siemens and Airbus diverge in their approaches to governance.</a:t>
            </a:r>
          </a:p>
          <a:p>
            <a:pPr marL="342900" lvl="0" indent="-342900">
              <a:spcAft>
                <a:spcPts val="800"/>
              </a:spcAft>
              <a:buFont typeface="Wingdings" panose="05000000000000000000" pitchFamily="2" charset="2"/>
              <a:buChar char=""/>
              <a:tabLst>
                <a:tab pos="457200" algn="l"/>
              </a:tabLst>
            </a:pPr>
            <a:r>
              <a:rPr lang="en-GB" sz="1700" kern="100">
                <a:effectLst/>
                <a:latin typeface="Calibri" panose="020F0502020204030204" pitchFamily="34" charset="0"/>
                <a:ea typeface="Calibri" panose="020F0502020204030204" pitchFamily="34" charset="0"/>
                <a:cs typeface="Arial" panose="020B0604020202020204" pitchFamily="34" charset="0"/>
              </a:rPr>
              <a:t>Concerns shared by both include knowledge silos and high implementation costs.</a:t>
            </a:r>
          </a:p>
          <a:p>
            <a:endParaRPr lang="en-GB" sz="1700"/>
          </a:p>
        </p:txBody>
      </p:sp>
      <p:pic>
        <p:nvPicPr>
          <p:cNvPr id="5" name="Picture 4" descr="Graph on document with pen">
            <a:extLst>
              <a:ext uri="{FF2B5EF4-FFF2-40B4-BE49-F238E27FC236}">
                <a16:creationId xmlns:a16="http://schemas.microsoft.com/office/drawing/2014/main" id="{E771133E-A94D-CAA1-61E2-15779ACB2ADE}"/>
              </a:ext>
            </a:extLst>
          </p:cNvPr>
          <p:cNvPicPr>
            <a:picLocks noChangeAspect="1"/>
          </p:cNvPicPr>
          <p:nvPr/>
        </p:nvPicPr>
        <p:blipFill rotWithShape="1">
          <a:blip r:embed="rId3"/>
          <a:srcRect l="36993" r="23271" b="-1"/>
          <a:stretch/>
        </p:blipFill>
        <p:spPr>
          <a:xfrm>
            <a:off x="8109502" y="10"/>
            <a:ext cx="4082498" cy="6857990"/>
          </a:xfrm>
          <a:prstGeom prst="rect">
            <a:avLst/>
          </a:prstGeom>
        </p:spPr>
      </p:pic>
    </p:spTree>
    <p:extLst>
      <p:ext uri="{BB962C8B-B14F-4D97-AF65-F5344CB8AC3E}">
        <p14:creationId xmlns:p14="http://schemas.microsoft.com/office/powerpoint/2010/main" val="231578551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2E17E911-875F-4DE5-8699-99D9F1805A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
            <a:ext cx="12192000" cy="6857997"/>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7" name="Freeform: Shape 16">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9" name="Rectangle 18">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5" y="1410079"/>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2613DB1-97D9-5B66-1ABD-C3A22BA238D1}"/>
              </a:ext>
            </a:extLst>
          </p:cNvPr>
          <p:cNvSpPr>
            <a:spLocks noGrp="1"/>
          </p:cNvSpPr>
          <p:nvPr>
            <p:ph type="title"/>
          </p:nvPr>
        </p:nvSpPr>
        <p:spPr>
          <a:xfrm>
            <a:off x="466722" y="586855"/>
            <a:ext cx="3201366" cy="3387497"/>
          </a:xfrm>
        </p:spPr>
        <p:txBody>
          <a:bodyPr anchor="b">
            <a:normAutofit/>
          </a:bodyPr>
          <a:lstStyle/>
          <a:p>
            <a:pPr algn="r"/>
            <a:r>
              <a:rPr lang="en-US" sz="4000">
                <a:solidFill>
                  <a:srgbClr val="FFFFFF"/>
                </a:solidFill>
              </a:rPr>
              <a:t>KM value chain within Siemens</a:t>
            </a:r>
            <a:endParaRPr lang="en-GB" sz="4000">
              <a:solidFill>
                <a:srgbClr val="FFFFFF"/>
              </a:solidFill>
            </a:endParaRPr>
          </a:p>
        </p:txBody>
      </p:sp>
      <p:sp>
        <p:nvSpPr>
          <p:cNvPr id="3" name="Content Placeholder 2">
            <a:extLst>
              <a:ext uri="{FF2B5EF4-FFF2-40B4-BE49-F238E27FC236}">
                <a16:creationId xmlns:a16="http://schemas.microsoft.com/office/drawing/2014/main" id="{48C845AD-CBDB-1C9B-6F63-70FE7CE741A4}"/>
              </a:ext>
            </a:extLst>
          </p:cNvPr>
          <p:cNvSpPr>
            <a:spLocks noGrp="1"/>
          </p:cNvSpPr>
          <p:nvPr>
            <p:ph idx="1"/>
          </p:nvPr>
        </p:nvSpPr>
        <p:spPr>
          <a:xfrm>
            <a:off x="4581727" y="649480"/>
            <a:ext cx="3025303" cy="5546047"/>
          </a:xfrm>
        </p:spPr>
        <p:txBody>
          <a:bodyPr anchor="ctr">
            <a:normAutofit/>
          </a:bodyPr>
          <a:lstStyle/>
          <a:p>
            <a:pPr marL="342900" lvl="0" indent="-342900">
              <a:spcAft>
                <a:spcPts val="800"/>
              </a:spcAft>
              <a:buFont typeface="Wingdings" panose="05000000000000000000" pitchFamily="2" charset="2"/>
              <a:buChar char=""/>
              <a:tabLst>
                <a:tab pos="457200" algn="l"/>
              </a:tabLst>
            </a:pPr>
            <a:r>
              <a:rPr lang="en-GB" sz="2000" kern="100">
                <a:effectLst/>
                <a:latin typeface="Calibri" panose="020F0502020204030204" pitchFamily="34" charset="0"/>
                <a:ea typeface="Calibri" panose="020F0502020204030204" pitchFamily="34" charset="0"/>
                <a:cs typeface="Arial" panose="020B0604020202020204" pitchFamily="34" charset="0"/>
              </a:rPr>
              <a:t>Siemens' KMVC excels in knowledge acquisition and storage.</a:t>
            </a:r>
          </a:p>
          <a:p>
            <a:pPr marL="342900" lvl="0" indent="-342900">
              <a:spcAft>
                <a:spcPts val="800"/>
              </a:spcAft>
              <a:buFont typeface="Wingdings" panose="05000000000000000000" pitchFamily="2" charset="2"/>
              <a:buChar char=""/>
              <a:tabLst>
                <a:tab pos="457200" algn="l"/>
              </a:tabLst>
            </a:pPr>
            <a:r>
              <a:rPr lang="en-GB" sz="2000" kern="100">
                <a:effectLst/>
                <a:latin typeface="Calibri" panose="020F0502020204030204" pitchFamily="34" charset="0"/>
                <a:ea typeface="Calibri" panose="020F0502020204030204" pitchFamily="34" charset="0"/>
                <a:cs typeface="Arial" panose="020B0604020202020204" pitchFamily="34" charset="0"/>
              </a:rPr>
              <a:t>A robust IT infrastructure enhances knowledge application.</a:t>
            </a:r>
          </a:p>
          <a:p>
            <a:pPr marL="342900" lvl="0" indent="-342900">
              <a:spcAft>
                <a:spcPts val="800"/>
              </a:spcAft>
              <a:buFont typeface="Wingdings" panose="05000000000000000000" pitchFamily="2" charset="2"/>
              <a:buChar char=""/>
              <a:tabLst>
                <a:tab pos="457200" algn="l"/>
              </a:tabLst>
            </a:pPr>
            <a:r>
              <a:rPr lang="en-GB" sz="2000" kern="100">
                <a:effectLst/>
                <a:latin typeface="Calibri" panose="020F0502020204030204" pitchFamily="34" charset="0"/>
                <a:ea typeface="Calibri" panose="020F0502020204030204" pitchFamily="34" charset="0"/>
                <a:cs typeface="Arial" panose="020B0604020202020204" pitchFamily="34" charset="0"/>
              </a:rPr>
              <a:t>High operational costs arise from investment in advanced technologies.</a:t>
            </a:r>
          </a:p>
          <a:p>
            <a:pPr marL="342900" lvl="0" indent="-342900">
              <a:spcAft>
                <a:spcPts val="800"/>
              </a:spcAft>
              <a:buFont typeface="Wingdings" panose="05000000000000000000" pitchFamily="2" charset="2"/>
              <a:buChar char=""/>
              <a:tabLst>
                <a:tab pos="457200" algn="l"/>
              </a:tabLst>
            </a:pPr>
            <a:r>
              <a:rPr lang="en-GB" sz="2000" kern="100">
                <a:effectLst/>
                <a:latin typeface="Calibri" panose="020F0502020204030204" pitchFamily="34" charset="0"/>
                <a:ea typeface="Calibri" panose="020F0502020204030204" pitchFamily="34" charset="0"/>
                <a:cs typeface="Arial" panose="020B0604020202020204" pitchFamily="34" charset="0"/>
              </a:rPr>
              <a:t>The focus is more on technological factors, and less on social aspects.</a:t>
            </a:r>
          </a:p>
          <a:p>
            <a:endParaRPr lang="en-GB" sz="2000"/>
          </a:p>
        </p:txBody>
      </p:sp>
      <p:pic>
        <p:nvPicPr>
          <p:cNvPr id="5" name="Picture 4" descr="Graph on document with pen">
            <a:extLst>
              <a:ext uri="{FF2B5EF4-FFF2-40B4-BE49-F238E27FC236}">
                <a16:creationId xmlns:a16="http://schemas.microsoft.com/office/drawing/2014/main" id="{E958454F-486A-9DC3-A796-F4B3DA7A10EB}"/>
              </a:ext>
            </a:extLst>
          </p:cNvPr>
          <p:cNvPicPr>
            <a:picLocks noChangeAspect="1"/>
          </p:cNvPicPr>
          <p:nvPr/>
        </p:nvPicPr>
        <p:blipFill rotWithShape="1">
          <a:blip r:embed="rId3"/>
          <a:srcRect l="36993" r="23271" b="-1"/>
          <a:stretch/>
        </p:blipFill>
        <p:spPr>
          <a:xfrm>
            <a:off x="8109502" y="10"/>
            <a:ext cx="4082498" cy="6857990"/>
          </a:xfrm>
          <a:prstGeom prst="rect">
            <a:avLst/>
          </a:prstGeom>
        </p:spPr>
      </p:pic>
    </p:spTree>
    <p:extLst>
      <p:ext uri="{BB962C8B-B14F-4D97-AF65-F5344CB8AC3E}">
        <p14:creationId xmlns:p14="http://schemas.microsoft.com/office/powerpoint/2010/main" val="358554458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2E17E911-875F-4DE5-8699-99D9F1805A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
            <a:ext cx="12192000" cy="6857997"/>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7" name="Freeform: Shape 16">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9" name="Rectangle 18">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5" y="1410079"/>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A843466-37BA-E481-19C5-F4D49682D680}"/>
              </a:ext>
            </a:extLst>
          </p:cNvPr>
          <p:cNvSpPr>
            <a:spLocks noGrp="1"/>
          </p:cNvSpPr>
          <p:nvPr>
            <p:ph type="title"/>
          </p:nvPr>
        </p:nvSpPr>
        <p:spPr>
          <a:xfrm>
            <a:off x="466722" y="586855"/>
            <a:ext cx="3201366" cy="3387497"/>
          </a:xfrm>
        </p:spPr>
        <p:txBody>
          <a:bodyPr anchor="b">
            <a:normAutofit/>
          </a:bodyPr>
          <a:lstStyle/>
          <a:p>
            <a:pPr algn="r"/>
            <a:r>
              <a:rPr lang="en-US" sz="4000">
                <a:solidFill>
                  <a:srgbClr val="FFFFFF"/>
                </a:solidFill>
              </a:rPr>
              <a:t>KM value chain within Airbus</a:t>
            </a:r>
            <a:endParaRPr lang="en-GB" sz="4000">
              <a:solidFill>
                <a:srgbClr val="FFFFFF"/>
              </a:solidFill>
            </a:endParaRPr>
          </a:p>
        </p:txBody>
      </p:sp>
      <p:sp>
        <p:nvSpPr>
          <p:cNvPr id="3" name="Content Placeholder 2">
            <a:extLst>
              <a:ext uri="{FF2B5EF4-FFF2-40B4-BE49-F238E27FC236}">
                <a16:creationId xmlns:a16="http://schemas.microsoft.com/office/drawing/2014/main" id="{75F2E7E1-5860-96C2-4DB1-925E5D3F2A1E}"/>
              </a:ext>
            </a:extLst>
          </p:cNvPr>
          <p:cNvSpPr>
            <a:spLocks noGrp="1"/>
          </p:cNvSpPr>
          <p:nvPr>
            <p:ph idx="1"/>
          </p:nvPr>
        </p:nvSpPr>
        <p:spPr>
          <a:xfrm>
            <a:off x="4581727" y="649480"/>
            <a:ext cx="3025303" cy="5546047"/>
          </a:xfrm>
        </p:spPr>
        <p:txBody>
          <a:bodyPr anchor="ctr">
            <a:normAutofit/>
          </a:bodyPr>
          <a:lstStyle/>
          <a:p>
            <a:pPr marL="342900" lvl="0" indent="-342900">
              <a:spcAft>
                <a:spcPts val="800"/>
              </a:spcAft>
              <a:buFont typeface="Wingdings" panose="05000000000000000000" pitchFamily="2" charset="2"/>
              <a:buChar char=""/>
              <a:tabLst>
                <a:tab pos="457200" algn="l"/>
              </a:tabLst>
            </a:pPr>
            <a:r>
              <a:rPr lang="en-GB" sz="2000" kern="100">
                <a:effectLst/>
                <a:latin typeface="Calibri" panose="020F0502020204030204" pitchFamily="34" charset="0"/>
                <a:ea typeface="Calibri" panose="020F0502020204030204" pitchFamily="34" charset="0"/>
                <a:cs typeface="Arial" panose="020B0604020202020204" pitchFamily="34" charset="0"/>
              </a:rPr>
              <a:t>Airbus' KMVC is highly sophisticated, involving multiple channels.</a:t>
            </a:r>
          </a:p>
          <a:p>
            <a:pPr marL="342900" lvl="0" indent="-342900">
              <a:spcAft>
                <a:spcPts val="800"/>
              </a:spcAft>
              <a:buFont typeface="Wingdings" panose="05000000000000000000" pitchFamily="2" charset="2"/>
              <a:buChar char=""/>
              <a:tabLst>
                <a:tab pos="457200" algn="l"/>
              </a:tabLst>
            </a:pPr>
            <a:r>
              <a:rPr lang="en-GB" sz="2000" kern="100">
                <a:effectLst/>
                <a:latin typeface="Calibri" panose="020F0502020204030204" pitchFamily="34" charset="0"/>
                <a:ea typeface="Calibri" panose="020F0502020204030204" pitchFamily="34" charset="0"/>
                <a:cs typeface="Arial" panose="020B0604020202020204" pitchFamily="34" charset="0"/>
              </a:rPr>
              <a:t>Utilizes advanced storage and dissemination methods.</a:t>
            </a:r>
          </a:p>
          <a:p>
            <a:pPr marL="342900" lvl="0" indent="-342900">
              <a:spcAft>
                <a:spcPts val="800"/>
              </a:spcAft>
              <a:buFont typeface="Wingdings" panose="05000000000000000000" pitchFamily="2" charset="2"/>
              <a:buChar char=""/>
              <a:tabLst>
                <a:tab pos="457200" algn="l"/>
              </a:tabLst>
            </a:pPr>
            <a:r>
              <a:rPr lang="en-GB" sz="2000" kern="100">
                <a:effectLst/>
                <a:latin typeface="Calibri" panose="020F0502020204030204" pitchFamily="34" charset="0"/>
                <a:ea typeface="Calibri" panose="020F0502020204030204" pitchFamily="34" charset="0"/>
                <a:cs typeface="Arial" panose="020B0604020202020204" pitchFamily="34" charset="0"/>
              </a:rPr>
              <a:t>Decision-support systems enhance knowledge application.</a:t>
            </a:r>
          </a:p>
          <a:p>
            <a:pPr marL="342900" lvl="0" indent="-342900">
              <a:spcAft>
                <a:spcPts val="800"/>
              </a:spcAft>
              <a:buFont typeface="Wingdings" panose="05000000000000000000" pitchFamily="2" charset="2"/>
              <a:buChar char=""/>
              <a:tabLst>
                <a:tab pos="457200" algn="l"/>
              </a:tabLst>
            </a:pPr>
            <a:r>
              <a:rPr lang="en-GB" sz="2000" kern="100">
                <a:effectLst/>
                <a:latin typeface="Calibri" panose="020F0502020204030204" pitchFamily="34" charset="0"/>
                <a:ea typeface="Calibri" panose="020F0502020204030204" pitchFamily="34" charset="0"/>
                <a:cs typeface="Arial" panose="020B0604020202020204" pitchFamily="34" charset="0"/>
              </a:rPr>
              <a:t>Intellectual property risks and complexity pose challenges.</a:t>
            </a:r>
          </a:p>
        </p:txBody>
      </p:sp>
      <p:pic>
        <p:nvPicPr>
          <p:cNvPr id="5" name="Picture 4" descr="White puzzle with one red piece">
            <a:extLst>
              <a:ext uri="{FF2B5EF4-FFF2-40B4-BE49-F238E27FC236}">
                <a16:creationId xmlns:a16="http://schemas.microsoft.com/office/drawing/2014/main" id="{62D1EE15-9821-9C94-B496-6AFDAAD346B6}"/>
              </a:ext>
            </a:extLst>
          </p:cNvPr>
          <p:cNvPicPr>
            <a:picLocks noChangeAspect="1"/>
          </p:cNvPicPr>
          <p:nvPr/>
        </p:nvPicPr>
        <p:blipFill rotWithShape="1">
          <a:blip r:embed="rId3"/>
          <a:srcRect l="34059" r="32456"/>
          <a:stretch/>
        </p:blipFill>
        <p:spPr>
          <a:xfrm>
            <a:off x="8109502" y="10"/>
            <a:ext cx="4082498" cy="6857990"/>
          </a:xfrm>
          <a:prstGeom prst="rect">
            <a:avLst/>
          </a:prstGeom>
        </p:spPr>
      </p:pic>
    </p:spTree>
    <p:extLst>
      <p:ext uri="{BB962C8B-B14F-4D97-AF65-F5344CB8AC3E}">
        <p14:creationId xmlns:p14="http://schemas.microsoft.com/office/powerpoint/2010/main" val="9200551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B66D7F65-E9B6-4775-8355-D095CC73C1C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
            <a:ext cx="12192000" cy="6857997"/>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5A85220-0579-55F2-8F18-7C88D71AFF69}"/>
              </a:ext>
            </a:extLst>
          </p:cNvPr>
          <p:cNvSpPr>
            <a:spLocks noGrp="1"/>
          </p:cNvSpPr>
          <p:nvPr>
            <p:ph type="title"/>
          </p:nvPr>
        </p:nvSpPr>
        <p:spPr>
          <a:xfrm>
            <a:off x="1136396" y="502021"/>
            <a:ext cx="6173262" cy="1655483"/>
          </a:xfrm>
        </p:spPr>
        <p:txBody>
          <a:bodyPr anchor="b">
            <a:normAutofit/>
          </a:bodyPr>
          <a:lstStyle/>
          <a:p>
            <a:r>
              <a:rPr lang="en-US" sz="4000"/>
              <a:t>KM Supporting systems at Siemens</a:t>
            </a:r>
            <a:endParaRPr lang="en-GB" sz="4000"/>
          </a:p>
        </p:txBody>
      </p:sp>
      <p:sp>
        <p:nvSpPr>
          <p:cNvPr id="3" name="Content Placeholder 2">
            <a:extLst>
              <a:ext uri="{FF2B5EF4-FFF2-40B4-BE49-F238E27FC236}">
                <a16:creationId xmlns:a16="http://schemas.microsoft.com/office/drawing/2014/main" id="{57831A34-7D60-DBA2-867F-65530B9114D5}"/>
              </a:ext>
            </a:extLst>
          </p:cNvPr>
          <p:cNvSpPr>
            <a:spLocks noGrp="1"/>
          </p:cNvSpPr>
          <p:nvPr>
            <p:ph idx="1"/>
          </p:nvPr>
        </p:nvSpPr>
        <p:spPr>
          <a:xfrm>
            <a:off x="1136397" y="2408518"/>
            <a:ext cx="6173262" cy="3535083"/>
          </a:xfrm>
        </p:spPr>
        <p:txBody>
          <a:bodyPr>
            <a:normAutofit/>
          </a:bodyPr>
          <a:lstStyle/>
          <a:p>
            <a:pPr marL="342900" lvl="0" indent="-342900">
              <a:spcAft>
                <a:spcPts val="800"/>
              </a:spcAft>
              <a:buFont typeface="Wingdings" panose="05000000000000000000" pitchFamily="2" charset="2"/>
              <a:buChar char=""/>
              <a:tabLst>
                <a:tab pos="457200" algn="l"/>
              </a:tabLst>
            </a:pPr>
            <a:r>
              <a:rPr lang="en-GB" sz="1400" kern="100">
                <a:effectLst/>
                <a:latin typeface="Calibri" panose="020F0502020204030204" pitchFamily="34" charset="0"/>
                <a:ea typeface="Calibri" panose="020F0502020204030204" pitchFamily="34" charset="0"/>
                <a:cs typeface="Arial" panose="020B0604020202020204" pitchFamily="34" charset="0"/>
              </a:rPr>
              <a:t>Siemens employs Document Management Systems for structured knowledge storage.</a:t>
            </a:r>
          </a:p>
          <a:p>
            <a:pPr marL="342900" lvl="0" indent="-342900">
              <a:spcAft>
                <a:spcPts val="800"/>
              </a:spcAft>
              <a:buFont typeface="Wingdings" panose="05000000000000000000" pitchFamily="2" charset="2"/>
              <a:buChar char=""/>
              <a:tabLst>
                <a:tab pos="457200" algn="l"/>
              </a:tabLst>
            </a:pPr>
            <a:r>
              <a:rPr lang="en-GB" sz="1400" kern="100">
                <a:effectLst/>
                <a:latin typeface="Calibri" panose="020F0502020204030204" pitchFamily="34" charset="0"/>
                <a:ea typeface="Calibri" panose="020F0502020204030204" pitchFamily="34" charset="0"/>
                <a:cs typeface="Arial" panose="020B0604020202020204" pitchFamily="34" charset="0"/>
              </a:rPr>
              <a:t>Learning Management Systems distribute knowledge through courses and materials.</a:t>
            </a:r>
          </a:p>
          <a:p>
            <a:pPr marL="342900" lvl="0" indent="-342900">
              <a:spcAft>
                <a:spcPts val="800"/>
              </a:spcAft>
              <a:buFont typeface="Wingdings" panose="05000000000000000000" pitchFamily="2" charset="2"/>
              <a:buChar char=""/>
              <a:tabLst>
                <a:tab pos="457200" algn="l"/>
              </a:tabLst>
            </a:pPr>
            <a:r>
              <a:rPr lang="en-GB" sz="1400" kern="100">
                <a:effectLst/>
                <a:latin typeface="Calibri" panose="020F0502020204030204" pitchFamily="34" charset="0"/>
                <a:ea typeface="Calibri" panose="020F0502020204030204" pitchFamily="34" charset="0"/>
                <a:cs typeface="Arial" panose="020B0604020202020204" pitchFamily="34" charset="0"/>
              </a:rPr>
              <a:t>Intranet and collaboration platforms centralise real-time knowledge sharing.</a:t>
            </a:r>
          </a:p>
          <a:p>
            <a:pPr marL="342900" lvl="0" indent="-342900">
              <a:spcAft>
                <a:spcPts val="800"/>
              </a:spcAft>
              <a:buFont typeface="Wingdings" panose="05000000000000000000" pitchFamily="2" charset="2"/>
              <a:buChar char=""/>
              <a:tabLst>
                <a:tab pos="457200" algn="l"/>
              </a:tabLst>
            </a:pPr>
            <a:r>
              <a:rPr lang="en-GB" sz="1400" kern="100">
                <a:effectLst/>
                <a:latin typeface="Calibri" panose="020F0502020204030204" pitchFamily="34" charset="0"/>
                <a:ea typeface="Calibri" panose="020F0502020204030204" pitchFamily="34" charset="0"/>
                <a:cs typeface="Arial" panose="020B0604020202020204" pitchFamily="34" charset="0"/>
              </a:rPr>
              <a:t>LMS, DMS, and intranets are highly integrated, enhancing functionality.</a:t>
            </a:r>
          </a:p>
          <a:p>
            <a:pPr marL="342900" lvl="0" indent="-342900">
              <a:spcAft>
                <a:spcPts val="800"/>
              </a:spcAft>
              <a:buFont typeface="Wingdings" panose="05000000000000000000" pitchFamily="2" charset="2"/>
              <a:buChar char=""/>
              <a:tabLst>
                <a:tab pos="457200" algn="l"/>
              </a:tabLst>
            </a:pPr>
            <a:r>
              <a:rPr lang="en-GB" sz="1400" kern="100">
                <a:effectLst/>
                <a:latin typeface="Calibri" panose="020F0502020204030204" pitchFamily="34" charset="0"/>
                <a:ea typeface="Calibri" panose="020F0502020204030204" pitchFamily="34" charset="0"/>
                <a:cs typeface="Arial" panose="020B0604020202020204" pitchFamily="34" charset="0"/>
              </a:rPr>
              <a:t>Educational platforms include interactive forums for peer-to-peer knowledge sharing.</a:t>
            </a:r>
          </a:p>
          <a:p>
            <a:pPr marL="342900" lvl="0" indent="-342900">
              <a:spcAft>
                <a:spcPts val="800"/>
              </a:spcAft>
              <a:buFont typeface="Wingdings" panose="05000000000000000000" pitchFamily="2" charset="2"/>
              <a:buChar char=""/>
              <a:tabLst>
                <a:tab pos="457200" algn="l"/>
              </a:tabLst>
            </a:pPr>
            <a:r>
              <a:rPr lang="en-GB" sz="1400" kern="100">
                <a:effectLst/>
                <a:latin typeface="Calibri" panose="020F0502020204030204" pitchFamily="34" charset="0"/>
                <a:ea typeface="Calibri" panose="020F0502020204030204" pitchFamily="34" charset="0"/>
                <a:cs typeface="Arial" panose="020B0604020202020204" pitchFamily="34" charset="0"/>
              </a:rPr>
              <a:t>Systems' effectiveness is dependent on user engagement and organisational culture.</a:t>
            </a:r>
          </a:p>
          <a:p>
            <a:endParaRPr lang="en-GB" sz="1400"/>
          </a:p>
        </p:txBody>
      </p:sp>
      <p:pic>
        <p:nvPicPr>
          <p:cNvPr id="5" name="Picture 4" descr="Abstract blurred public library with bookshelves">
            <a:extLst>
              <a:ext uri="{FF2B5EF4-FFF2-40B4-BE49-F238E27FC236}">
                <a16:creationId xmlns:a16="http://schemas.microsoft.com/office/drawing/2014/main" id="{962997C4-6938-45CC-5D64-F88352A5DFD6}"/>
              </a:ext>
            </a:extLst>
          </p:cNvPr>
          <p:cNvPicPr>
            <a:picLocks noChangeAspect="1"/>
          </p:cNvPicPr>
          <p:nvPr/>
        </p:nvPicPr>
        <p:blipFill rotWithShape="1">
          <a:blip r:embed="rId3"/>
          <a:srcRect l="17632" r="39973" b="1"/>
          <a:stretch/>
        </p:blipFill>
        <p:spPr>
          <a:xfrm>
            <a:off x="8115300" y="-12515"/>
            <a:ext cx="4076700" cy="6418631"/>
          </a:xfrm>
          <a:prstGeom prst="rect">
            <a:avLst/>
          </a:prstGeom>
        </p:spPr>
      </p:pic>
      <p:sp>
        <p:nvSpPr>
          <p:cNvPr id="11" name="Rectangle 10">
            <a:extLst>
              <a:ext uri="{FF2B5EF4-FFF2-40B4-BE49-F238E27FC236}">
                <a16:creationId xmlns:a16="http://schemas.microsoft.com/office/drawing/2014/main" id="{61707E60-CEC9-4661-AA82-69242EB4BDC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6406116"/>
            <a:ext cx="12191998" cy="461774"/>
          </a:xfrm>
          <a:prstGeom prst="rect">
            <a:avLst/>
          </a:prstGeom>
          <a:gradFill>
            <a:gsLst>
              <a:gs pos="0">
                <a:srgbClr val="000000"/>
              </a:gs>
              <a:gs pos="70000">
                <a:schemeClr val="accent1">
                  <a:lumMod val="75000"/>
                </a:schemeClr>
              </a:gs>
            </a:gsLst>
            <a:lin ang="15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8F035CD8-AE30-4146-96F2-036B0CE5E4F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300" y="6406115"/>
            <a:ext cx="4076698" cy="464399"/>
          </a:xfrm>
          <a:prstGeom prst="rect">
            <a:avLst/>
          </a:prstGeom>
          <a:gradFill>
            <a:gsLst>
              <a:gs pos="19000">
                <a:srgbClr val="000000">
                  <a:alpha val="46000"/>
                </a:srgbClr>
              </a:gs>
              <a:gs pos="99000">
                <a:schemeClr val="accent1"/>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147394833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B66D7F65-E9B6-4775-8355-D095CC73C1C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
            <a:ext cx="12192000" cy="6857997"/>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A88B5A0-1F7E-3ACA-3603-10F121225C7B}"/>
              </a:ext>
            </a:extLst>
          </p:cNvPr>
          <p:cNvSpPr>
            <a:spLocks noGrp="1"/>
          </p:cNvSpPr>
          <p:nvPr>
            <p:ph type="title"/>
          </p:nvPr>
        </p:nvSpPr>
        <p:spPr>
          <a:xfrm>
            <a:off x="1136396" y="502021"/>
            <a:ext cx="6173262" cy="1655483"/>
          </a:xfrm>
        </p:spPr>
        <p:txBody>
          <a:bodyPr anchor="b">
            <a:normAutofit/>
          </a:bodyPr>
          <a:lstStyle/>
          <a:p>
            <a:r>
              <a:rPr lang="en-US" sz="4000"/>
              <a:t>KM Supporting systems at Airbus</a:t>
            </a:r>
            <a:endParaRPr lang="en-GB" sz="4000"/>
          </a:p>
        </p:txBody>
      </p:sp>
      <p:sp>
        <p:nvSpPr>
          <p:cNvPr id="3" name="Content Placeholder 2">
            <a:extLst>
              <a:ext uri="{FF2B5EF4-FFF2-40B4-BE49-F238E27FC236}">
                <a16:creationId xmlns:a16="http://schemas.microsoft.com/office/drawing/2014/main" id="{079BB103-AE9E-E54A-07C5-AB54FA26ADEB}"/>
              </a:ext>
            </a:extLst>
          </p:cNvPr>
          <p:cNvSpPr>
            <a:spLocks noGrp="1"/>
          </p:cNvSpPr>
          <p:nvPr>
            <p:ph idx="1"/>
          </p:nvPr>
        </p:nvSpPr>
        <p:spPr>
          <a:xfrm>
            <a:off x="1136397" y="2408518"/>
            <a:ext cx="6173262" cy="3535083"/>
          </a:xfrm>
        </p:spPr>
        <p:txBody>
          <a:bodyPr>
            <a:normAutofit/>
          </a:bodyPr>
          <a:lstStyle/>
          <a:p>
            <a:pPr marL="342900" lvl="0" indent="-342900">
              <a:spcAft>
                <a:spcPts val="800"/>
              </a:spcAft>
              <a:buFont typeface="Wingdings" panose="05000000000000000000" pitchFamily="2" charset="2"/>
              <a:buChar char=""/>
              <a:tabLst>
                <a:tab pos="457200" algn="l"/>
              </a:tabLst>
            </a:pPr>
            <a:r>
              <a:rPr lang="en-GB" sz="1700" kern="100">
                <a:effectLst/>
                <a:latin typeface="Calibri" panose="020F0502020204030204" pitchFamily="34" charset="0"/>
                <a:ea typeface="Calibri" panose="020F0502020204030204" pitchFamily="34" charset="0"/>
                <a:cs typeface="Arial" panose="020B0604020202020204" pitchFamily="34" charset="0"/>
              </a:rPr>
              <a:t>Document Management Systems underpin Airbus' structured knowledge storage.</a:t>
            </a:r>
          </a:p>
          <a:p>
            <a:pPr marL="342900" lvl="0" indent="-342900">
              <a:spcAft>
                <a:spcPts val="800"/>
              </a:spcAft>
              <a:buFont typeface="Wingdings" panose="05000000000000000000" pitchFamily="2" charset="2"/>
              <a:buChar char=""/>
              <a:tabLst>
                <a:tab pos="457200" algn="l"/>
              </a:tabLst>
            </a:pPr>
            <a:r>
              <a:rPr lang="en-GB" sz="1700" kern="100">
                <a:effectLst/>
                <a:latin typeface="Calibri" panose="020F0502020204030204" pitchFamily="34" charset="0"/>
                <a:ea typeface="Calibri" panose="020F0502020204030204" pitchFamily="34" charset="0"/>
                <a:cs typeface="Arial" panose="020B0604020202020204" pitchFamily="34" charset="0"/>
              </a:rPr>
              <a:t>Collaborative platforms like intranets facilitate communication and house tacit knowledge.</a:t>
            </a:r>
          </a:p>
          <a:p>
            <a:pPr marL="342900" lvl="0" indent="-342900">
              <a:spcAft>
                <a:spcPts val="800"/>
              </a:spcAft>
              <a:buFont typeface="Wingdings" panose="05000000000000000000" pitchFamily="2" charset="2"/>
              <a:buChar char=""/>
              <a:tabLst>
                <a:tab pos="457200" algn="l"/>
              </a:tabLst>
            </a:pPr>
            <a:r>
              <a:rPr lang="en-GB" sz="1700" kern="100">
                <a:effectLst/>
                <a:latin typeface="Calibri" panose="020F0502020204030204" pitchFamily="34" charset="0"/>
                <a:ea typeface="Calibri" panose="020F0502020204030204" pitchFamily="34" charset="0"/>
                <a:cs typeface="Arial" panose="020B0604020202020204" pitchFamily="34" charset="0"/>
              </a:rPr>
              <a:t>Expertise Locator Systems enrich the KM system by profiling employee skills.</a:t>
            </a:r>
          </a:p>
          <a:p>
            <a:pPr marL="342900" lvl="0" indent="-342900">
              <a:spcAft>
                <a:spcPts val="800"/>
              </a:spcAft>
              <a:buFont typeface="Wingdings" panose="05000000000000000000" pitchFamily="2" charset="2"/>
              <a:buChar char=""/>
              <a:tabLst>
                <a:tab pos="457200" algn="l"/>
              </a:tabLst>
            </a:pPr>
            <a:r>
              <a:rPr lang="en-GB" sz="1700" kern="100">
                <a:effectLst/>
                <a:latin typeface="Calibri" panose="020F0502020204030204" pitchFamily="34" charset="0"/>
                <a:ea typeface="Calibri" panose="020F0502020204030204" pitchFamily="34" charset="0"/>
                <a:cs typeface="Arial" panose="020B0604020202020204" pitchFamily="34" charset="0"/>
              </a:rPr>
              <a:t>Integration among DMS, intranets, and ELS enhances efficiency.</a:t>
            </a:r>
          </a:p>
          <a:p>
            <a:pPr marL="342900" lvl="0" indent="-342900">
              <a:spcAft>
                <a:spcPts val="800"/>
              </a:spcAft>
              <a:buFont typeface="Wingdings" panose="05000000000000000000" pitchFamily="2" charset="2"/>
              <a:buChar char=""/>
              <a:tabLst>
                <a:tab pos="457200" algn="l"/>
              </a:tabLst>
            </a:pPr>
            <a:r>
              <a:rPr lang="en-GB" sz="1700" kern="100">
                <a:effectLst/>
                <a:latin typeface="Calibri" panose="020F0502020204030204" pitchFamily="34" charset="0"/>
                <a:ea typeface="Calibri" panose="020F0502020204030204" pitchFamily="34" charset="0"/>
                <a:cs typeface="Arial" panose="020B0604020202020204" pitchFamily="34" charset="0"/>
              </a:rPr>
              <a:t>The effectiveness of KM systems can be hindered by complexity and knowledge silos.</a:t>
            </a:r>
          </a:p>
          <a:p>
            <a:endParaRPr lang="en-GB" sz="1700"/>
          </a:p>
        </p:txBody>
      </p:sp>
      <p:pic>
        <p:nvPicPr>
          <p:cNvPr id="5" name="Picture 4" descr="Sphere of mesh and nodes">
            <a:extLst>
              <a:ext uri="{FF2B5EF4-FFF2-40B4-BE49-F238E27FC236}">
                <a16:creationId xmlns:a16="http://schemas.microsoft.com/office/drawing/2014/main" id="{948CD15E-2F71-F52D-8A93-EA6E2D84657B}"/>
              </a:ext>
            </a:extLst>
          </p:cNvPr>
          <p:cNvPicPr>
            <a:picLocks noChangeAspect="1"/>
          </p:cNvPicPr>
          <p:nvPr/>
        </p:nvPicPr>
        <p:blipFill rotWithShape="1">
          <a:blip r:embed="rId3"/>
          <a:srcRect l="41678" r="10686" b="-2"/>
          <a:stretch/>
        </p:blipFill>
        <p:spPr>
          <a:xfrm>
            <a:off x="8115300" y="-12515"/>
            <a:ext cx="4076700" cy="6418631"/>
          </a:xfrm>
          <a:prstGeom prst="rect">
            <a:avLst/>
          </a:prstGeom>
        </p:spPr>
      </p:pic>
      <p:sp>
        <p:nvSpPr>
          <p:cNvPr id="11" name="Rectangle 10">
            <a:extLst>
              <a:ext uri="{FF2B5EF4-FFF2-40B4-BE49-F238E27FC236}">
                <a16:creationId xmlns:a16="http://schemas.microsoft.com/office/drawing/2014/main" id="{61707E60-CEC9-4661-AA82-69242EB4BDC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6406116"/>
            <a:ext cx="12191998" cy="461774"/>
          </a:xfrm>
          <a:prstGeom prst="rect">
            <a:avLst/>
          </a:prstGeom>
          <a:gradFill>
            <a:gsLst>
              <a:gs pos="0">
                <a:srgbClr val="000000"/>
              </a:gs>
              <a:gs pos="70000">
                <a:schemeClr val="accent1">
                  <a:lumMod val="75000"/>
                </a:schemeClr>
              </a:gs>
            </a:gsLst>
            <a:lin ang="15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8F035CD8-AE30-4146-96F2-036B0CE5E4F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300" y="6406115"/>
            <a:ext cx="4076698" cy="464399"/>
          </a:xfrm>
          <a:prstGeom prst="rect">
            <a:avLst/>
          </a:prstGeom>
          <a:gradFill>
            <a:gsLst>
              <a:gs pos="19000">
                <a:srgbClr val="000000">
                  <a:alpha val="46000"/>
                </a:srgbClr>
              </a:gs>
              <a:gs pos="99000">
                <a:schemeClr val="accent1"/>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299796340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B15ED52-F352-441B-82BF-E0EA34836D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3B2E3793-BFE6-45A2-9B7B-E18844431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BC4C4868-CB8F-4AF9-9CDB-8108F2C19B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375E0459-6403-40CD-989D-56A4407CA1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53E5B1A8-3AC9-4BD1-9BBC-78CA94F2D1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7AB53F1-C8FA-C659-0C41-F6C7684771B3}"/>
              </a:ext>
            </a:extLst>
          </p:cNvPr>
          <p:cNvSpPr>
            <a:spLocks noGrp="1"/>
          </p:cNvSpPr>
          <p:nvPr>
            <p:ph type="title"/>
          </p:nvPr>
        </p:nvSpPr>
        <p:spPr>
          <a:xfrm>
            <a:off x="1371599" y="294538"/>
            <a:ext cx="9895951" cy="1033669"/>
          </a:xfrm>
        </p:spPr>
        <p:txBody>
          <a:bodyPr>
            <a:normAutofit/>
          </a:bodyPr>
          <a:lstStyle/>
          <a:p>
            <a:r>
              <a:rPr lang="en-US" sz="4000">
                <a:solidFill>
                  <a:srgbClr val="FFFFFF"/>
                </a:solidFill>
              </a:rPr>
              <a:t>knowledge Management systems at Siemens</a:t>
            </a:r>
            <a:endParaRPr lang="en-GB" sz="4000">
              <a:solidFill>
                <a:srgbClr val="FFFFFF"/>
              </a:solidFill>
            </a:endParaRPr>
          </a:p>
        </p:txBody>
      </p:sp>
      <p:sp>
        <p:nvSpPr>
          <p:cNvPr id="3" name="Content Placeholder 2">
            <a:extLst>
              <a:ext uri="{FF2B5EF4-FFF2-40B4-BE49-F238E27FC236}">
                <a16:creationId xmlns:a16="http://schemas.microsoft.com/office/drawing/2014/main" id="{9C165455-D00E-2C2F-FBA2-04A584B219AC}"/>
              </a:ext>
            </a:extLst>
          </p:cNvPr>
          <p:cNvSpPr>
            <a:spLocks noGrp="1"/>
          </p:cNvSpPr>
          <p:nvPr>
            <p:ph idx="1"/>
          </p:nvPr>
        </p:nvSpPr>
        <p:spPr>
          <a:xfrm>
            <a:off x="1371599" y="2318197"/>
            <a:ext cx="9724031" cy="3683358"/>
          </a:xfrm>
        </p:spPr>
        <p:txBody>
          <a:bodyPr anchor="ctr">
            <a:normAutofit/>
          </a:bodyPr>
          <a:lstStyle/>
          <a:p>
            <a:pPr marL="342900" lvl="0" indent="-342900">
              <a:spcAft>
                <a:spcPts val="800"/>
              </a:spcAft>
              <a:buFont typeface="Wingdings" panose="05000000000000000000" pitchFamily="2" charset="2"/>
              <a:buChar char=""/>
              <a:tabLst>
                <a:tab pos="457200" algn="l"/>
              </a:tabLst>
            </a:pPr>
            <a:r>
              <a:rPr lang="en-GB" sz="1900" kern="100">
                <a:effectLst/>
                <a:latin typeface="Calibri" panose="020F0502020204030204" pitchFamily="34" charset="0"/>
                <a:ea typeface="Calibri" panose="020F0502020204030204" pitchFamily="34" charset="0"/>
                <a:cs typeface="Arial" panose="020B0604020202020204" pitchFamily="34" charset="0"/>
              </a:rPr>
              <a:t>Siemens views KM as an integrated system, sourcing knowledge from both internal departments and external partnerships.</a:t>
            </a:r>
          </a:p>
          <a:p>
            <a:pPr marL="342900" lvl="0" indent="-342900">
              <a:spcAft>
                <a:spcPts val="800"/>
              </a:spcAft>
              <a:buFont typeface="Wingdings" panose="05000000000000000000" pitchFamily="2" charset="2"/>
              <a:buChar char=""/>
              <a:tabLst>
                <a:tab pos="457200" algn="l"/>
              </a:tabLst>
            </a:pPr>
            <a:r>
              <a:rPr lang="en-GB" sz="1900" kern="100">
                <a:effectLst/>
                <a:latin typeface="Calibri" panose="020F0502020204030204" pitchFamily="34" charset="0"/>
                <a:ea typeface="Calibri" panose="020F0502020204030204" pitchFamily="34" charset="0"/>
                <a:cs typeface="Arial" panose="020B0604020202020204" pitchFamily="34" charset="0"/>
              </a:rPr>
              <a:t>The company uses a highly organised infrastructure, including centralised databases and DMS, for storing knowledge.</a:t>
            </a:r>
          </a:p>
          <a:p>
            <a:pPr marL="342900" lvl="0" indent="-342900">
              <a:spcAft>
                <a:spcPts val="800"/>
              </a:spcAft>
              <a:buFont typeface="Wingdings" panose="05000000000000000000" pitchFamily="2" charset="2"/>
              <a:buChar char=""/>
              <a:tabLst>
                <a:tab pos="457200" algn="l"/>
              </a:tabLst>
            </a:pPr>
            <a:r>
              <a:rPr lang="en-GB" sz="1900" kern="100">
                <a:effectLst/>
                <a:latin typeface="Calibri" panose="020F0502020204030204" pitchFamily="34" charset="0"/>
                <a:ea typeface="Calibri" panose="020F0502020204030204" pitchFamily="34" charset="0"/>
                <a:cs typeface="Arial" panose="020B0604020202020204" pitchFamily="34" charset="0"/>
              </a:rPr>
              <a:t>Dissemination strategies are targeted, employing intranet portals, LMS, and internal newsletters.</a:t>
            </a:r>
          </a:p>
          <a:p>
            <a:pPr marL="342900" lvl="0" indent="-342900">
              <a:spcAft>
                <a:spcPts val="800"/>
              </a:spcAft>
              <a:buFont typeface="Wingdings" panose="05000000000000000000" pitchFamily="2" charset="2"/>
              <a:buChar char=""/>
              <a:tabLst>
                <a:tab pos="457200" algn="l"/>
              </a:tabLst>
            </a:pPr>
            <a:r>
              <a:rPr lang="en-GB" sz="1900" kern="100">
                <a:effectLst/>
                <a:latin typeface="Calibri" panose="020F0502020204030204" pitchFamily="34" charset="0"/>
                <a:ea typeface="Calibri" panose="020F0502020204030204" pitchFamily="34" charset="0"/>
                <a:cs typeface="Arial" panose="020B0604020202020204" pitchFamily="34" charset="0"/>
              </a:rPr>
              <a:t>Siemens encourages real-time sharing through internal social networking sites and forums.</a:t>
            </a:r>
          </a:p>
          <a:p>
            <a:pPr marL="342900" lvl="0" indent="-342900">
              <a:spcAft>
                <a:spcPts val="800"/>
              </a:spcAft>
              <a:buFont typeface="Wingdings" panose="05000000000000000000" pitchFamily="2" charset="2"/>
              <a:buChar char=""/>
              <a:tabLst>
                <a:tab pos="457200" algn="l"/>
              </a:tabLst>
            </a:pPr>
            <a:r>
              <a:rPr lang="en-GB" sz="1900" kern="100">
                <a:effectLst/>
                <a:latin typeface="Calibri" panose="020F0502020204030204" pitchFamily="34" charset="0"/>
                <a:ea typeface="Calibri" panose="020F0502020204030204" pitchFamily="34" charset="0"/>
                <a:cs typeface="Arial" panose="020B0604020202020204" pitchFamily="34" charset="0"/>
              </a:rPr>
              <a:t>Application of knowledge is streamlined into workflow systems, backed by expert systems and analytics platforms.</a:t>
            </a:r>
          </a:p>
        </p:txBody>
      </p:sp>
    </p:spTree>
    <p:extLst>
      <p:ext uri="{BB962C8B-B14F-4D97-AF65-F5344CB8AC3E}">
        <p14:creationId xmlns:p14="http://schemas.microsoft.com/office/powerpoint/2010/main" val="1856982048"/>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B15ED52-F352-441B-82BF-E0EA34836D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3B2E3793-BFE6-45A2-9B7B-E18844431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BC4C4868-CB8F-4AF9-9CDB-8108F2C19B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375E0459-6403-40CD-989D-56A4407CA1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53E5B1A8-3AC9-4BD1-9BBC-78CA94F2D1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36A5CFE-51ED-6458-6A59-5B2318E35A5A}"/>
              </a:ext>
            </a:extLst>
          </p:cNvPr>
          <p:cNvSpPr>
            <a:spLocks noGrp="1"/>
          </p:cNvSpPr>
          <p:nvPr>
            <p:ph type="title"/>
          </p:nvPr>
        </p:nvSpPr>
        <p:spPr>
          <a:xfrm>
            <a:off x="1371599" y="294538"/>
            <a:ext cx="9895951" cy="1033669"/>
          </a:xfrm>
        </p:spPr>
        <p:txBody>
          <a:bodyPr>
            <a:normAutofit/>
          </a:bodyPr>
          <a:lstStyle/>
          <a:p>
            <a:r>
              <a:rPr lang="en-US" sz="4000">
                <a:solidFill>
                  <a:srgbClr val="FFFFFF"/>
                </a:solidFill>
              </a:rPr>
              <a:t>knowledge Management systems at Airbus</a:t>
            </a:r>
            <a:endParaRPr lang="en-GB" sz="4000">
              <a:solidFill>
                <a:srgbClr val="FFFFFF"/>
              </a:solidFill>
            </a:endParaRPr>
          </a:p>
        </p:txBody>
      </p:sp>
      <p:sp>
        <p:nvSpPr>
          <p:cNvPr id="3" name="Content Placeholder 2">
            <a:extLst>
              <a:ext uri="{FF2B5EF4-FFF2-40B4-BE49-F238E27FC236}">
                <a16:creationId xmlns:a16="http://schemas.microsoft.com/office/drawing/2014/main" id="{13A753A7-0840-8A16-3C1F-93793DD45F39}"/>
              </a:ext>
            </a:extLst>
          </p:cNvPr>
          <p:cNvSpPr>
            <a:spLocks noGrp="1"/>
          </p:cNvSpPr>
          <p:nvPr>
            <p:ph idx="1"/>
          </p:nvPr>
        </p:nvSpPr>
        <p:spPr>
          <a:xfrm>
            <a:off x="1371599" y="2318197"/>
            <a:ext cx="9724031" cy="3683358"/>
          </a:xfrm>
        </p:spPr>
        <p:txBody>
          <a:bodyPr anchor="ctr">
            <a:normAutofit/>
          </a:bodyPr>
          <a:lstStyle/>
          <a:p>
            <a:pPr marL="342900" lvl="0" indent="-342900">
              <a:buFont typeface="Wingdings" panose="05000000000000000000" pitchFamily="2" charset="2"/>
              <a:buChar char=""/>
              <a:tabLst>
                <a:tab pos="457200" algn="l"/>
              </a:tabLst>
            </a:pPr>
            <a:r>
              <a:rPr lang="en-GB" sz="2000" kern="100">
                <a:effectLst/>
                <a:latin typeface="Calibri" panose="020F0502020204030204" pitchFamily="34" charset="0"/>
                <a:ea typeface="Calibri" panose="020F0502020204030204" pitchFamily="34" charset="0"/>
                <a:cs typeface="Arial" panose="020B0604020202020204" pitchFamily="34" charset="0"/>
              </a:rPr>
              <a:t>Airbus' Knowledge Management System is structured around the four core pillars: Capture, Storage, Dissemination, and Application.</a:t>
            </a:r>
          </a:p>
          <a:p>
            <a:pPr marL="342900" lvl="0" indent="-342900">
              <a:buFont typeface="Wingdings" panose="05000000000000000000" pitchFamily="2" charset="2"/>
              <a:buChar char=""/>
              <a:tabLst>
                <a:tab pos="457200" algn="l"/>
              </a:tabLst>
            </a:pPr>
            <a:r>
              <a:rPr lang="en-GB" sz="2000" kern="100">
                <a:effectLst/>
                <a:latin typeface="Calibri" panose="020F0502020204030204" pitchFamily="34" charset="0"/>
                <a:ea typeface="Calibri" panose="020F0502020204030204" pitchFamily="34" charset="0"/>
                <a:cs typeface="Arial" panose="020B0604020202020204" pitchFamily="34" charset="0"/>
              </a:rPr>
              <a:t>For knowledge capture, Airbus employs expert interviews and external collaborations, likely enhanced by data analytics tools.</a:t>
            </a:r>
          </a:p>
          <a:p>
            <a:pPr marL="342900" lvl="0" indent="-342900">
              <a:buFont typeface="Wingdings" panose="05000000000000000000" pitchFamily="2" charset="2"/>
              <a:buChar char=""/>
              <a:tabLst>
                <a:tab pos="457200" algn="l"/>
              </a:tabLst>
            </a:pPr>
            <a:r>
              <a:rPr lang="en-GB" sz="2000" kern="100">
                <a:effectLst/>
                <a:latin typeface="Calibri" panose="020F0502020204030204" pitchFamily="34" charset="0"/>
                <a:ea typeface="Calibri" panose="020F0502020204030204" pitchFamily="34" charset="0"/>
                <a:cs typeface="Arial" panose="020B0604020202020204" pitchFamily="34" charset="0"/>
              </a:rPr>
              <a:t>The storage aspect is managed through a robust Document Management System and possibly specialized repositories and cloud storage.</a:t>
            </a:r>
          </a:p>
          <a:p>
            <a:pPr marL="342900" lvl="0" indent="-342900">
              <a:buFont typeface="Wingdings" panose="05000000000000000000" pitchFamily="2" charset="2"/>
              <a:buChar char=""/>
              <a:tabLst>
                <a:tab pos="457200" algn="l"/>
              </a:tabLst>
            </a:pPr>
            <a:r>
              <a:rPr lang="en-GB" sz="2000" kern="100">
                <a:effectLst/>
                <a:latin typeface="Calibri" panose="020F0502020204030204" pitchFamily="34" charset="0"/>
                <a:ea typeface="Calibri" panose="020F0502020204030204" pitchFamily="34" charset="0"/>
                <a:cs typeface="Arial" panose="020B0604020202020204" pitchFamily="34" charset="0"/>
              </a:rPr>
              <a:t>Knowledge dissemination is facilitated through intranet, collaborative platforms, training programs, and internal newsletters.</a:t>
            </a:r>
          </a:p>
          <a:p>
            <a:pPr marL="342900" lvl="0" indent="-342900">
              <a:spcAft>
                <a:spcPts val="800"/>
              </a:spcAft>
              <a:buFont typeface="Wingdings" panose="05000000000000000000" pitchFamily="2" charset="2"/>
              <a:buChar char=""/>
              <a:tabLst>
                <a:tab pos="457200" algn="l"/>
              </a:tabLst>
            </a:pPr>
            <a:r>
              <a:rPr lang="en-GB" sz="2000" kern="100">
                <a:effectLst/>
                <a:latin typeface="Calibri" panose="020F0502020204030204" pitchFamily="34" charset="0"/>
                <a:ea typeface="Calibri" panose="020F0502020204030204" pitchFamily="34" charset="0"/>
                <a:cs typeface="Arial" panose="020B0604020202020204" pitchFamily="34" charset="0"/>
              </a:rPr>
              <a:t>On the application side, Airbus likely employs advanced Decision Support Systems and simulation software for real-time decision-making.</a:t>
            </a:r>
          </a:p>
        </p:txBody>
      </p:sp>
    </p:spTree>
    <p:extLst>
      <p:ext uri="{BB962C8B-B14F-4D97-AF65-F5344CB8AC3E}">
        <p14:creationId xmlns:p14="http://schemas.microsoft.com/office/powerpoint/2010/main" val="1211606516"/>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B15ED52-F352-441B-82BF-E0EA34836D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3B2E3793-BFE6-45A2-9B7B-E18844431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BC4C4868-CB8F-4AF9-9CDB-8108F2C19B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375E0459-6403-40CD-989D-56A4407CA1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53E5B1A8-3AC9-4BD1-9BBC-78CA94F2D1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10E8C3C-2C43-99BE-3E8E-E42B0AE6CC2C}"/>
              </a:ext>
            </a:extLst>
          </p:cNvPr>
          <p:cNvSpPr>
            <a:spLocks noGrp="1"/>
          </p:cNvSpPr>
          <p:nvPr>
            <p:ph type="title"/>
          </p:nvPr>
        </p:nvSpPr>
        <p:spPr>
          <a:xfrm>
            <a:off x="1371599" y="294538"/>
            <a:ext cx="9895951" cy="1033669"/>
          </a:xfrm>
        </p:spPr>
        <p:txBody>
          <a:bodyPr>
            <a:normAutofit/>
          </a:bodyPr>
          <a:lstStyle/>
          <a:p>
            <a:r>
              <a:rPr lang="en-GB" sz="4000">
                <a:solidFill>
                  <a:srgbClr val="FFFFFF"/>
                </a:solidFill>
              </a:rPr>
              <a:t>Recommendation for Siemens</a:t>
            </a:r>
          </a:p>
        </p:txBody>
      </p:sp>
      <p:sp>
        <p:nvSpPr>
          <p:cNvPr id="3" name="Content Placeholder 2">
            <a:extLst>
              <a:ext uri="{FF2B5EF4-FFF2-40B4-BE49-F238E27FC236}">
                <a16:creationId xmlns:a16="http://schemas.microsoft.com/office/drawing/2014/main" id="{7153070E-F9B0-4730-B3B0-8444FFB63C27}"/>
              </a:ext>
            </a:extLst>
          </p:cNvPr>
          <p:cNvSpPr>
            <a:spLocks noGrp="1"/>
          </p:cNvSpPr>
          <p:nvPr>
            <p:ph idx="1"/>
          </p:nvPr>
        </p:nvSpPr>
        <p:spPr>
          <a:xfrm>
            <a:off x="1371599" y="2318197"/>
            <a:ext cx="9724031" cy="3683358"/>
          </a:xfrm>
        </p:spPr>
        <p:txBody>
          <a:bodyPr anchor="ctr">
            <a:normAutofit/>
          </a:bodyPr>
          <a:lstStyle/>
          <a:p>
            <a:pPr marL="342900" lvl="0" indent="-342900">
              <a:buFont typeface="Wingdings" panose="05000000000000000000" pitchFamily="2" charset="2"/>
              <a:buChar char=""/>
              <a:tabLst>
                <a:tab pos="457200" algn="l"/>
              </a:tabLst>
            </a:pPr>
            <a:r>
              <a:rPr lang="en-GB" sz="2000" kern="100">
                <a:effectLst/>
                <a:latin typeface="Calibri" panose="020F0502020204030204" pitchFamily="34" charset="0"/>
                <a:ea typeface="Calibri" panose="020F0502020204030204" pitchFamily="34" charset="0"/>
                <a:cs typeface="Arial" panose="020B0604020202020204" pitchFamily="34" charset="0"/>
              </a:rPr>
              <a:t>Implement 'knowledge bridges'.</a:t>
            </a:r>
          </a:p>
          <a:p>
            <a:pPr marL="342900" lvl="0" indent="-342900">
              <a:buFont typeface="Wingdings" panose="05000000000000000000" pitchFamily="2" charset="2"/>
              <a:buChar char=""/>
              <a:tabLst>
                <a:tab pos="457200" algn="l"/>
              </a:tabLst>
            </a:pPr>
            <a:r>
              <a:rPr lang="en-GB" sz="2000" kern="100">
                <a:effectLst/>
                <a:latin typeface="Calibri" panose="020F0502020204030204" pitchFamily="34" charset="0"/>
                <a:ea typeface="Calibri" panose="020F0502020204030204" pitchFamily="34" charset="0"/>
                <a:cs typeface="Arial" panose="020B0604020202020204" pitchFamily="34" charset="0"/>
              </a:rPr>
              <a:t>Deploy AI for database integrity.</a:t>
            </a:r>
          </a:p>
          <a:p>
            <a:pPr marL="342900" lvl="0" indent="-342900">
              <a:spcAft>
                <a:spcPts val="800"/>
              </a:spcAft>
              <a:buFont typeface="Wingdings" panose="05000000000000000000" pitchFamily="2" charset="2"/>
              <a:buChar char=""/>
              <a:tabLst>
                <a:tab pos="457200" algn="l"/>
              </a:tabLst>
            </a:pPr>
            <a:r>
              <a:rPr lang="en-GB" sz="2000" kern="100">
                <a:effectLst/>
                <a:latin typeface="Calibri" panose="020F0502020204030204" pitchFamily="34" charset="0"/>
                <a:ea typeface="Calibri" panose="020F0502020204030204" pitchFamily="34" charset="0"/>
                <a:cs typeface="Arial" panose="020B0604020202020204" pitchFamily="34" charset="0"/>
              </a:rPr>
              <a:t>Utilize qualitative knowledge capture.</a:t>
            </a:r>
          </a:p>
          <a:p>
            <a:endParaRPr lang="en-GB" sz="2000"/>
          </a:p>
        </p:txBody>
      </p:sp>
    </p:spTree>
    <p:extLst>
      <p:ext uri="{BB962C8B-B14F-4D97-AF65-F5344CB8AC3E}">
        <p14:creationId xmlns:p14="http://schemas.microsoft.com/office/powerpoint/2010/main" val="4015157502"/>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F68B3F68-107C-434F-AA38-110D5EA91B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2" y="0"/>
            <a:ext cx="12191998" cy="1575955"/>
          </a:xfrm>
          <a:prstGeom prst="rect">
            <a:avLst/>
          </a:prstGeom>
          <a:gradFill>
            <a:gsLst>
              <a:gs pos="0">
                <a:srgbClr val="000000">
                  <a:alpha val="96000"/>
                </a:srgbClr>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AAD0DBB9-1A4B-4391-81D4-CB19F9AB91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8857" y="0"/>
            <a:ext cx="4063143" cy="1576412"/>
          </a:xfrm>
          <a:prstGeom prst="rect">
            <a:avLst/>
          </a:prstGeom>
          <a:gradFill>
            <a:gsLst>
              <a:gs pos="19000">
                <a:schemeClr val="accent1">
                  <a:lumMod val="50000"/>
                  <a:alpha val="68000"/>
                </a:schemeClr>
              </a:gs>
              <a:gs pos="100000">
                <a:schemeClr val="accent1">
                  <a:alpha val="79000"/>
                </a:schemeClr>
              </a:gs>
            </a:gsLst>
            <a:lin ang="19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063BBA22-50EA-4C4D-BE05-F1CE4E63AA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307777" y="-5307778"/>
            <a:ext cx="1576446" cy="12192002"/>
          </a:xfrm>
          <a:prstGeom prst="rect">
            <a:avLst/>
          </a:prstGeom>
          <a:gradFill>
            <a:gsLst>
              <a:gs pos="23000">
                <a:schemeClr val="accent1">
                  <a:alpha val="0"/>
                </a:schemeClr>
              </a:gs>
              <a:gs pos="99000">
                <a:srgbClr val="000000">
                  <a:alpha val="74000"/>
                </a:srgbClr>
              </a:gs>
            </a:gsLst>
            <a:lin ang="20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686FF712-C8B0-24E6-7ABA-34A82ABF5E07}"/>
              </a:ext>
            </a:extLst>
          </p:cNvPr>
          <p:cNvSpPr>
            <a:spLocks noGrp="1"/>
          </p:cNvSpPr>
          <p:nvPr>
            <p:ph type="title"/>
          </p:nvPr>
        </p:nvSpPr>
        <p:spPr>
          <a:xfrm>
            <a:off x="1371597" y="348865"/>
            <a:ext cx="10044023" cy="877729"/>
          </a:xfrm>
        </p:spPr>
        <p:txBody>
          <a:bodyPr anchor="ctr">
            <a:normAutofit/>
          </a:bodyPr>
          <a:lstStyle/>
          <a:p>
            <a:r>
              <a:rPr lang="en-GB" sz="4000">
                <a:solidFill>
                  <a:srgbClr val="FFFFFF"/>
                </a:solidFill>
              </a:rPr>
              <a:t>Recommendation for Airbus</a:t>
            </a:r>
          </a:p>
        </p:txBody>
      </p:sp>
      <p:graphicFrame>
        <p:nvGraphicFramePr>
          <p:cNvPr id="5" name="Content Placeholder 2">
            <a:extLst>
              <a:ext uri="{FF2B5EF4-FFF2-40B4-BE49-F238E27FC236}">
                <a16:creationId xmlns:a16="http://schemas.microsoft.com/office/drawing/2014/main" id="{172BED0E-7C11-0A2C-36AE-D44AFC5C8A49}"/>
              </a:ext>
            </a:extLst>
          </p:cNvPr>
          <p:cNvGraphicFramePr>
            <a:graphicFrameLocks noGrp="1"/>
          </p:cNvGraphicFramePr>
          <p:nvPr>
            <p:ph idx="1"/>
            <p:extLst>
              <p:ext uri="{D42A27DB-BD31-4B8C-83A1-F6EECF244321}">
                <p14:modId xmlns:p14="http://schemas.microsoft.com/office/powerpoint/2010/main" val="1009298153"/>
              </p:ext>
            </p:extLst>
          </p:nvPr>
        </p:nvGraphicFramePr>
        <p:xfrm>
          <a:off x="644056" y="2112579"/>
          <a:ext cx="10927829" cy="4192805"/>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213993723"/>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7" name="Rectangle 16">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Rectangle 17">
            <a:extLst>
              <a:ext uri="{FF2B5EF4-FFF2-40B4-BE49-F238E27FC236}">
                <a16:creationId xmlns:a16="http://schemas.microsoft.com/office/drawing/2014/main" id="{F68B3F68-107C-434F-AA38-110D5EA91B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2" y="0"/>
            <a:ext cx="12191998" cy="2170031"/>
          </a:xfrm>
          <a:prstGeom prst="rect">
            <a:avLst/>
          </a:prstGeom>
          <a:gradFill>
            <a:gsLst>
              <a:gs pos="0">
                <a:srgbClr val="000000">
                  <a:alpha val="96000"/>
                </a:srgbClr>
              </a:gs>
              <a:gs pos="100000">
                <a:schemeClr val="accent1">
                  <a:lumMod val="75000"/>
                </a:schemeClr>
              </a:gs>
            </a:gsLst>
            <a:lin ang="19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Rectangle 18">
            <a:extLst>
              <a:ext uri="{FF2B5EF4-FFF2-40B4-BE49-F238E27FC236}">
                <a16:creationId xmlns:a16="http://schemas.microsoft.com/office/drawing/2014/main" id="{AAD0DBB9-1A4B-4391-81D4-CB19F9AB91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082819" y="0"/>
            <a:ext cx="4097211" cy="2170661"/>
          </a:xfrm>
          <a:prstGeom prst="rect">
            <a:avLst/>
          </a:prstGeom>
          <a:gradFill>
            <a:gsLst>
              <a:gs pos="19000">
                <a:schemeClr val="accent1">
                  <a:lumMod val="50000"/>
                  <a:alpha val="68000"/>
                </a:schemeClr>
              </a:gs>
              <a:gs pos="100000">
                <a:schemeClr val="accent1">
                  <a:alpha val="48000"/>
                </a:schemeClr>
              </a:gs>
            </a:gsLst>
            <a:lin ang="19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Rectangle 19">
            <a:extLst>
              <a:ext uri="{FF2B5EF4-FFF2-40B4-BE49-F238E27FC236}">
                <a16:creationId xmlns:a16="http://schemas.microsoft.com/office/drawing/2014/main" id="{063BBA22-50EA-4C4D-BE05-F1CE4E63AA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5010646" y="-5010043"/>
            <a:ext cx="2170709" cy="12192000"/>
          </a:xfrm>
          <a:prstGeom prst="rect">
            <a:avLst/>
          </a:prstGeom>
          <a:gradFill>
            <a:gsLst>
              <a:gs pos="23000">
                <a:schemeClr val="accent1">
                  <a:lumMod val="75000"/>
                  <a:alpha val="16000"/>
                </a:schemeClr>
              </a:gs>
              <a:gs pos="99000">
                <a:srgbClr val="000000">
                  <a:alpha val="45000"/>
                </a:srgbClr>
              </a:gs>
            </a:gsLst>
            <a:lin ang="21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DEF0CB69-9AF6-4C15-46AF-C19DA3BDB972}"/>
              </a:ext>
            </a:extLst>
          </p:cNvPr>
          <p:cNvSpPr>
            <a:spLocks noGrp="1"/>
          </p:cNvSpPr>
          <p:nvPr>
            <p:ph type="title"/>
          </p:nvPr>
        </p:nvSpPr>
        <p:spPr>
          <a:xfrm>
            <a:off x="1383564" y="348865"/>
            <a:ext cx="9718111" cy="1576446"/>
          </a:xfrm>
        </p:spPr>
        <p:txBody>
          <a:bodyPr anchor="ctr">
            <a:normAutofit/>
          </a:bodyPr>
          <a:lstStyle/>
          <a:p>
            <a:r>
              <a:rPr lang="en-GB" sz="4000">
                <a:solidFill>
                  <a:srgbClr val="FFFFFF"/>
                </a:solidFill>
              </a:rPr>
              <a:t>Conclusion</a:t>
            </a:r>
          </a:p>
        </p:txBody>
      </p:sp>
      <p:graphicFrame>
        <p:nvGraphicFramePr>
          <p:cNvPr id="21" name="Content Placeholder 2">
            <a:extLst>
              <a:ext uri="{FF2B5EF4-FFF2-40B4-BE49-F238E27FC236}">
                <a16:creationId xmlns:a16="http://schemas.microsoft.com/office/drawing/2014/main" id="{9C25F3BF-65B4-E865-E5E6-F7624C80CA20}"/>
              </a:ext>
            </a:extLst>
          </p:cNvPr>
          <p:cNvGraphicFramePr>
            <a:graphicFrameLocks noGrp="1"/>
          </p:cNvGraphicFramePr>
          <p:nvPr>
            <p:ph idx="1"/>
            <p:extLst>
              <p:ext uri="{D42A27DB-BD31-4B8C-83A1-F6EECF244321}">
                <p14:modId xmlns:p14="http://schemas.microsoft.com/office/powerpoint/2010/main" val="2206550994"/>
              </p:ext>
            </p:extLst>
          </p:nvPr>
        </p:nvGraphicFramePr>
        <p:xfrm>
          <a:off x="644056" y="2615979"/>
          <a:ext cx="10927829" cy="3689405"/>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83672706"/>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9FDB525-C646-D418-3D5D-729E5BC2CCD0}"/>
              </a:ext>
            </a:extLst>
          </p:cNvPr>
          <p:cNvSpPr>
            <a:spLocks noGrp="1"/>
          </p:cNvSpPr>
          <p:nvPr>
            <p:ph type="title"/>
          </p:nvPr>
        </p:nvSpPr>
        <p:spPr>
          <a:xfrm>
            <a:off x="838200" y="365125"/>
            <a:ext cx="10515600" cy="534761"/>
          </a:xfrm>
        </p:spPr>
        <p:txBody>
          <a:bodyPr>
            <a:noAutofit/>
          </a:bodyPr>
          <a:lstStyle/>
          <a:p>
            <a:r>
              <a:rPr lang="en-GB" sz="3200" b="1" dirty="0"/>
              <a:t>References</a:t>
            </a:r>
          </a:p>
        </p:txBody>
      </p:sp>
      <p:sp>
        <p:nvSpPr>
          <p:cNvPr id="3" name="Content Placeholder 2">
            <a:extLst>
              <a:ext uri="{FF2B5EF4-FFF2-40B4-BE49-F238E27FC236}">
                <a16:creationId xmlns:a16="http://schemas.microsoft.com/office/drawing/2014/main" id="{CEE02DF1-BE61-FDE1-EC81-26E731AA35C3}"/>
              </a:ext>
            </a:extLst>
          </p:cNvPr>
          <p:cNvSpPr>
            <a:spLocks noGrp="1"/>
          </p:cNvSpPr>
          <p:nvPr>
            <p:ph idx="1"/>
          </p:nvPr>
        </p:nvSpPr>
        <p:spPr>
          <a:xfrm>
            <a:off x="513443" y="1146629"/>
            <a:ext cx="11165114" cy="5544457"/>
          </a:xfrm>
        </p:spPr>
        <p:txBody>
          <a:bodyPr>
            <a:normAutofit fontScale="92500"/>
          </a:bodyPr>
          <a:lstStyle/>
          <a:p>
            <a:pPr algn="just">
              <a:lnSpc>
                <a:spcPct val="120000"/>
              </a:lnSpc>
              <a:spcAft>
                <a:spcPts val="800"/>
              </a:spcAft>
            </a:pPr>
            <a:r>
              <a:rPr lang="en-GB" sz="1100" u="sng" kern="100" dirty="0">
                <a:solidFill>
                  <a:srgbClr val="000000"/>
                </a:solidFill>
                <a:effectLst/>
                <a:latin typeface="Calibri" panose="020F0502020204030204" pitchFamily="34" charset="0"/>
                <a:ea typeface="Calibri" panose="020F0502020204030204" pitchFamily="34" charset="0"/>
                <a:cs typeface="Calibri" panose="020F0502020204030204" pitchFamily="34" charset="0"/>
              </a:rPr>
              <a:t>Airbus,</a:t>
            </a:r>
            <a:r>
              <a:rPr lang="en-GB" sz="1100" kern="100" dirty="0">
                <a:solidFill>
                  <a:srgbClr val="000000"/>
                </a:solidFill>
                <a:effectLst/>
                <a:latin typeface="Calibri" panose="020F0502020204030204" pitchFamily="34" charset="0"/>
                <a:ea typeface="Calibri" panose="020F0502020204030204" pitchFamily="34" charset="0"/>
                <a:cs typeface="Calibri" panose="020F0502020204030204" pitchFamily="34" charset="0"/>
              </a:rPr>
              <a:t> (2022) </a:t>
            </a:r>
            <a:r>
              <a:rPr lang="en-GB" sz="1100" i="1" kern="100" dirty="0">
                <a:solidFill>
                  <a:srgbClr val="000000"/>
                </a:solidFill>
                <a:effectLst/>
                <a:latin typeface="Calibri" panose="020F0502020204030204" pitchFamily="34" charset="0"/>
                <a:ea typeface="Calibri" panose="020F0502020204030204" pitchFamily="34" charset="0"/>
                <a:cs typeface="Calibri" panose="020F0502020204030204" pitchFamily="34" charset="0"/>
              </a:rPr>
              <a:t>Airbus annual report 2022</a:t>
            </a:r>
            <a:r>
              <a:rPr lang="en-GB" sz="1100" kern="100" dirty="0">
                <a:solidFill>
                  <a:srgbClr val="000000"/>
                </a:solidFill>
                <a:effectLst/>
                <a:latin typeface="Calibri" panose="020F0502020204030204" pitchFamily="34" charset="0"/>
                <a:ea typeface="Calibri" panose="020F0502020204030204" pitchFamily="34" charset="0"/>
                <a:cs typeface="Calibri" panose="020F0502020204030204" pitchFamily="34" charset="0"/>
              </a:rPr>
              <a:t>. </a:t>
            </a:r>
            <a:r>
              <a:rPr lang="en-GB" sz="1100" kern="100" dirty="0">
                <a:solidFill>
                  <a:srgbClr val="000000"/>
                </a:solidFill>
                <a:effectLst/>
                <a:latin typeface="Calibri" panose="020F0502020204030204" pitchFamily="34" charset="0"/>
                <a:ea typeface="Calibri" panose="020F0502020204030204" pitchFamily="34" charset="0"/>
                <a:cs typeface="Arial" panose="020B0604020202020204" pitchFamily="34" charset="0"/>
              </a:rPr>
              <a:t>[Online] Available at </a:t>
            </a:r>
            <a:r>
              <a:rPr lang="en-GB" sz="1100" u="sng" kern="100" dirty="0">
                <a:solidFill>
                  <a:srgbClr val="000000"/>
                </a:solidFill>
                <a:effectLst/>
                <a:latin typeface="Calibri" panose="020F0502020204030204" pitchFamily="34" charset="0"/>
                <a:ea typeface="Calibri" panose="020F0502020204030204" pitchFamily="34" charset="0"/>
                <a:cs typeface="Arial" panose="020B0604020202020204" pitchFamily="34" charset="0"/>
                <a:hlinkClick r:id="rId2"/>
              </a:rPr>
              <a:t>https://www.airbus.com/sites/g/files/jlcbta136/files/2023-05/Airbus_SE_2022_Annual_Report.pdf</a:t>
            </a:r>
            <a:r>
              <a:rPr lang="en-GB" sz="1100" kern="100" dirty="0">
                <a:solidFill>
                  <a:srgbClr val="000000"/>
                </a:solidFill>
                <a:effectLst/>
                <a:latin typeface="Calibri" panose="020F0502020204030204" pitchFamily="34" charset="0"/>
                <a:ea typeface="Calibri" panose="020F0502020204030204" pitchFamily="34" charset="0"/>
                <a:cs typeface="Arial" panose="020B0604020202020204" pitchFamily="34" charset="0"/>
              </a:rPr>
              <a:t> [Assessed date 14 October 2023]</a:t>
            </a:r>
            <a:endParaRPr lang="en-GB" sz="1100" kern="100" dirty="0">
              <a:effectLst/>
              <a:latin typeface="Calibri" panose="020F0502020204030204" pitchFamily="34" charset="0"/>
              <a:ea typeface="Calibri" panose="020F0502020204030204" pitchFamily="34" charset="0"/>
              <a:cs typeface="Arial" panose="020B0604020202020204" pitchFamily="34" charset="0"/>
            </a:endParaRPr>
          </a:p>
          <a:p>
            <a:pPr algn="just">
              <a:lnSpc>
                <a:spcPct val="120000"/>
              </a:lnSpc>
              <a:spcAft>
                <a:spcPts val="800"/>
              </a:spcAft>
            </a:pPr>
            <a:r>
              <a:rPr lang="en-GB" sz="1100" kern="100" dirty="0">
                <a:solidFill>
                  <a:srgbClr val="000000"/>
                </a:solidFill>
                <a:effectLst/>
                <a:latin typeface="Calibri" panose="020F0502020204030204" pitchFamily="34" charset="0"/>
                <a:ea typeface="Calibri" panose="020F0502020204030204" pitchFamily="34" charset="0"/>
                <a:cs typeface="Arial" panose="020B0604020202020204" pitchFamily="34" charset="0"/>
              </a:rPr>
              <a:t>Siemens, (2022). </a:t>
            </a:r>
            <a:r>
              <a:rPr lang="en-GB" sz="1100" i="1" kern="100" dirty="0">
                <a:solidFill>
                  <a:srgbClr val="000000"/>
                </a:solidFill>
                <a:effectLst/>
                <a:latin typeface="Calibri" panose="020F0502020204030204" pitchFamily="34" charset="0"/>
                <a:ea typeface="Calibri" panose="020F0502020204030204" pitchFamily="34" charset="0"/>
                <a:cs typeface="Arial" panose="020B0604020202020204" pitchFamily="34" charset="0"/>
              </a:rPr>
              <a:t>Siemens Report FOR FISCAL 2022</a:t>
            </a:r>
            <a:r>
              <a:rPr lang="en-GB" sz="1100" kern="100" dirty="0">
                <a:solidFill>
                  <a:srgbClr val="000000"/>
                </a:solidFill>
                <a:effectLst/>
                <a:latin typeface="Calibri" panose="020F0502020204030204" pitchFamily="34" charset="0"/>
                <a:ea typeface="Calibri" panose="020F0502020204030204" pitchFamily="34" charset="0"/>
                <a:cs typeface="Arial" panose="020B0604020202020204" pitchFamily="34" charset="0"/>
              </a:rPr>
              <a:t>. [Online] Available at </a:t>
            </a:r>
            <a:r>
              <a:rPr lang="en-GB" sz="1100" u="sng" kern="100" dirty="0">
                <a:solidFill>
                  <a:srgbClr val="000000"/>
                </a:solidFill>
                <a:effectLst/>
                <a:latin typeface="Calibri" panose="020F0502020204030204" pitchFamily="34" charset="0"/>
                <a:ea typeface="Calibri" panose="020F0502020204030204" pitchFamily="34" charset="0"/>
                <a:cs typeface="Arial" panose="020B0604020202020204" pitchFamily="34" charset="0"/>
                <a:hlinkClick r:id="rId3"/>
              </a:rPr>
              <a:t>https://www.siemens.com/applications/b09c49eb-3a14-73b3-9f71-e30e3c2dfdbd/s3_assets/pdfs/en/Siemens_Report_FY2022.pdf?ste_sid=6838fdbaae9068381def9a6296a63662</a:t>
            </a:r>
            <a:r>
              <a:rPr lang="en-GB" sz="1100" kern="100" dirty="0">
                <a:solidFill>
                  <a:srgbClr val="000000"/>
                </a:solidFill>
                <a:effectLst/>
                <a:latin typeface="Calibri" panose="020F0502020204030204" pitchFamily="34" charset="0"/>
                <a:ea typeface="Calibri" panose="020F0502020204030204" pitchFamily="34" charset="0"/>
                <a:cs typeface="Arial" panose="020B0604020202020204" pitchFamily="34" charset="0"/>
              </a:rPr>
              <a:t> [Assessed date 18 October 2023]</a:t>
            </a:r>
            <a:endParaRPr lang="en-GB" sz="1100" kern="100" dirty="0">
              <a:effectLst/>
              <a:latin typeface="Calibri" panose="020F0502020204030204" pitchFamily="34" charset="0"/>
              <a:ea typeface="Calibri" panose="020F0502020204030204" pitchFamily="34" charset="0"/>
              <a:cs typeface="Arial" panose="020B0604020202020204" pitchFamily="34" charset="0"/>
            </a:endParaRPr>
          </a:p>
          <a:p>
            <a:pPr algn="just">
              <a:lnSpc>
                <a:spcPct val="120000"/>
              </a:lnSpc>
              <a:spcAft>
                <a:spcPts val="800"/>
              </a:spcAft>
            </a:pPr>
            <a:r>
              <a:rPr lang="en-GB" sz="1100" kern="100" dirty="0">
                <a:solidFill>
                  <a:srgbClr val="000000"/>
                </a:solidFill>
                <a:effectLst/>
                <a:latin typeface="Calibri" panose="020F0502020204030204" pitchFamily="34" charset="0"/>
                <a:ea typeface="Calibri" panose="020F0502020204030204" pitchFamily="34" charset="0"/>
                <a:cs typeface="Calibri" panose="020F0502020204030204" pitchFamily="34" charset="0"/>
              </a:rPr>
              <a:t>Richter, N. (2017). Governing Knowledge: The Siemens Experience. In </a:t>
            </a:r>
            <a:r>
              <a:rPr lang="en-GB" sz="1100" i="1" kern="100" dirty="0">
                <a:solidFill>
                  <a:srgbClr val="000000"/>
                </a:solidFill>
                <a:effectLst/>
                <a:latin typeface="Calibri" panose="020F0502020204030204" pitchFamily="34" charset="0"/>
                <a:ea typeface="Calibri" panose="020F0502020204030204" pitchFamily="34" charset="0"/>
                <a:cs typeface="Calibri" panose="020F0502020204030204" pitchFamily="34" charset="0"/>
              </a:rPr>
              <a:t>Foucault and Managerial Governmentality</a:t>
            </a:r>
            <a:r>
              <a:rPr lang="en-GB" sz="1100" kern="100" dirty="0">
                <a:solidFill>
                  <a:srgbClr val="000000"/>
                </a:solidFill>
                <a:effectLst/>
                <a:latin typeface="Calibri" panose="020F0502020204030204" pitchFamily="34" charset="0"/>
                <a:ea typeface="Calibri" panose="020F0502020204030204" pitchFamily="34" charset="0"/>
                <a:cs typeface="Calibri" panose="020F0502020204030204" pitchFamily="34" charset="0"/>
              </a:rPr>
              <a:t> (pp. 178-193). Routledge.</a:t>
            </a:r>
            <a:endParaRPr lang="en-GB" sz="1100" kern="100" dirty="0">
              <a:effectLst/>
              <a:latin typeface="Calibri" panose="020F0502020204030204" pitchFamily="34" charset="0"/>
              <a:ea typeface="Calibri" panose="020F0502020204030204" pitchFamily="34" charset="0"/>
              <a:cs typeface="Arial" panose="020B0604020202020204" pitchFamily="34" charset="0"/>
            </a:endParaRPr>
          </a:p>
          <a:p>
            <a:pPr algn="just">
              <a:lnSpc>
                <a:spcPct val="120000"/>
              </a:lnSpc>
              <a:spcAft>
                <a:spcPts val="800"/>
              </a:spcAft>
            </a:pPr>
            <a:r>
              <a:rPr lang="en-GB" sz="1100" kern="100" dirty="0" err="1">
                <a:solidFill>
                  <a:srgbClr val="000000"/>
                </a:solidFill>
                <a:effectLst/>
                <a:latin typeface="Calibri" panose="020F0502020204030204" pitchFamily="34" charset="0"/>
                <a:ea typeface="Calibri" panose="020F0502020204030204" pitchFamily="34" charset="0"/>
                <a:cs typeface="Calibri" panose="020F0502020204030204" pitchFamily="34" charset="0"/>
              </a:rPr>
              <a:t>Donzé</a:t>
            </a:r>
            <a:r>
              <a:rPr lang="en-GB" sz="1100" kern="100" dirty="0">
                <a:solidFill>
                  <a:srgbClr val="000000"/>
                </a:solidFill>
                <a:effectLst/>
                <a:latin typeface="Calibri" panose="020F0502020204030204" pitchFamily="34" charset="0"/>
                <a:ea typeface="Calibri" panose="020F0502020204030204" pitchFamily="34" charset="0"/>
                <a:cs typeface="Calibri" panose="020F0502020204030204" pitchFamily="34" charset="0"/>
              </a:rPr>
              <a:t>, P. Y., and Nishimura, S. (2022). Patent management and the globalization of firms: the case of Siemens (1890–1945). </a:t>
            </a:r>
            <a:r>
              <a:rPr lang="en-GB" sz="1100" i="1" kern="100" dirty="0">
                <a:solidFill>
                  <a:srgbClr val="000000"/>
                </a:solidFill>
                <a:effectLst/>
                <a:latin typeface="Calibri" panose="020F0502020204030204" pitchFamily="34" charset="0"/>
                <a:ea typeface="Calibri" panose="020F0502020204030204" pitchFamily="34" charset="0"/>
                <a:cs typeface="Calibri" panose="020F0502020204030204" pitchFamily="34" charset="0"/>
              </a:rPr>
              <a:t>Journal of Management History</a:t>
            </a:r>
            <a:r>
              <a:rPr lang="en-GB" sz="1100" kern="100" dirty="0">
                <a:solidFill>
                  <a:srgbClr val="000000"/>
                </a:solidFill>
                <a:effectLst/>
                <a:latin typeface="Calibri" panose="020F0502020204030204" pitchFamily="34" charset="0"/>
                <a:ea typeface="Calibri" panose="020F0502020204030204" pitchFamily="34" charset="0"/>
                <a:cs typeface="Calibri" panose="020F0502020204030204" pitchFamily="34" charset="0"/>
              </a:rPr>
              <a:t>, </a:t>
            </a:r>
            <a:r>
              <a:rPr lang="en-GB" sz="1100" i="1" kern="100" dirty="0">
                <a:solidFill>
                  <a:srgbClr val="000000"/>
                </a:solidFill>
                <a:effectLst/>
                <a:latin typeface="Calibri" panose="020F0502020204030204" pitchFamily="34" charset="0"/>
                <a:ea typeface="Calibri" panose="020F0502020204030204" pitchFamily="34" charset="0"/>
                <a:cs typeface="Calibri" panose="020F0502020204030204" pitchFamily="34" charset="0"/>
              </a:rPr>
              <a:t>28</a:t>
            </a:r>
            <a:r>
              <a:rPr lang="en-GB" sz="1100" kern="100" dirty="0">
                <a:solidFill>
                  <a:srgbClr val="000000"/>
                </a:solidFill>
                <a:effectLst/>
                <a:latin typeface="Calibri" panose="020F0502020204030204" pitchFamily="34" charset="0"/>
                <a:ea typeface="Calibri" panose="020F0502020204030204" pitchFamily="34" charset="0"/>
                <a:cs typeface="Calibri" panose="020F0502020204030204" pitchFamily="34" charset="0"/>
              </a:rPr>
              <a:t>(2), 199-214.</a:t>
            </a:r>
            <a:endParaRPr lang="en-GB" sz="1100" kern="100" dirty="0">
              <a:effectLst/>
              <a:latin typeface="Calibri" panose="020F0502020204030204" pitchFamily="34" charset="0"/>
              <a:ea typeface="Calibri" panose="020F0502020204030204" pitchFamily="34" charset="0"/>
              <a:cs typeface="Arial" panose="020B0604020202020204" pitchFamily="34" charset="0"/>
            </a:endParaRPr>
          </a:p>
          <a:p>
            <a:pPr algn="just">
              <a:lnSpc>
                <a:spcPct val="120000"/>
              </a:lnSpc>
              <a:spcAft>
                <a:spcPts val="800"/>
              </a:spcAft>
            </a:pPr>
            <a:r>
              <a:rPr lang="en-GB" sz="1100" kern="100" dirty="0">
                <a:solidFill>
                  <a:srgbClr val="000000"/>
                </a:solidFill>
                <a:effectLst/>
                <a:latin typeface="Calibri" panose="020F0502020204030204" pitchFamily="34" charset="0"/>
                <a:ea typeface="Calibri" panose="020F0502020204030204" pitchFamily="34" charset="0"/>
                <a:cs typeface="Calibri" panose="020F0502020204030204" pitchFamily="34" charset="0"/>
              </a:rPr>
              <a:t>Peng, J., Jiang, D., and Zhang, X. (2013). Design and implement a knowledge management system to support web-based learning in higher education. </a:t>
            </a:r>
            <a:r>
              <a:rPr lang="en-GB" sz="1100" i="1" kern="100" dirty="0">
                <a:solidFill>
                  <a:srgbClr val="000000"/>
                </a:solidFill>
                <a:effectLst/>
                <a:latin typeface="Calibri" panose="020F0502020204030204" pitchFamily="34" charset="0"/>
                <a:ea typeface="Calibri" panose="020F0502020204030204" pitchFamily="34" charset="0"/>
                <a:cs typeface="Calibri" panose="020F0502020204030204" pitchFamily="34" charset="0"/>
              </a:rPr>
              <a:t>Procedia Computer Science</a:t>
            </a:r>
            <a:r>
              <a:rPr lang="en-GB" sz="1100" kern="100" dirty="0">
                <a:solidFill>
                  <a:srgbClr val="000000"/>
                </a:solidFill>
                <a:effectLst/>
                <a:latin typeface="Calibri" panose="020F0502020204030204" pitchFamily="34" charset="0"/>
                <a:ea typeface="Calibri" panose="020F0502020204030204" pitchFamily="34" charset="0"/>
                <a:cs typeface="Calibri" panose="020F0502020204030204" pitchFamily="34" charset="0"/>
              </a:rPr>
              <a:t>, </a:t>
            </a:r>
            <a:r>
              <a:rPr lang="en-GB" sz="1100" i="1" kern="100" dirty="0">
                <a:solidFill>
                  <a:srgbClr val="000000"/>
                </a:solidFill>
                <a:effectLst/>
                <a:latin typeface="Calibri" panose="020F0502020204030204" pitchFamily="34" charset="0"/>
                <a:ea typeface="Calibri" panose="020F0502020204030204" pitchFamily="34" charset="0"/>
                <a:cs typeface="Calibri" panose="020F0502020204030204" pitchFamily="34" charset="0"/>
              </a:rPr>
              <a:t>22</a:t>
            </a:r>
            <a:r>
              <a:rPr lang="en-GB" sz="1100" kern="100" dirty="0">
                <a:solidFill>
                  <a:srgbClr val="000000"/>
                </a:solidFill>
                <a:effectLst/>
                <a:latin typeface="Calibri" panose="020F0502020204030204" pitchFamily="34" charset="0"/>
                <a:ea typeface="Calibri" panose="020F0502020204030204" pitchFamily="34" charset="0"/>
                <a:cs typeface="Calibri" panose="020F0502020204030204" pitchFamily="34" charset="0"/>
              </a:rPr>
              <a:t>, 95-103.</a:t>
            </a:r>
            <a:endParaRPr lang="en-GB" sz="1100" kern="100" dirty="0">
              <a:effectLst/>
              <a:latin typeface="Calibri" panose="020F0502020204030204" pitchFamily="34" charset="0"/>
              <a:ea typeface="Calibri" panose="020F0502020204030204" pitchFamily="34" charset="0"/>
              <a:cs typeface="Arial" panose="020B0604020202020204" pitchFamily="34" charset="0"/>
            </a:endParaRPr>
          </a:p>
          <a:p>
            <a:pPr algn="just">
              <a:lnSpc>
                <a:spcPct val="120000"/>
              </a:lnSpc>
              <a:spcAft>
                <a:spcPts val="800"/>
              </a:spcAft>
            </a:pPr>
            <a:r>
              <a:rPr lang="en-GB" sz="1100" kern="100" dirty="0" err="1">
                <a:solidFill>
                  <a:srgbClr val="000000"/>
                </a:solidFill>
                <a:effectLst/>
                <a:latin typeface="Calibri" panose="020F0502020204030204" pitchFamily="34" charset="0"/>
                <a:ea typeface="Calibri" panose="020F0502020204030204" pitchFamily="34" charset="0"/>
                <a:cs typeface="Calibri" panose="020F0502020204030204" pitchFamily="34" charset="0"/>
              </a:rPr>
              <a:t>Shpakova</a:t>
            </a:r>
            <a:r>
              <a:rPr lang="en-GB" sz="1100" kern="100" dirty="0">
                <a:solidFill>
                  <a:srgbClr val="000000"/>
                </a:solidFill>
                <a:effectLst/>
                <a:latin typeface="Calibri" panose="020F0502020204030204" pitchFamily="34" charset="0"/>
                <a:ea typeface="Calibri" panose="020F0502020204030204" pitchFamily="34" charset="0"/>
                <a:cs typeface="Calibri" panose="020F0502020204030204" pitchFamily="34" charset="0"/>
              </a:rPr>
              <a:t>, A., </a:t>
            </a:r>
            <a:r>
              <a:rPr lang="en-GB" sz="1100" kern="100" dirty="0" err="1">
                <a:solidFill>
                  <a:srgbClr val="000000"/>
                </a:solidFill>
                <a:effectLst/>
                <a:latin typeface="Calibri" panose="020F0502020204030204" pitchFamily="34" charset="0"/>
                <a:ea typeface="Calibri" panose="020F0502020204030204" pitchFamily="34" charset="0"/>
                <a:cs typeface="Calibri" panose="020F0502020204030204" pitchFamily="34" charset="0"/>
              </a:rPr>
              <a:t>Dörfler</a:t>
            </a:r>
            <a:r>
              <a:rPr lang="en-GB" sz="1100" kern="100" dirty="0">
                <a:solidFill>
                  <a:srgbClr val="000000"/>
                </a:solidFill>
                <a:effectLst/>
                <a:latin typeface="Calibri" panose="020F0502020204030204" pitchFamily="34" charset="0"/>
                <a:ea typeface="Calibri" panose="020F0502020204030204" pitchFamily="34" charset="0"/>
                <a:cs typeface="Calibri" panose="020F0502020204030204" pitchFamily="34" charset="0"/>
              </a:rPr>
              <a:t>, V., and </a:t>
            </a:r>
            <a:r>
              <a:rPr lang="en-GB" sz="1100" kern="100" dirty="0" err="1">
                <a:solidFill>
                  <a:srgbClr val="000000"/>
                </a:solidFill>
                <a:effectLst/>
                <a:latin typeface="Calibri" panose="020F0502020204030204" pitchFamily="34" charset="0"/>
                <a:ea typeface="Calibri" panose="020F0502020204030204" pitchFamily="34" charset="0"/>
                <a:cs typeface="Calibri" panose="020F0502020204030204" pitchFamily="34" charset="0"/>
              </a:rPr>
              <a:t>MacBryde</a:t>
            </a:r>
            <a:r>
              <a:rPr lang="en-GB" sz="1100" kern="100" dirty="0">
                <a:solidFill>
                  <a:srgbClr val="000000"/>
                </a:solidFill>
                <a:effectLst/>
                <a:latin typeface="Calibri" panose="020F0502020204030204" pitchFamily="34" charset="0"/>
                <a:ea typeface="Calibri" panose="020F0502020204030204" pitchFamily="34" charset="0"/>
                <a:cs typeface="Calibri" panose="020F0502020204030204" pitchFamily="34" charset="0"/>
              </a:rPr>
              <a:t>, J. (2017). Changing the game: a case for gamifying knowledge management. </a:t>
            </a:r>
            <a:r>
              <a:rPr lang="en-GB" sz="1100" i="1" kern="100" dirty="0">
                <a:solidFill>
                  <a:srgbClr val="000000"/>
                </a:solidFill>
                <a:effectLst/>
                <a:latin typeface="Calibri" panose="020F0502020204030204" pitchFamily="34" charset="0"/>
                <a:ea typeface="Calibri" panose="020F0502020204030204" pitchFamily="34" charset="0"/>
                <a:cs typeface="Calibri" panose="020F0502020204030204" pitchFamily="34" charset="0"/>
              </a:rPr>
              <a:t>World Journal of Science, Technology and Sustainable Development</a:t>
            </a:r>
            <a:r>
              <a:rPr lang="en-GB" sz="1100" kern="100" dirty="0">
                <a:solidFill>
                  <a:srgbClr val="000000"/>
                </a:solidFill>
                <a:effectLst/>
                <a:latin typeface="Calibri" panose="020F0502020204030204" pitchFamily="34" charset="0"/>
                <a:ea typeface="Calibri" panose="020F0502020204030204" pitchFamily="34" charset="0"/>
                <a:cs typeface="Calibri" panose="020F0502020204030204" pitchFamily="34" charset="0"/>
              </a:rPr>
              <a:t>, </a:t>
            </a:r>
            <a:r>
              <a:rPr lang="en-GB" sz="1100" i="1" kern="100" dirty="0">
                <a:solidFill>
                  <a:srgbClr val="000000"/>
                </a:solidFill>
                <a:effectLst/>
                <a:latin typeface="Calibri" panose="020F0502020204030204" pitchFamily="34" charset="0"/>
                <a:ea typeface="Calibri" panose="020F0502020204030204" pitchFamily="34" charset="0"/>
                <a:cs typeface="Calibri" panose="020F0502020204030204" pitchFamily="34" charset="0"/>
              </a:rPr>
              <a:t>14</a:t>
            </a:r>
            <a:r>
              <a:rPr lang="en-GB" sz="1100" kern="100" dirty="0">
                <a:solidFill>
                  <a:srgbClr val="000000"/>
                </a:solidFill>
                <a:effectLst/>
                <a:latin typeface="Calibri" panose="020F0502020204030204" pitchFamily="34" charset="0"/>
                <a:ea typeface="Calibri" panose="020F0502020204030204" pitchFamily="34" charset="0"/>
                <a:cs typeface="Calibri" panose="020F0502020204030204" pitchFamily="34" charset="0"/>
              </a:rPr>
              <a:t>(2/3), 143-154.</a:t>
            </a:r>
            <a:endParaRPr lang="en-GB" sz="1100" kern="100" dirty="0">
              <a:effectLst/>
              <a:latin typeface="Calibri" panose="020F0502020204030204" pitchFamily="34" charset="0"/>
              <a:ea typeface="Calibri" panose="020F0502020204030204" pitchFamily="34" charset="0"/>
              <a:cs typeface="Arial" panose="020B0604020202020204" pitchFamily="34" charset="0"/>
            </a:endParaRPr>
          </a:p>
          <a:p>
            <a:pPr algn="just">
              <a:lnSpc>
                <a:spcPct val="120000"/>
              </a:lnSpc>
              <a:spcAft>
                <a:spcPts val="800"/>
              </a:spcAft>
            </a:pPr>
            <a:r>
              <a:rPr lang="en-GB" sz="1100" kern="100" dirty="0">
                <a:solidFill>
                  <a:srgbClr val="000000"/>
                </a:solidFill>
                <a:effectLst/>
                <a:latin typeface="Calibri" panose="020F0502020204030204" pitchFamily="34" charset="0"/>
                <a:ea typeface="Calibri" panose="020F0502020204030204" pitchFamily="34" charset="0"/>
                <a:cs typeface="Calibri" panose="020F0502020204030204" pitchFamily="34" charset="0"/>
              </a:rPr>
              <a:t>Bedford, D. A. (2013). Knowledge management education and training in academic institutions in 2012. </a:t>
            </a:r>
            <a:r>
              <a:rPr lang="en-GB" sz="1100" i="1" kern="100" dirty="0">
                <a:solidFill>
                  <a:srgbClr val="000000"/>
                </a:solidFill>
                <a:effectLst/>
                <a:latin typeface="Calibri" panose="020F0502020204030204" pitchFamily="34" charset="0"/>
                <a:ea typeface="Calibri" panose="020F0502020204030204" pitchFamily="34" charset="0"/>
                <a:cs typeface="Calibri" panose="020F0502020204030204" pitchFamily="34" charset="0"/>
              </a:rPr>
              <a:t>Journal of Information and Knowledge Management</a:t>
            </a:r>
            <a:r>
              <a:rPr lang="en-GB" sz="1100" kern="100" dirty="0">
                <a:solidFill>
                  <a:srgbClr val="000000"/>
                </a:solidFill>
                <a:effectLst/>
                <a:latin typeface="Calibri" panose="020F0502020204030204" pitchFamily="34" charset="0"/>
                <a:ea typeface="Calibri" panose="020F0502020204030204" pitchFamily="34" charset="0"/>
                <a:cs typeface="Calibri" panose="020F0502020204030204" pitchFamily="34" charset="0"/>
              </a:rPr>
              <a:t>, </a:t>
            </a:r>
            <a:r>
              <a:rPr lang="en-GB" sz="1100" i="1" kern="100" dirty="0">
                <a:solidFill>
                  <a:srgbClr val="000000"/>
                </a:solidFill>
                <a:effectLst/>
                <a:latin typeface="Calibri" panose="020F0502020204030204" pitchFamily="34" charset="0"/>
                <a:ea typeface="Calibri" panose="020F0502020204030204" pitchFamily="34" charset="0"/>
                <a:cs typeface="Calibri" panose="020F0502020204030204" pitchFamily="34" charset="0"/>
              </a:rPr>
              <a:t>12</a:t>
            </a:r>
            <a:r>
              <a:rPr lang="en-GB" sz="1100" kern="100" dirty="0">
                <a:solidFill>
                  <a:srgbClr val="000000"/>
                </a:solidFill>
                <a:effectLst/>
                <a:latin typeface="Calibri" panose="020F0502020204030204" pitchFamily="34" charset="0"/>
                <a:ea typeface="Calibri" panose="020F0502020204030204" pitchFamily="34" charset="0"/>
                <a:cs typeface="Calibri" panose="020F0502020204030204" pitchFamily="34" charset="0"/>
              </a:rPr>
              <a:t>(04), 1350029.</a:t>
            </a:r>
            <a:endParaRPr lang="en-GB" sz="1100" kern="100" dirty="0">
              <a:effectLst/>
              <a:latin typeface="Calibri" panose="020F0502020204030204" pitchFamily="34" charset="0"/>
              <a:ea typeface="Calibri" panose="020F0502020204030204" pitchFamily="34" charset="0"/>
              <a:cs typeface="Arial" panose="020B0604020202020204" pitchFamily="34" charset="0"/>
            </a:endParaRPr>
          </a:p>
          <a:p>
            <a:pPr algn="just">
              <a:lnSpc>
                <a:spcPct val="120000"/>
              </a:lnSpc>
              <a:spcAft>
                <a:spcPts val="800"/>
              </a:spcAft>
            </a:pPr>
            <a:r>
              <a:rPr lang="en-GB" sz="1100" kern="100" dirty="0">
                <a:solidFill>
                  <a:srgbClr val="000000"/>
                </a:solidFill>
                <a:effectLst/>
                <a:latin typeface="Calibri" panose="020F0502020204030204" pitchFamily="34" charset="0"/>
                <a:ea typeface="Calibri" panose="020F0502020204030204" pitchFamily="34" charset="0"/>
                <a:cs typeface="Calibri" panose="020F0502020204030204" pitchFamily="34" charset="0"/>
              </a:rPr>
              <a:t>Yang, Y., Brosch, G., Yang, B., and </a:t>
            </a:r>
            <a:r>
              <a:rPr lang="en-GB" sz="1100" kern="100" dirty="0" err="1">
                <a:solidFill>
                  <a:srgbClr val="000000"/>
                </a:solidFill>
                <a:effectLst/>
                <a:latin typeface="Calibri" panose="020F0502020204030204" pitchFamily="34" charset="0"/>
                <a:ea typeface="Calibri" panose="020F0502020204030204" pitchFamily="34" charset="0"/>
                <a:cs typeface="Calibri" panose="020F0502020204030204" pitchFamily="34" charset="0"/>
              </a:rPr>
              <a:t>Cadden</a:t>
            </a:r>
            <a:r>
              <a:rPr lang="en-GB" sz="1100" kern="100" dirty="0">
                <a:solidFill>
                  <a:srgbClr val="000000"/>
                </a:solidFill>
                <a:effectLst/>
                <a:latin typeface="Calibri" panose="020F0502020204030204" pitchFamily="34" charset="0"/>
                <a:ea typeface="Calibri" panose="020F0502020204030204" pitchFamily="34" charset="0"/>
                <a:cs typeface="Calibri" panose="020F0502020204030204" pitchFamily="34" charset="0"/>
              </a:rPr>
              <a:t>, T. (2020). Dissemination and communication of lessons learned for a project-based business with the application of information technology: a case study with Siemens. </a:t>
            </a:r>
            <a:r>
              <a:rPr lang="en-GB" sz="1100" i="1" kern="100" dirty="0">
                <a:solidFill>
                  <a:srgbClr val="000000"/>
                </a:solidFill>
                <a:effectLst/>
                <a:latin typeface="Calibri" panose="020F0502020204030204" pitchFamily="34" charset="0"/>
                <a:ea typeface="Calibri" panose="020F0502020204030204" pitchFamily="34" charset="0"/>
                <a:cs typeface="Calibri" panose="020F0502020204030204" pitchFamily="34" charset="0"/>
              </a:rPr>
              <a:t>Production Planning and Control</a:t>
            </a:r>
            <a:r>
              <a:rPr lang="en-GB" sz="1100" kern="100" dirty="0">
                <a:solidFill>
                  <a:srgbClr val="000000"/>
                </a:solidFill>
                <a:effectLst/>
                <a:latin typeface="Calibri" panose="020F0502020204030204" pitchFamily="34" charset="0"/>
                <a:ea typeface="Calibri" panose="020F0502020204030204" pitchFamily="34" charset="0"/>
                <a:cs typeface="Calibri" panose="020F0502020204030204" pitchFamily="34" charset="0"/>
              </a:rPr>
              <a:t>, </a:t>
            </a:r>
            <a:r>
              <a:rPr lang="en-GB" sz="1100" i="1" kern="100" dirty="0">
                <a:solidFill>
                  <a:srgbClr val="000000"/>
                </a:solidFill>
                <a:effectLst/>
                <a:latin typeface="Calibri" panose="020F0502020204030204" pitchFamily="34" charset="0"/>
                <a:ea typeface="Calibri" panose="020F0502020204030204" pitchFamily="34" charset="0"/>
                <a:cs typeface="Calibri" panose="020F0502020204030204" pitchFamily="34" charset="0"/>
              </a:rPr>
              <a:t>31</a:t>
            </a:r>
            <a:r>
              <a:rPr lang="en-GB" sz="1100" kern="100" dirty="0">
                <a:solidFill>
                  <a:srgbClr val="000000"/>
                </a:solidFill>
                <a:effectLst/>
                <a:latin typeface="Calibri" panose="020F0502020204030204" pitchFamily="34" charset="0"/>
                <a:ea typeface="Calibri" panose="020F0502020204030204" pitchFamily="34" charset="0"/>
                <a:cs typeface="Calibri" panose="020F0502020204030204" pitchFamily="34" charset="0"/>
              </a:rPr>
              <a:t>(4), 273-286.</a:t>
            </a:r>
            <a:endParaRPr lang="en-GB" sz="1100" kern="100" dirty="0">
              <a:effectLst/>
              <a:latin typeface="Calibri" panose="020F0502020204030204" pitchFamily="34" charset="0"/>
              <a:ea typeface="Calibri" panose="020F0502020204030204" pitchFamily="34" charset="0"/>
              <a:cs typeface="Arial" panose="020B0604020202020204" pitchFamily="34" charset="0"/>
            </a:endParaRPr>
          </a:p>
          <a:p>
            <a:pPr algn="just">
              <a:lnSpc>
                <a:spcPct val="120000"/>
              </a:lnSpc>
              <a:spcAft>
                <a:spcPts val="800"/>
              </a:spcAft>
            </a:pPr>
            <a:r>
              <a:rPr lang="en-GB" sz="1100" kern="100" dirty="0">
                <a:solidFill>
                  <a:srgbClr val="000000"/>
                </a:solidFill>
                <a:effectLst/>
                <a:latin typeface="Calibri" panose="020F0502020204030204" pitchFamily="34" charset="0"/>
                <a:ea typeface="Calibri" panose="020F0502020204030204" pitchFamily="34" charset="0"/>
                <a:cs typeface="Calibri" panose="020F0502020204030204" pitchFamily="34" charset="0"/>
              </a:rPr>
              <a:t>Mao, H., Liu, S., Zhang, J., and Deng, Z. (2016). Information technology resource, knowledge management capability, and competitive advantage: The moderating role of resource commitment. </a:t>
            </a:r>
            <a:r>
              <a:rPr lang="en-GB" sz="1100" i="1" kern="100" dirty="0">
                <a:solidFill>
                  <a:srgbClr val="000000"/>
                </a:solidFill>
                <a:effectLst/>
                <a:latin typeface="Calibri" panose="020F0502020204030204" pitchFamily="34" charset="0"/>
                <a:ea typeface="Calibri" panose="020F0502020204030204" pitchFamily="34" charset="0"/>
                <a:cs typeface="Calibri" panose="020F0502020204030204" pitchFamily="34" charset="0"/>
              </a:rPr>
              <a:t>International Journal of Information Management</a:t>
            </a:r>
            <a:r>
              <a:rPr lang="en-GB" sz="1100" kern="100" dirty="0">
                <a:solidFill>
                  <a:srgbClr val="000000"/>
                </a:solidFill>
                <a:effectLst/>
                <a:latin typeface="Calibri" panose="020F0502020204030204" pitchFamily="34" charset="0"/>
                <a:ea typeface="Calibri" panose="020F0502020204030204" pitchFamily="34" charset="0"/>
                <a:cs typeface="Calibri" panose="020F0502020204030204" pitchFamily="34" charset="0"/>
              </a:rPr>
              <a:t>, </a:t>
            </a:r>
            <a:r>
              <a:rPr lang="en-GB" sz="1100" i="1" kern="100" dirty="0">
                <a:solidFill>
                  <a:srgbClr val="000000"/>
                </a:solidFill>
                <a:effectLst/>
                <a:latin typeface="Calibri" panose="020F0502020204030204" pitchFamily="34" charset="0"/>
                <a:ea typeface="Calibri" panose="020F0502020204030204" pitchFamily="34" charset="0"/>
                <a:cs typeface="Calibri" panose="020F0502020204030204" pitchFamily="34" charset="0"/>
              </a:rPr>
              <a:t>36</a:t>
            </a:r>
            <a:r>
              <a:rPr lang="en-GB" sz="1100" kern="100" dirty="0">
                <a:solidFill>
                  <a:srgbClr val="000000"/>
                </a:solidFill>
                <a:effectLst/>
                <a:latin typeface="Calibri" panose="020F0502020204030204" pitchFamily="34" charset="0"/>
                <a:ea typeface="Calibri" panose="020F0502020204030204" pitchFamily="34" charset="0"/>
                <a:cs typeface="Calibri" panose="020F0502020204030204" pitchFamily="34" charset="0"/>
              </a:rPr>
              <a:t>(6), 1062-1074.</a:t>
            </a:r>
            <a:endParaRPr lang="en-GB" sz="1100" kern="100" dirty="0">
              <a:effectLst/>
              <a:latin typeface="Calibri" panose="020F0502020204030204" pitchFamily="34" charset="0"/>
              <a:ea typeface="Calibri" panose="020F0502020204030204" pitchFamily="34" charset="0"/>
              <a:cs typeface="Arial" panose="020B0604020202020204" pitchFamily="34" charset="0"/>
            </a:endParaRPr>
          </a:p>
          <a:p>
            <a:pPr algn="just">
              <a:lnSpc>
                <a:spcPct val="120000"/>
              </a:lnSpc>
              <a:spcAft>
                <a:spcPts val="800"/>
              </a:spcAft>
            </a:pPr>
            <a:r>
              <a:rPr lang="en-GB" sz="1100" kern="100" dirty="0" err="1">
                <a:solidFill>
                  <a:srgbClr val="000000"/>
                </a:solidFill>
                <a:effectLst/>
                <a:latin typeface="Calibri" panose="020F0502020204030204" pitchFamily="34" charset="0"/>
                <a:ea typeface="Calibri" panose="020F0502020204030204" pitchFamily="34" charset="0"/>
                <a:cs typeface="Calibri" panose="020F0502020204030204" pitchFamily="34" charset="0"/>
              </a:rPr>
              <a:t>Arpaci</a:t>
            </a:r>
            <a:r>
              <a:rPr lang="en-GB" sz="1100" kern="100" dirty="0">
                <a:solidFill>
                  <a:srgbClr val="000000"/>
                </a:solidFill>
                <a:effectLst/>
                <a:latin typeface="Calibri" panose="020F0502020204030204" pitchFamily="34" charset="0"/>
                <a:ea typeface="Calibri" panose="020F0502020204030204" pitchFamily="34" charset="0"/>
                <a:cs typeface="Calibri" panose="020F0502020204030204" pitchFamily="34" charset="0"/>
              </a:rPr>
              <a:t>, I., Al-Emran, M., and Al-Sharafi, M. A. (2020). The impact of knowledge management practices on the acceptance of Massive Open Online Courses (MOOCs) by engineering students: A cross-cultural comparison. </a:t>
            </a:r>
            <a:r>
              <a:rPr lang="en-GB" sz="1100" i="1" kern="100" dirty="0">
                <a:solidFill>
                  <a:srgbClr val="000000"/>
                </a:solidFill>
                <a:effectLst/>
                <a:latin typeface="Calibri" panose="020F0502020204030204" pitchFamily="34" charset="0"/>
                <a:ea typeface="Calibri" panose="020F0502020204030204" pitchFamily="34" charset="0"/>
                <a:cs typeface="Calibri" panose="020F0502020204030204" pitchFamily="34" charset="0"/>
              </a:rPr>
              <a:t>Telematics and informatics</a:t>
            </a:r>
            <a:r>
              <a:rPr lang="en-GB" sz="1100" kern="100" dirty="0">
                <a:solidFill>
                  <a:srgbClr val="000000"/>
                </a:solidFill>
                <a:effectLst/>
                <a:latin typeface="Calibri" panose="020F0502020204030204" pitchFamily="34" charset="0"/>
                <a:ea typeface="Calibri" panose="020F0502020204030204" pitchFamily="34" charset="0"/>
                <a:cs typeface="Calibri" panose="020F0502020204030204" pitchFamily="34" charset="0"/>
              </a:rPr>
              <a:t>, </a:t>
            </a:r>
            <a:r>
              <a:rPr lang="en-GB" sz="1100" i="1" kern="100" dirty="0">
                <a:solidFill>
                  <a:srgbClr val="000000"/>
                </a:solidFill>
                <a:effectLst/>
                <a:latin typeface="Calibri" panose="020F0502020204030204" pitchFamily="34" charset="0"/>
                <a:ea typeface="Calibri" panose="020F0502020204030204" pitchFamily="34" charset="0"/>
                <a:cs typeface="Calibri" panose="020F0502020204030204" pitchFamily="34" charset="0"/>
              </a:rPr>
              <a:t>54</a:t>
            </a:r>
            <a:r>
              <a:rPr lang="en-GB" sz="1100" kern="100" dirty="0">
                <a:solidFill>
                  <a:srgbClr val="000000"/>
                </a:solidFill>
                <a:effectLst/>
                <a:latin typeface="Calibri" panose="020F0502020204030204" pitchFamily="34" charset="0"/>
                <a:ea typeface="Calibri" panose="020F0502020204030204" pitchFamily="34" charset="0"/>
                <a:cs typeface="Calibri" panose="020F0502020204030204" pitchFamily="34" charset="0"/>
              </a:rPr>
              <a:t>, 101468.</a:t>
            </a:r>
            <a:endParaRPr lang="en-GB" sz="1100" kern="100" dirty="0">
              <a:effectLst/>
              <a:latin typeface="Calibri" panose="020F0502020204030204" pitchFamily="34" charset="0"/>
              <a:ea typeface="Calibri" panose="020F0502020204030204" pitchFamily="34" charset="0"/>
              <a:cs typeface="Arial" panose="020B0604020202020204" pitchFamily="34" charset="0"/>
            </a:endParaRPr>
          </a:p>
          <a:p>
            <a:pPr algn="just">
              <a:lnSpc>
                <a:spcPct val="120000"/>
              </a:lnSpc>
              <a:spcAft>
                <a:spcPts val="800"/>
              </a:spcAft>
            </a:pPr>
            <a:r>
              <a:rPr lang="en-GB" sz="1100" kern="100" dirty="0" err="1">
                <a:solidFill>
                  <a:srgbClr val="000000"/>
                </a:solidFill>
                <a:effectLst/>
                <a:latin typeface="Calibri" panose="020F0502020204030204" pitchFamily="34" charset="0"/>
                <a:ea typeface="Calibri" panose="020F0502020204030204" pitchFamily="34" charset="0"/>
                <a:cs typeface="Calibri" panose="020F0502020204030204" pitchFamily="34" charset="0"/>
              </a:rPr>
              <a:t>Tretiakov</a:t>
            </a:r>
            <a:r>
              <a:rPr lang="en-GB" sz="1100" kern="100" dirty="0">
                <a:solidFill>
                  <a:srgbClr val="000000"/>
                </a:solidFill>
                <a:effectLst/>
                <a:latin typeface="Calibri" panose="020F0502020204030204" pitchFamily="34" charset="0"/>
                <a:ea typeface="Calibri" panose="020F0502020204030204" pitchFamily="34" charset="0"/>
                <a:cs typeface="Calibri" panose="020F0502020204030204" pitchFamily="34" charset="0"/>
              </a:rPr>
              <a:t>, A., </a:t>
            </a:r>
            <a:r>
              <a:rPr lang="en-GB" sz="1100" kern="100" dirty="0" err="1">
                <a:solidFill>
                  <a:srgbClr val="000000"/>
                </a:solidFill>
                <a:effectLst/>
                <a:latin typeface="Calibri" panose="020F0502020204030204" pitchFamily="34" charset="0"/>
                <a:ea typeface="Calibri" panose="020F0502020204030204" pitchFamily="34" charset="0"/>
                <a:cs typeface="Calibri" panose="020F0502020204030204" pitchFamily="34" charset="0"/>
              </a:rPr>
              <a:t>Whiddett</a:t>
            </a:r>
            <a:r>
              <a:rPr lang="en-GB" sz="1100" kern="100" dirty="0">
                <a:solidFill>
                  <a:srgbClr val="000000"/>
                </a:solidFill>
                <a:effectLst/>
                <a:latin typeface="Calibri" panose="020F0502020204030204" pitchFamily="34" charset="0"/>
                <a:ea typeface="Calibri" panose="020F0502020204030204" pitchFamily="34" charset="0"/>
                <a:cs typeface="Calibri" panose="020F0502020204030204" pitchFamily="34" charset="0"/>
              </a:rPr>
              <a:t>, D., and Hunter, I. (2017). Knowledge management systems success in healthcare: Leadership matters. </a:t>
            </a:r>
            <a:r>
              <a:rPr lang="en-GB" sz="1100" i="1" kern="100" dirty="0">
                <a:solidFill>
                  <a:srgbClr val="000000"/>
                </a:solidFill>
                <a:effectLst/>
                <a:latin typeface="Calibri" panose="020F0502020204030204" pitchFamily="34" charset="0"/>
                <a:ea typeface="Calibri" panose="020F0502020204030204" pitchFamily="34" charset="0"/>
                <a:cs typeface="Calibri" panose="020F0502020204030204" pitchFamily="34" charset="0"/>
              </a:rPr>
              <a:t>International journal of medical informatics</a:t>
            </a:r>
            <a:r>
              <a:rPr lang="en-GB" sz="1100" kern="100" dirty="0">
                <a:solidFill>
                  <a:srgbClr val="000000"/>
                </a:solidFill>
                <a:effectLst/>
                <a:latin typeface="Calibri" panose="020F0502020204030204" pitchFamily="34" charset="0"/>
                <a:ea typeface="Calibri" panose="020F0502020204030204" pitchFamily="34" charset="0"/>
                <a:cs typeface="Calibri" panose="020F0502020204030204" pitchFamily="34" charset="0"/>
              </a:rPr>
              <a:t>, </a:t>
            </a:r>
            <a:r>
              <a:rPr lang="en-GB" sz="1100" i="1" kern="100" dirty="0">
                <a:solidFill>
                  <a:srgbClr val="000000"/>
                </a:solidFill>
                <a:effectLst/>
                <a:latin typeface="Calibri" panose="020F0502020204030204" pitchFamily="34" charset="0"/>
                <a:ea typeface="Calibri" panose="020F0502020204030204" pitchFamily="34" charset="0"/>
                <a:cs typeface="Calibri" panose="020F0502020204030204" pitchFamily="34" charset="0"/>
              </a:rPr>
              <a:t>97</a:t>
            </a:r>
            <a:r>
              <a:rPr lang="en-GB" sz="1100" kern="100" dirty="0">
                <a:solidFill>
                  <a:srgbClr val="000000"/>
                </a:solidFill>
                <a:effectLst/>
                <a:latin typeface="Calibri" panose="020F0502020204030204" pitchFamily="34" charset="0"/>
                <a:ea typeface="Calibri" panose="020F0502020204030204" pitchFamily="34" charset="0"/>
                <a:cs typeface="Calibri" panose="020F0502020204030204" pitchFamily="34" charset="0"/>
              </a:rPr>
              <a:t>, 331-340.</a:t>
            </a:r>
            <a:endParaRPr lang="en-GB" sz="1100" kern="100" dirty="0">
              <a:effectLst/>
              <a:latin typeface="Calibri" panose="020F0502020204030204" pitchFamily="34" charset="0"/>
              <a:ea typeface="Calibri" panose="020F0502020204030204" pitchFamily="34" charset="0"/>
              <a:cs typeface="Arial" panose="020B0604020202020204" pitchFamily="34" charset="0"/>
            </a:endParaRPr>
          </a:p>
          <a:p>
            <a:pPr>
              <a:lnSpc>
                <a:spcPct val="120000"/>
              </a:lnSpc>
            </a:pPr>
            <a:r>
              <a:rPr lang="en-GB" sz="1100" dirty="0">
                <a:solidFill>
                  <a:srgbClr val="000000"/>
                </a:solidFill>
                <a:effectLst/>
                <a:latin typeface="Calibri" panose="020F0502020204030204" pitchFamily="34" charset="0"/>
                <a:ea typeface="Calibri" panose="020F0502020204030204" pitchFamily="34" charset="0"/>
              </a:rPr>
              <a:t>Garcia-</a:t>
            </a:r>
            <a:r>
              <a:rPr lang="en-GB" sz="1100" dirty="0" err="1">
                <a:solidFill>
                  <a:srgbClr val="000000"/>
                </a:solidFill>
                <a:effectLst/>
                <a:latin typeface="Calibri" panose="020F0502020204030204" pitchFamily="34" charset="0"/>
                <a:ea typeface="Calibri" panose="020F0502020204030204" pitchFamily="34" charset="0"/>
              </a:rPr>
              <a:t>Peñalvo</a:t>
            </a:r>
            <a:r>
              <a:rPr lang="en-GB" sz="1100" dirty="0">
                <a:solidFill>
                  <a:srgbClr val="000000"/>
                </a:solidFill>
                <a:effectLst/>
                <a:latin typeface="Calibri" panose="020F0502020204030204" pitchFamily="34" charset="0"/>
                <a:ea typeface="Calibri" panose="020F0502020204030204" pitchFamily="34" charset="0"/>
              </a:rPr>
              <a:t>, F. J., and García-Holgado, A. (Eds.). (2016). </a:t>
            </a:r>
            <a:r>
              <a:rPr lang="en-GB" sz="1100" i="1" dirty="0">
                <a:solidFill>
                  <a:srgbClr val="000000"/>
                </a:solidFill>
                <a:effectLst/>
                <a:latin typeface="Calibri" panose="020F0502020204030204" pitchFamily="34" charset="0"/>
                <a:ea typeface="Calibri" panose="020F0502020204030204" pitchFamily="34" charset="0"/>
              </a:rPr>
              <a:t>Open source solutions for knowledge management and technological ecosystems</a:t>
            </a:r>
            <a:r>
              <a:rPr lang="en-GB" sz="1100" dirty="0">
                <a:solidFill>
                  <a:srgbClr val="000000"/>
                </a:solidFill>
                <a:effectLst/>
                <a:latin typeface="Calibri" panose="020F0502020204030204" pitchFamily="34" charset="0"/>
                <a:ea typeface="Calibri" panose="020F0502020204030204" pitchFamily="34" charset="0"/>
              </a:rPr>
              <a:t>. IGI Global.</a:t>
            </a:r>
            <a:endParaRPr lang="en-GB" sz="1600" dirty="0"/>
          </a:p>
        </p:txBody>
      </p:sp>
    </p:spTree>
    <p:extLst>
      <p:ext uri="{BB962C8B-B14F-4D97-AF65-F5344CB8AC3E}">
        <p14:creationId xmlns:p14="http://schemas.microsoft.com/office/powerpoint/2010/main" val="295656485"/>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9FDB525-C646-D418-3D5D-729E5BC2CCD0}"/>
              </a:ext>
            </a:extLst>
          </p:cNvPr>
          <p:cNvSpPr>
            <a:spLocks noGrp="1"/>
          </p:cNvSpPr>
          <p:nvPr>
            <p:ph type="title"/>
          </p:nvPr>
        </p:nvSpPr>
        <p:spPr>
          <a:xfrm>
            <a:off x="838200" y="365125"/>
            <a:ext cx="10515600" cy="534761"/>
          </a:xfrm>
        </p:spPr>
        <p:txBody>
          <a:bodyPr>
            <a:noAutofit/>
          </a:bodyPr>
          <a:lstStyle/>
          <a:p>
            <a:r>
              <a:rPr lang="en-GB" sz="3200" b="1" dirty="0"/>
              <a:t>References</a:t>
            </a:r>
          </a:p>
        </p:txBody>
      </p:sp>
      <p:sp>
        <p:nvSpPr>
          <p:cNvPr id="3" name="Content Placeholder 2">
            <a:extLst>
              <a:ext uri="{FF2B5EF4-FFF2-40B4-BE49-F238E27FC236}">
                <a16:creationId xmlns:a16="http://schemas.microsoft.com/office/drawing/2014/main" id="{CEE02DF1-BE61-FDE1-EC81-26E731AA35C3}"/>
              </a:ext>
            </a:extLst>
          </p:cNvPr>
          <p:cNvSpPr>
            <a:spLocks noGrp="1"/>
          </p:cNvSpPr>
          <p:nvPr>
            <p:ph idx="1"/>
          </p:nvPr>
        </p:nvSpPr>
        <p:spPr>
          <a:xfrm>
            <a:off x="513443" y="1146629"/>
            <a:ext cx="11165114" cy="5544457"/>
          </a:xfrm>
        </p:spPr>
        <p:txBody>
          <a:bodyPr>
            <a:normAutofit fontScale="92500" lnSpcReduction="10000"/>
          </a:bodyPr>
          <a:lstStyle/>
          <a:p>
            <a:pPr algn="just">
              <a:lnSpc>
                <a:spcPct val="120000"/>
              </a:lnSpc>
              <a:spcAft>
                <a:spcPts val="800"/>
              </a:spcAft>
            </a:pPr>
            <a:r>
              <a:rPr lang="en-GB" sz="1400" kern="100" dirty="0">
                <a:solidFill>
                  <a:srgbClr val="000000"/>
                </a:solidFill>
                <a:effectLst/>
                <a:latin typeface="Calibri" panose="020F0502020204030204" pitchFamily="34" charset="0"/>
                <a:ea typeface="Calibri" panose="020F0502020204030204" pitchFamily="34" charset="0"/>
                <a:cs typeface="Calibri" panose="020F0502020204030204" pitchFamily="34" charset="0"/>
              </a:rPr>
              <a:t>Anjum, N. A. (2017). Knowledge management dilemma at Airbus. </a:t>
            </a:r>
            <a:r>
              <a:rPr lang="en-GB" sz="1400" i="1" kern="100" dirty="0" err="1">
                <a:solidFill>
                  <a:srgbClr val="000000"/>
                </a:solidFill>
                <a:effectLst/>
                <a:latin typeface="Calibri" panose="020F0502020204030204" pitchFamily="34" charset="0"/>
                <a:ea typeface="Calibri" panose="020F0502020204030204" pitchFamily="34" charset="0"/>
                <a:cs typeface="Calibri" panose="020F0502020204030204" pitchFamily="34" charset="0"/>
              </a:rPr>
              <a:t>Abasyn</a:t>
            </a:r>
            <a:r>
              <a:rPr lang="en-GB" sz="1400" i="1" kern="100" dirty="0">
                <a:solidFill>
                  <a:srgbClr val="000000"/>
                </a:solidFill>
                <a:effectLst/>
                <a:latin typeface="Calibri" panose="020F0502020204030204" pitchFamily="34" charset="0"/>
                <a:ea typeface="Calibri" panose="020F0502020204030204" pitchFamily="34" charset="0"/>
                <a:cs typeface="Calibri" panose="020F0502020204030204" pitchFamily="34" charset="0"/>
              </a:rPr>
              <a:t> Journal of Social Sciences</a:t>
            </a:r>
            <a:r>
              <a:rPr lang="en-GB" sz="1400" kern="100" dirty="0">
                <a:solidFill>
                  <a:srgbClr val="000000"/>
                </a:solidFill>
                <a:effectLst/>
                <a:latin typeface="Calibri" panose="020F0502020204030204" pitchFamily="34" charset="0"/>
                <a:ea typeface="Calibri" panose="020F0502020204030204" pitchFamily="34" charset="0"/>
                <a:cs typeface="Calibri" panose="020F0502020204030204" pitchFamily="34" charset="0"/>
              </a:rPr>
              <a:t>, </a:t>
            </a:r>
            <a:r>
              <a:rPr lang="en-GB" sz="1400" i="1" kern="100" dirty="0">
                <a:solidFill>
                  <a:srgbClr val="000000"/>
                </a:solidFill>
                <a:effectLst/>
                <a:latin typeface="Calibri" panose="020F0502020204030204" pitchFamily="34" charset="0"/>
                <a:ea typeface="Calibri" panose="020F0502020204030204" pitchFamily="34" charset="0"/>
                <a:cs typeface="Calibri" panose="020F0502020204030204" pitchFamily="34" charset="0"/>
              </a:rPr>
              <a:t>10</a:t>
            </a:r>
            <a:r>
              <a:rPr lang="en-GB" sz="1400" kern="100" dirty="0">
                <a:solidFill>
                  <a:srgbClr val="000000"/>
                </a:solidFill>
                <a:effectLst/>
                <a:latin typeface="Calibri" panose="020F0502020204030204" pitchFamily="34" charset="0"/>
                <a:ea typeface="Calibri" panose="020F0502020204030204" pitchFamily="34" charset="0"/>
                <a:cs typeface="Calibri" panose="020F0502020204030204" pitchFamily="34" charset="0"/>
              </a:rPr>
              <a:t>(2), 235-251.</a:t>
            </a:r>
            <a:endParaRPr lang="en-GB" sz="1400" kern="100" dirty="0">
              <a:effectLst/>
              <a:latin typeface="Calibri" panose="020F0502020204030204" pitchFamily="34" charset="0"/>
              <a:ea typeface="Calibri" panose="020F0502020204030204" pitchFamily="34" charset="0"/>
              <a:cs typeface="Arial" panose="020B0604020202020204" pitchFamily="34" charset="0"/>
            </a:endParaRPr>
          </a:p>
          <a:p>
            <a:pPr algn="just">
              <a:lnSpc>
                <a:spcPct val="120000"/>
              </a:lnSpc>
              <a:spcAft>
                <a:spcPts val="800"/>
              </a:spcAft>
            </a:pPr>
            <a:r>
              <a:rPr lang="en-GB" sz="1400" kern="100" dirty="0">
                <a:solidFill>
                  <a:srgbClr val="000000"/>
                </a:solidFill>
                <a:effectLst/>
                <a:latin typeface="Calibri" panose="020F0502020204030204" pitchFamily="34" charset="0"/>
                <a:ea typeface="Calibri" panose="020F0502020204030204" pitchFamily="34" charset="0"/>
                <a:cs typeface="Calibri" panose="020F0502020204030204" pitchFamily="34" charset="0"/>
              </a:rPr>
              <a:t>Kannan, G., </a:t>
            </a:r>
            <a:r>
              <a:rPr lang="en-GB" sz="1400" kern="100" dirty="0" err="1">
                <a:solidFill>
                  <a:srgbClr val="000000"/>
                </a:solidFill>
                <a:effectLst/>
                <a:latin typeface="Calibri" panose="020F0502020204030204" pitchFamily="34" charset="0"/>
                <a:ea typeface="Calibri" panose="020F0502020204030204" pitchFamily="34" charset="0"/>
                <a:cs typeface="Calibri" panose="020F0502020204030204" pitchFamily="34" charset="0"/>
              </a:rPr>
              <a:t>Aulbur</a:t>
            </a:r>
            <a:r>
              <a:rPr lang="en-GB" sz="1400" kern="100" dirty="0">
                <a:solidFill>
                  <a:srgbClr val="000000"/>
                </a:solidFill>
                <a:effectLst/>
                <a:latin typeface="Calibri" panose="020F0502020204030204" pitchFamily="34" charset="0"/>
                <a:ea typeface="Calibri" panose="020F0502020204030204" pitchFamily="34" charset="0"/>
                <a:cs typeface="Calibri" panose="020F0502020204030204" pitchFamily="34" charset="0"/>
              </a:rPr>
              <a:t>, W., and Haas, R. (2012). Knowledge management in practice: Making technology work at DaimlerChrysler. In </a:t>
            </a:r>
            <a:r>
              <a:rPr lang="en-GB" sz="1400" i="1" kern="100" dirty="0">
                <a:solidFill>
                  <a:srgbClr val="000000"/>
                </a:solidFill>
                <a:effectLst/>
                <a:latin typeface="Calibri" panose="020F0502020204030204" pitchFamily="34" charset="0"/>
                <a:ea typeface="Calibri" panose="020F0502020204030204" pitchFamily="34" charset="0"/>
                <a:cs typeface="Calibri" panose="020F0502020204030204" pitchFamily="34" charset="0"/>
              </a:rPr>
              <a:t>Knowledge Management Tools and Techniques</a:t>
            </a:r>
            <a:r>
              <a:rPr lang="en-GB" sz="1400" kern="100" dirty="0">
                <a:solidFill>
                  <a:srgbClr val="000000"/>
                </a:solidFill>
                <a:effectLst/>
                <a:latin typeface="Calibri" panose="020F0502020204030204" pitchFamily="34" charset="0"/>
                <a:ea typeface="Calibri" panose="020F0502020204030204" pitchFamily="34" charset="0"/>
                <a:cs typeface="Calibri" panose="020F0502020204030204" pitchFamily="34" charset="0"/>
              </a:rPr>
              <a:t> (pp. 137-146). Routledge.</a:t>
            </a:r>
            <a:endParaRPr lang="en-GB" sz="1400" kern="100" dirty="0">
              <a:effectLst/>
              <a:latin typeface="Calibri" panose="020F0502020204030204" pitchFamily="34" charset="0"/>
              <a:ea typeface="Calibri" panose="020F0502020204030204" pitchFamily="34" charset="0"/>
              <a:cs typeface="Arial" panose="020B0604020202020204" pitchFamily="34" charset="0"/>
            </a:endParaRPr>
          </a:p>
          <a:p>
            <a:pPr algn="just">
              <a:lnSpc>
                <a:spcPct val="120000"/>
              </a:lnSpc>
              <a:spcAft>
                <a:spcPts val="800"/>
              </a:spcAft>
            </a:pPr>
            <a:r>
              <a:rPr lang="en-GB" sz="1400" kern="100" dirty="0" err="1">
                <a:solidFill>
                  <a:srgbClr val="000000"/>
                </a:solidFill>
                <a:effectLst/>
                <a:latin typeface="Calibri" panose="020F0502020204030204" pitchFamily="34" charset="0"/>
                <a:ea typeface="Calibri" panose="020F0502020204030204" pitchFamily="34" charset="0"/>
                <a:cs typeface="Calibri" panose="020F0502020204030204" pitchFamily="34" charset="0"/>
              </a:rPr>
              <a:t>Krenz</a:t>
            </a:r>
            <a:r>
              <a:rPr lang="en-GB" sz="1400" kern="100" dirty="0">
                <a:solidFill>
                  <a:srgbClr val="000000"/>
                </a:solidFill>
                <a:effectLst/>
                <a:latin typeface="Calibri" panose="020F0502020204030204" pitchFamily="34" charset="0"/>
                <a:ea typeface="Calibri" panose="020F0502020204030204" pitchFamily="34" charset="0"/>
                <a:cs typeface="Calibri" panose="020F0502020204030204" pitchFamily="34" charset="0"/>
              </a:rPr>
              <a:t>, P., </a:t>
            </a:r>
            <a:r>
              <a:rPr lang="en-GB" sz="1400" kern="100" dirty="0" err="1">
                <a:solidFill>
                  <a:srgbClr val="000000"/>
                </a:solidFill>
                <a:effectLst/>
                <a:latin typeface="Calibri" panose="020F0502020204030204" pitchFamily="34" charset="0"/>
                <a:ea typeface="Calibri" panose="020F0502020204030204" pitchFamily="34" charset="0"/>
                <a:cs typeface="Calibri" panose="020F0502020204030204" pitchFamily="34" charset="0"/>
              </a:rPr>
              <a:t>Basmer</a:t>
            </a:r>
            <a:r>
              <a:rPr lang="en-GB" sz="1400" kern="100" dirty="0">
                <a:solidFill>
                  <a:srgbClr val="000000"/>
                </a:solidFill>
                <a:effectLst/>
                <a:latin typeface="Calibri" panose="020F0502020204030204" pitchFamily="34" charset="0"/>
                <a:ea typeface="Calibri" panose="020F0502020204030204" pitchFamily="34" charset="0"/>
                <a:cs typeface="Calibri" panose="020F0502020204030204" pitchFamily="34" charset="0"/>
              </a:rPr>
              <a:t>, S. V., Buxbaum-</a:t>
            </a:r>
            <a:r>
              <a:rPr lang="en-GB" sz="1400" kern="100" dirty="0" err="1">
                <a:solidFill>
                  <a:srgbClr val="000000"/>
                </a:solidFill>
                <a:effectLst/>
                <a:latin typeface="Calibri" panose="020F0502020204030204" pitchFamily="34" charset="0"/>
                <a:ea typeface="Calibri" panose="020F0502020204030204" pitchFamily="34" charset="0"/>
                <a:cs typeface="Calibri" panose="020F0502020204030204" pitchFamily="34" charset="0"/>
              </a:rPr>
              <a:t>Conradi</a:t>
            </a:r>
            <a:r>
              <a:rPr lang="en-GB" sz="1400" kern="100" dirty="0">
                <a:solidFill>
                  <a:srgbClr val="000000"/>
                </a:solidFill>
                <a:effectLst/>
                <a:latin typeface="Calibri" panose="020F0502020204030204" pitchFamily="34" charset="0"/>
                <a:ea typeface="Calibri" panose="020F0502020204030204" pitchFamily="34" charset="0"/>
                <a:cs typeface="Calibri" panose="020F0502020204030204" pitchFamily="34" charset="0"/>
              </a:rPr>
              <a:t>, S., and </a:t>
            </a:r>
            <a:r>
              <a:rPr lang="en-GB" sz="1400" kern="100" dirty="0" err="1">
                <a:solidFill>
                  <a:srgbClr val="000000"/>
                </a:solidFill>
                <a:effectLst/>
                <a:latin typeface="Calibri" panose="020F0502020204030204" pitchFamily="34" charset="0"/>
                <a:ea typeface="Calibri" panose="020F0502020204030204" pitchFamily="34" charset="0"/>
                <a:cs typeface="Calibri" panose="020F0502020204030204" pitchFamily="34" charset="0"/>
              </a:rPr>
              <a:t>Wulfsberg</a:t>
            </a:r>
            <a:r>
              <a:rPr lang="en-GB" sz="1400" kern="100" dirty="0">
                <a:solidFill>
                  <a:srgbClr val="000000"/>
                </a:solidFill>
                <a:effectLst/>
                <a:latin typeface="Calibri" panose="020F0502020204030204" pitchFamily="34" charset="0"/>
                <a:ea typeface="Calibri" panose="020F0502020204030204" pitchFamily="34" charset="0"/>
                <a:cs typeface="Calibri" panose="020F0502020204030204" pitchFamily="34" charset="0"/>
              </a:rPr>
              <a:t>, J. P. (2014a). Hamburg model of knowledge management. In </a:t>
            </a:r>
            <a:r>
              <a:rPr lang="en-GB" sz="1400" i="1" kern="100" dirty="0">
                <a:solidFill>
                  <a:srgbClr val="000000"/>
                </a:solidFill>
                <a:effectLst/>
                <a:latin typeface="Calibri" panose="020F0502020204030204" pitchFamily="34" charset="0"/>
                <a:ea typeface="Calibri" panose="020F0502020204030204" pitchFamily="34" charset="0"/>
                <a:cs typeface="Calibri" panose="020F0502020204030204" pitchFamily="34" charset="0"/>
              </a:rPr>
              <a:t>Enabling Manufacturing Competitiveness and Economic Sustainability: Proceedings of the 5th International Conference on Changeable, Agile, Reconfigurable and Virtual Production (CARV 2013), Munich, Germany, October 6th-9th, 2013</a:t>
            </a:r>
            <a:r>
              <a:rPr lang="en-GB" sz="1400" kern="100" dirty="0">
                <a:solidFill>
                  <a:srgbClr val="000000"/>
                </a:solidFill>
                <a:effectLst/>
                <a:latin typeface="Calibri" panose="020F0502020204030204" pitchFamily="34" charset="0"/>
                <a:ea typeface="Calibri" panose="020F0502020204030204" pitchFamily="34" charset="0"/>
                <a:cs typeface="Calibri" panose="020F0502020204030204" pitchFamily="34" charset="0"/>
              </a:rPr>
              <a:t> (pp. 389-394). Springer International Publishing.</a:t>
            </a:r>
            <a:endParaRPr lang="en-GB" sz="1400" kern="100" dirty="0">
              <a:effectLst/>
              <a:latin typeface="Calibri" panose="020F0502020204030204" pitchFamily="34" charset="0"/>
              <a:ea typeface="Calibri" panose="020F0502020204030204" pitchFamily="34" charset="0"/>
              <a:cs typeface="Arial" panose="020B0604020202020204" pitchFamily="34" charset="0"/>
            </a:endParaRPr>
          </a:p>
          <a:p>
            <a:pPr algn="just">
              <a:lnSpc>
                <a:spcPct val="120000"/>
              </a:lnSpc>
              <a:spcAft>
                <a:spcPts val="800"/>
              </a:spcAft>
            </a:pPr>
            <a:r>
              <a:rPr lang="en-GB" sz="1400" kern="100" dirty="0" err="1">
                <a:solidFill>
                  <a:srgbClr val="000000"/>
                </a:solidFill>
                <a:effectLst/>
                <a:latin typeface="Calibri" panose="020F0502020204030204" pitchFamily="34" charset="0"/>
                <a:ea typeface="Calibri" panose="020F0502020204030204" pitchFamily="34" charset="0"/>
                <a:cs typeface="Calibri" panose="020F0502020204030204" pitchFamily="34" charset="0"/>
              </a:rPr>
              <a:t>Krenz</a:t>
            </a:r>
            <a:r>
              <a:rPr lang="en-GB" sz="1400" kern="100" dirty="0">
                <a:solidFill>
                  <a:srgbClr val="000000"/>
                </a:solidFill>
                <a:effectLst/>
                <a:latin typeface="Calibri" panose="020F0502020204030204" pitchFamily="34" charset="0"/>
                <a:ea typeface="Calibri" panose="020F0502020204030204" pitchFamily="34" charset="0"/>
                <a:cs typeface="Calibri" panose="020F0502020204030204" pitchFamily="34" charset="0"/>
              </a:rPr>
              <a:t>, P., </a:t>
            </a:r>
            <a:r>
              <a:rPr lang="en-GB" sz="1400" kern="100" dirty="0" err="1">
                <a:solidFill>
                  <a:srgbClr val="000000"/>
                </a:solidFill>
                <a:effectLst/>
                <a:latin typeface="Calibri" panose="020F0502020204030204" pitchFamily="34" charset="0"/>
                <a:ea typeface="Calibri" panose="020F0502020204030204" pitchFamily="34" charset="0"/>
                <a:cs typeface="Calibri" panose="020F0502020204030204" pitchFamily="34" charset="0"/>
              </a:rPr>
              <a:t>Basmer</a:t>
            </a:r>
            <a:r>
              <a:rPr lang="en-GB" sz="1400" kern="100" dirty="0">
                <a:solidFill>
                  <a:srgbClr val="000000"/>
                </a:solidFill>
                <a:effectLst/>
                <a:latin typeface="Calibri" panose="020F0502020204030204" pitchFamily="34" charset="0"/>
                <a:ea typeface="Calibri" panose="020F0502020204030204" pitchFamily="34" charset="0"/>
                <a:cs typeface="Calibri" panose="020F0502020204030204" pitchFamily="34" charset="0"/>
              </a:rPr>
              <a:t>, S., Buxbaum-</a:t>
            </a:r>
            <a:r>
              <a:rPr lang="en-GB" sz="1400" kern="100" dirty="0" err="1">
                <a:solidFill>
                  <a:srgbClr val="000000"/>
                </a:solidFill>
                <a:effectLst/>
                <a:latin typeface="Calibri" panose="020F0502020204030204" pitchFamily="34" charset="0"/>
                <a:ea typeface="Calibri" panose="020F0502020204030204" pitchFamily="34" charset="0"/>
                <a:cs typeface="Calibri" panose="020F0502020204030204" pitchFamily="34" charset="0"/>
              </a:rPr>
              <a:t>Conradi</a:t>
            </a:r>
            <a:r>
              <a:rPr lang="en-GB" sz="1400" kern="100" dirty="0">
                <a:solidFill>
                  <a:srgbClr val="000000"/>
                </a:solidFill>
                <a:effectLst/>
                <a:latin typeface="Calibri" panose="020F0502020204030204" pitchFamily="34" charset="0"/>
                <a:ea typeface="Calibri" panose="020F0502020204030204" pitchFamily="34" charset="0"/>
                <a:cs typeface="Calibri" panose="020F0502020204030204" pitchFamily="34" charset="0"/>
              </a:rPr>
              <a:t>, S., Redlich, T., and </a:t>
            </a:r>
            <a:r>
              <a:rPr lang="en-GB" sz="1400" kern="100" dirty="0" err="1">
                <a:solidFill>
                  <a:srgbClr val="000000"/>
                </a:solidFill>
                <a:effectLst/>
                <a:latin typeface="Calibri" panose="020F0502020204030204" pitchFamily="34" charset="0"/>
                <a:ea typeface="Calibri" panose="020F0502020204030204" pitchFamily="34" charset="0"/>
                <a:cs typeface="Calibri" panose="020F0502020204030204" pitchFamily="34" charset="0"/>
              </a:rPr>
              <a:t>Wulfsberg</a:t>
            </a:r>
            <a:r>
              <a:rPr lang="en-GB" sz="1400" kern="100" dirty="0">
                <a:solidFill>
                  <a:srgbClr val="000000"/>
                </a:solidFill>
                <a:effectLst/>
                <a:latin typeface="Calibri" panose="020F0502020204030204" pitchFamily="34" charset="0"/>
                <a:ea typeface="Calibri" panose="020F0502020204030204" pitchFamily="34" charset="0"/>
                <a:cs typeface="Calibri" panose="020F0502020204030204" pitchFamily="34" charset="0"/>
              </a:rPr>
              <a:t>, J. P. (2014b). Knowledge management in value creation networks: establishing a new business model through the role of a knowledge-intermediary. </a:t>
            </a:r>
            <a:r>
              <a:rPr lang="en-GB" sz="1400" i="1" kern="100" dirty="0">
                <a:solidFill>
                  <a:srgbClr val="000000"/>
                </a:solidFill>
                <a:effectLst/>
                <a:latin typeface="Calibri" panose="020F0502020204030204" pitchFamily="34" charset="0"/>
                <a:ea typeface="Calibri" panose="020F0502020204030204" pitchFamily="34" charset="0"/>
                <a:cs typeface="Calibri" panose="020F0502020204030204" pitchFamily="34" charset="0"/>
              </a:rPr>
              <a:t>Procedia CIRP</a:t>
            </a:r>
            <a:r>
              <a:rPr lang="en-GB" sz="1400" kern="100" dirty="0">
                <a:solidFill>
                  <a:srgbClr val="000000"/>
                </a:solidFill>
                <a:effectLst/>
                <a:latin typeface="Calibri" panose="020F0502020204030204" pitchFamily="34" charset="0"/>
                <a:ea typeface="Calibri" panose="020F0502020204030204" pitchFamily="34" charset="0"/>
                <a:cs typeface="Calibri" panose="020F0502020204030204" pitchFamily="34" charset="0"/>
              </a:rPr>
              <a:t>, </a:t>
            </a:r>
            <a:r>
              <a:rPr lang="en-GB" sz="1400" i="1" kern="100" dirty="0">
                <a:solidFill>
                  <a:srgbClr val="000000"/>
                </a:solidFill>
                <a:effectLst/>
                <a:latin typeface="Calibri" panose="020F0502020204030204" pitchFamily="34" charset="0"/>
                <a:ea typeface="Calibri" panose="020F0502020204030204" pitchFamily="34" charset="0"/>
                <a:cs typeface="Calibri" panose="020F0502020204030204" pitchFamily="34" charset="0"/>
              </a:rPr>
              <a:t>16</a:t>
            </a:r>
            <a:r>
              <a:rPr lang="en-GB" sz="1400" kern="100" dirty="0">
                <a:solidFill>
                  <a:srgbClr val="000000"/>
                </a:solidFill>
                <a:effectLst/>
                <a:latin typeface="Calibri" panose="020F0502020204030204" pitchFamily="34" charset="0"/>
                <a:ea typeface="Calibri" panose="020F0502020204030204" pitchFamily="34" charset="0"/>
                <a:cs typeface="Calibri" panose="020F0502020204030204" pitchFamily="34" charset="0"/>
              </a:rPr>
              <a:t>, 38-43.</a:t>
            </a:r>
            <a:endParaRPr lang="en-GB" sz="1400" kern="100" dirty="0">
              <a:effectLst/>
              <a:latin typeface="Calibri" panose="020F0502020204030204" pitchFamily="34" charset="0"/>
              <a:ea typeface="Calibri" panose="020F0502020204030204" pitchFamily="34" charset="0"/>
              <a:cs typeface="Arial" panose="020B0604020202020204" pitchFamily="34" charset="0"/>
            </a:endParaRPr>
          </a:p>
          <a:p>
            <a:pPr algn="just">
              <a:lnSpc>
                <a:spcPct val="120000"/>
              </a:lnSpc>
              <a:spcAft>
                <a:spcPts val="800"/>
              </a:spcAft>
            </a:pPr>
            <a:r>
              <a:rPr lang="en-GB" sz="1400" kern="100" dirty="0" err="1">
                <a:solidFill>
                  <a:srgbClr val="000000"/>
                </a:solidFill>
                <a:effectLst/>
                <a:latin typeface="Calibri" panose="020F0502020204030204" pitchFamily="34" charset="0"/>
                <a:ea typeface="Calibri" panose="020F0502020204030204" pitchFamily="34" charset="0"/>
                <a:cs typeface="Calibri" panose="020F0502020204030204" pitchFamily="34" charset="0"/>
              </a:rPr>
              <a:t>Litvaj</a:t>
            </a:r>
            <a:r>
              <a:rPr lang="en-GB" sz="1400" kern="100" dirty="0">
                <a:solidFill>
                  <a:srgbClr val="000000"/>
                </a:solidFill>
                <a:effectLst/>
                <a:latin typeface="Calibri" panose="020F0502020204030204" pitchFamily="34" charset="0"/>
                <a:ea typeface="Calibri" panose="020F0502020204030204" pitchFamily="34" charset="0"/>
                <a:cs typeface="Calibri" panose="020F0502020204030204" pitchFamily="34" charset="0"/>
              </a:rPr>
              <a:t>, I., and </a:t>
            </a:r>
            <a:r>
              <a:rPr lang="en-GB" sz="1400" kern="100" dirty="0" err="1">
                <a:solidFill>
                  <a:srgbClr val="000000"/>
                </a:solidFill>
                <a:effectLst/>
                <a:latin typeface="Calibri" panose="020F0502020204030204" pitchFamily="34" charset="0"/>
                <a:ea typeface="Calibri" panose="020F0502020204030204" pitchFamily="34" charset="0"/>
                <a:cs typeface="Calibri" panose="020F0502020204030204" pitchFamily="34" charset="0"/>
              </a:rPr>
              <a:t>Stancekova</a:t>
            </a:r>
            <a:r>
              <a:rPr lang="en-GB" sz="1400" kern="100" dirty="0">
                <a:solidFill>
                  <a:srgbClr val="000000"/>
                </a:solidFill>
                <a:effectLst/>
                <a:latin typeface="Calibri" panose="020F0502020204030204" pitchFamily="34" charset="0"/>
                <a:ea typeface="Calibri" panose="020F0502020204030204" pitchFamily="34" charset="0"/>
                <a:cs typeface="Calibri" panose="020F0502020204030204" pitchFamily="34" charset="0"/>
              </a:rPr>
              <a:t>, D. (2015). Decision-making, and their relation to the knowledge management, use of knowledge management in decision-making. </a:t>
            </a:r>
            <a:r>
              <a:rPr lang="en-GB" sz="1400" i="1" kern="100" dirty="0">
                <a:solidFill>
                  <a:srgbClr val="000000"/>
                </a:solidFill>
                <a:effectLst/>
                <a:latin typeface="Calibri" panose="020F0502020204030204" pitchFamily="34" charset="0"/>
                <a:ea typeface="Calibri" panose="020F0502020204030204" pitchFamily="34" charset="0"/>
                <a:cs typeface="Calibri" panose="020F0502020204030204" pitchFamily="34" charset="0"/>
              </a:rPr>
              <a:t>Procedia economics and finance</a:t>
            </a:r>
            <a:r>
              <a:rPr lang="en-GB" sz="1400" kern="100" dirty="0">
                <a:solidFill>
                  <a:srgbClr val="000000"/>
                </a:solidFill>
                <a:effectLst/>
                <a:latin typeface="Calibri" panose="020F0502020204030204" pitchFamily="34" charset="0"/>
                <a:ea typeface="Calibri" panose="020F0502020204030204" pitchFamily="34" charset="0"/>
                <a:cs typeface="Calibri" panose="020F0502020204030204" pitchFamily="34" charset="0"/>
              </a:rPr>
              <a:t>, </a:t>
            </a:r>
            <a:r>
              <a:rPr lang="en-GB" sz="1400" i="1" kern="100" dirty="0">
                <a:solidFill>
                  <a:srgbClr val="000000"/>
                </a:solidFill>
                <a:effectLst/>
                <a:latin typeface="Calibri" panose="020F0502020204030204" pitchFamily="34" charset="0"/>
                <a:ea typeface="Calibri" panose="020F0502020204030204" pitchFamily="34" charset="0"/>
                <a:cs typeface="Calibri" panose="020F0502020204030204" pitchFamily="34" charset="0"/>
              </a:rPr>
              <a:t>23</a:t>
            </a:r>
            <a:r>
              <a:rPr lang="en-GB" sz="1400" kern="100" dirty="0">
                <a:solidFill>
                  <a:srgbClr val="000000"/>
                </a:solidFill>
                <a:effectLst/>
                <a:latin typeface="Calibri" panose="020F0502020204030204" pitchFamily="34" charset="0"/>
                <a:ea typeface="Calibri" panose="020F0502020204030204" pitchFamily="34" charset="0"/>
                <a:cs typeface="Calibri" panose="020F0502020204030204" pitchFamily="34" charset="0"/>
              </a:rPr>
              <a:t>, 467-472.</a:t>
            </a:r>
            <a:endParaRPr lang="en-GB" sz="1400" kern="100" dirty="0">
              <a:effectLst/>
              <a:latin typeface="Calibri" panose="020F0502020204030204" pitchFamily="34" charset="0"/>
              <a:ea typeface="Calibri" panose="020F0502020204030204" pitchFamily="34" charset="0"/>
              <a:cs typeface="Arial" panose="020B0604020202020204" pitchFamily="34" charset="0"/>
            </a:endParaRPr>
          </a:p>
          <a:p>
            <a:pPr algn="just">
              <a:lnSpc>
                <a:spcPct val="120000"/>
              </a:lnSpc>
              <a:spcAft>
                <a:spcPts val="800"/>
              </a:spcAft>
            </a:pPr>
            <a:r>
              <a:rPr lang="en-GB" sz="1400" kern="100" dirty="0" err="1">
                <a:solidFill>
                  <a:srgbClr val="000000"/>
                </a:solidFill>
                <a:effectLst/>
                <a:latin typeface="Calibri" panose="020F0502020204030204" pitchFamily="34" charset="0"/>
                <a:ea typeface="Calibri" panose="020F0502020204030204" pitchFamily="34" charset="0"/>
                <a:cs typeface="Calibri" panose="020F0502020204030204" pitchFamily="34" charset="0"/>
              </a:rPr>
              <a:t>Tzortzaki</a:t>
            </a:r>
            <a:r>
              <a:rPr lang="en-GB" sz="1400" kern="100" dirty="0">
                <a:solidFill>
                  <a:srgbClr val="000000"/>
                </a:solidFill>
                <a:effectLst/>
                <a:latin typeface="Calibri" panose="020F0502020204030204" pitchFamily="34" charset="0"/>
                <a:ea typeface="Calibri" panose="020F0502020204030204" pitchFamily="34" charset="0"/>
                <a:cs typeface="Calibri" panose="020F0502020204030204" pitchFamily="34" charset="0"/>
              </a:rPr>
              <a:t>, A. M., and </a:t>
            </a:r>
            <a:r>
              <a:rPr lang="en-GB" sz="1400" kern="100" dirty="0" err="1">
                <a:solidFill>
                  <a:srgbClr val="000000"/>
                </a:solidFill>
                <a:effectLst/>
                <a:latin typeface="Calibri" panose="020F0502020204030204" pitchFamily="34" charset="0"/>
                <a:ea typeface="Calibri" panose="020F0502020204030204" pitchFamily="34" charset="0"/>
                <a:cs typeface="Calibri" panose="020F0502020204030204" pitchFamily="34" charset="0"/>
              </a:rPr>
              <a:t>Mihiotis</a:t>
            </a:r>
            <a:r>
              <a:rPr lang="en-GB" sz="1400" kern="100" dirty="0">
                <a:solidFill>
                  <a:srgbClr val="000000"/>
                </a:solidFill>
                <a:effectLst/>
                <a:latin typeface="Calibri" panose="020F0502020204030204" pitchFamily="34" charset="0"/>
                <a:ea typeface="Calibri" panose="020F0502020204030204" pitchFamily="34" charset="0"/>
                <a:cs typeface="Calibri" panose="020F0502020204030204" pitchFamily="34" charset="0"/>
              </a:rPr>
              <a:t>, A. (2014). A review of knowledge management theory and future directions. </a:t>
            </a:r>
            <a:r>
              <a:rPr lang="en-GB" sz="1400" i="1" kern="100" dirty="0">
                <a:solidFill>
                  <a:srgbClr val="000000"/>
                </a:solidFill>
                <a:effectLst/>
                <a:latin typeface="Calibri" panose="020F0502020204030204" pitchFamily="34" charset="0"/>
                <a:ea typeface="Calibri" panose="020F0502020204030204" pitchFamily="34" charset="0"/>
                <a:cs typeface="Calibri" panose="020F0502020204030204" pitchFamily="34" charset="0"/>
              </a:rPr>
              <a:t>Knowledge and Process Management</a:t>
            </a:r>
            <a:r>
              <a:rPr lang="en-GB" sz="1400" kern="100" dirty="0">
                <a:solidFill>
                  <a:srgbClr val="000000"/>
                </a:solidFill>
                <a:effectLst/>
                <a:latin typeface="Calibri" panose="020F0502020204030204" pitchFamily="34" charset="0"/>
                <a:ea typeface="Calibri" panose="020F0502020204030204" pitchFamily="34" charset="0"/>
                <a:cs typeface="Calibri" panose="020F0502020204030204" pitchFamily="34" charset="0"/>
              </a:rPr>
              <a:t>, </a:t>
            </a:r>
            <a:r>
              <a:rPr lang="en-GB" sz="1400" i="1" kern="100" dirty="0">
                <a:solidFill>
                  <a:srgbClr val="000000"/>
                </a:solidFill>
                <a:effectLst/>
                <a:latin typeface="Calibri" panose="020F0502020204030204" pitchFamily="34" charset="0"/>
                <a:ea typeface="Calibri" panose="020F0502020204030204" pitchFamily="34" charset="0"/>
                <a:cs typeface="Calibri" panose="020F0502020204030204" pitchFamily="34" charset="0"/>
              </a:rPr>
              <a:t>21</a:t>
            </a:r>
            <a:r>
              <a:rPr lang="en-GB" sz="1400" kern="100" dirty="0">
                <a:solidFill>
                  <a:srgbClr val="000000"/>
                </a:solidFill>
                <a:effectLst/>
                <a:latin typeface="Calibri" panose="020F0502020204030204" pitchFamily="34" charset="0"/>
                <a:ea typeface="Calibri" panose="020F0502020204030204" pitchFamily="34" charset="0"/>
                <a:cs typeface="Calibri" panose="020F0502020204030204" pitchFamily="34" charset="0"/>
              </a:rPr>
              <a:t>(1), 29-41.</a:t>
            </a:r>
            <a:endParaRPr lang="en-GB" sz="1400" kern="100" dirty="0">
              <a:effectLst/>
              <a:latin typeface="Calibri" panose="020F0502020204030204" pitchFamily="34" charset="0"/>
              <a:ea typeface="Calibri" panose="020F0502020204030204" pitchFamily="34" charset="0"/>
              <a:cs typeface="Arial" panose="020B0604020202020204" pitchFamily="34" charset="0"/>
            </a:endParaRPr>
          </a:p>
          <a:p>
            <a:pPr algn="just">
              <a:lnSpc>
                <a:spcPct val="120000"/>
              </a:lnSpc>
              <a:spcAft>
                <a:spcPts val="800"/>
              </a:spcAft>
            </a:pPr>
            <a:r>
              <a:rPr lang="en-GB" sz="1400" kern="100" dirty="0" err="1">
                <a:solidFill>
                  <a:srgbClr val="000000"/>
                </a:solidFill>
                <a:effectLst/>
                <a:latin typeface="Calibri" panose="020F0502020204030204" pitchFamily="34" charset="0"/>
                <a:ea typeface="Calibri" panose="020F0502020204030204" pitchFamily="34" charset="0"/>
                <a:cs typeface="Calibri" panose="020F0502020204030204" pitchFamily="34" charset="0"/>
              </a:rPr>
              <a:t>Handzic</a:t>
            </a:r>
            <a:r>
              <a:rPr lang="en-GB" sz="1400" kern="100" dirty="0">
                <a:solidFill>
                  <a:srgbClr val="000000"/>
                </a:solidFill>
                <a:effectLst/>
                <a:latin typeface="Calibri" panose="020F0502020204030204" pitchFamily="34" charset="0"/>
                <a:ea typeface="Calibri" panose="020F0502020204030204" pitchFamily="34" charset="0"/>
                <a:cs typeface="Calibri" panose="020F0502020204030204" pitchFamily="34" charset="0"/>
              </a:rPr>
              <a:t>, M., </a:t>
            </a:r>
            <a:r>
              <a:rPr lang="en-GB" sz="1400" kern="100" dirty="0" err="1">
                <a:solidFill>
                  <a:srgbClr val="000000"/>
                </a:solidFill>
                <a:effectLst/>
                <a:latin typeface="Calibri" panose="020F0502020204030204" pitchFamily="34" charset="0"/>
                <a:ea typeface="Calibri" panose="020F0502020204030204" pitchFamily="34" charset="0"/>
                <a:cs typeface="Calibri" panose="020F0502020204030204" pitchFamily="34" charset="0"/>
              </a:rPr>
              <a:t>Ozlen</a:t>
            </a:r>
            <a:r>
              <a:rPr lang="en-GB" sz="1400" kern="100" dirty="0">
                <a:solidFill>
                  <a:srgbClr val="000000"/>
                </a:solidFill>
                <a:effectLst/>
                <a:latin typeface="Calibri" panose="020F0502020204030204" pitchFamily="34" charset="0"/>
                <a:ea typeface="Calibri" panose="020F0502020204030204" pitchFamily="34" charset="0"/>
                <a:cs typeface="Calibri" panose="020F0502020204030204" pitchFamily="34" charset="0"/>
              </a:rPr>
              <a:t>, K., and </a:t>
            </a:r>
            <a:r>
              <a:rPr lang="en-GB" sz="1400" kern="100" dirty="0" err="1">
                <a:solidFill>
                  <a:srgbClr val="000000"/>
                </a:solidFill>
                <a:effectLst/>
                <a:latin typeface="Calibri" panose="020F0502020204030204" pitchFamily="34" charset="0"/>
                <a:ea typeface="Calibri" panose="020F0502020204030204" pitchFamily="34" charset="0"/>
                <a:cs typeface="Calibri" panose="020F0502020204030204" pitchFamily="34" charset="0"/>
              </a:rPr>
              <a:t>Durmic</a:t>
            </a:r>
            <a:r>
              <a:rPr lang="en-GB" sz="1400" kern="100" dirty="0">
                <a:solidFill>
                  <a:srgbClr val="000000"/>
                </a:solidFill>
                <a:effectLst/>
                <a:latin typeface="Calibri" panose="020F0502020204030204" pitchFamily="34" charset="0"/>
                <a:ea typeface="Calibri" panose="020F0502020204030204" pitchFamily="34" charset="0"/>
                <a:cs typeface="Calibri" panose="020F0502020204030204" pitchFamily="34" charset="0"/>
              </a:rPr>
              <a:t>, N. (2016). A contingency approach to knowledge management: Finding the best fit. </a:t>
            </a:r>
            <a:r>
              <a:rPr lang="en-GB" sz="1400" i="1" kern="100" dirty="0">
                <a:solidFill>
                  <a:srgbClr val="000000"/>
                </a:solidFill>
                <a:effectLst/>
                <a:latin typeface="Calibri" panose="020F0502020204030204" pitchFamily="34" charset="0"/>
                <a:ea typeface="Calibri" panose="020F0502020204030204" pitchFamily="34" charset="0"/>
                <a:cs typeface="Calibri" panose="020F0502020204030204" pitchFamily="34" charset="0"/>
              </a:rPr>
              <a:t>International Journal of Knowledge Management (IJKM)</a:t>
            </a:r>
            <a:r>
              <a:rPr lang="en-GB" sz="1400" kern="100" dirty="0">
                <a:solidFill>
                  <a:srgbClr val="000000"/>
                </a:solidFill>
                <a:effectLst/>
                <a:latin typeface="Calibri" panose="020F0502020204030204" pitchFamily="34" charset="0"/>
                <a:ea typeface="Calibri" panose="020F0502020204030204" pitchFamily="34" charset="0"/>
                <a:cs typeface="Calibri" panose="020F0502020204030204" pitchFamily="34" charset="0"/>
              </a:rPr>
              <a:t>, </a:t>
            </a:r>
            <a:r>
              <a:rPr lang="en-GB" sz="1400" i="1" kern="100" dirty="0">
                <a:solidFill>
                  <a:srgbClr val="000000"/>
                </a:solidFill>
                <a:effectLst/>
                <a:latin typeface="Calibri" panose="020F0502020204030204" pitchFamily="34" charset="0"/>
                <a:ea typeface="Calibri" panose="020F0502020204030204" pitchFamily="34" charset="0"/>
                <a:cs typeface="Calibri" panose="020F0502020204030204" pitchFamily="34" charset="0"/>
              </a:rPr>
              <a:t>12</a:t>
            </a:r>
            <a:r>
              <a:rPr lang="en-GB" sz="1400" kern="100" dirty="0">
                <a:solidFill>
                  <a:srgbClr val="000000"/>
                </a:solidFill>
                <a:effectLst/>
                <a:latin typeface="Calibri" panose="020F0502020204030204" pitchFamily="34" charset="0"/>
                <a:ea typeface="Calibri" panose="020F0502020204030204" pitchFamily="34" charset="0"/>
                <a:cs typeface="Calibri" panose="020F0502020204030204" pitchFamily="34" charset="0"/>
              </a:rPr>
              <a:t>(1), 31-44.</a:t>
            </a:r>
            <a:endParaRPr lang="en-GB" sz="1400" kern="100" dirty="0">
              <a:effectLst/>
              <a:latin typeface="Calibri" panose="020F0502020204030204" pitchFamily="34" charset="0"/>
              <a:ea typeface="Calibri" panose="020F0502020204030204" pitchFamily="34" charset="0"/>
              <a:cs typeface="Arial" panose="020B0604020202020204" pitchFamily="34" charset="0"/>
            </a:endParaRPr>
          </a:p>
          <a:p>
            <a:pPr algn="just">
              <a:lnSpc>
                <a:spcPct val="120000"/>
              </a:lnSpc>
              <a:spcAft>
                <a:spcPts val="800"/>
              </a:spcAft>
            </a:pPr>
            <a:r>
              <a:rPr lang="en-GB" sz="1400" kern="100" dirty="0" err="1">
                <a:solidFill>
                  <a:srgbClr val="000000"/>
                </a:solidFill>
                <a:effectLst/>
                <a:latin typeface="Calibri" panose="020F0502020204030204" pitchFamily="34" charset="0"/>
                <a:ea typeface="Calibri" panose="020F0502020204030204" pitchFamily="34" charset="0"/>
                <a:cs typeface="Calibri" panose="020F0502020204030204" pitchFamily="34" charset="0"/>
              </a:rPr>
              <a:t>Kivits</a:t>
            </a:r>
            <a:r>
              <a:rPr lang="en-GB" sz="1400" kern="100" dirty="0">
                <a:solidFill>
                  <a:srgbClr val="000000"/>
                </a:solidFill>
                <a:effectLst/>
                <a:latin typeface="Calibri" panose="020F0502020204030204" pitchFamily="34" charset="0"/>
                <a:ea typeface="Calibri" panose="020F0502020204030204" pitchFamily="34" charset="0"/>
                <a:cs typeface="Calibri" panose="020F0502020204030204" pitchFamily="34" charset="0"/>
              </a:rPr>
              <a:t>, R. A., and </a:t>
            </a:r>
            <a:r>
              <a:rPr lang="en-GB" sz="1400" kern="100" dirty="0" err="1">
                <a:solidFill>
                  <a:srgbClr val="000000"/>
                </a:solidFill>
                <a:effectLst/>
                <a:latin typeface="Calibri" panose="020F0502020204030204" pitchFamily="34" charset="0"/>
                <a:ea typeface="Calibri" panose="020F0502020204030204" pitchFamily="34" charset="0"/>
                <a:cs typeface="Calibri" panose="020F0502020204030204" pitchFamily="34" charset="0"/>
              </a:rPr>
              <a:t>Furneaux</a:t>
            </a:r>
            <a:r>
              <a:rPr lang="en-GB" sz="1400" kern="100" dirty="0">
                <a:solidFill>
                  <a:srgbClr val="000000"/>
                </a:solidFill>
                <a:effectLst/>
                <a:latin typeface="Calibri" panose="020F0502020204030204" pitchFamily="34" charset="0"/>
                <a:ea typeface="Calibri" panose="020F0502020204030204" pitchFamily="34" charset="0"/>
                <a:cs typeface="Calibri" panose="020F0502020204030204" pitchFamily="34" charset="0"/>
              </a:rPr>
              <a:t>, C. (2013). BIM: Enabling sustainability and asset management through knowledge management. </a:t>
            </a:r>
            <a:r>
              <a:rPr lang="en-GB" sz="1400" i="1" kern="100" dirty="0">
                <a:solidFill>
                  <a:srgbClr val="000000"/>
                </a:solidFill>
                <a:effectLst/>
                <a:latin typeface="Calibri" panose="020F0502020204030204" pitchFamily="34" charset="0"/>
                <a:ea typeface="Calibri" panose="020F0502020204030204" pitchFamily="34" charset="0"/>
                <a:cs typeface="Calibri" panose="020F0502020204030204" pitchFamily="34" charset="0"/>
              </a:rPr>
              <a:t>The Scientific World Journal</a:t>
            </a:r>
            <a:r>
              <a:rPr lang="en-GB" sz="1400" kern="100" dirty="0">
                <a:solidFill>
                  <a:srgbClr val="000000"/>
                </a:solidFill>
                <a:effectLst/>
                <a:latin typeface="Calibri" panose="020F0502020204030204" pitchFamily="34" charset="0"/>
                <a:ea typeface="Calibri" panose="020F0502020204030204" pitchFamily="34" charset="0"/>
                <a:cs typeface="Calibri" panose="020F0502020204030204" pitchFamily="34" charset="0"/>
              </a:rPr>
              <a:t>, </a:t>
            </a:r>
            <a:r>
              <a:rPr lang="en-GB" sz="1400" i="1" kern="100" dirty="0">
                <a:solidFill>
                  <a:srgbClr val="000000"/>
                </a:solidFill>
                <a:effectLst/>
                <a:latin typeface="Calibri" panose="020F0502020204030204" pitchFamily="34" charset="0"/>
                <a:ea typeface="Calibri" panose="020F0502020204030204" pitchFamily="34" charset="0"/>
                <a:cs typeface="Calibri" panose="020F0502020204030204" pitchFamily="34" charset="0"/>
              </a:rPr>
              <a:t>2013</a:t>
            </a:r>
            <a:r>
              <a:rPr lang="en-GB" sz="1400" kern="100" dirty="0">
                <a:solidFill>
                  <a:srgbClr val="000000"/>
                </a:solidFill>
                <a:effectLst/>
                <a:latin typeface="Calibri" panose="020F0502020204030204" pitchFamily="34" charset="0"/>
                <a:ea typeface="Calibri" panose="020F0502020204030204" pitchFamily="34" charset="0"/>
                <a:cs typeface="Calibri" panose="020F0502020204030204" pitchFamily="34" charset="0"/>
              </a:rPr>
              <a:t>.</a:t>
            </a:r>
            <a:endParaRPr lang="en-GB" sz="1400" kern="100" dirty="0">
              <a:effectLst/>
              <a:latin typeface="Calibri" panose="020F0502020204030204" pitchFamily="34" charset="0"/>
              <a:ea typeface="Calibri" panose="020F0502020204030204" pitchFamily="34" charset="0"/>
              <a:cs typeface="Arial" panose="020B0604020202020204" pitchFamily="34" charset="0"/>
            </a:endParaRPr>
          </a:p>
          <a:p>
            <a:pPr algn="just">
              <a:lnSpc>
                <a:spcPct val="120000"/>
              </a:lnSpc>
              <a:spcAft>
                <a:spcPts val="800"/>
              </a:spcAft>
            </a:pPr>
            <a:r>
              <a:rPr lang="en-GB" sz="1400" kern="100" dirty="0">
                <a:solidFill>
                  <a:srgbClr val="000000"/>
                </a:solidFill>
                <a:effectLst/>
                <a:latin typeface="Calibri" panose="020F0502020204030204" pitchFamily="34" charset="0"/>
                <a:ea typeface="Calibri" panose="020F0502020204030204" pitchFamily="34" charset="0"/>
                <a:cs typeface="Calibri" panose="020F0502020204030204" pitchFamily="34" charset="0"/>
              </a:rPr>
              <a:t>Yin, X., Chen, J., and Zhao, C. (2019). Double Screen Innovation: Building sustainable core competence through knowledge management. </a:t>
            </a:r>
            <a:r>
              <a:rPr lang="en-GB" sz="1400" i="1" kern="100" dirty="0">
                <a:solidFill>
                  <a:srgbClr val="000000"/>
                </a:solidFill>
                <a:effectLst/>
                <a:latin typeface="Calibri" panose="020F0502020204030204" pitchFamily="34" charset="0"/>
                <a:ea typeface="Calibri" panose="020F0502020204030204" pitchFamily="34" charset="0"/>
                <a:cs typeface="Calibri" panose="020F0502020204030204" pitchFamily="34" charset="0"/>
              </a:rPr>
              <a:t>Sustainability</a:t>
            </a:r>
            <a:r>
              <a:rPr lang="en-GB" sz="1400" kern="100" dirty="0">
                <a:solidFill>
                  <a:srgbClr val="000000"/>
                </a:solidFill>
                <a:effectLst/>
                <a:latin typeface="Calibri" panose="020F0502020204030204" pitchFamily="34" charset="0"/>
                <a:ea typeface="Calibri" panose="020F0502020204030204" pitchFamily="34" charset="0"/>
                <a:cs typeface="Calibri" panose="020F0502020204030204" pitchFamily="34" charset="0"/>
              </a:rPr>
              <a:t>, </a:t>
            </a:r>
            <a:r>
              <a:rPr lang="en-GB" sz="1400" i="1" kern="100" dirty="0">
                <a:solidFill>
                  <a:srgbClr val="000000"/>
                </a:solidFill>
                <a:effectLst/>
                <a:latin typeface="Calibri" panose="020F0502020204030204" pitchFamily="34" charset="0"/>
                <a:ea typeface="Calibri" panose="020F0502020204030204" pitchFamily="34" charset="0"/>
                <a:cs typeface="Calibri" panose="020F0502020204030204" pitchFamily="34" charset="0"/>
              </a:rPr>
              <a:t>11</a:t>
            </a:r>
            <a:r>
              <a:rPr lang="en-GB" sz="1400" kern="100" dirty="0">
                <a:solidFill>
                  <a:srgbClr val="000000"/>
                </a:solidFill>
                <a:effectLst/>
                <a:latin typeface="Calibri" panose="020F0502020204030204" pitchFamily="34" charset="0"/>
                <a:ea typeface="Calibri" panose="020F0502020204030204" pitchFamily="34" charset="0"/>
                <a:cs typeface="Calibri" panose="020F0502020204030204" pitchFamily="34" charset="0"/>
              </a:rPr>
              <a:t>(16), 4266.</a:t>
            </a:r>
            <a:endParaRPr lang="en-GB" sz="1400" kern="100" dirty="0">
              <a:effectLst/>
              <a:latin typeface="Calibri" panose="020F0502020204030204" pitchFamily="34" charset="0"/>
              <a:ea typeface="Calibri" panose="020F0502020204030204" pitchFamily="34" charset="0"/>
              <a:cs typeface="Arial" panose="020B0604020202020204" pitchFamily="34" charset="0"/>
            </a:endParaRPr>
          </a:p>
        </p:txBody>
      </p:sp>
    </p:spTree>
    <p:extLst>
      <p:ext uri="{BB962C8B-B14F-4D97-AF65-F5344CB8AC3E}">
        <p14:creationId xmlns:p14="http://schemas.microsoft.com/office/powerpoint/2010/main" val="1141926940"/>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11</TotalTime>
  <Words>2945</Words>
  <Application>Microsoft Office PowerPoint</Application>
  <PresentationFormat>Widescreen</PresentationFormat>
  <Paragraphs>122</Paragraphs>
  <Slides>16</Slides>
  <Notes>14</Notes>
  <HiddenSlides>0</HiddenSlides>
  <MMClips>0</MMClips>
  <ScaleCrop>false</ScaleCrop>
  <HeadingPairs>
    <vt:vector size="4" baseType="variant">
      <vt:variant>
        <vt:lpstr>Theme</vt:lpstr>
      </vt:variant>
      <vt:variant>
        <vt:i4>1</vt:i4>
      </vt:variant>
      <vt:variant>
        <vt:lpstr>Slide Titles</vt:lpstr>
      </vt:variant>
      <vt:variant>
        <vt:i4>16</vt:i4>
      </vt:variant>
    </vt:vector>
  </HeadingPairs>
  <TitlesOfParts>
    <vt:vector size="17" baseType="lpstr">
      <vt:lpstr>Office Theme</vt:lpstr>
      <vt:lpstr>Knowledge and Information Management Skills for the Workplace</vt:lpstr>
      <vt:lpstr>Introduction</vt:lpstr>
      <vt:lpstr>TOWS Analysis of Siemens' Knowledge Management Systems</vt:lpstr>
      <vt:lpstr>Airbus’ Knowledge Management Systems TOWS</vt:lpstr>
      <vt:lpstr>A comparative analysis</vt:lpstr>
      <vt:lpstr>KM value chain within Siemens</vt:lpstr>
      <vt:lpstr>KM value chain within Airbus</vt:lpstr>
      <vt:lpstr>KM Supporting systems at Siemens</vt:lpstr>
      <vt:lpstr>KM Supporting systems at Airbus</vt:lpstr>
      <vt:lpstr>knowledge Management systems at Siemens</vt:lpstr>
      <vt:lpstr>knowledge Management systems at Airbus</vt:lpstr>
      <vt:lpstr>Recommendation for Siemens</vt:lpstr>
      <vt:lpstr>Recommendation for Airbus</vt:lpstr>
      <vt:lpstr>Conclusion</vt:lpstr>
      <vt:lpstr>References</vt:lpstr>
      <vt:lpstr>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Jahangir Khalaj Savojbolagh</dc:creator>
  <cp:lastModifiedBy>jahan khalaj</cp:lastModifiedBy>
  <cp:revision>1</cp:revision>
  <dcterms:created xsi:type="dcterms:W3CDTF">2023-10-22T19:14:04Z</dcterms:created>
  <dcterms:modified xsi:type="dcterms:W3CDTF">2023-11-12T15:23:54Z</dcterms:modified>
</cp:coreProperties>
</file>