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73" r:id="rId7"/>
    <p:sldId id="275" r:id="rId8"/>
    <p:sldId id="262" r:id="rId9"/>
    <p:sldId id="263" r:id="rId10"/>
    <p:sldId id="272" r:id="rId11"/>
    <p:sldId id="281" r:id="rId12"/>
    <p:sldId id="264" r:id="rId13"/>
    <p:sldId id="278" r:id="rId14"/>
    <p:sldId id="265" r:id="rId15"/>
    <p:sldId id="269" r:id="rId16"/>
    <p:sldId id="270" r:id="rId17"/>
    <p:sldId id="271" r:id="rId18"/>
    <p:sldId id="276" r:id="rId19"/>
    <p:sldId id="279" r:id="rId20"/>
    <p:sldId id="282" r:id="rId21"/>
    <p:sldId id="277" r:id="rId2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
    <a:wholeTbl>
      <a:tcTxStyle>
        <a:font>
          <a:latin typeface="+mn-lt"/>
          <a:ea typeface="+mn-ea"/>
          <a:cs typeface="+mn-cs"/>
        </a:font>
        <a:srgbClr val="000000"/>
      </a:tcTxStyle>
      <a:tcStyle>
        <a:tcBdr>
          <a:left>
            <a:ln w="12701" cap="flat" cmpd="sng" algn="ctr">
              <a:solidFill>
                <a:srgbClr val="FFFFFF"/>
              </a:solidFill>
              <a:prstDash val="solid"/>
              <a:round/>
              <a:headEnd type="none" w="med" len="med"/>
              <a:tailEnd type="none" w="med" len="med"/>
            </a:ln>
          </a:left>
          <a:right>
            <a:ln w="12701" cap="flat" cmpd="sng" algn="ctr">
              <a:solidFill>
                <a:srgbClr val="FFFFFF"/>
              </a:solidFill>
              <a:prstDash val="solid"/>
              <a:round/>
              <a:headEnd type="none" w="med" len="med"/>
              <a:tailEnd type="none" w="med" len="med"/>
            </a:ln>
          </a:right>
          <a:top>
            <a:ln w="12701" cap="flat" cmpd="sng" algn="ctr">
              <a:solidFill>
                <a:srgbClr val="FFFFFF"/>
              </a:solidFill>
              <a:prstDash val="solid"/>
              <a:round/>
              <a:headEnd type="none" w="med" len="med"/>
              <a:tailEnd type="none" w="med" len="med"/>
            </a:ln>
          </a:top>
          <a:bottom>
            <a:ln w="12701" cap="flat" cmpd="sng" algn="ctr">
              <a:solidFill>
                <a:srgbClr val="FFFFFF"/>
              </a:solidFill>
              <a:prstDash val="solid"/>
              <a:round/>
              <a:headEnd type="none" w="med" len="med"/>
              <a:tailEnd type="none" w="med" len="med"/>
            </a:ln>
          </a:bottom>
        </a:tcBdr>
        <a:fill>
          <a:solidFill>
            <a:srgbClr val="F0E8E7"/>
          </a:solidFill>
        </a:fill>
      </a:tcStyle>
    </a:wholeTbl>
    <a:band1H>
      <a:tcStyle>
        <a:tcBdr/>
        <a:fill>
          <a:solidFill>
            <a:srgbClr val="E1CDCC"/>
          </a:solidFill>
        </a:fill>
      </a:tcStyle>
    </a:band1H>
    <a:band2H>
      <a:tcStyle>
        <a:tcBdr/>
      </a:tcStyle>
    </a:band2H>
    <a:band1V>
      <a:tcStyle>
        <a:tcBdr/>
        <a:fill>
          <a:solidFill>
            <a:srgbClr val="E1CDCC"/>
          </a:solidFill>
        </a:fill>
      </a:tcStyle>
    </a:band1V>
    <a:band2V>
      <a:tcStyle>
        <a:tcBdr/>
      </a:tcStyle>
    </a:band2V>
    <a:lastCol>
      <a:tcTxStyle b="on">
        <a:font>
          <a:latin typeface="+mn-lt"/>
          <a:ea typeface="+mn-ea"/>
          <a:cs typeface="+mn-cs"/>
        </a:font>
        <a:srgbClr val="FFFFFF"/>
      </a:tcTxStyle>
      <a:tcStyle>
        <a:tcBdr/>
        <a:fill>
          <a:solidFill>
            <a:srgbClr val="A53010"/>
          </a:solidFill>
        </a:fill>
      </a:tcStyle>
    </a:lastCol>
    <a:firstCol>
      <a:tcTxStyle b="on">
        <a:font>
          <a:latin typeface="+mn-lt"/>
          <a:ea typeface="+mn-ea"/>
          <a:cs typeface="+mn-cs"/>
        </a:font>
        <a:srgbClr val="FFFFFF"/>
      </a:tcTxStyle>
      <a:tcStyle>
        <a:tcBdr/>
        <a:fill>
          <a:solidFill>
            <a:srgbClr val="A53010"/>
          </a:solidFill>
        </a:fill>
      </a:tcStyle>
    </a:firstCol>
    <a:lastRow>
      <a:tcTxStyle b="on">
        <a:font>
          <a:latin typeface="+mn-lt"/>
          <a:ea typeface="+mn-ea"/>
          <a:cs typeface="+mn-cs"/>
        </a:font>
        <a:srgbClr val="FFFFFF"/>
      </a:tcTxStyle>
      <a:tcStyle>
        <a:tcBdr>
          <a:top>
            <a:ln w="38103" cap="flat" cmpd="sng" algn="ctr">
              <a:solidFill>
                <a:srgbClr val="FFFFFF"/>
              </a:solidFill>
              <a:prstDash val="solid"/>
              <a:round/>
              <a:headEnd type="none" w="med" len="med"/>
              <a:tailEnd type="none" w="med" len="med"/>
            </a:ln>
          </a:top>
        </a:tcBdr>
        <a:fill>
          <a:solidFill>
            <a:srgbClr val="A53010"/>
          </a:solidFill>
        </a:fill>
      </a:tcStyle>
    </a:lastRow>
    <a:firstRow>
      <a:tcTxStyle b="on">
        <a:font>
          <a:latin typeface="+mn-lt"/>
          <a:ea typeface="+mn-ea"/>
          <a:cs typeface="+mn-cs"/>
        </a:font>
        <a:srgbClr val="FFFFFF"/>
      </a:tcTxStyle>
      <a:tcStyle>
        <a:tcBdr>
          <a:bottom>
            <a:ln w="38103" cap="flat" cmpd="sng" algn="ctr">
              <a:solidFill>
                <a:srgbClr val="FFFFFF"/>
              </a:solidFill>
              <a:prstDash val="solid"/>
              <a:round/>
              <a:headEnd type="none" w="med" len="med"/>
              <a:tailEnd type="none" w="med" len="med"/>
            </a:ln>
          </a:bottom>
        </a:tcBdr>
        <a:fill>
          <a:solidFill>
            <a:srgbClr val="A53010"/>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69" d="100"/>
          <a:sy n="69" d="100"/>
        </p:scale>
        <p:origin x="936"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EFBE8E-615D-34D9-60C6-BF05FBC913CF}"/>
              </a:ext>
            </a:extLst>
          </p:cNvPr>
          <p:cNvSpPr txBox="1">
            <a:spLocks noGrp="1"/>
          </p:cNvSpPr>
          <p:nvPr>
            <p:ph type="ctrTitle"/>
          </p:nvPr>
        </p:nvSpPr>
        <p:spPr>
          <a:xfrm>
            <a:off x="2589215" y="2514600"/>
            <a:ext cx="8915400" cy="2262783"/>
          </a:xfrm>
        </p:spPr>
        <p:txBody>
          <a:bodyPr anchor="b"/>
          <a:lstStyle>
            <a:lvl1pPr>
              <a:defRPr sz="5400"/>
            </a:lvl1pPr>
          </a:lstStyle>
          <a:p>
            <a:pPr lvl="0"/>
            <a:r>
              <a:rPr lang="en-GB"/>
              <a:t>Click to edit Master title style</a:t>
            </a:r>
            <a:endParaRPr lang="en-US"/>
          </a:p>
        </p:txBody>
      </p:sp>
      <p:sp>
        <p:nvSpPr>
          <p:cNvPr id="3" name="Subtitle 2">
            <a:extLst>
              <a:ext uri="{FF2B5EF4-FFF2-40B4-BE49-F238E27FC236}">
                <a16:creationId xmlns:a16="http://schemas.microsoft.com/office/drawing/2014/main" id="{9ED61CF0-E331-2557-A8DC-C1EDDBB118BA}"/>
              </a:ext>
            </a:extLst>
          </p:cNvPr>
          <p:cNvSpPr txBox="1">
            <a:spLocks noGrp="1"/>
          </p:cNvSpPr>
          <p:nvPr>
            <p:ph type="subTitle" idx="1"/>
          </p:nvPr>
        </p:nvSpPr>
        <p:spPr>
          <a:xfrm>
            <a:off x="2589215" y="4777383"/>
            <a:ext cx="8915400" cy="1126284"/>
          </a:xfrm>
        </p:spPr>
        <p:txBody>
          <a:bodyPr/>
          <a:lstStyle>
            <a:lvl1pPr marL="0" indent="0">
              <a:buNone/>
              <a:defRPr>
                <a:solidFill>
                  <a:srgbClr val="595959"/>
                </a:solidFill>
              </a:defRPr>
            </a:lvl1pPr>
          </a:lstStyle>
          <a:p>
            <a:pPr lvl="0"/>
            <a:r>
              <a:rPr lang="en-GB"/>
              <a:t>Click to edit Master subtitle style</a:t>
            </a:r>
            <a:endParaRPr lang="en-US"/>
          </a:p>
        </p:txBody>
      </p:sp>
      <p:sp>
        <p:nvSpPr>
          <p:cNvPr id="4" name="Date Placeholder 3">
            <a:extLst>
              <a:ext uri="{FF2B5EF4-FFF2-40B4-BE49-F238E27FC236}">
                <a16:creationId xmlns:a16="http://schemas.microsoft.com/office/drawing/2014/main" id="{534A377B-D5F9-6770-5F46-EDA979B5F9C6}"/>
              </a:ext>
            </a:extLst>
          </p:cNvPr>
          <p:cNvSpPr txBox="1">
            <a:spLocks noGrp="1"/>
          </p:cNvSpPr>
          <p:nvPr>
            <p:ph type="dt" sz="half" idx="7"/>
          </p:nvPr>
        </p:nvSpPr>
        <p:spPr/>
        <p:txBody>
          <a:bodyPr/>
          <a:lstStyle>
            <a:lvl1pPr>
              <a:defRPr/>
            </a:lvl1pPr>
          </a:lstStyle>
          <a:p>
            <a:pPr lvl="0"/>
            <a:fld id="{6151CACC-22F1-482E-9554-00D41632C29C}" type="datetime1">
              <a:rPr lang="en-GB"/>
              <a:pPr lvl="0"/>
              <a:t>13/10/2025</a:t>
            </a:fld>
            <a:endParaRPr lang="en-GB"/>
          </a:p>
        </p:txBody>
      </p:sp>
      <p:sp>
        <p:nvSpPr>
          <p:cNvPr id="5" name="Footer Placeholder 4">
            <a:extLst>
              <a:ext uri="{FF2B5EF4-FFF2-40B4-BE49-F238E27FC236}">
                <a16:creationId xmlns:a16="http://schemas.microsoft.com/office/drawing/2014/main" id="{13515097-FE5D-A7AA-E0C5-E04189C67972}"/>
              </a:ext>
            </a:extLst>
          </p:cNvPr>
          <p:cNvSpPr txBox="1">
            <a:spLocks noGrp="1"/>
          </p:cNvSpPr>
          <p:nvPr>
            <p:ph type="ftr" sz="quarter" idx="9"/>
          </p:nvPr>
        </p:nvSpPr>
        <p:spPr/>
        <p:txBody>
          <a:bodyPr/>
          <a:lstStyle>
            <a:lvl1pPr>
              <a:defRPr/>
            </a:lvl1pPr>
          </a:lstStyle>
          <a:p>
            <a:pPr lvl="0"/>
            <a:endParaRPr lang="en-GB"/>
          </a:p>
        </p:txBody>
      </p:sp>
      <p:sp>
        <p:nvSpPr>
          <p:cNvPr id="6" name="Freeform 6">
            <a:extLst>
              <a:ext uri="{FF2B5EF4-FFF2-40B4-BE49-F238E27FC236}">
                <a16:creationId xmlns:a16="http://schemas.microsoft.com/office/drawing/2014/main" id="{02AC198F-07FC-2F51-D116-8B7905E37B4D}"/>
              </a:ext>
            </a:extLst>
          </p:cNvPr>
          <p:cNvSpPr/>
          <p:nvPr/>
        </p:nvSpPr>
        <p:spPr>
          <a:xfrm>
            <a:off x="0" y="4323813"/>
            <a:ext cx="1744647" cy="778593"/>
          </a:xfrm>
          <a:custGeom>
            <a:avLst/>
            <a:gdLst>
              <a:gd name="f0" fmla="val w"/>
              <a:gd name="f1" fmla="val h"/>
              <a:gd name="f2" fmla="val 0"/>
              <a:gd name="f3" fmla="val 372"/>
              <a:gd name="f4" fmla="val 166"/>
              <a:gd name="f5" fmla="val 287"/>
              <a:gd name="f6" fmla="val 290"/>
              <a:gd name="f7" fmla="val 292"/>
              <a:gd name="f8" fmla="val 165"/>
              <a:gd name="f9" fmla="val 293"/>
              <a:gd name="f10" fmla="val 164"/>
              <a:gd name="f11" fmla="val 163"/>
              <a:gd name="f12" fmla="val 294"/>
              <a:gd name="f13" fmla="val 370"/>
              <a:gd name="f14" fmla="val 87"/>
              <a:gd name="f15" fmla="val 85"/>
              <a:gd name="f16" fmla="val 81"/>
              <a:gd name="f17" fmla="val 78"/>
              <a:gd name="f18" fmla="val 3"/>
              <a:gd name="f19" fmla="val 2"/>
              <a:gd name="f20" fmla="val 1"/>
              <a:gd name="f21" fmla="*/ f0 1 372"/>
              <a:gd name="f22" fmla="*/ f1 1 166"/>
              <a:gd name="f23" fmla="+- f4 0 f2"/>
              <a:gd name="f24" fmla="+- f3 0 f2"/>
              <a:gd name="f25" fmla="*/ f24 1 372"/>
              <a:gd name="f26" fmla="*/ f23 1 166"/>
              <a:gd name="f27" fmla="*/ 0 1 f25"/>
              <a:gd name="f28" fmla="*/ f3 1 f25"/>
              <a:gd name="f29" fmla="*/ 0 1 f26"/>
              <a:gd name="f30" fmla="*/ f4 1 f26"/>
              <a:gd name="f31" fmla="*/ f27 f21 1"/>
              <a:gd name="f32" fmla="*/ f28 f21 1"/>
              <a:gd name="f33" fmla="*/ f30 f22 1"/>
              <a:gd name="f34" fmla="*/ f29 f22 1"/>
            </a:gdLst>
            <a:ahLst/>
            <a:cxnLst>
              <a:cxn ang="3cd4">
                <a:pos x="hc" y="t"/>
              </a:cxn>
              <a:cxn ang="0">
                <a:pos x="r" y="vc"/>
              </a:cxn>
              <a:cxn ang="cd4">
                <a:pos x="hc" y="b"/>
              </a:cxn>
              <a:cxn ang="cd2">
                <a:pos x="l" y="vc"/>
              </a:cxn>
            </a:cxnLst>
            <a:rect l="f31" t="f34" r="f32" b="f33"/>
            <a:pathLst>
              <a:path w="372" h="166">
                <a:moveTo>
                  <a:pt x="f5" y="f4"/>
                </a:moveTo>
                <a:cubicBezTo>
                  <a:pt x="f6" y="f4"/>
                  <a:pt x="f7" y="f8"/>
                  <a:pt x="f9" y="f10"/>
                </a:cubicBezTo>
                <a:cubicBezTo>
                  <a:pt x="f9" y="f11"/>
                  <a:pt x="f12" y="f11"/>
                  <a:pt x="f12" y="f11"/>
                </a:cubicBezTo>
                <a:cubicBezTo>
                  <a:pt x="f13" y="f14"/>
                  <a:pt x="f13" y="f14"/>
                  <a:pt x="f13" y="f14"/>
                </a:cubicBezTo>
                <a:cubicBezTo>
                  <a:pt x="f3" y="f15"/>
                  <a:pt x="f3" y="f16"/>
                  <a:pt x="f13" y="f17"/>
                </a:cubicBezTo>
                <a:cubicBezTo>
                  <a:pt x="f12" y="f18"/>
                  <a:pt x="f12" y="f18"/>
                  <a:pt x="f12" y="f18"/>
                </a:cubicBezTo>
                <a:cubicBezTo>
                  <a:pt x="f12" y="f19"/>
                  <a:pt x="f9" y="f19"/>
                  <a:pt x="f9" y="f19"/>
                </a:cubicBezTo>
                <a:cubicBezTo>
                  <a:pt x="f7" y="f20"/>
                  <a:pt x="f6" y="f2"/>
                  <a:pt x="f5" y="f2"/>
                </a:cubicBezTo>
                <a:cubicBezTo>
                  <a:pt x="f2" y="f2"/>
                  <a:pt x="f2" y="f2"/>
                  <a:pt x="f2" y="f2"/>
                </a:cubicBezTo>
                <a:cubicBezTo>
                  <a:pt x="f2" y="f4"/>
                  <a:pt x="f2" y="f4"/>
                  <a:pt x="f2" y="f4"/>
                </a:cubicBezTo>
                <a:lnTo>
                  <a:pt x="f5" y="f4"/>
                </a:lnTo>
                <a:close/>
              </a:path>
            </a:pathLst>
          </a:custGeom>
          <a:solidFill>
            <a:srgbClr val="A53010"/>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7" name="Slide Number Placeholder 5">
            <a:extLst>
              <a:ext uri="{FF2B5EF4-FFF2-40B4-BE49-F238E27FC236}">
                <a16:creationId xmlns:a16="http://schemas.microsoft.com/office/drawing/2014/main" id="{E52D7819-CA9B-2ECF-1395-2393E60AED65}"/>
              </a:ext>
            </a:extLst>
          </p:cNvPr>
          <p:cNvSpPr txBox="1">
            <a:spLocks noGrp="1"/>
          </p:cNvSpPr>
          <p:nvPr>
            <p:ph type="sldNum" sz="quarter" idx="8"/>
          </p:nvPr>
        </p:nvSpPr>
        <p:spPr>
          <a:xfrm>
            <a:off x="531815" y="4529544"/>
            <a:ext cx="779763" cy="365129"/>
          </a:xfrm>
        </p:spPr>
        <p:txBody>
          <a:bodyPr/>
          <a:lstStyle>
            <a:lvl1pPr>
              <a:defRPr/>
            </a:lvl1pPr>
          </a:lstStyle>
          <a:p>
            <a:pPr lvl="0"/>
            <a:fld id="{050B69E0-E4EE-47B9-844B-0DF39BB49D26}" type="slidenum">
              <a:t>‹#›</a:t>
            </a:fld>
            <a:endParaRPr lang="en-GB"/>
          </a:p>
        </p:txBody>
      </p:sp>
    </p:spTree>
    <p:extLst>
      <p:ext uri="{BB962C8B-B14F-4D97-AF65-F5344CB8AC3E}">
        <p14:creationId xmlns:p14="http://schemas.microsoft.com/office/powerpoint/2010/main" val="535497767"/>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BCB7C2-5F27-3EF9-6C72-76CB6799A640}"/>
              </a:ext>
            </a:extLst>
          </p:cNvPr>
          <p:cNvSpPr txBox="1">
            <a:spLocks noGrp="1"/>
          </p:cNvSpPr>
          <p:nvPr>
            <p:ph type="title"/>
          </p:nvPr>
        </p:nvSpPr>
        <p:spPr/>
        <p:txBody>
          <a:bodyPr/>
          <a:lstStyle>
            <a:lvl1pPr>
              <a:defRPr/>
            </a:lvl1pPr>
          </a:lstStyle>
          <a:p>
            <a:pPr lvl="0"/>
            <a:r>
              <a:rPr lang="en-GB"/>
              <a:t>Click to edit Master title style</a:t>
            </a:r>
            <a:endParaRPr lang="en-US"/>
          </a:p>
        </p:txBody>
      </p:sp>
      <p:sp>
        <p:nvSpPr>
          <p:cNvPr id="3" name="Content Placeholder 2">
            <a:extLst>
              <a:ext uri="{FF2B5EF4-FFF2-40B4-BE49-F238E27FC236}">
                <a16:creationId xmlns:a16="http://schemas.microsoft.com/office/drawing/2014/main" id="{4381ED98-8203-4A36-390C-B39DA340600A}"/>
              </a:ext>
            </a:extLst>
          </p:cNvPr>
          <p:cNvSpPr txBox="1">
            <a:spLocks noGrp="1"/>
          </p:cNvSpPr>
          <p:nvPr>
            <p:ph idx="1"/>
          </p:nvPr>
        </p:nvSpPr>
        <p:spPr>
          <a:xfrm>
            <a:off x="2589215" y="2133596"/>
            <a:ext cx="8915400" cy="3777624"/>
          </a:xfrm>
        </p:spPr>
        <p:txBody>
          <a:bodyP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2B0CE440-0CE2-86D5-30DA-FDCF650B0C3E}"/>
              </a:ext>
            </a:extLst>
          </p:cNvPr>
          <p:cNvSpPr txBox="1">
            <a:spLocks noGrp="1"/>
          </p:cNvSpPr>
          <p:nvPr>
            <p:ph type="dt" sz="half" idx="7"/>
          </p:nvPr>
        </p:nvSpPr>
        <p:spPr/>
        <p:txBody>
          <a:bodyPr/>
          <a:lstStyle>
            <a:lvl1pPr>
              <a:defRPr/>
            </a:lvl1pPr>
          </a:lstStyle>
          <a:p>
            <a:pPr lvl="0"/>
            <a:fld id="{E40455D7-4FAA-436D-98F8-924456103854}" type="datetime1">
              <a:rPr lang="en-GB"/>
              <a:pPr lvl="0"/>
              <a:t>13/10/2025</a:t>
            </a:fld>
            <a:endParaRPr lang="en-GB"/>
          </a:p>
        </p:txBody>
      </p:sp>
      <p:sp>
        <p:nvSpPr>
          <p:cNvPr id="5" name="Footer Placeholder 4">
            <a:extLst>
              <a:ext uri="{FF2B5EF4-FFF2-40B4-BE49-F238E27FC236}">
                <a16:creationId xmlns:a16="http://schemas.microsoft.com/office/drawing/2014/main" id="{D9957FFF-5621-9F0A-118F-8C358E6C97E0}"/>
              </a:ext>
            </a:extLst>
          </p:cNvPr>
          <p:cNvSpPr txBox="1">
            <a:spLocks noGrp="1"/>
          </p:cNvSpPr>
          <p:nvPr>
            <p:ph type="ftr" sz="quarter" idx="9"/>
          </p:nvPr>
        </p:nvSpPr>
        <p:spPr/>
        <p:txBody>
          <a:bodyPr/>
          <a:lstStyle>
            <a:lvl1pPr>
              <a:defRPr/>
            </a:lvl1pPr>
          </a:lstStyle>
          <a:p>
            <a:pPr lvl="0"/>
            <a:endParaRPr lang="en-GB"/>
          </a:p>
        </p:txBody>
      </p:sp>
      <p:sp>
        <p:nvSpPr>
          <p:cNvPr id="6" name="Freeform 11">
            <a:extLst>
              <a:ext uri="{FF2B5EF4-FFF2-40B4-BE49-F238E27FC236}">
                <a16:creationId xmlns:a16="http://schemas.microsoft.com/office/drawing/2014/main" id="{6574CBC3-2577-AC16-23DD-EF5EDF718CFC}"/>
              </a:ext>
            </a:extLst>
          </p:cNvPr>
          <p:cNvSpPr/>
          <p:nvPr/>
        </p:nvSpPr>
        <p:spPr>
          <a:xfrm flipV="1">
            <a:off x="-4187" y="714375"/>
            <a:ext cx="1588523" cy="507299"/>
          </a:xfrm>
          <a:custGeom>
            <a:avLst/>
            <a:gdLst>
              <a:gd name="f0" fmla="val w"/>
              <a:gd name="f1" fmla="val h"/>
              <a:gd name="f2" fmla="val 0"/>
              <a:gd name="f3" fmla="val 9248"/>
              <a:gd name="f4" fmla="val 10000"/>
              <a:gd name="f5" fmla="val 4701"/>
              <a:gd name="f6" fmla="val 7915"/>
              <a:gd name="f7" fmla="val 188"/>
              <a:gd name="f8" fmla="val 7906"/>
              <a:gd name="f9" fmla="val 156"/>
              <a:gd name="f10" fmla="val 7895"/>
              <a:gd name="f11" fmla="val 126"/>
              <a:gd name="f12" fmla="val 7886"/>
              <a:gd name="f13" fmla="val 94"/>
              <a:gd name="f14" fmla="val 7859"/>
              <a:gd name="f15" fmla="val 7831"/>
              <a:gd name="f16" fmla="val 7803"/>
              <a:gd name="f17" fmla="val 7275"/>
              <a:gd name="f18" fmla="val 70"/>
              <a:gd name="f19" fmla="val 8"/>
              <a:gd name="f20" fmla="val 3380"/>
              <a:gd name="f21" fmla="val 17"/>
              <a:gd name="f22" fmla="val 6690"/>
              <a:gd name="f23" fmla="val 25"/>
              <a:gd name="f24" fmla="val 9966"/>
              <a:gd name="f25" fmla="val 9872"/>
              <a:gd name="f26" fmla="val 9778"/>
              <a:gd name="f27" fmla="val 5265"/>
              <a:gd name="f28" fmla="val 9303"/>
              <a:gd name="f29" fmla="val 5077"/>
              <a:gd name="f30" fmla="val 4889"/>
              <a:gd name="f31" fmla="*/ f0 1 9248"/>
              <a:gd name="f32" fmla="*/ f1 1 10000"/>
              <a:gd name="f33" fmla="+- f4 0 f2"/>
              <a:gd name="f34" fmla="+- f3 0 f2"/>
              <a:gd name="f35" fmla="*/ f34 1 9248"/>
              <a:gd name="f36" fmla="*/ f33 1 10000"/>
              <a:gd name="f37" fmla="*/ f2 1 f35"/>
              <a:gd name="f38" fmla="*/ f3 1 f35"/>
              <a:gd name="f39" fmla="*/ f2 1 f36"/>
              <a:gd name="f40" fmla="*/ f4 1 f36"/>
              <a:gd name="f41" fmla="*/ f37 f31 1"/>
              <a:gd name="f42" fmla="*/ f38 f31 1"/>
              <a:gd name="f43" fmla="*/ f40 f32 1"/>
              <a:gd name="f44" fmla="*/ f39 f32 1"/>
            </a:gdLst>
            <a:ahLst/>
            <a:cxnLst>
              <a:cxn ang="3cd4">
                <a:pos x="hc" y="t"/>
              </a:cxn>
              <a:cxn ang="0">
                <a:pos x="r" y="vc"/>
              </a:cxn>
              <a:cxn ang="cd4">
                <a:pos x="hc" y="b"/>
              </a:cxn>
              <a:cxn ang="cd2">
                <a:pos x="l" y="vc"/>
              </a:cxn>
            </a:cxnLst>
            <a:rect l="f41" t="f44" r="f42" b="f43"/>
            <a:pathLst>
              <a:path w="9248" h="10000">
                <a:moveTo>
                  <a:pt x="f3" y="f5"/>
                </a:moveTo>
                <a:lnTo>
                  <a:pt x="f6" y="f7"/>
                </a:lnTo>
                <a:cubicBezTo>
                  <a:pt x="f8" y="f9"/>
                  <a:pt x="f10" y="f11"/>
                  <a:pt x="f12" y="f13"/>
                </a:cubicBezTo>
                <a:cubicBezTo>
                  <a:pt x="f14" y="f2"/>
                  <a:pt x="f15" y="f2"/>
                  <a:pt x="f16" y="f2"/>
                </a:cubicBezTo>
                <a:lnTo>
                  <a:pt x="f17" y="f2"/>
                </a:lnTo>
                <a:lnTo>
                  <a:pt x="f2" y="f18"/>
                </a:lnTo>
                <a:cubicBezTo>
                  <a:pt x="f19" y="f20"/>
                  <a:pt x="f21" y="f22"/>
                  <a:pt x="f23" y="f4"/>
                </a:cubicBezTo>
                <a:lnTo>
                  <a:pt x="f17" y="f24"/>
                </a:lnTo>
                <a:lnTo>
                  <a:pt x="f16" y="f24"/>
                </a:lnTo>
                <a:cubicBezTo>
                  <a:pt x="f15" y="f24"/>
                  <a:pt x="f14" y="f25"/>
                  <a:pt x="f12" y="f25"/>
                </a:cubicBezTo>
                <a:cubicBezTo>
                  <a:pt x="f12" y="f26"/>
                  <a:pt x="f6" y="f26"/>
                  <a:pt x="f6" y="f26"/>
                </a:cubicBezTo>
                <a:lnTo>
                  <a:pt x="f3" y="f27"/>
                </a:lnTo>
                <a:cubicBezTo>
                  <a:pt x="f28" y="f29"/>
                  <a:pt x="f28" y="f30"/>
                  <a:pt x="f3" y="f5"/>
                </a:cubicBezTo>
                <a:close/>
              </a:path>
            </a:pathLst>
          </a:custGeom>
          <a:solidFill>
            <a:srgbClr val="A53010"/>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7" name="Slide Number Placeholder 5">
            <a:extLst>
              <a:ext uri="{FF2B5EF4-FFF2-40B4-BE49-F238E27FC236}">
                <a16:creationId xmlns:a16="http://schemas.microsoft.com/office/drawing/2014/main" id="{6CD96242-288F-8754-A2F7-2621C6224843}"/>
              </a:ext>
            </a:extLst>
          </p:cNvPr>
          <p:cNvSpPr txBox="1">
            <a:spLocks noGrp="1"/>
          </p:cNvSpPr>
          <p:nvPr>
            <p:ph type="sldNum" sz="quarter" idx="8"/>
          </p:nvPr>
        </p:nvSpPr>
        <p:spPr/>
        <p:txBody>
          <a:bodyPr/>
          <a:lstStyle>
            <a:lvl1pPr>
              <a:defRPr/>
            </a:lvl1pPr>
          </a:lstStyle>
          <a:p>
            <a:pPr lvl="0"/>
            <a:fld id="{2964DC05-E518-434B-92EB-4B34BD47A0F8}" type="slidenum">
              <a:t>‹#›</a:t>
            </a:fld>
            <a:endParaRPr lang="en-GB"/>
          </a:p>
        </p:txBody>
      </p:sp>
    </p:spTree>
    <p:extLst>
      <p:ext uri="{BB962C8B-B14F-4D97-AF65-F5344CB8AC3E}">
        <p14:creationId xmlns:p14="http://schemas.microsoft.com/office/powerpoint/2010/main" val="1070962626"/>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D4DB6B-059E-0AAD-01AF-BE63F8605F5F}"/>
              </a:ext>
            </a:extLst>
          </p:cNvPr>
          <p:cNvSpPr txBox="1">
            <a:spLocks noGrp="1"/>
          </p:cNvSpPr>
          <p:nvPr>
            <p:ph type="title"/>
          </p:nvPr>
        </p:nvSpPr>
        <p:spPr>
          <a:xfrm>
            <a:off x="2589215" y="2058753"/>
            <a:ext cx="8915400" cy="1468800"/>
          </a:xfrm>
        </p:spPr>
        <p:txBody>
          <a:bodyPr anchor="b"/>
          <a:lstStyle>
            <a:lvl1pPr>
              <a:defRPr sz="4000"/>
            </a:lvl1pPr>
          </a:lstStyle>
          <a:p>
            <a:pPr lvl="0"/>
            <a:r>
              <a:rPr lang="en-GB"/>
              <a:t>Click to edit Master title style</a:t>
            </a:r>
            <a:endParaRPr lang="en-US"/>
          </a:p>
        </p:txBody>
      </p:sp>
      <p:sp>
        <p:nvSpPr>
          <p:cNvPr id="3" name="Text Placeholder 2">
            <a:extLst>
              <a:ext uri="{FF2B5EF4-FFF2-40B4-BE49-F238E27FC236}">
                <a16:creationId xmlns:a16="http://schemas.microsoft.com/office/drawing/2014/main" id="{82D3DAD7-E693-CFA3-9990-8B067E6739D9}"/>
              </a:ext>
            </a:extLst>
          </p:cNvPr>
          <p:cNvSpPr txBox="1">
            <a:spLocks noGrp="1"/>
          </p:cNvSpPr>
          <p:nvPr>
            <p:ph type="body" idx="1"/>
          </p:nvPr>
        </p:nvSpPr>
        <p:spPr>
          <a:xfrm>
            <a:off x="2589215" y="3530132"/>
            <a:ext cx="8915400" cy="860395"/>
          </a:xfrm>
        </p:spPr>
        <p:txBody>
          <a:bodyPr/>
          <a:lstStyle>
            <a:lvl1pPr marL="0" indent="0">
              <a:buNone/>
              <a:defRPr sz="2000">
                <a:solidFill>
                  <a:srgbClr val="595959"/>
                </a:solidFill>
              </a:defRPr>
            </a:lvl1pPr>
          </a:lstStyle>
          <a:p>
            <a:pPr lvl="0"/>
            <a:r>
              <a:rPr lang="en-GB"/>
              <a:t>Click to edit Master text styles</a:t>
            </a:r>
          </a:p>
        </p:txBody>
      </p:sp>
      <p:sp>
        <p:nvSpPr>
          <p:cNvPr id="4" name="Date Placeholder 3">
            <a:extLst>
              <a:ext uri="{FF2B5EF4-FFF2-40B4-BE49-F238E27FC236}">
                <a16:creationId xmlns:a16="http://schemas.microsoft.com/office/drawing/2014/main" id="{23AF999C-AAEB-7BE5-B684-7BF0E6EBED30}"/>
              </a:ext>
            </a:extLst>
          </p:cNvPr>
          <p:cNvSpPr txBox="1">
            <a:spLocks noGrp="1"/>
          </p:cNvSpPr>
          <p:nvPr>
            <p:ph type="dt" sz="half" idx="7"/>
          </p:nvPr>
        </p:nvSpPr>
        <p:spPr/>
        <p:txBody>
          <a:bodyPr/>
          <a:lstStyle>
            <a:lvl1pPr>
              <a:defRPr/>
            </a:lvl1pPr>
          </a:lstStyle>
          <a:p>
            <a:pPr lvl="0"/>
            <a:fld id="{58BF6532-455F-442C-8FC7-39CD5C70C1D1}" type="datetime1">
              <a:rPr lang="en-GB"/>
              <a:pPr lvl="0"/>
              <a:t>13/10/2025</a:t>
            </a:fld>
            <a:endParaRPr lang="en-GB"/>
          </a:p>
        </p:txBody>
      </p:sp>
      <p:sp>
        <p:nvSpPr>
          <p:cNvPr id="5" name="Footer Placeholder 4">
            <a:extLst>
              <a:ext uri="{FF2B5EF4-FFF2-40B4-BE49-F238E27FC236}">
                <a16:creationId xmlns:a16="http://schemas.microsoft.com/office/drawing/2014/main" id="{B24F1769-B578-6EE0-8668-5BC5E875D5F2}"/>
              </a:ext>
            </a:extLst>
          </p:cNvPr>
          <p:cNvSpPr txBox="1">
            <a:spLocks noGrp="1"/>
          </p:cNvSpPr>
          <p:nvPr>
            <p:ph type="ftr" sz="quarter" idx="9"/>
          </p:nvPr>
        </p:nvSpPr>
        <p:spPr/>
        <p:txBody>
          <a:bodyPr/>
          <a:lstStyle>
            <a:lvl1pPr>
              <a:defRPr/>
            </a:lvl1pPr>
          </a:lstStyle>
          <a:p>
            <a:pPr lvl="0"/>
            <a:endParaRPr lang="en-GB"/>
          </a:p>
        </p:txBody>
      </p:sp>
      <p:sp>
        <p:nvSpPr>
          <p:cNvPr id="6" name="Freeform 11">
            <a:extLst>
              <a:ext uri="{FF2B5EF4-FFF2-40B4-BE49-F238E27FC236}">
                <a16:creationId xmlns:a16="http://schemas.microsoft.com/office/drawing/2014/main" id="{82F45F1D-41B9-3CB9-8BDC-B4104E5B7E76}"/>
              </a:ext>
            </a:extLst>
          </p:cNvPr>
          <p:cNvSpPr/>
          <p:nvPr/>
        </p:nvSpPr>
        <p:spPr>
          <a:xfrm flipV="1">
            <a:off x="-4187" y="3178170"/>
            <a:ext cx="1588523" cy="507299"/>
          </a:xfrm>
          <a:custGeom>
            <a:avLst/>
            <a:gdLst>
              <a:gd name="f0" fmla="val w"/>
              <a:gd name="f1" fmla="val h"/>
              <a:gd name="f2" fmla="val 0"/>
              <a:gd name="f3" fmla="val 9248"/>
              <a:gd name="f4" fmla="val 10000"/>
              <a:gd name="f5" fmla="val 4701"/>
              <a:gd name="f6" fmla="val 7915"/>
              <a:gd name="f7" fmla="val 188"/>
              <a:gd name="f8" fmla="val 7906"/>
              <a:gd name="f9" fmla="val 156"/>
              <a:gd name="f10" fmla="val 7895"/>
              <a:gd name="f11" fmla="val 126"/>
              <a:gd name="f12" fmla="val 7886"/>
              <a:gd name="f13" fmla="val 94"/>
              <a:gd name="f14" fmla="val 7859"/>
              <a:gd name="f15" fmla="val 7831"/>
              <a:gd name="f16" fmla="val 7803"/>
              <a:gd name="f17" fmla="val 7275"/>
              <a:gd name="f18" fmla="val 70"/>
              <a:gd name="f19" fmla="val 8"/>
              <a:gd name="f20" fmla="val 3380"/>
              <a:gd name="f21" fmla="val 17"/>
              <a:gd name="f22" fmla="val 6690"/>
              <a:gd name="f23" fmla="val 25"/>
              <a:gd name="f24" fmla="val 9966"/>
              <a:gd name="f25" fmla="val 9872"/>
              <a:gd name="f26" fmla="val 9778"/>
              <a:gd name="f27" fmla="val 5265"/>
              <a:gd name="f28" fmla="val 9303"/>
              <a:gd name="f29" fmla="val 5077"/>
              <a:gd name="f30" fmla="val 4889"/>
              <a:gd name="f31" fmla="*/ f0 1 9248"/>
              <a:gd name="f32" fmla="*/ f1 1 10000"/>
              <a:gd name="f33" fmla="+- f4 0 f2"/>
              <a:gd name="f34" fmla="+- f3 0 f2"/>
              <a:gd name="f35" fmla="*/ f34 1 9248"/>
              <a:gd name="f36" fmla="*/ f33 1 10000"/>
              <a:gd name="f37" fmla="*/ f2 1 f35"/>
              <a:gd name="f38" fmla="*/ f3 1 f35"/>
              <a:gd name="f39" fmla="*/ f2 1 f36"/>
              <a:gd name="f40" fmla="*/ f4 1 f36"/>
              <a:gd name="f41" fmla="*/ f37 f31 1"/>
              <a:gd name="f42" fmla="*/ f38 f31 1"/>
              <a:gd name="f43" fmla="*/ f40 f32 1"/>
              <a:gd name="f44" fmla="*/ f39 f32 1"/>
            </a:gdLst>
            <a:ahLst/>
            <a:cxnLst>
              <a:cxn ang="3cd4">
                <a:pos x="hc" y="t"/>
              </a:cxn>
              <a:cxn ang="0">
                <a:pos x="r" y="vc"/>
              </a:cxn>
              <a:cxn ang="cd4">
                <a:pos x="hc" y="b"/>
              </a:cxn>
              <a:cxn ang="cd2">
                <a:pos x="l" y="vc"/>
              </a:cxn>
            </a:cxnLst>
            <a:rect l="f41" t="f44" r="f42" b="f43"/>
            <a:pathLst>
              <a:path w="9248" h="10000">
                <a:moveTo>
                  <a:pt x="f3" y="f5"/>
                </a:moveTo>
                <a:lnTo>
                  <a:pt x="f6" y="f7"/>
                </a:lnTo>
                <a:cubicBezTo>
                  <a:pt x="f8" y="f9"/>
                  <a:pt x="f10" y="f11"/>
                  <a:pt x="f12" y="f13"/>
                </a:cubicBezTo>
                <a:cubicBezTo>
                  <a:pt x="f14" y="f2"/>
                  <a:pt x="f15" y="f2"/>
                  <a:pt x="f16" y="f2"/>
                </a:cubicBezTo>
                <a:lnTo>
                  <a:pt x="f17" y="f2"/>
                </a:lnTo>
                <a:lnTo>
                  <a:pt x="f2" y="f18"/>
                </a:lnTo>
                <a:cubicBezTo>
                  <a:pt x="f19" y="f20"/>
                  <a:pt x="f21" y="f22"/>
                  <a:pt x="f23" y="f4"/>
                </a:cubicBezTo>
                <a:lnTo>
                  <a:pt x="f17" y="f24"/>
                </a:lnTo>
                <a:lnTo>
                  <a:pt x="f16" y="f24"/>
                </a:lnTo>
                <a:cubicBezTo>
                  <a:pt x="f15" y="f24"/>
                  <a:pt x="f14" y="f25"/>
                  <a:pt x="f12" y="f25"/>
                </a:cubicBezTo>
                <a:cubicBezTo>
                  <a:pt x="f12" y="f26"/>
                  <a:pt x="f6" y="f26"/>
                  <a:pt x="f6" y="f26"/>
                </a:cubicBezTo>
                <a:lnTo>
                  <a:pt x="f3" y="f27"/>
                </a:lnTo>
                <a:cubicBezTo>
                  <a:pt x="f28" y="f29"/>
                  <a:pt x="f28" y="f30"/>
                  <a:pt x="f3" y="f5"/>
                </a:cubicBezTo>
                <a:close/>
              </a:path>
            </a:pathLst>
          </a:custGeom>
          <a:solidFill>
            <a:srgbClr val="A53010"/>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7" name="Slide Number Placeholder 5">
            <a:extLst>
              <a:ext uri="{FF2B5EF4-FFF2-40B4-BE49-F238E27FC236}">
                <a16:creationId xmlns:a16="http://schemas.microsoft.com/office/drawing/2014/main" id="{D50F0892-8152-04AC-57E6-66957120A935}"/>
              </a:ext>
            </a:extLst>
          </p:cNvPr>
          <p:cNvSpPr txBox="1">
            <a:spLocks noGrp="1"/>
          </p:cNvSpPr>
          <p:nvPr>
            <p:ph type="sldNum" sz="quarter" idx="8"/>
          </p:nvPr>
        </p:nvSpPr>
        <p:spPr>
          <a:xfrm>
            <a:off x="531815" y="3244135"/>
            <a:ext cx="779763" cy="365129"/>
          </a:xfrm>
        </p:spPr>
        <p:txBody>
          <a:bodyPr/>
          <a:lstStyle>
            <a:lvl1pPr>
              <a:defRPr/>
            </a:lvl1pPr>
          </a:lstStyle>
          <a:p>
            <a:pPr lvl="0"/>
            <a:fld id="{28E170A2-3B74-45DC-B0B7-9EB4C2E94F58}" type="slidenum">
              <a:t>‹#›</a:t>
            </a:fld>
            <a:endParaRPr lang="en-GB"/>
          </a:p>
        </p:txBody>
      </p:sp>
    </p:spTree>
    <p:extLst>
      <p:ext uri="{BB962C8B-B14F-4D97-AF65-F5344CB8AC3E}">
        <p14:creationId xmlns:p14="http://schemas.microsoft.com/office/powerpoint/2010/main" val="125466012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7">
            <a:extLst>
              <a:ext uri="{FF2B5EF4-FFF2-40B4-BE49-F238E27FC236}">
                <a16:creationId xmlns:a16="http://schemas.microsoft.com/office/drawing/2014/main" id="{18D31CB3-1FB5-BD17-F089-D3CB17B60471}"/>
              </a:ext>
            </a:extLst>
          </p:cNvPr>
          <p:cNvSpPr txBox="1">
            <a:spLocks noGrp="1"/>
          </p:cNvSpPr>
          <p:nvPr>
            <p:ph type="title"/>
          </p:nvPr>
        </p:nvSpPr>
        <p:spPr/>
        <p:txBody>
          <a:bodyPr/>
          <a:lstStyle>
            <a:lvl1pPr>
              <a:defRPr/>
            </a:lvl1pPr>
          </a:lstStyle>
          <a:p>
            <a:pPr lvl="0"/>
            <a:r>
              <a:rPr lang="en-GB"/>
              <a:t>Click to edit Master title style</a:t>
            </a:r>
            <a:endParaRPr lang="en-US"/>
          </a:p>
        </p:txBody>
      </p:sp>
      <p:sp>
        <p:nvSpPr>
          <p:cNvPr id="3" name="Content Placeholder 2">
            <a:extLst>
              <a:ext uri="{FF2B5EF4-FFF2-40B4-BE49-F238E27FC236}">
                <a16:creationId xmlns:a16="http://schemas.microsoft.com/office/drawing/2014/main" id="{92511F8C-12CD-E10E-7940-DF038DA511B8}"/>
              </a:ext>
            </a:extLst>
          </p:cNvPr>
          <p:cNvSpPr txBox="1">
            <a:spLocks noGrp="1"/>
          </p:cNvSpPr>
          <p:nvPr>
            <p:ph idx="1"/>
          </p:nvPr>
        </p:nvSpPr>
        <p:spPr>
          <a:xfrm>
            <a:off x="2589215" y="2133596"/>
            <a:ext cx="4313864" cy="3777624"/>
          </a:xfrm>
        </p:spPr>
        <p:txBody>
          <a:bodyP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BCB536E3-CD0A-2A99-AA02-071386F0596B}"/>
              </a:ext>
            </a:extLst>
          </p:cNvPr>
          <p:cNvSpPr txBox="1">
            <a:spLocks noGrp="1"/>
          </p:cNvSpPr>
          <p:nvPr>
            <p:ph idx="2"/>
          </p:nvPr>
        </p:nvSpPr>
        <p:spPr>
          <a:xfrm>
            <a:off x="7190750" y="2126217"/>
            <a:ext cx="4313864" cy="3777624"/>
          </a:xfrm>
        </p:spPr>
        <p:txBody>
          <a:bodyP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094E98DB-A1A0-AC08-9E17-50A10E012CC6}"/>
              </a:ext>
            </a:extLst>
          </p:cNvPr>
          <p:cNvSpPr txBox="1">
            <a:spLocks noGrp="1"/>
          </p:cNvSpPr>
          <p:nvPr>
            <p:ph type="dt" sz="half" idx="7"/>
          </p:nvPr>
        </p:nvSpPr>
        <p:spPr/>
        <p:txBody>
          <a:bodyPr/>
          <a:lstStyle>
            <a:lvl1pPr>
              <a:defRPr/>
            </a:lvl1pPr>
          </a:lstStyle>
          <a:p>
            <a:pPr lvl="0"/>
            <a:fld id="{55CE144D-F6FC-427B-8F11-4063B438D6DB}" type="datetime1">
              <a:rPr lang="en-GB"/>
              <a:pPr lvl="0"/>
              <a:t>13/10/2025</a:t>
            </a:fld>
            <a:endParaRPr lang="en-GB"/>
          </a:p>
        </p:txBody>
      </p:sp>
      <p:sp>
        <p:nvSpPr>
          <p:cNvPr id="6" name="Footer Placeholder 5">
            <a:extLst>
              <a:ext uri="{FF2B5EF4-FFF2-40B4-BE49-F238E27FC236}">
                <a16:creationId xmlns:a16="http://schemas.microsoft.com/office/drawing/2014/main" id="{3A58AC22-C973-9501-DB7D-43F39CD33015}"/>
              </a:ext>
            </a:extLst>
          </p:cNvPr>
          <p:cNvSpPr txBox="1">
            <a:spLocks noGrp="1"/>
          </p:cNvSpPr>
          <p:nvPr>
            <p:ph type="ftr" sz="quarter" idx="9"/>
          </p:nvPr>
        </p:nvSpPr>
        <p:spPr/>
        <p:txBody>
          <a:bodyPr/>
          <a:lstStyle>
            <a:lvl1pPr>
              <a:defRPr/>
            </a:lvl1pPr>
          </a:lstStyle>
          <a:p>
            <a:pPr lvl="0"/>
            <a:endParaRPr lang="en-GB"/>
          </a:p>
        </p:txBody>
      </p:sp>
      <p:sp>
        <p:nvSpPr>
          <p:cNvPr id="7" name="Freeform 11">
            <a:extLst>
              <a:ext uri="{FF2B5EF4-FFF2-40B4-BE49-F238E27FC236}">
                <a16:creationId xmlns:a16="http://schemas.microsoft.com/office/drawing/2014/main" id="{F813CABC-C1E1-3FBE-923A-A149AC29AAE9}"/>
              </a:ext>
            </a:extLst>
          </p:cNvPr>
          <p:cNvSpPr/>
          <p:nvPr/>
        </p:nvSpPr>
        <p:spPr>
          <a:xfrm flipV="1">
            <a:off x="-4187" y="714375"/>
            <a:ext cx="1588523" cy="507299"/>
          </a:xfrm>
          <a:custGeom>
            <a:avLst/>
            <a:gdLst>
              <a:gd name="f0" fmla="val w"/>
              <a:gd name="f1" fmla="val h"/>
              <a:gd name="f2" fmla="val 0"/>
              <a:gd name="f3" fmla="val 9248"/>
              <a:gd name="f4" fmla="val 10000"/>
              <a:gd name="f5" fmla="val 4701"/>
              <a:gd name="f6" fmla="val 7915"/>
              <a:gd name="f7" fmla="val 188"/>
              <a:gd name="f8" fmla="val 7906"/>
              <a:gd name="f9" fmla="val 156"/>
              <a:gd name="f10" fmla="val 7895"/>
              <a:gd name="f11" fmla="val 126"/>
              <a:gd name="f12" fmla="val 7886"/>
              <a:gd name="f13" fmla="val 94"/>
              <a:gd name="f14" fmla="val 7859"/>
              <a:gd name="f15" fmla="val 7831"/>
              <a:gd name="f16" fmla="val 7803"/>
              <a:gd name="f17" fmla="val 7275"/>
              <a:gd name="f18" fmla="val 70"/>
              <a:gd name="f19" fmla="val 8"/>
              <a:gd name="f20" fmla="val 3380"/>
              <a:gd name="f21" fmla="val 17"/>
              <a:gd name="f22" fmla="val 6690"/>
              <a:gd name="f23" fmla="val 25"/>
              <a:gd name="f24" fmla="val 9966"/>
              <a:gd name="f25" fmla="val 9872"/>
              <a:gd name="f26" fmla="val 9778"/>
              <a:gd name="f27" fmla="val 5265"/>
              <a:gd name="f28" fmla="val 9303"/>
              <a:gd name="f29" fmla="val 5077"/>
              <a:gd name="f30" fmla="val 4889"/>
              <a:gd name="f31" fmla="*/ f0 1 9248"/>
              <a:gd name="f32" fmla="*/ f1 1 10000"/>
              <a:gd name="f33" fmla="+- f4 0 f2"/>
              <a:gd name="f34" fmla="+- f3 0 f2"/>
              <a:gd name="f35" fmla="*/ f34 1 9248"/>
              <a:gd name="f36" fmla="*/ f33 1 10000"/>
              <a:gd name="f37" fmla="*/ f2 1 f35"/>
              <a:gd name="f38" fmla="*/ f3 1 f35"/>
              <a:gd name="f39" fmla="*/ f2 1 f36"/>
              <a:gd name="f40" fmla="*/ f4 1 f36"/>
              <a:gd name="f41" fmla="*/ f37 f31 1"/>
              <a:gd name="f42" fmla="*/ f38 f31 1"/>
              <a:gd name="f43" fmla="*/ f40 f32 1"/>
              <a:gd name="f44" fmla="*/ f39 f32 1"/>
            </a:gdLst>
            <a:ahLst/>
            <a:cxnLst>
              <a:cxn ang="3cd4">
                <a:pos x="hc" y="t"/>
              </a:cxn>
              <a:cxn ang="0">
                <a:pos x="r" y="vc"/>
              </a:cxn>
              <a:cxn ang="cd4">
                <a:pos x="hc" y="b"/>
              </a:cxn>
              <a:cxn ang="cd2">
                <a:pos x="l" y="vc"/>
              </a:cxn>
            </a:cxnLst>
            <a:rect l="f41" t="f44" r="f42" b="f43"/>
            <a:pathLst>
              <a:path w="9248" h="10000">
                <a:moveTo>
                  <a:pt x="f3" y="f5"/>
                </a:moveTo>
                <a:lnTo>
                  <a:pt x="f6" y="f7"/>
                </a:lnTo>
                <a:cubicBezTo>
                  <a:pt x="f8" y="f9"/>
                  <a:pt x="f10" y="f11"/>
                  <a:pt x="f12" y="f13"/>
                </a:cubicBezTo>
                <a:cubicBezTo>
                  <a:pt x="f14" y="f2"/>
                  <a:pt x="f15" y="f2"/>
                  <a:pt x="f16" y="f2"/>
                </a:cubicBezTo>
                <a:lnTo>
                  <a:pt x="f17" y="f2"/>
                </a:lnTo>
                <a:lnTo>
                  <a:pt x="f2" y="f18"/>
                </a:lnTo>
                <a:cubicBezTo>
                  <a:pt x="f19" y="f20"/>
                  <a:pt x="f21" y="f22"/>
                  <a:pt x="f23" y="f4"/>
                </a:cubicBezTo>
                <a:lnTo>
                  <a:pt x="f17" y="f24"/>
                </a:lnTo>
                <a:lnTo>
                  <a:pt x="f16" y="f24"/>
                </a:lnTo>
                <a:cubicBezTo>
                  <a:pt x="f15" y="f24"/>
                  <a:pt x="f14" y="f25"/>
                  <a:pt x="f12" y="f25"/>
                </a:cubicBezTo>
                <a:cubicBezTo>
                  <a:pt x="f12" y="f26"/>
                  <a:pt x="f6" y="f26"/>
                  <a:pt x="f6" y="f26"/>
                </a:cubicBezTo>
                <a:lnTo>
                  <a:pt x="f3" y="f27"/>
                </a:lnTo>
                <a:cubicBezTo>
                  <a:pt x="f28" y="f29"/>
                  <a:pt x="f28" y="f30"/>
                  <a:pt x="f3" y="f5"/>
                </a:cubicBezTo>
                <a:close/>
              </a:path>
            </a:pathLst>
          </a:custGeom>
          <a:solidFill>
            <a:srgbClr val="A53010"/>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8" name="Slide Number Placeholder 5">
            <a:extLst>
              <a:ext uri="{FF2B5EF4-FFF2-40B4-BE49-F238E27FC236}">
                <a16:creationId xmlns:a16="http://schemas.microsoft.com/office/drawing/2014/main" id="{2CB78D24-785C-777A-752C-C92E9496A6A8}"/>
              </a:ext>
            </a:extLst>
          </p:cNvPr>
          <p:cNvSpPr txBox="1">
            <a:spLocks noGrp="1"/>
          </p:cNvSpPr>
          <p:nvPr>
            <p:ph type="sldNum" sz="quarter" idx="8"/>
          </p:nvPr>
        </p:nvSpPr>
        <p:spPr/>
        <p:txBody>
          <a:bodyPr/>
          <a:lstStyle>
            <a:lvl1pPr>
              <a:defRPr/>
            </a:lvl1pPr>
          </a:lstStyle>
          <a:p>
            <a:pPr lvl="0"/>
            <a:fld id="{A6D0695F-58DF-4CD1-83EE-F9B5DA00DEE7}" type="slidenum">
              <a:t>‹#›</a:t>
            </a:fld>
            <a:endParaRPr lang="en-GB"/>
          </a:p>
        </p:txBody>
      </p:sp>
    </p:spTree>
    <p:extLst>
      <p:ext uri="{BB962C8B-B14F-4D97-AF65-F5344CB8AC3E}">
        <p14:creationId xmlns:p14="http://schemas.microsoft.com/office/powerpoint/2010/main" val="12572923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9">
            <a:extLst>
              <a:ext uri="{FF2B5EF4-FFF2-40B4-BE49-F238E27FC236}">
                <a16:creationId xmlns:a16="http://schemas.microsoft.com/office/drawing/2014/main" id="{F44DF937-29D9-C59E-C32D-81326554BD1E}"/>
              </a:ext>
            </a:extLst>
          </p:cNvPr>
          <p:cNvSpPr txBox="1">
            <a:spLocks noGrp="1"/>
          </p:cNvSpPr>
          <p:nvPr>
            <p:ph type="title"/>
          </p:nvPr>
        </p:nvSpPr>
        <p:spPr/>
        <p:txBody>
          <a:bodyPr/>
          <a:lstStyle>
            <a:lvl1pPr>
              <a:defRPr/>
            </a:lvl1pPr>
          </a:lstStyle>
          <a:p>
            <a:pPr lvl="0"/>
            <a:r>
              <a:rPr lang="en-GB"/>
              <a:t>Click to edit Master title style</a:t>
            </a:r>
            <a:endParaRPr lang="en-US"/>
          </a:p>
        </p:txBody>
      </p:sp>
      <p:sp>
        <p:nvSpPr>
          <p:cNvPr id="3" name="Text Placeholder 2">
            <a:extLst>
              <a:ext uri="{FF2B5EF4-FFF2-40B4-BE49-F238E27FC236}">
                <a16:creationId xmlns:a16="http://schemas.microsoft.com/office/drawing/2014/main" id="{964FF373-D1EB-EA59-E62D-123924C274C3}"/>
              </a:ext>
            </a:extLst>
          </p:cNvPr>
          <p:cNvSpPr txBox="1">
            <a:spLocks noGrp="1"/>
          </p:cNvSpPr>
          <p:nvPr>
            <p:ph type="body" idx="1"/>
          </p:nvPr>
        </p:nvSpPr>
        <p:spPr>
          <a:xfrm>
            <a:off x="2939375" y="1972699"/>
            <a:ext cx="3992727" cy="576264"/>
          </a:xfrm>
        </p:spPr>
        <p:txBody>
          <a:bodyPr anchor="b">
            <a:noAutofit/>
          </a:bodyPr>
          <a:lstStyle>
            <a:lvl1pPr marL="0" indent="0">
              <a:buNone/>
              <a:defRPr sz="2400"/>
            </a:lvl1pPr>
          </a:lstStyle>
          <a:p>
            <a:pPr lvl="0"/>
            <a:r>
              <a:rPr lang="en-GB"/>
              <a:t>Click to edit Master text styles</a:t>
            </a:r>
          </a:p>
        </p:txBody>
      </p:sp>
      <p:sp>
        <p:nvSpPr>
          <p:cNvPr id="4" name="Content Placeholder 3">
            <a:extLst>
              <a:ext uri="{FF2B5EF4-FFF2-40B4-BE49-F238E27FC236}">
                <a16:creationId xmlns:a16="http://schemas.microsoft.com/office/drawing/2014/main" id="{DB405B7A-CF5E-63AC-8ACC-1D1AF7E3BF76}"/>
              </a:ext>
            </a:extLst>
          </p:cNvPr>
          <p:cNvSpPr txBox="1">
            <a:spLocks noGrp="1"/>
          </p:cNvSpPr>
          <p:nvPr>
            <p:ph idx="2"/>
          </p:nvPr>
        </p:nvSpPr>
        <p:spPr>
          <a:xfrm>
            <a:off x="2589215" y="2548963"/>
            <a:ext cx="4342897" cy="3354055"/>
          </a:xfrm>
        </p:spPr>
        <p:txBody>
          <a:bodyP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038F1C7E-0566-CAB0-19A8-E12DE0D15B26}"/>
              </a:ext>
            </a:extLst>
          </p:cNvPr>
          <p:cNvSpPr txBox="1">
            <a:spLocks noGrp="1"/>
          </p:cNvSpPr>
          <p:nvPr>
            <p:ph type="body" idx="3"/>
          </p:nvPr>
        </p:nvSpPr>
        <p:spPr>
          <a:xfrm>
            <a:off x="7506629" y="1969471"/>
            <a:ext cx="3999000" cy="576264"/>
          </a:xfrm>
        </p:spPr>
        <p:txBody>
          <a:bodyPr anchor="b">
            <a:noAutofit/>
          </a:bodyPr>
          <a:lstStyle>
            <a:lvl1pPr marL="0" indent="0">
              <a:buNone/>
              <a:defRPr sz="2400"/>
            </a:lvl1pPr>
          </a:lstStyle>
          <a:p>
            <a:pPr lvl="0"/>
            <a:r>
              <a:rPr lang="en-GB"/>
              <a:t>Click to edit Master text styles</a:t>
            </a:r>
          </a:p>
        </p:txBody>
      </p:sp>
      <p:sp>
        <p:nvSpPr>
          <p:cNvPr id="6" name="Content Placeholder 5">
            <a:extLst>
              <a:ext uri="{FF2B5EF4-FFF2-40B4-BE49-F238E27FC236}">
                <a16:creationId xmlns:a16="http://schemas.microsoft.com/office/drawing/2014/main" id="{67E3C68A-9782-E9B9-E77F-328984BAB543}"/>
              </a:ext>
            </a:extLst>
          </p:cNvPr>
          <p:cNvSpPr txBox="1">
            <a:spLocks noGrp="1"/>
          </p:cNvSpPr>
          <p:nvPr>
            <p:ph idx="4"/>
          </p:nvPr>
        </p:nvSpPr>
        <p:spPr>
          <a:xfrm>
            <a:off x="7166957" y="2545735"/>
            <a:ext cx="4338672" cy="3354055"/>
          </a:xfrm>
        </p:spPr>
        <p:txBody>
          <a:bodyP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D89CE780-4188-DBF0-F6B2-08833684E2FF}"/>
              </a:ext>
            </a:extLst>
          </p:cNvPr>
          <p:cNvSpPr txBox="1">
            <a:spLocks noGrp="1"/>
          </p:cNvSpPr>
          <p:nvPr>
            <p:ph type="dt" sz="half" idx="7"/>
          </p:nvPr>
        </p:nvSpPr>
        <p:spPr/>
        <p:txBody>
          <a:bodyPr/>
          <a:lstStyle>
            <a:lvl1pPr>
              <a:defRPr/>
            </a:lvl1pPr>
          </a:lstStyle>
          <a:p>
            <a:pPr lvl="0"/>
            <a:fld id="{9F9E4C64-1770-43C6-A30E-7BDC3B7DEF76}" type="datetime1">
              <a:rPr lang="en-GB"/>
              <a:pPr lvl="0"/>
              <a:t>13/10/2025</a:t>
            </a:fld>
            <a:endParaRPr lang="en-GB"/>
          </a:p>
        </p:txBody>
      </p:sp>
      <p:sp>
        <p:nvSpPr>
          <p:cNvPr id="8" name="Footer Placeholder 7">
            <a:extLst>
              <a:ext uri="{FF2B5EF4-FFF2-40B4-BE49-F238E27FC236}">
                <a16:creationId xmlns:a16="http://schemas.microsoft.com/office/drawing/2014/main" id="{255C91AC-A985-8091-6208-E1D436D45FD6}"/>
              </a:ext>
            </a:extLst>
          </p:cNvPr>
          <p:cNvSpPr txBox="1">
            <a:spLocks noGrp="1"/>
          </p:cNvSpPr>
          <p:nvPr>
            <p:ph type="ftr" sz="quarter" idx="9"/>
          </p:nvPr>
        </p:nvSpPr>
        <p:spPr/>
        <p:txBody>
          <a:bodyPr/>
          <a:lstStyle>
            <a:lvl1pPr>
              <a:defRPr/>
            </a:lvl1pPr>
          </a:lstStyle>
          <a:p>
            <a:pPr lvl="0"/>
            <a:endParaRPr lang="en-GB"/>
          </a:p>
        </p:txBody>
      </p:sp>
      <p:sp>
        <p:nvSpPr>
          <p:cNvPr id="9" name="Freeform 11">
            <a:extLst>
              <a:ext uri="{FF2B5EF4-FFF2-40B4-BE49-F238E27FC236}">
                <a16:creationId xmlns:a16="http://schemas.microsoft.com/office/drawing/2014/main" id="{6921212F-A0D8-7595-709D-F1BA5C23B9E9}"/>
              </a:ext>
            </a:extLst>
          </p:cNvPr>
          <p:cNvSpPr/>
          <p:nvPr/>
        </p:nvSpPr>
        <p:spPr>
          <a:xfrm flipV="1">
            <a:off x="-4187" y="714375"/>
            <a:ext cx="1588523" cy="507299"/>
          </a:xfrm>
          <a:custGeom>
            <a:avLst/>
            <a:gdLst>
              <a:gd name="f0" fmla="val w"/>
              <a:gd name="f1" fmla="val h"/>
              <a:gd name="f2" fmla="val 0"/>
              <a:gd name="f3" fmla="val 9248"/>
              <a:gd name="f4" fmla="val 10000"/>
              <a:gd name="f5" fmla="val 4701"/>
              <a:gd name="f6" fmla="val 7915"/>
              <a:gd name="f7" fmla="val 188"/>
              <a:gd name="f8" fmla="val 7906"/>
              <a:gd name="f9" fmla="val 156"/>
              <a:gd name="f10" fmla="val 7895"/>
              <a:gd name="f11" fmla="val 126"/>
              <a:gd name="f12" fmla="val 7886"/>
              <a:gd name="f13" fmla="val 94"/>
              <a:gd name="f14" fmla="val 7859"/>
              <a:gd name="f15" fmla="val 7831"/>
              <a:gd name="f16" fmla="val 7803"/>
              <a:gd name="f17" fmla="val 7275"/>
              <a:gd name="f18" fmla="val 70"/>
              <a:gd name="f19" fmla="val 8"/>
              <a:gd name="f20" fmla="val 3380"/>
              <a:gd name="f21" fmla="val 17"/>
              <a:gd name="f22" fmla="val 6690"/>
              <a:gd name="f23" fmla="val 25"/>
              <a:gd name="f24" fmla="val 9966"/>
              <a:gd name="f25" fmla="val 9872"/>
              <a:gd name="f26" fmla="val 9778"/>
              <a:gd name="f27" fmla="val 5265"/>
              <a:gd name="f28" fmla="val 9303"/>
              <a:gd name="f29" fmla="val 5077"/>
              <a:gd name="f30" fmla="val 4889"/>
              <a:gd name="f31" fmla="*/ f0 1 9248"/>
              <a:gd name="f32" fmla="*/ f1 1 10000"/>
              <a:gd name="f33" fmla="+- f4 0 f2"/>
              <a:gd name="f34" fmla="+- f3 0 f2"/>
              <a:gd name="f35" fmla="*/ f34 1 9248"/>
              <a:gd name="f36" fmla="*/ f33 1 10000"/>
              <a:gd name="f37" fmla="*/ f2 1 f35"/>
              <a:gd name="f38" fmla="*/ f3 1 f35"/>
              <a:gd name="f39" fmla="*/ f2 1 f36"/>
              <a:gd name="f40" fmla="*/ f4 1 f36"/>
              <a:gd name="f41" fmla="*/ f37 f31 1"/>
              <a:gd name="f42" fmla="*/ f38 f31 1"/>
              <a:gd name="f43" fmla="*/ f40 f32 1"/>
              <a:gd name="f44" fmla="*/ f39 f32 1"/>
            </a:gdLst>
            <a:ahLst/>
            <a:cxnLst>
              <a:cxn ang="3cd4">
                <a:pos x="hc" y="t"/>
              </a:cxn>
              <a:cxn ang="0">
                <a:pos x="r" y="vc"/>
              </a:cxn>
              <a:cxn ang="cd4">
                <a:pos x="hc" y="b"/>
              </a:cxn>
              <a:cxn ang="cd2">
                <a:pos x="l" y="vc"/>
              </a:cxn>
            </a:cxnLst>
            <a:rect l="f41" t="f44" r="f42" b="f43"/>
            <a:pathLst>
              <a:path w="9248" h="10000">
                <a:moveTo>
                  <a:pt x="f3" y="f5"/>
                </a:moveTo>
                <a:lnTo>
                  <a:pt x="f6" y="f7"/>
                </a:lnTo>
                <a:cubicBezTo>
                  <a:pt x="f8" y="f9"/>
                  <a:pt x="f10" y="f11"/>
                  <a:pt x="f12" y="f13"/>
                </a:cubicBezTo>
                <a:cubicBezTo>
                  <a:pt x="f14" y="f2"/>
                  <a:pt x="f15" y="f2"/>
                  <a:pt x="f16" y="f2"/>
                </a:cubicBezTo>
                <a:lnTo>
                  <a:pt x="f17" y="f2"/>
                </a:lnTo>
                <a:lnTo>
                  <a:pt x="f2" y="f18"/>
                </a:lnTo>
                <a:cubicBezTo>
                  <a:pt x="f19" y="f20"/>
                  <a:pt x="f21" y="f22"/>
                  <a:pt x="f23" y="f4"/>
                </a:cubicBezTo>
                <a:lnTo>
                  <a:pt x="f17" y="f24"/>
                </a:lnTo>
                <a:lnTo>
                  <a:pt x="f16" y="f24"/>
                </a:lnTo>
                <a:cubicBezTo>
                  <a:pt x="f15" y="f24"/>
                  <a:pt x="f14" y="f25"/>
                  <a:pt x="f12" y="f25"/>
                </a:cubicBezTo>
                <a:cubicBezTo>
                  <a:pt x="f12" y="f26"/>
                  <a:pt x="f6" y="f26"/>
                  <a:pt x="f6" y="f26"/>
                </a:cubicBezTo>
                <a:lnTo>
                  <a:pt x="f3" y="f27"/>
                </a:lnTo>
                <a:cubicBezTo>
                  <a:pt x="f28" y="f29"/>
                  <a:pt x="f28" y="f30"/>
                  <a:pt x="f3" y="f5"/>
                </a:cubicBezTo>
                <a:close/>
              </a:path>
            </a:pathLst>
          </a:custGeom>
          <a:solidFill>
            <a:srgbClr val="A53010"/>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10" name="Slide Number Placeholder 5">
            <a:extLst>
              <a:ext uri="{FF2B5EF4-FFF2-40B4-BE49-F238E27FC236}">
                <a16:creationId xmlns:a16="http://schemas.microsoft.com/office/drawing/2014/main" id="{96A7D831-B0CB-D5A2-586D-62ED522DE41F}"/>
              </a:ext>
            </a:extLst>
          </p:cNvPr>
          <p:cNvSpPr txBox="1">
            <a:spLocks noGrp="1"/>
          </p:cNvSpPr>
          <p:nvPr>
            <p:ph type="sldNum" sz="quarter" idx="8"/>
          </p:nvPr>
        </p:nvSpPr>
        <p:spPr/>
        <p:txBody>
          <a:bodyPr/>
          <a:lstStyle>
            <a:lvl1pPr>
              <a:defRPr/>
            </a:lvl1pPr>
          </a:lstStyle>
          <a:p>
            <a:pPr lvl="0"/>
            <a:fld id="{4F716F6C-EC55-4C97-A168-083DE750F7D6}" type="slidenum">
              <a:t>‹#›</a:t>
            </a:fld>
            <a:endParaRPr lang="en-GB"/>
          </a:p>
        </p:txBody>
      </p:sp>
    </p:spTree>
    <p:extLst>
      <p:ext uri="{BB962C8B-B14F-4D97-AF65-F5344CB8AC3E}">
        <p14:creationId xmlns:p14="http://schemas.microsoft.com/office/powerpoint/2010/main" val="83032450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B2ED3F-4E8E-D897-1B34-1F5396146432}"/>
              </a:ext>
            </a:extLst>
          </p:cNvPr>
          <p:cNvSpPr txBox="1">
            <a:spLocks noGrp="1"/>
          </p:cNvSpPr>
          <p:nvPr>
            <p:ph type="title"/>
          </p:nvPr>
        </p:nvSpPr>
        <p:spPr/>
        <p:txBody>
          <a:bodyPr/>
          <a:lstStyle>
            <a:lvl1pPr>
              <a:defRPr/>
            </a:lvl1pPr>
          </a:lstStyle>
          <a:p>
            <a:pPr lvl="0"/>
            <a:r>
              <a:rPr lang="en-GB"/>
              <a:t>Click to edit Master title style</a:t>
            </a:r>
            <a:endParaRPr lang="en-US"/>
          </a:p>
        </p:txBody>
      </p:sp>
      <p:sp>
        <p:nvSpPr>
          <p:cNvPr id="3" name="Date Placeholder 2">
            <a:extLst>
              <a:ext uri="{FF2B5EF4-FFF2-40B4-BE49-F238E27FC236}">
                <a16:creationId xmlns:a16="http://schemas.microsoft.com/office/drawing/2014/main" id="{836987DE-A4D1-EBC2-6D74-164FED73FF40}"/>
              </a:ext>
            </a:extLst>
          </p:cNvPr>
          <p:cNvSpPr txBox="1">
            <a:spLocks noGrp="1"/>
          </p:cNvSpPr>
          <p:nvPr>
            <p:ph type="dt" sz="half" idx="7"/>
          </p:nvPr>
        </p:nvSpPr>
        <p:spPr/>
        <p:txBody>
          <a:bodyPr/>
          <a:lstStyle>
            <a:lvl1pPr>
              <a:defRPr/>
            </a:lvl1pPr>
          </a:lstStyle>
          <a:p>
            <a:pPr lvl="0"/>
            <a:fld id="{07850763-7697-4D9C-8245-F4EBC9CBBA3F}" type="datetime1">
              <a:rPr lang="en-GB"/>
              <a:pPr lvl="0"/>
              <a:t>13/10/2025</a:t>
            </a:fld>
            <a:endParaRPr lang="en-GB"/>
          </a:p>
        </p:txBody>
      </p:sp>
      <p:sp>
        <p:nvSpPr>
          <p:cNvPr id="4" name="Footer Placeholder 3">
            <a:extLst>
              <a:ext uri="{FF2B5EF4-FFF2-40B4-BE49-F238E27FC236}">
                <a16:creationId xmlns:a16="http://schemas.microsoft.com/office/drawing/2014/main" id="{BBC457EC-4910-E0EA-83D8-08CFE8AD480B}"/>
              </a:ext>
            </a:extLst>
          </p:cNvPr>
          <p:cNvSpPr txBox="1">
            <a:spLocks noGrp="1"/>
          </p:cNvSpPr>
          <p:nvPr>
            <p:ph type="ftr" sz="quarter" idx="9"/>
          </p:nvPr>
        </p:nvSpPr>
        <p:spPr/>
        <p:txBody>
          <a:bodyPr/>
          <a:lstStyle>
            <a:lvl1pPr>
              <a:defRPr/>
            </a:lvl1pPr>
          </a:lstStyle>
          <a:p>
            <a:pPr lvl="0"/>
            <a:endParaRPr lang="en-GB"/>
          </a:p>
        </p:txBody>
      </p:sp>
      <p:sp>
        <p:nvSpPr>
          <p:cNvPr id="5" name="Freeform 11">
            <a:extLst>
              <a:ext uri="{FF2B5EF4-FFF2-40B4-BE49-F238E27FC236}">
                <a16:creationId xmlns:a16="http://schemas.microsoft.com/office/drawing/2014/main" id="{E382703A-2E18-553B-8BE2-217B362C068D}"/>
              </a:ext>
            </a:extLst>
          </p:cNvPr>
          <p:cNvSpPr/>
          <p:nvPr/>
        </p:nvSpPr>
        <p:spPr>
          <a:xfrm flipV="1">
            <a:off x="-4187" y="714375"/>
            <a:ext cx="1588523" cy="507299"/>
          </a:xfrm>
          <a:custGeom>
            <a:avLst/>
            <a:gdLst>
              <a:gd name="f0" fmla="val w"/>
              <a:gd name="f1" fmla="val h"/>
              <a:gd name="f2" fmla="val 0"/>
              <a:gd name="f3" fmla="val 9248"/>
              <a:gd name="f4" fmla="val 10000"/>
              <a:gd name="f5" fmla="val 4701"/>
              <a:gd name="f6" fmla="val 7915"/>
              <a:gd name="f7" fmla="val 188"/>
              <a:gd name="f8" fmla="val 7906"/>
              <a:gd name="f9" fmla="val 156"/>
              <a:gd name="f10" fmla="val 7895"/>
              <a:gd name="f11" fmla="val 126"/>
              <a:gd name="f12" fmla="val 7886"/>
              <a:gd name="f13" fmla="val 94"/>
              <a:gd name="f14" fmla="val 7859"/>
              <a:gd name="f15" fmla="val 7831"/>
              <a:gd name="f16" fmla="val 7803"/>
              <a:gd name="f17" fmla="val 7275"/>
              <a:gd name="f18" fmla="val 70"/>
              <a:gd name="f19" fmla="val 8"/>
              <a:gd name="f20" fmla="val 3380"/>
              <a:gd name="f21" fmla="val 17"/>
              <a:gd name="f22" fmla="val 6690"/>
              <a:gd name="f23" fmla="val 25"/>
              <a:gd name="f24" fmla="val 9966"/>
              <a:gd name="f25" fmla="val 9872"/>
              <a:gd name="f26" fmla="val 9778"/>
              <a:gd name="f27" fmla="val 5265"/>
              <a:gd name="f28" fmla="val 9303"/>
              <a:gd name="f29" fmla="val 5077"/>
              <a:gd name="f30" fmla="val 4889"/>
              <a:gd name="f31" fmla="*/ f0 1 9248"/>
              <a:gd name="f32" fmla="*/ f1 1 10000"/>
              <a:gd name="f33" fmla="+- f4 0 f2"/>
              <a:gd name="f34" fmla="+- f3 0 f2"/>
              <a:gd name="f35" fmla="*/ f34 1 9248"/>
              <a:gd name="f36" fmla="*/ f33 1 10000"/>
              <a:gd name="f37" fmla="*/ f2 1 f35"/>
              <a:gd name="f38" fmla="*/ f3 1 f35"/>
              <a:gd name="f39" fmla="*/ f2 1 f36"/>
              <a:gd name="f40" fmla="*/ f4 1 f36"/>
              <a:gd name="f41" fmla="*/ f37 f31 1"/>
              <a:gd name="f42" fmla="*/ f38 f31 1"/>
              <a:gd name="f43" fmla="*/ f40 f32 1"/>
              <a:gd name="f44" fmla="*/ f39 f32 1"/>
            </a:gdLst>
            <a:ahLst/>
            <a:cxnLst>
              <a:cxn ang="3cd4">
                <a:pos x="hc" y="t"/>
              </a:cxn>
              <a:cxn ang="0">
                <a:pos x="r" y="vc"/>
              </a:cxn>
              <a:cxn ang="cd4">
                <a:pos x="hc" y="b"/>
              </a:cxn>
              <a:cxn ang="cd2">
                <a:pos x="l" y="vc"/>
              </a:cxn>
            </a:cxnLst>
            <a:rect l="f41" t="f44" r="f42" b="f43"/>
            <a:pathLst>
              <a:path w="9248" h="10000">
                <a:moveTo>
                  <a:pt x="f3" y="f5"/>
                </a:moveTo>
                <a:lnTo>
                  <a:pt x="f6" y="f7"/>
                </a:lnTo>
                <a:cubicBezTo>
                  <a:pt x="f8" y="f9"/>
                  <a:pt x="f10" y="f11"/>
                  <a:pt x="f12" y="f13"/>
                </a:cubicBezTo>
                <a:cubicBezTo>
                  <a:pt x="f14" y="f2"/>
                  <a:pt x="f15" y="f2"/>
                  <a:pt x="f16" y="f2"/>
                </a:cubicBezTo>
                <a:lnTo>
                  <a:pt x="f17" y="f2"/>
                </a:lnTo>
                <a:lnTo>
                  <a:pt x="f2" y="f18"/>
                </a:lnTo>
                <a:cubicBezTo>
                  <a:pt x="f19" y="f20"/>
                  <a:pt x="f21" y="f22"/>
                  <a:pt x="f23" y="f4"/>
                </a:cubicBezTo>
                <a:lnTo>
                  <a:pt x="f17" y="f24"/>
                </a:lnTo>
                <a:lnTo>
                  <a:pt x="f16" y="f24"/>
                </a:lnTo>
                <a:cubicBezTo>
                  <a:pt x="f15" y="f24"/>
                  <a:pt x="f14" y="f25"/>
                  <a:pt x="f12" y="f25"/>
                </a:cubicBezTo>
                <a:cubicBezTo>
                  <a:pt x="f12" y="f26"/>
                  <a:pt x="f6" y="f26"/>
                  <a:pt x="f6" y="f26"/>
                </a:cubicBezTo>
                <a:lnTo>
                  <a:pt x="f3" y="f27"/>
                </a:lnTo>
                <a:cubicBezTo>
                  <a:pt x="f28" y="f29"/>
                  <a:pt x="f28" y="f30"/>
                  <a:pt x="f3" y="f5"/>
                </a:cubicBezTo>
                <a:close/>
              </a:path>
            </a:pathLst>
          </a:custGeom>
          <a:solidFill>
            <a:srgbClr val="A53010"/>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6" name="Slide Number Placeholder 4">
            <a:extLst>
              <a:ext uri="{FF2B5EF4-FFF2-40B4-BE49-F238E27FC236}">
                <a16:creationId xmlns:a16="http://schemas.microsoft.com/office/drawing/2014/main" id="{ABE8FE74-DBAC-A59C-4E87-AC324D237646}"/>
              </a:ext>
            </a:extLst>
          </p:cNvPr>
          <p:cNvSpPr txBox="1">
            <a:spLocks noGrp="1"/>
          </p:cNvSpPr>
          <p:nvPr>
            <p:ph type="sldNum" sz="quarter" idx="8"/>
          </p:nvPr>
        </p:nvSpPr>
        <p:spPr/>
        <p:txBody>
          <a:bodyPr/>
          <a:lstStyle>
            <a:lvl1pPr>
              <a:defRPr/>
            </a:lvl1pPr>
          </a:lstStyle>
          <a:p>
            <a:pPr lvl="0"/>
            <a:fld id="{F414C022-5491-40A8-85D4-410CED1C141F}" type="slidenum">
              <a:t>‹#›</a:t>
            </a:fld>
            <a:endParaRPr lang="en-GB"/>
          </a:p>
        </p:txBody>
      </p:sp>
    </p:spTree>
    <p:extLst>
      <p:ext uri="{BB962C8B-B14F-4D97-AF65-F5344CB8AC3E}">
        <p14:creationId xmlns:p14="http://schemas.microsoft.com/office/powerpoint/2010/main" val="148512103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B86D99C-92EC-397A-2837-8E6502E4BA15}"/>
              </a:ext>
            </a:extLst>
          </p:cNvPr>
          <p:cNvSpPr txBox="1">
            <a:spLocks noGrp="1"/>
          </p:cNvSpPr>
          <p:nvPr>
            <p:ph type="dt" sz="half" idx="7"/>
          </p:nvPr>
        </p:nvSpPr>
        <p:spPr/>
        <p:txBody>
          <a:bodyPr/>
          <a:lstStyle>
            <a:lvl1pPr>
              <a:defRPr/>
            </a:lvl1pPr>
          </a:lstStyle>
          <a:p>
            <a:pPr lvl="0"/>
            <a:fld id="{3244ADF6-B3C0-4D29-95E5-5BAD71AA7FC4}" type="datetime1">
              <a:rPr lang="en-GB"/>
              <a:pPr lvl="0"/>
              <a:t>13/10/2025</a:t>
            </a:fld>
            <a:endParaRPr lang="en-GB"/>
          </a:p>
        </p:txBody>
      </p:sp>
      <p:sp>
        <p:nvSpPr>
          <p:cNvPr id="3" name="Footer Placeholder 2">
            <a:extLst>
              <a:ext uri="{FF2B5EF4-FFF2-40B4-BE49-F238E27FC236}">
                <a16:creationId xmlns:a16="http://schemas.microsoft.com/office/drawing/2014/main" id="{142FE66F-3EA4-53E2-561C-C22F97D42DBA}"/>
              </a:ext>
            </a:extLst>
          </p:cNvPr>
          <p:cNvSpPr txBox="1">
            <a:spLocks noGrp="1"/>
          </p:cNvSpPr>
          <p:nvPr>
            <p:ph type="ftr" sz="quarter" idx="9"/>
          </p:nvPr>
        </p:nvSpPr>
        <p:spPr/>
        <p:txBody>
          <a:bodyPr/>
          <a:lstStyle>
            <a:lvl1pPr>
              <a:defRPr/>
            </a:lvl1pPr>
          </a:lstStyle>
          <a:p>
            <a:pPr lvl="0"/>
            <a:endParaRPr lang="en-GB"/>
          </a:p>
        </p:txBody>
      </p:sp>
      <p:sp>
        <p:nvSpPr>
          <p:cNvPr id="4" name="Freeform 11">
            <a:extLst>
              <a:ext uri="{FF2B5EF4-FFF2-40B4-BE49-F238E27FC236}">
                <a16:creationId xmlns:a16="http://schemas.microsoft.com/office/drawing/2014/main" id="{B4BC36DB-8974-8C20-FA71-E3F18CAF3555}"/>
              </a:ext>
            </a:extLst>
          </p:cNvPr>
          <p:cNvSpPr/>
          <p:nvPr/>
        </p:nvSpPr>
        <p:spPr>
          <a:xfrm flipV="1">
            <a:off x="-4187" y="714375"/>
            <a:ext cx="1588523" cy="507299"/>
          </a:xfrm>
          <a:custGeom>
            <a:avLst/>
            <a:gdLst>
              <a:gd name="f0" fmla="val w"/>
              <a:gd name="f1" fmla="val h"/>
              <a:gd name="f2" fmla="val 0"/>
              <a:gd name="f3" fmla="val 9248"/>
              <a:gd name="f4" fmla="val 10000"/>
              <a:gd name="f5" fmla="val 4701"/>
              <a:gd name="f6" fmla="val 7915"/>
              <a:gd name="f7" fmla="val 188"/>
              <a:gd name="f8" fmla="val 7906"/>
              <a:gd name="f9" fmla="val 156"/>
              <a:gd name="f10" fmla="val 7895"/>
              <a:gd name="f11" fmla="val 126"/>
              <a:gd name="f12" fmla="val 7886"/>
              <a:gd name="f13" fmla="val 94"/>
              <a:gd name="f14" fmla="val 7859"/>
              <a:gd name="f15" fmla="val 7831"/>
              <a:gd name="f16" fmla="val 7803"/>
              <a:gd name="f17" fmla="val 7275"/>
              <a:gd name="f18" fmla="val 70"/>
              <a:gd name="f19" fmla="val 8"/>
              <a:gd name="f20" fmla="val 3380"/>
              <a:gd name="f21" fmla="val 17"/>
              <a:gd name="f22" fmla="val 6690"/>
              <a:gd name="f23" fmla="val 25"/>
              <a:gd name="f24" fmla="val 9966"/>
              <a:gd name="f25" fmla="val 9872"/>
              <a:gd name="f26" fmla="val 9778"/>
              <a:gd name="f27" fmla="val 5265"/>
              <a:gd name="f28" fmla="val 9303"/>
              <a:gd name="f29" fmla="val 5077"/>
              <a:gd name="f30" fmla="val 4889"/>
              <a:gd name="f31" fmla="*/ f0 1 9248"/>
              <a:gd name="f32" fmla="*/ f1 1 10000"/>
              <a:gd name="f33" fmla="+- f4 0 f2"/>
              <a:gd name="f34" fmla="+- f3 0 f2"/>
              <a:gd name="f35" fmla="*/ f34 1 9248"/>
              <a:gd name="f36" fmla="*/ f33 1 10000"/>
              <a:gd name="f37" fmla="*/ f2 1 f35"/>
              <a:gd name="f38" fmla="*/ f3 1 f35"/>
              <a:gd name="f39" fmla="*/ f2 1 f36"/>
              <a:gd name="f40" fmla="*/ f4 1 f36"/>
              <a:gd name="f41" fmla="*/ f37 f31 1"/>
              <a:gd name="f42" fmla="*/ f38 f31 1"/>
              <a:gd name="f43" fmla="*/ f40 f32 1"/>
              <a:gd name="f44" fmla="*/ f39 f32 1"/>
            </a:gdLst>
            <a:ahLst/>
            <a:cxnLst>
              <a:cxn ang="3cd4">
                <a:pos x="hc" y="t"/>
              </a:cxn>
              <a:cxn ang="0">
                <a:pos x="r" y="vc"/>
              </a:cxn>
              <a:cxn ang="cd4">
                <a:pos x="hc" y="b"/>
              </a:cxn>
              <a:cxn ang="cd2">
                <a:pos x="l" y="vc"/>
              </a:cxn>
            </a:cxnLst>
            <a:rect l="f41" t="f44" r="f42" b="f43"/>
            <a:pathLst>
              <a:path w="9248" h="10000">
                <a:moveTo>
                  <a:pt x="f3" y="f5"/>
                </a:moveTo>
                <a:lnTo>
                  <a:pt x="f6" y="f7"/>
                </a:lnTo>
                <a:cubicBezTo>
                  <a:pt x="f8" y="f9"/>
                  <a:pt x="f10" y="f11"/>
                  <a:pt x="f12" y="f13"/>
                </a:cubicBezTo>
                <a:cubicBezTo>
                  <a:pt x="f14" y="f2"/>
                  <a:pt x="f15" y="f2"/>
                  <a:pt x="f16" y="f2"/>
                </a:cubicBezTo>
                <a:lnTo>
                  <a:pt x="f17" y="f2"/>
                </a:lnTo>
                <a:lnTo>
                  <a:pt x="f2" y="f18"/>
                </a:lnTo>
                <a:cubicBezTo>
                  <a:pt x="f19" y="f20"/>
                  <a:pt x="f21" y="f22"/>
                  <a:pt x="f23" y="f4"/>
                </a:cubicBezTo>
                <a:lnTo>
                  <a:pt x="f17" y="f24"/>
                </a:lnTo>
                <a:lnTo>
                  <a:pt x="f16" y="f24"/>
                </a:lnTo>
                <a:cubicBezTo>
                  <a:pt x="f15" y="f24"/>
                  <a:pt x="f14" y="f25"/>
                  <a:pt x="f12" y="f25"/>
                </a:cubicBezTo>
                <a:cubicBezTo>
                  <a:pt x="f12" y="f26"/>
                  <a:pt x="f6" y="f26"/>
                  <a:pt x="f6" y="f26"/>
                </a:cubicBezTo>
                <a:lnTo>
                  <a:pt x="f3" y="f27"/>
                </a:lnTo>
                <a:cubicBezTo>
                  <a:pt x="f28" y="f29"/>
                  <a:pt x="f28" y="f30"/>
                  <a:pt x="f3" y="f5"/>
                </a:cubicBezTo>
                <a:close/>
              </a:path>
            </a:pathLst>
          </a:custGeom>
          <a:solidFill>
            <a:srgbClr val="A53010"/>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5" name="Slide Number Placeholder 3">
            <a:extLst>
              <a:ext uri="{FF2B5EF4-FFF2-40B4-BE49-F238E27FC236}">
                <a16:creationId xmlns:a16="http://schemas.microsoft.com/office/drawing/2014/main" id="{CA0931BF-9521-E323-A081-54DA7BE02F58}"/>
              </a:ext>
            </a:extLst>
          </p:cNvPr>
          <p:cNvSpPr txBox="1">
            <a:spLocks noGrp="1"/>
          </p:cNvSpPr>
          <p:nvPr>
            <p:ph type="sldNum" sz="quarter" idx="8"/>
          </p:nvPr>
        </p:nvSpPr>
        <p:spPr/>
        <p:txBody>
          <a:bodyPr/>
          <a:lstStyle>
            <a:lvl1pPr>
              <a:defRPr/>
            </a:lvl1pPr>
          </a:lstStyle>
          <a:p>
            <a:pPr lvl="0"/>
            <a:fld id="{CA0ED0A3-EB0D-4109-A738-2F42069F280A}" type="slidenum">
              <a:t>‹#›</a:t>
            </a:fld>
            <a:endParaRPr lang="en-GB"/>
          </a:p>
        </p:txBody>
      </p:sp>
    </p:spTree>
    <p:extLst>
      <p:ext uri="{BB962C8B-B14F-4D97-AF65-F5344CB8AC3E}">
        <p14:creationId xmlns:p14="http://schemas.microsoft.com/office/powerpoint/2010/main" val="20494858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DD8F0F-6976-68A2-3635-35D74C709F41}"/>
              </a:ext>
            </a:extLst>
          </p:cNvPr>
          <p:cNvSpPr txBox="1">
            <a:spLocks noGrp="1"/>
          </p:cNvSpPr>
          <p:nvPr>
            <p:ph type="title"/>
          </p:nvPr>
        </p:nvSpPr>
        <p:spPr>
          <a:xfrm>
            <a:off x="2589215" y="446090"/>
            <a:ext cx="3505196" cy="976314"/>
          </a:xfrm>
        </p:spPr>
        <p:txBody>
          <a:bodyPr anchor="b"/>
          <a:lstStyle>
            <a:lvl1pPr>
              <a:defRPr sz="2000"/>
            </a:lvl1pPr>
          </a:lstStyle>
          <a:p>
            <a:pPr lvl="0"/>
            <a:r>
              <a:rPr lang="en-GB"/>
              <a:t>Click to edit Master title style</a:t>
            </a:r>
            <a:endParaRPr lang="en-US"/>
          </a:p>
        </p:txBody>
      </p:sp>
      <p:sp>
        <p:nvSpPr>
          <p:cNvPr id="3" name="Content Placeholder 2">
            <a:extLst>
              <a:ext uri="{FF2B5EF4-FFF2-40B4-BE49-F238E27FC236}">
                <a16:creationId xmlns:a16="http://schemas.microsoft.com/office/drawing/2014/main" id="{CD1F3B29-95C7-D854-A387-486787196442}"/>
              </a:ext>
            </a:extLst>
          </p:cNvPr>
          <p:cNvSpPr txBox="1">
            <a:spLocks noGrp="1"/>
          </p:cNvSpPr>
          <p:nvPr>
            <p:ph idx="1"/>
          </p:nvPr>
        </p:nvSpPr>
        <p:spPr>
          <a:xfrm>
            <a:off x="6323011" y="446090"/>
            <a:ext cx="5181603" cy="5414967"/>
          </a:xfrm>
        </p:spPr>
        <p:txBody>
          <a:bodyPr anchor="ct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DF48FCAD-AB2B-EBA1-EB61-43FF64FE8941}"/>
              </a:ext>
            </a:extLst>
          </p:cNvPr>
          <p:cNvSpPr txBox="1">
            <a:spLocks noGrp="1"/>
          </p:cNvSpPr>
          <p:nvPr>
            <p:ph type="body" idx="2"/>
          </p:nvPr>
        </p:nvSpPr>
        <p:spPr>
          <a:xfrm>
            <a:off x="2589215" y="1598608"/>
            <a:ext cx="3505196" cy="4262439"/>
          </a:xfrm>
        </p:spPr>
        <p:txBody>
          <a:bodyPr/>
          <a:lstStyle>
            <a:lvl1pPr marL="0" indent="0">
              <a:buNone/>
              <a:defRPr sz="1400"/>
            </a:lvl1pPr>
          </a:lstStyle>
          <a:p>
            <a:pPr lvl="0"/>
            <a:r>
              <a:rPr lang="en-GB"/>
              <a:t>Click to edit Master text styles</a:t>
            </a:r>
          </a:p>
        </p:txBody>
      </p:sp>
      <p:sp>
        <p:nvSpPr>
          <p:cNvPr id="5" name="Date Placeholder 4">
            <a:extLst>
              <a:ext uri="{FF2B5EF4-FFF2-40B4-BE49-F238E27FC236}">
                <a16:creationId xmlns:a16="http://schemas.microsoft.com/office/drawing/2014/main" id="{486D786A-3BE0-7B7A-5696-EBEFDD854523}"/>
              </a:ext>
            </a:extLst>
          </p:cNvPr>
          <p:cNvSpPr txBox="1">
            <a:spLocks noGrp="1"/>
          </p:cNvSpPr>
          <p:nvPr>
            <p:ph type="dt" sz="half" idx="7"/>
          </p:nvPr>
        </p:nvSpPr>
        <p:spPr/>
        <p:txBody>
          <a:bodyPr/>
          <a:lstStyle>
            <a:lvl1pPr>
              <a:defRPr/>
            </a:lvl1pPr>
          </a:lstStyle>
          <a:p>
            <a:pPr lvl="0"/>
            <a:fld id="{AFA9627B-A292-4AB7-887B-5AB19B0E845C}" type="datetime1">
              <a:rPr lang="en-GB"/>
              <a:pPr lvl="0"/>
              <a:t>13/10/2025</a:t>
            </a:fld>
            <a:endParaRPr lang="en-GB"/>
          </a:p>
        </p:txBody>
      </p:sp>
      <p:sp>
        <p:nvSpPr>
          <p:cNvPr id="6" name="Footer Placeholder 5">
            <a:extLst>
              <a:ext uri="{FF2B5EF4-FFF2-40B4-BE49-F238E27FC236}">
                <a16:creationId xmlns:a16="http://schemas.microsoft.com/office/drawing/2014/main" id="{02400E7A-416D-C727-2013-DEA848FCE639}"/>
              </a:ext>
            </a:extLst>
          </p:cNvPr>
          <p:cNvSpPr txBox="1">
            <a:spLocks noGrp="1"/>
          </p:cNvSpPr>
          <p:nvPr>
            <p:ph type="ftr" sz="quarter" idx="9"/>
          </p:nvPr>
        </p:nvSpPr>
        <p:spPr/>
        <p:txBody>
          <a:bodyPr/>
          <a:lstStyle>
            <a:lvl1pPr>
              <a:defRPr/>
            </a:lvl1pPr>
          </a:lstStyle>
          <a:p>
            <a:pPr lvl="0"/>
            <a:endParaRPr lang="en-GB"/>
          </a:p>
        </p:txBody>
      </p:sp>
      <p:sp>
        <p:nvSpPr>
          <p:cNvPr id="7" name="Freeform 11">
            <a:extLst>
              <a:ext uri="{FF2B5EF4-FFF2-40B4-BE49-F238E27FC236}">
                <a16:creationId xmlns:a16="http://schemas.microsoft.com/office/drawing/2014/main" id="{5E7605E1-9F57-6443-D109-7DC786AE3CF2}"/>
              </a:ext>
            </a:extLst>
          </p:cNvPr>
          <p:cNvSpPr/>
          <p:nvPr/>
        </p:nvSpPr>
        <p:spPr>
          <a:xfrm flipV="1">
            <a:off x="-4187" y="714375"/>
            <a:ext cx="1588523" cy="507299"/>
          </a:xfrm>
          <a:custGeom>
            <a:avLst/>
            <a:gdLst>
              <a:gd name="f0" fmla="val w"/>
              <a:gd name="f1" fmla="val h"/>
              <a:gd name="f2" fmla="val 0"/>
              <a:gd name="f3" fmla="val 9248"/>
              <a:gd name="f4" fmla="val 10000"/>
              <a:gd name="f5" fmla="val 4701"/>
              <a:gd name="f6" fmla="val 7915"/>
              <a:gd name="f7" fmla="val 188"/>
              <a:gd name="f8" fmla="val 7906"/>
              <a:gd name="f9" fmla="val 156"/>
              <a:gd name="f10" fmla="val 7895"/>
              <a:gd name="f11" fmla="val 126"/>
              <a:gd name="f12" fmla="val 7886"/>
              <a:gd name="f13" fmla="val 94"/>
              <a:gd name="f14" fmla="val 7859"/>
              <a:gd name="f15" fmla="val 7831"/>
              <a:gd name="f16" fmla="val 7803"/>
              <a:gd name="f17" fmla="val 7275"/>
              <a:gd name="f18" fmla="val 70"/>
              <a:gd name="f19" fmla="val 8"/>
              <a:gd name="f20" fmla="val 3380"/>
              <a:gd name="f21" fmla="val 17"/>
              <a:gd name="f22" fmla="val 6690"/>
              <a:gd name="f23" fmla="val 25"/>
              <a:gd name="f24" fmla="val 9966"/>
              <a:gd name="f25" fmla="val 9872"/>
              <a:gd name="f26" fmla="val 9778"/>
              <a:gd name="f27" fmla="val 5265"/>
              <a:gd name="f28" fmla="val 9303"/>
              <a:gd name="f29" fmla="val 5077"/>
              <a:gd name="f30" fmla="val 4889"/>
              <a:gd name="f31" fmla="*/ f0 1 9248"/>
              <a:gd name="f32" fmla="*/ f1 1 10000"/>
              <a:gd name="f33" fmla="+- f4 0 f2"/>
              <a:gd name="f34" fmla="+- f3 0 f2"/>
              <a:gd name="f35" fmla="*/ f34 1 9248"/>
              <a:gd name="f36" fmla="*/ f33 1 10000"/>
              <a:gd name="f37" fmla="*/ f2 1 f35"/>
              <a:gd name="f38" fmla="*/ f3 1 f35"/>
              <a:gd name="f39" fmla="*/ f2 1 f36"/>
              <a:gd name="f40" fmla="*/ f4 1 f36"/>
              <a:gd name="f41" fmla="*/ f37 f31 1"/>
              <a:gd name="f42" fmla="*/ f38 f31 1"/>
              <a:gd name="f43" fmla="*/ f40 f32 1"/>
              <a:gd name="f44" fmla="*/ f39 f32 1"/>
            </a:gdLst>
            <a:ahLst/>
            <a:cxnLst>
              <a:cxn ang="3cd4">
                <a:pos x="hc" y="t"/>
              </a:cxn>
              <a:cxn ang="0">
                <a:pos x="r" y="vc"/>
              </a:cxn>
              <a:cxn ang="cd4">
                <a:pos x="hc" y="b"/>
              </a:cxn>
              <a:cxn ang="cd2">
                <a:pos x="l" y="vc"/>
              </a:cxn>
            </a:cxnLst>
            <a:rect l="f41" t="f44" r="f42" b="f43"/>
            <a:pathLst>
              <a:path w="9248" h="10000">
                <a:moveTo>
                  <a:pt x="f3" y="f5"/>
                </a:moveTo>
                <a:lnTo>
                  <a:pt x="f6" y="f7"/>
                </a:lnTo>
                <a:cubicBezTo>
                  <a:pt x="f8" y="f9"/>
                  <a:pt x="f10" y="f11"/>
                  <a:pt x="f12" y="f13"/>
                </a:cubicBezTo>
                <a:cubicBezTo>
                  <a:pt x="f14" y="f2"/>
                  <a:pt x="f15" y="f2"/>
                  <a:pt x="f16" y="f2"/>
                </a:cubicBezTo>
                <a:lnTo>
                  <a:pt x="f17" y="f2"/>
                </a:lnTo>
                <a:lnTo>
                  <a:pt x="f2" y="f18"/>
                </a:lnTo>
                <a:cubicBezTo>
                  <a:pt x="f19" y="f20"/>
                  <a:pt x="f21" y="f22"/>
                  <a:pt x="f23" y="f4"/>
                </a:cubicBezTo>
                <a:lnTo>
                  <a:pt x="f17" y="f24"/>
                </a:lnTo>
                <a:lnTo>
                  <a:pt x="f16" y="f24"/>
                </a:lnTo>
                <a:cubicBezTo>
                  <a:pt x="f15" y="f24"/>
                  <a:pt x="f14" y="f25"/>
                  <a:pt x="f12" y="f25"/>
                </a:cubicBezTo>
                <a:cubicBezTo>
                  <a:pt x="f12" y="f26"/>
                  <a:pt x="f6" y="f26"/>
                  <a:pt x="f6" y="f26"/>
                </a:cubicBezTo>
                <a:lnTo>
                  <a:pt x="f3" y="f27"/>
                </a:lnTo>
                <a:cubicBezTo>
                  <a:pt x="f28" y="f29"/>
                  <a:pt x="f28" y="f30"/>
                  <a:pt x="f3" y="f5"/>
                </a:cubicBezTo>
                <a:close/>
              </a:path>
            </a:pathLst>
          </a:custGeom>
          <a:solidFill>
            <a:srgbClr val="A53010"/>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8" name="Slide Number Placeholder 6">
            <a:extLst>
              <a:ext uri="{FF2B5EF4-FFF2-40B4-BE49-F238E27FC236}">
                <a16:creationId xmlns:a16="http://schemas.microsoft.com/office/drawing/2014/main" id="{061A56DC-1CE7-844E-868B-D89D776BE366}"/>
              </a:ext>
            </a:extLst>
          </p:cNvPr>
          <p:cNvSpPr txBox="1">
            <a:spLocks noGrp="1"/>
          </p:cNvSpPr>
          <p:nvPr>
            <p:ph type="sldNum" sz="quarter" idx="8"/>
          </p:nvPr>
        </p:nvSpPr>
        <p:spPr/>
        <p:txBody>
          <a:bodyPr/>
          <a:lstStyle>
            <a:lvl1pPr>
              <a:defRPr/>
            </a:lvl1pPr>
          </a:lstStyle>
          <a:p>
            <a:pPr lvl="0"/>
            <a:fld id="{C8A4F9B6-A6BE-4A0A-9D79-C442F4DA6BA5}" type="slidenum">
              <a:t>‹#›</a:t>
            </a:fld>
            <a:endParaRPr lang="en-GB"/>
          </a:p>
        </p:txBody>
      </p:sp>
    </p:spTree>
    <p:extLst>
      <p:ext uri="{BB962C8B-B14F-4D97-AF65-F5344CB8AC3E}">
        <p14:creationId xmlns:p14="http://schemas.microsoft.com/office/powerpoint/2010/main" val="53446441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7FDA35-A367-EDC4-85B0-737835A35583}"/>
              </a:ext>
            </a:extLst>
          </p:cNvPr>
          <p:cNvSpPr txBox="1">
            <a:spLocks noGrp="1"/>
          </p:cNvSpPr>
          <p:nvPr>
            <p:ph type="title"/>
          </p:nvPr>
        </p:nvSpPr>
        <p:spPr>
          <a:xfrm>
            <a:off x="2589215" y="4800600"/>
            <a:ext cx="8915400" cy="566735"/>
          </a:xfrm>
        </p:spPr>
        <p:txBody>
          <a:bodyPr anchor="b"/>
          <a:lstStyle>
            <a:lvl1pPr>
              <a:defRPr sz="2400"/>
            </a:lvl1pPr>
          </a:lstStyle>
          <a:p>
            <a:pPr lvl="0"/>
            <a:r>
              <a:rPr lang="en-GB"/>
              <a:t>Click to edit Master title style</a:t>
            </a:r>
            <a:endParaRPr lang="en-US"/>
          </a:p>
        </p:txBody>
      </p:sp>
      <p:sp>
        <p:nvSpPr>
          <p:cNvPr id="3" name="Picture Placeholder 2">
            <a:extLst>
              <a:ext uri="{FF2B5EF4-FFF2-40B4-BE49-F238E27FC236}">
                <a16:creationId xmlns:a16="http://schemas.microsoft.com/office/drawing/2014/main" id="{23AE4D78-2F0B-9067-BA8C-C05A92AC272A}"/>
              </a:ext>
            </a:extLst>
          </p:cNvPr>
          <p:cNvSpPr txBox="1">
            <a:spLocks noGrp="1"/>
          </p:cNvSpPr>
          <p:nvPr>
            <p:ph type="pic" idx="1"/>
          </p:nvPr>
        </p:nvSpPr>
        <p:spPr>
          <a:xfrm>
            <a:off x="2589215" y="634968"/>
            <a:ext cx="8915400" cy="3854973"/>
          </a:xfrm>
        </p:spPr>
        <p:txBody>
          <a:bodyPr anchorCtr="1"/>
          <a:lstStyle>
            <a:lvl1pPr marL="0" indent="0" algn="ctr">
              <a:buNone/>
              <a:defRPr sz="1600"/>
            </a:lvl1pPr>
          </a:lstStyle>
          <a:p>
            <a:pPr lvl="0"/>
            <a:r>
              <a:rPr lang="en-GB"/>
              <a:t>Click icon to add picture</a:t>
            </a:r>
            <a:endParaRPr lang="en-US"/>
          </a:p>
        </p:txBody>
      </p:sp>
      <p:sp>
        <p:nvSpPr>
          <p:cNvPr id="4" name="Text Placeholder 3">
            <a:extLst>
              <a:ext uri="{FF2B5EF4-FFF2-40B4-BE49-F238E27FC236}">
                <a16:creationId xmlns:a16="http://schemas.microsoft.com/office/drawing/2014/main" id="{43EAFEE7-5F19-E6B5-A542-81E138CA68C3}"/>
              </a:ext>
            </a:extLst>
          </p:cNvPr>
          <p:cNvSpPr txBox="1">
            <a:spLocks noGrp="1"/>
          </p:cNvSpPr>
          <p:nvPr>
            <p:ph type="body" idx="2"/>
          </p:nvPr>
        </p:nvSpPr>
        <p:spPr>
          <a:xfrm>
            <a:off x="2589215" y="5367335"/>
            <a:ext cx="8915400" cy="493711"/>
          </a:xfrm>
        </p:spPr>
        <p:txBody>
          <a:bodyPr/>
          <a:lstStyle>
            <a:lvl1pPr marL="0" indent="0">
              <a:buNone/>
              <a:defRPr sz="1200"/>
            </a:lvl1pPr>
          </a:lstStyle>
          <a:p>
            <a:pPr lvl="0"/>
            <a:r>
              <a:rPr lang="en-GB"/>
              <a:t>Click to edit Master text styles</a:t>
            </a:r>
          </a:p>
        </p:txBody>
      </p:sp>
      <p:sp>
        <p:nvSpPr>
          <p:cNvPr id="5" name="Date Placeholder 4">
            <a:extLst>
              <a:ext uri="{FF2B5EF4-FFF2-40B4-BE49-F238E27FC236}">
                <a16:creationId xmlns:a16="http://schemas.microsoft.com/office/drawing/2014/main" id="{E472AC90-31E4-2AEC-5A97-3A61A62BB495}"/>
              </a:ext>
            </a:extLst>
          </p:cNvPr>
          <p:cNvSpPr txBox="1">
            <a:spLocks noGrp="1"/>
          </p:cNvSpPr>
          <p:nvPr>
            <p:ph type="dt" sz="half" idx="7"/>
          </p:nvPr>
        </p:nvSpPr>
        <p:spPr/>
        <p:txBody>
          <a:bodyPr/>
          <a:lstStyle>
            <a:lvl1pPr>
              <a:defRPr/>
            </a:lvl1pPr>
          </a:lstStyle>
          <a:p>
            <a:pPr lvl="0"/>
            <a:fld id="{E903905C-ED80-489D-A409-58111B66C28D}" type="datetime1">
              <a:rPr lang="en-GB"/>
              <a:pPr lvl="0"/>
              <a:t>13/10/2025</a:t>
            </a:fld>
            <a:endParaRPr lang="en-GB"/>
          </a:p>
        </p:txBody>
      </p:sp>
      <p:sp>
        <p:nvSpPr>
          <p:cNvPr id="6" name="Footer Placeholder 5">
            <a:extLst>
              <a:ext uri="{FF2B5EF4-FFF2-40B4-BE49-F238E27FC236}">
                <a16:creationId xmlns:a16="http://schemas.microsoft.com/office/drawing/2014/main" id="{5E96F605-64A4-8B39-9BA7-2A46578723DC}"/>
              </a:ext>
            </a:extLst>
          </p:cNvPr>
          <p:cNvSpPr txBox="1">
            <a:spLocks noGrp="1"/>
          </p:cNvSpPr>
          <p:nvPr>
            <p:ph type="ftr" sz="quarter" idx="9"/>
          </p:nvPr>
        </p:nvSpPr>
        <p:spPr/>
        <p:txBody>
          <a:bodyPr/>
          <a:lstStyle>
            <a:lvl1pPr>
              <a:defRPr/>
            </a:lvl1pPr>
          </a:lstStyle>
          <a:p>
            <a:pPr lvl="0"/>
            <a:endParaRPr lang="en-GB"/>
          </a:p>
        </p:txBody>
      </p:sp>
      <p:sp>
        <p:nvSpPr>
          <p:cNvPr id="7" name="Freeform 11">
            <a:extLst>
              <a:ext uri="{FF2B5EF4-FFF2-40B4-BE49-F238E27FC236}">
                <a16:creationId xmlns:a16="http://schemas.microsoft.com/office/drawing/2014/main" id="{7E5D0E71-D720-9BAF-BFD7-7F3490D49E52}"/>
              </a:ext>
            </a:extLst>
          </p:cNvPr>
          <p:cNvSpPr/>
          <p:nvPr/>
        </p:nvSpPr>
        <p:spPr>
          <a:xfrm flipV="1">
            <a:off x="-4187" y="4911727"/>
            <a:ext cx="1588523" cy="507299"/>
          </a:xfrm>
          <a:custGeom>
            <a:avLst/>
            <a:gdLst>
              <a:gd name="f0" fmla="val w"/>
              <a:gd name="f1" fmla="val h"/>
              <a:gd name="f2" fmla="val 0"/>
              <a:gd name="f3" fmla="val 9248"/>
              <a:gd name="f4" fmla="val 10000"/>
              <a:gd name="f5" fmla="val 4701"/>
              <a:gd name="f6" fmla="val 7915"/>
              <a:gd name="f7" fmla="val 188"/>
              <a:gd name="f8" fmla="val 7906"/>
              <a:gd name="f9" fmla="val 156"/>
              <a:gd name="f10" fmla="val 7895"/>
              <a:gd name="f11" fmla="val 126"/>
              <a:gd name="f12" fmla="val 7886"/>
              <a:gd name="f13" fmla="val 94"/>
              <a:gd name="f14" fmla="val 7859"/>
              <a:gd name="f15" fmla="val 7831"/>
              <a:gd name="f16" fmla="val 7803"/>
              <a:gd name="f17" fmla="val 7275"/>
              <a:gd name="f18" fmla="val 70"/>
              <a:gd name="f19" fmla="val 8"/>
              <a:gd name="f20" fmla="val 3380"/>
              <a:gd name="f21" fmla="val 17"/>
              <a:gd name="f22" fmla="val 6690"/>
              <a:gd name="f23" fmla="val 25"/>
              <a:gd name="f24" fmla="val 9966"/>
              <a:gd name="f25" fmla="val 9872"/>
              <a:gd name="f26" fmla="val 9778"/>
              <a:gd name="f27" fmla="val 5265"/>
              <a:gd name="f28" fmla="val 9303"/>
              <a:gd name="f29" fmla="val 5077"/>
              <a:gd name="f30" fmla="val 4889"/>
              <a:gd name="f31" fmla="*/ f0 1 9248"/>
              <a:gd name="f32" fmla="*/ f1 1 10000"/>
              <a:gd name="f33" fmla="+- f4 0 f2"/>
              <a:gd name="f34" fmla="+- f3 0 f2"/>
              <a:gd name="f35" fmla="*/ f34 1 9248"/>
              <a:gd name="f36" fmla="*/ f33 1 10000"/>
              <a:gd name="f37" fmla="*/ f2 1 f35"/>
              <a:gd name="f38" fmla="*/ f3 1 f35"/>
              <a:gd name="f39" fmla="*/ f2 1 f36"/>
              <a:gd name="f40" fmla="*/ f4 1 f36"/>
              <a:gd name="f41" fmla="*/ f37 f31 1"/>
              <a:gd name="f42" fmla="*/ f38 f31 1"/>
              <a:gd name="f43" fmla="*/ f40 f32 1"/>
              <a:gd name="f44" fmla="*/ f39 f32 1"/>
            </a:gdLst>
            <a:ahLst/>
            <a:cxnLst>
              <a:cxn ang="3cd4">
                <a:pos x="hc" y="t"/>
              </a:cxn>
              <a:cxn ang="0">
                <a:pos x="r" y="vc"/>
              </a:cxn>
              <a:cxn ang="cd4">
                <a:pos x="hc" y="b"/>
              </a:cxn>
              <a:cxn ang="cd2">
                <a:pos x="l" y="vc"/>
              </a:cxn>
            </a:cxnLst>
            <a:rect l="f41" t="f44" r="f42" b="f43"/>
            <a:pathLst>
              <a:path w="9248" h="10000">
                <a:moveTo>
                  <a:pt x="f3" y="f5"/>
                </a:moveTo>
                <a:lnTo>
                  <a:pt x="f6" y="f7"/>
                </a:lnTo>
                <a:cubicBezTo>
                  <a:pt x="f8" y="f9"/>
                  <a:pt x="f10" y="f11"/>
                  <a:pt x="f12" y="f13"/>
                </a:cubicBezTo>
                <a:cubicBezTo>
                  <a:pt x="f14" y="f2"/>
                  <a:pt x="f15" y="f2"/>
                  <a:pt x="f16" y="f2"/>
                </a:cubicBezTo>
                <a:lnTo>
                  <a:pt x="f17" y="f2"/>
                </a:lnTo>
                <a:lnTo>
                  <a:pt x="f2" y="f18"/>
                </a:lnTo>
                <a:cubicBezTo>
                  <a:pt x="f19" y="f20"/>
                  <a:pt x="f21" y="f22"/>
                  <a:pt x="f23" y="f4"/>
                </a:cubicBezTo>
                <a:lnTo>
                  <a:pt x="f17" y="f24"/>
                </a:lnTo>
                <a:lnTo>
                  <a:pt x="f16" y="f24"/>
                </a:lnTo>
                <a:cubicBezTo>
                  <a:pt x="f15" y="f24"/>
                  <a:pt x="f14" y="f25"/>
                  <a:pt x="f12" y="f25"/>
                </a:cubicBezTo>
                <a:cubicBezTo>
                  <a:pt x="f12" y="f26"/>
                  <a:pt x="f6" y="f26"/>
                  <a:pt x="f6" y="f26"/>
                </a:cubicBezTo>
                <a:lnTo>
                  <a:pt x="f3" y="f27"/>
                </a:lnTo>
                <a:cubicBezTo>
                  <a:pt x="f28" y="f29"/>
                  <a:pt x="f28" y="f30"/>
                  <a:pt x="f3" y="f5"/>
                </a:cubicBezTo>
                <a:close/>
              </a:path>
            </a:pathLst>
          </a:custGeom>
          <a:solidFill>
            <a:srgbClr val="A53010"/>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8" name="Slide Number Placeholder 6">
            <a:extLst>
              <a:ext uri="{FF2B5EF4-FFF2-40B4-BE49-F238E27FC236}">
                <a16:creationId xmlns:a16="http://schemas.microsoft.com/office/drawing/2014/main" id="{3784F926-0816-9117-9061-D3889B5ABB9D}"/>
              </a:ext>
            </a:extLst>
          </p:cNvPr>
          <p:cNvSpPr txBox="1">
            <a:spLocks noGrp="1"/>
          </p:cNvSpPr>
          <p:nvPr>
            <p:ph type="sldNum" sz="quarter" idx="8"/>
          </p:nvPr>
        </p:nvSpPr>
        <p:spPr>
          <a:xfrm>
            <a:off x="531815" y="4983086"/>
            <a:ext cx="779763" cy="365129"/>
          </a:xfrm>
        </p:spPr>
        <p:txBody>
          <a:bodyPr/>
          <a:lstStyle>
            <a:lvl1pPr>
              <a:defRPr/>
            </a:lvl1pPr>
          </a:lstStyle>
          <a:p>
            <a:pPr lvl="0"/>
            <a:fld id="{AEFB8BE7-90C7-4B32-A708-23E1197ADC50}" type="slidenum">
              <a:t>‹#›</a:t>
            </a:fld>
            <a:endParaRPr lang="en-GB"/>
          </a:p>
        </p:txBody>
      </p:sp>
    </p:spTree>
    <p:extLst>
      <p:ext uri="{BB962C8B-B14F-4D97-AF65-F5344CB8AC3E}">
        <p14:creationId xmlns:p14="http://schemas.microsoft.com/office/powerpoint/2010/main" val="192937752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CAEF7B-7EFC-4934-C8F8-8346DF25F7D9}"/>
              </a:ext>
            </a:extLst>
          </p:cNvPr>
          <p:cNvSpPr txBox="1">
            <a:spLocks noGrp="1"/>
          </p:cNvSpPr>
          <p:nvPr>
            <p:ph type="title"/>
          </p:nvPr>
        </p:nvSpPr>
        <p:spPr>
          <a:xfrm>
            <a:off x="2589215" y="609603"/>
            <a:ext cx="8915400" cy="3117043"/>
          </a:xfrm>
        </p:spPr>
        <p:txBody>
          <a:bodyPr anchor="ctr"/>
          <a:lstStyle>
            <a:lvl1pPr>
              <a:defRPr sz="4800"/>
            </a:lvl1pPr>
          </a:lstStyle>
          <a:p>
            <a:pPr lvl="0"/>
            <a:r>
              <a:rPr lang="en-GB"/>
              <a:t>Click to edit Master title style</a:t>
            </a:r>
            <a:endParaRPr lang="en-US"/>
          </a:p>
        </p:txBody>
      </p:sp>
      <p:sp>
        <p:nvSpPr>
          <p:cNvPr id="3" name="Text Placeholder 2">
            <a:extLst>
              <a:ext uri="{FF2B5EF4-FFF2-40B4-BE49-F238E27FC236}">
                <a16:creationId xmlns:a16="http://schemas.microsoft.com/office/drawing/2014/main" id="{5D9A2B01-C227-F0B6-A306-4D429F00070F}"/>
              </a:ext>
            </a:extLst>
          </p:cNvPr>
          <p:cNvSpPr txBox="1">
            <a:spLocks noGrp="1"/>
          </p:cNvSpPr>
          <p:nvPr>
            <p:ph type="body" idx="4294967295"/>
          </p:nvPr>
        </p:nvSpPr>
        <p:spPr>
          <a:xfrm>
            <a:off x="2589215" y="4354043"/>
            <a:ext cx="8915400" cy="1555860"/>
          </a:xfrm>
        </p:spPr>
        <p:txBody>
          <a:bodyPr anchor="ctr"/>
          <a:lstStyle>
            <a:lvl1pPr marL="0" indent="0">
              <a:buNone/>
              <a:defRPr>
                <a:solidFill>
                  <a:srgbClr val="595959"/>
                </a:solidFill>
              </a:defRPr>
            </a:lvl1pPr>
          </a:lstStyle>
          <a:p>
            <a:pPr lvl="0"/>
            <a:r>
              <a:rPr lang="en-GB"/>
              <a:t>Click to edit Master text styles</a:t>
            </a:r>
          </a:p>
        </p:txBody>
      </p:sp>
      <p:sp>
        <p:nvSpPr>
          <p:cNvPr id="4" name="Date Placeholder 3">
            <a:extLst>
              <a:ext uri="{FF2B5EF4-FFF2-40B4-BE49-F238E27FC236}">
                <a16:creationId xmlns:a16="http://schemas.microsoft.com/office/drawing/2014/main" id="{6AF8FA94-8CC6-475E-8ED0-935FAADC03C5}"/>
              </a:ext>
            </a:extLst>
          </p:cNvPr>
          <p:cNvSpPr txBox="1">
            <a:spLocks noGrp="1"/>
          </p:cNvSpPr>
          <p:nvPr>
            <p:ph type="dt" sz="half" idx="7"/>
          </p:nvPr>
        </p:nvSpPr>
        <p:spPr/>
        <p:txBody>
          <a:bodyPr/>
          <a:lstStyle>
            <a:lvl1pPr>
              <a:defRPr/>
            </a:lvl1pPr>
          </a:lstStyle>
          <a:p>
            <a:pPr lvl="0"/>
            <a:fld id="{34356146-C097-4201-AE3B-9560C69271A6}" type="datetime1">
              <a:rPr lang="en-GB"/>
              <a:pPr lvl="0"/>
              <a:t>13/10/2025</a:t>
            </a:fld>
            <a:endParaRPr lang="en-GB"/>
          </a:p>
        </p:txBody>
      </p:sp>
      <p:sp>
        <p:nvSpPr>
          <p:cNvPr id="5" name="Footer Placeholder 4">
            <a:extLst>
              <a:ext uri="{FF2B5EF4-FFF2-40B4-BE49-F238E27FC236}">
                <a16:creationId xmlns:a16="http://schemas.microsoft.com/office/drawing/2014/main" id="{128907DF-5219-0D19-53E9-89774769A83C}"/>
              </a:ext>
            </a:extLst>
          </p:cNvPr>
          <p:cNvSpPr txBox="1">
            <a:spLocks noGrp="1"/>
          </p:cNvSpPr>
          <p:nvPr>
            <p:ph type="ftr" sz="quarter" idx="9"/>
          </p:nvPr>
        </p:nvSpPr>
        <p:spPr/>
        <p:txBody>
          <a:bodyPr/>
          <a:lstStyle>
            <a:lvl1pPr>
              <a:defRPr/>
            </a:lvl1pPr>
          </a:lstStyle>
          <a:p>
            <a:pPr lvl="0"/>
            <a:endParaRPr lang="en-GB"/>
          </a:p>
        </p:txBody>
      </p:sp>
      <p:sp>
        <p:nvSpPr>
          <p:cNvPr id="6" name="Freeform 11">
            <a:extLst>
              <a:ext uri="{FF2B5EF4-FFF2-40B4-BE49-F238E27FC236}">
                <a16:creationId xmlns:a16="http://schemas.microsoft.com/office/drawing/2014/main" id="{89AC9478-881A-D6DB-B2F5-949CFA8A7F89}"/>
              </a:ext>
            </a:extLst>
          </p:cNvPr>
          <p:cNvSpPr/>
          <p:nvPr/>
        </p:nvSpPr>
        <p:spPr>
          <a:xfrm flipV="1">
            <a:off x="-4187" y="3178170"/>
            <a:ext cx="1588523" cy="507299"/>
          </a:xfrm>
          <a:custGeom>
            <a:avLst/>
            <a:gdLst>
              <a:gd name="f0" fmla="val w"/>
              <a:gd name="f1" fmla="val h"/>
              <a:gd name="f2" fmla="val 0"/>
              <a:gd name="f3" fmla="val 9248"/>
              <a:gd name="f4" fmla="val 10000"/>
              <a:gd name="f5" fmla="val 4701"/>
              <a:gd name="f6" fmla="val 7915"/>
              <a:gd name="f7" fmla="val 188"/>
              <a:gd name="f8" fmla="val 7906"/>
              <a:gd name="f9" fmla="val 156"/>
              <a:gd name="f10" fmla="val 7895"/>
              <a:gd name="f11" fmla="val 126"/>
              <a:gd name="f12" fmla="val 7886"/>
              <a:gd name="f13" fmla="val 94"/>
              <a:gd name="f14" fmla="val 7859"/>
              <a:gd name="f15" fmla="val 7831"/>
              <a:gd name="f16" fmla="val 7803"/>
              <a:gd name="f17" fmla="val 7275"/>
              <a:gd name="f18" fmla="val 70"/>
              <a:gd name="f19" fmla="val 8"/>
              <a:gd name="f20" fmla="val 3380"/>
              <a:gd name="f21" fmla="val 17"/>
              <a:gd name="f22" fmla="val 6690"/>
              <a:gd name="f23" fmla="val 25"/>
              <a:gd name="f24" fmla="val 9966"/>
              <a:gd name="f25" fmla="val 9872"/>
              <a:gd name="f26" fmla="val 9778"/>
              <a:gd name="f27" fmla="val 5265"/>
              <a:gd name="f28" fmla="val 9303"/>
              <a:gd name="f29" fmla="val 5077"/>
              <a:gd name="f30" fmla="val 4889"/>
              <a:gd name="f31" fmla="*/ f0 1 9248"/>
              <a:gd name="f32" fmla="*/ f1 1 10000"/>
              <a:gd name="f33" fmla="+- f4 0 f2"/>
              <a:gd name="f34" fmla="+- f3 0 f2"/>
              <a:gd name="f35" fmla="*/ f34 1 9248"/>
              <a:gd name="f36" fmla="*/ f33 1 10000"/>
              <a:gd name="f37" fmla="*/ f2 1 f35"/>
              <a:gd name="f38" fmla="*/ f3 1 f35"/>
              <a:gd name="f39" fmla="*/ f2 1 f36"/>
              <a:gd name="f40" fmla="*/ f4 1 f36"/>
              <a:gd name="f41" fmla="*/ f37 f31 1"/>
              <a:gd name="f42" fmla="*/ f38 f31 1"/>
              <a:gd name="f43" fmla="*/ f40 f32 1"/>
              <a:gd name="f44" fmla="*/ f39 f32 1"/>
            </a:gdLst>
            <a:ahLst/>
            <a:cxnLst>
              <a:cxn ang="3cd4">
                <a:pos x="hc" y="t"/>
              </a:cxn>
              <a:cxn ang="0">
                <a:pos x="r" y="vc"/>
              </a:cxn>
              <a:cxn ang="cd4">
                <a:pos x="hc" y="b"/>
              </a:cxn>
              <a:cxn ang="cd2">
                <a:pos x="l" y="vc"/>
              </a:cxn>
            </a:cxnLst>
            <a:rect l="f41" t="f44" r="f42" b="f43"/>
            <a:pathLst>
              <a:path w="9248" h="10000">
                <a:moveTo>
                  <a:pt x="f3" y="f5"/>
                </a:moveTo>
                <a:lnTo>
                  <a:pt x="f6" y="f7"/>
                </a:lnTo>
                <a:cubicBezTo>
                  <a:pt x="f8" y="f9"/>
                  <a:pt x="f10" y="f11"/>
                  <a:pt x="f12" y="f13"/>
                </a:cubicBezTo>
                <a:cubicBezTo>
                  <a:pt x="f14" y="f2"/>
                  <a:pt x="f15" y="f2"/>
                  <a:pt x="f16" y="f2"/>
                </a:cubicBezTo>
                <a:lnTo>
                  <a:pt x="f17" y="f2"/>
                </a:lnTo>
                <a:lnTo>
                  <a:pt x="f2" y="f18"/>
                </a:lnTo>
                <a:cubicBezTo>
                  <a:pt x="f19" y="f20"/>
                  <a:pt x="f21" y="f22"/>
                  <a:pt x="f23" y="f4"/>
                </a:cubicBezTo>
                <a:lnTo>
                  <a:pt x="f17" y="f24"/>
                </a:lnTo>
                <a:lnTo>
                  <a:pt x="f16" y="f24"/>
                </a:lnTo>
                <a:cubicBezTo>
                  <a:pt x="f15" y="f24"/>
                  <a:pt x="f14" y="f25"/>
                  <a:pt x="f12" y="f25"/>
                </a:cubicBezTo>
                <a:cubicBezTo>
                  <a:pt x="f12" y="f26"/>
                  <a:pt x="f6" y="f26"/>
                  <a:pt x="f6" y="f26"/>
                </a:cubicBezTo>
                <a:lnTo>
                  <a:pt x="f3" y="f27"/>
                </a:lnTo>
                <a:cubicBezTo>
                  <a:pt x="f28" y="f29"/>
                  <a:pt x="f28" y="f30"/>
                  <a:pt x="f3" y="f5"/>
                </a:cubicBezTo>
                <a:close/>
              </a:path>
            </a:pathLst>
          </a:custGeom>
          <a:solidFill>
            <a:srgbClr val="A53010"/>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7" name="Slide Number Placeholder 5">
            <a:extLst>
              <a:ext uri="{FF2B5EF4-FFF2-40B4-BE49-F238E27FC236}">
                <a16:creationId xmlns:a16="http://schemas.microsoft.com/office/drawing/2014/main" id="{2094FF28-F9DC-463B-1CCF-0BC429479A93}"/>
              </a:ext>
            </a:extLst>
          </p:cNvPr>
          <p:cNvSpPr txBox="1">
            <a:spLocks noGrp="1"/>
          </p:cNvSpPr>
          <p:nvPr>
            <p:ph type="sldNum" sz="quarter" idx="8"/>
          </p:nvPr>
        </p:nvSpPr>
        <p:spPr>
          <a:xfrm>
            <a:off x="531815" y="3244135"/>
            <a:ext cx="779763" cy="365129"/>
          </a:xfrm>
        </p:spPr>
        <p:txBody>
          <a:bodyPr/>
          <a:lstStyle>
            <a:lvl1pPr>
              <a:defRPr/>
            </a:lvl1pPr>
          </a:lstStyle>
          <a:p>
            <a:pPr lvl="0"/>
            <a:fld id="{017BA921-8680-48B8-8BE1-7AF114FAE0A4}" type="slidenum">
              <a:t>‹#›</a:t>
            </a:fld>
            <a:endParaRPr lang="en-GB"/>
          </a:p>
        </p:txBody>
      </p:sp>
    </p:spTree>
    <p:extLst>
      <p:ext uri="{BB962C8B-B14F-4D97-AF65-F5344CB8AC3E}">
        <p14:creationId xmlns:p14="http://schemas.microsoft.com/office/powerpoint/2010/main" val="290066447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A24538-ADB6-7BCB-3B5D-130E4797C2A2}"/>
              </a:ext>
            </a:extLst>
          </p:cNvPr>
          <p:cNvSpPr txBox="1">
            <a:spLocks noGrp="1"/>
          </p:cNvSpPr>
          <p:nvPr>
            <p:ph type="title"/>
          </p:nvPr>
        </p:nvSpPr>
        <p:spPr>
          <a:xfrm>
            <a:off x="2849947" y="609603"/>
            <a:ext cx="8393926" cy="2895603"/>
          </a:xfrm>
        </p:spPr>
        <p:txBody>
          <a:bodyPr anchor="ctr"/>
          <a:lstStyle>
            <a:lvl1pPr>
              <a:defRPr sz="4800"/>
            </a:lvl1pPr>
          </a:lstStyle>
          <a:p>
            <a:pPr lvl="0"/>
            <a:r>
              <a:rPr lang="en-GB"/>
              <a:t>Click to edit Master title style</a:t>
            </a:r>
            <a:endParaRPr lang="en-US"/>
          </a:p>
        </p:txBody>
      </p:sp>
      <p:sp>
        <p:nvSpPr>
          <p:cNvPr id="3" name="Text Placeholder 9">
            <a:extLst>
              <a:ext uri="{FF2B5EF4-FFF2-40B4-BE49-F238E27FC236}">
                <a16:creationId xmlns:a16="http://schemas.microsoft.com/office/drawing/2014/main" id="{0D8D70BE-B93C-65A3-AEEF-F9C0E80B1830}"/>
              </a:ext>
            </a:extLst>
          </p:cNvPr>
          <p:cNvSpPr txBox="1">
            <a:spLocks noGrp="1"/>
          </p:cNvSpPr>
          <p:nvPr>
            <p:ph type="body" idx="4294967295"/>
          </p:nvPr>
        </p:nvSpPr>
        <p:spPr>
          <a:xfrm>
            <a:off x="3275015" y="3505196"/>
            <a:ext cx="7536557" cy="381003"/>
          </a:xfrm>
        </p:spPr>
        <p:txBody>
          <a:bodyPr anchor="ctr">
            <a:noAutofit/>
          </a:bodyPr>
          <a:lstStyle>
            <a:lvl1pPr marL="0" indent="0">
              <a:buNone/>
              <a:defRPr sz="1600">
                <a:solidFill>
                  <a:srgbClr val="7F7F7F"/>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A963CB39-C904-CA31-892B-A2264248DC7A}"/>
              </a:ext>
            </a:extLst>
          </p:cNvPr>
          <p:cNvSpPr txBox="1">
            <a:spLocks noGrp="1"/>
          </p:cNvSpPr>
          <p:nvPr>
            <p:ph type="body" idx="4294967295"/>
          </p:nvPr>
        </p:nvSpPr>
        <p:spPr>
          <a:xfrm>
            <a:off x="2589215" y="4354043"/>
            <a:ext cx="8915400" cy="1555860"/>
          </a:xfrm>
        </p:spPr>
        <p:txBody>
          <a:bodyPr anchor="ctr"/>
          <a:lstStyle>
            <a:lvl1pPr marL="0" indent="0">
              <a:buNone/>
              <a:defRPr>
                <a:solidFill>
                  <a:srgbClr val="595959"/>
                </a:solidFill>
              </a:defRPr>
            </a:lvl1pPr>
          </a:lstStyle>
          <a:p>
            <a:pPr lvl="0"/>
            <a:r>
              <a:rPr lang="en-GB"/>
              <a:t>Click to edit Master text styles</a:t>
            </a:r>
          </a:p>
        </p:txBody>
      </p:sp>
      <p:sp>
        <p:nvSpPr>
          <p:cNvPr id="5" name="Date Placeholder 3">
            <a:extLst>
              <a:ext uri="{FF2B5EF4-FFF2-40B4-BE49-F238E27FC236}">
                <a16:creationId xmlns:a16="http://schemas.microsoft.com/office/drawing/2014/main" id="{5F2B9E8A-B228-702D-4E2E-0579DEE5D383}"/>
              </a:ext>
            </a:extLst>
          </p:cNvPr>
          <p:cNvSpPr txBox="1">
            <a:spLocks noGrp="1"/>
          </p:cNvSpPr>
          <p:nvPr>
            <p:ph type="dt" sz="half" idx="7"/>
          </p:nvPr>
        </p:nvSpPr>
        <p:spPr/>
        <p:txBody>
          <a:bodyPr/>
          <a:lstStyle>
            <a:lvl1pPr>
              <a:defRPr/>
            </a:lvl1pPr>
          </a:lstStyle>
          <a:p>
            <a:pPr lvl="0"/>
            <a:fld id="{9E3B02E7-380B-4F5D-B44E-0CA6DA3F7455}" type="datetime1">
              <a:rPr lang="en-GB"/>
              <a:pPr lvl="0"/>
              <a:t>13/10/2025</a:t>
            </a:fld>
            <a:endParaRPr lang="en-GB"/>
          </a:p>
        </p:txBody>
      </p:sp>
      <p:sp>
        <p:nvSpPr>
          <p:cNvPr id="6" name="Footer Placeholder 4">
            <a:extLst>
              <a:ext uri="{FF2B5EF4-FFF2-40B4-BE49-F238E27FC236}">
                <a16:creationId xmlns:a16="http://schemas.microsoft.com/office/drawing/2014/main" id="{DD952EB7-979A-146D-BC36-DABA52EF6B26}"/>
              </a:ext>
            </a:extLst>
          </p:cNvPr>
          <p:cNvSpPr txBox="1">
            <a:spLocks noGrp="1"/>
          </p:cNvSpPr>
          <p:nvPr>
            <p:ph type="ftr" sz="quarter" idx="9"/>
          </p:nvPr>
        </p:nvSpPr>
        <p:spPr/>
        <p:txBody>
          <a:bodyPr/>
          <a:lstStyle>
            <a:lvl1pPr>
              <a:defRPr/>
            </a:lvl1pPr>
          </a:lstStyle>
          <a:p>
            <a:pPr lvl="0"/>
            <a:endParaRPr lang="en-GB"/>
          </a:p>
        </p:txBody>
      </p:sp>
      <p:sp>
        <p:nvSpPr>
          <p:cNvPr id="7" name="Freeform 11">
            <a:extLst>
              <a:ext uri="{FF2B5EF4-FFF2-40B4-BE49-F238E27FC236}">
                <a16:creationId xmlns:a16="http://schemas.microsoft.com/office/drawing/2014/main" id="{BB7D8C59-B133-9E98-944D-CFD4040CD810}"/>
              </a:ext>
            </a:extLst>
          </p:cNvPr>
          <p:cNvSpPr/>
          <p:nvPr/>
        </p:nvSpPr>
        <p:spPr>
          <a:xfrm flipV="1">
            <a:off x="-4187" y="3178170"/>
            <a:ext cx="1588523" cy="507299"/>
          </a:xfrm>
          <a:custGeom>
            <a:avLst/>
            <a:gdLst>
              <a:gd name="f0" fmla="val w"/>
              <a:gd name="f1" fmla="val h"/>
              <a:gd name="f2" fmla="val 0"/>
              <a:gd name="f3" fmla="val 9248"/>
              <a:gd name="f4" fmla="val 10000"/>
              <a:gd name="f5" fmla="val 4701"/>
              <a:gd name="f6" fmla="val 7915"/>
              <a:gd name="f7" fmla="val 188"/>
              <a:gd name="f8" fmla="val 7906"/>
              <a:gd name="f9" fmla="val 156"/>
              <a:gd name="f10" fmla="val 7895"/>
              <a:gd name="f11" fmla="val 126"/>
              <a:gd name="f12" fmla="val 7886"/>
              <a:gd name="f13" fmla="val 94"/>
              <a:gd name="f14" fmla="val 7859"/>
              <a:gd name="f15" fmla="val 7831"/>
              <a:gd name="f16" fmla="val 7803"/>
              <a:gd name="f17" fmla="val 7275"/>
              <a:gd name="f18" fmla="val 70"/>
              <a:gd name="f19" fmla="val 8"/>
              <a:gd name="f20" fmla="val 3380"/>
              <a:gd name="f21" fmla="val 17"/>
              <a:gd name="f22" fmla="val 6690"/>
              <a:gd name="f23" fmla="val 25"/>
              <a:gd name="f24" fmla="val 9966"/>
              <a:gd name="f25" fmla="val 9872"/>
              <a:gd name="f26" fmla="val 9778"/>
              <a:gd name="f27" fmla="val 5265"/>
              <a:gd name="f28" fmla="val 9303"/>
              <a:gd name="f29" fmla="val 5077"/>
              <a:gd name="f30" fmla="val 4889"/>
              <a:gd name="f31" fmla="*/ f0 1 9248"/>
              <a:gd name="f32" fmla="*/ f1 1 10000"/>
              <a:gd name="f33" fmla="+- f4 0 f2"/>
              <a:gd name="f34" fmla="+- f3 0 f2"/>
              <a:gd name="f35" fmla="*/ f34 1 9248"/>
              <a:gd name="f36" fmla="*/ f33 1 10000"/>
              <a:gd name="f37" fmla="*/ f2 1 f35"/>
              <a:gd name="f38" fmla="*/ f3 1 f35"/>
              <a:gd name="f39" fmla="*/ f2 1 f36"/>
              <a:gd name="f40" fmla="*/ f4 1 f36"/>
              <a:gd name="f41" fmla="*/ f37 f31 1"/>
              <a:gd name="f42" fmla="*/ f38 f31 1"/>
              <a:gd name="f43" fmla="*/ f40 f32 1"/>
              <a:gd name="f44" fmla="*/ f39 f32 1"/>
            </a:gdLst>
            <a:ahLst/>
            <a:cxnLst>
              <a:cxn ang="3cd4">
                <a:pos x="hc" y="t"/>
              </a:cxn>
              <a:cxn ang="0">
                <a:pos x="r" y="vc"/>
              </a:cxn>
              <a:cxn ang="cd4">
                <a:pos x="hc" y="b"/>
              </a:cxn>
              <a:cxn ang="cd2">
                <a:pos x="l" y="vc"/>
              </a:cxn>
            </a:cxnLst>
            <a:rect l="f41" t="f44" r="f42" b="f43"/>
            <a:pathLst>
              <a:path w="9248" h="10000">
                <a:moveTo>
                  <a:pt x="f3" y="f5"/>
                </a:moveTo>
                <a:lnTo>
                  <a:pt x="f6" y="f7"/>
                </a:lnTo>
                <a:cubicBezTo>
                  <a:pt x="f8" y="f9"/>
                  <a:pt x="f10" y="f11"/>
                  <a:pt x="f12" y="f13"/>
                </a:cubicBezTo>
                <a:cubicBezTo>
                  <a:pt x="f14" y="f2"/>
                  <a:pt x="f15" y="f2"/>
                  <a:pt x="f16" y="f2"/>
                </a:cubicBezTo>
                <a:lnTo>
                  <a:pt x="f17" y="f2"/>
                </a:lnTo>
                <a:lnTo>
                  <a:pt x="f2" y="f18"/>
                </a:lnTo>
                <a:cubicBezTo>
                  <a:pt x="f19" y="f20"/>
                  <a:pt x="f21" y="f22"/>
                  <a:pt x="f23" y="f4"/>
                </a:cubicBezTo>
                <a:lnTo>
                  <a:pt x="f17" y="f24"/>
                </a:lnTo>
                <a:lnTo>
                  <a:pt x="f16" y="f24"/>
                </a:lnTo>
                <a:cubicBezTo>
                  <a:pt x="f15" y="f24"/>
                  <a:pt x="f14" y="f25"/>
                  <a:pt x="f12" y="f25"/>
                </a:cubicBezTo>
                <a:cubicBezTo>
                  <a:pt x="f12" y="f26"/>
                  <a:pt x="f6" y="f26"/>
                  <a:pt x="f6" y="f26"/>
                </a:cubicBezTo>
                <a:lnTo>
                  <a:pt x="f3" y="f27"/>
                </a:lnTo>
                <a:cubicBezTo>
                  <a:pt x="f28" y="f29"/>
                  <a:pt x="f28" y="f30"/>
                  <a:pt x="f3" y="f5"/>
                </a:cubicBezTo>
                <a:close/>
              </a:path>
            </a:pathLst>
          </a:custGeom>
          <a:solidFill>
            <a:srgbClr val="A53010"/>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8" name="Slide Number Placeholder 5">
            <a:extLst>
              <a:ext uri="{FF2B5EF4-FFF2-40B4-BE49-F238E27FC236}">
                <a16:creationId xmlns:a16="http://schemas.microsoft.com/office/drawing/2014/main" id="{4FB32314-079D-912A-8A42-C890269CB784}"/>
              </a:ext>
            </a:extLst>
          </p:cNvPr>
          <p:cNvSpPr txBox="1">
            <a:spLocks noGrp="1"/>
          </p:cNvSpPr>
          <p:nvPr>
            <p:ph type="sldNum" sz="quarter" idx="8"/>
          </p:nvPr>
        </p:nvSpPr>
        <p:spPr>
          <a:xfrm>
            <a:off x="531815" y="3244135"/>
            <a:ext cx="779763" cy="365129"/>
          </a:xfrm>
        </p:spPr>
        <p:txBody>
          <a:bodyPr/>
          <a:lstStyle>
            <a:lvl1pPr>
              <a:defRPr/>
            </a:lvl1pPr>
          </a:lstStyle>
          <a:p>
            <a:pPr lvl="0"/>
            <a:fld id="{E23FE0F7-7807-4570-9D05-DC20980F4C7F}" type="slidenum">
              <a:t>‹#›</a:t>
            </a:fld>
            <a:endParaRPr lang="en-GB"/>
          </a:p>
        </p:txBody>
      </p:sp>
      <p:sp>
        <p:nvSpPr>
          <p:cNvPr id="9" name="TextBox 13">
            <a:extLst>
              <a:ext uri="{FF2B5EF4-FFF2-40B4-BE49-F238E27FC236}">
                <a16:creationId xmlns:a16="http://schemas.microsoft.com/office/drawing/2014/main" id="{D9A31CF8-CF0B-E9E1-23F4-C3CD7D1FD843}"/>
              </a:ext>
            </a:extLst>
          </p:cNvPr>
          <p:cNvSpPr txBox="1"/>
          <p:nvPr/>
        </p:nvSpPr>
        <p:spPr>
          <a:xfrm>
            <a:off x="2467654" y="648007"/>
            <a:ext cx="609603" cy="584777"/>
          </a:xfrm>
          <a:prstGeom prst="rect">
            <a:avLst/>
          </a:prstGeom>
          <a:noFill/>
          <a:ln cap="flat">
            <a:noFill/>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8000" b="0" i="0" u="none" strike="noStrike" kern="1200" cap="none" spc="0" baseline="0">
                <a:solidFill>
                  <a:srgbClr val="A53010"/>
                </a:solidFill>
                <a:uFillTx/>
                <a:latin typeface="Arial"/>
              </a:rPr>
              <a:t>“</a:t>
            </a:r>
          </a:p>
        </p:txBody>
      </p:sp>
      <p:sp>
        <p:nvSpPr>
          <p:cNvPr id="10" name="TextBox 14">
            <a:extLst>
              <a:ext uri="{FF2B5EF4-FFF2-40B4-BE49-F238E27FC236}">
                <a16:creationId xmlns:a16="http://schemas.microsoft.com/office/drawing/2014/main" id="{6F20A71C-8046-AFBA-5DCD-FB63425E56F1}"/>
              </a:ext>
            </a:extLst>
          </p:cNvPr>
          <p:cNvSpPr txBox="1"/>
          <p:nvPr/>
        </p:nvSpPr>
        <p:spPr>
          <a:xfrm>
            <a:off x="11114852" y="2905304"/>
            <a:ext cx="609603" cy="584777"/>
          </a:xfrm>
          <a:prstGeom prst="rect">
            <a:avLst/>
          </a:prstGeom>
          <a:noFill/>
          <a:ln cap="flat">
            <a:noFill/>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8000" b="0" i="0" u="none" strike="noStrike" kern="1200" cap="none" spc="0" baseline="0">
                <a:solidFill>
                  <a:srgbClr val="A53010"/>
                </a:solidFill>
                <a:uFillTx/>
                <a:latin typeface="Arial"/>
              </a:rPr>
              <a:t>”</a:t>
            </a:r>
          </a:p>
        </p:txBody>
      </p:sp>
    </p:spTree>
    <p:extLst>
      <p:ext uri="{BB962C8B-B14F-4D97-AF65-F5344CB8AC3E}">
        <p14:creationId xmlns:p14="http://schemas.microsoft.com/office/powerpoint/2010/main" val="272559725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BA66BD-DEC6-1E26-337D-E7765A67EC3E}"/>
              </a:ext>
            </a:extLst>
          </p:cNvPr>
          <p:cNvSpPr txBox="1">
            <a:spLocks noGrp="1"/>
          </p:cNvSpPr>
          <p:nvPr>
            <p:ph type="title"/>
          </p:nvPr>
        </p:nvSpPr>
        <p:spPr>
          <a:xfrm>
            <a:off x="2589215" y="2438403"/>
            <a:ext cx="8915400" cy="2724847"/>
          </a:xfrm>
        </p:spPr>
        <p:txBody>
          <a:bodyPr anchor="b"/>
          <a:lstStyle>
            <a:lvl1pPr>
              <a:defRPr sz="4800"/>
            </a:lvl1pPr>
          </a:lstStyle>
          <a:p>
            <a:pPr lvl="0"/>
            <a:r>
              <a:rPr lang="en-GB"/>
              <a:t>Click to edit Master title style</a:t>
            </a:r>
            <a:endParaRPr lang="en-US"/>
          </a:p>
        </p:txBody>
      </p:sp>
      <p:sp>
        <p:nvSpPr>
          <p:cNvPr id="3" name="Text Placeholder 3">
            <a:extLst>
              <a:ext uri="{FF2B5EF4-FFF2-40B4-BE49-F238E27FC236}">
                <a16:creationId xmlns:a16="http://schemas.microsoft.com/office/drawing/2014/main" id="{87B03ABE-2CFF-BF4B-5BF7-BEE5E0972186}"/>
              </a:ext>
            </a:extLst>
          </p:cNvPr>
          <p:cNvSpPr txBox="1">
            <a:spLocks noGrp="1"/>
          </p:cNvSpPr>
          <p:nvPr>
            <p:ph type="body" idx="4294967295"/>
          </p:nvPr>
        </p:nvSpPr>
        <p:spPr>
          <a:xfrm>
            <a:off x="2589215" y="5181603"/>
            <a:ext cx="8915400" cy="729618"/>
          </a:xfrm>
        </p:spPr>
        <p:txBody>
          <a:bodyPr/>
          <a:lstStyle>
            <a:lvl1pPr marL="0" indent="0">
              <a:buNone/>
              <a:defRPr>
                <a:solidFill>
                  <a:srgbClr val="595959"/>
                </a:solidFill>
              </a:defRPr>
            </a:lvl1pPr>
          </a:lstStyle>
          <a:p>
            <a:pPr lvl="0"/>
            <a:r>
              <a:rPr lang="en-GB"/>
              <a:t>Click to edit Master text styles</a:t>
            </a:r>
          </a:p>
        </p:txBody>
      </p:sp>
      <p:sp>
        <p:nvSpPr>
          <p:cNvPr id="4" name="Date Placeholder 4">
            <a:extLst>
              <a:ext uri="{FF2B5EF4-FFF2-40B4-BE49-F238E27FC236}">
                <a16:creationId xmlns:a16="http://schemas.microsoft.com/office/drawing/2014/main" id="{E4A5D2E6-9B76-66E3-6515-F0DD6938DB3D}"/>
              </a:ext>
            </a:extLst>
          </p:cNvPr>
          <p:cNvSpPr txBox="1">
            <a:spLocks noGrp="1"/>
          </p:cNvSpPr>
          <p:nvPr>
            <p:ph type="dt" sz="half" idx="7"/>
          </p:nvPr>
        </p:nvSpPr>
        <p:spPr/>
        <p:txBody>
          <a:bodyPr/>
          <a:lstStyle>
            <a:lvl1pPr>
              <a:defRPr/>
            </a:lvl1pPr>
          </a:lstStyle>
          <a:p>
            <a:pPr lvl="0"/>
            <a:fld id="{C9944BE6-DAA3-43F1-9042-8D6BA0983BB2}" type="datetime1">
              <a:rPr lang="en-GB"/>
              <a:pPr lvl="0"/>
              <a:t>13/10/2025</a:t>
            </a:fld>
            <a:endParaRPr lang="en-GB"/>
          </a:p>
        </p:txBody>
      </p:sp>
      <p:sp>
        <p:nvSpPr>
          <p:cNvPr id="5" name="Footer Placeholder 5">
            <a:extLst>
              <a:ext uri="{FF2B5EF4-FFF2-40B4-BE49-F238E27FC236}">
                <a16:creationId xmlns:a16="http://schemas.microsoft.com/office/drawing/2014/main" id="{871ED500-51DC-C4F4-DF62-2ACD6A4BFFB2}"/>
              </a:ext>
            </a:extLst>
          </p:cNvPr>
          <p:cNvSpPr txBox="1">
            <a:spLocks noGrp="1"/>
          </p:cNvSpPr>
          <p:nvPr>
            <p:ph type="ftr" sz="quarter" idx="9"/>
          </p:nvPr>
        </p:nvSpPr>
        <p:spPr/>
        <p:txBody>
          <a:bodyPr/>
          <a:lstStyle>
            <a:lvl1pPr>
              <a:defRPr/>
            </a:lvl1pPr>
          </a:lstStyle>
          <a:p>
            <a:pPr lvl="0"/>
            <a:endParaRPr lang="en-GB"/>
          </a:p>
        </p:txBody>
      </p:sp>
      <p:sp>
        <p:nvSpPr>
          <p:cNvPr id="6" name="Freeform 11">
            <a:extLst>
              <a:ext uri="{FF2B5EF4-FFF2-40B4-BE49-F238E27FC236}">
                <a16:creationId xmlns:a16="http://schemas.microsoft.com/office/drawing/2014/main" id="{AA4991DE-98C6-E207-3B99-D84172A6D1CE}"/>
              </a:ext>
            </a:extLst>
          </p:cNvPr>
          <p:cNvSpPr/>
          <p:nvPr/>
        </p:nvSpPr>
        <p:spPr>
          <a:xfrm flipV="1">
            <a:off x="-4187" y="4911727"/>
            <a:ext cx="1588523" cy="507299"/>
          </a:xfrm>
          <a:custGeom>
            <a:avLst/>
            <a:gdLst>
              <a:gd name="f0" fmla="val w"/>
              <a:gd name="f1" fmla="val h"/>
              <a:gd name="f2" fmla="val 0"/>
              <a:gd name="f3" fmla="val 9248"/>
              <a:gd name="f4" fmla="val 10000"/>
              <a:gd name="f5" fmla="val 4701"/>
              <a:gd name="f6" fmla="val 7915"/>
              <a:gd name="f7" fmla="val 188"/>
              <a:gd name="f8" fmla="val 7906"/>
              <a:gd name="f9" fmla="val 156"/>
              <a:gd name="f10" fmla="val 7895"/>
              <a:gd name="f11" fmla="val 126"/>
              <a:gd name="f12" fmla="val 7886"/>
              <a:gd name="f13" fmla="val 94"/>
              <a:gd name="f14" fmla="val 7859"/>
              <a:gd name="f15" fmla="val 7831"/>
              <a:gd name="f16" fmla="val 7803"/>
              <a:gd name="f17" fmla="val 7275"/>
              <a:gd name="f18" fmla="val 70"/>
              <a:gd name="f19" fmla="val 8"/>
              <a:gd name="f20" fmla="val 3380"/>
              <a:gd name="f21" fmla="val 17"/>
              <a:gd name="f22" fmla="val 6690"/>
              <a:gd name="f23" fmla="val 25"/>
              <a:gd name="f24" fmla="val 9966"/>
              <a:gd name="f25" fmla="val 9872"/>
              <a:gd name="f26" fmla="val 9778"/>
              <a:gd name="f27" fmla="val 5265"/>
              <a:gd name="f28" fmla="val 9303"/>
              <a:gd name="f29" fmla="val 5077"/>
              <a:gd name="f30" fmla="val 4889"/>
              <a:gd name="f31" fmla="*/ f0 1 9248"/>
              <a:gd name="f32" fmla="*/ f1 1 10000"/>
              <a:gd name="f33" fmla="+- f4 0 f2"/>
              <a:gd name="f34" fmla="+- f3 0 f2"/>
              <a:gd name="f35" fmla="*/ f34 1 9248"/>
              <a:gd name="f36" fmla="*/ f33 1 10000"/>
              <a:gd name="f37" fmla="*/ f2 1 f35"/>
              <a:gd name="f38" fmla="*/ f3 1 f35"/>
              <a:gd name="f39" fmla="*/ f2 1 f36"/>
              <a:gd name="f40" fmla="*/ f4 1 f36"/>
              <a:gd name="f41" fmla="*/ f37 f31 1"/>
              <a:gd name="f42" fmla="*/ f38 f31 1"/>
              <a:gd name="f43" fmla="*/ f40 f32 1"/>
              <a:gd name="f44" fmla="*/ f39 f32 1"/>
            </a:gdLst>
            <a:ahLst/>
            <a:cxnLst>
              <a:cxn ang="3cd4">
                <a:pos x="hc" y="t"/>
              </a:cxn>
              <a:cxn ang="0">
                <a:pos x="r" y="vc"/>
              </a:cxn>
              <a:cxn ang="cd4">
                <a:pos x="hc" y="b"/>
              </a:cxn>
              <a:cxn ang="cd2">
                <a:pos x="l" y="vc"/>
              </a:cxn>
            </a:cxnLst>
            <a:rect l="f41" t="f44" r="f42" b="f43"/>
            <a:pathLst>
              <a:path w="9248" h="10000">
                <a:moveTo>
                  <a:pt x="f3" y="f5"/>
                </a:moveTo>
                <a:lnTo>
                  <a:pt x="f6" y="f7"/>
                </a:lnTo>
                <a:cubicBezTo>
                  <a:pt x="f8" y="f9"/>
                  <a:pt x="f10" y="f11"/>
                  <a:pt x="f12" y="f13"/>
                </a:cubicBezTo>
                <a:cubicBezTo>
                  <a:pt x="f14" y="f2"/>
                  <a:pt x="f15" y="f2"/>
                  <a:pt x="f16" y="f2"/>
                </a:cubicBezTo>
                <a:lnTo>
                  <a:pt x="f17" y="f2"/>
                </a:lnTo>
                <a:lnTo>
                  <a:pt x="f2" y="f18"/>
                </a:lnTo>
                <a:cubicBezTo>
                  <a:pt x="f19" y="f20"/>
                  <a:pt x="f21" y="f22"/>
                  <a:pt x="f23" y="f4"/>
                </a:cubicBezTo>
                <a:lnTo>
                  <a:pt x="f17" y="f24"/>
                </a:lnTo>
                <a:lnTo>
                  <a:pt x="f16" y="f24"/>
                </a:lnTo>
                <a:cubicBezTo>
                  <a:pt x="f15" y="f24"/>
                  <a:pt x="f14" y="f25"/>
                  <a:pt x="f12" y="f25"/>
                </a:cubicBezTo>
                <a:cubicBezTo>
                  <a:pt x="f12" y="f26"/>
                  <a:pt x="f6" y="f26"/>
                  <a:pt x="f6" y="f26"/>
                </a:cubicBezTo>
                <a:lnTo>
                  <a:pt x="f3" y="f27"/>
                </a:lnTo>
                <a:cubicBezTo>
                  <a:pt x="f28" y="f29"/>
                  <a:pt x="f28" y="f30"/>
                  <a:pt x="f3" y="f5"/>
                </a:cubicBezTo>
                <a:close/>
              </a:path>
            </a:pathLst>
          </a:custGeom>
          <a:solidFill>
            <a:srgbClr val="A53010"/>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7" name="Slide Number Placeholder 6">
            <a:extLst>
              <a:ext uri="{FF2B5EF4-FFF2-40B4-BE49-F238E27FC236}">
                <a16:creationId xmlns:a16="http://schemas.microsoft.com/office/drawing/2014/main" id="{2FABFA3E-F00D-1034-EF6F-AAE4141766DA}"/>
              </a:ext>
            </a:extLst>
          </p:cNvPr>
          <p:cNvSpPr txBox="1">
            <a:spLocks noGrp="1"/>
          </p:cNvSpPr>
          <p:nvPr>
            <p:ph type="sldNum" sz="quarter" idx="8"/>
          </p:nvPr>
        </p:nvSpPr>
        <p:spPr>
          <a:xfrm>
            <a:off x="531815" y="4983086"/>
            <a:ext cx="779763" cy="365129"/>
          </a:xfrm>
        </p:spPr>
        <p:txBody>
          <a:bodyPr/>
          <a:lstStyle>
            <a:lvl1pPr>
              <a:defRPr/>
            </a:lvl1pPr>
          </a:lstStyle>
          <a:p>
            <a:pPr lvl="0"/>
            <a:fld id="{45B3F0C3-A013-485F-99B6-4A182893CD99}" type="slidenum">
              <a:t>‹#›</a:t>
            </a:fld>
            <a:endParaRPr lang="en-GB"/>
          </a:p>
        </p:txBody>
      </p:sp>
    </p:spTree>
    <p:extLst>
      <p:ext uri="{BB962C8B-B14F-4D97-AF65-F5344CB8AC3E}">
        <p14:creationId xmlns:p14="http://schemas.microsoft.com/office/powerpoint/2010/main" val="48827946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BB72AA-69B5-6635-2C05-09E1AF38A019}"/>
              </a:ext>
            </a:extLst>
          </p:cNvPr>
          <p:cNvSpPr txBox="1">
            <a:spLocks noGrp="1"/>
          </p:cNvSpPr>
          <p:nvPr>
            <p:ph type="title"/>
          </p:nvPr>
        </p:nvSpPr>
        <p:spPr>
          <a:xfrm>
            <a:off x="2849947" y="609603"/>
            <a:ext cx="8393926" cy="2895603"/>
          </a:xfrm>
        </p:spPr>
        <p:txBody>
          <a:bodyPr anchor="ctr"/>
          <a:lstStyle>
            <a:lvl1pPr>
              <a:defRPr sz="4800"/>
            </a:lvl1pPr>
          </a:lstStyle>
          <a:p>
            <a:pPr lvl="0"/>
            <a:r>
              <a:rPr lang="en-GB"/>
              <a:t>Click to edit Master title style</a:t>
            </a:r>
            <a:endParaRPr lang="en-US"/>
          </a:p>
        </p:txBody>
      </p:sp>
      <p:sp>
        <p:nvSpPr>
          <p:cNvPr id="3" name="Text Placeholder 9">
            <a:extLst>
              <a:ext uri="{FF2B5EF4-FFF2-40B4-BE49-F238E27FC236}">
                <a16:creationId xmlns:a16="http://schemas.microsoft.com/office/drawing/2014/main" id="{793D9248-2F6B-FBD3-58E9-047784A46384}"/>
              </a:ext>
            </a:extLst>
          </p:cNvPr>
          <p:cNvSpPr txBox="1">
            <a:spLocks noGrp="1"/>
          </p:cNvSpPr>
          <p:nvPr>
            <p:ph type="body" idx="4294967295"/>
          </p:nvPr>
        </p:nvSpPr>
        <p:spPr>
          <a:xfrm>
            <a:off x="2589215" y="4343400"/>
            <a:ext cx="8915400" cy="838203"/>
          </a:xfrm>
        </p:spPr>
        <p:txBody>
          <a:bodyPr anchor="b">
            <a:noAutofit/>
          </a:bodyPr>
          <a:lstStyle>
            <a:lvl1pPr marL="0" indent="0">
              <a:buNone/>
              <a:defRPr sz="2400">
                <a:solidFill>
                  <a:srgbClr val="A53010"/>
                </a:solidFill>
              </a:defRPr>
            </a:lvl1pPr>
          </a:lstStyle>
          <a:p>
            <a:pPr lvl="0"/>
            <a:r>
              <a:rPr lang="en-GB"/>
              <a:t>Click to edit Master text styles</a:t>
            </a:r>
          </a:p>
        </p:txBody>
      </p:sp>
      <p:sp>
        <p:nvSpPr>
          <p:cNvPr id="4" name="Text Placeholder 3">
            <a:extLst>
              <a:ext uri="{FF2B5EF4-FFF2-40B4-BE49-F238E27FC236}">
                <a16:creationId xmlns:a16="http://schemas.microsoft.com/office/drawing/2014/main" id="{DA20172F-CB37-22A9-EF2B-AFA4427AE60E}"/>
              </a:ext>
            </a:extLst>
          </p:cNvPr>
          <p:cNvSpPr txBox="1">
            <a:spLocks noGrp="1"/>
          </p:cNvSpPr>
          <p:nvPr>
            <p:ph type="body" idx="4294967295"/>
          </p:nvPr>
        </p:nvSpPr>
        <p:spPr>
          <a:xfrm>
            <a:off x="2589215" y="5181603"/>
            <a:ext cx="8915400" cy="729618"/>
          </a:xfrm>
        </p:spPr>
        <p:txBody>
          <a:bodyPr/>
          <a:lstStyle>
            <a:lvl1pPr marL="0" indent="0">
              <a:buNone/>
              <a:defRPr>
                <a:solidFill>
                  <a:srgbClr val="595959"/>
                </a:solidFill>
              </a:defRPr>
            </a:lvl1pPr>
          </a:lstStyle>
          <a:p>
            <a:pPr lvl="0"/>
            <a:r>
              <a:rPr lang="en-GB"/>
              <a:t>Click to edit Master text styles</a:t>
            </a:r>
          </a:p>
        </p:txBody>
      </p:sp>
      <p:sp>
        <p:nvSpPr>
          <p:cNvPr id="5" name="Date Placeholder 4">
            <a:extLst>
              <a:ext uri="{FF2B5EF4-FFF2-40B4-BE49-F238E27FC236}">
                <a16:creationId xmlns:a16="http://schemas.microsoft.com/office/drawing/2014/main" id="{4432B7F2-D4BA-12B9-E769-17A5C329FEEB}"/>
              </a:ext>
            </a:extLst>
          </p:cNvPr>
          <p:cNvSpPr txBox="1">
            <a:spLocks noGrp="1"/>
          </p:cNvSpPr>
          <p:nvPr>
            <p:ph type="dt" sz="half" idx="7"/>
          </p:nvPr>
        </p:nvSpPr>
        <p:spPr/>
        <p:txBody>
          <a:bodyPr/>
          <a:lstStyle>
            <a:lvl1pPr>
              <a:defRPr/>
            </a:lvl1pPr>
          </a:lstStyle>
          <a:p>
            <a:pPr lvl="0"/>
            <a:fld id="{6BAB9112-1577-4AB1-8AF3-5D27268E0E0D}" type="datetime1">
              <a:rPr lang="en-GB"/>
              <a:pPr lvl="0"/>
              <a:t>13/10/2025</a:t>
            </a:fld>
            <a:endParaRPr lang="en-GB"/>
          </a:p>
        </p:txBody>
      </p:sp>
      <p:sp>
        <p:nvSpPr>
          <p:cNvPr id="6" name="Footer Placeholder 5">
            <a:extLst>
              <a:ext uri="{FF2B5EF4-FFF2-40B4-BE49-F238E27FC236}">
                <a16:creationId xmlns:a16="http://schemas.microsoft.com/office/drawing/2014/main" id="{16BB5E2D-AFD4-AF17-B960-696DC45AE3AE}"/>
              </a:ext>
            </a:extLst>
          </p:cNvPr>
          <p:cNvSpPr txBox="1">
            <a:spLocks noGrp="1"/>
          </p:cNvSpPr>
          <p:nvPr>
            <p:ph type="ftr" sz="quarter" idx="9"/>
          </p:nvPr>
        </p:nvSpPr>
        <p:spPr/>
        <p:txBody>
          <a:bodyPr/>
          <a:lstStyle>
            <a:lvl1pPr>
              <a:defRPr/>
            </a:lvl1pPr>
          </a:lstStyle>
          <a:p>
            <a:pPr lvl="0"/>
            <a:endParaRPr lang="en-GB"/>
          </a:p>
        </p:txBody>
      </p:sp>
      <p:sp>
        <p:nvSpPr>
          <p:cNvPr id="7" name="Freeform 11">
            <a:extLst>
              <a:ext uri="{FF2B5EF4-FFF2-40B4-BE49-F238E27FC236}">
                <a16:creationId xmlns:a16="http://schemas.microsoft.com/office/drawing/2014/main" id="{7E5159F8-6A8F-BD4C-54E0-B72A183D8FF6}"/>
              </a:ext>
            </a:extLst>
          </p:cNvPr>
          <p:cNvSpPr/>
          <p:nvPr/>
        </p:nvSpPr>
        <p:spPr>
          <a:xfrm flipV="1">
            <a:off x="-4187" y="4911727"/>
            <a:ext cx="1588523" cy="507299"/>
          </a:xfrm>
          <a:custGeom>
            <a:avLst/>
            <a:gdLst>
              <a:gd name="f0" fmla="val w"/>
              <a:gd name="f1" fmla="val h"/>
              <a:gd name="f2" fmla="val 0"/>
              <a:gd name="f3" fmla="val 9248"/>
              <a:gd name="f4" fmla="val 10000"/>
              <a:gd name="f5" fmla="val 4701"/>
              <a:gd name="f6" fmla="val 7915"/>
              <a:gd name="f7" fmla="val 188"/>
              <a:gd name="f8" fmla="val 7906"/>
              <a:gd name="f9" fmla="val 156"/>
              <a:gd name="f10" fmla="val 7895"/>
              <a:gd name="f11" fmla="val 126"/>
              <a:gd name="f12" fmla="val 7886"/>
              <a:gd name="f13" fmla="val 94"/>
              <a:gd name="f14" fmla="val 7859"/>
              <a:gd name="f15" fmla="val 7831"/>
              <a:gd name="f16" fmla="val 7803"/>
              <a:gd name="f17" fmla="val 7275"/>
              <a:gd name="f18" fmla="val 70"/>
              <a:gd name="f19" fmla="val 8"/>
              <a:gd name="f20" fmla="val 3380"/>
              <a:gd name="f21" fmla="val 17"/>
              <a:gd name="f22" fmla="val 6690"/>
              <a:gd name="f23" fmla="val 25"/>
              <a:gd name="f24" fmla="val 9966"/>
              <a:gd name="f25" fmla="val 9872"/>
              <a:gd name="f26" fmla="val 9778"/>
              <a:gd name="f27" fmla="val 5265"/>
              <a:gd name="f28" fmla="val 9303"/>
              <a:gd name="f29" fmla="val 5077"/>
              <a:gd name="f30" fmla="val 4889"/>
              <a:gd name="f31" fmla="*/ f0 1 9248"/>
              <a:gd name="f32" fmla="*/ f1 1 10000"/>
              <a:gd name="f33" fmla="+- f4 0 f2"/>
              <a:gd name="f34" fmla="+- f3 0 f2"/>
              <a:gd name="f35" fmla="*/ f34 1 9248"/>
              <a:gd name="f36" fmla="*/ f33 1 10000"/>
              <a:gd name="f37" fmla="*/ f2 1 f35"/>
              <a:gd name="f38" fmla="*/ f3 1 f35"/>
              <a:gd name="f39" fmla="*/ f2 1 f36"/>
              <a:gd name="f40" fmla="*/ f4 1 f36"/>
              <a:gd name="f41" fmla="*/ f37 f31 1"/>
              <a:gd name="f42" fmla="*/ f38 f31 1"/>
              <a:gd name="f43" fmla="*/ f40 f32 1"/>
              <a:gd name="f44" fmla="*/ f39 f32 1"/>
            </a:gdLst>
            <a:ahLst/>
            <a:cxnLst>
              <a:cxn ang="3cd4">
                <a:pos x="hc" y="t"/>
              </a:cxn>
              <a:cxn ang="0">
                <a:pos x="r" y="vc"/>
              </a:cxn>
              <a:cxn ang="cd4">
                <a:pos x="hc" y="b"/>
              </a:cxn>
              <a:cxn ang="cd2">
                <a:pos x="l" y="vc"/>
              </a:cxn>
            </a:cxnLst>
            <a:rect l="f41" t="f44" r="f42" b="f43"/>
            <a:pathLst>
              <a:path w="9248" h="10000">
                <a:moveTo>
                  <a:pt x="f3" y="f5"/>
                </a:moveTo>
                <a:lnTo>
                  <a:pt x="f6" y="f7"/>
                </a:lnTo>
                <a:cubicBezTo>
                  <a:pt x="f8" y="f9"/>
                  <a:pt x="f10" y="f11"/>
                  <a:pt x="f12" y="f13"/>
                </a:cubicBezTo>
                <a:cubicBezTo>
                  <a:pt x="f14" y="f2"/>
                  <a:pt x="f15" y="f2"/>
                  <a:pt x="f16" y="f2"/>
                </a:cubicBezTo>
                <a:lnTo>
                  <a:pt x="f17" y="f2"/>
                </a:lnTo>
                <a:lnTo>
                  <a:pt x="f2" y="f18"/>
                </a:lnTo>
                <a:cubicBezTo>
                  <a:pt x="f19" y="f20"/>
                  <a:pt x="f21" y="f22"/>
                  <a:pt x="f23" y="f4"/>
                </a:cubicBezTo>
                <a:lnTo>
                  <a:pt x="f17" y="f24"/>
                </a:lnTo>
                <a:lnTo>
                  <a:pt x="f16" y="f24"/>
                </a:lnTo>
                <a:cubicBezTo>
                  <a:pt x="f15" y="f24"/>
                  <a:pt x="f14" y="f25"/>
                  <a:pt x="f12" y="f25"/>
                </a:cubicBezTo>
                <a:cubicBezTo>
                  <a:pt x="f12" y="f26"/>
                  <a:pt x="f6" y="f26"/>
                  <a:pt x="f6" y="f26"/>
                </a:cubicBezTo>
                <a:lnTo>
                  <a:pt x="f3" y="f27"/>
                </a:lnTo>
                <a:cubicBezTo>
                  <a:pt x="f28" y="f29"/>
                  <a:pt x="f28" y="f30"/>
                  <a:pt x="f3" y="f5"/>
                </a:cubicBezTo>
                <a:close/>
              </a:path>
            </a:pathLst>
          </a:custGeom>
          <a:solidFill>
            <a:srgbClr val="A53010"/>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8" name="Slide Number Placeholder 6">
            <a:extLst>
              <a:ext uri="{FF2B5EF4-FFF2-40B4-BE49-F238E27FC236}">
                <a16:creationId xmlns:a16="http://schemas.microsoft.com/office/drawing/2014/main" id="{2F7BF561-BDCF-3D47-A483-8348F747F84B}"/>
              </a:ext>
            </a:extLst>
          </p:cNvPr>
          <p:cNvSpPr txBox="1">
            <a:spLocks noGrp="1"/>
          </p:cNvSpPr>
          <p:nvPr>
            <p:ph type="sldNum" sz="quarter" idx="8"/>
          </p:nvPr>
        </p:nvSpPr>
        <p:spPr>
          <a:xfrm>
            <a:off x="531815" y="4983086"/>
            <a:ext cx="779763" cy="365129"/>
          </a:xfrm>
        </p:spPr>
        <p:txBody>
          <a:bodyPr/>
          <a:lstStyle>
            <a:lvl1pPr>
              <a:defRPr/>
            </a:lvl1pPr>
          </a:lstStyle>
          <a:p>
            <a:pPr lvl="0"/>
            <a:fld id="{D3E18AE1-C859-4A98-8C9C-E3AC81030A56}" type="slidenum">
              <a:t>‹#›</a:t>
            </a:fld>
            <a:endParaRPr lang="en-GB"/>
          </a:p>
        </p:txBody>
      </p:sp>
      <p:sp>
        <p:nvSpPr>
          <p:cNvPr id="9" name="TextBox 16">
            <a:extLst>
              <a:ext uri="{FF2B5EF4-FFF2-40B4-BE49-F238E27FC236}">
                <a16:creationId xmlns:a16="http://schemas.microsoft.com/office/drawing/2014/main" id="{645B6168-1B36-29D9-310D-7B3938B8682C}"/>
              </a:ext>
            </a:extLst>
          </p:cNvPr>
          <p:cNvSpPr txBox="1"/>
          <p:nvPr/>
        </p:nvSpPr>
        <p:spPr>
          <a:xfrm>
            <a:off x="2467654" y="648007"/>
            <a:ext cx="609603" cy="584777"/>
          </a:xfrm>
          <a:prstGeom prst="rect">
            <a:avLst/>
          </a:prstGeom>
          <a:noFill/>
          <a:ln cap="flat">
            <a:noFill/>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8000" b="0" i="0" u="none" strike="noStrike" kern="1200" cap="none" spc="0" baseline="0">
                <a:solidFill>
                  <a:srgbClr val="A53010"/>
                </a:solidFill>
                <a:uFillTx/>
                <a:latin typeface="Arial"/>
              </a:rPr>
              <a:t>“</a:t>
            </a:r>
          </a:p>
        </p:txBody>
      </p:sp>
      <p:sp>
        <p:nvSpPr>
          <p:cNvPr id="10" name="TextBox 17">
            <a:extLst>
              <a:ext uri="{FF2B5EF4-FFF2-40B4-BE49-F238E27FC236}">
                <a16:creationId xmlns:a16="http://schemas.microsoft.com/office/drawing/2014/main" id="{90F76D0D-2C57-A954-FA0B-782F4BE6F2E3}"/>
              </a:ext>
            </a:extLst>
          </p:cNvPr>
          <p:cNvSpPr txBox="1"/>
          <p:nvPr/>
        </p:nvSpPr>
        <p:spPr>
          <a:xfrm>
            <a:off x="11114852" y="2905304"/>
            <a:ext cx="609603" cy="584777"/>
          </a:xfrm>
          <a:prstGeom prst="rect">
            <a:avLst/>
          </a:prstGeom>
          <a:noFill/>
          <a:ln cap="flat">
            <a:noFill/>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8000" b="0" i="0" u="none" strike="noStrike" kern="1200" cap="none" spc="0" baseline="0">
                <a:solidFill>
                  <a:srgbClr val="A53010"/>
                </a:solidFill>
                <a:uFillTx/>
                <a:latin typeface="Arial"/>
              </a:rPr>
              <a:t>”</a:t>
            </a:r>
          </a:p>
        </p:txBody>
      </p:sp>
    </p:spTree>
    <p:extLst>
      <p:ext uri="{BB962C8B-B14F-4D97-AF65-F5344CB8AC3E}">
        <p14:creationId xmlns:p14="http://schemas.microsoft.com/office/powerpoint/2010/main" val="63425536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4B6863-28CC-80E2-DBDB-C559DBDBA35C}"/>
              </a:ext>
            </a:extLst>
          </p:cNvPr>
          <p:cNvSpPr txBox="1">
            <a:spLocks noGrp="1"/>
          </p:cNvSpPr>
          <p:nvPr>
            <p:ph type="title"/>
          </p:nvPr>
        </p:nvSpPr>
        <p:spPr>
          <a:xfrm>
            <a:off x="2589215" y="627406"/>
            <a:ext cx="8915400" cy="2880021"/>
          </a:xfrm>
        </p:spPr>
        <p:txBody>
          <a:bodyPr anchor="ctr"/>
          <a:lstStyle>
            <a:lvl1pPr>
              <a:defRPr sz="4800"/>
            </a:lvl1pPr>
          </a:lstStyle>
          <a:p>
            <a:pPr lvl="0"/>
            <a:r>
              <a:rPr lang="en-GB"/>
              <a:t>Click to edit Master title style</a:t>
            </a:r>
            <a:endParaRPr lang="en-US"/>
          </a:p>
        </p:txBody>
      </p:sp>
      <p:sp>
        <p:nvSpPr>
          <p:cNvPr id="3" name="Text Placeholder 9">
            <a:extLst>
              <a:ext uri="{FF2B5EF4-FFF2-40B4-BE49-F238E27FC236}">
                <a16:creationId xmlns:a16="http://schemas.microsoft.com/office/drawing/2014/main" id="{DD21F3C0-4A4C-6FFC-E9F3-62745E5E528D}"/>
              </a:ext>
            </a:extLst>
          </p:cNvPr>
          <p:cNvSpPr txBox="1">
            <a:spLocks noGrp="1"/>
          </p:cNvSpPr>
          <p:nvPr>
            <p:ph type="body" idx="4294967295"/>
          </p:nvPr>
        </p:nvSpPr>
        <p:spPr>
          <a:xfrm>
            <a:off x="2589215" y="4343400"/>
            <a:ext cx="8915400" cy="838203"/>
          </a:xfrm>
        </p:spPr>
        <p:txBody>
          <a:bodyPr anchor="b">
            <a:noAutofit/>
          </a:bodyPr>
          <a:lstStyle>
            <a:lvl1pPr marL="0" indent="0">
              <a:buNone/>
              <a:defRPr sz="2400">
                <a:solidFill>
                  <a:srgbClr val="A53010"/>
                </a:solidFill>
              </a:defRPr>
            </a:lvl1pPr>
          </a:lstStyle>
          <a:p>
            <a:pPr lvl="0"/>
            <a:r>
              <a:rPr lang="en-GB"/>
              <a:t>Click to edit Master text styles</a:t>
            </a:r>
          </a:p>
        </p:txBody>
      </p:sp>
      <p:sp>
        <p:nvSpPr>
          <p:cNvPr id="4" name="Text Placeholder 3">
            <a:extLst>
              <a:ext uri="{FF2B5EF4-FFF2-40B4-BE49-F238E27FC236}">
                <a16:creationId xmlns:a16="http://schemas.microsoft.com/office/drawing/2014/main" id="{409200D6-B15F-3259-0C36-2648CB050489}"/>
              </a:ext>
            </a:extLst>
          </p:cNvPr>
          <p:cNvSpPr txBox="1">
            <a:spLocks noGrp="1"/>
          </p:cNvSpPr>
          <p:nvPr>
            <p:ph type="body" idx="4294967295"/>
          </p:nvPr>
        </p:nvSpPr>
        <p:spPr>
          <a:xfrm>
            <a:off x="2589215" y="5181603"/>
            <a:ext cx="8915400" cy="729618"/>
          </a:xfrm>
        </p:spPr>
        <p:txBody>
          <a:bodyPr/>
          <a:lstStyle>
            <a:lvl1pPr marL="0" indent="0">
              <a:buNone/>
              <a:defRPr>
                <a:solidFill>
                  <a:srgbClr val="595959"/>
                </a:solidFill>
              </a:defRPr>
            </a:lvl1pPr>
          </a:lstStyle>
          <a:p>
            <a:pPr lvl="0"/>
            <a:r>
              <a:rPr lang="en-GB"/>
              <a:t>Click to edit Master text styles</a:t>
            </a:r>
          </a:p>
        </p:txBody>
      </p:sp>
      <p:sp>
        <p:nvSpPr>
          <p:cNvPr id="5" name="Date Placeholder 4">
            <a:extLst>
              <a:ext uri="{FF2B5EF4-FFF2-40B4-BE49-F238E27FC236}">
                <a16:creationId xmlns:a16="http://schemas.microsoft.com/office/drawing/2014/main" id="{72751906-9ED8-80ED-2512-2F2D15A46ED8}"/>
              </a:ext>
            </a:extLst>
          </p:cNvPr>
          <p:cNvSpPr txBox="1">
            <a:spLocks noGrp="1"/>
          </p:cNvSpPr>
          <p:nvPr>
            <p:ph type="dt" sz="half" idx="7"/>
          </p:nvPr>
        </p:nvSpPr>
        <p:spPr/>
        <p:txBody>
          <a:bodyPr/>
          <a:lstStyle>
            <a:lvl1pPr>
              <a:defRPr/>
            </a:lvl1pPr>
          </a:lstStyle>
          <a:p>
            <a:pPr lvl="0"/>
            <a:fld id="{F7963EA6-DF43-4AB7-8598-F887DF1AE971}" type="datetime1">
              <a:rPr lang="en-GB"/>
              <a:pPr lvl="0"/>
              <a:t>13/10/2025</a:t>
            </a:fld>
            <a:endParaRPr lang="en-GB"/>
          </a:p>
        </p:txBody>
      </p:sp>
      <p:sp>
        <p:nvSpPr>
          <p:cNvPr id="6" name="Footer Placeholder 5">
            <a:extLst>
              <a:ext uri="{FF2B5EF4-FFF2-40B4-BE49-F238E27FC236}">
                <a16:creationId xmlns:a16="http://schemas.microsoft.com/office/drawing/2014/main" id="{8B8456D5-C754-09F8-1D09-1AC90807A13A}"/>
              </a:ext>
            </a:extLst>
          </p:cNvPr>
          <p:cNvSpPr txBox="1">
            <a:spLocks noGrp="1"/>
          </p:cNvSpPr>
          <p:nvPr>
            <p:ph type="ftr" sz="quarter" idx="9"/>
          </p:nvPr>
        </p:nvSpPr>
        <p:spPr/>
        <p:txBody>
          <a:bodyPr/>
          <a:lstStyle>
            <a:lvl1pPr>
              <a:defRPr/>
            </a:lvl1pPr>
          </a:lstStyle>
          <a:p>
            <a:pPr lvl="0"/>
            <a:endParaRPr lang="en-GB"/>
          </a:p>
        </p:txBody>
      </p:sp>
      <p:sp>
        <p:nvSpPr>
          <p:cNvPr id="7" name="Freeform 11">
            <a:extLst>
              <a:ext uri="{FF2B5EF4-FFF2-40B4-BE49-F238E27FC236}">
                <a16:creationId xmlns:a16="http://schemas.microsoft.com/office/drawing/2014/main" id="{830B667D-3AA6-0AA9-D2F3-12C7017D4564}"/>
              </a:ext>
            </a:extLst>
          </p:cNvPr>
          <p:cNvSpPr/>
          <p:nvPr/>
        </p:nvSpPr>
        <p:spPr>
          <a:xfrm flipV="1">
            <a:off x="-4187" y="4911727"/>
            <a:ext cx="1588523" cy="507299"/>
          </a:xfrm>
          <a:custGeom>
            <a:avLst/>
            <a:gdLst>
              <a:gd name="f0" fmla="val w"/>
              <a:gd name="f1" fmla="val h"/>
              <a:gd name="f2" fmla="val 0"/>
              <a:gd name="f3" fmla="val 9248"/>
              <a:gd name="f4" fmla="val 10000"/>
              <a:gd name="f5" fmla="val 4701"/>
              <a:gd name="f6" fmla="val 7915"/>
              <a:gd name="f7" fmla="val 188"/>
              <a:gd name="f8" fmla="val 7906"/>
              <a:gd name="f9" fmla="val 156"/>
              <a:gd name="f10" fmla="val 7895"/>
              <a:gd name="f11" fmla="val 126"/>
              <a:gd name="f12" fmla="val 7886"/>
              <a:gd name="f13" fmla="val 94"/>
              <a:gd name="f14" fmla="val 7859"/>
              <a:gd name="f15" fmla="val 7831"/>
              <a:gd name="f16" fmla="val 7803"/>
              <a:gd name="f17" fmla="val 7275"/>
              <a:gd name="f18" fmla="val 70"/>
              <a:gd name="f19" fmla="val 8"/>
              <a:gd name="f20" fmla="val 3380"/>
              <a:gd name="f21" fmla="val 17"/>
              <a:gd name="f22" fmla="val 6690"/>
              <a:gd name="f23" fmla="val 25"/>
              <a:gd name="f24" fmla="val 9966"/>
              <a:gd name="f25" fmla="val 9872"/>
              <a:gd name="f26" fmla="val 9778"/>
              <a:gd name="f27" fmla="val 5265"/>
              <a:gd name="f28" fmla="val 9303"/>
              <a:gd name="f29" fmla="val 5077"/>
              <a:gd name="f30" fmla="val 4889"/>
              <a:gd name="f31" fmla="*/ f0 1 9248"/>
              <a:gd name="f32" fmla="*/ f1 1 10000"/>
              <a:gd name="f33" fmla="+- f4 0 f2"/>
              <a:gd name="f34" fmla="+- f3 0 f2"/>
              <a:gd name="f35" fmla="*/ f34 1 9248"/>
              <a:gd name="f36" fmla="*/ f33 1 10000"/>
              <a:gd name="f37" fmla="*/ f2 1 f35"/>
              <a:gd name="f38" fmla="*/ f3 1 f35"/>
              <a:gd name="f39" fmla="*/ f2 1 f36"/>
              <a:gd name="f40" fmla="*/ f4 1 f36"/>
              <a:gd name="f41" fmla="*/ f37 f31 1"/>
              <a:gd name="f42" fmla="*/ f38 f31 1"/>
              <a:gd name="f43" fmla="*/ f40 f32 1"/>
              <a:gd name="f44" fmla="*/ f39 f32 1"/>
            </a:gdLst>
            <a:ahLst/>
            <a:cxnLst>
              <a:cxn ang="3cd4">
                <a:pos x="hc" y="t"/>
              </a:cxn>
              <a:cxn ang="0">
                <a:pos x="r" y="vc"/>
              </a:cxn>
              <a:cxn ang="cd4">
                <a:pos x="hc" y="b"/>
              </a:cxn>
              <a:cxn ang="cd2">
                <a:pos x="l" y="vc"/>
              </a:cxn>
            </a:cxnLst>
            <a:rect l="f41" t="f44" r="f42" b="f43"/>
            <a:pathLst>
              <a:path w="9248" h="10000">
                <a:moveTo>
                  <a:pt x="f3" y="f5"/>
                </a:moveTo>
                <a:lnTo>
                  <a:pt x="f6" y="f7"/>
                </a:lnTo>
                <a:cubicBezTo>
                  <a:pt x="f8" y="f9"/>
                  <a:pt x="f10" y="f11"/>
                  <a:pt x="f12" y="f13"/>
                </a:cubicBezTo>
                <a:cubicBezTo>
                  <a:pt x="f14" y="f2"/>
                  <a:pt x="f15" y="f2"/>
                  <a:pt x="f16" y="f2"/>
                </a:cubicBezTo>
                <a:lnTo>
                  <a:pt x="f17" y="f2"/>
                </a:lnTo>
                <a:lnTo>
                  <a:pt x="f2" y="f18"/>
                </a:lnTo>
                <a:cubicBezTo>
                  <a:pt x="f19" y="f20"/>
                  <a:pt x="f21" y="f22"/>
                  <a:pt x="f23" y="f4"/>
                </a:cubicBezTo>
                <a:lnTo>
                  <a:pt x="f17" y="f24"/>
                </a:lnTo>
                <a:lnTo>
                  <a:pt x="f16" y="f24"/>
                </a:lnTo>
                <a:cubicBezTo>
                  <a:pt x="f15" y="f24"/>
                  <a:pt x="f14" y="f25"/>
                  <a:pt x="f12" y="f25"/>
                </a:cubicBezTo>
                <a:cubicBezTo>
                  <a:pt x="f12" y="f26"/>
                  <a:pt x="f6" y="f26"/>
                  <a:pt x="f6" y="f26"/>
                </a:cubicBezTo>
                <a:lnTo>
                  <a:pt x="f3" y="f27"/>
                </a:lnTo>
                <a:cubicBezTo>
                  <a:pt x="f28" y="f29"/>
                  <a:pt x="f28" y="f30"/>
                  <a:pt x="f3" y="f5"/>
                </a:cubicBezTo>
                <a:close/>
              </a:path>
            </a:pathLst>
          </a:custGeom>
          <a:solidFill>
            <a:srgbClr val="A53010"/>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8" name="Slide Number Placeholder 6">
            <a:extLst>
              <a:ext uri="{FF2B5EF4-FFF2-40B4-BE49-F238E27FC236}">
                <a16:creationId xmlns:a16="http://schemas.microsoft.com/office/drawing/2014/main" id="{CCAA9746-9CED-4E46-CBE6-617C5387E0BA}"/>
              </a:ext>
            </a:extLst>
          </p:cNvPr>
          <p:cNvSpPr txBox="1">
            <a:spLocks noGrp="1"/>
          </p:cNvSpPr>
          <p:nvPr>
            <p:ph type="sldNum" sz="quarter" idx="8"/>
          </p:nvPr>
        </p:nvSpPr>
        <p:spPr>
          <a:xfrm>
            <a:off x="531815" y="4983086"/>
            <a:ext cx="779763" cy="365129"/>
          </a:xfrm>
        </p:spPr>
        <p:txBody>
          <a:bodyPr/>
          <a:lstStyle>
            <a:lvl1pPr>
              <a:defRPr/>
            </a:lvl1pPr>
          </a:lstStyle>
          <a:p>
            <a:pPr lvl="0"/>
            <a:fld id="{5CA2FFC4-37CC-4D52-A4F8-5732DF25E717}" type="slidenum">
              <a:t>‹#›</a:t>
            </a:fld>
            <a:endParaRPr lang="en-GB"/>
          </a:p>
        </p:txBody>
      </p:sp>
    </p:spTree>
    <p:extLst>
      <p:ext uri="{BB962C8B-B14F-4D97-AF65-F5344CB8AC3E}">
        <p14:creationId xmlns:p14="http://schemas.microsoft.com/office/powerpoint/2010/main" val="162651545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223F66-E1C4-D065-AC42-C6792172C779}"/>
              </a:ext>
            </a:extLst>
          </p:cNvPr>
          <p:cNvSpPr txBox="1">
            <a:spLocks noGrp="1"/>
          </p:cNvSpPr>
          <p:nvPr>
            <p:ph type="title"/>
          </p:nvPr>
        </p:nvSpPr>
        <p:spPr/>
        <p:txBody>
          <a:bodyPr/>
          <a:lstStyle>
            <a:lvl1pPr>
              <a:defRPr/>
            </a:lvl1pPr>
          </a:lstStyle>
          <a:p>
            <a:pPr lvl="0"/>
            <a:r>
              <a:rPr lang="en-GB"/>
              <a:t>Click to edit Master title style</a:t>
            </a:r>
            <a:endParaRPr lang="en-US"/>
          </a:p>
        </p:txBody>
      </p:sp>
      <p:sp>
        <p:nvSpPr>
          <p:cNvPr id="3" name="Vertical Text Placeholder 2">
            <a:extLst>
              <a:ext uri="{FF2B5EF4-FFF2-40B4-BE49-F238E27FC236}">
                <a16:creationId xmlns:a16="http://schemas.microsoft.com/office/drawing/2014/main" id="{D51EBDB3-11AF-D95E-CD71-3B2372C41DBA}"/>
              </a:ext>
            </a:extLst>
          </p:cNvPr>
          <p:cNvSpPr txBox="1">
            <a:spLocks noGrp="1"/>
          </p:cNvSpPr>
          <p:nvPr>
            <p:ph type="body" orient="vert" idx="1"/>
          </p:nvPr>
        </p:nvSpPr>
        <p:spPr/>
        <p:txBody>
          <a:bodyPr vert="eaVert"/>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730A6DF4-B7A8-AEB0-AF33-E57CE03E1C73}"/>
              </a:ext>
            </a:extLst>
          </p:cNvPr>
          <p:cNvSpPr txBox="1">
            <a:spLocks noGrp="1"/>
          </p:cNvSpPr>
          <p:nvPr>
            <p:ph type="dt" sz="half" idx="7"/>
          </p:nvPr>
        </p:nvSpPr>
        <p:spPr/>
        <p:txBody>
          <a:bodyPr/>
          <a:lstStyle>
            <a:lvl1pPr>
              <a:defRPr/>
            </a:lvl1pPr>
          </a:lstStyle>
          <a:p>
            <a:pPr lvl="0"/>
            <a:fld id="{13DEAB70-CD19-4523-BCFC-B9237D8B1E82}" type="datetime1">
              <a:rPr lang="en-GB"/>
              <a:pPr lvl="0"/>
              <a:t>13/10/2025</a:t>
            </a:fld>
            <a:endParaRPr lang="en-GB"/>
          </a:p>
        </p:txBody>
      </p:sp>
      <p:sp>
        <p:nvSpPr>
          <p:cNvPr id="5" name="Footer Placeholder 4">
            <a:extLst>
              <a:ext uri="{FF2B5EF4-FFF2-40B4-BE49-F238E27FC236}">
                <a16:creationId xmlns:a16="http://schemas.microsoft.com/office/drawing/2014/main" id="{47519736-7352-4920-BA59-DCC1B592925F}"/>
              </a:ext>
            </a:extLst>
          </p:cNvPr>
          <p:cNvSpPr txBox="1">
            <a:spLocks noGrp="1"/>
          </p:cNvSpPr>
          <p:nvPr>
            <p:ph type="ftr" sz="quarter" idx="9"/>
          </p:nvPr>
        </p:nvSpPr>
        <p:spPr/>
        <p:txBody>
          <a:bodyPr/>
          <a:lstStyle>
            <a:lvl1pPr>
              <a:defRPr/>
            </a:lvl1pPr>
          </a:lstStyle>
          <a:p>
            <a:pPr lvl="0"/>
            <a:endParaRPr lang="en-GB"/>
          </a:p>
        </p:txBody>
      </p:sp>
      <p:sp>
        <p:nvSpPr>
          <p:cNvPr id="6" name="Freeform 11">
            <a:extLst>
              <a:ext uri="{FF2B5EF4-FFF2-40B4-BE49-F238E27FC236}">
                <a16:creationId xmlns:a16="http://schemas.microsoft.com/office/drawing/2014/main" id="{6A8BA83B-1E7D-9B63-36A8-D724766667C1}"/>
              </a:ext>
            </a:extLst>
          </p:cNvPr>
          <p:cNvSpPr/>
          <p:nvPr/>
        </p:nvSpPr>
        <p:spPr>
          <a:xfrm flipV="1">
            <a:off x="-4187" y="714375"/>
            <a:ext cx="1588523" cy="507299"/>
          </a:xfrm>
          <a:custGeom>
            <a:avLst/>
            <a:gdLst>
              <a:gd name="f0" fmla="val w"/>
              <a:gd name="f1" fmla="val h"/>
              <a:gd name="f2" fmla="val 0"/>
              <a:gd name="f3" fmla="val 9248"/>
              <a:gd name="f4" fmla="val 10000"/>
              <a:gd name="f5" fmla="val 4701"/>
              <a:gd name="f6" fmla="val 7915"/>
              <a:gd name="f7" fmla="val 188"/>
              <a:gd name="f8" fmla="val 7906"/>
              <a:gd name="f9" fmla="val 156"/>
              <a:gd name="f10" fmla="val 7895"/>
              <a:gd name="f11" fmla="val 126"/>
              <a:gd name="f12" fmla="val 7886"/>
              <a:gd name="f13" fmla="val 94"/>
              <a:gd name="f14" fmla="val 7859"/>
              <a:gd name="f15" fmla="val 7831"/>
              <a:gd name="f16" fmla="val 7803"/>
              <a:gd name="f17" fmla="val 7275"/>
              <a:gd name="f18" fmla="val 70"/>
              <a:gd name="f19" fmla="val 8"/>
              <a:gd name="f20" fmla="val 3380"/>
              <a:gd name="f21" fmla="val 17"/>
              <a:gd name="f22" fmla="val 6690"/>
              <a:gd name="f23" fmla="val 25"/>
              <a:gd name="f24" fmla="val 9966"/>
              <a:gd name="f25" fmla="val 9872"/>
              <a:gd name="f26" fmla="val 9778"/>
              <a:gd name="f27" fmla="val 5265"/>
              <a:gd name="f28" fmla="val 9303"/>
              <a:gd name="f29" fmla="val 5077"/>
              <a:gd name="f30" fmla="val 4889"/>
              <a:gd name="f31" fmla="*/ f0 1 9248"/>
              <a:gd name="f32" fmla="*/ f1 1 10000"/>
              <a:gd name="f33" fmla="+- f4 0 f2"/>
              <a:gd name="f34" fmla="+- f3 0 f2"/>
              <a:gd name="f35" fmla="*/ f34 1 9248"/>
              <a:gd name="f36" fmla="*/ f33 1 10000"/>
              <a:gd name="f37" fmla="*/ f2 1 f35"/>
              <a:gd name="f38" fmla="*/ f3 1 f35"/>
              <a:gd name="f39" fmla="*/ f2 1 f36"/>
              <a:gd name="f40" fmla="*/ f4 1 f36"/>
              <a:gd name="f41" fmla="*/ f37 f31 1"/>
              <a:gd name="f42" fmla="*/ f38 f31 1"/>
              <a:gd name="f43" fmla="*/ f40 f32 1"/>
              <a:gd name="f44" fmla="*/ f39 f32 1"/>
            </a:gdLst>
            <a:ahLst/>
            <a:cxnLst>
              <a:cxn ang="3cd4">
                <a:pos x="hc" y="t"/>
              </a:cxn>
              <a:cxn ang="0">
                <a:pos x="r" y="vc"/>
              </a:cxn>
              <a:cxn ang="cd4">
                <a:pos x="hc" y="b"/>
              </a:cxn>
              <a:cxn ang="cd2">
                <a:pos x="l" y="vc"/>
              </a:cxn>
            </a:cxnLst>
            <a:rect l="f41" t="f44" r="f42" b="f43"/>
            <a:pathLst>
              <a:path w="9248" h="10000">
                <a:moveTo>
                  <a:pt x="f3" y="f5"/>
                </a:moveTo>
                <a:lnTo>
                  <a:pt x="f6" y="f7"/>
                </a:lnTo>
                <a:cubicBezTo>
                  <a:pt x="f8" y="f9"/>
                  <a:pt x="f10" y="f11"/>
                  <a:pt x="f12" y="f13"/>
                </a:cubicBezTo>
                <a:cubicBezTo>
                  <a:pt x="f14" y="f2"/>
                  <a:pt x="f15" y="f2"/>
                  <a:pt x="f16" y="f2"/>
                </a:cubicBezTo>
                <a:lnTo>
                  <a:pt x="f17" y="f2"/>
                </a:lnTo>
                <a:lnTo>
                  <a:pt x="f2" y="f18"/>
                </a:lnTo>
                <a:cubicBezTo>
                  <a:pt x="f19" y="f20"/>
                  <a:pt x="f21" y="f22"/>
                  <a:pt x="f23" y="f4"/>
                </a:cubicBezTo>
                <a:lnTo>
                  <a:pt x="f17" y="f24"/>
                </a:lnTo>
                <a:lnTo>
                  <a:pt x="f16" y="f24"/>
                </a:lnTo>
                <a:cubicBezTo>
                  <a:pt x="f15" y="f24"/>
                  <a:pt x="f14" y="f25"/>
                  <a:pt x="f12" y="f25"/>
                </a:cubicBezTo>
                <a:cubicBezTo>
                  <a:pt x="f12" y="f26"/>
                  <a:pt x="f6" y="f26"/>
                  <a:pt x="f6" y="f26"/>
                </a:cubicBezTo>
                <a:lnTo>
                  <a:pt x="f3" y="f27"/>
                </a:lnTo>
                <a:cubicBezTo>
                  <a:pt x="f28" y="f29"/>
                  <a:pt x="f28" y="f30"/>
                  <a:pt x="f3" y="f5"/>
                </a:cubicBezTo>
                <a:close/>
              </a:path>
            </a:pathLst>
          </a:custGeom>
          <a:solidFill>
            <a:srgbClr val="A53010"/>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7" name="Slide Number Placeholder 5">
            <a:extLst>
              <a:ext uri="{FF2B5EF4-FFF2-40B4-BE49-F238E27FC236}">
                <a16:creationId xmlns:a16="http://schemas.microsoft.com/office/drawing/2014/main" id="{26C25628-7AB8-D292-A316-D32B7E16059F}"/>
              </a:ext>
            </a:extLst>
          </p:cNvPr>
          <p:cNvSpPr txBox="1">
            <a:spLocks noGrp="1"/>
          </p:cNvSpPr>
          <p:nvPr>
            <p:ph type="sldNum" sz="quarter" idx="8"/>
          </p:nvPr>
        </p:nvSpPr>
        <p:spPr/>
        <p:txBody>
          <a:bodyPr/>
          <a:lstStyle>
            <a:lvl1pPr>
              <a:defRPr/>
            </a:lvl1pPr>
          </a:lstStyle>
          <a:p>
            <a:pPr lvl="0"/>
            <a:fld id="{E3ED71C3-2119-4A59-A643-D9DD8FA82D4E}" type="slidenum">
              <a:t>‹#›</a:t>
            </a:fld>
            <a:endParaRPr lang="en-GB"/>
          </a:p>
        </p:txBody>
      </p:sp>
    </p:spTree>
    <p:extLst>
      <p:ext uri="{BB962C8B-B14F-4D97-AF65-F5344CB8AC3E}">
        <p14:creationId xmlns:p14="http://schemas.microsoft.com/office/powerpoint/2010/main" val="175182836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4090EF8-46CD-1F35-1746-6C4D900B30FD}"/>
              </a:ext>
            </a:extLst>
          </p:cNvPr>
          <p:cNvSpPr txBox="1">
            <a:spLocks noGrp="1"/>
          </p:cNvSpPr>
          <p:nvPr>
            <p:ph type="title" orient="vert"/>
          </p:nvPr>
        </p:nvSpPr>
        <p:spPr>
          <a:xfrm>
            <a:off x="9294811" y="627406"/>
            <a:ext cx="2207599" cy="5283814"/>
          </a:xfrm>
        </p:spPr>
        <p:txBody>
          <a:bodyPr vert="eaVert" anchor="ctr"/>
          <a:lstStyle>
            <a:lvl1pPr>
              <a:defRPr/>
            </a:lvl1pPr>
          </a:lstStyle>
          <a:p>
            <a:pPr lvl="0"/>
            <a:r>
              <a:rPr lang="en-GB"/>
              <a:t>Click to edit Master title style</a:t>
            </a:r>
            <a:endParaRPr lang="en-US"/>
          </a:p>
        </p:txBody>
      </p:sp>
      <p:sp>
        <p:nvSpPr>
          <p:cNvPr id="3" name="Vertical Text Placeholder 2">
            <a:extLst>
              <a:ext uri="{FF2B5EF4-FFF2-40B4-BE49-F238E27FC236}">
                <a16:creationId xmlns:a16="http://schemas.microsoft.com/office/drawing/2014/main" id="{61140FDC-B38F-9908-8BFD-CFA487831A08}"/>
              </a:ext>
            </a:extLst>
          </p:cNvPr>
          <p:cNvSpPr txBox="1">
            <a:spLocks noGrp="1"/>
          </p:cNvSpPr>
          <p:nvPr>
            <p:ph type="body" orient="vert" idx="1"/>
          </p:nvPr>
        </p:nvSpPr>
        <p:spPr>
          <a:xfrm>
            <a:off x="2589215" y="627406"/>
            <a:ext cx="6476996" cy="5283814"/>
          </a:xfrm>
        </p:spPr>
        <p:txBody>
          <a:bodyPr vert="eaVert"/>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BED4477A-0B5C-6339-3D35-491D79FB54BF}"/>
              </a:ext>
            </a:extLst>
          </p:cNvPr>
          <p:cNvSpPr txBox="1">
            <a:spLocks noGrp="1"/>
          </p:cNvSpPr>
          <p:nvPr>
            <p:ph type="dt" sz="half" idx="7"/>
          </p:nvPr>
        </p:nvSpPr>
        <p:spPr/>
        <p:txBody>
          <a:bodyPr/>
          <a:lstStyle>
            <a:lvl1pPr>
              <a:defRPr/>
            </a:lvl1pPr>
          </a:lstStyle>
          <a:p>
            <a:pPr lvl="0"/>
            <a:fld id="{66D8EE27-E6FD-41DD-A41B-F4153B394C74}" type="datetime1">
              <a:rPr lang="en-GB"/>
              <a:pPr lvl="0"/>
              <a:t>13/10/2025</a:t>
            </a:fld>
            <a:endParaRPr lang="en-GB"/>
          </a:p>
        </p:txBody>
      </p:sp>
      <p:sp>
        <p:nvSpPr>
          <p:cNvPr id="5" name="Footer Placeholder 4">
            <a:extLst>
              <a:ext uri="{FF2B5EF4-FFF2-40B4-BE49-F238E27FC236}">
                <a16:creationId xmlns:a16="http://schemas.microsoft.com/office/drawing/2014/main" id="{1534F8CB-02E2-A9BE-D0B0-489729FFE526}"/>
              </a:ext>
            </a:extLst>
          </p:cNvPr>
          <p:cNvSpPr txBox="1">
            <a:spLocks noGrp="1"/>
          </p:cNvSpPr>
          <p:nvPr>
            <p:ph type="ftr" sz="quarter" idx="9"/>
          </p:nvPr>
        </p:nvSpPr>
        <p:spPr/>
        <p:txBody>
          <a:bodyPr/>
          <a:lstStyle>
            <a:lvl1pPr>
              <a:defRPr/>
            </a:lvl1pPr>
          </a:lstStyle>
          <a:p>
            <a:pPr lvl="0"/>
            <a:endParaRPr lang="en-GB"/>
          </a:p>
        </p:txBody>
      </p:sp>
      <p:sp>
        <p:nvSpPr>
          <p:cNvPr id="6" name="Freeform 11">
            <a:extLst>
              <a:ext uri="{FF2B5EF4-FFF2-40B4-BE49-F238E27FC236}">
                <a16:creationId xmlns:a16="http://schemas.microsoft.com/office/drawing/2014/main" id="{A1C13875-C763-4948-EFF4-6C39491ABFB2}"/>
              </a:ext>
            </a:extLst>
          </p:cNvPr>
          <p:cNvSpPr/>
          <p:nvPr/>
        </p:nvSpPr>
        <p:spPr>
          <a:xfrm flipV="1">
            <a:off x="-4187" y="714375"/>
            <a:ext cx="1588523" cy="507299"/>
          </a:xfrm>
          <a:custGeom>
            <a:avLst/>
            <a:gdLst>
              <a:gd name="f0" fmla="val w"/>
              <a:gd name="f1" fmla="val h"/>
              <a:gd name="f2" fmla="val 0"/>
              <a:gd name="f3" fmla="val 9248"/>
              <a:gd name="f4" fmla="val 10000"/>
              <a:gd name="f5" fmla="val 4701"/>
              <a:gd name="f6" fmla="val 7915"/>
              <a:gd name="f7" fmla="val 188"/>
              <a:gd name="f8" fmla="val 7906"/>
              <a:gd name="f9" fmla="val 156"/>
              <a:gd name="f10" fmla="val 7895"/>
              <a:gd name="f11" fmla="val 126"/>
              <a:gd name="f12" fmla="val 7886"/>
              <a:gd name="f13" fmla="val 94"/>
              <a:gd name="f14" fmla="val 7859"/>
              <a:gd name="f15" fmla="val 7831"/>
              <a:gd name="f16" fmla="val 7803"/>
              <a:gd name="f17" fmla="val 7275"/>
              <a:gd name="f18" fmla="val 70"/>
              <a:gd name="f19" fmla="val 8"/>
              <a:gd name="f20" fmla="val 3380"/>
              <a:gd name="f21" fmla="val 17"/>
              <a:gd name="f22" fmla="val 6690"/>
              <a:gd name="f23" fmla="val 25"/>
              <a:gd name="f24" fmla="val 9966"/>
              <a:gd name="f25" fmla="val 9872"/>
              <a:gd name="f26" fmla="val 9778"/>
              <a:gd name="f27" fmla="val 5265"/>
              <a:gd name="f28" fmla="val 9303"/>
              <a:gd name="f29" fmla="val 5077"/>
              <a:gd name="f30" fmla="val 4889"/>
              <a:gd name="f31" fmla="*/ f0 1 9248"/>
              <a:gd name="f32" fmla="*/ f1 1 10000"/>
              <a:gd name="f33" fmla="+- f4 0 f2"/>
              <a:gd name="f34" fmla="+- f3 0 f2"/>
              <a:gd name="f35" fmla="*/ f34 1 9248"/>
              <a:gd name="f36" fmla="*/ f33 1 10000"/>
              <a:gd name="f37" fmla="*/ f2 1 f35"/>
              <a:gd name="f38" fmla="*/ f3 1 f35"/>
              <a:gd name="f39" fmla="*/ f2 1 f36"/>
              <a:gd name="f40" fmla="*/ f4 1 f36"/>
              <a:gd name="f41" fmla="*/ f37 f31 1"/>
              <a:gd name="f42" fmla="*/ f38 f31 1"/>
              <a:gd name="f43" fmla="*/ f40 f32 1"/>
              <a:gd name="f44" fmla="*/ f39 f32 1"/>
            </a:gdLst>
            <a:ahLst/>
            <a:cxnLst>
              <a:cxn ang="3cd4">
                <a:pos x="hc" y="t"/>
              </a:cxn>
              <a:cxn ang="0">
                <a:pos x="r" y="vc"/>
              </a:cxn>
              <a:cxn ang="cd4">
                <a:pos x="hc" y="b"/>
              </a:cxn>
              <a:cxn ang="cd2">
                <a:pos x="l" y="vc"/>
              </a:cxn>
            </a:cxnLst>
            <a:rect l="f41" t="f44" r="f42" b="f43"/>
            <a:pathLst>
              <a:path w="9248" h="10000">
                <a:moveTo>
                  <a:pt x="f3" y="f5"/>
                </a:moveTo>
                <a:lnTo>
                  <a:pt x="f6" y="f7"/>
                </a:lnTo>
                <a:cubicBezTo>
                  <a:pt x="f8" y="f9"/>
                  <a:pt x="f10" y="f11"/>
                  <a:pt x="f12" y="f13"/>
                </a:cubicBezTo>
                <a:cubicBezTo>
                  <a:pt x="f14" y="f2"/>
                  <a:pt x="f15" y="f2"/>
                  <a:pt x="f16" y="f2"/>
                </a:cubicBezTo>
                <a:lnTo>
                  <a:pt x="f17" y="f2"/>
                </a:lnTo>
                <a:lnTo>
                  <a:pt x="f2" y="f18"/>
                </a:lnTo>
                <a:cubicBezTo>
                  <a:pt x="f19" y="f20"/>
                  <a:pt x="f21" y="f22"/>
                  <a:pt x="f23" y="f4"/>
                </a:cubicBezTo>
                <a:lnTo>
                  <a:pt x="f17" y="f24"/>
                </a:lnTo>
                <a:lnTo>
                  <a:pt x="f16" y="f24"/>
                </a:lnTo>
                <a:cubicBezTo>
                  <a:pt x="f15" y="f24"/>
                  <a:pt x="f14" y="f25"/>
                  <a:pt x="f12" y="f25"/>
                </a:cubicBezTo>
                <a:cubicBezTo>
                  <a:pt x="f12" y="f26"/>
                  <a:pt x="f6" y="f26"/>
                  <a:pt x="f6" y="f26"/>
                </a:cubicBezTo>
                <a:lnTo>
                  <a:pt x="f3" y="f27"/>
                </a:lnTo>
                <a:cubicBezTo>
                  <a:pt x="f28" y="f29"/>
                  <a:pt x="f28" y="f30"/>
                  <a:pt x="f3" y="f5"/>
                </a:cubicBezTo>
                <a:close/>
              </a:path>
            </a:pathLst>
          </a:custGeom>
          <a:solidFill>
            <a:srgbClr val="A53010"/>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7" name="Slide Number Placeholder 5">
            <a:extLst>
              <a:ext uri="{FF2B5EF4-FFF2-40B4-BE49-F238E27FC236}">
                <a16:creationId xmlns:a16="http://schemas.microsoft.com/office/drawing/2014/main" id="{060AF91A-2234-412F-1ADF-7CE7C6D08468}"/>
              </a:ext>
            </a:extLst>
          </p:cNvPr>
          <p:cNvSpPr txBox="1">
            <a:spLocks noGrp="1"/>
          </p:cNvSpPr>
          <p:nvPr>
            <p:ph type="sldNum" sz="quarter" idx="8"/>
          </p:nvPr>
        </p:nvSpPr>
        <p:spPr/>
        <p:txBody>
          <a:bodyPr/>
          <a:lstStyle>
            <a:lvl1pPr>
              <a:defRPr/>
            </a:lvl1pPr>
          </a:lstStyle>
          <a:p>
            <a:pPr lvl="0"/>
            <a:fld id="{EDF7451A-1F4B-4109-95BD-8B840C7D3817}" type="slidenum">
              <a:t>‹#›</a:t>
            </a:fld>
            <a:endParaRPr lang="en-GB"/>
          </a:p>
        </p:txBody>
      </p:sp>
    </p:spTree>
    <p:extLst>
      <p:ext uri="{BB962C8B-B14F-4D97-AF65-F5344CB8AC3E}">
        <p14:creationId xmlns:p14="http://schemas.microsoft.com/office/powerpoint/2010/main" val="52986555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a:gsLst>
            <a:gs pos="0">
              <a:srgbClr val="FFFFFF"/>
            </a:gs>
            <a:gs pos="100000">
              <a:srgbClr val="DFE8C4"/>
            </a:gs>
          </a:gsLst>
          <a:path path="circle">
            <a:fillToRect l="50000" t="50000" r="50000" b="50000"/>
          </a:path>
        </a:gradFill>
        <a:effectLst/>
      </p:bgPr>
    </p:bg>
    <p:spTree>
      <p:nvGrpSpPr>
        <p:cNvPr id="1" name=""/>
        <p:cNvGrpSpPr/>
        <p:nvPr/>
      </p:nvGrpSpPr>
      <p:grpSpPr>
        <a:xfrm>
          <a:off x="0" y="0"/>
          <a:ext cx="0" cy="0"/>
          <a:chOff x="0" y="0"/>
          <a:chExt cx="0" cy="0"/>
        </a:xfrm>
      </p:grpSpPr>
      <p:grpSp>
        <p:nvGrpSpPr>
          <p:cNvPr id="2" name="Group 22">
            <a:extLst>
              <a:ext uri="{FF2B5EF4-FFF2-40B4-BE49-F238E27FC236}">
                <a16:creationId xmlns:a16="http://schemas.microsoft.com/office/drawing/2014/main" id="{4BCE31AD-29E2-FFD6-2A29-72B2C0635E83}"/>
              </a:ext>
            </a:extLst>
          </p:cNvPr>
          <p:cNvGrpSpPr/>
          <p:nvPr/>
        </p:nvGrpSpPr>
        <p:grpSpPr>
          <a:xfrm>
            <a:off x="0" y="228600"/>
            <a:ext cx="2851510" cy="6638634"/>
            <a:chOff x="0" y="228600"/>
            <a:chExt cx="2851510" cy="6638634"/>
          </a:xfrm>
        </p:grpSpPr>
        <p:sp>
          <p:nvSpPr>
            <p:cNvPr id="3" name="Freeform 11">
              <a:extLst>
                <a:ext uri="{FF2B5EF4-FFF2-40B4-BE49-F238E27FC236}">
                  <a16:creationId xmlns:a16="http://schemas.microsoft.com/office/drawing/2014/main" id="{B406B8C5-B401-BF5C-1966-C83DCA97E47B}"/>
                </a:ext>
              </a:extLst>
            </p:cNvPr>
            <p:cNvSpPr/>
            <p:nvPr/>
          </p:nvSpPr>
          <p:spPr>
            <a:xfrm>
              <a:off x="0" y="2575041"/>
              <a:ext cx="100638" cy="626217"/>
            </a:xfrm>
            <a:custGeom>
              <a:avLst/>
              <a:gdLst>
                <a:gd name="f0" fmla="val w"/>
                <a:gd name="f1" fmla="val h"/>
                <a:gd name="f2" fmla="val 0"/>
                <a:gd name="f3" fmla="val 22"/>
                <a:gd name="f4" fmla="val 136"/>
                <a:gd name="f5" fmla="val 20"/>
                <a:gd name="f6" fmla="val 117"/>
                <a:gd name="f7" fmla="val 19"/>
                <a:gd name="f8" fmla="val 99"/>
                <a:gd name="f9" fmla="val 17"/>
                <a:gd name="f10" fmla="val 80"/>
                <a:gd name="f11" fmla="val 11"/>
                <a:gd name="f12" fmla="val 54"/>
                <a:gd name="f13" fmla="val 6"/>
                <a:gd name="f14" fmla="val 27"/>
                <a:gd name="f15" fmla="val 35"/>
                <a:gd name="f16" fmla="val 64"/>
                <a:gd name="f17" fmla="val 13"/>
                <a:gd name="f18" fmla="val 94"/>
                <a:gd name="f19" fmla="val 124"/>
                <a:gd name="f20" fmla="val 128"/>
                <a:gd name="f21" fmla="val 21"/>
                <a:gd name="f22" fmla="val 132"/>
                <a:gd name="f23" fmla="*/ f0 1 22"/>
                <a:gd name="f24" fmla="*/ f1 1 136"/>
                <a:gd name="f25" fmla="+- f4 0 f2"/>
                <a:gd name="f26" fmla="+- f3 0 f2"/>
                <a:gd name="f27" fmla="*/ f26 1 22"/>
                <a:gd name="f28" fmla="*/ f25 1 136"/>
                <a:gd name="f29" fmla="*/ 0 1 f27"/>
                <a:gd name="f30" fmla="*/ f3 1 f27"/>
                <a:gd name="f31" fmla="*/ 0 1 f28"/>
                <a:gd name="f32" fmla="*/ f4 1 f28"/>
                <a:gd name="f33" fmla="*/ f29 f23 1"/>
                <a:gd name="f34" fmla="*/ f30 f23 1"/>
                <a:gd name="f35" fmla="*/ f32 f24 1"/>
                <a:gd name="f36" fmla="*/ f31 f24 1"/>
              </a:gdLst>
              <a:ahLst/>
              <a:cxnLst>
                <a:cxn ang="3cd4">
                  <a:pos x="hc" y="t"/>
                </a:cxn>
                <a:cxn ang="0">
                  <a:pos x="r" y="vc"/>
                </a:cxn>
                <a:cxn ang="cd4">
                  <a:pos x="hc" y="b"/>
                </a:cxn>
                <a:cxn ang="cd2">
                  <a:pos x="l" y="vc"/>
                </a:cxn>
              </a:cxnLst>
              <a:rect l="f33" t="f36" r="f34" b="f35"/>
              <a:pathLst>
                <a:path w="22" h="136">
                  <a:moveTo>
                    <a:pt x="f3" y="f4"/>
                  </a:moveTo>
                  <a:cubicBezTo>
                    <a:pt x="f5" y="f6"/>
                    <a:pt x="f7" y="f8"/>
                    <a:pt x="f9" y="f10"/>
                  </a:cubicBezTo>
                  <a:cubicBezTo>
                    <a:pt x="f11" y="f12"/>
                    <a:pt x="f13" y="f14"/>
                    <a:pt x="f2" y="f2"/>
                  </a:cubicBezTo>
                  <a:cubicBezTo>
                    <a:pt x="f2" y="f15"/>
                    <a:pt x="f2" y="f15"/>
                    <a:pt x="f2" y="f15"/>
                  </a:cubicBezTo>
                  <a:cubicBezTo>
                    <a:pt x="f13" y="f16"/>
                    <a:pt x="f17" y="f18"/>
                    <a:pt x="f5" y="f19"/>
                  </a:cubicBezTo>
                  <a:cubicBezTo>
                    <a:pt x="f5" y="f20"/>
                    <a:pt x="f21" y="f22"/>
                    <a:pt x="f3" y="f4"/>
                  </a:cubicBezTo>
                  <a:close/>
                </a:path>
              </a:pathLst>
            </a:custGeom>
            <a:solidFill>
              <a:srgbClr val="766F54">
                <a:alpha val="2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4" name="Freeform 12">
              <a:extLst>
                <a:ext uri="{FF2B5EF4-FFF2-40B4-BE49-F238E27FC236}">
                  <a16:creationId xmlns:a16="http://schemas.microsoft.com/office/drawing/2014/main" id="{8FEDD55D-8637-554A-0894-C67CC56D5BAE}"/>
                </a:ext>
              </a:extLst>
            </p:cNvPr>
            <p:cNvSpPr/>
            <p:nvPr/>
          </p:nvSpPr>
          <p:spPr>
            <a:xfrm>
              <a:off x="128601" y="3156527"/>
              <a:ext cx="646718" cy="2322219"/>
            </a:xfrm>
            <a:custGeom>
              <a:avLst/>
              <a:gdLst>
                <a:gd name="f0" fmla="val w"/>
                <a:gd name="f1" fmla="val h"/>
                <a:gd name="f2" fmla="val 0"/>
                <a:gd name="f3" fmla="val 140"/>
                <a:gd name="f4" fmla="val 504"/>
                <a:gd name="f5" fmla="val 86"/>
                <a:gd name="f6" fmla="val 350"/>
                <a:gd name="f7" fmla="val 103"/>
                <a:gd name="f8" fmla="val 402"/>
                <a:gd name="f9" fmla="val 120"/>
                <a:gd name="f10" fmla="val 453"/>
                <a:gd name="f11" fmla="val 139"/>
                <a:gd name="f12" fmla="val 495"/>
                <a:gd name="f13" fmla="val 487"/>
                <a:gd name="f14" fmla="val 478"/>
                <a:gd name="f15" fmla="val 124"/>
                <a:gd name="f16" fmla="val 435"/>
                <a:gd name="f17" fmla="val 109"/>
                <a:gd name="f18" fmla="val 391"/>
                <a:gd name="f19" fmla="val 95"/>
                <a:gd name="f20" fmla="val 347"/>
                <a:gd name="f21" fmla="val 58"/>
                <a:gd name="f22" fmla="val 233"/>
                <a:gd name="f23" fmla="val 27"/>
                <a:gd name="f24" fmla="val 117"/>
                <a:gd name="f25" fmla="val 2"/>
                <a:gd name="f26" fmla="val 20"/>
                <a:gd name="f27" fmla="val 4"/>
                <a:gd name="f28" fmla="val 41"/>
                <a:gd name="f29" fmla="val 6"/>
                <a:gd name="f30" fmla="val 61"/>
                <a:gd name="f31" fmla="val 30"/>
                <a:gd name="f32" fmla="val 158"/>
                <a:gd name="f33" fmla="val 56"/>
                <a:gd name="f34" fmla="val 255"/>
                <a:gd name="f35" fmla="*/ f0 1 140"/>
                <a:gd name="f36" fmla="*/ f1 1 504"/>
                <a:gd name="f37" fmla="+- f4 0 f2"/>
                <a:gd name="f38" fmla="+- f3 0 f2"/>
                <a:gd name="f39" fmla="*/ f38 1 140"/>
                <a:gd name="f40" fmla="*/ f37 1 504"/>
                <a:gd name="f41" fmla="*/ 0 1 f39"/>
                <a:gd name="f42" fmla="*/ f3 1 f39"/>
                <a:gd name="f43" fmla="*/ 0 1 f40"/>
                <a:gd name="f44" fmla="*/ f4 1 f40"/>
                <a:gd name="f45" fmla="*/ f41 f35 1"/>
                <a:gd name="f46" fmla="*/ f42 f35 1"/>
                <a:gd name="f47" fmla="*/ f44 f36 1"/>
                <a:gd name="f48" fmla="*/ f43 f36 1"/>
              </a:gdLst>
              <a:ahLst/>
              <a:cxnLst>
                <a:cxn ang="3cd4">
                  <a:pos x="hc" y="t"/>
                </a:cxn>
                <a:cxn ang="0">
                  <a:pos x="r" y="vc"/>
                </a:cxn>
                <a:cxn ang="cd4">
                  <a:pos x="hc" y="b"/>
                </a:cxn>
                <a:cxn ang="cd2">
                  <a:pos x="l" y="vc"/>
                </a:cxn>
              </a:cxnLst>
              <a:rect l="f45" t="f48" r="f46" b="f47"/>
              <a:pathLst>
                <a:path w="140" h="504">
                  <a:moveTo>
                    <a:pt x="f5" y="f6"/>
                  </a:moveTo>
                  <a:cubicBezTo>
                    <a:pt x="f7" y="f8"/>
                    <a:pt x="f9" y="f10"/>
                    <a:pt x="f11" y="f4"/>
                  </a:cubicBezTo>
                  <a:cubicBezTo>
                    <a:pt x="f11" y="f12"/>
                    <a:pt x="f11" y="f13"/>
                    <a:pt x="f3" y="f14"/>
                  </a:cubicBezTo>
                  <a:cubicBezTo>
                    <a:pt x="f15" y="f16"/>
                    <a:pt x="f17" y="f18"/>
                    <a:pt x="f19" y="f20"/>
                  </a:cubicBezTo>
                  <a:cubicBezTo>
                    <a:pt x="f21" y="f22"/>
                    <a:pt x="f23" y="f24"/>
                    <a:pt x="f2" y="f2"/>
                  </a:cubicBezTo>
                  <a:cubicBezTo>
                    <a:pt x="f25" y="f26"/>
                    <a:pt x="f27" y="f28"/>
                    <a:pt x="f29" y="f30"/>
                  </a:cubicBezTo>
                  <a:cubicBezTo>
                    <a:pt x="f31" y="f32"/>
                    <a:pt x="f33" y="f34"/>
                    <a:pt x="f5" y="f6"/>
                  </a:cubicBezTo>
                  <a:close/>
                </a:path>
              </a:pathLst>
            </a:custGeom>
            <a:solidFill>
              <a:srgbClr val="766F54">
                <a:alpha val="2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5" name="Freeform 13">
              <a:extLst>
                <a:ext uri="{FF2B5EF4-FFF2-40B4-BE49-F238E27FC236}">
                  <a16:creationId xmlns:a16="http://schemas.microsoft.com/office/drawing/2014/main" id="{63955419-07CE-E35D-717F-952ECC50402D}"/>
                </a:ext>
              </a:extLst>
            </p:cNvPr>
            <p:cNvSpPr/>
            <p:nvPr/>
          </p:nvSpPr>
          <p:spPr>
            <a:xfrm>
              <a:off x="806994" y="5447062"/>
              <a:ext cx="609438" cy="1420163"/>
            </a:xfrm>
            <a:custGeom>
              <a:avLst/>
              <a:gdLst>
                <a:gd name="f0" fmla="val w"/>
                <a:gd name="f1" fmla="val h"/>
                <a:gd name="f2" fmla="val 0"/>
                <a:gd name="f3" fmla="val 132"/>
                <a:gd name="f4" fmla="val 308"/>
                <a:gd name="f5" fmla="val 8"/>
                <a:gd name="f6" fmla="val 22"/>
                <a:gd name="f7" fmla="val 5"/>
                <a:gd name="f8" fmla="val 15"/>
                <a:gd name="f9" fmla="val 2"/>
                <a:gd name="f10" fmla="val 10"/>
                <a:gd name="f11" fmla="val 19"/>
                <a:gd name="f12" fmla="val 29"/>
                <a:gd name="f13" fmla="val 21"/>
                <a:gd name="f14" fmla="val 85"/>
                <a:gd name="f15" fmla="val 44"/>
                <a:gd name="f16" fmla="val 140"/>
                <a:gd name="f17" fmla="val 68"/>
                <a:gd name="f18" fmla="val 194"/>
                <a:gd name="f19" fmla="val 232"/>
                <a:gd name="f20" fmla="val 104"/>
                <a:gd name="f21" fmla="val 270"/>
                <a:gd name="f22" fmla="val 123"/>
                <a:gd name="f23" fmla="val 113"/>
                <a:gd name="f24" fmla="val 269"/>
                <a:gd name="f25" fmla="val 94"/>
                <a:gd name="f26" fmla="val 230"/>
                <a:gd name="f27" fmla="val 77"/>
                <a:gd name="f28" fmla="val 190"/>
                <a:gd name="f29" fmla="val 52"/>
                <a:gd name="f30" fmla="val 135"/>
                <a:gd name="f31" fmla="val 79"/>
                <a:gd name="f32" fmla="*/ f0 1 132"/>
                <a:gd name="f33" fmla="*/ f1 1 308"/>
                <a:gd name="f34" fmla="+- f4 0 f2"/>
                <a:gd name="f35" fmla="+- f3 0 f2"/>
                <a:gd name="f36" fmla="*/ f35 1 132"/>
                <a:gd name="f37" fmla="*/ f34 1 308"/>
                <a:gd name="f38" fmla="*/ 0 1 f36"/>
                <a:gd name="f39" fmla="*/ f3 1 f36"/>
                <a:gd name="f40" fmla="*/ 0 1 f37"/>
                <a:gd name="f41" fmla="*/ f4 1 f37"/>
                <a:gd name="f42" fmla="*/ f38 f32 1"/>
                <a:gd name="f43" fmla="*/ f39 f32 1"/>
                <a:gd name="f44" fmla="*/ f41 f33 1"/>
                <a:gd name="f45" fmla="*/ f40 f33 1"/>
              </a:gdLst>
              <a:ahLst/>
              <a:cxnLst>
                <a:cxn ang="3cd4">
                  <a:pos x="hc" y="t"/>
                </a:cxn>
                <a:cxn ang="0">
                  <a:pos x="r" y="vc"/>
                </a:cxn>
                <a:cxn ang="cd4">
                  <a:pos x="hc" y="b"/>
                </a:cxn>
                <a:cxn ang="cd2">
                  <a:pos x="l" y="vc"/>
                </a:cxn>
              </a:cxnLst>
              <a:rect l="f42" t="f45" r="f43" b="f44"/>
              <a:pathLst>
                <a:path w="132" h="308">
                  <a:moveTo>
                    <a:pt x="f5" y="f6"/>
                  </a:moveTo>
                  <a:cubicBezTo>
                    <a:pt x="f7" y="f8"/>
                    <a:pt x="f9" y="f5"/>
                    <a:pt x="f2" y="f2"/>
                  </a:cubicBezTo>
                  <a:cubicBezTo>
                    <a:pt x="f2" y="f10"/>
                    <a:pt x="f2" y="f11"/>
                    <a:pt x="f2" y="f12"/>
                  </a:cubicBezTo>
                  <a:cubicBezTo>
                    <a:pt x="f13" y="f14"/>
                    <a:pt x="f15" y="f16"/>
                    <a:pt x="f17" y="f18"/>
                  </a:cubicBezTo>
                  <a:cubicBezTo>
                    <a:pt x="f14" y="f19"/>
                    <a:pt x="f20" y="f21"/>
                    <a:pt x="f22" y="f4"/>
                  </a:cubicBezTo>
                  <a:cubicBezTo>
                    <a:pt x="f3" y="f4"/>
                    <a:pt x="f3" y="f4"/>
                    <a:pt x="f3" y="f4"/>
                  </a:cubicBezTo>
                  <a:cubicBezTo>
                    <a:pt x="f23" y="f24"/>
                    <a:pt x="f25" y="f26"/>
                    <a:pt x="f27" y="f28"/>
                  </a:cubicBezTo>
                  <a:cubicBezTo>
                    <a:pt x="f29" y="f30"/>
                    <a:pt x="f12" y="f31"/>
                    <a:pt x="f5" y="f6"/>
                  </a:cubicBezTo>
                  <a:close/>
                </a:path>
              </a:pathLst>
            </a:custGeom>
            <a:solidFill>
              <a:srgbClr val="766F54">
                <a:alpha val="2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6" name="Freeform 14">
              <a:extLst>
                <a:ext uri="{FF2B5EF4-FFF2-40B4-BE49-F238E27FC236}">
                  <a16:creationId xmlns:a16="http://schemas.microsoft.com/office/drawing/2014/main" id="{7AE2DF33-871F-AA5E-12C5-B2FE15958512}"/>
                </a:ext>
              </a:extLst>
            </p:cNvPr>
            <p:cNvSpPr/>
            <p:nvPr/>
          </p:nvSpPr>
          <p:spPr>
            <a:xfrm>
              <a:off x="959827" y="6503798"/>
              <a:ext cx="171468" cy="363428"/>
            </a:xfrm>
            <a:custGeom>
              <a:avLst/>
              <a:gdLst>
                <a:gd name="f0" fmla="val w"/>
                <a:gd name="f1" fmla="val h"/>
                <a:gd name="f2" fmla="val 0"/>
                <a:gd name="f3" fmla="val 37"/>
                <a:gd name="f4" fmla="val 79"/>
                <a:gd name="f5" fmla="val 28"/>
                <a:gd name="f6" fmla="val 24"/>
                <a:gd name="f7" fmla="val 53"/>
                <a:gd name="f8" fmla="val 12"/>
                <a:gd name="f9" fmla="val 27"/>
                <a:gd name="f10" fmla="val 8"/>
                <a:gd name="f11" fmla="val 17"/>
                <a:gd name="f12" fmla="*/ f0 1 37"/>
                <a:gd name="f13" fmla="*/ f1 1 79"/>
                <a:gd name="f14" fmla="+- f4 0 f2"/>
                <a:gd name="f15" fmla="+- f3 0 f2"/>
                <a:gd name="f16" fmla="*/ f15 1 37"/>
                <a:gd name="f17" fmla="*/ f14 1 79"/>
                <a:gd name="f18" fmla="*/ 0 1 f16"/>
                <a:gd name="f19" fmla="*/ f3 1 f16"/>
                <a:gd name="f20" fmla="*/ 0 1 f17"/>
                <a:gd name="f21" fmla="*/ f4 1 f17"/>
                <a:gd name="f22" fmla="*/ f18 f12 1"/>
                <a:gd name="f23" fmla="*/ f19 f12 1"/>
                <a:gd name="f24" fmla="*/ f21 f13 1"/>
                <a:gd name="f25" fmla="*/ f20 f13 1"/>
              </a:gdLst>
              <a:ahLst/>
              <a:cxnLst>
                <a:cxn ang="3cd4">
                  <a:pos x="hc" y="t"/>
                </a:cxn>
                <a:cxn ang="0">
                  <a:pos x="r" y="vc"/>
                </a:cxn>
                <a:cxn ang="cd4">
                  <a:pos x="hc" y="b"/>
                </a:cxn>
                <a:cxn ang="cd2">
                  <a:pos x="l" y="vc"/>
                </a:cxn>
              </a:cxnLst>
              <a:rect l="f22" t="f25" r="f23" b="f24"/>
              <a:pathLst>
                <a:path w="37" h="79">
                  <a:moveTo>
                    <a:pt x="f5" y="f4"/>
                  </a:moveTo>
                  <a:cubicBezTo>
                    <a:pt x="f3" y="f4"/>
                    <a:pt x="f3" y="f4"/>
                    <a:pt x="f3" y="f4"/>
                  </a:cubicBezTo>
                  <a:cubicBezTo>
                    <a:pt x="f6" y="f7"/>
                    <a:pt x="f8" y="f9"/>
                    <a:pt x="f2" y="f2"/>
                  </a:cubicBezTo>
                  <a:cubicBezTo>
                    <a:pt x="f10" y="f9"/>
                    <a:pt x="f11" y="f7"/>
                    <a:pt x="f5" y="f4"/>
                  </a:cubicBezTo>
                  <a:close/>
                </a:path>
              </a:pathLst>
            </a:custGeom>
            <a:solidFill>
              <a:srgbClr val="766F54">
                <a:alpha val="2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7" name="Freeform 15">
              <a:extLst>
                <a:ext uri="{FF2B5EF4-FFF2-40B4-BE49-F238E27FC236}">
                  <a16:creationId xmlns:a16="http://schemas.microsoft.com/office/drawing/2014/main" id="{6DAD34B4-938A-3DA7-2538-47BD18CEB5EF}"/>
                </a:ext>
              </a:extLst>
            </p:cNvPr>
            <p:cNvSpPr/>
            <p:nvPr/>
          </p:nvSpPr>
          <p:spPr>
            <a:xfrm>
              <a:off x="100638" y="3201259"/>
              <a:ext cx="821908" cy="3328635"/>
            </a:xfrm>
            <a:custGeom>
              <a:avLst/>
              <a:gdLst>
                <a:gd name="f0" fmla="val w"/>
                <a:gd name="f1" fmla="val h"/>
                <a:gd name="f2" fmla="val 0"/>
                <a:gd name="f3" fmla="val 178"/>
                <a:gd name="f4" fmla="val 722"/>
                <a:gd name="f5" fmla="val 162"/>
                <a:gd name="f6" fmla="val 660"/>
                <a:gd name="f7" fmla="val 145"/>
                <a:gd name="f8" fmla="val 618"/>
                <a:gd name="f9" fmla="val 130"/>
                <a:gd name="f10" fmla="val 576"/>
                <a:gd name="f11" fmla="val 116"/>
                <a:gd name="f12" fmla="val 534"/>
                <a:gd name="f13" fmla="val 84"/>
                <a:gd name="f14" fmla="val 437"/>
                <a:gd name="f15" fmla="val 59"/>
                <a:gd name="f16" fmla="val 337"/>
                <a:gd name="f17" fmla="val 40"/>
                <a:gd name="f18" fmla="val 236"/>
                <a:gd name="f19" fmla="val 29"/>
                <a:gd name="f20" fmla="val 175"/>
                <a:gd name="f21" fmla="val 20"/>
                <a:gd name="f22" fmla="val 113"/>
                <a:gd name="f23" fmla="val 12"/>
                <a:gd name="f24" fmla="val 51"/>
                <a:gd name="f25" fmla="val 8"/>
                <a:gd name="f26" fmla="val 34"/>
                <a:gd name="f27" fmla="val 4"/>
                <a:gd name="f28" fmla="val 17"/>
                <a:gd name="f29" fmla="val 79"/>
                <a:gd name="f30" fmla="val 19"/>
                <a:gd name="f31" fmla="val 159"/>
                <a:gd name="f32" fmla="val 33"/>
                <a:gd name="f33" fmla="val 237"/>
                <a:gd name="f34" fmla="val 339"/>
                <a:gd name="f35" fmla="val 76"/>
                <a:gd name="f36" fmla="val 439"/>
                <a:gd name="f37" fmla="val 107"/>
                <a:gd name="f38" fmla="val 537"/>
                <a:gd name="f39" fmla="val 123"/>
                <a:gd name="f40" fmla="val 586"/>
                <a:gd name="f41" fmla="val 141"/>
                <a:gd name="f42" fmla="val 634"/>
                <a:gd name="f43" fmla="val 160"/>
                <a:gd name="f44" fmla="val 681"/>
                <a:gd name="f45" fmla="val 166"/>
                <a:gd name="f46" fmla="val 695"/>
                <a:gd name="f47" fmla="val 172"/>
                <a:gd name="f48" fmla="val 708"/>
                <a:gd name="f49" fmla="val 176"/>
                <a:gd name="f50" fmla="val 717"/>
                <a:gd name="f51" fmla="val 713"/>
                <a:gd name="f52" fmla="val 174"/>
                <a:gd name="f53" fmla="val 169"/>
                <a:gd name="f54" fmla="val 692"/>
                <a:gd name="f55" fmla="val 165"/>
                <a:gd name="f56" fmla="val 676"/>
                <a:gd name="f57" fmla="*/ f0 1 178"/>
                <a:gd name="f58" fmla="*/ f1 1 722"/>
                <a:gd name="f59" fmla="+- f4 0 f2"/>
                <a:gd name="f60" fmla="+- f3 0 f2"/>
                <a:gd name="f61" fmla="*/ f60 1 178"/>
                <a:gd name="f62" fmla="*/ f59 1 722"/>
                <a:gd name="f63" fmla="*/ 0 1 f61"/>
                <a:gd name="f64" fmla="*/ f3 1 f61"/>
                <a:gd name="f65" fmla="*/ 0 1 f62"/>
                <a:gd name="f66" fmla="*/ f4 1 f62"/>
                <a:gd name="f67" fmla="*/ f63 f57 1"/>
                <a:gd name="f68" fmla="*/ f64 f57 1"/>
                <a:gd name="f69" fmla="*/ f66 f58 1"/>
                <a:gd name="f70" fmla="*/ f65 f58 1"/>
              </a:gdLst>
              <a:ahLst/>
              <a:cxnLst>
                <a:cxn ang="3cd4">
                  <a:pos x="hc" y="t"/>
                </a:cxn>
                <a:cxn ang="0">
                  <a:pos x="r" y="vc"/>
                </a:cxn>
                <a:cxn ang="cd4">
                  <a:pos x="hc" y="b"/>
                </a:cxn>
                <a:cxn ang="cd2">
                  <a:pos x="l" y="vc"/>
                </a:cxn>
              </a:cxnLst>
              <a:rect l="f67" t="f70" r="f68" b="f69"/>
              <a:pathLst>
                <a:path w="178" h="722">
                  <a:moveTo>
                    <a:pt x="f5" y="f6"/>
                  </a:moveTo>
                  <a:cubicBezTo>
                    <a:pt x="f7" y="f8"/>
                    <a:pt x="f9" y="f10"/>
                    <a:pt x="f11" y="f12"/>
                  </a:cubicBezTo>
                  <a:cubicBezTo>
                    <a:pt x="f13" y="f14"/>
                    <a:pt x="f15" y="f16"/>
                    <a:pt x="f17" y="f18"/>
                  </a:cubicBezTo>
                  <a:cubicBezTo>
                    <a:pt x="f19" y="f20"/>
                    <a:pt x="f21" y="f22"/>
                    <a:pt x="f23" y="f24"/>
                  </a:cubicBezTo>
                  <a:cubicBezTo>
                    <a:pt x="f25" y="f26"/>
                    <a:pt x="f27" y="f28"/>
                    <a:pt x="f2" y="f2"/>
                  </a:cubicBezTo>
                  <a:cubicBezTo>
                    <a:pt x="f25" y="f29"/>
                    <a:pt x="f30" y="f31"/>
                    <a:pt x="f32" y="f33"/>
                  </a:cubicBezTo>
                  <a:cubicBezTo>
                    <a:pt x="f24" y="f34"/>
                    <a:pt x="f35" y="f36"/>
                    <a:pt x="f37" y="f38"/>
                  </a:cubicBezTo>
                  <a:cubicBezTo>
                    <a:pt x="f39" y="f40"/>
                    <a:pt x="f41" y="f42"/>
                    <a:pt x="f43" y="f44"/>
                  </a:cubicBezTo>
                  <a:cubicBezTo>
                    <a:pt x="f45" y="f46"/>
                    <a:pt x="f47" y="f48"/>
                    <a:pt x="f3" y="f4"/>
                  </a:cubicBezTo>
                  <a:cubicBezTo>
                    <a:pt x="f49" y="f50"/>
                    <a:pt x="f20" y="f51"/>
                    <a:pt x="f52" y="f48"/>
                  </a:cubicBezTo>
                  <a:cubicBezTo>
                    <a:pt x="f53" y="f54"/>
                    <a:pt x="f55" y="f56"/>
                    <a:pt x="f5" y="f6"/>
                  </a:cubicBezTo>
                  <a:close/>
                </a:path>
              </a:pathLst>
            </a:custGeom>
            <a:solidFill>
              <a:srgbClr val="766F54">
                <a:alpha val="2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8" name="Freeform 16">
              <a:extLst>
                <a:ext uri="{FF2B5EF4-FFF2-40B4-BE49-F238E27FC236}">
                  <a16:creationId xmlns:a16="http://schemas.microsoft.com/office/drawing/2014/main" id="{4F232330-0E72-87BE-3E53-60AF3D910DA7}"/>
                </a:ext>
              </a:extLst>
            </p:cNvPr>
            <p:cNvSpPr/>
            <p:nvPr/>
          </p:nvSpPr>
          <p:spPr>
            <a:xfrm>
              <a:off x="22366" y="228600"/>
              <a:ext cx="106234" cy="2927927"/>
            </a:xfrm>
            <a:custGeom>
              <a:avLst/>
              <a:gdLst>
                <a:gd name="f0" fmla="val w"/>
                <a:gd name="f1" fmla="val h"/>
                <a:gd name="f2" fmla="val 0"/>
                <a:gd name="f3" fmla="val 23"/>
                <a:gd name="f4" fmla="val 635"/>
                <a:gd name="f5" fmla="val 11"/>
                <a:gd name="f6" fmla="val 577"/>
                <a:gd name="f7" fmla="val 12"/>
                <a:gd name="f8" fmla="val 581"/>
                <a:gd name="f9" fmla="val 585"/>
                <a:gd name="f10" fmla="val 589"/>
                <a:gd name="f11" fmla="val 15"/>
                <a:gd name="f12" fmla="val 603"/>
                <a:gd name="f13" fmla="val 19"/>
                <a:gd name="f14" fmla="val 617"/>
                <a:gd name="f15" fmla="val 22"/>
                <a:gd name="f16" fmla="val 632"/>
                <a:gd name="f17" fmla="val 633"/>
                <a:gd name="f18" fmla="val 634"/>
                <a:gd name="f19" fmla="val 21"/>
                <a:gd name="f20" fmla="val 615"/>
                <a:gd name="f21" fmla="val 596"/>
                <a:gd name="f22" fmla="val 17"/>
                <a:gd name="f23" fmla="val 576"/>
                <a:gd name="f24" fmla="val 9"/>
                <a:gd name="f25" fmla="val 474"/>
                <a:gd name="f26" fmla="val 5"/>
                <a:gd name="f27" fmla="val 372"/>
                <a:gd name="f28" fmla="val 269"/>
                <a:gd name="f29" fmla="val 6"/>
                <a:gd name="f30" fmla="val 179"/>
                <a:gd name="f31" fmla="val 90"/>
                <a:gd name="f32" fmla="val 89"/>
                <a:gd name="f33" fmla="val 2"/>
                <a:gd name="f34" fmla="val 1"/>
                <a:gd name="f35" fmla="val 3"/>
                <a:gd name="f36" fmla="*/ f0 1 23"/>
                <a:gd name="f37" fmla="*/ f1 1 635"/>
                <a:gd name="f38" fmla="+- f4 0 f2"/>
                <a:gd name="f39" fmla="+- f3 0 f2"/>
                <a:gd name="f40" fmla="*/ f39 1 23"/>
                <a:gd name="f41" fmla="*/ f38 1 635"/>
                <a:gd name="f42" fmla="*/ 0 1 f40"/>
                <a:gd name="f43" fmla="*/ f3 1 f40"/>
                <a:gd name="f44" fmla="*/ 0 1 f41"/>
                <a:gd name="f45" fmla="*/ f4 1 f41"/>
                <a:gd name="f46" fmla="*/ f42 f36 1"/>
                <a:gd name="f47" fmla="*/ f43 f36 1"/>
                <a:gd name="f48" fmla="*/ f45 f37 1"/>
                <a:gd name="f49" fmla="*/ f44 f37 1"/>
              </a:gdLst>
              <a:ahLst/>
              <a:cxnLst>
                <a:cxn ang="3cd4">
                  <a:pos x="hc" y="t"/>
                </a:cxn>
                <a:cxn ang="0">
                  <a:pos x="r" y="vc"/>
                </a:cxn>
                <a:cxn ang="cd4">
                  <a:pos x="hc" y="b"/>
                </a:cxn>
                <a:cxn ang="cd2">
                  <a:pos x="l" y="vc"/>
                </a:cxn>
              </a:cxnLst>
              <a:rect l="f46" t="f49" r="f47" b="f48"/>
              <a:pathLst>
                <a:path w="23" h="635">
                  <a:moveTo>
                    <a:pt x="f5" y="f6"/>
                  </a:moveTo>
                  <a:cubicBezTo>
                    <a:pt x="f7" y="f8"/>
                    <a:pt x="f7" y="f9"/>
                    <a:pt x="f7" y="f10"/>
                  </a:cubicBezTo>
                  <a:cubicBezTo>
                    <a:pt x="f11" y="f12"/>
                    <a:pt x="f13" y="f14"/>
                    <a:pt x="f15" y="f16"/>
                  </a:cubicBezTo>
                  <a:cubicBezTo>
                    <a:pt x="f15" y="f17"/>
                    <a:pt x="f15" y="f18"/>
                    <a:pt x="f3" y="f4"/>
                  </a:cubicBezTo>
                  <a:cubicBezTo>
                    <a:pt x="f19" y="f20"/>
                    <a:pt x="f13" y="f21"/>
                    <a:pt x="f22" y="f23"/>
                  </a:cubicBezTo>
                  <a:cubicBezTo>
                    <a:pt x="f24" y="f25"/>
                    <a:pt x="f26" y="f27"/>
                    <a:pt x="f26" y="f28"/>
                  </a:cubicBezTo>
                  <a:cubicBezTo>
                    <a:pt x="f29" y="f30"/>
                    <a:pt x="f24" y="f31"/>
                    <a:pt x="f11" y="f2"/>
                  </a:cubicBezTo>
                  <a:cubicBezTo>
                    <a:pt x="f7" y="f2"/>
                    <a:pt x="f7" y="f2"/>
                    <a:pt x="f7" y="f2"/>
                  </a:cubicBezTo>
                  <a:cubicBezTo>
                    <a:pt x="f26" y="f32"/>
                    <a:pt x="f33" y="f30"/>
                    <a:pt x="f34" y="f28"/>
                  </a:cubicBezTo>
                  <a:cubicBezTo>
                    <a:pt x="f2" y="f27"/>
                    <a:pt x="f35" y="f25"/>
                    <a:pt x="f5" y="f6"/>
                  </a:cubicBezTo>
                  <a:close/>
                </a:path>
              </a:pathLst>
            </a:custGeom>
            <a:solidFill>
              <a:srgbClr val="766F54">
                <a:alpha val="2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9" name="Freeform 17">
              <a:extLst>
                <a:ext uri="{FF2B5EF4-FFF2-40B4-BE49-F238E27FC236}">
                  <a16:creationId xmlns:a16="http://schemas.microsoft.com/office/drawing/2014/main" id="{50336CFC-7141-60C8-4E03-CE90B5F532BA}"/>
                </a:ext>
              </a:extLst>
            </p:cNvPr>
            <p:cNvSpPr/>
            <p:nvPr/>
          </p:nvSpPr>
          <p:spPr>
            <a:xfrm>
              <a:off x="78281" y="2944066"/>
              <a:ext cx="78272" cy="493894"/>
            </a:xfrm>
            <a:custGeom>
              <a:avLst/>
              <a:gdLst>
                <a:gd name="f0" fmla="val w"/>
                <a:gd name="f1" fmla="val h"/>
                <a:gd name="f2" fmla="val 0"/>
                <a:gd name="f3" fmla="val 17"/>
                <a:gd name="f4" fmla="val 107"/>
                <a:gd name="f5" fmla="val 2"/>
                <a:gd name="f6" fmla="val 19"/>
                <a:gd name="f7" fmla="val 3"/>
                <a:gd name="f8" fmla="val 37"/>
                <a:gd name="f9" fmla="val 5"/>
                <a:gd name="f10" fmla="val 56"/>
                <a:gd name="f11" fmla="val 9"/>
                <a:gd name="f12" fmla="val 73"/>
                <a:gd name="f13" fmla="val 13"/>
                <a:gd name="f14" fmla="val 90"/>
                <a:gd name="f15" fmla="val 15"/>
                <a:gd name="f16" fmla="val 87"/>
                <a:gd name="f17" fmla="val 66"/>
                <a:gd name="f18" fmla="val 11"/>
                <a:gd name="f19" fmla="val 46"/>
                <a:gd name="f20" fmla="val 10"/>
                <a:gd name="f21" fmla="val 45"/>
                <a:gd name="f22" fmla="val 44"/>
                <a:gd name="f23" fmla="val 43"/>
                <a:gd name="f24" fmla="val 7"/>
                <a:gd name="f25" fmla="val 28"/>
                <a:gd name="f26" fmla="val 14"/>
                <a:gd name="f27" fmla="*/ f0 1 17"/>
                <a:gd name="f28" fmla="*/ f1 1 107"/>
                <a:gd name="f29" fmla="+- f4 0 f2"/>
                <a:gd name="f30" fmla="+- f3 0 f2"/>
                <a:gd name="f31" fmla="*/ f30 1 17"/>
                <a:gd name="f32" fmla="*/ f29 1 107"/>
                <a:gd name="f33" fmla="*/ 0 1 f31"/>
                <a:gd name="f34" fmla="*/ f3 1 f31"/>
                <a:gd name="f35" fmla="*/ 0 1 f32"/>
                <a:gd name="f36" fmla="*/ f4 1 f32"/>
                <a:gd name="f37" fmla="*/ f33 f27 1"/>
                <a:gd name="f38" fmla="*/ f34 f27 1"/>
                <a:gd name="f39" fmla="*/ f36 f28 1"/>
                <a:gd name="f40" fmla="*/ f35 f28 1"/>
              </a:gdLst>
              <a:ahLst/>
              <a:cxnLst>
                <a:cxn ang="3cd4">
                  <a:pos x="hc" y="t"/>
                </a:cxn>
                <a:cxn ang="0">
                  <a:pos x="r" y="vc"/>
                </a:cxn>
                <a:cxn ang="cd4">
                  <a:pos x="hc" y="b"/>
                </a:cxn>
                <a:cxn ang="cd2">
                  <a:pos x="l" y="vc"/>
                </a:cxn>
              </a:cxnLst>
              <a:rect l="f37" t="f40" r="f38" b="f39"/>
              <a:pathLst>
                <a:path w="17" h="107">
                  <a:moveTo>
                    <a:pt x="f2" y="f2"/>
                  </a:moveTo>
                  <a:cubicBezTo>
                    <a:pt x="f5" y="f6"/>
                    <a:pt x="f7" y="f8"/>
                    <a:pt x="f9" y="f10"/>
                  </a:cubicBezTo>
                  <a:cubicBezTo>
                    <a:pt x="f11" y="f12"/>
                    <a:pt x="f13" y="f14"/>
                    <a:pt x="f3" y="f4"/>
                  </a:cubicBezTo>
                  <a:cubicBezTo>
                    <a:pt x="f15" y="f16"/>
                    <a:pt x="f13" y="f17"/>
                    <a:pt x="f18" y="f19"/>
                  </a:cubicBezTo>
                  <a:cubicBezTo>
                    <a:pt x="f20" y="f21"/>
                    <a:pt x="f20" y="f22"/>
                    <a:pt x="f20" y="f23"/>
                  </a:cubicBezTo>
                  <a:cubicBezTo>
                    <a:pt x="f24" y="f25"/>
                    <a:pt x="f7" y="f26"/>
                    <a:pt x="f2" y="f2"/>
                  </a:cubicBezTo>
                  <a:close/>
                </a:path>
              </a:pathLst>
            </a:custGeom>
            <a:solidFill>
              <a:srgbClr val="766F54">
                <a:alpha val="2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10" name="Freeform 18">
              <a:extLst>
                <a:ext uri="{FF2B5EF4-FFF2-40B4-BE49-F238E27FC236}">
                  <a16:creationId xmlns:a16="http://schemas.microsoft.com/office/drawing/2014/main" id="{9FB1DC59-6C7F-B08C-D900-986979F32C96}"/>
                </a:ext>
              </a:extLst>
            </p:cNvPr>
            <p:cNvSpPr/>
            <p:nvPr/>
          </p:nvSpPr>
          <p:spPr>
            <a:xfrm>
              <a:off x="769723" y="5478746"/>
              <a:ext cx="190103" cy="1025051"/>
            </a:xfrm>
            <a:custGeom>
              <a:avLst/>
              <a:gdLst>
                <a:gd name="f0" fmla="val w"/>
                <a:gd name="f1" fmla="val h"/>
                <a:gd name="f2" fmla="val 0"/>
                <a:gd name="f3" fmla="val 41"/>
                <a:gd name="f4" fmla="val 222"/>
                <a:gd name="f5" fmla="val 31"/>
                <a:gd name="f6" fmla="val 2"/>
                <a:gd name="f7" fmla="val 62"/>
                <a:gd name="f8" fmla="val 5"/>
                <a:gd name="f9" fmla="val 93"/>
                <a:gd name="f10" fmla="val 8"/>
                <a:gd name="f11" fmla="val 117"/>
                <a:gd name="f12" fmla="val 12"/>
                <a:gd name="f13" fmla="val 142"/>
                <a:gd name="f14" fmla="val 17"/>
                <a:gd name="f15" fmla="val 166"/>
                <a:gd name="f16" fmla="val 19"/>
                <a:gd name="f17" fmla="val 172"/>
                <a:gd name="f18" fmla="val 22"/>
                <a:gd name="f19" fmla="val 178"/>
                <a:gd name="f20" fmla="val 24"/>
                <a:gd name="f21" fmla="val 184"/>
                <a:gd name="f22" fmla="val 30"/>
                <a:gd name="f23" fmla="val 197"/>
                <a:gd name="f24" fmla="val 35"/>
                <a:gd name="f25" fmla="val 209"/>
                <a:gd name="f26" fmla="val 40"/>
                <a:gd name="f27" fmla="val 219"/>
                <a:gd name="f28" fmla="val 39"/>
                <a:gd name="f29" fmla="val 215"/>
                <a:gd name="f30" fmla="val 38"/>
                <a:gd name="f31" fmla="val 212"/>
                <a:gd name="f32" fmla="val 26"/>
                <a:gd name="f33" fmla="val 18"/>
                <a:gd name="f34" fmla="val 132"/>
                <a:gd name="f35" fmla="val 13"/>
                <a:gd name="f36" fmla="val 92"/>
                <a:gd name="f37" fmla="val 11"/>
                <a:gd name="f38" fmla="val 68"/>
                <a:gd name="f39" fmla="val 9"/>
                <a:gd name="f40" fmla="val 45"/>
                <a:gd name="f41" fmla="val 21"/>
                <a:gd name="f42" fmla="val 7"/>
                <a:gd name="f43" fmla="val 20"/>
                <a:gd name="f44" fmla="val 6"/>
                <a:gd name="f45" fmla="*/ f0 1 41"/>
                <a:gd name="f46" fmla="*/ f1 1 222"/>
                <a:gd name="f47" fmla="+- f4 0 f2"/>
                <a:gd name="f48" fmla="+- f3 0 f2"/>
                <a:gd name="f49" fmla="*/ f48 1 41"/>
                <a:gd name="f50" fmla="*/ f47 1 222"/>
                <a:gd name="f51" fmla="*/ 0 1 f49"/>
                <a:gd name="f52" fmla="*/ f3 1 f49"/>
                <a:gd name="f53" fmla="*/ 0 1 f50"/>
                <a:gd name="f54" fmla="*/ f4 1 f50"/>
                <a:gd name="f55" fmla="*/ f51 f45 1"/>
                <a:gd name="f56" fmla="*/ f52 f45 1"/>
                <a:gd name="f57" fmla="*/ f54 f46 1"/>
                <a:gd name="f58" fmla="*/ f53 f46 1"/>
              </a:gdLst>
              <a:ahLst/>
              <a:cxnLst>
                <a:cxn ang="3cd4">
                  <a:pos x="hc" y="t"/>
                </a:cxn>
                <a:cxn ang="0">
                  <a:pos x="r" y="vc"/>
                </a:cxn>
                <a:cxn ang="cd4">
                  <a:pos x="hc" y="b"/>
                </a:cxn>
                <a:cxn ang="cd2">
                  <a:pos x="l" y="vc"/>
                </a:cxn>
              </a:cxnLst>
              <a:rect l="f55" t="f58" r="f56" b="f57"/>
              <a:pathLst>
                <a:path w="41" h="222">
                  <a:moveTo>
                    <a:pt x="f2" y="f2"/>
                  </a:moveTo>
                  <a:cubicBezTo>
                    <a:pt x="f2" y="f5"/>
                    <a:pt x="f6" y="f7"/>
                    <a:pt x="f8" y="f9"/>
                  </a:cubicBezTo>
                  <a:cubicBezTo>
                    <a:pt x="f10" y="f11"/>
                    <a:pt x="f12" y="f13"/>
                    <a:pt x="f14" y="f15"/>
                  </a:cubicBezTo>
                  <a:cubicBezTo>
                    <a:pt x="f16" y="f17"/>
                    <a:pt x="f18" y="f19"/>
                    <a:pt x="f20" y="f21"/>
                  </a:cubicBezTo>
                  <a:cubicBezTo>
                    <a:pt x="f22" y="f23"/>
                    <a:pt x="f24" y="f25"/>
                    <a:pt x="f3" y="f4"/>
                  </a:cubicBezTo>
                  <a:cubicBezTo>
                    <a:pt x="f26" y="f27"/>
                    <a:pt x="f28" y="f29"/>
                    <a:pt x="f30" y="f31"/>
                  </a:cubicBezTo>
                  <a:cubicBezTo>
                    <a:pt x="f32" y="f17"/>
                    <a:pt x="f33" y="f34"/>
                    <a:pt x="f35" y="f36"/>
                  </a:cubicBezTo>
                  <a:cubicBezTo>
                    <a:pt x="f37" y="f38"/>
                    <a:pt x="f39" y="f40"/>
                    <a:pt x="f10" y="f18"/>
                  </a:cubicBezTo>
                  <a:cubicBezTo>
                    <a:pt x="f10" y="f41"/>
                    <a:pt x="f42" y="f43"/>
                    <a:pt x="f42" y="f33"/>
                  </a:cubicBezTo>
                  <a:cubicBezTo>
                    <a:pt x="f8" y="f12"/>
                    <a:pt x="f6" y="f44"/>
                    <a:pt x="f2" y="f2"/>
                  </a:cubicBezTo>
                  <a:close/>
                </a:path>
              </a:pathLst>
            </a:custGeom>
            <a:solidFill>
              <a:srgbClr val="766F54">
                <a:alpha val="2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11" name="Freeform 19">
              <a:extLst>
                <a:ext uri="{FF2B5EF4-FFF2-40B4-BE49-F238E27FC236}">
                  <a16:creationId xmlns:a16="http://schemas.microsoft.com/office/drawing/2014/main" id="{71C6513D-5217-6FA1-3F2F-A0D0E7D89F0F}"/>
                </a:ext>
              </a:extLst>
            </p:cNvPr>
            <p:cNvSpPr/>
            <p:nvPr/>
          </p:nvSpPr>
          <p:spPr>
            <a:xfrm>
              <a:off x="775310" y="1399022"/>
              <a:ext cx="2076200" cy="4048030"/>
            </a:xfrm>
            <a:custGeom>
              <a:avLst/>
              <a:gdLst>
                <a:gd name="f0" fmla="val w"/>
                <a:gd name="f1" fmla="val h"/>
                <a:gd name="f2" fmla="val 0"/>
                <a:gd name="f3" fmla="val 450"/>
                <a:gd name="f4" fmla="val 878"/>
                <a:gd name="f5" fmla="val 7"/>
                <a:gd name="f6" fmla="val 854"/>
                <a:gd name="f7" fmla="val 10"/>
                <a:gd name="f8" fmla="val 772"/>
                <a:gd name="f9" fmla="val 26"/>
                <a:gd name="f10" fmla="val 691"/>
                <a:gd name="f11" fmla="val 50"/>
                <a:gd name="f12" fmla="val 613"/>
                <a:gd name="f13" fmla="val 75"/>
                <a:gd name="f14" fmla="val 535"/>
                <a:gd name="f15" fmla="val 109"/>
                <a:gd name="f16" fmla="val 460"/>
                <a:gd name="f17" fmla="val 149"/>
                <a:gd name="f18" fmla="val 388"/>
                <a:gd name="f19" fmla="val 189"/>
                <a:gd name="f20" fmla="val 316"/>
                <a:gd name="f21" fmla="val 235"/>
                <a:gd name="f22" fmla="val 248"/>
                <a:gd name="f23" fmla="val 285"/>
                <a:gd name="f24" fmla="val 183"/>
                <a:gd name="f25" fmla="val 310"/>
                <a:gd name="f26" fmla="val 151"/>
                <a:gd name="f27" fmla="val 337"/>
                <a:gd name="f28" fmla="val 119"/>
                <a:gd name="f29" fmla="val 364"/>
                <a:gd name="f30" fmla="val 89"/>
                <a:gd name="f31" fmla="val 378"/>
                <a:gd name="f32" fmla="val 74"/>
                <a:gd name="f33" fmla="val 392"/>
                <a:gd name="f34" fmla="val 58"/>
                <a:gd name="f35" fmla="val 406"/>
                <a:gd name="f36" fmla="val 44"/>
                <a:gd name="f37" fmla="val 421"/>
                <a:gd name="f38" fmla="val 29"/>
                <a:gd name="f39" fmla="val 435"/>
                <a:gd name="f40" fmla="val 15"/>
                <a:gd name="f41" fmla="val 1"/>
                <a:gd name="f42" fmla="val 434"/>
                <a:gd name="f43" fmla="val 14"/>
                <a:gd name="f44" fmla="val 420"/>
                <a:gd name="f45" fmla="val 28"/>
                <a:gd name="f46" fmla="val 405"/>
                <a:gd name="f47" fmla="val 43"/>
                <a:gd name="f48" fmla="val 391"/>
                <a:gd name="f49" fmla="val 57"/>
                <a:gd name="f50" fmla="val 377"/>
                <a:gd name="f51" fmla="val 72"/>
                <a:gd name="f52" fmla="val 363"/>
                <a:gd name="f53" fmla="val 88"/>
                <a:gd name="f54" fmla="val 335"/>
                <a:gd name="f55" fmla="val 118"/>
                <a:gd name="f56" fmla="val 308"/>
                <a:gd name="f57" fmla="val 283"/>
                <a:gd name="f58" fmla="val 181"/>
                <a:gd name="f59" fmla="val 232"/>
                <a:gd name="f60" fmla="val 246"/>
                <a:gd name="f61" fmla="val 185"/>
                <a:gd name="f62" fmla="val 314"/>
                <a:gd name="f63" fmla="val 145"/>
                <a:gd name="f64" fmla="val 386"/>
                <a:gd name="f65" fmla="val 104"/>
                <a:gd name="f66" fmla="val 457"/>
                <a:gd name="f67" fmla="val 70"/>
                <a:gd name="f68" fmla="val 533"/>
                <a:gd name="f69" fmla="val 45"/>
                <a:gd name="f70" fmla="val 611"/>
                <a:gd name="f71" fmla="val 19"/>
                <a:gd name="f72" fmla="val 690"/>
                <a:gd name="f73" fmla="val 3"/>
                <a:gd name="f74" fmla="val 771"/>
                <a:gd name="f75" fmla="val 856"/>
                <a:gd name="f76" fmla="val 857"/>
                <a:gd name="f77" fmla="val 859"/>
                <a:gd name="f78" fmla="val 2"/>
                <a:gd name="f79" fmla="val 865"/>
                <a:gd name="f80" fmla="val 4"/>
                <a:gd name="f81" fmla="val 872"/>
                <a:gd name="f82" fmla="val 870"/>
                <a:gd name="f83" fmla="val 862"/>
                <a:gd name="f84" fmla="*/ f0 1 450"/>
                <a:gd name="f85" fmla="*/ f1 1 878"/>
                <a:gd name="f86" fmla="+- f4 0 f2"/>
                <a:gd name="f87" fmla="+- f3 0 f2"/>
                <a:gd name="f88" fmla="*/ f87 1 450"/>
                <a:gd name="f89" fmla="*/ f86 1 878"/>
                <a:gd name="f90" fmla="*/ 0 1 f88"/>
                <a:gd name="f91" fmla="*/ f3 1 f88"/>
                <a:gd name="f92" fmla="*/ 0 1 f89"/>
                <a:gd name="f93" fmla="*/ f4 1 f89"/>
                <a:gd name="f94" fmla="*/ f90 f84 1"/>
                <a:gd name="f95" fmla="*/ f91 f84 1"/>
                <a:gd name="f96" fmla="*/ f93 f85 1"/>
                <a:gd name="f97" fmla="*/ f92 f85 1"/>
              </a:gdLst>
              <a:ahLst/>
              <a:cxnLst>
                <a:cxn ang="3cd4">
                  <a:pos x="hc" y="t"/>
                </a:cxn>
                <a:cxn ang="0">
                  <a:pos x="r" y="vc"/>
                </a:cxn>
                <a:cxn ang="cd4">
                  <a:pos x="hc" y="b"/>
                </a:cxn>
                <a:cxn ang="cd2">
                  <a:pos x="l" y="vc"/>
                </a:cxn>
              </a:cxnLst>
              <a:rect l="f94" t="f97" r="f95" b="f96"/>
              <a:pathLst>
                <a:path w="450" h="878">
                  <a:moveTo>
                    <a:pt x="f5" y="f6"/>
                  </a:moveTo>
                  <a:cubicBezTo>
                    <a:pt x="f7" y="f8"/>
                    <a:pt x="f9" y="f10"/>
                    <a:pt x="f11" y="f12"/>
                  </a:cubicBezTo>
                  <a:cubicBezTo>
                    <a:pt x="f13" y="f14"/>
                    <a:pt x="f15" y="f16"/>
                    <a:pt x="f17" y="f18"/>
                  </a:cubicBezTo>
                  <a:cubicBezTo>
                    <a:pt x="f19" y="f20"/>
                    <a:pt x="f21" y="f22"/>
                    <a:pt x="f23" y="f24"/>
                  </a:cubicBezTo>
                  <a:cubicBezTo>
                    <a:pt x="f25" y="f26"/>
                    <a:pt x="f27" y="f28"/>
                    <a:pt x="f29" y="f30"/>
                  </a:cubicBezTo>
                  <a:cubicBezTo>
                    <a:pt x="f31" y="f32"/>
                    <a:pt x="f33" y="f34"/>
                    <a:pt x="f35" y="f36"/>
                  </a:cubicBezTo>
                  <a:cubicBezTo>
                    <a:pt x="f37" y="f38"/>
                    <a:pt x="f39" y="f40"/>
                    <a:pt x="f3" y="f41"/>
                  </a:cubicBezTo>
                  <a:cubicBezTo>
                    <a:pt x="f3" y="f2"/>
                    <a:pt x="f3" y="f2"/>
                    <a:pt x="f3" y="f2"/>
                  </a:cubicBezTo>
                  <a:cubicBezTo>
                    <a:pt x="f42" y="f43"/>
                    <a:pt x="f44" y="f45"/>
                    <a:pt x="f46" y="f47"/>
                  </a:cubicBezTo>
                  <a:cubicBezTo>
                    <a:pt x="f48" y="f49"/>
                    <a:pt x="f50" y="f51"/>
                    <a:pt x="f52" y="f53"/>
                  </a:cubicBezTo>
                  <a:cubicBezTo>
                    <a:pt x="f54" y="f55"/>
                    <a:pt x="f56" y="f17"/>
                    <a:pt x="f57" y="f58"/>
                  </a:cubicBezTo>
                  <a:cubicBezTo>
                    <a:pt x="f59" y="f60"/>
                    <a:pt x="f61" y="f62"/>
                    <a:pt x="f63" y="f64"/>
                  </a:cubicBezTo>
                  <a:cubicBezTo>
                    <a:pt x="f65" y="f66"/>
                    <a:pt x="f67" y="f68"/>
                    <a:pt x="f69" y="f70"/>
                  </a:cubicBezTo>
                  <a:cubicBezTo>
                    <a:pt x="f71" y="f72"/>
                    <a:pt x="f73" y="f74"/>
                    <a:pt x="f2" y="f6"/>
                  </a:cubicBezTo>
                  <a:cubicBezTo>
                    <a:pt x="f2" y="f75"/>
                    <a:pt x="f2" y="f76"/>
                    <a:pt x="f2" y="f77"/>
                  </a:cubicBezTo>
                  <a:cubicBezTo>
                    <a:pt x="f78" y="f79"/>
                    <a:pt x="f80" y="f81"/>
                    <a:pt x="f5" y="f4"/>
                  </a:cubicBezTo>
                  <a:cubicBezTo>
                    <a:pt x="f5" y="f82"/>
                    <a:pt x="f5" y="f83"/>
                    <a:pt x="f5" y="f6"/>
                  </a:cubicBezTo>
                  <a:close/>
                </a:path>
              </a:pathLst>
            </a:custGeom>
            <a:solidFill>
              <a:srgbClr val="766F54">
                <a:alpha val="2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12" name="Freeform 20">
              <a:extLst>
                <a:ext uri="{FF2B5EF4-FFF2-40B4-BE49-F238E27FC236}">
                  <a16:creationId xmlns:a16="http://schemas.microsoft.com/office/drawing/2014/main" id="{3CFDE436-0BB8-96EC-9C3D-40640C501E6A}"/>
                </a:ext>
              </a:extLst>
            </p:cNvPr>
            <p:cNvSpPr/>
            <p:nvPr/>
          </p:nvSpPr>
          <p:spPr>
            <a:xfrm>
              <a:off x="922547" y="6529894"/>
              <a:ext cx="162150" cy="337340"/>
            </a:xfrm>
            <a:custGeom>
              <a:avLst/>
              <a:gdLst>
                <a:gd name="f0" fmla="val w"/>
                <a:gd name="f1" fmla="val h"/>
                <a:gd name="f2" fmla="val 0"/>
                <a:gd name="f3" fmla="val 35"/>
                <a:gd name="f4" fmla="val 73"/>
                <a:gd name="f5" fmla="val 7"/>
                <a:gd name="f6" fmla="val 24"/>
                <a:gd name="f7" fmla="val 16"/>
                <a:gd name="f8" fmla="val 49"/>
                <a:gd name="f9" fmla="val 26"/>
                <a:gd name="f10" fmla="val 23"/>
                <a:gd name="f11" fmla="val 11"/>
                <a:gd name="f12" fmla="*/ f0 1 35"/>
                <a:gd name="f13" fmla="*/ f1 1 73"/>
                <a:gd name="f14" fmla="+- f4 0 f2"/>
                <a:gd name="f15" fmla="+- f3 0 f2"/>
                <a:gd name="f16" fmla="*/ f15 1 35"/>
                <a:gd name="f17" fmla="*/ f14 1 73"/>
                <a:gd name="f18" fmla="*/ 0 1 f16"/>
                <a:gd name="f19" fmla="*/ f3 1 f16"/>
                <a:gd name="f20" fmla="*/ 0 1 f17"/>
                <a:gd name="f21" fmla="*/ f4 1 f17"/>
                <a:gd name="f22" fmla="*/ f18 f12 1"/>
                <a:gd name="f23" fmla="*/ f19 f12 1"/>
                <a:gd name="f24" fmla="*/ f21 f13 1"/>
                <a:gd name="f25" fmla="*/ f20 f13 1"/>
              </a:gdLst>
              <a:ahLst/>
              <a:cxnLst>
                <a:cxn ang="3cd4">
                  <a:pos x="hc" y="t"/>
                </a:cxn>
                <a:cxn ang="0">
                  <a:pos x="r" y="vc"/>
                </a:cxn>
                <a:cxn ang="cd4">
                  <a:pos x="hc" y="b"/>
                </a:cxn>
                <a:cxn ang="cd2">
                  <a:pos x="l" y="vc"/>
                </a:cxn>
              </a:cxnLst>
              <a:rect l="f22" t="f25" r="f23" b="f24"/>
              <a:pathLst>
                <a:path w="35" h="73">
                  <a:moveTo>
                    <a:pt x="f2" y="f2"/>
                  </a:moveTo>
                  <a:cubicBezTo>
                    <a:pt x="f5" y="f6"/>
                    <a:pt x="f7" y="f8"/>
                    <a:pt x="f9" y="f4"/>
                  </a:cubicBezTo>
                  <a:cubicBezTo>
                    <a:pt x="f3" y="f4"/>
                    <a:pt x="f3" y="f4"/>
                    <a:pt x="f3" y="f4"/>
                  </a:cubicBezTo>
                  <a:cubicBezTo>
                    <a:pt x="f10" y="f8"/>
                    <a:pt x="f11" y="f6"/>
                    <a:pt x="f2" y="f2"/>
                  </a:cubicBezTo>
                  <a:close/>
                </a:path>
              </a:pathLst>
            </a:custGeom>
            <a:solidFill>
              <a:srgbClr val="766F54">
                <a:alpha val="2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13" name="Freeform 21">
              <a:extLst>
                <a:ext uri="{FF2B5EF4-FFF2-40B4-BE49-F238E27FC236}">
                  <a16:creationId xmlns:a16="http://schemas.microsoft.com/office/drawing/2014/main" id="{C53375F1-E4DD-4A6B-191B-6651A74CA276}"/>
                </a:ext>
              </a:extLst>
            </p:cNvPr>
            <p:cNvSpPr/>
            <p:nvPr/>
          </p:nvSpPr>
          <p:spPr>
            <a:xfrm>
              <a:off x="769723" y="5359462"/>
              <a:ext cx="37270" cy="221787"/>
            </a:xfrm>
            <a:custGeom>
              <a:avLst/>
              <a:gdLst>
                <a:gd name="f0" fmla="val w"/>
                <a:gd name="f1" fmla="val h"/>
                <a:gd name="f2" fmla="val 0"/>
                <a:gd name="f3" fmla="val 8"/>
                <a:gd name="f4" fmla="val 48"/>
                <a:gd name="f5" fmla="val 7"/>
                <a:gd name="f6" fmla="val 44"/>
                <a:gd name="f7" fmla="val 46"/>
                <a:gd name="f8" fmla="val 47"/>
                <a:gd name="f9" fmla="val 38"/>
                <a:gd name="f10" fmla="val 29"/>
                <a:gd name="f11" fmla="val 19"/>
                <a:gd name="f12" fmla="val 5"/>
                <a:gd name="f13" fmla="val 13"/>
                <a:gd name="f14" fmla="val 3"/>
                <a:gd name="f15" fmla="val 6"/>
                <a:gd name="f16" fmla="val 1"/>
                <a:gd name="f17" fmla="val 9"/>
                <a:gd name="f18" fmla="val 17"/>
                <a:gd name="f19" fmla="val 26"/>
                <a:gd name="f20" fmla="val 2"/>
                <a:gd name="f21" fmla="val 32"/>
                <a:gd name="f22" fmla="*/ f0 1 8"/>
                <a:gd name="f23" fmla="*/ f1 1 48"/>
                <a:gd name="f24" fmla="+- f4 0 f2"/>
                <a:gd name="f25" fmla="+- f3 0 f2"/>
                <a:gd name="f26" fmla="*/ f25 1 8"/>
                <a:gd name="f27" fmla="*/ f24 1 48"/>
                <a:gd name="f28" fmla="*/ 0 1 f26"/>
                <a:gd name="f29" fmla="*/ f3 1 f26"/>
                <a:gd name="f30" fmla="*/ 0 1 f27"/>
                <a:gd name="f31" fmla="*/ f4 1 f27"/>
                <a:gd name="f32" fmla="*/ f28 f22 1"/>
                <a:gd name="f33" fmla="*/ f29 f22 1"/>
                <a:gd name="f34" fmla="*/ f31 f23 1"/>
                <a:gd name="f35" fmla="*/ f30 f23 1"/>
              </a:gdLst>
              <a:ahLst/>
              <a:cxnLst>
                <a:cxn ang="3cd4">
                  <a:pos x="hc" y="t"/>
                </a:cxn>
                <a:cxn ang="0">
                  <a:pos x="r" y="vc"/>
                </a:cxn>
                <a:cxn ang="cd4">
                  <a:pos x="hc" y="b"/>
                </a:cxn>
                <a:cxn ang="cd2">
                  <a:pos x="l" y="vc"/>
                </a:cxn>
              </a:cxnLst>
              <a:rect l="f32" t="f35" r="f33" b="f34"/>
              <a:pathLst>
                <a:path w="8" h="48">
                  <a:moveTo>
                    <a:pt x="f5" y="f6"/>
                  </a:moveTo>
                  <a:cubicBezTo>
                    <a:pt x="f5" y="f7"/>
                    <a:pt x="f3" y="f8"/>
                    <a:pt x="f3" y="f4"/>
                  </a:cubicBezTo>
                  <a:cubicBezTo>
                    <a:pt x="f3" y="f9"/>
                    <a:pt x="f3" y="f10"/>
                    <a:pt x="f3" y="f11"/>
                  </a:cubicBezTo>
                  <a:cubicBezTo>
                    <a:pt x="f12" y="f13"/>
                    <a:pt x="f14" y="f15"/>
                    <a:pt x="f16" y="f2"/>
                  </a:cubicBezTo>
                  <a:cubicBezTo>
                    <a:pt x="f2" y="f17"/>
                    <a:pt x="f2" y="f18"/>
                    <a:pt x="f2" y="f19"/>
                  </a:cubicBezTo>
                  <a:cubicBezTo>
                    <a:pt x="f20" y="f21"/>
                    <a:pt x="f12" y="f9"/>
                    <a:pt x="f5" y="f6"/>
                  </a:cubicBezTo>
                  <a:close/>
                </a:path>
              </a:pathLst>
            </a:custGeom>
            <a:solidFill>
              <a:srgbClr val="766F54">
                <a:alpha val="2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14" name="Freeform 22">
              <a:extLst>
                <a:ext uri="{FF2B5EF4-FFF2-40B4-BE49-F238E27FC236}">
                  <a16:creationId xmlns:a16="http://schemas.microsoft.com/office/drawing/2014/main" id="{62A2669B-D8A9-85B8-90AD-E663ECABD018}"/>
                </a:ext>
              </a:extLst>
            </p:cNvPr>
            <p:cNvSpPr/>
            <p:nvPr/>
          </p:nvSpPr>
          <p:spPr>
            <a:xfrm>
              <a:off x="849861" y="6244739"/>
              <a:ext cx="238557" cy="622486"/>
            </a:xfrm>
            <a:custGeom>
              <a:avLst/>
              <a:gdLst>
                <a:gd name="f0" fmla="val w"/>
                <a:gd name="f1" fmla="val h"/>
                <a:gd name="f2" fmla="val 0"/>
                <a:gd name="f3" fmla="val 52"/>
                <a:gd name="f4" fmla="val 135"/>
                <a:gd name="f5" fmla="val 7"/>
                <a:gd name="f6" fmla="val 18"/>
                <a:gd name="f7" fmla="val 5"/>
                <a:gd name="f8" fmla="val 12"/>
                <a:gd name="f9" fmla="val 2"/>
                <a:gd name="f10" fmla="val 6"/>
                <a:gd name="f11" fmla="val 3"/>
                <a:gd name="f12" fmla="val 16"/>
                <a:gd name="f13" fmla="val 32"/>
                <a:gd name="f14" fmla="val 48"/>
                <a:gd name="f15" fmla="val 13"/>
                <a:gd name="f16" fmla="val 53"/>
                <a:gd name="f17" fmla="val 14"/>
                <a:gd name="f18" fmla="val 57"/>
                <a:gd name="f19" fmla="val 62"/>
                <a:gd name="f20" fmla="val 27"/>
                <a:gd name="f21" fmla="val 86"/>
                <a:gd name="f22" fmla="val 39"/>
                <a:gd name="f23" fmla="val 111"/>
                <a:gd name="f24" fmla="val 51"/>
                <a:gd name="f25" fmla="val 41"/>
                <a:gd name="f26" fmla="val 109"/>
                <a:gd name="f27" fmla="val 83"/>
                <a:gd name="f28" fmla="val 24"/>
                <a:gd name="f29" fmla="val 56"/>
                <a:gd name="f30" fmla="val 43"/>
                <a:gd name="f31" fmla="val 31"/>
                <a:gd name="f32" fmla="*/ f0 1 52"/>
                <a:gd name="f33" fmla="*/ f1 1 135"/>
                <a:gd name="f34" fmla="+- f4 0 f2"/>
                <a:gd name="f35" fmla="+- f3 0 f2"/>
                <a:gd name="f36" fmla="*/ f35 1 52"/>
                <a:gd name="f37" fmla="*/ f34 1 135"/>
                <a:gd name="f38" fmla="*/ 0 1 f36"/>
                <a:gd name="f39" fmla="*/ f3 1 f36"/>
                <a:gd name="f40" fmla="*/ 0 1 f37"/>
                <a:gd name="f41" fmla="*/ f4 1 f37"/>
                <a:gd name="f42" fmla="*/ f38 f32 1"/>
                <a:gd name="f43" fmla="*/ f39 f32 1"/>
                <a:gd name="f44" fmla="*/ f41 f33 1"/>
                <a:gd name="f45" fmla="*/ f40 f33 1"/>
              </a:gdLst>
              <a:ahLst/>
              <a:cxnLst>
                <a:cxn ang="3cd4">
                  <a:pos x="hc" y="t"/>
                </a:cxn>
                <a:cxn ang="0">
                  <a:pos x="r" y="vc"/>
                </a:cxn>
                <a:cxn ang="cd4">
                  <a:pos x="hc" y="b"/>
                </a:cxn>
                <a:cxn ang="cd2">
                  <a:pos x="l" y="vc"/>
                </a:cxn>
              </a:cxnLst>
              <a:rect l="f42" t="f45" r="f43" b="f44"/>
              <a:pathLst>
                <a:path w="52" h="135">
                  <a:moveTo>
                    <a:pt x="f5" y="f6"/>
                  </a:moveTo>
                  <a:cubicBezTo>
                    <a:pt x="f7" y="f8"/>
                    <a:pt x="f9" y="f10"/>
                    <a:pt x="f2" y="f2"/>
                  </a:cubicBezTo>
                  <a:cubicBezTo>
                    <a:pt x="f11" y="f12"/>
                    <a:pt x="f5" y="f13"/>
                    <a:pt x="f8" y="f14"/>
                  </a:cubicBezTo>
                  <a:cubicBezTo>
                    <a:pt x="f15" y="f16"/>
                    <a:pt x="f17" y="f18"/>
                    <a:pt x="f12" y="f19"/>
                  </a:cubicBezTo>
                  <a:cubicBezTo>
                    <a:pt x="f20" y="f21"/>
                    <a:pt x="f22" y="f23"/>
                    <a:pt x="f24" y="f4"/>
                  </a:cubicBezTo>
                  <a:cubicBezTo>
                    <a:pt x="f3" y="f4"/>
                    <a:pt x="f3" y="f4"/>
                    <a:pt x="f3" y="f4"/>
                  </a:cubicBezTo>
                  <a:cubicBezTo>
                    <a:pt x="f25" y="f26"/>
                    <a:pt x="f13" y="f27"/>
                    <a:pt x="f28" y="f29"/>
                  </a:cubicBezTo>
                  <a:cubicBezTo>
                    <a:pt x="f6" y="f30"/>
                    <a:pt x="f15" y="f31"/>
                    <a:pt x="f5" y="f6"/>
                  </a:cubicBezTo>
                  <a:close/>
                </a:path>
              </a:pathLst>
            </a:custGeom>
            <a:solidFill>
              <a:srgbClr val="766F54">
                <a:alpha val="2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grpSp>
      <p:grpSp>
        <p:nvGrpSpPr>
          <p:cNvPr id="15" name="Group 9">
            <a:extLst>
              <a:ext uri="{FF2B5EF4-FFF2-40B4-BE49-F238E27FC236}">
                <a16:creationId xmlns:a16="http://schemas.microsoft.com/office/drawing/2014/main" id="{A750124B-5A7B-CFA0-6366-C2592464F766}"/>
              </a:ext>
            </a:extLst>
          </p:cNvPr>
          <p:cNvGrpSpPr/>
          <p:nvPr/>
        </p:nvGrpSpPr>
        <p:grpSpPr>
          <a:xfrm>
            <a:off x="27221" y="-786"/>
            <a:ext cx="2356674" cy="6854040"/>
            <a:chOff x="27221" y="-786"/>
            <a:chExt cx="2356674" cy="6854040"/>
          </a:xfrm>
        </p:grpSpPr>
        <p:sp>
          <p:nvSpPr>
            <p:cNvPr id="16" name="Freeform 27">
              <a:extLst>
                <a:ext uri="{FF2B5EF4-FFF2-40B4-BE49-F238E27FC236}">
                  <a16:creationId xmlns:a16="http://schemas.microsoft.com/office/drawing/2014/main" id="{1A9F4BA0-088D-A0E4-F42C-07A881BA0E08}"/>
                </a:ext>
              </a:extLst>
            </p:cNvPr>
            <p:cNvSpPr/>
            <p:nvPr/>
          </p:nvSpPr>
          <p:spPr>
            <a:xfrm>
              <a:off x="27221" y="-786"/>
              <a:ext cx="494324" cy="4401043"/>
            </a:xfrm>
            <a:custGeom>
              <a:avLst/>
              <a:gdLst>
                <a:gd name="f0" fmla="val w"/>
                <a:gd name="f1" fmla="val h"/>
                <a:gd name="f2" fmla="val 0"/>
                <a:gd name="f3" fmla="val 103"/>
                <a:gd name="f4" fmla="val 920"/>
                <a:gd name="f5" fmla="val 7"/>
                <a:gd name="f6" fmla="val 210"/>
                <a:gd name="f7" fmla="val 11"/>
                <a:gd name="f8" fmla="val 288"/>
                <a:gd name="f9" fmla="val 17"/>
                <a:gd name="f10" fmla="val 367"/>
                <a:gd name="f11" fmla="val 26"/>
                <a:gd name="f12" fmla="val 445"/>
                <a:gd name="f13" fmla="val 34"/>
                <a:gd name="f14" fmla="val 523"/>
                <a:gd name="f15" fmla="val 44"/>
                <a:gd name="f16" fmla="val 601"/>
                <a:gd name="f17" fmla="val 57"/>
                <a:gd name="f18" fmla="val 679"/>
                <a:gd name="f19" fmla="val 69"/>
                <a:gd name="f20" fmla="val 757"/>
                <a:gd name="f21" fmla="val 84"/>
                <a:gd name="f22" fmla="val 834"/>
                <a:gd name="f23" fmla="val 101"/>
                <a:gd name="f24" fmla="val 911"/>
                <a:gd name="f25" fmla="val 102"/>
                <a:gd name="f26" fmla="val 914"/>
                <a:gd name="f27" fmla="val 917"/>
                <a:gd name="f28" fmla="val 905"/>
                <a:gd name="f29" fmla="val 100"/>
                <a:gd name="f30" fmla="val 889"/>
                <a:gd name="f31" fmla="val 99"/>
                <a:gd name="f32" fmla="val 874"/>
                <a:gd name="f33" fmla="val 871"/>
                <a:gd name="f34" fmla="val 868"/>
                <a:gd name="f35" fmla="val 866"/>
                <a:gd name="f36" fmla="val 85"/>
                <a:gd name="f37" fmla="val 803"/>
                <a:gd name="f38" fmla="val 73"/>
                <a:gd name="f39" fmla="val 741"/>
                <a:gd name="f40" fmla="val 63"/>
                <a:gd name="f41" fmla="val 678"/>
                <a:gd name="f42" fmla="val 50"/>
                <a:gd name="f43" fmla="val 600"/>
                <a:gd name="f44" fmla="val 39"/>
                <a:gd name="f45" fmla="val 30"/>
                <a:gd name="f46" fmla="val 444"/>
                <a:gd name="f47" fmla="val 21"/>
                <a:gd name="f48" fmla="val 366"/>
                <a:gd name="f49" fmla="val 14"/>
                <a:gd name="f50" fmla="val 9"/>
                <a:gd name="f51" fmla="val 209"/>
                <a:gd name="f52" fmla="val 170"/>
                <a:gd name="f53" fmla="val 5"/>
                <a:gd name="f54" fmla="val 131"/>
                <a:gd name="f55" fmla="val 3"/>
                <a:gd name="f56" fmla="val 92"/>
                <a:gd name="f57" fmla="val 2"/>
                <a:gd name="f58" fmla="val 61"/>
                <a:gd name="f59" fmla="val 1"/>
                <a:gd name="f60" fmla="val 31"/>
                <a:gd name="f61" fmla="val 4"/>
                <a:gd name="f62" fmla="*/ f0 1 103"/>
                <a:gd name="f63" fmla="*/ f1 1 920"/>
                <a:gd name="f64" fmla="+- f4 0 f2"/>
                <a:gd name="f65" fmla="+- f3 0 f2"/>
                <a:gd name="f66" fmla="*/ f65 1 103"/>
                <a:gd name="f67" fmla="*/ f64 1 920"/>
                <a:gd name="f68" fmla="*/ 0 1 f66"/>
                <a:gd name="f69" fmla="*/ f3 1 f66"/>
                <a:gd name="f70" fmla="*/ 0 1 f67"/>
                <a:gd name="f71" fmla="*/ f4 1 f67"/>
                <a:gd name="f72" fmla="*/ f68 f62 1"/>
                <a:gd name="f73" fmla="*/ f69 f62 1"/>
                <a:gd name="f74" fmla="*/ f71 f63 1"/>
                <a:gd name="f75" fmla="*/ f70 f63 1"/>
              </a:gdLst>
              <a:ahLst/>
              <a:cxnLst>
                <a:cxn ang="3cd4">
                  <a:pos x="hc" y="t"/>
                </a:cxn>
                <a:cxn ang="0">
                  <a:pos x="r" y="vc"/>
                </a:cxn>
                <a:cxn ang="cd4">
                  <a:pos x="hc" y="b"/>
                </a:cxn>
                <a:cxn ang="cd2">
                  <a:pos x="l" y="vc"/>
                </a:cxn>
              </a:cxnLst>
              <a:rect l="f72" t="f75" r="f73" b="f74"/>
              <a:pathLst>
                <a:path w="103" h="920">
                  <a:moveTo>
                    <a:pt x="f5" y="f6"/>
                  </a:moveTo>
                  <a:cubicBezTo>
                    <a:pt x="f7" y="f8"/>
                    <a:pt x="f9" y="f10"/>
                    <a:pt x="f11" y="f12"/>
                  </a:cubicBezTo>
                  <a:cubicBezTo>
                    <a:pt x="f13" y="f14"/>
                    <a:pt x="f15" y="f16"/>
                    <a:pt x="f17" y="f18"/>
                  </a:cubicBezTo>
                  <a:cubicBezTo>
                    <a:pt x="f19" y="f20"/>
                    <a:pt x="f21" y="f22"/>
                    <a:pt x="f23" y="f24"/>
                  </a:cubicBezTo>
                  <a:cubicBezTo>
                    <a:pt x="f25" y="f26"/>
                    <a:pt x="f3" y="f27"/>
                    <a:pt x="f3" y="f4"/>
                  </a:cubicBezTo>
                  <a:cubicBezTo>
                    <a:pt x="f25" y="f28"/>
                    <a:pt x="f29" y="f30"/>
                    <a:pt x="f31" y="f32"/>
                  </a:cubicBezTo>
                  <a:cubicBezTo>
                    <a:pt x="f31" y="f33"/>
                    <a:pt x="f31" y="f34"/>
                    <a:pt x="f31" y="f35"/>
                  </a:cubicBezTo>
                  <a:cubicBezTo>
                    <a:pt x="f36" y="f37"/>
                    <a:pt x="f38" y="f39"/>
                    <a:pt x="f40" y="f41"/>
                  </a:cubicBezTo>
                  <a:cubicBezTo>
                    <a:pt x="f42" y="f43"/>
                    <a:pt x="f44" y="f14"/>
                    <a:pt x="f45" y="f46"/>
                  </a:cubicBezTo>
                  <a:cubicBezTo>
                    <a:pt x="f47" y="f48"/>
                    <a:pt x="f49" y="f8"/>
                    <a:pt x="f50" y="f51"/>
                  </a:cubicBezTo>
                  <a:cubicBezTo>
                    <a:pt x="f5" y="f52"/>
                    <a:pt x="f53" y="f54"/>
                    <a:pt x="f55" y="f56"/>
                  </a:cubicBezTo>
                  <a:cubicBezTo>
                    <a:pt x="f57" y="f58"/>
                    <a:pt x="f59" y="f60"/>
                    <a:pt x="f59" y="f2"/>
                  </a:cubicBezTo>
                  <a:cubicBezTo>
                    <a:pt x="f2" y="f2"/>
                    <a:pt x="f2" y="f2"/>
                    <a:pt x="f2" y="f2"/>
                  </a:cubicBezTo>
                  <a:cubicBezTo>
                    <a:pt x="f2" y="f60"/>
                    <a:pt x="f59" y="f58"/>
                    <a:pt x="f59" y="f56"/>
                  </a:cubicBezTo>
                  <a:cubicBezTo>
                    <a:pt x="f55" y="f54"/>
                    <a:pt x="f61" y="f52"/>
                    <a:pt x="f5" y="f6"/>
                  </a:cubicBezTo>
                  <a:close/>
                </a:path>
              </a:pathLst>
            </a:custGeom>
            <a:solidFill>
              <a:srgbClr val="766F54"/>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17" name="Freeform 28">
              <a:extLst>
                <a:ext uri="{FF2B5EF4-FFF2-40B4-BE49-F238E27FC236}">
                  <a16:creationId xmlns:a16="http://schemas.microsoft.com/office/drawing/2014/main" id="{6E7ABD84-9F6D-44D7-BE0C-7E9F175DAD47}"/>
                </a:ext>
              </a:extLst>
            </p:cNvPr>
            <p:cNvSpPr/>
            <p:nvPr/>
          </p:nvSpPr>
          <p:spPr>
            <a:xfrm>
              <a:off x="550285" y="4316470"/>
              <a:ext cx="423440" cy="1580695"/>
            </a:xfrm>
            <a:custGeom>
              <a:avLst/>
              <a:gdLst>
                <a:gd name="f0" fmla="val w"/>
                <a:gd name="f1" fmla="val h"/>
                <a:gd name="f2" fmla="val 0"/>
                <a:gd name="f3" fmla="val 88"/>
                <a:gd name="f4" fmla="val 330"/>
                <a:gd name="f5" fmla="val 53"/>
                <a:gd name="f6" fmla="val 229"/>
                <a:gd name="f7" fmla="val 64"/>
                <a:gd name="f8" fmla="val 263"/>
                <a:gd name="f9" fmla="val 75"/>
                <a:gd name="f10" fmla="val 297"/>
                <a:gd name="f11" fmla="val 323"/>
                <a:gd name="f12" fmla="val 315"/>
                <a:gd name="f13" fmla="val 308"/>
                <a:gd name="f14" fmla="val 307"/>
                <a:gd name="f15" fmla="val 305"/>
                <a:gd name="f16" fmla="val 304"/>
                <a:gd name="f17" fmla="val 79"/>
                <a:gd name="f18" fmla="val 278"/>
                <a:gd name="f19" fmla="val 70"/>
                <a:gd name="f20" fmla="val 252"/>
                <a:gd name="f21" fmla="val 62"/>
                <a:gd name="f22" fmla="val 226"/>
                <a:gd name="f23" fmla="val 38"/>
                <a:gd name="f24" fmla="val 152"/>
                <a:gd name="f25" fmla="val 17"/>
                <a:gd name="f26" fmla="val 76"/>
                <a:gd name="f27" fmla="val 2"/>
                <a:gd name="f28" fmla="val 21"/>
                <a:gd name="f29" fmla="val 4"/>
                <a:gd name="f30" fmla="val 42"/>
                <a:gd name="f31" fmla="val 7"/>
                <a:gd name="f32" fmla="val 63"/>
                <a:gd name="f33" fmla="val 119"/>
                <a:gd name="f34" fmla="val 36"/>
                <a:gd name="f35" fmla="val 174"/>
                <a:gd name="f36" fmla="*/ f0 1 88"/>
                <a:gd name="f37" fmla="*/ f1 1 330"/>
                <a:gd name="f38" fmla="+- f4 0 f2"/>
                <a:gd name="f39" fmla="+- f3 0 f2"/>
                <a:gd name="f40" fmla="*/ f39 1 88"/>
                <a:gd name="f41" fmla="*/ f38 1 330"/>
                <a:gd name="f42" fmla="*/ 0 1 f40"/>
                <a:gd name="f43" fmla="*/ f3 1 f40"/>
                <a:gd name="f44" fmla="*/ 0 1 f41"/>
                <a:gd name="f45" fmla="*/ f4 1 f41"/>
                <a:gd name="f46" fmla="*/ f42 f36 1"/>
                <a:gd name="f47" fmla="*/ f43 f36 1"/>
                <a:gd name="f48" fmla="*/ f45 f37 1"/>
                <a:gd name="f49" fmla="*/ f44 f37 1"/>
              </a:gdLst>
              <a:ahLst/>
              <a:cxnLst>
                <a:cxn ang="3cd4">
                  <a:pos x="hc" y="t"/>
                </a:cxn>
                <a:cxn ang="0">
                  <a:pos x="r" y="vc"/>
                </a:cxn>
                <a:cxn ang="cd4">
                  <a:pos x="hc" y="b"/>
                </a:cxn>
                <a:cxn ang="cd2">
                  <a:pos x="l" y="vc"/>
                </a:cxn>
              </a:cxnLst>
              <a:rect l="f46" t="f49" r="f47" b="f48"/>
              <a:pathLst>
                <a:path w="88" h="330">
                  <a:moveTo>
                    <a:pt x="f5" y="f6"/>
                  </a:moveTo>
                  <a:cubicBezTo>
                    <a:pt x="f7" y="f8"/>
                    <a:pt x="f9" y="f10"/>
                    <a:pt x="f3" y="f4"/>
                  </a:cubicBezTo>
                  <a:cubicBezTo>
                    <a:pt x="f3" y="f11"/>
                    <a:pt x="f3" y="f12"/>
                    <a:pt x="f3" y="f13"/>
                  </a:cubicBezTo>
                  <a:cubicBezTo>
                    <a:pt x="f3" y="f14"/>
                    <a:pt x="f3" y="f15"/>
                    <a:pt x="f3" y="f16"/>
                  </a:cubicBezTo>
                  <a:cubicBezTo>
                    <a:pt x="f17" y="f18"/>
                    <a:pt x="f19" y="f20"/>
                    <a:pt x="f21" y="f22"/>
                  </a:cubicBezTo>
                  <a:cubicBezTo>
                    <a:pt x="f23" y="f24"/>
                    <a:pt x="f25" y="f26"/>
                    <a:pt x="f2" y="f2"/>
                  </a:cubicBezTo>
                  <a:cubicBezTo>
                    <a:pt x="f27" y="f28"/>
                    <a:pt x="f29" y="f30"/>
                    <a:pt x="f31" y="f32"/>
                  </a:cubicBezTo>
                  <a:cubicBezTo>
                    <a:pt x="f28" y="f33"/>
                    <a:pt x="f34" y="f35"/>
                    <a:pt x="f5" y="f6"/>
                  </a:cubicBezTo>
                  <a:close/>
                </a:path>
              </a:pathLst>
            </a:custGeom>
            <a:solidFill>
              <a:srgbClr val="766F54"/>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18" name="Freeform 29">
              <a:extLst>
                <a:ext uri="{FF2B5EF4-FFF2-40B4-BE49-F238E27FC236}">
                  <a16:creationId xmlns:a16="http://schemas.microsoft.com/office/drawing/2014/main" id="{3B975AB6-2323-4C2E-9161-1AFF615B8A2D}"/>
                </a:ext>
              </a:extLst>
            </p:cNvPr>
            <p:cNvSpPr/>
            <p:nvPr/>
          </p:nvSpPr>
          <p:spPr>
            <a:xfrm>
              <a:off x="1006297" y="5862684"/>
              <a:ext cx="431103" cy="990569"/>
            </a:xfrm>
            <a:custGeom>
              <a:avLst/>
              <a:gdLst>
                <a:gd name="f0" fmla="val 180"/>
                <a:gd name="f1" fmla="val w"/>
                <a:gd name="f2" fmla="val h"/>
                <a:gd name="f3" fmla="val 0"/>
                <a:gd name="f4" fmla="val 90"/>
                <a:gd name="f5" fmla="val 207"/>
                <a:gd name="f6" fmla="val 6"/>
                <a:gd name="f7" fmla="val 15"/>
                <a:gd name="f8" fmla="val 4"/>
                <a:gd name="f9" fmla="val 10"/>
                <a:gd name="f10" fmla="val 2"/>
                <a:gd name="f11" fmla="val 5"/>
                <a:gd name="f12" fmla="val 9"/>
                <a:gd name="f13" fmla="val 19"/>
                <a:gd name="f14" fmla="val 1"/>
                <a:gd name="f15" fmla="val 29"/>
                <a:gd name="f16" fmla="val 14"/>
                <a:gd name="f17" fmla="val 62"/>
                <a:gd name="f18" fmla="val 27"/>
                <a:gd name="f19" fmla="val 95"/>
                <a:gd name="f20" fmla="val 42"/>
                <a:gd name="f21" fmla="val 127"/>
                <a:gd name="f22" fmla="val 54"/>
                <a:gd name="f23" fmla="val 154"/>
                <a:gd name="f24" fmla="val 67"/>
                <a:gd name="f25" fmla="val 181"/>
                <a:gd name="f26" fmla="val 80"/>
                <a:gd name="f27" fmla="val 76"/>
                <a:gd name="f28" fmla="val 63"/>
                <a:gd name="f29" fmla="val 152"/>
                <a:gd name="f30" fmla="val 50"/>
                <a:gd name="f31" fmla="val 123"/>
                <a:gd name="f32" fmla="val 34"/>
                <a:gd name="f33" fmla="val 88"/>
                <a:gd name="f34" fmla="val 20"/>
                <a:gd name="f35" fmla="val 51"/>
                <a:gd name="f36" fmla="*/ f1 1 90"/>
                <a:gd name="f37" fmla="*/ f2 1 207"/>
                <a:gd name="f38" fmla="+- f5 0 f3"/>
                <a:gd name="f39" fmla="+- f4 0 f3"/>
                <a:gd name="f40" fmla="*/ f39 1 90"/>
                <a:gd name="f41" fmla="*/ f38 1 207"/>
                <a:gd name="f42" fmla="*/ 0 1 f40"/>
                <a:gd name="f43" fmla="*/ f4 1 f40"/>
                <a:gd name="f44" fmla="*/ 0 1 f41"/>
                <a:gd name="f45" fmla="*/ f5 1 f41"/>
                <a:gd name="f46" fmla="*/ f42 f36 1"/>
                <a:gd name="f47" fmla="*/ f43 f36 1"/>
                <a:gd name="f48" fmla="*/ f45 f37 1"/>
                <a:gd name="f49" fmla="*/ f44 f37 1"/>
              </a:gdLst>
              <a:ahLst/>
              <a:cxnLst>
                <a:cxn ang="3cd4">
                  <a:pos x="hc" y="t"/>
                </a:cxn>
                <a:cxn ang="0">
                  <a:pos x="r" y="vc"/>
                </a:cxn>
                <a:cxn ang="cd4">
                  <a:pos x="hc" y="b"/>
                </a:cxn>
                <a:cxn ang="cd2">
                  <a:pos x="l" y="vc"/>
                </a:cxn>
              </a:cxnLst>
              <a:rect l="f46" t="f49" r="f47" b="f48"/>
              <a:pathLst>
                <a:path w="90" h="207">
                  <a:moveTo>
                    <a:pt x="f6" y="f7"/>
                  </a:moveTo>
                  <a:cubicBezTo>
                    <a:pt x="f8" y="f9"/>
                    <a:pt x="f10" y="f11"/>
                    <a:pt x="f3" y="f3"/>
                  </a:cubicBezTo>
                  <a:cubicBezTo>
                    <a:pt x="f3" y="f12"/>
                    <a:pt x="f3" y="f13"/>
                    <a:pt x="f14" y="f15"/>
                  </a:cubicBezTo>
                  <a:cubicBezTo>
                    <a:pt x="f16" y="f17"/>
                    <a:pt x="f18" y="f19"/>
                    <a:pt x="f20" y="f21"/>
                  </a:cubicBezTo>
                  <a:cubicBezTo>
                    <a:pt x="f22" y="f23"/>
                    <a:pt x="f24" y="f25"/>
                    <a:pt x="f26" y="f5"/>
                  </a:cubicBezTo>
                  <a:cubicBezTo>
                    <a:pt x="f4" y="f5"/>
                    <a:pt x="f4" y="f5"/>
                    <a:pt x="f4" y="f5"/>
                  </a:cubicBezTo>
                  <a:cubicBezTo>
                    <a:pt x="f27" y="f0"/>
                    <a:pt x="f28" y="f29"/>
                    <a:pt x="f30" y="f31"/>
                  </a:cubicBezTo>
                  <a:cubicBezTo>
                    <a:pt x="f32" y="f33"/>
                    <a:pt x="f34" y="f35"/>
                    <a:pt x="f6" y="f7"/>
                  </a:cubicBezTo>
                  <a:close/>
                </a:path>
              </a:pathLst>
            </a:custGeom>
            <a:solidFill>
              <a:srgbClr val="766F54"/>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19" name="Freeform 30">
              <a:extLst>
                <a:ext uri="{FF2B5EF4-FFF2-40B4-BE49-F238E27FC236}">
                  <a16:creationId xmlns:a16="http://schemas.microsoft.com/office/drawing/2014/main" id="{D2C64B39-2A9B-84C0-2864-684C344E0423}"/>
                </a:ext>
              </a:extLst>
            </p:cNvPr>
            <p:cNvSpPr/>
            <p:nvPr/>
          </p:nvSpPr>
          <p:spPr>
            <a:xfrm>
              <a:off x="521546" y="4364376"/>
              <a:ext cx="551803" cy="2235964"/>
            </a:xfrm>
            <a:custGeom>
              <a:avLst/>
              <a:gdLst>
                <a:gd name="f0" fmla="val w"/>
                <a:gd name="f1" fmla="val h"/>
                <a:gd name="f2" fmla="val 0"/>
                <a:gd name="f3" fmla="val 115"/>
                <a:gd name="f4" fmla="val 467"/>
                <a:gd name="f5" fmla="val 101"/>
                <a:gd name="f6" fmla="val 409"/>
                <a:gd name="f7" fmla="val 93"/>
                <a:gd name="f8" fmla="val 388"/>
                <a:gd name="f9" fmla="val 85"/>
                <a:gd name="f10" fmla="val 366"/>
                <a:gd name="f11" fmla="val 78"/>
                <a:gd name="f12" fmla="val 344"/>
                <a:gd name="f13" fmla="val 57"/>
                <a:gd name="f14" fmla="val 281"/>
                <a:gd name="f15" fmla="val 41"/>
                <a:gd name="f16" fmla="val 216"/>
                <a:gd name="f17" fmla="val 29"/>
                <a:gd name="f18" fmla="val 151"/>
                <a:gd name="f19" fmla="val 22"/>
                <a:gd name="f20" fmla="val 119"/>
                <a:gd name="f21" fmla="val 17"/>
                <a:gd name="f22" fmla="val 86"/>
                <a:gd name="f23" fmla="val 13"/>
                <a:gd name="f24" fmla="val 53"/>
                <a:gd name="f25" fmla="val 9"/>
                <a:gd name="f26" fmla="val 35"/>
                <a:gd name="f27" fmla="val 4"/>
                <a:gd name="f28" fmla="val 18"/>
                <a:gd name="f29" fmla="val 5"/>
                <a:gd name="f30" fmla="val 51"/>
                <a:gd name="f31" fmla="val 12"/>
                <a:gd name="f32" fmla="val 102"/>
                <a:gd name="f33" fmla="val 21"/>
                <a:gd name="f34" fmla="val 152"/>
                <a:gd name="f35" fmla="val 33"/>
                <a:gd name="f36" fmla="val 218"/>
                <a:gd name="f37" fmla="val 49"/>
                <a:gd name="f38" fmla="val 283"/>
                <a:gd name="f39" fmla="val 69"/>
                <a:gd name="f40" fmla="val 347"/>
                <a:gd name="f41" fmla="val 79"/>
                <a:gd name="f42" fmla="val 378"/>
                <a:gd name="f43" fmla="val 90"/>
                <a:gd name="f44" fmla="val 410"/>
                <a:gd name="f45" fmla="val 103"/>
                <a:gd name="f46" fmla="val 441"/>
                <a:gd name="f47" fmla="val 107"/>
                <a:gd name="f48" fmla="val 449"/>
                <a:gd name="f49" fmla="val 111"/>
                <a:gd name="f50" fmla="val 458"/>
                <a:gd name="f51" fmla="val 114"/>
                <a:gd name="f52" fmla="val 464"/>
                <a:gd name="f53" fmla="val 113"/>
                <a:gd name="f54" fmla="val 461"/>
                <a:gd name="f55" fmla="val 112"/>
                <a:gd name="f56" fmla="val 108"/>
                <a:gd name="f57" fmla="val 442"/>
                <a:gd name="f58" fmla="val 104"/>
                <a:gd name="f59" fmla="val 425"/>
                <a:gd name="f60" fmla="*/ f0 1 115"/>
                <a:gd name="f61" fmla="*/ f1 1 467"/>
                <a:gd name="f62" fmla="+- f4 0 f2"/>
                <a:gd name="f63" fmla="+- f3 0 f2"/>
                <a:gd name="f64" fmla="*/ f63 1 115"/>
                <a:gd name="f65" fmla="*/ f62 1 467"/>
                <a:gd name="f66" fmla="*/ 0 1 f64"/>
                <a:gd name="f67" fmla="*/ f3 1 f64"/>
                <a:gd name="f68" fmla="*/ 0 1 f65"/>
                <a:gd name="f69" fmla="*/ f4 1 f65"/>
                <a:gd name="f70" fmla="*/ f66 f60 1"/>
                <a:gd name="f71" fmla="*/ f67 f60 1"/>
                <a:gd name="f72" fmla="*/ f69 f61 1"/>
                <a:gd name="f73" fmla="*/ f68 f61 1"/>
              </a:gdLst>
              <a:ahLst/>
              <a:cxnLst>
                <a:cxn ang="3cd4">
                  <a:pos x="hc" y="t"/>
                </a:cxn>
                <a:cxn ang="0">
                  <a:pos x="r" y="vc"/>
                </a:cxn>
                <a:cxn ang="cd4">
                  <a:pos x="hc" y="b"/>
                </a:cxn>
                <a:cxn ang="cd2">
                  <a:pos x="l" y="vc"/>
                </a:cxn>
              </a:cxnLst>
              <a:rect l="f70" t="f73" r="f71" b="f72"/>
              <a:pathLst>
                <a:path w="115" h="467">
                  <a:moveTo>
                    <a:pt x="f5" y="f6"/>
                  </a:moveTo>
                  <a:cubicBezTo>
                    <a:pt x="f7" y="f8"/>
                    <a:pt x="f9" y="f10"/>
                    <a:pt x="f11" y="f12"/>
                  </a:cubicBezTo>
                  <a:cubicBezTo>
                    <a:pt x="f13" y="f14"/>
                    <a:pt x="f15" y="f16"/>
                    <a:pt x="f17" y="f18"/>
                  </a:cubicBezTo>
                  <a:cubicBezTo>
                    <a:pt x="f19" y="f20"/>
                    <a:pt x="f21" y="f22"/>
                    <a:pt x="f23" y="f24"/>
                  </a:cubicBezTo>
                  <a:cubicBezTo>
                    <a:pt x="f25" y="f26"/>
                    <a:pt x="f27" y="f28"/>
                    <a:pt x="f2" y="f2"/>
                  </a:cubicBezTo>
                  <a:cubicBezTo>
                    <a:pt x="f29" y="f30"/>
                    <a:pt x="f31" y="f32"/>
                    <a:pt x="f33" y="f34"/>
                  </a:cubicBezTo>
                  <a:cubicBezTo>
                    <a:pt x="f35" y="f36"/>
                    <a:pt x="f37" y="f38"/>
                    <a:pt x="f39" y="f40"/>
                  </a:cubicBezTo>
                  <a:cubicBezTo>
                    <a:pt x="f41" y="f42"/>
                    <a:pt x="f43" y="f44"/>
                    <a:pt x="f45" y="f46"/>
                  </a:cubicBezTo>
                  <a:cubicBezTo>
                    <a:pt x="f47" y="f48"/>
                    <a:pt x="f49" y="f50"/>
                    <a:pt x="f3" y="f4"/>
                  </a:cubicBezTo>
                  <a:cubicBezTo>
                    <a:pt x="f51" y="f52"/>
                    <a:pt x="f53" y="f54"/>
                    <a:pt x="f55" y="f50"/>
                  </a:cubicBezTo>
                  <a:cubicBezTo>
                    <a:pt x="f56" y="f57"/>
                    <a:pt x="f58" y="f59"/>
                    <a:pt x="f5" y="f6"/>
                  </a:cubicBezTo>
                  <a:close/>
                </a:path>
              </a:pathLst>
            </a:custGeom>
            <a:solidFill>
              <a:srgbClr val="766F54"/>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20" name="Freeform 31">
              <a:extLst>
                <a:ext uri="{FF2B5EF4-FFF2-40B4-BE49-F238E27FC236}">
                  <a16:creationId xmlns:a16="http://schemas.microsoft.com/office/drawing/2014/main" id="{810FD21E-2BE0-E64B-06BA-03483B010CB5}"/>
                </a:ext>
              </a:extLst>
            </p:cNvPr>
            <p:cNvSpPr/>
            <p:nvPr/>
          </p:nvSpPr>
          <p:spPr>
            <a:xfrm>
              <a:off x="467898" y="1289194"/>
              <a:ext cx="174357" cy="3027276"/>
            </a:xfrm>
            <a:custGeom>
              <a:avLst/>
              <a:gdLst>
                <a:gd name="f0" fmla="val w"/>
                <a:gd name="f1" fmla="val h"/>
                <a:gd name="f2" fmla="val 0"/>
                <a:gd name="f3" fmla="val 36"/>
                <a:gd name="f4" fmla="val 633"/>
                <a:gd name="f5" fmla="val 17"/>
                <a:gd name="f6" fmla="val 15"/>
                <a:gd name="f7" fmla="val 621"/>
                <a:gd name="f8" fmla="val 14"/>
                <a:gd name="f9" fmla="val 609"/>
                <a:gd name="f10" fmla="val 13"/>
                <a:gd name="f11" fmla="val 597"/>
                <a:gd name="f12" fmla="val 8"/>
                <a:gd name="f13" fmla="val 530"/>
                <a:gd name="f14" fmla="val 5"/>
                <a:gd name="f15" fmla="val 464"/>
                <a:gd name="f16" fmla="val 398"/>
                <a:gd name="f17" fmla="val 331"/>
                <a:gd name="f18" fmla="val 265"/>
                <a:gd name="f19" fmla="val 198"/>
                <a:gd name="f20" fmla="val 165"/>
                <a:gd name="f21" fmla="val 18"/>
                <a:gd name="f22" fmla="val 132"/>
                <a:gd name="f23" fmla="val 22"/>
                <a:gd name="f24" fmla="val 99"/>
                <a:gd name="f25" fmla="val 26"/>
                <a:gd name="f26" fmla="val 66"/>
                <a:gd name="f27" fmla="val 30"/>
                <a:gd name="f28" fmla="val 33"/>
                <a:gd name="f29" fmla="val 35"/>
                <a:gd name="f30" fmla="val 29"/>
                <a:gd name="f31" fmla="val 24"/>
                <a:gd name="f32" fmla="val 20"/>
                <a:gd name="f33" fmla="val 16"/>
                <a:gd name="f34" fmla="val 10"/>
                <a:gd name="f35" fmla="val 4"/>
                <a:gd name="f36" fmla="val 264"/>
                <a:gd name="f37" fmla="val 1"/>
                <a:gd name="f38" fmla="val 461"/>
                <a:gd name="f39" fmla="val 2"/>
                <a:gd name="f40" fmla="val 525"/>
                <a:gd name="f41" fmla="val 7"/>
                <a:gd name="f42" fmla="val 589"/>
                <a:gd name="f43" fmla="val 603"/>
                <a:gd name="f44" fmla="val 618"/>
                <a:gd name="f45" fmla="val 632"/>
                <a:gd name="f46" fmla="*/ f0 1 36"/>
                <a:gd name="f47" fmla="*/ f1 1 633"/>
                <a:gd name="f48" fmla="+- f4 0 f2"/>
                <a:gd name="f49" fmla="+- f3 0 f2"/>
                <a:gd name="f50" fmla="*/ f49 1 36"/>
                <a:gd name="f51" fmla="*/ f48 1 633"/>
                <a:gd name="f52" fmla="*/ 0 1 f50"/>
                <a:gd name="f53" fmla="*/ f3 1 f50"/>
                <a:gd name="f54" fmla="*/ 0 1 f51"/>
                <a:gd name="f55" fmla="*/ f4 1 f51"/>
                <a:gd name="f56" fmla="*/ f52 f46 1"/>
                <a:gd name="f57" fmla="*/ f53 f46 1"/>
                <a:gd name="f58" fmla="*/ f55 f47 1"/>
                <a:gd name="f59" fmla="*/ f54 f47 1"/>
              </a:gdLst>
              <a:ahLst/>
              <a:cxnLst>
                <a:cxn ang="3cd4">
                  <a:pos x="hc" y="t"/>
                </a:cxn>
                <a:cxn ang="0">
                  <a:pos x="r" y="vc"/>
                </a:cxn>
                <a:cxn ang="cd4">
                  <a:pos x="hc" y="b"/>
                </a:cxn>
                <a:cxn ang="cd2">
                  <a:pos x="l" y="vc"/>
                </a:cxn>
              </a:cxnLst>
              <a:rect l="f56" t="f59" r="f57" b="f58"/>
              <a:pathLst>
                <a:path w="36" h="633">
                  <a:moveTo>
                    <a:pt x="f5" y="f4"/>
                  </a:moveTo>
                  <a:cubicBezTo>
                    <a:pt x="f6" y="f7"/>
                    <a:pt x="f8" y="f9"/>
                    <a:pt x="f10" y="f11"/>
                  </a:cubicBezTo>
                  <a:cubicBezTo>
                    <a:pt x="f12" y="f13"/>
                    <a:pt x="f14" y="f15"/>
                    <a:pt x="f14" y="f16"/>
                  </a:cubicBezTo>
                  <a:cubicBezTo>
                    <a:pt x="f14" y="f17"/>
                    <a:pt x="f12" y="f18"/>
                    <a:pt x="f10" y="f19"/>
                  </a:cubicBezTo>
                  <a:cubicBezTo>
                    <a:pt x="f6" y="f20"/>
                    <a:pt x="f21" y="f22"/>
                    <a:pt x="f23" y="f24"/>
                  </a:cubicBezTo>
                  <a:cubicBezTo>
                    <a:pt x="f25" y="f26"/>
                    <a:pt x="f27" y="f28"/>
                    <a:pt x="f3" y="f2"/>
                  </a:cubicBezTo>
                  <a:cubicBezTo>
                    <a:pt x="f29" y="f2"/>
                    <a:pt x="f29" y="f2"/>
                    <a:pt x="f29" y="f2"/>
                  </a:cubicBezTo>
                  <a:cubicBezTo>
                    <a:pt x="f30" y="f28"/>
                    <a:pt x="f31" y="f26"/>
                    <a:pt x="f32" y="f24"/>
                  </a:cubicBezTo>
                  <a:cubicBezTo>
                    <a:pt x="f33" y="f22"/>
                    <a:pt x="f10" y="f20"/>
                    <a:pt x="f34" y="f19"/>
                  </a:cubicBezTo>
                  <a:cubicBezTo>
                    <a:pt x="f35" y="f36"/>
                    <a:pt x="f37" y="f17"/>
                    <a:pt x="f37" y="f16"/>
                  </a:cubicBezTo>
                  <a:cubicBezTo>
                    <a:pt x="f2" y="f38"/>
                    <a:pt x="f39" y="f40"/>
                    <a:pt x="f41" y="f42"/>
                  </a:cubicBezTo>
                  <a:cubicBezTo>
                    <a:pt x="f34" y="f43"/>
                    <a:pt x="f10" y="f44"/>
                    <a:pt x="f33" y="f45"/>
                  </a:cubicBezTo>
                  <a:cubicBezTo>
                    <a:pt x="f33" y="f45"/>
                    <a:pt x="f5" y="f4"/>
                    <a:pt x="f5" y="f4"/>
                  </a:cubicBezTo>
                  <a:close/>
                </a:path>
              </a:pathLst>
            </a:custGeom>
            <a:solidFill>
              <a:srgbClr val="766F54"/>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21" name="Freeform 32">
              <a:extLst>
                <a:ext uri="{FF2B5EF4-FFF2-40B4-BE49-F238E27FC236}">
                  <a16:creationId xmlns:a16="http://schemas.microsoft.com/office/drawing/2014/main" id="{25288734-E62C-536B-4FED-A8B83724E58C}"/>
                </a:ext>
              </a:extLst>
            </p:cNvPr>
            <p:cNvSpPr/>
            <p:nvPr/>
          </p:nvSpPr>
          <p:spPr>
            <a:xfrm>
              <a:off x="1111672" y="6571600"/>
              <a:ext cx="134124" cy="281653"/>
            </a:xfrm>
            <a:custGeom>
              <a:avLst/>
              <a:gdLst>
                <a:gd name="f0" fmla="val w"/>
                <a:gd name="f1" fmla="val h"/>
                <a:gd name="f2" fmla="val 0"/>
                <a:gd name="f3" fmla="val 28"/>
                <a:gd name="f4" fmla="val 59"/>
                <a:gd name="f5" fmla="val 22"/>
                <a:gd name="f6" fmla="val 18"/>
                <a:gd name="f7" fmla="val 40"/>
                <a:gd name="f8" fmla="val 9"/>
                <a:gd name="f9" fmla="val 20"/>
                <a:gd name="f10" fmla="val 6"/>
                <a:gd name="f11" fmla="val 13"/>
                <a:gd name="f12" fmla="*/ f0 1 28"/>
                <a:gd name="f13" fmla="*/ f1 1 59"/>
                <a:gd name="f14" fmla="+- f4 0 f2"/>
                <a:gd name="f15" fmla="+- f3 0 f2"/>
                <a:gd name="f16" fmla="*/ f15 1 28"/>
                <a:gd name="f17" fmla="*/ f14 1 59"/>
                <a:gd name="f18" fmla="*/ 0 1 f16"/>
                <a:gd name="f19" fmla="*/ f3 1 f16"/>
                <a:gd name="f20" fmla="*/ 0 1 f17"/>
                <a:gd name="f21" fmla="*/ f4 1 f17"/>
                <a:gd name="f22" fmla="*/ f18 f12 1"/>
                <a:gd name="f23" fmla="*/ f19 f12 1"/>
                <a:gd name="f24" fmla="*/ f21 f13 1"/>
                <a:gd name="f25" fmla="*/ f20 f13 1"/>
              </a:gdLst>
              <a:ahLst/>
              <a:cxnLst>
                <a:cxn ang="3cd4">
                  <a:pos x="hc" y="t"/>
                </a:cxn>
                <a:cxn ang="0">
                  <a:pos x="r" y="vc"/>
                </a:cxn>
                <a:cxn ang="cd4">
                  <a:pos x="hc" y="b"/>
                </a:cxn>
                <a:cxn ang="cd2">
                  <a:pos x="l" y="vc"/>
                </a:cxn>
              </a:cxnLst>
              <a:rect l="f22" t="f25" r="f23" b="f24"/>
              <a:pathLst>
                <a:path w="28" h="59">
                  <a:moveTo>
                    <a:pt x="f5" y="f4"/>
                  </a:moveTo>
                  <a:cubicBezTo>
                    <a:pt x="f3" y="f4"/>
                    <a:pt x="f3" y="f4"/>
                    <a:pt x="f3" y="f4"/>
                  </a:cubicBezTo>
                  <a:cubicBezTo>
                    <a:pt x="f6" y="f7"/>
                    <a:pt x="f8" y="f9"/>
                    <a:pt x="f2" y="f2"/>
                  </a:cubicBezTo>
                  <a:cubicBezTo>
                    <a:pt x="f10" y="f9"/>
                    <a:pt x="f11" y="f7"/>
                    <a:pt x="f5" y="f4"/>
                  </a:cubicBezTo>
                  <a:close/>
                </a:path>
              </a:pathLst>
            </a:custGeom>
            <a:solidFill>
              <a:srgbClr val="766F54"/>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22" name="Freeform 33">
              <a:extLst>
                <a:ext uri="{FF2B5EF4-FFF2-40B4-BE49-F238E27FC236}">
                  <a16:creationId xmlns:a16="http://schemas.microsoft.com/office/drawing/2014/main" id="{69D6574C-220E-696A-0ECD-218CC3FD0DE1}"/>
                </a:ext>
              </a:extLst>
            </p:cNvPr>
            <p:cNvSpPr/>
            <p:nvPr/>
          </p:nvSpPr>
          <p:spPr>
            <a:xfrm>
              <a:off x="502389" y="4107631"/>
              <a:ext cx="82387" cy="511570"/>
            </a:xfrm>
            <a:custGeom>
              <a:avLst/>
              <a:gdLst>
                <a:gd name="f0" fmla="val w"/>
                <a:gd name="f1" fmla="val h"/>
                <a:gd name="f2" fmla="val 0"/>
                <a:gd name="f3" fmla="val 17"/>
                <a:gd name="f4" fmla="val 107"/>
                <a:gd name="f5" fmla="val 4"/>
                <a:gd name="f6" fmla="val 54"/>
                <a:gd name="f7" fmla="val 8"/>
                <a:gd name="f8" fmla="val 72"/>
                <a:gd name="f9" fmla="val 13"/>
                <a:gd name="f10" fmla="val 89"/>
                <a:gd name="f11" fmla="val 14"/>
                <a:gd name="f12" fmla="val 86"/>
                <a:gd name="f13" fmla="val 12"/>
                <a:gd name="f14" fmla="val 65"/>
                <a:gd name="f15" fmla="val 10"/>
                <a:gd name="f16" fmla="val 44"/>
                <a:gd name="f17" fmla="val 9"/>
                <a:gd name="f18" fmla="val 43"/>
                <a:gd name="f19" fmla="val 6"/>
                <a:gd name="f20" fmla="val 29"/>
                <a:gd name="f21" fmla="val 3"/>
                <a:gd name="f22" fmla="val 2"/>
                <a:gd name="f23" fmla="val 5"/>
                <a:gd name="f24" fmla="val 1"/>
                <a:gd name="f25" fmla="val 23"/>
                <a:gd name="f26" fmla="val 39"/>
                <a:gd name="f27" fmla="*/ f0 1 17"/>
                <a:gd name="f28" fmla="*/ f1 1 107"/>
                <a:gd name="f29" fmla="+- f4 0 f2"/>
                <a:gd name="f30" fmla="+- f3 0 f2"/>
                <a:gd name="f31" fmla="*/ f30 1 17"/>
                <a:gd name="f32" fmla="*/ f29 1 107"/>
                <a:gd name="f33" fmla="*/ 0 1 f31"/>
                <a:gd name="f34" fmla="*/ f3 1 f31"/>
                <a:gd name="f35" fmla="*/ 0 1 f32"/>
                <a:gd name="f36" fmla="*/ f4 1 f32"/>
                <a:gd name="f37" fmla="*/ f33 f27 1"/>
                <a:gd name="f38" fmla="*/ f34 f27 1"/>
                <a:gd name="f39" fmla="*/ f36 f28 1"/>
                <a:gd name="f40" fmla="*/ f35 f28 1"/>
              </a:gdLst>
              <a:ahLst/>
              <a:cxnLst>
                <a:cxn ang="3cd4">
                  <a:pos x="hc" y="t"/>
                </a:cxn>
                <a:cxn ang="0">
                  <a:pos x="r" y="vc"/>
                </a:cxn>
                <a:cxn ang="cd4">
                  <a:pos x="hc" y="b"/>
                </a:cxn>
                <a:cxn ang="cd2">
                  <a:pos x="l" y="vc"/>
                </a:cxn>
              </a:cxnLst>
              <a:rect l="f37" t="f40" r="f38" b="f39"/>
              <a:pathLst>
                <a:path w="17" h="107">
                  <a:moveTo>
                    <a:pt x="f5" y="f6"/>
                  </a:moveTo>
                  <a:cubicBezTo>
                    <a:pt x="f7" y="f8"/>
                    <a:pt x="f9" y="f10"/>
                    <a:pt x="f3" y="f4"/>
                  </a:cubicBezTo>
                  <a:cubicBezTo>
                    <a:pt x="f11" y="f12"/>
                    <a:pt x="f13" y="f14"/>
                    <a:pt x="f15" y="f16"/>
                  </a:cubicBezTo>
                  <a:cubicBezTo>
                    <a:pt x="f15" y="f16"/>
                    <a:pt x="f17" y="f18"/>
                    <a:pt x="f17" y="f18"/>
                  </a:cubicBezTo>
                  <a:cubicBezTo>
                    <a:pt x="f19" y="f20"/>
                    <a:pt x="f21" y="f11"/>
                    <a:pt x="f2" y="f2"/>
                  </a:cubicBezTo>
                  <a:cubicBezTo>
                    <a:pt x="f2" y="f22"/>
                    <a:pt x="f2" y="f23"/>
                    <a:pt x="f2" y="f7"/>
                  </a:cubicBezTo>
                  <a:cubicBezTo>
                    <a:pt x="f24" y="f25"/>
                    <a:pt x="f21" y="f26"/>
                    <a:pt x="f5" y="f6"/>
                  </a:cubicBezTo>
                  <a:close/>
                </a:path>
              </a:pathLst>
            </a:custGeom>
            <a:solidFill>
              <a:srgbClr val="766F54"/>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23" name="Freeform 34">
              <a:extLst>
                <a:ext uri="{FF2B5EF4-FFF2-40B4-BE49-F238E27FC236}">
                  <a16:creationId xmlns:a16="http://schemas.microsoft.com/office/drawing/2014/main" id="{8AEFCCBA-7F51-117F-A7E3-2AF9B15173E1}"/>
                </a:ext>
              </a:extLst>
            </p:cNvPr>
            <p:cNvSpPr/>
            <p:nvPr/>
          </p:nvSpPr>
          <p:spPr>
            <a:xfrm>
              <a:off x="973726" y="3145801"/>
              <a:ext cx="1410169" cy="2716883"/>
            </a:xfrm>
            <a:custGeom>
              <a:avLst/>
              <a:gdLst>
                <a:gd name="f0" fmla="val w"/>
                <a:gd name="f1" fmla="val h"/>
                <a:gd name="f2" fmla="val 0"/>
                <a:gd name="f3" fmla="val 294"/>
                <a:gd name="f4" fmla="val 568"/>
                <a:gd name="f5" fmla="val 8"/>
                <a:gd name="f6" fmla="val 553"/>
                <a:gd name="f7" fmla="val 9"/>
                <a:gd name="f8" fmla="val 501"/>
                <a:gd name="f9" fmla="val 19"/>
                <a:gd name="f10" fmla="val 448"/>
                <a:gd name="f11" fmla="val 35"/>
                <a:gd name="f12" fmla="val 397"/>
                <a:gd name="f13" fmla="val 51"/>
                <a:gd name="f14" fmla="val 347"/>
                <a:gd name="f15" fmla="val 73"/>
                <a:gd name="f16" fmla="val 298"/>
                <a:gd name="f17" fmla="val 99"/>
                <a:gd name="f18" fmla="val 252"/>
                <a:gd name="f19" fmla="val 124"/>
                <a:gd name="f20" fmla="val 205"/>
                <a:gd name="f21" fmla="val 154"/>
                <a:gd name="f22" fmla="val 161"/>
                <a:gd name="f23" fmla="val 187"/>
                <a:gd name="f24" fmla="val 119"/>
                <a:gd name="f25" fmla="val 203"/>
                <a:gd name="f26" fmla="val 98"/>
                <a:gd name="f27" fmla="val 220"/>
                <a:gd name="f28" fmla="val 77"/>
                <a:gd name="f29" fmla="val 238"/>
                <a:gd name="f30" fmla="val 58"/>
                <a:gd name="f31" fmla="val 247"/>
                <a:gd name="f32" fmla="val 48"/>
                <a:gd name="f33" fmla="val 256"/>
                <a:gd name="f34" fmla="val 38"/>
                <a:gd name="f35" fmla="val 265"/>
                <a:gd name="f36" fmla="val 28"/>
                <a:gd name="f37" fmla="val 274"/>
                <a:gd name="f38" fmla="val 284"/>
                <a:gd name="f39" fmla="val 293"/>
                <a:gd name="f40" fmla="val 283"/>
                <a:gd name="f41" fmla="val 273"/>
                <a:gd name="f42" fmla="val 18"/>
                <a:gd name="f43" fmla="val 264"/>
                <a:gd name="f44" fmla="val 27"/>
                <a:gd name="f45" fmla="val 255"/>
                <a:gd name="f46" fmla="val 37"/>
                <a:gd name="f47" fmla="val 246"/>
                <a:gd name="f48" fmla="val 47"/>
                <a:gd name="f49" fmla="val 237"/>
                <a:gd name="f50" fmla="val 56"/>
                <a:gd name="f51" fmla="val 218"/>
                <a:gd name="f52" fmla="val 76"/>
                <a:gd name="f53" fmla="val 201"/>
                <a:gd name="f54" fmla="val 96"/>
                <a:gd name="f55" fmla="val 185"/>
                <a:gd name="f56" fmla="val 117"/>
                <a:gd name="f57" fmla="val 151"/>
                <a:gd name="f58" fmla="val 159"/>
                <a:gd name="f59" fmla="val 121"/>
                <a:gd name="f60" fmla="val 95"/>
                <a:gd name="f61" fmla="val 249"/>
                <a:gd name="f62" fmla="val 68"/>
                <a:gd name="f63" fmla="val 296"/>
                <a:gd name="f64" fmla="val 46"/>
                <a:gd name="f65" fmla="val 345"/>
                <a:gd name="f66" fmla="val 30"/>
                <a:gd name="f67" fmla="val 396"/>
                <a:gd name="f68" fmla="val 13"/>
                <a:gd name="f69" fmla="val 445"/>
                <a:gd name="f70" fmla="val 3"/>
                <a:gd name="f71" fmla="val 497"/>
                <a:gd name="f72" fmla="val 549"/>
                <a:gd name="f73" fmla="val 555"/>
                <a:gd name="f74" fmla="val 5"/>
                <a:gd name="f75" fmla="val 561"/>
                <a:gd name="f76" fmla="val 7"/>
                <a:gd name="f77" fmla="val 563"/>
                <a:gd name="f78" fmla="val 558"/>
                <a:gd name="f79" fmla="*/ f0 1 294"/>
                <a:gd name="f80" fmla="*/ f1 1 568"/>
                <a:gd name="f81" fmla="+- f4 0 f2"/>
                <a:gd name="f82" fmla="+- f3 0 f2"/>
                <a:gd name="f83" fmla="*/ f82 1 294"/>
                <a:gd name="f84" fmla="*/ f81 1 568"/>
                <a:gd name="f85" fmla="*/ 0 1 f83"/>
                <a:gd name="f86" fmla="*/ f3 1 f83"/>
                <a:gd name="f87" fmla="*/ 0 1 f84"/>
                <a:gd name="f88" fmla="*/ f4 1 f84"/>
                <a:gd name="f89" fmla="*/ f85 f79 1"/>
                <a:gd name="f90" fmla="*/ f86 f79 1"/>
                <a:gd name="f91" fmla="*/ f88 f80 1"/>
                <a:gd name="f92" fmla="*/ f87 f80 1"/>
              </a:gdLst>
              <a:ahLst/>
              <a:cxnLst>
                <a:cxn ang="3cd4">
                  <a:pos x="hc" y="t"/>
                </a:cxn>
                <a:cxn ang="0">
                  <a:pos x="r" y="vc"/>
                </a:cxn>
                <a:cxn ang="cd4">
                  <a:pos x="hc" y="b"/>
                </a:cxn>
                <a:cxn ang="cd2">
                  <a:pos x="l" y="vc"/>
                </a:cxn>
              </a:cxnLst>
              <a:rect l="f89" t="f92" r="f90" b="f91"/>
              <a:pathLst>
                <a:path w="294" h="568">
                  <a:moveTo>
                    <a:pt x="f5" y="f6"/>
                  </a:moveTo>
                  <a:cubicBezTo>
                    <a:pt x="f7" y="f8"/>
                    <a:pt x="f9" y="f10"/>
                    <a:pt x="f11" y="f12"/>
                  </a:cubicBezTo>
                  <a:cubicBezTo>
                    <a:pt x="f13" y="f14"/>
                    <a:pt x="f15" y="f16"/>
                    <a:pt x="f17" y="f18"/>
                  </a:cubicBezTo>
                  <a:cubicBezTo>
                    <a:pt x="f19" y="f20"/>
                    <a:pt x="f21" y="f22"/>
                    <a:pt x="f23" y="f24"/>
                  </a:cubicBezTo>
                  <a:cubicBezTo>
                    <a:pt x="f25" y="f26"/>
                    <a:pt x="f27" y="f28"/>
                    <a:pt x="f29" y="f30"/>
                  </a:cubicBezTo>
                  <a:cubicBezTo>
                    <a:pt x="f31" y="f32"/>
                    <a:pt x="f33" y="f34"/>
                    <a:pt x="f35" y="f36"/>
                  </a:cubicBezTo>
                  <a:cubicBezTo>
                    <a:pt x="f37" y="f9"/>
                    <a:pt x="f38" y="f7"/>
                    <a:pt x="f3" y="f2"/>
                  </a:cubicBezTo>
                  <a:cubicBezTo>
                    <a:pt x="f39" y="f2"/>
                    <a:pt x="f39" y="f2"/>
                    <a:pt x="f39" y="f2"/>
                  </a:cubicBezTo>
                  <a:cubicBezTo>
                    <a:pt x="f40" y="f7"/>
                    <a:pt x="f41" y="f42"/>
                    <a:pt x="f43" y="f44"/>
                  </a:cubicBezTo>
                  <a:cubicBezTo>
                    <a:pt x="f45" y="f46"/>
                    <a:pt x="f47" y="f48"/>
                    <a:pt x="f49" y="f50"/>
                  </a:cubicBezTo>
                  <a:cubicBezTo>
                    <a:pt x="f51" y="f52"/>
                    <a:pt x="f53" y="f54"/>
                    <a:pt x="f55" y="f56"/>
                  </a:cubicBezTo>
                  <a:cubicBezTo>
                    <a:pt x="f57" y="f58"/>
                    <a:pt x="f59" y="f25"/>
                    <a:pt x="f60" y="f61"/>
                  </a:cubicBezTo>
                  <a:cubicBezTo>
                    <a:pt x="f62" y="f63"/>
                    <a:pt x="f64" y="f65"/>
                    <a:pt x="f66" y="f67"/>
                  </a:cubicBezTo>
                  <a:cubicBezTo>
                    <a:pt x="f68" y="f69"/>
                    <a:pt x="f70" y="f71"/>
                    <a:pt x="f2" y="f72"/>
                  </a:cubicBezTo>
                  <a:cubicBezTo>
                    <a:pt x="f70" y="f73"/>
                    <a:pt x="f74" y="f75"/>
                    <a:pt x="f76" y="f4"/>
                  </a:cubicBezTo>
                  <a:cubicBezTo>
                    <a:pt x="f76" y="f77"/>
                    <a:pt x="f76" y="f78"/>
                    <a:pt x="f5" y="f6"/>
                  </a:cubicBezTo>
                  <a:close/>
                </a:path>
              </a:pathLst>
            </a:custGeom>
            <a:solidFill>
              <a:srgbClr val="766F54"/>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24" name="Freeform 35">
              <a:extLst>
                <a:ext uri="{FF2B5EF4-FFF2-40B4-BE49-F238E27FC236}">
                  <a16:creationId xmlns:a16="http://schemas.microsoft.com/office/drawing/2014/main" id="{1EF3CA1C-524C-A519-54CE-903AAAC03FF0}"/>
                </a:ext>
              </a:extLst>
            </p:cNvPr>
            <p:cNvSpPr/>
            <p:nvPr/>
          </p:nvSpPr>
          <p:spPr>
            <a:xfrm>
              <a:off x="1073350" y="6600340"/>
              <a:ext cx="120709" cy="252913"/>
            </a:xfrm>
            <a:custGeom>
              <a:avLst/>
              <a:gdLst>
                <a:gd name="f0" fmla="val w"/>
                <a:gd name="f1" fmla="val h"/>
                <a:gd name="f2" fmla="val 0"/>
                <a:gd name="f3" fmla="val 25"/>
                <a:gd name="f4" fmla="val 53"/>
                <a:gd name="f5" fmla="val 5"/>
                <a:gd name="f6" fmla="val 18"/>
                <a:gd name="f7" fmla="val 12"/>
                <a:gd name="f8" fmla="val 36"/>
                <a:gd name="f9" fmla="val 19"/>
                <a:gd name="f10" fmla="val 16"/>
                <a:gd name="f11" fmla="val 8"/>
                <a:gd name="f12" fmla="*/ f0 1 25"/>
                <a:gd name="f13" fmla="*/ f1 1 53"/>
                <a:gd name="f14" fmla="+- f4 0 f2"/>
                <a:gd name="f15" fmla="+- f3 0 f2"/>
                <a:gd name="f16" fmla="*/ f15 1 25"/>
                <a:gd name="f17" fmla="*/ f14 1 53"/>
                <a:gd name="f18" fmla="*/ 0 1 f16"/>
                <a:gd name="f19" fmla="*/ f3 1 f16"/>
                <a:gd name="f20" fmla="*/ 0 1 f17"/>
                <a:gd name="f21" fmla="*/ f4 1 f17"/>
                <a:gd name="f22" fmla="*/ f18 f12 1"/>
                <a:gd name="f23" fmla="*/ f19 f12 1"/>
                <a:gd name="f24" fmla="*/ f21 f13 1"/>
                <a:gd name="f25" fmla="*/ f20 f13 1"/>
              </a:gdLst>
              <a:ahLst/>
              <a:cxnLst>
                <a:cxn ang="3cd4">
                  <a:pos x="hc" y="t"/>
                </a:cxn>
                <a:cxn ang="0">
                  <a:pos x="r" y="vc"/>
                </a:cxn>
                <a:cxn ang="cd4">
                  <a:pos x="hc" y="b"/>
                </a:cxn>
                <a:cxn ang="cd2">
                  <a:pos x="l" y="vc"/>
                </a:cxn>
              </a:cxnLst>
              <a:rect l="f22" t="f25" r="f23" b="f24"/>
              <a:pathLst>
                <a:path w="25" h="53">
                  <a:moveTo>
                    <a:pt x="f2" y="f2"/>
                  </a:moveTo>
                  <a:cubicBezTo>
                    <a:pt x="f5" y="f6"/>
                    <a:pt x="f7" y="f8"/>
                    <a:pt x="f9" y="f4"/>
                  </a:cubicBezTo>
                  <a:cubicBezTo>
                    <a:pt x="f3" y="f4"/>
                    <a:pt x="f3" y="f4"/>
                    <a:pt x="f3" y="f4"/>
                  </a:cubicBezTo>
                  <a:cubicBezTo>
                    <a:pt x="f10" y="f8"/>
                    <a:pt x="f11" y="f6"/>
                    <a:pt x="f2" y="f2"/>
                  </a:cubicBezTo>
                  <a:close/>
                </a:path>
              </a:pathLst>
            </a:custGeom>
            <a:solidFill>
              <a:srgbClr val="766F54"/>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25" name="Freeform 36">
              <a:extLst>
                <a:ext uri="{FF2B5EF4-FFF2-40B4-BE49-F238E27FC236}">
                  <a16:creationId xmlns:a16="http://schemas.microsoft.com/office/drawing/2014/main" id="{9A7C73B2-16B7-CE20-68F2-FC377BB4A1E5}"/>
                </a:ext>
              </a:extLst>
            </p:cNvPr>
            <p:cNvSpPr/>
            <p:nvPr/>
          </p:nvSpPr>
          <p:spPr>
            <a:xfrm>
              <a:off x="973726" y="5897166"/>
              <a:ext cx="137955" cy="674434"/>
            </a:xfrm>
            <a:custGeom>
              <a:avLst/>
              <a:gdLst>
                <a:gd name="f0" fmla="val w"/>
                <a:gd name="f1" fmla="val h"/>
                <a:gd name="f2" fmla="val 0"/>
                <a:gd name="f3" fmla="val 29"/>
                <a:gd name="f4" fmla="val 141"/>
                <a:gd name="f5" fmla="val 30"/>
                <a:gd name="f6" fmla="val 2"/>
                <a:gd name="f7" fmla="val 60"/>
                <a:gd name="f8" fmla="val 7"/>
                <a:gd name="f9" fmla="val 89"/>
                <a:gd name="f10" fmla="val 11"/>
                <a:gd name="f11" fmla="val 98"/>
                <a:gd name="f12" fmla="val 14"/>
                <a:gd name="f13" fmla="val 108"/>
                <a:gd name="f14" fmla="val 18"/>
                <a:gd name="f15" fmla="val 117"/>
                <a:gd name="f16" fmla="val 22"/>
                <a:gd name="f17" fmla="val 125"/>
                <a:gd name="f18" fmla="val 25"/>
                <a:gd name="f19" fmla="val 133"/>
                <a:gd name="f20" fmla="val 28"/>
                <a:gd name="f21" fmla="val 139"/>
                <a:gd name="f22" fmla="val 137"/>
                <a:gd name="f23" fmla="val 27"/>
                <a:gd name="f24" fmla="val 135"/>
                <a:gd name="f25" fmla="val 16"/>
                <a:gd name="f26" fmla="val 10"/>
                <a:gd name="f27" fmla="val 8"/>
                <a:gd name="f28" fmla="val 5"/>
                <a:gd name="f29" fmla="val 15"/>
                <a:gd name="f30" fmla="val 4"/>
                <a:gd name="f31" fmla="val 1"/>
                <a:gd name="f32" fmla="val 3"/>
                <a:gd name="f33" fmla="*/ f0 1 29"/>
                <a:gd name="f34" fmla="*/ f1 1 141"/>
                <a:gd name="f35" fmla="+- f4 0 f2"/>
                <a:gd name="f36" fmla="+- f3 0 f2"/>
                <a:gd name="f37" fmla="*/ f36 1 29"/>
                <a:gd name="f38" fmla="*/ f35 1 141"/>
                <a:gd name="f39" fmla="*/ 0 1 f37"/>
                <a:gd name="f40" fmla="*/ f3 1 f37"/>
                <a:gd name="f41" fmla="*/ 0 1 f38"/>
                <a:gd name="f42" fmla="*/ f4 1 f38"/>
                <a:gd name="f43" fmla="*/ f39 f33 1"/>
                <a:gd name="f44" fmla="*/ f40 f33 1"/>
                <a:gd name="f45" fmla="*/ f42 f34 1"/>
                <a:gd name="f46" fmla="*/ f41 f34 1"/>
              </a:gdLst>
              <a:ahLst/>
              <a:cxnLst>
                <a:cxn ang="3cd4">
                  <a:pos x="hc" y="t"/>
                </a:cxn>
                <a:cxn ang="0">
                  <a:pos x="r" y="vc"/>
                </a:cxn>
                <a:cxn ang="cd4">
                  <a:pos x="hc" y="b"/>
                </a:cxn>
                <a:cxn ang="cd2">
                  <a:pos x="l" y="vc"/>
                </a:cxn>
              </a:cxnLst>
              <a:rect l="f43" t="f46" r="f44" b="f45"/>
              <a:pathLst>
                <a:path w="29" h="141">
                  <a:moveTo>
                    <a:pt x="f2" y="f2"/>
                  </a:moveTo>
                  <a:cubicBezTo>
                    <a:pt x="f2" y="f5"/>
                    <a:pt x="f6" y="f7"/>
                    <a:pt x="f8" y="f9"/>
                  </a:cubicBezTo>
                  <a:cubicBezTo>
                    <a:pt x="f10" y="f11"/>
                    <a:pt x="f12" y="f13"/>
                    <a:pt x="f14" y="f15"/>
                  </a:cubicBezTo>
                  <a:cubicBezTo>
                    <a:pt x="f16" y="f17"/>
                    <a:pt x="f18" y="f19"/>
                    <a:pt x="f3" y="f4"/>
                  </a:cubicBezTo>
                  <a:cubicBezTo>
                    <a:pt x="f20" y="f21"/>
                    <a:pt x="f20" y="f22"/>
                    <a:pt x="f23" y="f24"/>
                  </a:cubicBezTo>
                  <a:cubicBezTo>
                    <a:pt x="f25" y="f11"/>
                    <a:pt x="f26" y="f7"/>
                    <a:pt x="f27" y="f16"/>
                  </a:cubicBezTo>
                  <a:cubicBezTo>
                    <a:pt x="f8" y="f14"/>
                    <a:pt x="f28" y="f29"/>
                    <a:pt x="f30" y="f10"/>
                  </a:cubicBezTo>
                  <a:cubicBezTo>
                    <a:pt x="f6" y="f8"/>
                    <a:pt x="f31" y="f32"/>
                    <a:pt x="f2" y="f2"/>
                  </a:cubicBezTo>
                  <a:close/>
                </a:path>
              </a:pathLst>
            </a:custGeom>
            <a:solidFill>
              <a:srgbClr val="766F54"/>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26" name="Freeform 37">
              <a:extLst>
                <a:ext uri="{FF2B5EF4-FFF2-40B4-BE49-F238E27FC236}">
                  <a16:creationId xmlns:a16="http://schemas.microsoft.com/office/drawing/2014/main" id="{5649DE09-BFC8-3DB5-E59C-1ECACD2C4118}"/>
                </a:ext>
              </a:extLst>
            </p:cNvPr>
            <p:cNvSpPr/>
            <p:nvPr/>
          </p:nvSpPr>
          <p:spPr>
            <a:xfrm>
              <a:off x="973726" y="5772625"/>
              <a:ext cx="38322" cy="228005"/>
            </a:xfrm>
            <a:custGeom>
              <a:avLst/>
              <a:gdLst>
                <a:gd name="f0" fmla="val w"/>
                <a:gd name="f1" fmla="val h"/>
                <a:gd name="f2" fmla="val 0"/>
                <a:gd name="f3" fmla="val 8"/>
                <a:gd name="f4" fmla="val 48"/>
                <a:gd name="f5" fmla="val 26"/>
                <a:gd name="f6" fmla="val 1"/>
                <a:gd name="f7" fmla="val 29"/>
                <a:gd name="f8" fmla="val 2"/>
                <a:gd name="f9" fmla="val 33"/>
                <a:gd name="f10" fmla="val 4"/>
                <a:gd name="f11" fmla="val 37"/>
                <a:gd name="f12" fmla="val 5"/>
                <a:gd name="f13" fmla="val 41"/>
                <a:gd name="f14" fmla="val 7"/>
                <a:gd name="f15" fmla="val 44"/>
                <a:gd name="f16" fmla="val 38"/>
                <a:gd name="f17" fmla="val 28"/>
                <a:gd name="f18" fmla="val 19"/>
                <a:gd name="f19" fmla="val 12"/>
                <a:gd name="f20" fmla="val 3"/>
                <a:gd name="f21" fmla="val 6"/>
                <a:gd name="f22" fmla="val 11"/>
                <a:gd name="f23" fmla="*/ f0 1 8"/>
                <a:gd name="f24" fmla="*/ f1 1 48"/>
                <a:gd name="f25" fmla="+- f4 0 f2"/>
                <a:gd name="f26" fmla="+- f3 0 f2"/>
                <a:gd name="f27" fmla="*/ f26 1 8"/>
                <a:gd name="f28" fmla="*/ f25 1 48"/>
                <a:gd name="f29" fmla="*/ 0 1 f27"/>
                <a:gd name="f30" fmla="*/ f3 1 f27"/>
                <a:gd name="f31" fmla="*/ 0 1 f28"/>
                <a:gd name="f32" fmla="*/ f4 1 f28"/>
                <a:gd name="f33" fmla="*/ f29 f23 1"/>
                <a:gd name="f34" fmla="*/ f30 f23 1"/>
                <a:gd name="f35" fmla="*/ f32 f24 1"/>
                <a:gd name="f36" fmla="*/ f31 f24 1"/>
              </a:gdLst>
              <a:ahLst/>
              <a:cxnLst>
                <a:cxn ang="3cd4">
                  <a:pos x="hc" y="t"/>
                </a:cxn>
                <a:cxn ang="0">
                  <a:pos x="r" y="vc"/>
                </a:cxn>
                <a:cxn ang="cd4">
                  <a:pos x="hc" y="b"/>
                </a:cxn>
                <a:cxn ang="cd2">
                  <a:pos x="l" y="vc"/>
                </a:cxn>
              </a:cxnLst>
              <a:rect l="f33" t="f36" r="f34" b="f35"/>
              <a:pathLst>
                <a:path w="8" h="48">
                  <a:moveTo>
                    <a:pt x="f2" y="f5"/>
                  </a:moveTo>
                  <a:cubicBezTo>
                    <a:pt x="f6" y="f7"/>
                    <a:pt x="f8" y="f9"/>
                    <a:pt x="f10" y="f11"/>
                  </a:cubicBezTo>
                  <a:cubicBezTo>
                    <a:pt x="f12" y="f13"/>
                    <a:pt x="f14" y="f15"/>
                    <a:pt x="f3" y="f4"/>
                  </a:cubicBezTo>
                  <a:cubicBezTo>
                    <a:pt x="f14" y="f16"/>
                    <a:pt x="f14" y="f17"/>
                    <a:pt x="f14" y="f18"/>
                  </a:cubicBezTo>
                  <a:cubicBezTo>
                    <a:pt x="f12" y="f19"/>
                    <a:pt x="f20" y="f21"/>
                    <a:pt x="f2" y="f2"/>
                  </a:cubicBezTo>
                  <a:cubicBezTo>
                    <a:pt x="f2" y="f6"/>
                    <a:pt x="f2" y="f20"/>
                    <a:pt x="f2" y="f10"/>
                  </a:cubicBezTo>
                  <a:cubicBezTo>
                    <a:pt x="f2" y="f22"/>
                    <a:pt x="f2" y="f18"/>
                    <a:pt x="f2" y="f5"/>
                  </a:cubicBezTo>
                  <a:close/>
                </a:path>
              </a:pathLst>
            </a:custGeom>
            <a:solidFill>
              <a:srgbClr val="766F54"/>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27" name="Freeform 38">
              <a:extLst>
                <a:ext uri="{FF2B5EF4-FFF2-40B4-BE49-F238E27FC236}">
                  <a16:creationId xmlns:a16="http://schemas.microsoft.com/office/drawing/2014/main" id="{35FF68B4-D226-6A94-2817-E1447766AC32}"/>
                </a:ext>
              </a:extLst>
            </p:cNvPr>
            <p:cNvSpPr/>
            <p:nvPr/>
          </p:nvSpPr>
          <p:spPr>
            <a:xfrm>
              <a:off x="1006297" y="6322518"/>
              <a:ext cx="210760" cy="530736"/>
            </a:xfrm>
            <a:custGeom>
              <a:avLst/>
              <a:gdLst>
                <a:gd name="f0" fmla="val w"/>
                <a:gd name="f1" fmla="val h"/>
                <a:gd name="f2" fmla="val 0"/>
                <a:gd name="f3" fmla="val 44"/>
                <a:gd name="f4" fmla="val 111"/>
                <a:gd name="f5" fmla="val 11"/>
                <a:gd name="f6" fmla="val 28"/>
                <a:gd name="f7" fmla="val 7"/>
                <a:gd name="f8" fmla="val 19"/>
                <a:gd name="f9" fmla="val 4"/>
                <a:gd name="f10" fmla="val 9"/>
                <a:gd name="f11" fmla="val 3"/>
                <a:gd name="f12" fmla="val 16"/>
                <a:gd name="f13" fmla="val 33"/>
                <a:gd name="f14" fmla="val 49"/>
                <a:gd name="f15" fmla="val 12"/>
                <a:gd name="f16" fmla="val 52"/>
                <a:gd name="f17" fmla="val 13"/>
                <a:gd name="f18" fmla="val 55"/>
                <a:gd name="f19" fmla="val 14"/>
                <a:gd name="f20" fmla="val 58"/>
                <a:gd name="f21" fmla="val 22"/>
                <a:gd name="f22" fmla="val 76"/>
                <a:gd name="f23" fmla="val 30"/>
                <a:gd name="f24" fmla="val 94"/>
                <a:gd name="f25" fmla="val 39"/>
                <a:gd name="f26" fmla="val 35"/>
                <a:gd name="f27" fmla="val 92"/>
                <a:gd name="f28" fmla="val 72"/>
                <a:gd name="f29" fmla="val 18"/>
                <a:gd name="f30" fmla="val 15"/>
                <a:gd name="f31" fmla="val 36"/>
                <a:gd name="f32" fmla="*/ f0 1 44"/>
                <a:gd name="f33" fmla="*/ f1 1 111"/>
                <a:gd name="f34" fmla="+- f4 0 f2"/>
                <a:gd name="f35" fmla="+- f3 0 f2"/>
                <a:gd name="f36" fmla="*/ f35 1 44"/>
                <a:gd name="f37" fmla="*/ f34 1 111"/>
                <a:gd name="f38" fmla="*/ 0 1 f36"/>
                <a:gd name="f39" fmla="*/ f3 1 f36"/>
                <a:gd name="f40" fmla="*/ 0 1 f37"/>
                <a:gd name="f41" fmla="*/ f4 1 f37"/>
                <a:gd name="f42" fmla="*/ f38 f32 1"/>
                <a:gd name="f43" fmla="*/ f39 f32 1"/>
                <a:gd name="f44" fmla="*/ f41 f33 1"/>
                <a:gd name="f45" fmla="*/ f40 f33 1"/>
              </a:gdLst>
              <a:ahLst/>
              <a:cxnLst>
                <a:cxn ang="3cd4">
                  <a:pos x="hc" y="t"/>
                </a:cxn>
                <a:cxn ang="0">
                  <a:pos x="r" y="vc"/>
                </a:cxn>
                <a:cxn ang="cd4">
                  <a:pos x="hc" y="b"/>
                </a:cxn>
                <a:cxn ang="cd2">
                  <a:pos x="l" y="vc"/>
                </a:cxn>
              </a:cxnLst>
              <a:rect l="f42" t="f45" r="f43" b="f44"/>
              <a:pathLst>
                <a:path w="44" h="111">
                  <a:moveTo>
                    <a:pt x="f5" y="f6"/>
                  </a:moveTo>
                  <a:cubicBezTo>
                    <a:pt x="f7" y="f8"/>
                    <a:pt x="f9" y="f10"/>
                    <a:pt x="f2" y="f2"/>
                  </a:cubicBezTo>
                  <a:cubicBezTo>
                    <a:pt x="f11" y="f12"/>
                    <a:pt x="f7" y="f13"/>
                    <a:pt x="f5" y="f14"/>
                  </a:cubicBezTo>
                  <a:cubicBezTo>
                    <a:pt x="f15" y="f16"/>
                    <a:pt x="f17" y="f18"/>
                    <a:pt x="f19" y="f20"/>
                  </a:cubicBezTo>
                  <a:cubicBezTo>
                    <a:pt x="f21" y="f22"/>
                    <a:pt x="f23" y="f24"/>
                    <a:pt x="f25" y="f4"/>
                  </a:cubicBezTo>
                  <a:cubicBezTo>
                    <a:pt x="f3" y="f4"/>
                    <a:pt x="f3" y="f4"/>
                    <a:pt x="f3" y="f4"/>
                  </a:cubicBezTo>
                  <a:cubicBezTo>
                    <a:pt x="f26" y="f27"/>
                    <a:pt x="f6" y="f28"/>
                    <a:pt x="f21" y="f16"/>
                  </a:cubicBezTo>
                  <a:cubicBezTo>
                    <a:pt x="f29" y="f3"/>
                    <a:pt x="f30" y="f31"/>
                    <a:pt x="f5" y="f6"/>
                  </a:cubicBezTo>
                  <a:close/>
                </a:path>
              </a:pathLst>
            </a:custGeom>
            <a:solidFill>
              <a:srgbClr val="766F54"/>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grpSp>
      <p:sp>
        <p:nvSpPr>
          <p:cNvPr id="28" name="Rectangle 6">
            <a:extLst>
              <a:ext uri="{FF2B5EF4-FFF2-40B4-BE49-F238E27FC236}">
                <a16:creationId xmlns:a16="http://schemas.microsoft.com/office/drawing/2014/main" id="{06D59823-A856-2D28-AD69-436A4097972A}"/>
              </a:ext>
            </a:extLst>
          </p:cNvPr>
          <p:cNvSpPr/>
          <p:nvPr/>
        </p:nvSpPr>
        <p:spPr>
          <a:xfrm>
            <a:off x="0" y="0"/>
            <a:ext cx="182880" cy="6858000"/>
          </a:xfrm>
          <a:prstGeom prst="rect">
            <a:avLst/>
          </a:prstGeom>
          <a:solidFill>
            <a:srgbClr val="766F54"/>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29" name="Title Placeholder 1">
            <a:extLst>
              <a:ext uri="{FF2B5EF4-FFF2-40B4-BE49-F238E27FC236}">
                <a16:creationId xmlns:a16="http://schemas.microsoft.com/office/drawing/2014/main" id="{E593F2C3-E548-2DF0-83BC-E27D09E5B059}"/>
              </a:ext>
            </a:extLst>
          </p:cNvPr>
          <p:cNvSpPr txBox="1">
            <a:spLocks noGrp="1"/>
          </p:cNvSpPr>
          <p:nvPr>
            <p:ph type="title"/>
          </p:nvPr>
        </p:nvSpPr>
        <p:spPr>
          <a:xfrm>
            <a:off x="2592927" y="624105"/>
            <a:ext cx="8911687" cy="1280891"/>
          </a:xfrm>
          <a:prstGeom prst="rect">
            <a:avLst/>
          </a:prstGeom>
          <a:noFill/>
          <a:ln>
            <a:noFill/>
          </a:ln>
        </p:spPr>
        <p:txBody>
          <a:bodyPr vert="horz" wrap="square" lIns="91440" tIns="45720" rIns="91440" bIns="45720" anchor="t" anchorCtr="0" compatLnSpc="1">
            <a:normAutofit/>
          </a:bodyPr>
          <a:lstStyle/>
          <a:p>
            <a:pPr lvl="0"/>
            <a:r>
              <a:rPr lang="en-GB"/>
              <a:t>Click to edit Master title style</a:t>
            </a:r>
            <a:endParaRPr lang="en-US"/>
          </a:p>
        </p:txBody>
      </p:sp>
      <p:sp>
        <p:nvSpPr>
          <p:cNvPr id="30" name="Text Placeholder 2">
            <a:extLst>
              <a:ext uri="{FF2B5EF4-FFF2-40B4-BE49-F238E27FC236}">
                <a16:creationId xmlns:a16="http://schemas.microsoft.com/office/drawing/2014/main" id="{4E23A1BB-2D38-2417-1BD3-EB80D5CE5438}"/>
              </a:ext>
            </a:extLst>
          </p:cNvPr>
          <p:cNvSpPr txBox="1">
            <a:spLocks noGrp="1"/>
          </p:cNvSpPr>
          <p:nvPr>
            <p:ph type="body" idx="1"/>
          </p:nvPr>
        </p:nvSpPr>
        <p:spPr>
          <a:xfrm>
            <a:off x="2589215" y="2133596"/>
            <a:ext cx="8915400" cy="3886200"/>
          </a:xfrm>
          <a:prstGeom prst="rect">
            <a:avLst/>
          </a:prstGeom>
          <a:noFill/>
          <a:ln>
            <a:noFill/>
          </a:ln>
        </p:spPr>
        <p:txBody>
          <a:bodyPr vert="horz" wrap="square" lIns="91440" tIns="45720" rIns="91440" bIns="45720" anchor="t" anchorCtr="0" compatLnSpc="1">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31" name="Date Placeholder 3">
            <a:extLst>
              <a:ext uri="{FF2B5EF4-FFF2-40B4-BE49-F238E27FC236}">
                <a16:creationId xmlns:a16="http://schemas.microsoft.com/office/drawing/2014/main" id="{4DDCABA6-8C2E-2F5F-3C5A-E63173EBF677}"/>
              </a:ext>
            </a:extLst>
          </p:cNvPr>
          <p:cNvSpPr txBox="1">
            <a:spLocks noGrp="1"/>
          </p:cNvSpPr>
          <p:nvPr>
            <p:ph type="dt" sz="half" idx="2"/>
          </p:nvPr>
        </p:nvSpPr>
        <p:spPr>
          <a:xfrm>
            <a:off x="10361615" y="6130439"/>
            <a:ext cx="1146282" cy="370396"/>
          </a:xfrm>
          <a:prstGeom prst="rect">
            <a:avLst/>
          </a:prstGeom>
          <a:noFill/>
          <a:ln>
            <a:noFill/>
          </a:ln>
        </p:spPr>
        <p:txBody>
          <a:bodyPr vert="horz" wrap="square" lIns="91440" tIns="45720" rIns="91440" bIns="45720" anchor="ctr" anchorCtr="0" compatLnSpc="1">
            <a:noAutofit/>
          </a:bodyPr>
          <a:lstStyle>
            <a:lvl1pPr marL="0" marR="0" lvl="0" indent="0" algn="r" defTabSz="457200" rtl="0" fontAlgn="auto" hangingPunct="1">
              <a:lnSpc>
                <a:spcPct val="100000"/>
              </a:lnSpc>
              <a:spcBef>
                <a:spcPts val="0"/>
              </a:spcBef>
              <a:spcAft>
                <a:spcPts val="0"/>
              </a:spcAft>
              <a:buNone/>
              <a:tabLst/>
              <a:defRPr lang="en-GB" sz="900" b="0" i="0" u="none" strike="noStrike" kern="1200" cap="none" spc="0" baseline="0">
                <a:solidFill>
                  <a:srgbClr val="898989"/>
                </a:solidFill>
                <a:uFillTx/>
                <a:latin typeface="Century Gothic"/>
              </a:defRPr>
            </a:lvl1pPr>
          </a:lstStyle>
          <a:p>
            <a:pPr lvl="0"/>
            <a:fld id="{E4AF9096-5D1A-4041-8194-DD6339D99D9A}" type="datetime1">
              <a:rPr lang="en-GB"/>
              <a:pPr lvl="0"/>
              <a:t>13/10/2025</a:t>
            </a:fld>
            <a:endParaRPr lang="en-GB"/>
          </a:p>
        </p:txBody>
      </p:sp>
      <p:sp>
        <p:nvSpPr>
          <p:cNvPr id="32" name="Footer Placeholder 4">
            <a:extLst>
              <a:ext uri="{FF2B5EF4-FFF2-40B4-BE49-F238E27FC236}">
                <a16:creationId xmlns:a16="http://schemas.microsoft.com/office/drawing/2014/main" id="{D6F90626-8FA1-E508-0C61-8C4AD95D9456}"/>
              </a:ext>
            </a:extLst>
          </p:cNvPr>
          <p:cNvSpPr txBox="1">
            <a:spLocks noGrp="1"/>
          </p:cNvSpPr>
          <p:nvPr>
            <p:ph type="ftr" sz="quarter" idx="3"/>
          </p:nvPr>
        </p:nvSpPr>
        <p:spPr>
          <a:xfrm>
            <a:off x="2589215" y="6135806"/>
            <a:ext cx="7619996" cy="365129"/>
          </a:xfrm>
          <a:prstGeom prst="rect">
            <a:avLst/>
          </a:prstGeom>
          <a:noFill/>
          <a:ln>
            <a:noFill/>
          </a:ln>
        </p:spPr>
        <p:txBody>
          <a:bodyPr vert="horz" wrap="square" lIns="91440" tIns="45720" rIns="91440" bIns="45720" anchor="ctr" anchorCtr="0" compatLnSpc="1">
            <a:noAutofit/>
          </a:bodyPr>
          <a:lstStyle>
            <a:lvl1pPr marL="0" marR="0" lvl="0" indent="0" algn="l" defTabSz="457200" rtl="0" fontAlgn="auto" hangingPunct="1">
              <a:lnSpc>
                <a:spcPct val="100000"/>
              </a:lnSpc>
              <a:spcBef>
                <a:spcPts val="0"/>
              </a:spcBef>
              <a:spcAft>
                <a:spcPts val="0"/>
              </a:spcAft>
              <a:buNone/>
              <a:tabLst/>
              <a:defRPr lang="en-GB" sz="900" b="0" i="0" u="none" strike="noStrike" kern="1200" cap="none" spc="0" baseline="0">
                <a:solidFill>
                  <a:srgbClr val="898989"/>
                </a:solidFill>
                <a:uFillTx/>
                <a:latin typeface="Century Gothic"/>
              </a:defRPr>
            </a:lvl1pPr>
          </a:lstStyle>
          <a:p>
            <a:pPr lvl="0"/>
            <a:endParaRPr lang="en-GB"/>
          </a:p>
        </p:txBody>
      </p:sp>
      <p:sp>
        <p:nvSpPr>
          <p:cNvPr id="33" name="Slide Number Placeholder 5">
            <a:extLst>
              <a:ext uri="{FF2B5EF4-FFF2-40B4-BE49-F238E27FC236}">
                <a16:creationId xmlns:a16="http://schemas.microsoft.com/office/drawing/2014/main" id="{17106D08-D621-AC0C-0B69-D26D075D6B4F}"/>
              </a:ext>
            </a:extLst>
          </p:cNvPr>
          <p:cNvSpPr txBox="1">
            <a:spLocks noGrp="1"/>
          </p:cNvSpPr>
          <p:nvPr>
            <p:ph type="sldNum" sz="quarter" idx="4"/>
          </p:nvPr>
        </p:nvSpPr>
        <p:spPr>
          <a:xfrm>
            <a:off x="531815" y="787783"/>
            <a:ext cx="779763" cy="365129"/>
          </a:xfrm>
          <a:prstGeom prst="rect">
            <a:avLst/>
          </a:prstGeom>
          <a:noFill/>
          <a:ln>
            <a:noFill/>
          </a:ln>
        </p:spPr>
        <p:txBody>
          <a:bodyPr vert="horz" wrap="square" lIns="91440" tIns="45720" rIns="91440" bIns="45720" anchor="ctr" anchorCtr="0" compatLnSpc="1">
            <a:noAutofit/>
          </a:bodyPr>
          <a:lstStyle>
            <a:lvl1pPr marL="0" marR="0" lvl="0" indent="0" algn="r" defTabSz="457200" rtl="0" fontAlgn="auto" hangingPunct="1">
              <a:lnSpc>
                <a:spcPct val="100000"/>
              </a:lnSpc>
              <a:spcBef>
                <a:spcPts val="0"/>
              </a:spcBef>
              <a:spcAft>
                <a:spcPts val="0"/>
              </a:spcAft>
              <a:buNone/>
              <a:tabLst/>
              <a:defRPr lang="en-GB" sz="2000" b="0" i="0" u="none" strike="noStrike" kern="1200" cap="none" spc="0" baseline="0">
                <a:solidFill>
                  <a:srgbClr val="FEFFFF"/>
                </a:solidFill>
                <a:uFillTx/>
                <a:latin typeface="Century Gothic"/>
              </a:defRPr>
            </a:lvl1pPr>
          </a:lstStyle>
          <a:p>
            <a:pPr lvl="0"/>
            <a:fld id="{8C39CB46-A969-4210-8063-91074D3D2FEA}" type="slidenum">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Lst>
  <p:txStyles>
    <p:titleStyle>
      <a:lvl1pPr marL="0" marR="0" lvl="0" indent="0" algn="l" defTabSz="457200" rtl="0" fontAlgn="auto" hangingPunct="1">
        <a:lnSpc>
          <a:spcPct val="100000"/>
        </a:lnSpc>
        <a:spcBef>
          <a:spcPts val="0"/>
        </a:spcBef>
        <a:spcAft>
          <a:spcPts val="0"/>
        </a:spcAft>
        <a:buNone/>
        <a:tabLst/>
        <a:defRPr lang="en-GB" sz="3600" b="0" i="0" u="none" strike="noStrike" kern="1200" cap="none" spc="0" baseline="0">
          <a:solidFill>
            <a:srgbClr val="262626"/>
          </a:solidFill>
          <a:uFillTx/>
          <a:latin typeface="Century Gothic"/>
        </a:defRPr>
      </a:lvl1pPr>
    </p:titleStyle>
    <p:bodyStyle>
      <a:lvl1pPr marL="342900" marR="0" lvl="0" indent="-342900" algn="l" defTabSz="457200" rtl="0" fontAlgn="auto" hangingPunct="1">
        <a:lnSpc>
          <a:spcPct val="100000"/>
        </a:lnSpc>
        <a:spcBef>
          <a:spcPts val="1000"/>
        </a:spcBef>
        <a:spcAft>
          <a:spcPts val="0"/>
        </a:spcAft>
        <a:buClr>
          <a:srgbClr val="A53010"/>
        </a:buClr>
        <a:buSzPct val="100000"/>
        <a:buFont typeface="Wingdings 3"/>
        <a:buChar char=""/>
        <a:tabLst/>
        <a:defRPr lang="en-GB" sz="1800" b="0" i="0" u="none" strike="noStrike" kern="1200" cap="none" spc="0" baseline="0">
          <a:solidFill>
            <a:srgbClr val="404040"/>
          </a:solidFill>
          <a:uFillTx/>
          <a:latin typeface="Century Gothic"/>
        </a:defRPr>
      </a:lvl1pPr>
      <a:lvl2pPr marL="742950" marR="0" lvl="1" indent="-285750" algn="l" defTabSz="457200" rtl="0" fontAlgn="auto" hangingPunct="1">
        <a:lnSpc>
          <a:spcPct val="100000"/>
        </a:lnSpc>
        <a:spcBef>
          <a:spcPts val="1000"/>
        </a:spcBef>
        <a:spcAft>
          <a:spcPts val="0"/>
        </a:spcAft>
        <a:buClr>
          <a:srgbClr val="A53010"/>
        </a:buClr>
        <a:buSzPct val="100000"/>
        <a:buFont typeface="Wingdings 3"/>
        <a:buChar char=""/>
        <a:tabLst/>
        <a:defRPr lang="en-GB" sz="1600" b="0" i="0" u="none" strike="noStrike" kern="1200" cap="none" spc="0" baseline="0">
          <a:solidFill>
            <a:srgbClr val="404040"/>
          </a:solidFill>
          <a:uFillTx/>
          <a:latin typeface="Century Gothic"/>
        </a:defRPr>
      </a:lvl2pPr>
      <a:lvl3pPr marL="1143000" marR="0" lvl="2" indent="-228600" algn="l" defTabSz="457200" rtl="0" fontAlgn="auto" hangingPunct="1">
        <a:lnSpc>
          <a:spcPct val="100000"/>
        </a:lnSpc>
        <a:spcBef>
          <a:spcPts val="1000"/>
        </a:spcBef>
        <a:spcAft>
          <a:spcPts val="0"/>
        </a:spcAft>
        <a:buClr>
          <a:srgbClr val="A53010"/>
        </a:buClr>
        <a:buSzPct val="100000"/>
        <a:buFont typeface="Wingdings 3"/>
        <a:buChar char=""/>
        <a:tabLst/>
        <a:defRPr lang="en-GB" sz="1400" b="0" i="0" u="none" strike="noStrike" kern="1200" cap="none" spc="0" baseline="0">
          <a:solidFill>
            <a:srgbClr val="404040"/>
          </a:solidFill>
          <a:uFillTx/>
          <a:latin typeface="Century Gothic"/>
        </a:defRPr>
      </a:lvl3pPr>
      <a:lvl4pPr marL="1600200" marR="0" lvl="3" indent="-228600" algn="l" defTabSz="457200" rtl="0" fontAlgn="auto" hangingPunct="1">
        <a:lnSpc>
          <a:spcPct val="100000"/>
        </a:lnSpc>
        <a:spcBef>
          <a:spcPts val="1000"/>
        </a:spcBef>
        <a:spcAft>
          <a:spcPts val="0"/>
        </a:spcAft>
        <a:buClr>
          <a:srgbClr val="A53010"/>
        </a:buClr>
        <a:buSzPct val="100000"/>
        <a:buFont typeface="Wingdings 3"/>
        <a:buChar char=""/>
        <a:tabLst/>
        <a:defRPr lang="en-GB" sz="1200" b="0" i="0" u="none" strike="noStrike" kern="1200" cap="none" spc="0" baseline="0">
          <a:solidFill>
            <a:srgbClr val="404040"/>
          </a:solidFill>
          <a:uFillTx/>
          <a:latin typeface="Century Gothic"/>
        </a:defRPr>
      </a:lvl4pPr>
      <a:lvl5pPr marL="2057400" marR="0" lvl="4" indent="-228600" algn="l" defTabSz="457200" rtl="0" fontAlgn="auto" hangingPunct="1">
        <a:lnSpc>
          <a:spcPct val="100000"/>
        </a:lnSpc>
        <a:spcBef>
          <a:spcPts val="1000"/>
        </a:spcBef>
        <a:spcAft>
          <a:spcPts val="0"/>
        </a:spcAft>
        <a:buClr>
          <a:srgbClr val="A53010"/>
        </a:buClr>
        <a:buSzPct val="100000"/>
        <a:buFont typeface="Wingdings 3"/>
        <a:buChar char=""/>
        <a:tabLst/>
        <a:defRPr lang="en-GB" sz="1200" b="0" i="0" u="none" strike="noStrike" kern="1200" cap="none" spc="0" baseline="0">
          <a:solidFill>
            <a:srgbClr val="404040"/>
          </a:solidFill>
          <a:uFillTx/>
          <a:latin typeface="Century Gothic"/>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1.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jpe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image" Target="../media/image16.png"/><Relationship Id="rId1" Type="http://schemas.openxmlformats.org/officeDocument/2006/relationships/slideLayout" Target="../slideLayouts/slideLayout2.xml"/><Relationship Id="rId4" Type="http://schemas.openxmlformats.org/officeDocument/2006/relationships/image" Target="../media/image18.png"/></Relationships>
</file>

<file path=ppt/slides/_rels/slide9.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png"/><Relationship Id="rId1" Type="http://schemas.openxmlformats.org/officeDocument/2006/relationships/slideLayout" Target="../slideLayouts/slideLayout2.xml"/><Relationship Id="rId4" Type="http://schemas.openxmlformats.org/officeDocument/2006/relationships/image" Target="../media/image23.png"/></Relationships>
</file>

<file path=ppt/slides/_rels/slide12.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4.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27.png"/><Relationship Id="rId1" Type="http://schemas.openxmlformats.org/officeDocument/2006/relationships/slideLayout" Target="../slideLayouts/slideLayout2.xml"/><Relationship Id="rId5" Type="http://schemas.openxmlformats.org/officeDocument/2006/relationships/image" Target="../media/image30.png"/><Relationship Id="rId4" Type="http://schemas.openxmlformats.org/officeDocument/2006/relationships/image" Target="../media/image29.jpe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8" Type="http://schemas.openxmlformats.org/officeDocument/2006/relationships/hyperlink" Target="https://www.ed2go.com/mwbc/online-course/introduction-to-microsoft-word-365-self-guided/" TargetMode="External"/><Relationship Id="rId3" Type="http://schemas.openxmlformats.org/officeDocument/2006/relationships/hyperlink" Target="https://www.itpro.com/business/digital-transformation/there-is-a-pressing-need-to-address-technostress-head-on-knowledge-workers-stressed-and-anxious-thanks-to-tech" TargetMode="External"/><Relationship Id="rId7" Type="http://schemas.openxmlformats.org/officeDocument/2006/relationships/hyperlink" Target="https://eur01.safelinks.protection.outlook.com/?url=https%3A%2F%2Fdoi.org%2F10.1186%2Fs12912-021-00629-9&amp;data=05|02|2508174%40student.uwtsd.ac.uk|c745dec3517943ceb2e208de08bb42ad|4e0f11f9046e45059cb8db2152311e21|0|0|638957797531910819|Unknown|TWFpbGZsb3d8eyJFbXB0eU1hcGkiOnRydWUsIlYiOiIwLjAuMDAwMCIsIlAiOiJXaW4zMiIsIkFOIjoiTWFpbCIsIldUIjoyfQ%3D%3D|0|||&amp;sdata=KdBV03y7Pf0hlv%2BrCzRqP2Nka%2FSyO%2Fl8Cpnbji8%2FQwU%3D&amp;reserved=0" TargetMode="External"/><Relationship Id="rId2" Type="http://schemas.openxmlformats.org/officeDocument/2006/relationships/hyperlink" Target="https://www.presentationskills.me/advantages-and-disadvantages-of-microsoft-word/" TargetMode="External"/><Relationship Id="rId1" Type="http://schemas.openxmlformats.org/officeDocument/2006/relationships/slideLayout" Target="../slideLayouts/slideLayout2.xml"/><Relationship Id="rId6" Type="http://schemas.openxmlformats.org/officeDocument/2006/relationships/hyperlink" Target="https://www.caredocs.co.uk/why-choose-caredocs/solutions-to-your-problems/difficulty-viewing-historic-care-data-for-service-users/" TargetMode="External"/><Relationship Id="rId11" Type="http://schemas.openxmlformats.org/officeDocument/2006/relationships/hyperlink" Target="https://www.emerald.com/jmhtep/article-abstract/6/4/203/228502/Looking-after-your-pearls-the-dilemmas-of-mental?redirectedFrom=fulltext" TargetMode="External"/><Relationship Id="rId5" Type="http://schemas.openxmlformats.org/officeDocument/2006/relationships/hyperlink" Target="https://www.agespace.org/care-homes-in-england/care-homes-in-north-west/care-homes-in-cheshire/care-homes-in-chester/care-home-listing" TargetMode="External"/><Relationship Id="rId10" Type="http://schemas.openxmlformats.org/officeDocument/2006/relationships/hyperlink" Target="https://www.fsb.org.uk/resources-page/your-data-security-checklist-nine-principles-you-cannot-afford-to-overlook.html?utm_source=chatgpt.com" TargetMode="External"/><Relationship Id="rId4" Type="http://schemas.openxmlformats.org/officeDocument/2006/relationships/hyperlink" Target="https://www.stock.adobe.com/uksearch?k=%22any+questions" TargetMode="External"/><Relationship Id="rId9" Type="http://schemas.openxmlformats.org/officeDocument/2006/relationships/hyperlink" Target="https://www.vecteezy.com/free-vector/family-video-call" TargetMode="External"/></Relationships>
</file>

<file path=ppt/slides/_rels/slide18.xml.rels><?xml version="1.0" encoding="UTF-8" standalone="yes"?>
<Relationships xmlns="http://schemas.openxmlformats.org/package/2006/relationships"><Relationship Id="rId8" Type="http://schemas.openxmlformats.org/officeDocument/2006/relationships/hyperlink" Target="https://support.nhs.net/knowledge-base/virtual-mdts/" TargetMode="External"/><Relationship Id="rId3" Type="http://schemas.openxmlformats.org/officeDocument/2006/relationships/hyperlink" Target="https://helpdeskgeek.com/how-to-install-and-use-microsoft-teams-on-your-Ipad" TargetMode="External"/><Relationship Id="rId7" Type="http://schemas.openxmlformats.org/officeDocument/2006/relationships/hyperlink" Target="https://support.microsoft.com/en-us/office/listen-to-your-word-documents-5a2de7f3-1ef4-4795-b24e-64fc2731b001" TargetMode="External"/><Relationship Id="rId2" Type="http://schemas.openxmlformats.org/officeDocument/2006/relationships/hyperlink" Target="https://www.medrxiv.org/content/10.1101/2023.03.02.23286669v1.full?utm_source=chatgpt.com" TargetMode="External"/><Relationship Id="rId1" Type="http://schemas.openxmlformats.org/officeDocument/2006/relationships/slideLayout" Target="../slideLayouts/slideLayout2.xml"/><Relationship Id="rId6" Type="http://schemas.openxmlformats.org/officeDocument/2006/relationships/hyperlink" Target="https://www.logos-world.net/wp-content/uploads/2021/04/microsoft-teams-logo.png" TargetMode="External"/><Relationship Id="rId11" Type="http://schemas.openxmlformats.org/officeDocument/2006/relationships/hyperlink" Target="https://www.maddoxgroup.co.uk/portfolio-item/sunrise-multiple/" TargetMode="External"/><Relationship Id="rId5" Type="http://schemas.openxmlformats.org/officeDocument/2006/relationships/hyperlink" Target="https://www.logos-world.net/microsoft-word-logo/" TargetMode="External"/><Relationship Id="rId10" Type="http://schemas.openxmlformats.org/officeDocument/2006/relationships/hyperlink" Target="https://transform.england.nhs.uk/covid-19-response/social-care/using-digital-services-your-care-home/?utm_source=chatgpt.com" TargetMode="External"/><Relationship Id="rId4" Type="http://schemas.openxmlformats.org/officeDocument/2006/relationships/hyperlink" Target="https://www.linkedin.com/posts/ginoveneroso_grateful-rise-sunriseseniorliving-activity-6879205507362525184-Fael" TargetMode="External"/><Relationship Id="rId9" Type="http://schemas.openxmlformats.org/officeDocument/2006/relationships/hyperlink" Target="https://www.england.nhs.uk/long-read/high-quality-patient-records/?utm_source=chatgpt.com" TargetMode="External"/></Relationships>
</file>

<file path=ppt/slides/_rels/slide19.xml.rels><?xml version="1.0" encoding="UTF-8" standalone="yes"?>
<Relationships xmlns="http://schemas.openxmlformats.org/package/2006/relationships"><Relationship Id="rId8" Type="http://schemas.openxmlformats.org/officeDocument/2006/relationships/hyperlink" Target="https://www.learn.microsoft.com/eu-us/industry/healthcare/enhance/patient-care-and-collaboration" TargetMode="External"/><Relationship Id="rId13" Type="http://schemas.openxmlformats.org/officeDocument/2006/relationships/hyperlink" Target="https://collaborate/" TargetMode="External"/><Relationship Id="rId3" Type="http://schemas.openxmlformats.org/officeDocument/2006/relationships/hyperlink" Target="https://www.microsoft.com/en-us/microsoft-365/blog/2021/06/24/updates-to-microsoft-teams-meetings-search-and-more-heres-whats-new-to-microsoft-365/" TargetMode="External"/><Relationship Id="rId7" Type="http://schemas.openxmlformats.org/officeDocument/2006/relationships/hyperlink" Target="https://support.microsoft.com/en-us/office/get-started-with-word-2f9c7a8d-c3f4-4a88-8289-23ca8e94a93c" TargetMode="External"/><Relationship Id="rId12" Type="http://schemas.openxmlformats.org/officeDocument/2006/relationships/hyperlink" Target="https://transform.england.nhs.uk/news/landmark-it-deal-will-provide-access-digital-tools-and-save-hundreds-millions-pounds-nhs/?utm_source=chatgpt.com" TargetMode="External"/><Relationship Id="rId2" Type="http://schemas.openxmlformats.org/officeDocument/2006/relationships/hyperlink" Target="https://www.digitalcarehub.co.uk/case-study/manor-communitys-story-trialling-an-informal-messaging-app-for-social-care/?utm_source=chatgpt.com" TargetMode="External"/><Relationship Id="rId1" Type="http://schemas.openxmlformats.org/officeDocument/2006/relationships/slideLayout" Target="../slideLayouts/slideLayout2.xml"/><Relationship Id="rId6" Type="http://schemas.openxmlformats.org/officeDocument/2006/relationships/hyperlink" Target="https://businessdisabilityforum.org.uk/resource/technology-toolkit/making-word-documents-accessible/" TargetMode="External"/><Relationship Id="rId11" Type="http://schemas.openxmlformats.org/officeDocument/2006/relationships/hyperlink" Target="https://www.makeuseof.com/tag/microsoft-word/" TargetMode="External"/><Relationship Id="rId5" Type="http://schemas.openxmlformats.org/officeDocument/2006/relationships/hyperlink" Target="https://support.microsoft.com/en-gb/office/accessibility-tips-for-inclusive-microsoft-teams-meetings-and-live-events-fa0cb694-0fcd-4019-b67c-8270ea4e0c54" TargetMode="External"/><Relationship Id="rId15" Type="http://schemas.openxmlformats.org/officeDocument/2006/relationships/hyperlink" Target="https://www.polly.ai/playbooks/engaging-employee-training-programs-microsoft-teams" TargetMode="External"/><Relationship Id="rId10" Type="http://schemas.openxmlformats.org/officeDocument/2006/relationships/hyperlink" Target="https://support.microsoft.com/en-gb/office/accessibility-tools-for-microsoft-teams-2d4009e7-1300-4766-87e8-7a217496c3d5?utm_source=chatgpt.com" TargetMode="External"/><Relationship Id="rId4" Type="http://schemas.openxmlformats.org/officeDocument/2006/relationships/hyperlink" Target="https://www.bing.com/search?q=accessibility+and+inclusion+in+care+homes%2Fms+teams&amp;form=ANNTH1&amp;refig=68e7d2adb1924acb8fa8f14713654337&amp;pc=HCTS&amp;ntref=1" TargetMode="External"/><Relationship Id="rId9" Type="http://schemas.openxmlformats.org/officeDocument/2006/relationships/hyperlink" Target="https://learn.microsoft.com/en-us/answers/questions/5305353/turning-off-security-warning-in-on" TargetMode="External"/><Relationship Id="rId14" Type="http://schemas.openxmlformats.org/officeDocument/2006/relationships/hyperlink" Target="https://www.rcni.com/nursing-older-people/features/deterioating-residents-ensuring-care-home-spot-early-signs-and-monitors-conditions-170466" TargetMode="External"/></Relationships>
</file>

<file path=ppt/slides/_rels/slide20.xml.rels><?xml version="1.0" encoding="UTF-8" standalone="yes"?>
<Relationships xmlns="http://schemas.openxmlformats.org/package/2006/relationships"><Relationship Id="rId8" Type="http://schemas.openxmlformats.org/officeDocument/2006/relationships/hyperlink" Target="https://www.template.net/edit-online/348151/nursing-home-safety-checklist" TargetMode="External"/><Relationship Id="rId3" Type="http://schemas.openxmlformats.org/officeDocument/2006/relationships/hyperlink" Target="https://www.softwareg.com.au/en-gb/blogs/microsoft-office/is-microsoft-word-a-database" TargetMode="External"/><Relationship Id="rId7" Type="http://schemas.openxmlformats.org/officeDocument/2006/relationships/hyperlink" Target="https://www.statista.com/" TargetMode="External"/><Relationship Id="rId2" Type="http://schemas.openxmlformats.org/officeDocument/2006/relationships/hyperlink" Target="https://www.softwareg.com.au/en-us/blogs/microsoft-office/is-microsoft-word-a-database" TargetMode="External"/><Relationship Id="rId1" Type="http://schemas.openxmlformats.org/officeDocument/2006/relationships/slideLayout" Target="../slideLayouts/slideLayout2.xml"/><Relationship Id="rId6" Type="http://schemas.openxmlformats.org/officeDocument/2006/relationships/hyperlink" Target="https://www.techtarget.com/searchunifiedcommunications/tip/4-ways-to-optimize-Microsoft-Teams-performance?utm_source=chatgpt.com" TargetMode="External"/><Relationship Id="rId11" Type="http://schemas.openxmlformats.org/officeDocument/2006/relationships/hyperlink" Target="https://www./vecteezy.com/search?content_type=vector&amp;qterm=teams-meeting" TargetMode="External"/><Relationship Id="rId5" Type="http://schemas.openxmlformats.org/officeDocument/2006/relationships/hyperlink" Target="https://www.tatvasoft.com/outsourcing/2021/10/benefits-of-microsoft-teams-for-businesses.html" TargetMode="External"/><Relationship Id="rId10" Type="http://schemas.openxmlformats.org/officeDocument/2006/relationships/hyperlink" Target="https://www.varonis.com/blog/microsoft-teams" TargetMode="External"/><Relationship Id="rId4" Type="http://schemas.openxmlformats.org/officeDocument/2006/relationships/hyperlink" Target="https://www.statista.com/chart/20431/most-commonly-exploited-applications-worldwide/?srsltid=AfmBOorGuCuDwTi-xEXIMEByLYkOhbQCw-ZumB01X7RWsijMvfSINS5D" TargetMode="External"/><Relationship Id="rId9" Type="http://schemas.openxmlformats.org/officeDocument/2006/relationships/hyperlink" Target="https://www.theknowledgeacademy.com/blog/what-is-microsoft-word/" TargetMode="External"/></Relationships>
</file>

<file path=ppt/slides/_rels/slide21.xml.rels><?xml version="1.0" encoding="UTF-8" standalone="yes"?>
<Relationships xmlns="http://schemas.openxmlformats.org/package/2006/relationships"><Relationship Id="rId2" Type="http://schemas.openxmlformats.org/officeDocument/2006/relationships/image" Target="../media/image31.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name="Slide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543BB0-EDCC-26C5-9880-C11CAD5C9357}"/>
              </a:ext>
            </a:extLst>
          </p:cNvPr>
          <p:cNvSpPr txBox="1">
            <a:spLocks noGrp="1"/>
          </p:cNvSpPr>
          <p:nvPr>
            <p:ph type="ctrTitle"/>
          </p:nvPr>
        </p:nvSpPr>
        <p:spPr>
          <a:xfrm>
            <a:off x="2868939" y="2403893"/>
            <a:ext cx="8642753" cy="2332305"/>
          </a:xfrm>
        </p:spPr>
        <p:txBody>
          <a:bodyPr/>
          <a:lstStyle/>
          <a:p>
            <a:pPr lvl="0"/>
            <a:r>
              <a:rPr lang="en-GB" sz="3600">
                <a:latin typeface="Arial"/>
                <a:cs typeface="Arial"/>
              </a:rPr>
              <a:t>LCHS4007</a:t>
            </a:r>
            <a:br>
              <a:rPr lang="en-GB" sz="3600">
                <a:latin typeface="Arial"/>
                <a:cs typeface="Arial"/>
              </a:rPr>
            </a:br>
            <a:r>
              <a:rPr lang="en-GB" sz="3600">
                <a:latin typeface="Arial"/>
                <a:cs typeface="Arial"/>
              </a:rPr>
              <a:t>Digital Skills and Research Methods</a:t>
            </a:r>
            <a:br>
              <a:rPr lang="en-GB" sz="3600">
                <a:latin typeface="Arial"/>
                <a:cs typeface="Arial"/>
              </a:rPr>
            </a:br>
            <a:r>
              <a:rPr lang="en-GB" sz="3600">
                <a:latin typeface="Arial"/>
                <a:cs typeface="Arial"/>
              </a:rPr>
              <a:t>Assessment 1</a:t>
            </a:r>
            <a:br>
              <a:rPr lang="en-GB" sz="3600"/>
            </a:br>
            <a:endParaRPr lang="en-GB" sz="3600"/>
          </a:p>
        </p:txBody>
      </p:sp>
      <p:sp>
        <p:nvSpPr>
          <p:cNvPr id="3" name="Subtitle 2">
            <a:extLst>
              <a:ext uri="{FF2B5EF4-FFF2-40B4-BE49-F238E27FC236}">
                <a16:creationId xmlns:a16="http://schemas.microsoft.com/office/drawing/2014/main" id="{D9811100-2B83-D50F-4021-6872C275938E}"/>
              </a:ext>
            </a:extLst>
          </p:cNvPr>
          <p:cNvSpPr txBox="1">
            <a:spLocks noGrp="1"/>
          </p:cNvSpPr>
          <p:nvPr>
            <p:ph type="subTitle" idx="1"/>
          </p:nvPr>
        </p:nvSpPr>
        <p:spPr>
          <a:xfrm>
            <a:off x="2589215" y="5217493"/>
            <a:ext cx="3926762" cy="701866"/>
          </a:xfrm>
        </p:spPr>
        <p:txBody>
          <a:bodyPr/>
          <a:lstStyle/>
          <a:p>
            <a:pPr lvl="0">
              <a:lnSpc>
                <a:spcPct val="80000"/>
              </a:lnSpc>
            </a:pPr>
            <a:r>
              <a:rPr lang="en-GB" sz="2400">
                <a:latin typeface="Arial"/>
                <a:cs typeface="Arial"/>
              </a:rPr>
              <a:t>Lecturer: Anika Tahsin Ahmed</a:t>
            </a:r>
          </a:p>
          <a:p>
            <a:pPr lvl="0">
              <a:lnSpc>
                <a:spcPct val="80000"/>
              </a:lnSpc>
            </a:pPr>
            <a:endParaRPr lang="en-GB" sz="1100">
              <a:latin typeface="Arial"/>
              <a:cs typeface="Arial"/>
            </a:endParaRPr>
          </a:p>
          <a:p>
            <a:pPr lvl="0">
              <a:lnSpc>
                <a:spcPct val="80000"/>
              </a:lnSpc>
            </a:pPr>
            <a:endParaRPr lang="en-GB" sz="1100">
              <a:latin typeface="Arial"/>
              <a:cs typeface="Arial"/>
            </a:endParaRPr>
          </a:p>
          <a:p>
            <a:pPr lvl="0">
              <a:lnSpc>
                <a:spcPct val="80000"/>
              </a:lnSpc>
            </a:pPr>
            <a:endParaRPr lang="en-GB" sz="1100">
              <a:latin typeface="Arial"/>
              <a:cs typeface="Arial"/>
            </a:endParaRPr>
          </a:p>
        </p:txBody>
      </p:sp>
      <p:pic>
        <p:nvPicPr>
          <p:cNvPr id="4" name="Picture 8" descr="A building with a sign in front of it&#10;&#10;AI-generated content may be incorrect.">
            <a:extLst>
              <a:ext uri="{FF2B5EF4-FFF2-40B4-BE49-F238E27FC236}">
                <a16:creationId xmlns:a16="http://schemas.microsoft.com/office/drawing/2014/main" id="{A0FF970F-163F-E054-3274-12EA8E93BB85}"/>
              </a:ext>
            </a:extLst>
          </p:cNvPr>
          <p:cNvPicPr>
            <a:picLocks noChangeAspect="1"/>
          </p:cNvPicPr>
          <p:nvPr/>
        </p:nvPicPr>
        <p:blipFill>
          <a:blip r:embed="rId2"/>
          <a:stretch>
            <a:fillRect/>
          </a:stretch>
        </p:blipFill>
        <p:spPr>
          <a:xfrm>
            <a:off x="342900" y="169858"/>
            <a:ext cx="2933696" cy="2103440"/>
          </a:xfrm>
          <a:prstGeom prst="rect">
            <a:avLst/>
          </a:prstGeom>
          <a:noFill/>
          <a:ln cap="flat">
            <a:noFill/>
          </a:ln>
        </p:spPr>
      </p:pic>
      <p:pic>
        <p:nvPicPr>
          <p:cNvPr id="5" name="Picture 10" descr="A building with flags and a sign&#10;&#10;AI-generated content may be incorrect.">
            <a:extLst>
              <a:ext uri="{FF2B5EF4-FFF2-40B4-BE49-F238E27FC236}">
                <a16:creationId xmlns:a16="http://schemas.microsoft.com/office/drawing/2014/main" id="{1B34BA5A-E27C-0B0C-AAE6-EA8666FB9C4A}"/>
              </a:ext>
            </a:extLst>
          </p:cNvPr>
          <p:cNvPicPr>
            <a:picLocks noChangeAspect="1"/>
          </p:cNvPicPr>
          <p:nvPr/>
        </p:nvPicPr>
        <p:blipFill>
          <a:blip r:embed="rId3"/>
          <a:stretch>
            <a:fillRect/>
          </a:stretch>
        </p:blipFill>
        <p:spPr>
          <a:xfrm>
            <a:off x="9080504" y="169858"/>
            <a:ext cx="2933696" cy="2103440"/>
          </a:xfrm>
          <a:prstGeom prst="rect">
            <a:avLst/>
          </a:prstGeom>
          <a:noFill/>
          <a:ln cap="flat">
            <a:noFill/>
          </a:ln>
        </p:spPr>
      </p:pic>
      <p:pic>
        <p:nvPicPr>
          <p:cNvPr id="6" name="Picture 7">
            <a:extLst>
              <a:ext uri="{FF2B5EF4-FFF2-40B4-BE49-F238E27FC236}">
                <a16:creationId xmlns:a16="http://schemas.microsoft.com/office/drawing/2014/main" id="{F3C8B3F5-2B76-B38C-C20A-C09ECE7B6F4D}"/>
              </a:ext>
            </a:extLst>
          </p:cNvPr>
          <p:cNvPicPr>
            <a:picLocks noChangeAspect="1"/>
          </p:cNvPicPr>
          <p:nvPr/>
        </p:nvPicPr>
        <p:blipFill>
          <a:blip r:embed="rId4"/>
          <a:stretch>
            <a:fillRect/>
          </a:stretch>
        </p:blipFill>
        <p:spPr>
          <a:xfrm>
            <a:off x="3356149" y="169858"/>
            <a:ext cx="5604513" cy="2103440"/>
          </a:xfrm>
          <a:prstGeom prst="rect">
            <a:avLst/>
          </a:prstGeom>
          <a:noFill/>
          <a:ln cap="flat">
            <a:noFill/>
          </a:ln>
        </p:spPr>
      </p:pic>
      <p:pic>
        <p:nvPicPr>
          <p:cNvPr id="7" name="Picture 8" descr="A person wearing glasses and a blue shirt&#10;&#10;AI-generated content may be incorrect.">
            <a:extLst>
              <a:ext uri="{FF2B5EF4-FFF2-40B4-BE49-F238E27FC236}">
                <a16:creationId xmlns:a16="http://schemas.microsoft.com/office/drawing/2014/main" id="{5150B489-B4AF-6511-5C40-FA989204923A}"/>
              </a:ext>
            </a:extLst>
          </p:cNvPr>
          <p:cNvPicPr>
            <a:picLocks noChangeAspect="1"/>
          </p:cNvPicPr>
          <p:nvPr/>
        </p:nvPicPr>
        <p:blipFill>
          <a:blip r:embed="rId5"/>
          <a:stretch>
            <a:fillRect/>
          </a:stretch>
        </p:blipFill>
        <p:spPr>
          <a:xfrm>
            <a:off x="2586179" y="4218849"/>
            <a:ext cx="785094" cy="798655"/>
          </a:xfrm>
          <a:prstGeom prst="rect">
            <a:avLst/>
          </a:prstGeom>
          <a:noFill/>
          <a:ln cap="flat">
            <a:noFill/>
          </a:ln>
        </p:spPr>
      </p:pic>
      <p:pic>
        <p:nvPicPr>
          <p:cNvPr id="8" name="Picture 9" descr="A person reading a book&#10;&#10;AI-generated content may be incorrect.">
            <a:extLst>
              <a:ext uri="{FF2B5EF4-FFF2-40B4-BE49-F238E27FC236}">
                <a16:creationId xmlns:a16="http://schemas.microsoft.com/office/drawing/2014/main" id="{1D213502-84B8-F5E0-B17C-CA5C7B92EB6A}"/>
              </a:ext>
            </a:extLst>
          </p:cNvPr>
          <p:cNvPicPr>
            <a:picLocks noChangeAspect="1"/>
          </p:cNvPicPr>
          <p:nvPr/>
        </p:nvPicPr>
        <p:blipFill>
          <a:blip r:embed="rId6"/>
          <a:stretch>
            <a:fillRect/>
          </a:stretch>
        </p:blipFill>
        <p:spPr>
          <a:xfrm>
            <a:off x="7804724" y="4214085"/>
            <a:ext cx="785094" cy="808183"/>
          </a:xfrm>
          <a:prstGeom prst="rect">
            <a:avLst/>
          </a:prstGeom>
          <a:noFill/>
          <a:ln cap="flat">
            <a:noFill/>
          </a:ln>
        </p:spPr>
      </p:pic>
      <p:sp>
        <p:nvSpPr>
          <p:cNvPr id="9" name="TextBox 10">
            <a:extLst>
              <a:ext uri="{FF2B5EF4-FFF2-40B4-BE49-F238E27FC236}">
                <a16:creationId xmlns:a16="http://schemas.microsoft.com/office/drawing/2014/main" id="{39262F52-E89A-1D7A-AC08-5F74760AFD63}"/>
              </a:ext>
            </a:extLst>
          </p:cNvPr>
          <p:cNvSpPr txBox="1"/>
          <p:nvPr/>
        </p:nvSpPr>
        <p:spPr>
          <a:xfrm>
            <a:off x="7809652" y="5213607"/>
            <a:ext cx="4510159" cy="1663915"/>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80000"/>
              </a:lnSpc>
              <a:spcBef>
                <a:spcPts val="1000"/>
              </a:spcBef>
              <a:spcAft>
                <a:spcPts val="0"/>
              </a:spcAft>
              <a:buNone/>
              <a:tabLst/>
              <a:defRPr sz="1800" b="0" i="0" u="none" strike="noStrike" kern="0" cap="none" spc="0" baseline="0">
                <a:solidFill>
                  <a:srgbClr val="000000"/>
                </a:solidFill>
                <a:uFillTx/>
              </a:defRPr>
            </a:pPr>
            <a:r>
              <a:rPr lang="en-GB" sz="2400" b="0" i="0" u="none" strike="noStrike" kern="1200" cap="none" spc="0" baseline="0">
                <a:solidFill>
                  <a:srgbClr val="595959"/>
                </a:solidFill>
                <a:uFillTx/>
                <a:latin typeface="Arial"/>
                <a:cs typeface="Arial"/>
              </a:rPr>
              <a:t>Students: </a:t>
            </a:r>
            <a:r>
              <a:rPr lang="en-GB" sz="2400" b="0" i="0" u="none" strike="noStrike" kern="0" cap="none" spc="0" baseline="0">
                <a:solidFill>
                  <a:srgbClr val="595959"/>
                </a:solidFill>
                <a:uFillTx/>
                <a:latin typeface="Arial"/>
                <a:cs typeface="Arial"/>
              </a:rPr>
              <a:t>Kelly Ring: 2505639</a:t>
            </a:r>
          </a:p>
          <a:p>
            <a:pPr marL="0" marR="0" lvl="0" indent="0" algn="l" defTabSz="914400" rtl="0" fontAlgn="auto" hangingPunct="1">
              <a:lnSpc>
                <a:spcPct val="80000"/>
              </a:lnSpc>
              <a:spcBef>
                <a:spcPts val="1000"/>
              </a:spcBef>
              <a:spcAft>
                <a:spcPts val="0"/>
              </a:spcAft>
              <a:buNone/>
              <a:tabLst/>
              <a:defRPr sz="1800" b="0" i="0" u="none" strike="noStrike" kern="0" cap="none" spc="0" baseline="0">
                <a:solidFill>
                  <a:srgbClr val="000000"/>
                </a:solidFill>
                <a:uFillTx/>
              </a:defRPr>
            </a:pPr>
            <a:r>
              <a:rPr lang="en-GB" sz="2400" b="0" i="0" u="none" strike="noStrike" kern="1200" cap="none" spc="0" baseline="0">
                <a:solidFill>
                  <a:srgbClr val="595959"/>
                </a:solidFill>
                <a:uFillTx/>
                <a:latin typeface="Arial"/>
                <a:cs typeface="Arial"/>
              </a:rPr>
              <a:t>Patrick Dickinson: 2508174</a:t>
            </a:r>
            <a:endParaRPr lang="en-US" sz="2400" b="0" i="0" u="none" strike="noStrike" kern="1200" cap="none" spc="0" baseline="0">
              <a:solidFill>
                <a:srgbClr val="000000"/>
              </a:solidFill>
              <a:uFillTx/>
              <a:latin typeface="Arial"/>
              <a:cs typeface="Arial"/>
            </a:endParaRPr>
          </a:p>
          <a:p>
            <a:pPr marL="0" marR="0" lvl="0" indent="0" algn="l" defTabSz="914400" rtl="0" fontAlgn="auto" hangingPunct="1">
              <a:lnSpc>
                <a:spcPct val="80000"/>
              </a:lnSpc>
              <a:spcBef>
                <a:spcPts val="1000"/>
              </a:spcBef>
              <a:spcAft>
                <a:spcPts val="0"/>
              </a:spcAft>
              <a:buNone/>
              <a:tabLst/>
              <a:defRPr sz="1800" b="0" i="0" u="none" strike="noStrike" kern="0" cap="none" spc="0" baseline="0">
                <a:solidFill>
                  <a:srgbClr val="000000"/>
                </a:solidFill>
                <a:uFillTx/>
              </a:defRPr>
            </a:pPr>
            <a:r>
              <a:rPr lang="en-GB" sz="2400" b="0" i="0" u="none" strike="noStrike" kern="0" cap="none" spc="0" baseline="0">
                <a:solidFill>
                  <a:srgbClr val="595959"/>
                </a:solidFill>
                <a:uFillTx/>
                <a:latin typeface="Arial"/>
                <a:cs typeface="Arial"/>
              </a:rPr>
              <a:t>Danielle Dolan: 2507563</a:t>
            </a:r>
          </a:p>
          <a:p>
            <a:pPr marL="0" marR="0" lvl="0" indent="0" algn="l" defTabSz="914400" rtl="0" fontAlgn="auto" hangingPunct="1">
              <a:lnSpc>
                <a:spcPct val="80000"/>
              </a:lnSpc>
              <a:spcBef>
                <a:spcPts val="1000"/>
              </a:spcBef>
              <a:spcAft>
                <a:spcPts val="0"/>
              </a:spcAft>
              <a:buNone/>
              <a:tabLst/>
              <a:defRPr sz="1800" b="0" i="0" u="none" strike="noStrike" kern="0" cap="none" spc="0" baseline="0">
                <a:solidFill>
                  <a:srgbClr val="000000"/>
                </a:solidFill>
                <a:uFillTx/>
              </a:defRPr>
            </a:pPr>
            <a:r>
              <a:rPr lang="en-GB" sz="2400" b="0" i="0" u="none" strike="noStrike" kern="1200" cap="none" spc="0" baseline="0">
                <a:solidFill>
                  <a:srgbClr val="595959"/>
                </a:solidFill>
                <a:uFillTx/>
                <a:latin typeface="Arial"/>
                <a:cs typeface="Arial"/>
              </a:rPr>
              <a:t>Mohammed Miah: 2507559</a:t>
            </a:r>
            <a:endParaRPr lang="en-GB" sz="2400" b="0" i="0" u="none" strike="noStrike" kern="1200" cap="none" spc="0" baseline="0">
              <a:solidFill>
                <a:srgbClr val="000000"/>
              </a:solidFill>
              <a:uFillTx/>
              <a:latin typeface="Calibri"/>
            </a:endParaRPr>
          </a:p>
        </p:txBody>
      </p:sp>
      <p:sp>
        <p:nvSpPr>
          <p:cNvPr id="10" name="TextBox 11">
            <a:extLst>
              <a:ext uri="{FF2B5EF4-FFF2-40B4-BE49-F238E27FC236}">
                <a16:creationId xmlns:a16="http://schemas.microsoft.com/office/drawing/2014/main" id="{71E2BBED-914A-521B-8027-8ACC1B0F4772}"/>
              </a:ext>
            </a:extLst>
          </p:cNvPr>
          <p:cNvSpPr txBox="1"/>
          <p:nvPr/>
        </p:nvSpPr>
        <p:spPr>
          <a:xfrm>
            <a:off x="118588" y="4474936"/>
            <a:ext cx="2743200" cy="523219"/>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400" b="0" i="0" u="none" strike="noStrike" kern="1200" cap="none" spc="0" baseline="0">
                <a:solidFill>
                  <a:srgbClr val="FFFFFF"/>
                </a:solidFill>
                <a:uFillTx/>
                <a:latin typeface="Arial"/>
                <a:ea typeface="Calibri"/>
                <a:cs typeface="Calibri"/>
              </a:rPr>
              <a:t>Submitted: </a:t>
            </a:r>
            <a:r>
              <a:rPr lang="en-GB" sz="1400" b="0" i="0" u="none" strike="noStrike" kern="0" cap="none" spc="0" baseline="0">
                <a:solidFill>
                  <a:srgbClr val="FFFFFF"/>
                </a:solidFill>
                <a:uFillTx/>
                <a:latin typeface="Arial"/>
                <a:ea typeface="Calibri"/>
                <a:cs typeface="Calibri"/>
              </a:rPr>
              <a:t>12th</a:t>
            </a:r>
            <a:r>
              <a:rPr lang="en-GB" sz="1400" b="0" i="0" u="none" strike="noStrike" kern="1200" cap="none" spc="0" baseline="0">
                <a:solidFill>
                  <a:srgbClr val="FFFFFF"/>
                </a:solidFill>
                <a:uFillTx/>
                <a:latin typeface="Arial"/>
                <a:ea typeface="Calibri"/>
                <a:cs typeface="Calibri"/>
              </a:rPr>
              <a:t>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400" b="0" i="0" u="none" strike="noStrike" kern="1200" cap="none" spc="0" baseline="0">
                <a:solidFill>
                  <a:srgbClr val="FFFFFF"/>
                </a:solidFill>
                <a:uFillTx/>
                <a:latin typeface="Arial"/>
                <a:ea typeface="Calibri"/>
                <a:cs typeface="Calibri"/>
              </a:rPr>
              <a:t>October 2025</a:t>
            </a:r>
          </a:p>
        </p:txBody>
      </p:sp>
      <p:pic>
        <p:nvPicPr>
          <p:cNvPr id="11" name="Picture 8" descr="A building with a sign in front of it&#10;&#10;AI-generated content may be incorrect.">
            <a:extLst>
              <a:ext uri="{FF2B5EF4-FFF2-40B4-BE49-F238E27FC236}">
                <a16:creationId xmlns:a16="http://schemas.microsoft.com/office/drawing/2014/main" id="{E6811B04-8B9D-FE49-17FC-DF5585276D69}"/>
              </a:ext>
            </a:extLst>
          </p:cNvPr>
          <p:cNvPicPr>
            <a:picLocks noChangeAspect="1"/>
          </p:cNvPicPr>
          <p:nvPr/>
        </p:nvPicPr>
        <p:blipFill>
          <a:blip r:embed="rId2"/>
          <a:stretch>
            <a:fillRect/>
          </a:stretch>
        </p:blipFill>
        <p:spPr>
          <a:xfrm>
            <a:off x="342900" y="169858"/>
            <a:ext cx="2933696" cy="2103440"/>
          </a:xfrm>
          <a:prstGeom prst="rect">
            <a:avLst/>
          </a:prstGeom>
          <a:noFill/>
          <a:ln cap="flat">
            <a:noFill/>
          </a:ln>
        </p:spPr>
      </p:pic>
      <p:pic>
        <p:nvPicPr>
          <p:cNvPr id="12" name="Picture 10" descr="A building with flags and a sign&#10;&#10;AI-generated content may be incorrect.">
            <a:extLst>
              <a:ext uri="{FF2B5EF4-FFF2-40B4-BE49-F238E27FC236}">
                <a16:creationId xmlns:a16="http://schemas.microsoft.com/office/drawing/2014/main" id="{645ADDEF-8DB2-0894-E1A6-8F033E349C4B}"/>
              </a:ext>
            </a:extLst>
          </p:cNvPr>
          <p:cNvPicPr>
            <a:picLocks noChangeAspect="1"/>
          </p:cNvPicPr>
          <p:nvPr/>
        </p:nvPicPr>
        <p:blipFill>
          <a:blip r:embed="rId3"/>
          <a:stretch>
            <a:fillRect/>
          </a:stretch>
        </p:blipFill>
        <p:spPr>
          <a:xfrm>
            <a:off x="9080504" y="169858"/>
            <a:ext cx="2933696" cy="2103440"/>
          </a:xfrm>
          <a:prstGeom prst="rect">
            <a:avLst/>
          </a:prstGeom>
          <a:noFill/>
          <a:ln cap="flat">
            <a:noFill/>
          </a:ln>
        </p:spPr>
      </p:pic>
      <p:pic>
        <p:nvPicPr>
          <p:cNvPr id="13" name="Picture 7">
            <a:extLst>
              <a:ext uri="{FF2B5EF4-FFF2-40B4-BE49-F238E27FC236}">
                <a16:creationId xmlns:a16="http://schemas.microsoft.com/office/drawing/2014/main" id="{2AC21AD7-FAE0-9865-04C3-4FCA6AF8A3FD}"/>
              </a:ext>
            </a:extLst>
          </p:cNvPr>
          <p:cNvPicPr>
            <a:picLocks noChangeAspect="1"/>
          </p:cNvPicPr>
          <p:nvPr/>
        </p:nvPicPr>
        <p:blipFill>
          <a:blip r:embed="rId4"/>
          <a:stretch>
            <a:fillRect/>
          </a:stretch>
        </p:blipFill>
        <p:spPr>
          <a:xfrm>
            <a:off x="3356149" y="169858"/>
            <a:ext cx="5604513" cy="2103440"/>
          </a:xfrm>
          <a:prstGeom prst="rect">
            <a:avLst/>
          </a:prstGeom>
          <a:noFill/>
          <a:ln cap="flat">
            <a:noFill/>
          </a:ln>
        </p:spPr>
      </p:pic>
      <p:pic>
        <p:nvPicPr>
          <p:cNvPr id="14" name="Picture 8" descr="A person wearing glasses and a blue shirt&#10;&#10;AI-generated content may be incorrect.">
            <a:extLst>
              <a:ext uri="{FF2B5EF4-FFF2-40B4-BE49-F238E27FC236}">
                <a16:creationId xmlns:a16="http://schemas.microsoft.com/office/drawing/2014/main" id="{84FAAE6F-51AA-2F4C-E49E-0F419CE89990}"/>
              </a:ext>
            </a:extLst>
          </p:cNvPr>
          <p:cNvPicPr>
            <a:picLocks noChangeAspect="1"/>
          </p:cNvPicPr>
          <p:nvPr/>
        </p:nvPicPr>
        <p:blipFill>
          <a:blip r:embed="rId5"/>
          <a:stretch>
            <a:fillRect/>
          </a:stretch>
        </p:blipFill>
        <p:spPr>
          <a:xfrm>
            <a:off x="2586179" y="4218849"/>
            <a:ext cx="785094" cy="798655"/>
          </a:xfrm>
          <a:prstGeom prst="rect">
            <a:avLst/>
          </a:prstGeom>
          <a:noFill/>
          <a:ln cap="flat">
            <a:noFill/>
          </a:ln>
        </p:spPr>
      </p:pic>
      <p:pic>
        <p:nvPicPr>
          <p:cNvPr id="15" name="Picture 9" descr="A person reading a book&#10;&#10;AI-generated content may be incorrect.">
            <a:extLst>
              <a:ext uri="{FF2B5EF4-FFF2-40B4-BE49-F238E27FC236}">
                <a16:creationId xmlns:a16="http://schemas.microsoft.com/office/drawing/2014/main" id="{5A8A1FE8-9685-F0DC-06F2-10826D98FEA1}"/>
              </a:ext>
            </a:extLst>
          </p:cNvPr>
          <p:cNvPicPr>
            <a:picLocks noChangeAspect="1"/>
          </p:cNvPicPr>
          <p:nvPr/>
        </p:nvPicPr>
        <p:blipFill>
          <a:blip r:embed="rId6"/>
          <a:stretch>
            <a:fillRect/>
          </a:stretch>
        </p:blipFill>
        <p:spPr>
          <a:xfrm>
            <a:off x="7804724" y="4214085"/>
            <a:ext cx="785094" cy="808183"/>
          </a:xfrm>
          <a:prstGeom prst="rect">
            <a:avLst/>
          </a:prstGeom>
          <a:noFill/>
          <a:ln cap="flat">
            <a:noFill/>
          </a:ln>
        </p:spPr>
      </p:pic>
      <p:sp>
        <p:nvSpPr>
          <p:cNvPr id="16" name="TextBox 20">
            <a:extLst>
              <a:ext uri="{FF2B5EF4-FFF2-40B4-BE49-F238E27FC236}">
                <a16:creationId xmlns:a16="http://schemas.microsoft.com/office/drawing/2014/main" id="{AE155F19-104C-B82F-633F-1ED6963007D6}"/>
              </a:ext>
            </a:extLst>
          </p:cNvPr>
          <p:cNvSpPr txBox="1"/>
          <p:nvPr/>
        </p:nvSpPr>
        <p:spPr>
          <a:xfrm>
            <a:off x="691661" y="2272082"/>
            <a:ext cx="2743200" cy="338556"/>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600" b="0" i="0" u="none" strike="noStrike" kern="1200" cap="none" spc="0" baseline="0">
                <a:solidFill>
                  <a:srgbClr val="000000"/>
                </a:solidFill>
                <a:uFillTx/>
                <a:latin typeface="Arial"/>
                <a:ea typeface="Calibri"/>
                <a:cs typeface="Calibri"/>
              </a:rPr>
              <a:t>Age Space (2025)</a:t>
            </a:r>
          </a:p>
        </p:txBody>
      </p:sp>
      <p:sp>
        <p:nvSpPr>
          <p:cNvPr id="17" name="TextBox 22">
            <a:extLst>
              <a:ext uri="{FF2B5EF4-FFF2-40B4-BE49-F238E27FC236}">
                <a16:creationId xmlns:a16="http://schemas.microsoft.com/office/drawing/2014/main" id="{EAEE4796-306C-C1F6-9C37-C674B7B69A94}"/>
              </a:ext>
            </a:extLst>
          </p:cNvPr>
          <p:cNvSpPr txBox="1"/>
          <p:nvPr/>
        </p:nvSpPr>
        <p:spPr>
          <a:xfrm>
            <a:off x="9818470" y="2267318"/>
            <a:ext cx="2743200" cy="338556"/>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600" b="0" i="0" u="none" strike="noStrike" kern="1200" cap="none" spc="0" baseline="0">
                <a:solidFill>
                  <a:srgbClr val="000000"/>
                </a:solidFill>
                <a:uFillTx/>
                <a:latin typeface="Arial"/>
                <a:ea typeface="Calibri"/>
                <a:cs typeface="Calibri"/>
              </a:rPr>
              <a:t>Maddox (2018)</a:t>
            </a:r>
            <a:endParaRPr lang="en-GB" sz="1600" b="0" i="0" u="none" strike="noStrike" kern="1200" cap="none" spc="0" baseline="0">
              <a:solidFill>
                <a:srgbClr val="000000"/>
              </a:solidFill>
              <a:uFillTx/>
              <a:latin typeface="Arial"/>
            </a:endParaRPr>
          </a:p>
        </p:txBody>
      </p:sp>
      <p:graphicFrame>
        <p:nvGraphicFramePr>
          <p:cNvPr id="18" name="Table 7">
            <a:extLst>
              <a:ext uri="{FF2B5EF4-FFF2-40B4-BE49-F238E27FC236}">
                <a16:creationId xmlns:a16="http://schemas.microsoft.com/office/drawing/2014/main" id="{1CF48604-AA6D-1631-6459-5B13F014AF22}"/>
              </a:ext>
            </a:extLst>
          </p:cNvPr>
          <p:cNvGraphicFramePr>
            <a:graphicFrameLocks noGrp="1"/>
          </p:cNvGraphicFramePr>
          <p:nvPr/>
        </p:nvGraphicFramePr>
        <p:xfrm>
          <a:off x="4664363" y="6430819"/>
          <a:ext cx="2628086" cy="365760"/>
        </p:xfrm>
        <a:graphic>
          <a:graphicData uri="http://schemas.openxmlformats.org/drawingml/2006/table">
            <a:tbl>
              <a:tblPr firstRow="1" bandRow="1">
                <a:effectLst/>
                <a:tableStyleId>{5C22544A-7EE6-4342-B048-85BDC9FD1C3A}</a:tableStyleId>
              </a:tblPr>
              <a:tblGrid>
                <a:gridCol w="2628086">
                  <a:extLst>
                    <a:ext uri="{9D8B030D-6E8A-4147-A177-3AD203B41FA5}">
                      <a16:colId xmlns:a16="http://schemas.microsoft.com/office/drawing/2014/main" val="1693599863"/>
                    </a:ext>
                  </a:extLst>
                </a:gridCol>
              </a:tblGrid>
              <a:tr h="289535">
                <a:tc>
                  <a:txBody>
                    <a:bodyPr/>
                    <a:lstStyle/>
                    <a:p>
                      <a:pPr lvl="0"/>
                      <a:r>
                        <a:rPr lang="en-GB"/>
                        <a:t>             Cover Page</a:t>
                      </a:r>
                    </a:p>
                  </a:txBody>
                  <a:tcPr/>
                </a:tc>
                <a:extLst>
                  <a:ext uri="{0D108BD9-81ED-4DB2-BD59-A6C34878D82A}">
                    <a16:rowId xmlns:a16="http://schemas.microsoft.com/office/drawing/2014/main" val="232687749"/>
                  </a:ext>
                </a:extLst>
              </a:tr>
            </a:tbl>
          </a:graphicData>
        </a:graphic>
      </p:graphicFrame>
      <p:graphicFrame>
        <p:nvGraphicFramePr>
          <p:cNvPr id="19" name="Table 7">
            <a:extLst>
              <a:ext uri="{FF2B5EF4-FFF2-40B4-BE49-F238E27FC236}">
                <a16:creationId xmlns:a16="http://schemas.microsoft.com/office/drawing/2014/main" id="{7AC6D971-4D0C-4B78-BB8C-559AFEEB32AC}"/>
              </a:ext>
            </a:extLst>
          </p:cNvPr>
          <p:cNvGraphicFramePr>
            <a:graphicFrameLocks noGrp="1"/>
          </p:cNvGraphicFramePr>
          <p:nvPr/>
        </p:nvGraphicFramePr>
        <p:xfrm>
          <a:off x="4664363" y="6430819"/>
          <a:ext cx="2628086" cy="365760"/>
        </p:xfrm>
        <a:graphic>
          <a:graphicData uri="http://schemas.openxmlformats.org/drawingml/2006/table">
            <a:tbl>
              <a:tblPr firstRow="1" bandRow="1">
                <a:effectLst/>
                <a:tableStyleId>{5C22544A-7EE6-4342-B048-85BDC9FD1C3A}</a:tableStyleId>
              </a:tblPr>
              <a:tblGrid>
                <a:gridCol w="2628086">
                  <a:extLst>
                    <a:ext uri="{9D8B030D-6E8A-4147-A177-3AD203B41FA5}">
                      <a16:colId xmlns:a16="http://schemas.microsoft.com/office/drawing/2014/main" val="2039881647"/>
                    </a:ext>
                  </a:extLst>
                </a:gridCol>
              </a:tblGrid>
              <a:tr h="289535">
                <a:tc>
                  <a:txBody>
                    <a:bodyPr/>
                    <a:lstStyle/>
                    <a:p>
                      <a:pPr lvl="0"/>
                      <a:r>
                        <a:rPr lang="en-GB"/>
                        <a:t>             Cover Page</a:t>
                      </a:r>
                    </a:p>
                  </a:txBody>
                  <a:tcPr/>
                </a:tc>
                <a:extLst>
                  <a:ext uri="{0D108BD9-81ED-4DB2-BD59-A6C34878D82A}">
                    <a16:rowId xmlns:a16="http://schemas.microsoft.com/office/drawing/2014/main" val="3911757927"/>
                  </a:ext>
                </a:extLst>
              </a:tr>
            </a:tbl>
          </a:graphicData>
        </a:graphic>
      </p:graphicFrame>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35286B-A20F-FC0C-EBAB-520B8946D034}"/>
              </a:ext>
            </a:extLst>
          </p:cNvPr>
          <p:cNvSpPr txBox="1">
            <a:spLocks noGrp="1"/>
          </p:cNvSpPr>
          <p:nvPr>
            <p:ph type="ctrTitle"/>
          </p:nvPr>
        </p:nvSpPr>
        <p:spPr>
          <a:xfrm>
            <a:off x="1848843" y="0"/>
            <a:ext cx="9027633" cy="1015998"/>
          </a:xfrm>
        </p:spPr>
        <p:txBody>
          <a:bodyPr/>
          <a:lstStyle/>
          <a:p>
            <a:pPr lvl="0"/>
            <a:r>
              <a:rPr lang="en-GB" sz="3600">
                <a:solidFill>
                  <a:srgbClr val="C00000"/>
                </a:solidFill>
                <a:latin typeface="Arial"/>
                <a:cs typeface="Arial"/>
              </a:rPr>
              <a:t>Table of Contents</a:t>
            </a:r>
          </a:p>
        </p:txBody>
      </p:sp>
      <p:graphicFrame>
        <p:nvGraphicFramePr>
          <p:cNvPr id="3" name="Table 3">
            <a:extLst>
              <a:ext uri="{FF2B5EF4-FFF2-40B4-BE49-F238E27FC236}">
                <a16:creationId xmlns:a16="http://schemas.microsoft.com/office/drawing/2014/main" id="{A505BC30-12F0-1813-320E-44DACFCD5B26}"/>
              </a:ext>
            </a:extLst>
          </p:cNvPr>
          <p:cNvGraphicFramePr>
            <a:graphicFrameLocks noGrp="1"/>
          </p:cNvGraphicFramePr>
          <p:nvPr/>
        </p:nvGraphicFramePr>
        <p:xfrm>
          <a:off x="4757348" y="6384322"/>
          <a:ext cx="2920694" cy="365760"/>
        </p:xfrm>
        <a:graphic>
          <a:graphicData uri="http://schemas.openxmlformats.org/drawingml/2006/table">
            <a:tbl>
              <a:tblPr firstRow="1" bandRow="1">
                <a:effectLst/>
                <a:tableStyleId>{5C22544A-7EE6-4342-B048-85BDC9FD1C3A}</a:tableStyleId>
              </a:tblPr>
              <a:tblGrid>
                <a:gridCol w="2920694">
                  <a:extLst>
                    <a:ext uri="{9D8B030D-6E8A-4147-A177-3AD203B41FA5}">
                      <a16:colId xmlns:a16="http://schemas.microsoft.com/office/drawing/2014/main" val="2790352069"/>
                    </a:ext>
                  </a:extLst>
                </a:gridCol>
              </a:tblGrid>
              <a:tr h="278297">
                <a:tc>
                  <a:txBody>
                    <a:bodyPr/>
                    <a:lstStyle/>
                    <a:p>
                      <a:pPr lvl="0" algn="ctr"/>
                      <a:r>
                        <a:rPr lang="en-GB"/>
                        <a:t>Contents Page</a:t>
                      </a:r>
                    </a:p>
                  </a:txBody>
                  <a:tcPr anchor="ctr"/>
                </a:tc>
                <a:extLst>
                  <a:ext uri="{0D108BD9-81ED-4DB2-BD59-A6C34878D82A}">
                    <a16:rowId xmlns:a16="http://schemas.microsoft.com/office/drawing/2014/main" val="3342685819"/>
                  </a:ext>
                </a:extLst>
              </a:tr>
            </a:tbl>
          </a:graphicData>
        </a:graphic>
      </p:graphicFrame>
      <p:sp>
        <p:nvSpPr>
          <p:cNvPr id="4" name="TextBox 4">
            <a:extLst>
              <a:ext uri="{FF2B5EF4-FFF2-40B4-BE49-F238E27FC236}">
                <a16:creationId xmlns:a16="http://schemas.microsoft.com/office/drawing/2014/main" id="{8301AF2C-5FC4-1204-EF08-565503AA6653}"/>
              </a:ext>
            </a:extLst>
          </p:cNvPr>
          <p:cNvSpPr txBox="1"/>
          <p:nvPr/>
        </p:nvSpPr>
        <p:spPr>
          <a:xfrm>
            <a:off x="167472" y="4563614"/>
            <a:ext cx="2743200" cy="365760"/>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Calibri"/>
                <a:ea typeface="Calibri"/>
                <a:cs typeface="Calibri"/>
              </a:rPr>
              <a:t>LCHS4007</a:t>
            </a:r>
            <a:endParaRPr lang="en-GB" sz="1800" b="0" i="0" u="none" strike="noStrike" kern="1200" cap="none" spc="0" baseline="0">
              <a:solidFill>
                <a:srgbClr val="FFFFFF"/>
              </a:solidFill>
              <a:uFillTx/>
              <a:latin typeface="Calibri"/>
            </a:endParaRPr>
          </a:p>
        </p:txBody>
      </p:sp>
      <p:graphicFrame>
        <p:nvGraphicFramePr>
          <p:cNvPr id="5" name="Table 11">
            <a:extLst>
              <a:ext uri="{FF2B5EF4-FFF2-40B4-BE49-F238E27FC236}">
                <a16:creationId xmlns:a16="http://schemas.microsoft.com/office/drawing/2014/main" id="{FF83A592-2572-0D26-CBF0-E30DE007C33E}"/>
              </a:ext>
            </a:extLst>
          </p:cNvPr>
          <p:cNvGraphicFramePr>
            <a:graphicFrameLocks noGrp="1"/>
          </p:cNvGraphicFramePr>
          <p:nvPr/>
        </p:nvGraphicFramePr>
        <p:xfrm>
          <a:off x="4757348" y="6384322"/>
          <a:ext cx="2920694" cy="365760"/>
        </p:xfrm>
        <a:graphic>
          <a:graphicData uri="http://schemas.openxmlformats.org/drawingml/2006/table">
            <a:tbl>
              <a:tblPr firstRow="1" bandRow="1">
                <a:effectLst/>
                <a:tableStyleId>{5C22544A-7EE6-4342-B048-85BDC9FD1C3A}</a:tableStyleId>
              </a:tblPr>
              <a:tblGrid>
                <a:gridCol w="2920694">
                  <a:extLst>
                    <a:ext uri="{9D8B030D-6E8A-4147-A177-3AD203B41FA5}">
                      <a16:colId xmlns:a16="http://schemas.microsoft.com/office/drawing/2014/main" val="3654280146"/>
                    </a:ext>
                  </a:extLst>
                </a:gridCol>
              </a:tblGrid>
              <a:tr h="278297">
                <a:tc>
                  <a:txBody>
                    <a:bodyPr/>
                    <a:lstStyle/>
                    <a:p>
                      <a:pPr lvl="0" algn="ctr"/>
                      <a:r>
                        <a:rPr lang="en-GB">
                          <a:latin typeface="Arial"/>
                        </a:rPr>
                        <a:t>Content Page</a:t>
                      </a:r>
                    </a:p>
                  </a:txBody>
                  <a:tcPr anchor="ctr"/>
                </a:tc>
                <a:extLst>
                  <a:ext uri="{0D108BD9-81ED-4DB2-BD59-A6C34878D82A}">
                    <a16:rowId xmlns:a16="http://schemas.microsoft.com/office/drawing/2014/main" val="3525053390"/>
                  </a:ext>
                </a:extLst>
              </a:tr>
            </a:tbl>
          </a:graphicData>
        </a:graphic>
      </p:graphicFrame>
      <p:sp>
        <p:nvSpPr>
          <p:cNvPr id="6" name="TextBox 12">
            <a:extLst>
              <a:ext uri="{FF2B5EF4-FFF2-40B4-BE49-F238E27FC236}">
                <a16:creationId xmlns:a16="http://schemas.microsoft.com/office/drawing/2014/main" id="{F734852D-2EFB-5FF0-4D53-E5447EB2E5D1}"/>
              </a:ext>
            </a:extLst>
          </p:cNvPr>
          <p:cNvSpPr txBox="1"/>
          <p:nvPr/>
        </p:nvSpPr>
        <p:spPr>
          <a:xfrm>
            <a:off x="167472" y="4563614"/>
            <a:ext cx="2743200" cy="365760"/>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Calibri"/>
                <a:ea typeface="Calibri"/>
                <a:cs typeface="Calibri"/>
              </a:rPr>
              <a:t>LCHS4007</a:t>
            </a:r>
            <a:endParaRPr lang="en-GB" sz="1800" b="0" i="0" u="none" strike="noStrike" kern="1200" cap="none" spc="0" baseline="0">
              <a:solidFill>
                <a:srgbClr val="FFFFFF"/>
              </a:solidFill>
              <a:uFillTx/>
              <a:latin typeface="Calibri"/>
            </a:endParaRPr>
          </a:p>
        </p:txBody>
      </p:sp>
      <p:sp>
        <p:nvSpPr>
          <p:cNvPr id="7" name="TextBox 5">
            <a:extLst>
              <a:ext uri="{FF2B5EF4-FFF2-40B4-BE49-F238E27FC236}">
                <a16:creationId xmlns:a16="http://schemas.microsoft.com/office/drawing/2014/main" id="{EF632C98-DE21-CC3F-0016-8061F77A231A}"/>
              </a:ext>
            </a:extLst>
          </p:cNvPr>
          <p:cNvSpPr txBox="1"/>
          <p:nvPr/>
        </p:nvSpPr>
        <p:spPr>
          <a:xfrm>
            <a:off x="1982327" y="1717005"/>
            <a:ext cx="10012716" cy="4739755"/>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000" b="0" i="0" u="none" strike="noStrike" kern="0" cap="none" spc="0" baseline="0">
                <a:solidFill>
                  <a:srgbClr val="C00000"/>
                </a:solidFill>
                <a:uFillTx/>
                <a:latin typeface="Arial"/>
                <a:cs typeface="Segoe UI"/>
              </a:rPr>
              <a:t>01</a:t>
            </a:r>
            <a:r>
              <a:rPr lang="en-GB" sz="2000" b="0" i="0" u="none" strike="noStrike" kern="0" cap="none" spc="0" baseline="0">
                <a:solidFill>
                  <a:srgbClr val="595959"/>
                </a:solidFill>
                <a:uFillTx/>
                <a:latin typeface="Arial"/>
                <a:cs typeface="Segoe UI"/>
              </a:rPr>
              <a:t> | Cover Page</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000" b="0" i="0" u="none" strike="noStrike" kern="0" cap="none" spc="0" baseline="0">
                <a:solidFill>
                  <a:srgbClr val="C00000"/>
                </a:solidFill>
                <a:uFillTx/>
                <a:latin typeface="Arial"/>
                <a:cs typeface="Segoe UI"/>
              </a:rPr>
              <a:t>02</a:t>
            </a:r>
            <a:r>
              <a:rPr lang="en-GB" sz="2000" b="0" i="0" u="none" strike="noStrike" kern="0" cap="none" spc="0" baseline="0">
                <a:solidFill>
                  <a:srgbClr val="595959"/>
                </a:solidFill>
                <a:uFillTx/>
                <a:latin typeface="Arial"/>
                <a:cs typeface="Segoe UI"/>
              </a:rPr>
              <a:t> | Table of Contents</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000" b="0" i="0" u="none" strike="noStrike" kern="0" cap="none" spc="0" baseline="0">
                <a:solidFill>
                  <a:srgbClr val="C00000"/>
                </a:solidFill>
                <a:uFillTx/>
                <a:latin typeface="Arial"/>
                <a:cs typeface="Segoe UI"/>
              </a:rPr>
              <a:t>03</a:t>
            </a:r>
            <a:r>
              <a:rPr lang="en-GB" sz="2000" b="0" i="0" u="none" strike="noStrike" kern="0" cap="none" spc="0" baseline="0">
                <a:solidFill>
                  <a:srgbClr val="262626"/>
                </a:solidFill>
                <a:uFillTx/>
                <a:latin typeface="Arial"/>
                <a:cs typeface="Segoe UI"/>
              </a:rPr>
              <a:t> l</a:t>
            </a:r>
            <a:r>
              <a:rPr lang="en-GB" sz="2000" b="0" i="0" u="none" strike="noStrike" kern="0" cap="none" spc="0" baseline="0">
                <a:solidFill>
                  <a:srgbClr val="595959"/>
                </a:solidFill>
                <a:uFillTx/>
                <a:latin typeface="Arial"/>
                <a:cs typeface="Segoe UI"/>
              </a:rPr>
              <a:t>  Introduction</a:t>
            </a:r>
            <a:r>
              <a:rPr lang="en-GB" sz="2000" b="0" i="0" u="none" strike="noStrike" kern="1200" cap="none" spc="0" baseline="0">
                <a:solidFill>
                  <a:srgbClr val="595959"/>
                </a:solidFill>
                <a:uFillTx/>
                <a:latin typeface="Arial"/>
                <a:cs typeface="Segoe UI"/>
              </a:rPr>
              <a:t> ​</a:t>
            </a:r>
            <a:endParaRPr lang="en-GB" sz="1800" b="0" i="0" u="none" strike="noStrike" kern="0" cap="none" spc="0" baseline="0">
              <a:solidFill>
                <a:srgbClr val="000000"/>
              </a:solidFill>
              <a:uFillTx/>
              <a:latin typeface="Calibri"/>
              <a:ea typeface="Calibri"/>
              <a:cs typeface="Calibri"/>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000" b="0" i="0" u="none" strike="noStrike" kern="0" cap="none" spc="0" baseline="0">
                <a:solidFill>
                  <a:srgbClr val="C00000"/>
                </a:solidFill>
                <a:uFillTx/>
                <a:latin typeface="Arial"/>
                <a:cs typeface="Segoe UI"/>
              </a:rPr>
              <a:t>04 </a:t>
            </a:r>
            <a:r>
              <a:rPr lang="en-GB" sz="2000" b="0" i="0" u="none" strike="noStrike" kern="1200" cap="none" spc="0" baseline="0">
                <a:solidFill>
                  <a:srgbClr val="595959"/>
                </a:solidFill>
                <a:uFillTx/>
                <a:latin typeface="Arial"/>
                <a:cs typeface="Segoe UI"/>
              </a:rPr>
              <a:t>|  Microsoft Word usage within Sunrise Residential Care Home</a:t>
            </a:r>
            <a:r>
              <a:rPr lang="en-US" sz="2000" b="0" i="0" u="none" strike="noStrike" kern="1200" cap="none" spc="0" baseline="0">
                <a:solidFill>
                  <a:srgbClr val="000000"/>
                </a:solidFill>
                <a:uFillTx/>
                <a:latin typeface="Arial"/>
                <a:cs typeface="Segoe UI"/>
              </a:rPr>
              <a:t>​</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000" b="0" i="0" u="none" strike="noStrike" kern="0" cap="none" spc="0" baseline="0">
                <a:solidFill>
                  <a:srgbClr val="C00000"/>
                </a:solidFill>
                <a:uFillTx/>
                <a:latin typeface="Arial"/>
                <a:cs typeface="Segoe UI"/>
              </a:rPr>
              <a:t>05</a:t>
            </a:r>
            <a:r>
              <a:rPr lang="en-GB" sz="2000" b="0" i="0" u="none" strike="noStrike" kern="1200" cap="none" spc="0" baseline="0">
                <a:solidFill>
                  <a:srgbClr val="7030A0"/>
                </a:solidFill>
                <a:uFillTx/>
                <a:latin typeface="Arial"/>
                <a:cs typeface="Segoe UI"/>
              </a:rPr>
              <a:t> |  </a:t>
            </a:r>
            <a:r>
              <a:rPr lang="en-GB" sz="2000" b="0" i="0" u="none" strike="noStrike" kern="1200" cap="none" spc="0" baseline="0">
                <a:solidFill>
                  <a:srgbClr val="595959"/>
                </a:solidFill>
                <a:uFillTx/>
                <a:latin typeface="Arial"/>
                <a:cs typeface="Segoe UI"/>
              </a:rPr>
              <a:t>Benefits of using Microsoft Word within Sunrise Residential Care Home</a:t>
            </a:r>
            <a:r>
              <a:rPr lang="en-GB" sz="2000" b="0" i="0" u="none" strike="noStrike" kern="1200" cap="none" spc="0" baseline="0">
                <a:solidFill>
                  <a:srgbClr val="000000"/>
                </a:solidFill>
                <a:uFillTx/>
                <a:latin typeface="Arial"/>
                <a:cs typeface="Segoe UI"/>
              </a:rPr>
              <a:t>​</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000" b="0" i="0" u="none" strike="noStrike" kern="0" cap="none" spc="0" baseline="0">
                <a:solidFill>
                  <a:srgbClr val="C00000"/>
                </a:solidFill>
                <a:uFillTx/>
                <a:latin typeface="Arial"/>
                <a:cs typeface="Segoe UI"/>
              </a:rPr>
              <a:t>06 &amp; 07 </a:t>
            </a:r>
            <a:r>
              <a:rPr lang="en-GB" sz="2000" b="0" i="0" u="none" strike="noStrike" kern="1200" cap="none" spc="0" baseline="0">
                <a:solidFill>
                  <a:srgbClr val="7030A0"/>
                </a:solidFill>
                <a:uFillTx/>
                <a:latin typeface="Arial"/>
                <a:cs typeface="Segoe UI"/>
              </a:rPr>
              <a:t>|  </a:t>
            </a:r>
            <a:r>
              <a:rPr lang="en-GB" sz="2000" b="0" i="0" u="none" strike="noStrike" kern="1200" cap="none" spc="0" baseline="0">
                <a:solidFill>
                  <a:srgbClr val="595959"/>
                </a:solidFill>
                <a:uFillTx/>
                <a:latin typeface="Arial"/>
                <a:cs typeface="Segoe UI"/>
              </a:rPr>
              <a:t>Limitations of using Microsoft Word within Sunrise Residential Care Home</a:t>
            </a:r>
            <a:r>
              <a:rPr lang="en-US" sz="2000" b="0" i="0" u="none" strike="noStrike" kern="1200" cap="none" spc="0" baseline="0">
                <a:solidFill>
                  <a:srgbClr val="000000"/>
                </a:solidFill>
                <a:uFillTx/>
                <a:latin typeface="Arial"/>
                <a:cs typeface="Segoe UI"/>
              </a:rPr>
              <a:t>​</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000" b="0" i="0" u="none" strike="noStrike" kern="0" cap="none" spc="0" baseline="0">
                <a:solidFill>
                  <a:srgbClr val="C00000"/>
                </a:solidFill>
                <a:uFillTx/>
                <a:latin typeface="Arial"/>
                <a:cs typeface="Segoe UI"/>
              </a:rPr>
              <a:t>08</a:t>
            </a:r>
            <a:r>
              <a:rPr lang="en-GB" sz="2000" b="0" i="0" u="none" strike="noStrike" kern="1200" cap="none" spc="0" baseline="0">
                <a:solidFill>
                  <a:srgbClr val="595959"/>
                </a:solidFill>
                <a:uFillTx/>
                <a:latin typeface="Arial"/>
                <a:cs typeface="Segoe UI"/>
              </a:rPr>
              <a:t> |  Microsoft Teams usage within Sunrise Residential Care Home</a:t>
            </a:r>
            <a:r>
              <a:rPr lang="en-GB" sz="2000" b="0" i="0" u="none" strike="noStrike" kern="1200" cap="none" spc="0" baseline="0">
                <a:solidFill>
                  <a:srgbClr val="000000"/>
                </a:solidFill>
                <a:uFillTx/>
                <a:latin typeface="Arial"/>
                <a:cs typeface="Segoe UI"/>
              </a:rPr>
              <a:t>​</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000" b="0" i="0" u="none" strike="noStrike" kern="0" cap="none" spc="0" baseline="0">
                <a:solidFill>
                  <a:srgbClr val="C00000"/>
                </a:solidFill>
                <a:uFillTx/>
                <a:latin typeface="Arial"/>
                <a:cs typeface="Segoe UI"/>
              </a:rPr>
              <a:t>09, 10 &amp; 11 </a:t>
            </a:r>
            <a:r>
              <a:rPr lang="en-GB" sz="2000" b="0" i="0" u="none" strike="noStrike" kern="1200" cap="none" spc="0" baseline="0">
                <a:solidFill>
                  <a:srgbClr val="595959"/>
                </a:solidFill>
                <a:uFillTx/>
                <a:latin typeface="Arial"/>
                <a:cs typeface="Segoe UI"/>
              </a:rPr>
              <a:t>|  Benefits of Microsoft Teams within Sunrise Residential Care Home</a:t>
            </a:r>
            <a:r>
              <a:rPr lang="en-US" sz="2000" b="0" i="0" u="none" strike="noStrike" kern="1200" cap="none" spc="0" baseline="0">
                <a:solidFill>
                  <a:srgbClr val="000000"/>
                </a:solidFill>
                <a:uFillTx/>
                <a:latin typeface="Arial"/>
                <a:cs typeface="Segoe UI"/>
              </a:rPr>
              <a:t>​</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000" b="0" i="0" u="none" strike="noStrike" kern="0" cap="none" spc="0" baseline="0">
                <a:solidFill>
                  <a:srgbClr val="C00000"/>
                </a:solidFill>
                <a:uFillTx/>
                <a:latin typeface="Arial"/>
                <a:cs typeface="Segoe UI"/>
              </a:rPr>
              <a:t>12 &amp; 13</a:t>
            </a:r>
            <a:r>
              <a:rPr lang="en-GB" sz="2000" b="0" i="0" u="none" strike="noStrike" kern="0" cap="none" spc="0" baseline="0">
                <a:solidFill>
                  <a:srgbClr val="595959"/>
                </a:solidFill>
                <a:uFillTx/>
                <a:latin typeface="Arial"/>
                <a:cs typeface="Segoe UI"/>
              </a:rPr>
              <a:t>  </a:t>
            </a:r>
            <a:r>
              <a:rPr lang="en-GB" sz="2000" b="0" i="0" u="none" strike="noStrike" kern="1200" cap="none" spc="0" baseline="0">
                <a:solidFill>
                  <a:srgbClr val="595959"/>
                </a:solidFill>
                <a:uFillTx/>
                <a:latin typeface="Arial"/>
                <a:cs typeface="Segoe UI"/>
              </a:rPr>
              <a:t> Limitations of Microsoft Teams Within Sunrise Residential Care Home</a:t>
            </a:r>
            <a:r>
              <a:rPr lang="en-US" sz="2000" b="0" i="0" u="none" strike="noStrike" kern="1200" cap="none" spc="0" baseline="0">
                <a:solidFill>
                  <a:srgbClr val="000000"/>
                </a:solidFill>
                <a:uFillTx/>
                <a:latin typeface="Arial"/>
                <a:cs typeface="Segoe UI"/>
              </a:rPr>
              <a:t>​</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000" b="0" i="0" u="none" strike="noStrike" kern="0" cap="none" spc="0" baseline="0">
                <a:solidFill>
                  <a:srgbClr val="C00000"/>
                </a:solidFill>
                <a:uFillTx/>
                <a:latin typeface="Arial"/>
                <a:cs typeface="Segoe UI"/>
              </a:rPr>
              <a:t>14</a:t>
            </a:r>
            <a:r>
              <a:rPr lang="en-GB" sz="2000" b="0" i="0" u="none" strike="noStrike" kern="0" cap="none" spc="0" baseline="0">
                <a:solidFill>
                  <a:srgbClr val="595959"/>
                </a:solidFill>
                <a:uFillTx/>
                <a:latin typeface="Arial"/>
                <a:cs typeface="Segoe UI"/>
              </a:rPr>
              <a:t> </a:t>
            </a:r>
            <a:r>
              <a:rPr lang="en-GB" sz="2000" b="0" i="0" u="none" strike="noStrike" kern="1200" cap="none" spc="0" baseline="0">
                <a:solidFill>
                  <a:srgbClr val="595959"/>
                </a:solidFill>
                <a:uFillTx/>
                <a:latin typeface="Arial"/>
                <a:cs typeface="Segoe UI"/>
              </a:rPr>
              <a:t>|  Explaining the impact of limited digital skills amongst staff at Sunrise Residential Care Home</a:t>
            </a:r>
            <a:endParaRPr lang="en-US" sz="2000" b="0" i="0" u="none" strike="noStrike" kern="1200" cap="none" spc="0" baseline="0">
              <a:solidFill>
                <a:srgbClr val="000000"/>
              </a:solidFill>
              <a:uFillTx/>
              <a:latin typeface="Arial"/>
              <a:cs typeface="Segoe UI"/>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000" b="0" i="0" u="none" strike="noStrike" kern="0" cap="none" spc="0" baseline="0">
                <a:solidFill>
                  <a:srgbClr val="C00000"/>
                </a:solidFill>
                <a:uFillTx/>
                <a:latin typeface="Arial"/>
                <a:cs typeface="Segoe UI"/>
              </a:rPr>
              <a:t>15</a:t>
            </a:r>
            <a:r>
              <a:rPr lang="en-GB" sz="2000" b="0" i="0" u="none" strike="noStrike" kern="1200" cap="none" spc="0" baseline="0">
                <a:solidFill>
                  <a:srgbClr val="595959"/>
                </a:solidFill>
                <a:uFillTx/>
                <a:latin typeface="Arial"/>
                <a:cs typeface="Segoe UI"/>
              </a:rPr>
              <a:t> </a:t>
            </a:r>
            <a:r>
              <a:rPr lang="en-GB" sz="2000" b="0" i="0" u="none" strike="noStrike" kern="0" cap="none" spc="0" baseline="0">
                <a:solidFill>
                  <a:srgbClr val="595959"/>
                </a:solidFill>
                <a:uFillTx/>
                <a:latin typeface="Arial"/>
                <a:cs typeface="Segoe UI"/>
              </a:rPr>
              <a:t>|  </a:t>
            </a:r>
            <a:r>
              <a:rPr lang="en-GB" sz="2000" b="0" i="0" u="none" strike="noStrike" kern="1200" cap="none" spc="0" baseline="0">
                <a:solidFill>
                  <a:srgbClr val="595959"/>
                </a:solidFill>
                <a:uFillTx/>
                <a:latin typeface="Arial"/>
                <a:cs typeface="Segoe UI"/>
              </a:rPr>
              <a:t>Checklist for Digital Safety Practices</a:t>
            </a:r>
            <a:r>
              <a:rPr lang="en-US" sz="2000" b="0" i="0" u="none" strike="noStrike" kern="1200" cap="none" spc="0" baseline="0">
                <a:solidFill>
                  <a:srgbClr val="000000"/>
                </a:solidFill>
                <a:uFillTx/>
                <a:latin typeface="Arial"/>
                <a:cs typeface="Segoe UI"/>
              </a:rPr>
              <a:t>​</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000" b="0" i="0" u="none" strike="noStrike" kern="0" cap="none" spc="0" baseline="0">
                <a:solidFill>
                  <a:srgbClr val="C00000"/>
                </a:solidFill>
                <a:uFillTx/>
                <a:latin typeface="Arial"/>
                <a:cs typeface="Segoe UI"/>
              </a:rPr>
              <a:t>16</a:t>
            </a:r>
            <a:r>
              <a:rPr lang="en-GB" sz="2000" b="0" i="0" u="none" strike="noStrike" kern="1200" cap="none" spc="0" baseline="0">
                <a:solidFill>
                  <a:srgbClr val="595959"/>
                </a:solidFill>
                <a:uFillTx/>
                <a:latin typeface="Arial"/>
                <a:cs typeface="Segoe UI"/>
              </a:rPr>
              <a:t> |  Conclusion </a:t>
            </a:r>
            <a:endParaRPr lang="en-US" sz="2000" b="0" i="0" u="none" strike="noStrike" kern="1200" cap="none" spc="0" baseline="0">
              <a:solidFill>
                <a:srgbClr val="000000"/>
              </a:solidFill>
              <a:uFillTx/>
              <a:latin typeface="Arial"/>
              <a:cs typeface="Segoe UI"/>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000" b="0" i="0" u="none" strike="noStrike" kern="0" cap="none" spc="0" baseline="0">
                <a:solidFill>
                  <a:srgbClr val="C00000"/>
                </a:solidFill>
                <a:uFillTx/>
                <a:latin typeface="Arial"/>
                <a:cs typeface="Segoe UI"/>
              </a:rPr>
              <a:t>17, 18, 19, 20 &amp; 21 </a:t>
            </a:r>
            <a:r>
              <a:rPr lang="en-GB" sz="2000" b="0" i="0" u="none" strike="noStrike" kern="1200" cap="none" spc="0" baseline="0">
                <a:solidFill>
                  <a:srgbClr val="595959"/>
                </a:solidFill>
                <a:uFillTx/>
                <a:latin typeface="Arial"/>
                <a:cs typeface="Segoe UI"/>
              </a:rPr>
              <a:t>|  Referencing List &amp; Questions </a:t>
            </a:r>
            <a:r>
              <a:rPr lang="en-US" sz="2000" b="0" i="0" u="none" strike="noStrike" kern="1200" cap="none" spc="0" baseline="0">
                <a:solidFill>
                  <a:srgbClr val="000000"/>
                </a:solidFill>
                <a:uFillTx/>
                <a:latin typeface="Arial"/>
                <a:cs typeface="Segoe UI"/>
              </a:rPr>
              <a:t>​</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200" b="0" i="0" u="none" strike="noStrike" kern="1200" cap="none" spc="0" baseline="0">
                <a:solidFill>
                  <a:srgbClr val="000000"/>
                </a:solidFill>
                <a:uFillTx/>
                <a:latin typeface="Century Gothic"/>
                <a:cs typeface="Segoe UI"/>
              </a:rPr>
              <a:t>​</a:t>
            </a:r>
          </a:p>
        </p:txBody>
      </p:sp>
      <p:sp>
        <p:nvSpPr>
          <p:cNvPr id="8" name="TextBox 7">
            <a:extLst>
              <a:ext uri="{FF2B5EF4-FFF2-40B4-BE49-F238E27FC236}">
                <a16:creationId xmlns:a16="http://schemas.microsoft.com/office/drawing/2014/main" id="{418832BF-C5F9-013D-E004-152F99A86570}"/>
              </a:ext>
            </a:extLst>
          </p:cNvPr>
          <p:cNvSpPr txBox="1"/>
          <p:nvPr/>
        </p:nvSpPr>
        <p:spPr>
          <a:xfrm>
            <a:off x="1977582" y="1241307"/>
            <a:ext cx="2743200" cy="461662"/>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400" b="0" i="0" u="none" strike="noStrike" kern="1200" cap="none" spc="0" baseline="0">
                <a:solidFill>
                  <a:srgbClr val="000000"/>
                </a:solidFill>
                <a:uFillTx/>
                <a:latin typeface="Calibri"/>
                <a:ea typeface="Calibri"/>
                <a:cs typeface="Calibri"/>
              </a:rPr>
              <a:t>Slide</a:t>
            </a:r>
            <a:r>
              <a:rPr lang="en-GB" sz="2400" b="0" i="0" u="none" strike="noStrike" kern="0" cap="none" spc="0" baseline="0">
                <a:solidFill>
                  <a:srgbClr val="000000"/>
                </a:solidFill>
                <a:uFillTx/>
                <a:latin typeface="Calibri"/>
                <a:ea typeface="Calibri"/>
                <a:cs typeface="Calibri"/>
              </a:rPr>
              <a:t> Numbers</a:t>
            </a:r>
            <a:endParaRPr lang="en-GB" sz="2400" b="0" i="0" u="none" strike="noStrike" kern="1200" cap="none" spc="0" baseline="0">
              <a:solidFill>
                <a:srgbClr val="000000"/>
              </a:solidFill>
              <a:uFillTx/>
              <a:latin typeface="Calibri"/>
            </a:endParaRPr>
          </a:p>
        </p:txBody>
      </p:sp>
      <p:sp>
        <p:nvSpPr>
          <p:cNvPr id="9" name="Rectangle 8">
            <a:extLst>
              <a:ext uri="{FF2B5EF4-FFF2-40B4-BE49-F238E27FC236}">
                <a16:creationId xmlns:a16="http://schemas.microsoft.com/office/drawing/2014/main" id="{C1F487A1-A4C7-4A19-5195-5048326FBE8D}"/>
              </a:ext>
            </a:extLst>
          </p:cNvPr>
          <p:cNvSpPr/>
          <p:nvPr/>
        </p:nvSpPr>
        <p:spPr>
          <a:xfrm>
            <a:off x="1969736" y="1013008"/>
            <a:ext cx="3022091" cy="225289"/>
          </a:xfrm>
          <a:prstGeom prst="rect">
            <a:avLst/>
          </a:prstGeom>
          <a:solidFill>
            <a:srgbClr val="4472C4"/>
          </a:solidFill>
          <a:ln w="12701" cap="flat">
            <a:solidFill>
              <a:srgbClr val="172C51"/>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alibri"/>
            </a:endParaRPr>
          </a:p>
        </p:txBody>
      </p:sp>
      <p:sp>
        <p:nvSpPr>
          <p:cNvPr id="10" name="Rectangle 9">
            <a:extLst>
              <a:ext uri="{FF2B5EF4-FFF2-40B4-BE49-F238E27FC236}">
                <a16:creationId xmlns:a16="http://schemas.microsoft.com/office/drawing/2014/main" id="{59351847-6AE8-31E1-DAF8-E58662FA2CF9}"/>
              </a:ext>
            </a:extLst>
          </p:cNvPr>
          <p:cNvSpPr/>
          <p:nvPr/>
        </p:nvSpPr>
        <p:spPr>
          <a:xfrm>
            <a:off x="5145749" y="1010210"/>
            <a:ext cx="3026984" cy="205621"/>
          </a:xfrm>
          <a:prstGeom prst="rect">
            <a:avLst/>
          </a:prstGeom>
          <a:solidFill>
            <a:srgbClr val="FFC000"/>
          </a:solidFill>
          <a:ln w="12701" cap="flat">
            <a:solidFill>
              <a:srgbClr val="C00000"/>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alibri"/>
            </a:endParaRPr>
          </a:p>
        </p:txBody>
      </p:sp>
      <p:sp>
        <p:nvSpPr>
          <p:cNvPr id="11" name="Rectangle 11">
            <a:extLst>
              <a:ext uri="{FF2B5EF4-FFF2-40B4-BE49-F238E27FC236}">
                <a16:creationId xmlns:a16="http://schemas.microsoft.com/office/drawing/2014/main" id="{BA5AC7DF-7EED-B5EC-6C62-E5FC4FE7C5C9}"/>
              </a:ext>
            </a:extLst>
          </p:cNvPr>
          <p:cNvSpPr/>
          <p:nvPr/>
        </p:nvSpPr>
        <p:spPr>
          <a:xfrm>
            <a:off x="8303254" y="1005474"/>
            <a:ext cx="3020217" cy="207486"/>
          </a:xfrm>
          <a:prstGeom prst="rect">
            <a:avLst/>
          </a:prstGeom>
          <a:solidFill>
            <a:srgbClr val="C00000"/>
          </a:solidFill>
          <a:ln w="12701" cap="flat">
            <a:solidFill>
              <a:srgbClr val="172C51"/>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alibri"/>
            </a:endParaRPr>
          </a:p>
        </p:txBody>
      </p:sp>
    </p:spTree>
  </p:cSld>
  <p:clrMapOvr>
    <a:masterClrMapping/>
  </p:clrMapOvr>
  <p:transition spd="slow">
    <p:fade/>
  </p:transition>
</p:sld>
</file>

<file path=ppt/slides/slide3.xml><?xml version="1.0" encoding="utf-8"?>
<p:sld xmlns:a="http://schemas.openxmlformats.org/drawingml/2006/main" xmlns:r="http://schemas.openxmlformats.org/officeDocument/2006/relationships" xmlns:p="http://schemas.openxmlformats.org/presentationml/2006/main">
  <p:cSld name="Slide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12A656-821F-82B2-5645-0B1158AC61D6}"/>
              </a:ext>
            </a:extLst>
          </p:cNvPr>
          <p:cNvSpPr txBox="1">
            <a:spLocks noGrp="1"/>
          </p:cNvSpPr>
          <p:nvPr>
            <p:ph type="title"/>
          </p:nvPr>
        </p:nvSpPr>
        <p:spPr>
          <a:xfrm>
            <a:off x="1635203" y="575925"/>
            <a:ext cx="9194996" cy="1138281"/>
          </a:xfrm>
        </p:spPr>
        <p:txBody>
          <a:bodyPr/>
          <a:lstStyle/>
          <a:p>
            <a:pPr lvl="0"/>
            <a:r>
              <a:rPr lang="en-GB">
                <a:solidFill>
                  <a:srgbClr val="C00000"/>
                </a:solidFill>
                <a:latin typeface="Arial"/>
                <a:cs typeface="Arial"/>
              </a:rPr>
              <a:t>Introduction</a:t>
            </a:r>
          </a:p>
        </p:txBody>
      </p:sp>
      <p:sp>
        <p:nvSpPr>
          <p:cNvPr id="3" name="Content Placeholder 2">
            <a:extLst>
              <a:ext uri="{FF2B5EF4-FFF2-40B4-BE49-F238E27FC236}">
                <a16:creationId xmlns:a16="http://schemas.microsoft.com/office/drawing/2014/main" id="{571818C1-89A8-4FE9-EB06-38650886AEA5}"/>
              </a:ext>
            </a:extLst>
          </p:cNvPr>
          <p:cNvSpPr txBox="1">
            <a:spLocks noGrp="1"/>
          </p:cNvSpPr>
          <p:nvPr>
            <p:ph idx="1"/>
          </p:nvPr>
        </p:nvSpPr>
        <p:spPr>
          <a:xfrm>
            <a:off x="1403768" y="1330982"/>
            <a:ext cx="8125779" cy="5327559"/>
          </a:xfrm>
        </p:spPr>
        <p:txBody>
          <a:bodyPr>
            <a:noAutofit/>
          </a:bodyPr>
          <a:lstStyle/>
          <a:p>
            <a:pPr lvl="0">
              <a:lnSpc>
                <a:spcPct val="80000"/>
              </a:lnSpc>
            </a:pPr>
            <a:r>
              <a:rPr lang="en-GB" sz="2400">
                <a:latin typeface="Arial"/>
                <a:cs typeface="Arial"/>
              </a:rPr>
              <a:t>Sunrise residential care home is a medium-sized facility providing long-term care for 35 older adults.</a:t>
            </a:r>
          </a:p>
          <a:p>
            <a:pPr lvl="0">
              <a:lnSpc>
                <a:spcPct val="80000"/>
              </a:lnSpc>
            </a:pPr>
            <a:r>
              <a:rPr lang="en-GB" sz="2400">
                <a:latin typeface="Arial"/>
                <a:cs typeface="Arial"/>
              </a:rPr>
              <a:t> Many of the patients live with dementia, mobility issues or long-term health conditions.</a:t>
            </a:r>
            <a:endParaRPr lang="en-US" sz="2400">
              <a:latin typeface="Arial"/>
              <a:cs typeface="Arial"/>
            </a:endParaRPr>
          </a:p>
          <a:p>
            <a:pPr lvl="0">
              <a:lnSpc>
                <a:spcPct val="80000"/>
              </a:lnSpc>
            </a:pPr>
            <a:r>
              <a:rPr lang="en-GB" sz="2400">
                <a:latin typeface="Arial"/>
                <a:cs typeface="Arial"/>
              </a:rPr>
              <a:t> The care home has a range of multi-disciplinary teams.</a:t>
            </a:r>
          </a:p>
          <a:p>
            <a:pPr lvl="0">
              <a:lnSpc>
                <a:spcPct val="80000"/>
              </a:lnSpc>
            </a:pPr>
            <a:r>
              <a:rPr lang="en-GB" sz="2400">
                <a:latin typeface="Arial"/>
                <a:cs typeface="Arial"/>
              </a:rPr>
              <a:t>The care home also has a rage of visiting professionals.</a:t>
            </a:r>
          </a:p>
          <a:p>
            <a:pPr lvl="0">
              <a:lnSpc>
                <a:spcPct val="80000"/>
              </a:lnSpc>
            </a:pPr>
            <a:r>
              <a:rPr lang="en-GB" sz="2400">
                <a:latin typeface="Arial"/>
                <a:cs typeface="Arial"/>
              </a:rPr>
              <a:t> In recent years Sunrise has recently introduced a range of digital tools to improve the quality and efficiency of care.</a:t>
            </a:r>
          </a:p>
          <a:p>
            <a:pPr lvl="0">
              <a:lnSpc>
                <a:spcPct val="80000"/>
              </a:lnSpc>
            </a:pPr>
            <a:r>
              <a:rPr lang="en-GB" sz="2400">
                <a:latin typeface="Arial"/>
                <a:cs typeface="Arial"/>
              </a:rPr>
              <a:t>The team are developing these tools to enhance their skills to build confidence in using the full range of Microsoft tools.</a:t>
            </a:r>
          </a:p>
          <a:p>
            <a:pPr lvl="0">
              <a:lnSpc>
                <a:spcPct val="80000"/>
              </a:lnSpc>
            </a:pPr>
            <a:r>
              <a:rPr lang="en-GB" sz="2400">
                <a:latin typeface="Arial"/>
                <a:cs typeface="Arial"/>
              </a:rPr>
              <a:t>Sunrise care home has access to various Microsoft tools with the aim to improve the quality of care.</a:t>
            </a:r>
          </a:p>
        </p:txBody>
      </p:sp>
      <p:graphicFrame>
        <p:nvGraphicFramePr>
          <p:cNvPr id="4" name="Table 8">
            <a:extLst>
              <a:ext uri="{FF2B5EF4-FFF2-40B4-BE49-F238E27FC236}">
                <a16:creationId xmlns:a16="http://schemas.microsoft.com/office/drawing/2014/main" id="{F29AB2D4-5DDA-76DC-0CE8-32966A50BF1C}"/>
              </a:ext>
            </a:extLst>
          </p:cNvPr>
          <p:cNvGraphicFramePr>
            <a:graphicFrameLocks noGrp="1"/>
          </p:cNvGraphicFramePr>
          <p:nvPr/>
        </p:nvGraphicFramePr>
        <p:xfrm>
          <a:off x="5310908" y="6430819"/>
          <a:ext cx="2483857" cy="365760"/>
        </p:xfrm>
        <a:graphic>
          <a:graphicData uri="http://schemas.openxmlformats.org/drawingml/2006/table">
            <a:tbl>
              <a:tblPr firstRow="1" bandRow="1">
                <a:effectLst/>
                <a:tableStyleId>{5C22544A-7EE6-4342-B048-85BDC9FD1C3A}</a:tableStyleId>
              </a:tblPr>
              <a:tblGrid>
                <a:gridCol w="2483857">
                  <a:extLst>
                    <a:ext uri="{9D8B030D-6E8A-4147-A177-3AD203B41FA5}">
                      <a16:colId xmlns:a16="http://schemas.microsoft.com/office/drawing/2014/main" val="3686005129"/>
                    </a:ext>
                  </a:extLst>
                </a:gridCol>
              </a:tblGrid>
              <a:tr h="331332">
                <a:tc>
                  <a:txBody>
                    <a:bodyPr/>
                    <a:lstStyle/>
                    <a:p>
                      <a:pPr lvl="0" algn="just"/>
                      <a:r>
                        <a:rPr lang="en-GB"/>
                        <a:t>                Page 1</a:t>
                      </a:r>
                    </a:p>
                  </a:txBody>
                  <a:tcPr/>
                </a:tc>
                <a:extLst>
                  <a:ext uri="{0D108BD9-81ED-4DB2-BD59-A6C34878D82A}">
                    <a16:rowId xmlns:a16="http://schemas.microsoft.com/office/drawing/2014/main" val="3910959864"/>
                  </a:ext>
                </a:extLst>
              </a:tr>
            </a:tbl>
          </a:graphicData>
        </a:graphic>
      </p:graphicFrame>
      <p:sp>
        <p:nvSpPr>
          <p:cNvPr id="5" name="TextBox 9">
            <a:extLst>
              <a:ext uri="{FF2B5EF4-FFF2-40B4-BE49-F238E27FC236}">
                <a16:creationId xmlns:a16="http://schemas.microsoft.com/office/drawing/2014/main" id="{54816D9B-21C4-8D05-FBC9-389173A48F16}"/>
              </a:ext>
            </a:extLst>
          </p:cNvPr>
          <p:cNvSpPr txBox="1"/>
          <p:nvPr/>
        </p:nvSpPr>
        <p:spPr>
          <a:xfrm>
            <a:off x="143789" y="762454"/>
            <a:ext cx="2743200" cy="338556"/>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600" b="0" i="0" u="none" strike="noStrike" kern="1200" cap="none" spc="0" baseline="0">
                <a:solidFill>
                  <a:srgbClr val="FFFFFF"/>
                </a:solidFill>
                <a:uFillTx/>
                <a:latin typeface="Arial"/>
                <a:ea typeface="Calibri"/>
                <a:cs typeface="Calibri"/>
              </a:rPr>
              <a:t>LCHS4007</a:t>
            </a:r>
            <a:endParaRPr lang="en-US" sz="1600" b="0" i="0" u="none" strike="noStrike" kern="1200" cap="none" spc="0" baseline="0">
              <a:solidFill>
                <a:srgbClr val="FFFFFF"/>
              </a:solidFill>
              <a:uFillTx/>
              <a:latin typeface="Arial"/>
            </a:endParaRPr>
          </a:p>
        </p:txBody>
      </p:sp>
      <p:graphicFrame>
        <p:nvGraphicFramePr>
          <p:cNvPr id="6" name="Table 8">
            <a:extLst>
              <a:ext uri="{FF2B5EF4-FFF2-40B4-BE49-F238E27FC236}">
                <a16:creationId xmlns:a16="http://schemas.microsoft.com/office/drawing/2014/main" id="{795AFEA5-B028-C336-E57D-FB370BB784FA}"/>
              </a:ext>
            </a:extLst>
          </p:cNvPr>
          <p:cNvGraphicFramePr>
            <a:graphicFrameLocks noGrp="1"/>
          </p:cNvGraphicFramePr>
          <p:nvPr/>
        </p:nvGraphicFramePr>
        <p:xfrm>
          <a:off x="5310908" y="6430819"/>
          <a:ext cx="2483857" cy="365760"/>
        </p:xfrm>
        <a:graphic>
          <a:graphicData uri="http://schemas.openxmlformats.org/drawingml/2006/table">
            <a:tbl>
              <a:tblPr firstRow="1" bandRow="1">
                <a:effectLst/>
                <a:tableStyleId>{5C22544A-7EE6-4342-B048-85BDC9FD1C3A}</a:tableStyleId>
              </a:tblPr>
              <a:tblGrid>
                <a:gridCol w="2483857">
                  <a:extLst>
                    <a:ext uri="{9D8B030D-6E8A-4147-A177-3AD203B41FA5}">
                      <a16:colId xmlns:a16="http://schemas.microsoft.com/office/drawing/2014/main" val="2375835420"/>
                    </a:ext>
                  </a:extLst>
                </a:gridCol>
              </a:tblGrid>
              <a:tr h="331332">
                <a:tc>
                  <a:txBody>
                    <a:bodyPr/>
                    <a:lstStyle/>
                    <a:p>
                      <a:pPr lvl="0" algn="just"/>
                      <a:r>
                        <a:rPr lang="en-GB"/>
                        <a:t>           </a:t>
                      </a:r>
                      <a:r>
                        <a:rPr lang="en-GB">
                          <a:latin typeface="Arial"/>
                        </a:rPr>
                        <a:t>Introduction</a:t>
                      </a:r>
                    </a:p>
                  </a:txBody>
                  <a:tcPr/>
                </a:tc>
                <a:extLst>
                  <a:ext uri="{0D108BD9-81ED-4DB2-BD59-A6C34878D82A}">
                    <a16:rowId xmlns:a16="http://schemas.microsoft.com/office/drawing/2014/main" val="3060845794"/>
                  </a:ext>
                </a:extLst>
              </a:tr>
            </a:tbl>
          </a:graphicData>
        </a:graphic>
      </p:graphicFrame>
      <p:sp>
        <p:nvSpPr>
          <p:cNvPr id="7" name="TextBox 12">
            <a:extLst>
              <a:ext uri="{FF2B5EF4-FFF2-40B4-BE49-F238E27FC236}">
                <a16:creationId xmlns:a16="http://schemas.microsoft.com/office/drawing/2014/main" id="{45DA4854-8A9A-BE03-407C-7D8C39CA0F11}"/>
              </a:ext>
            </a:extLst>
          </p:cNvPr>
          <p:cNvSpPr txBox="1"/>
          <p:nvPr/>
        </p:nvSpPr>
        <p:spPr>
          <a:xfrm>
            <a:off x="9903326" y="2285030"/>
            <a:ext cx="2743200" cy="365760"/>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0" cap="none" spc="0" baseline="0">
              <a:solidFill>
                <a:srgbClr val="000000"/>
              </a:solidFill>
              <a:uFillTx/>
              <a:latin typeface="Calibri"/>
            </a:endParaRPr>
          </a:p>
        </p:txBody>
      </p:sp>
      <p:pic>
        <p:nvPicPr>
          <p:cNvPr id="8" name="Picture 13" descr="A person sitting at a desk using a computer&#10;&#10;AI-generated content may be incorrect.">
            <a:extLst>
              <a:ext uri="{FF2B5EF4-FFF2-40B4-BE49-F238E27FC236}">
                <a16:creationId xmlns:a16="http://schemas.microsoft.com/office/drawing/2014/main" id="{AAD58612-CC32-23B6-651D-010C114366FC}"/>
              </a:ext>
            </a:extLst>
          </p:cNvPr>
          <p:cNvPicPr>
            <a:picLocks noChangeAspect="1"/>
          </p:cNvPicPr>
          <p:nvPr/>
        </p:nvPicPr>
        <p:blipFill>
          <a:blip r:embed="rId2"/>
          <a:stretch>
            <a:fillRect/>
          </a:stretch>
        </p:blipFill>
        <p:spPr>
          <a:xfrm>
            <a:off x="9567147" y="1330323"/>
            <a:ext cx="2517004" cy="1508458"/>
          </a:xfrm>
          <a:prstGeom prst="rect">
            <a:avLst/>
          </a:prstGeom>
          <a:noFill/>
          <a:ln cap="flat">
            <a:noFill/>
          </a:ln>
        </p:spPr>
      </p:pic>
      <p:sp>
        <p:nvSpPr>
          <p:cNvPr id="9" name="TextBox 14">
            <a:extLst>
              <a:ext uri="{FF2B5EF4-FFF2-40B4-BE49-F238E27FC236}">
                <a16:creationId xmlns:a16="http://schemas.microsoft.com/office/drawing/2014/main" id="{F2C039BB-8C29-117F-07B9-FAE5E3E4BB66}"/>
              </a:ext>
            </a:extLst>
          </p:cNvPr>
          <p:cNvSpPr txBox="1"/>
          <p:nvPr/>
        </p:nvSpPr>
        <p:spPr>
          <a:xfrm>
            <a:off x="9383033" y="2937720"/>
            <a:ext cx="3259954" cy="338556"/>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600" b="0" i="0" u="none" strike="noStrike" kern="1200" cap="none" spc="0" baseline="0">
                <a:solidFill>
                  <a:srgbClr val="000000"/>
                </a:solidFill>
                <a:uFillTx/>
                <a:latin typeface="Arial"/>
                <a:ea typeface="Calibri"/>
                <a:cs typeface="Calibri"/>
              </a:rPr>
              <a:t>Nursing Older People (2021)</a:t>
            </a:r>
          </a:p>
        </p:txBody>
      </p:sp>
      <p:pic>
        <p:nvPicPr>
          <p:cNvPr id="10" name="Picture 15" descr="A person sitting at a desk with a computer&#10;&#10;AI-generated content may be incorrect.">
            <a:extLst>
              <a:ext uri="{FF2B5EF4-FFF2-40B4-BE49-F238E27FC236}">
                <a16:creationId xmlns:a16="http://schemas.microsoft.com/office/drawing/2014/main" id="{2B1777EA-9194-F055-571B-0C28D1E83665}"/>
              </a:ext>
            </a:extLst>
          </p:cNvPr>
          <p:cNvPicPr>
            <a:picLocks noChangeAspect="1"/>
          </p:cNvPicPr>
          <p:nvPr/>
        </p:nvPicPr>
        <p:blipFill>
          <a:blip r:embed="rId3"/>
          <a:stretch>
            <a:fillRect/>
          </a:stretch>
        </p:blipFill>
        <p:spPr>
          <a:xfrm>
            <a:off x="9528889" y="3427628"/>
            <a:ext cx="2532229" cy="1509217"/>
          </a:xfrm>
          <a:prstGeom prst="rect">
            <a:avLst/>
          </a:prstGeom>
          <a:noFill/>
          <a:ln cap="flat">
            <a:noFill/>
          </a:ln>
        </p:spPr>
      </p:pic>
      <p:sp>
        <p:nvSpPr>
          <p:cNvPr id="11" name="TextBox 17">
            <a:extLst>
              <a:ext uri="{FF2B5EF4-FFF2-40B4-BE49-F238E27FC236}">
                <a16:creationId xmlns:a16="http://schemas.microsoft.com/office/drawing/2014/main" id="{3E2554F4-92D2-4FDE-E4EA-4CFB4764FDF4}"/>
              </a:ext>
            </a:extLst>
          </p:cNvPr>
          <p:cNvSpPr txBox="1"/>
          <p:nvPr/>
        </p:nvSpPr>
        <p:spPr>
          <a:xfrm>
            <a:off x="10190485" y="5056915"/>
            <a:ext cx="2743200" cy="338556"/>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600" b="0" i="0" u="none" strike="noStrike" kern="1200" cap="none" spc="0" baseline="0">
                <a:solidFill>
                  <a:srgbClr val="000000"/>
                </a:solidFill>
                <a:uFillTx/>
                <a:latin typeface="Arial"/>
                <a:ea typeface="Calibri"/>
                <a:cs typeface="Calibri"/>
              </a:rPr>
              <a:t>Ed2Go (n.d)</a:t>
            </a:r>
            <a:endParaRPr lang="en-GB" sz="1600" b="0" i="0" u="none" strike="noStrike" kern="1200" cap="none" spc="0" baseline="0">
              <a:solidFill>
                <a:srgbClr val="000000"/>
              </a:solidFill>
              <a:uFillTx/>
              <a:latin typeface="Aria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name="Slide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F9C6C5-B4DB-DE87-9F68-D3E3FF7287E5}"/>
              </a:ext>
            </a:extLst>
          </p:cNvPr>
          <p:cNvSpPr txBox="1">
            <a:spLocks noGrp="1"/>
          </p:cNvSpPr>
          <p:nvPr>
            <p:ph type="title"/>
          </p:nvPr>
        </p:nvSpPr>
        <p:spPr>
          <a:xfrm>
            <a:off x="2128110" y="494562"/>
            <a:ext cx="8911687" cy="1280891"/>
          </a:xfrm>
        </p:spPr>
        <p:txBody>
          <a:bodyPr/>
          <a:lstStyle/>
          <a:p>
            <a:pPr lvl="0"/>
            <a:r>
              <a:rPr lang="en-GB">
                <a:latin typeface="Arial"/>
                <a:cs typeface="Arial"/>
              </a:rPr>
              <a:t>Microsoft Word Usage in Sunrise Residential Care Home</a:t>
            </a:r>
            <a:r>
              <a:rPr lang="en-GB"/>
              <a:t> </a:t>
            </a:r>
          </a:p>
        </p:txBody>
      </p:sp>
      <p:sp>
        <p:nvSpPr>
          <p:cNvPr id="3" name="Content Placeholder 2">
            <a:extLst>
              <a:ext uri="{FF2B5EF4-FFF2-40B4-BE49-F238E27FC236}">
                <a16:creationId xmlns:a16="http://schemas.microsoft.com/office/drawing/2014/main" id="{615BFED3-06A8-1B2D-31A8-FD7A51011D4B}"/>
              </a:ext>
            </a:extLst>
          </p:cNvPr>
          <p:cNvSpPr txBox="1">
            <a:spLocks noGrp="1"/>
          </p:cNvSpPr>
          <p:nvPr>
            <p:ph idx="1"/>
          </p:nvPr>
        </p:nvSpPr>
        <p:spPr>
          <a:xfrm>
            <a:off x="2163570" y="1793485"/>
            <a:ext cx="6554272" cy="3820555"/>
          </a:xfrm>
        </p:spPr>
        <p:txBody>
          <a:bodyPr/>
          <a:lstStyle/>
          <a:p>
            <a:pPr marL="285750" lvl="0" indent="-285750">
              <a:lnSpc>
                <a:spcPct val="90000"/>
              </a:lnSpc>
            </a:pPr>
            <a:r>
              <a:rPr lang="en-GB" sz="2400">
                <a:latin typeface="Arial"/>
                <a:cs typeface="Arial"/>
              </a:rPr>
              <a:t>Formal Communication</a:t>
            </a:r>
            <a:r>
              <a:rPr lang="en-GB">
                <a:latin typeface="Arial"/>
                <a:cs typeface="Arial"/>
              </a:rPr>
              <a:t> </a:t>
            </a:r>
            <a:r>
              <a:rPr lang="en-GB" sz="2000">
                <a:latin typeface="Arial"/>
                <a:cs typeface="Arial"/>
              </a:rPr>
              <a:t>(NHS England, 2023)</a:t>
            </a:r>
          </a:p>
          <a:p>
            <a:pPr marL="285750" lvl="0" indent="-285750">
              <a:lnSpc>
                <a:spcPct val="90000"/>
              </a:lnSpc>
            </a:pPr>
            <a:r>
              <a:rPr lang="en-GB" sz="2400">
                <a:latin typeface="Arial"/>
                <a:cs typeface="Arial"/>
              </a:rPr>
              <a:t>Policy and Procedure Documentation </a:t>
            </a:r>
          </a:p>
          <a:p>
            <a:pPr marL="285750" lvl="0" indent="-285750">
              <a:lnSpc>
                <a:spcPct val="90000"/>
              </a:lnSpc>
            </a:pPr>
            <a:r>
              <a:rPr lang="en-GB" sz="2400">
                <a:latin typeface="Arial"/>
                <a:cs typeface="Arial"/>
              </a:rPr>
              <a:t>Health and Safety Documents</a:t>
            </a:r>
          </a:p>
          <a:p>
            <a:pPr marL="285750" lvl="0" indent="-285750">
              <a:lnSpc>
                <a:spcPct val="90000"/>
              </a:lnSpc>
            </a:pPr>
            <a:r>
              <a:rPr lang="en-GB" sz="2400">
                <a:latin typeface="Arial"/>
                <a:cs typeface="Arial"/>
              </a:rPr>
              <a:t>Incident Reports</a:t>
            </a:r>
          </a:p>
          <a:p>
            <a:pPr marL="285750" lvl="0" indent="-285750">
              <a:lnSpc>
                <a:spcPct val="90000"/>
              </a:lnSpc>
            </a:pPr>
            <a:r>
              <a:rPr lang="en-GB" sz="2400">
                <a:latin typeface="Arial"/>
                <a:cs typeface="Arial"/>
              </a:rPr>
              <a:t>Newsletters / Notices / Memos </a:t>
            </a:r>
            <a:endParaRPr lang="en-GB" sz="1600">
              <a:cs typeface="Arial"/>
            </a:endParaRPr>
          </a:p>
          <a:p>
            <a:pPr marL="0" lvl="0" indent="0">
              <a:lnSpc>
                <a:spcPct val="90000"/>
              </a:lnSpc>
              <a:buNone/>
            </a:pPr>
            <a:r>
              <a:rPr lang="en-GB" sz="2000">
                <a:latin typeface="Arial"/>
                <a:cs typeface="Arial"/>
              </a:rPr>
              <a:t>(Microsoft Corporation, 2024)</a:t>
            </a:r>
            <a:endParaRPr lang="en-GB" sz="2000"/>
          </a:p>
          <a:p>
            <a:pPr marL="285750" lvl="0" indent="-285750">
              <a:lnSpc>
                <a:spcPct val="90000"/>
              </a:lnSpc>
            </a:pPr>
            <a:r>
              <a:rPr lang="en-GB" sz="2400">
                <a:latin typeface="Arial"/>
                <a:cs typeface="Arial"/>
              </a:rPr>
              <a:t>Staff Schedules</a:t>
            </a:r>
          </a:p>
          <a:p>
            <a:pPr marL="285750" lvl="0" indent="-285750">
              <a:lnSpc>
                <a:spcPct val="90000"/>
              </a:lnSpc>
            </a:pPr>
            <a:r>
              <a:rPr lang="en-GB" sz="2400">
                <a:latin typeface="Arial"/>
                <a:cs typeface="Arial"/>
              </a:rPr>
              <a:t>Training Information</a:t>
            </a:r>
          </a:p>
          <a:p>
            <a:pPr marL="285750" lvl="0" indent="-285750">
              <a:lnSpc>
                <a:spcPct val="90000"/>
              </a:lnSpc>
            </a:pPr>
            <a:endParaRPr lang="en-GB">
              <a:cs typeface="Arial"/>
            </a:endParaRPr>
          </a:p>
        </p:txBody>
      </p:sp>
      <p:pic>
        <p:nvPicPr>
          <p:cNvPr id="4" name="Picture 3" descr="A person holding a letter&#10;&#10;AI-generated content may be incorrect.">
            <a:extLst>
              <a:ext uri="{FF2B5EF4-FFF2-40B4-BE49-F238E27FC236}">
                <a16:creationId xmlns:a16="http://schemas.microsoft.com/office/drawing/2014/main" id="{6CAA7751-E8CA-7D3C-AFE9-2E66F00B492C}"/>
              </a:ext>
            </a:extLst>
          </p:cNvPr>
          <p:cNvPicPr>
            <a:picLocks noChangeAspect="1"/>
          </p:cNvPicPr>
          <p:nvPr/>
        </p:nvPicPr>
        <p:blipFill>
          <a:blip r:embed="rId2"/>
          <a:stretch>
            <a:fillRect/>
          </a:stretch>
        </p:blipFill>
        <p:spPr>
          <a:xfrm>
            <a:off x="8891790" y="1599450"/>
            <a:ext cx="2431901" cy="1659370"/>
          </a:xfrm>
          <a:prstGeom prst="rect">
            <a:avLst/>
          </a:prstGeom>
          <a:noFill/>
          <a:ln cap="flat">
            <a:noFill/>
          </a:ln>
        </p:spPr>
      </p:pic>
      <p:graphicFrame>
        <p:nvGraphicFramePr>
          <p:cNvPr id="5" name="Table 5">
            <a:extLst>
              <a:ext uri="{FF2B5EF4-FFF2-40B4-BE49-F238E27FC236}">
                <a16:creationId xmlns:a16="http://schemas.microsoft.com/office/drawing/2014/main" id="{4E785DC4-BAEC-8F54-B2CC-D0E3EE813215}"/>
              </a:ext>
            </a:extLst>
          </p:cNvPr>
          <p:cNvGraphicFramePr>
            <a:graphicFrameLocks noGrp="1"/>
          </p:cNvGraphicFramePr>
          <p:nvPr/>
        </p:nvGraphicFramePr>
        <p:xfrm>
          <a:off x="4695562" y="6415220"/>
          <a:ext cx="2452210" cy="365760"/>
        </p:xfrm>
        <a:graphic>
          <a:graphicData uri="http://schemas.openxmlformats.org/drawingml/2006/table">
            <a:tbl>
              <a:tblPr firstRow="1" bandRow="1">
                <a:effectLst/>
                <a:tableStyleId>{5C22544A-7EE6-4342-B048-85BDC9FD1C3A}</a:tableStyleId>
              </a:tblPr>
              <a:tblGrid>
                <a:gridCol w="2452210">
                  <a:extLst>
                    <a:ext uri="{9D8B030D-6E8A-4147-A177-3AD203B41FA5}">
                      <a16:colId xmlns:a16="http://schemas.microsoft.com/office/drawing/2014/main" val="1598233324"/>
                    </a:ext>
                  </a:extLst>
                </a:gridCol>
              </a:tblGrid>
              <a:tr h="329558">
                <a:tc>
                  <a:txBody>
                    <a:bodyPr/>
                    <a:lstStyle/>
                    <a:p>
                      <a:pPr lvl="0"/>
                      <a:r>
                        <a:rPr lang="en-GB"/>
                        <a:t>               Slide 4</a:t>
                      </a:r>
                    </a:p>
                  </a:txBody>
                  <a:tcPr/>
                </a:tc>
                <a:extLst>
                  <a:ext uri="{0D108BD9-81ED-4DB2-BD59-A6C34878D82A}">
                    <a16:rowId xmlns:a16="http://schemas.microsoft.com/office/drawing/2014/main" val="3295177706"/>
                  </a:ext>
                </a:extLst>
              </a:tr>
            </a:tbl>
          </a:graphicData>
        </a:graphic>
      </p:graphicFrame>
      <p:sp>
        <p:nvSpPr>
          <p:cNvPr id="6" name="TextBox 7">
            <a:extLst>
              <a:ext uri="{FF2B5EF4-FFF2-40B4-BE49-F238E27FC236}">
                <a16:creationId xmlns:a16="http://schemas.microsoft.com/office/drawing/2014/main" id="{69CDBA38-C506-A756-D254-23B6549FB20B}"/>
              </a:ext>
            </a:extLst>
          </p:cNvPr>
          <p:cNvSpPr txBox="1"/>
          <p:nvPr/>
        </p:nvSpPr>
        <p:spPr>
          <a:xfrm>
            <a:off x="96332" y="770180"/>
            <a:ext cx="2743200" cy="365760"/>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Arial"/>
                <a:ea typeface="Calibri"/>
                <a:cs typeface="Calibri"/>
              </a:rPr>
              <a:t>MS WORD</a:t>
            </a:r>
          </a:p>
        </p:txBody>
      </p:sp>
      <p:sp>
        <p:nvSpPr>
          <p:cNvPr id="7" name="TextBox 9">
            <a:extLst>
              <a:ext uri="{FF2B5EF4-FFF2-40B4-BE49-F238E27FC236}">
                <a16:creationId xmlns:a16="http://schemas.microsoft.com/office/drawing/2014/main" id="{33D8794B-143C-F52C-9800-49CCC84BB314}"/>
              </a:ext>
            </a:extLst>
          </p:cNvPr>
          <p:cNvSpPr txBox="1"/>
          <p:nvPr/>
        </p:nvSpPr>
        <p:spPr>
          <a:xfrm>
            <a:off x="9269629" y="6418182"/>
            <a:ext cx="1973576" cy="338556"/>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600" b="0" i="0" u="none" strike="noStrike" kern="0" cap="none" spc="0" baseline="0">
                <a:solidFill>
                  <a:srgbClr val="000000"/>
                </a:solidFill>
                <a:uFillTx/>
                <a:latin typeface="Arial"/>
                <a:ea typeface="Calibri"/>
                <a:cs typeface="Calibri"/>
              </a:rPr>
              <a:t>Template (2025)</a:t>
            </a:r>
            <a:r>
              <a:rPr lang="en-GB" sz="1600" b="0" i="0" u="none" strike="noStrike" kern="0" cap="none" spc="0" baseline="0">
                <a:solidFill>
                  <a:srgbClr val="000000"/>
                </a:solidFill>
                <a:uFillTx/>
                <a:latin typeface="Calibri"/>
                <a:ea typeface="Calibri"/>
                <a:cs typeface="Calibri"/>
              </a:rPr>
              <a:t> </a:t>
            </a:r>
          </a:p>
        </p:txBody>
      </p:sp>
      <p:sp>
        <p:nvSpPr>
          <p:cNvPr id="8" name="TextBox 17">
            <a:extLst>
              <a:ext uri="{FF2B5EF4-FFF2-40B4-BE49-F238E27FC236}">
                <a16:creationId xmlns:a16="http://schemas.microsoft.com/office/drawing/2014/main" id="{70A04CC6-4297-4F12-9FDA-A9BA03BD27AB}"/>
              </a:ext>
            </a:extLst>
          </p:cNvPr>
          <p:cNvSpPr txBox="1"/>
          <p:nvPr/>
        </p:nvSpPr>
        <p:spPr>
          <a:xfrm>
            <a:off x="9271110" y="3255446"/>
            <a:ext cx="2743200" cy="338556"/>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600" b="0" i="0" u="none" strike="noStrike" kern="1200" cap="none" spc="0" baseline="0">
                <a:solidFill>
                  <a:srgbClr val="000000"/>
                </a:solidFill>
                <a:uFillTx/>
                <a:latin typeface="Arial"/>
                <a:ea typeface="Calibri"/>
                <a:cs typeface="Calibri"/>
              </a:rPr>
              <a:t>LinkedIn (2022)</a:t>
            </a:r>
            <a:endParaRPr lang="en-GB" sz="1600" b="0" i="0" u="none" strike="noStrike" kern="1200" cap="none" spc="0" baseline="0">
              <a:solidFill>
                <a:srgbClr val="000000"/>
              </a:solidFill>
              <a:uFillTx/>
              <a:latin typeface="Arial"/>
            </a:endParaRPr>
          </a:p>
        </p:txBody>
      </p:sp>
      <p:pic>
        <p:nvPicPr>
          <p:cNvPr id="9" name="Picture 10" descr="A white text on a white background&#10;&#10;AI-generated content may be incorrect.">
            <a:extLst>
              <a:ext uri="{FF2B5EF4-FFF2-40B4-BE49-F238E27FC236}">
                <a16:creationId xmlns:a16="http://schemas.microsoft.com/office/drawing/2014/main" id="{F50D4BA0-E38A-1F44-8807-93DB64105A65}"/>
              </a:ext>
            </a:extLst>
          </p:cNvPr>
          <p:cNvPicPr>
            <a:picLocks noChangeAspect="1"/>
          </p:cNvPicPr>
          <p:nvPr/>
        </p:nvPicPr>
        <p:blipFill>
          <a:blip r:embed="rId3"/>
          <a:stretch>
            <a:fillRect/>
          </a:stretch>
        </p:blipFill>
        <p:spPr>
          <a:xfrm>
            <a:off x="8872368" y="3726180"/>
            <a:ext cx="2448260" cy="2689863"/>
          </a:xfrm>
          <a:prstGeom prst="rect">
            <a:avLst/>
          </a:prstGeom>
          <a:noFill/>
          <a:ln cap="flat">
            <a:noFill/>
          </a:ln>
        </p:spPr>
      </p:pic>
    </p:spTree>
  </p:cSld>
  <p:clrMapOvr>
    <a:masterClrMapping/>
  </p:clrMapOvr>
  <p:transition spd="slow">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name="Slide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D88955-10F4-A429-06A3-3F7FA924BC15}"/>
              </a:ext>
            </a:extLst>
          </p:cNvPr>
          <p:cNvSpPr txBox="1">
            <a:spLocks noGrp="1"/>
          </p:cNvSpPr>
          <p:nvPr>
            <p:ph type="title"/>
          </p:nvPr>
        </p:nvSpPr>
        <p:spPr>
          <a:xfrm>
            <a:off x="1752100" y="505864"/>
            <a:ext cx="8911687" cy="1280891"/>
          </a:xfrm>
        </p:spPr>
        <p:txBody>
          <a:bodyPr/>
          <a:lstStyle/>
          <a:p>
            <a:pPr lvl="0"/>
            <a:r>
              <a:rPr lang="en-GB">
                <a:latin typeface="Arial"/>
                <a:cs typeface="Arial"/>
              </a:rPr>
              <a:t>Benefits of using Microsoft Word in Sunrise Residential Care Home</a:t>
            </a:r>
          </a:p>
        </p:txBody>
      </p:sp>
      <p:sp>
        <p:nvSpPr>
          <p:cNvPr id="3" name="Content Placeholder 2">
            <a:extLst>
              <a:ext uri="{FF2B5EF4-FFF2-40B4-BE49-F238E27FC236}">
                <a16:creationId xmlns:a16="http://schemas.microsoft.com/office/drawing/2014/main" id="{041653C2-2149-2059-7944-D0952F2E519C}"/>
              </a:ext>
            </a:extLst>
          </p:cNvPr>
          <p:cNvSpPr txBox="1">
            <a:spLocks noGrp="1"/>
          </p:cNvSpPr>
          <p:nvPr>
            <p:ph idx="1"/>
          </p:nvPr>
        </p:nvSpPr>
        <p:spPr>
          <a:xfrm>
            <a:off x="802459" y="1737314"/>
            <a:ext cx="8950512" cy="4560405"/>
          </a:xfrm>
        </p:spPr>
        <p:txBody>
          <a:bodyPr/>
          <a:lstStyle/>
          <a:p>
            <a:pPr marL="0" lvl="0" indent="0">
              <a:lnSpc>
                <a:spcPct val="90000"/>
              </a:lnSpc>
              <a:buNone/>
            </a:pPr>
            <a:r>
              <a:rPr lang="en-GB" sz="2200" b="1">
                <a:solidFill>
                  <a:srgbClr val="181717"/>
                </a:solidFill>
                <a:latin typeface="Arial"/>
                <a:cs typeface="Arial"/>
              </a:rPr>
              <a:t>Simplifying Documentation. </a:t>
            </a:r>
            <a:r>
              <a:rPr lang="en-GB" sz="2000">
                <a:latin typeface="Arial"/>
                <a:cs typeface="Arial"/>
              </a:rPr>
              <a:t>(Microsoft Ignite, 2025)</a:t>
            </a:r>
            <a:endParaRPr lang="en-US" sz="2000"/>
          </a:p>
          <a:p>
            <a:pPr lvl="0">
              <a:lnSpc>
                <a:spcPct val="90000"/>
              </a:lnSpc>
            </a:pPr>
            <a:r>
              <a:rPr lang="en-GB" sz="2200">
                <a:solidFill>
                  <a:srgbClr val="0D0D0D"/>
                </a:solidFill>
                <a:latin typeface="Arial"/>
                <a:cs typeface="Arial"/>
              </a:rPr>
              <a:t>Store and share files and documents so that everyone can work together.</a:t>
            </a:r>
            <a:endParaRPr lang="en-GB" sz="2200">
              <a:solidFill>
                <a:srgbClr val="0D0D0D"/>
              </a:solidFill>
            </a:endParaRPr>
          </a:p>
          <a:p>
            <a:pPr lvl="0">
              <a:lnSpc>
                <a:spcPct val="90000"/>
              </a:lnSpc>
            </a:pPr>
            <a:r>
              <a:rPr lang="en-GB" sz="2200">
                <a:solidFill>
                  <a:srgbClr val="0D0D0D"/>
                </a:solidFill>
                <a:latin typeface="Arial"/>
                <a:cs typeface="Arial"/>
              </a:rPr>
              <a:t>To make changes and updates.</a:t>
            </a:r>
          </a:p>
          <a:p>
            <a:pPr marL="0" lvl="0" indent="0">
              <a:lnSpc>
                <a:spcPct val="90000"/>
              </a:lnSpc>
              <a:buNone/>
            </a:pPr>
            <a:r>
              <a:rPr lang="en-GB" sz="2200" b="1">
                <a:solidFill>
                  <a:srgbClr val="181717"/>
                </a:solidFill>
                <a:latin typeface="Arial"/>
                <a:cs typeface="Arial"/>
              </a:rPr>
              <a:t>Improving Staff Communication. </a:t>
            </a:r>
            <a:r>
              <a:rPr lang="en-GB" sz="2000" b="1">
                <a:solidFill>
                  <a:srgbClr val="181717"/>
                </a:solidFill>
                <a:latin typeface="Arial"/>
                <a:cs typeface="Arial"/>
              </a:rPr>
              <a:t>(</a:t>
            </a:r>
            <a:r>
              <a:rPr lang="en-US" sz="2000">
                <a:solidFill>
                  <a:srgbClr val="000000"/>
                </a:solidFill>
                <a:latin typeface="Arial"/>
                <a:cs typeface="Arial"/>
              </a:rPr>
              <a:t>Microsoft Ignite, 2025)</a:t>
            </a:r>
            <a:endParaRPr lang="en-GB" sz="2000">
              <a:latin typeface="Arial"/>
              <a:cs typeface="Arial"/>
            </a:endParaRPr>
          </a:p>
          <a:p>
            <a:pPr lvl="0">
              <a:lnSpc>
                <a:spcPct val="90000"/>
              </a:lnSpc>
            </a:pPr>
            <a:r>
              <a:rPr lang="en-US" sz="2200">
                <a:solidFill>
                  <a:srgbClr val="000000"/>
                </a:solidFill>
                <a:latin typeface="Arial"/>
                <a:cs typeface="Arial"/>
              </a:rPr>
              <a:t>Send and receive messages securely.</a:t>
            </a:r>
          </a:p>
          <a:p>
            <a:pPr lvl="0">
              <a:lnSpc>
                <a:spcPct val="90000"/>
              </a:lnSpc>
            </a:pPr>
            <a:r>
              <a:rPr lang="en-US" sz="2200">
                <a:solidFill>
                  <a:srgbClr val="000000"/>
                </a:solidFill>
                <a:latin typeface="Arial"/>
                <a:cs typeface="Arial"/>
              </a:rPr>
              <a:t>Such has priority notifications and message delegation.</a:t>
            </a:r>
          </a:p>
          <a:p>
            <a:pPr lvl="0">
              <a:lnSpc>
                <a:spcPct val="90000"/>
              </a:lnSpc>
            </a:pPr>
            <a:r>
              <a:rPr lang="en-US" sz="2200">
                <a:solidFill>
                  <a:srgbClr val="000000"/>
                </a:solidFill>
                <a:latin typeface="Arial"/>
                <a:cs typeface="Arial"/>
              </a:rPr>
              <a:t>Can also change the language.</a:t>
            </a:r>
          </a:p>
          <a:p>
            <a:pPr marL="0" lvl="0" indent="0">
              <a:lnSpc>
                <a:spcPct val="90000"/>
              </a:lnSpc>
              <a:buNone/>
            </a:pPr>
            <a:r>
              <a:rPr lang="en-GB" sz="2200" b="1">
                <a:solidFill>
                  <a:srgbClr val="181717"/>
                </a:solidFill>
                <a:latin typeface="Arial"/>
                <a:cs typeface="Arial"/>
              </a:rPr>
              <a:t>Aiding in compliance by providing tools for creating care plans, Reports and policies.</a:t>
            </a:r>
            <a:r>
              <a:rPr lang="en-GB" sz="2000" b="1">
                <a:solidFill>
                  <a:srgbClr val="181717"/>
                </a:solidFill>
                <a:latin typeface="Arial"/>
                <a:cs typeface="Arial"/>
              </a:rPr>
              <a:t> </a:t>
            </a:r>
            <a:r>
              <a:rPr lang="en-GB" sz="2000">
                <a:solidFill>
                  <a:srgbClr val="181717"/>
                </a:solidFill>
                <a:latin typeface="Arial"/>
                <a:cs typeface="Arial"/>
              </a:rPr>
              <a:t>(Theknowledgeacademy, 2025)</a:t>
            </a:r>
          </a:p>
          <a:p>
            <a:pPr lvl="0">
              <a:lnSpc>
                <a:spcPct val="90000"/>
              </a:lnSpc>
            </a:pPr>
            <a:r>
              <a:rPr lang="en-GB" sz="2000">
                <a:solidFill>
                  <a:srgbClr val="0D0D0D"/>
                </a:solidFill>
                <a:latin typeface="Arial"/>
                <a:cs typeface="Arial"/>
              </a:rPr>
              <a:t>Easy, quick way to make changes and add photos, tables and charts.</a:t>
            </a:r>
          </a:p>
          <a:p>
            <a:pPr marL="0" lvl="0" indent="0">
              <a:lnSpc>
                <a:spcPct val="90000"/>
              </a:lnSpc>
              <a:buNone/>
            </a:pPr>
            <a:endParaRPr lang="en-GB" sz="2000" b="1">
              <a:solidFill>
                <a:srgbClr val="181717"/>
              </a:solidFill>
              <a:latin typeface="Arial"/>
              <a:cs typeface="Arial"/>
            </a:endParaRPr>
          </a:p>
          <a:p>
            <a:pPr marL="0" lvl="0" indent="0">
              <a:lnSpc>
                <a:spcPct val="90000"/>
              </a:lnSpc>
              <a:buNone/>
            </a:pPr>
            <a:endParaRPr lang="en-GB" sz="2200" b="1">
              <a:solidFill>
                <a:srgbClr val="181717"/>
              </a:solidFill>
              <a:latin typeface="Arial"/>
              <a:cs typeface="Arial"/>
            </a:endParaRPr>
          </a:p>
          <a:p>
            <a:pPr marL="0" lvl="0" indent="0">
              <a:lnSpc>
                <a:spcPct val="90000"/>
              </a:lnSpc>
              <a:buNone/>
            </a:pPr>
            <a:endParaRPr lang="en-GB" sz="2200" b="1">
              <a:solidFill>
                <a:srgbClr val="181717"/>
              </a:solidFill>
              <a:latin typeface="Arial"/>
              <a:cs typeface="Arial"/>
            </a:endParaRPr>
          </a:p>
          <a:p>
            <a:pPr marL="0" lvl="0" indent="0">
              <a:lnSpc>
                <a:spcPct val="90000"/>
              </a:lnSpc>
              <a:buNone/>
            </a:pPr>
            <a:endParaRPr lang="en-GB" sz="2200" b="1">
              <a:solidFill>
                <a:srgbClr val="181717"/>
              </a:solidFill>
              <a:latin typeface="Arial"/>
              <a:cs typeface="Arial"/>
            </a:endParaRPr>
          </a:p>
          <a:p>
            <a:pPr lvl="0">
              <a:lnSpc>
                <a:spcPct val="90000"/>
              </a:lnSpc>
            </a:pPr>
            <a:endParaRPr lang="en-GB" sz="2200">
              <a:latin typeface="Arial"/>
              <a:cs typeface="Arial"/>
            </a:endParaRPr>
          </a:p>
          <a:p>
            <a:pPr lvl="0">
              <a:lnSpc>
                <a:spcPct val="90000"/>
              </a:lnSpc>
            </a:pPr>
            <a:endParaRPr lang="en-GB" sz="2200">
              <a:latin typeface="Arial"/>
              <a:cs typeface="Arial"/>
            </a:endParaRPr>
          </a:p>
          <a:p>
            <a:pPr lvl="0">
              <a:lnSpc>
                <a:spcPct val="90000"/>
              </a:lnSpc>
            </a:pPr>
            <a:endParaRPr lang="en-GB" sz="2200">
              <a:latin typeface="Arial"/>
              <a:cs typeface="Arial"/>
            </a:endParaRPr>
          </a:p>
          <a:p>
            <a:pPr lvl="0">
              <a:lnSpc>
                <a:spcPct val="90000"/>
              </a:lnSpc>
            </a:pPr>
            <a:endParaRPr lang="en-GB" sz="2200">
              <a:latin typeface="Arial"/>
              <a:cs typeface="Arial"/>
            </a:endParaRPr>
          </a:p>
          <a:p>
            <a:pPr marL="0" lvl="0" indent="0">
              <a:lnSpc>
                <a:spcPct val="90000"/>
              </a:lnSpc>
              <a:buNone/>
            </a:pPr>
            <a:endParaRPr lang="en-GB" sz="2200">
              <a:latin typeface="Arial"/>
              <a:cs typeface="Arial"/>
            </a:endParaRPr>
          </a:p>
          <a:p>
            <a:pPr marL="285750" lvl="0" indent="-285750">
              <a:lnSpc>
                <a:spcPct val="90000"/>
              </a:lnSpc>
            </a:pPr>
            <a:endParaRPr lang="en-GB" sz="1700"/>
          </a:p>
          <a:p>
            <a:pPr marL="0" lvl="0" indent="0">
              <a:lnSpc>
                <a:spcPct val="90000"/>
              </a:lnSpc>
              <a:buNone/>
            </a:pPr>
            <a:endParaRPr lang="en-GB" sz="1700"/>
          </a:p>
        </p:txBody>
      </p:sp>
      <p:graphicFrame>
        <p:nvGraphicFramePr>
          <p:cNvPr id="4" name="Table 3">
            <a:extLst>
              <a:ext uri="{FF2B5EF4-FFF2-40B4-BE49-F238E27FC236}">
                <a16:creationId xmlns:a16="http://schemas.microsoft.com/office/drawing/2014/main" id="{EFB0B269-0835-4337-F22D-88251E0BE023}"/>
              </a:ext>
            </a:extLst>
          </p:cNvPr>
          <p:cNvGraphicFramePr>
            <a:graphicFrameLocks noGrp="1"/>
          </p:cNvGraphicFramePr>
          <p:nvPr/>
        </p:nvGraphicFramePr>
        <p:xfrm>
          <a:off x="4891217" y="6415220"/>
          <a:ext cx="1990356" cy="365760"/>
        </p:xfrm>
        <a:graphic>
          <a:graphicData uri="http://schemas.openxmlformats.org/drawingml/2006/table">
            <a:tbl>
              <a:tblPr firstRow="1" bandRow="1">
                <a:effectLst/>
                <a:tableStyleId>{5C22544A-7EE6-4342-B048-85BDC9FD1C3A}</a:tableStyleId>
              </a:tblPr>
              <a:tblGrid>
                <a:gridCol w="1990356">
                  <a:extLst>
                    <a:ext uri="{9D8B030D-6E8A-4147-A177-3AD203B41FA5}">
                      <a16:colId xmlns:a16="http://schemas.microsoft.com/office/drawing/2014/main" val="1075587837"/>
                    </a:ext>
                  </a:extLst>
                </a:gridCol>
              </a:tblGrid>
              <a:tr h="358426">
                <a:tc>
                  <a:txBody>
                    <a:bodyPr/>
                    <a:lstStyle/>
                    <a:p>
                      <a:pPr lvl="0"/>
                      <a:r>
                        <a:rPr lang="en-GB"/>
                        <a:t>          Page 5</a:t>
                      </a:r>
                    </a:p>
                  </a:txBody>
                  <a:tcPr/>
                </a:tc>
                <a:extLst>
                  <a:ext uri="{0D108BD9-81ED-4DB2-BD59-A6C34878D82A}">
                    <a16:rowId xmlns:a16="http://schemas.microsoft.com/office/drawing/2014/main" val="3715701549"/>
                  </a:ext>
                </a:extLst>
              </a:tr>
            </a:tbl>
          </a:graphicData>
        </a:graphic>
      </p:graphicFrame>
      <p:sp>
        <p:nvSpPr>
          <p:cNvPr id="5" name="TextBox 4">
            <a:extLst>
              <a:ext uri="{FF2B5EF4-FFF2-40B4-BE49-F238E27FC236}">
                <a16:creationId xmlns:a16="http://schemas.microsoft.com/office/drawing/2014/main" id="{08B355CF-2A6C-F4A3-F975-C02839193820}"/>
              </a:ext>
            </a:extLst>
          </p:cNvPr>
          <p:cNvSpPr txBox="1"/>
          <p:nvPr/>
        </p:nvSpPr>
        <p:spPr>
          <a:xfrm>
            <a:off x="162973" y="773408"/>
            <a:ext cx="2743200" cy="365760"/>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Arial"/>
                <a:ea typeface="Calibri"/>
                <a:cs typeface="Calibri"/>
              </a:rPr>
              <a:t>MS WORD</a:t>
            </a:r>
            <a:endParaRPr lang="en-GB" sz="1800" b="0" i="0" u="none" strike="noStrike" kern="1200" cap="none" spc="0" baseline="0">
              <a:solidFill>
                <a:srgbClr val="FFFFFF"/>
              </a:solidFill>
              <a:uFillTx/>
              <a:latin typeface="Arial"/>
            </a:endParaRPr>
          </a:p>
        </p:txBody>
      </p:sp>
      <p:graphicFrame>
        <p:nvGraphicFramePr>
          <p:cNvPr id="6" name="Table 11">
            <a:extLst>
              <a:ext uri="{FF2B5EF4-FFF2-40B4-BE49-F238E27FC236}">
                <a16:creationId xmlns:a16="http://schemas.microsoft.com/office/drawing/2014/main" id="{A1DC8ADC-0673-B35A-398F-9C78732FCFC7}"/>
              </a:ext>
            </a:extLst>
          </p:cNvPr>
          <p:cNvGraphicFramePr>
            <a:graphicFrameLocks noGrp="1"/>
          </p:cNvGraphicFramePr>
          <p:nvPr/>
        </p:nvGraphicFramePr>
        <p:xfrm>
          <a:off x="4891217" y="6415220"/>
          <a:ext cx="1990356" cy="365760"/>
        </p:xfrm>
        <a:graphic>
          <a:graphicData uri="http://schemas.openxmlformats.org/drawingml/2006/table">
            <a:tbl>
              <a:tblPr firstRow="1" bandRow="1">
                <a:effectLst/>
                <a:tableStyleId>{5C22544A-7EE6-4342-B048-85BDC9FD1C3A}</a:tableStyleId>
              </a:tblPr>
              <a:tblGrid>
                <a:gridCol w="1990356">
                  <a:extLst>
                    <a:ext uri="{9D8B030D-6E8A-4147-A177-3AD203B41FA5}">
                      <a16:colId xmlns:a16="http://schemas.microsoft.com/office/drawing/2014/main" val="3806765380"/>
                    </a:ext>
                  </a:extLst>
                </a:gridCol>
              </a:tblGrid>
              <a:tr h="358426">
                <a:tc>
                  <a:txBody>
                    <a:bodyPr/>
                    <a:lstStyle/>
                    <a:p>
                      <a:pPr lvl="0"/>
                      <a:r>
                        <a:rPr lang="en-GB"/>
                        <a:t>        </a:t>
                      </a:r>
                      <a:r>
                        <a:rPr lang="en-GB">
                          <a:latin typeface="Arial"/>
                        </a:rPr>
                        <a:t>  Slide 5</a:t>
                      </a:r>
                    </a:p>
                  </a:txBody>
                  <a:tcPr/>
                </a:tc>
                <a:extLst>
                  <a:ext uri="{0D108BD9-81ED-4DB2-BD59-A6C34878D82A}">
                    <a16:rowId xmlns:a16="http://schemas.microsoft.com/office/drawing/2014/main" val="1105094120"/>
                  </a:ext>
                </a:extLst>
              </a:tr>
            </a:tbl>
          </a:graphicData>
        </a:graphic>
      </p:graphicFrame>
      <p:pic>
        <p:nvPicPr>
          <p:cNvPr id="7" name="Picture 6" descr="Microsoft Word Logo, symbol, meaning, history, PNG, brand">
            <a:extLst>
              <a:ext uri="{FF2B5EF4-FFF2-40B4-BE49-F238E27FC236}">
                <a16:creationId xmlns:a16="http://schemas.microsoft.com/office/drawing/2014/main" id="{624B91A2-2C9B-81B8-7AE8-DE490865AFBE}"/>
              </a:ext>
            </a:extLst>
          </p:cNvPr>
          <p:cNvPicPr>
            <a:picLocks noChangeAspect="1"/>
          </p:cNvPicPr>
          <p:nvPr/>
        </p:nvPicPr>
        <p:blipFill>
          <a:blip r:embed="rId2"/>
          <a:srcRect t="1234"/>
          <a:stretch>
            <a:fillRect/>
          </a:stretch>
        </p:blipFill>
        <p:spPr>
          <a:xfrm>
            <a:off x="9088779" y="1380433"/>
            <a:ext cx="3158438" cy="1479846"/>
          </a:xfrm>
          <a:prstGeom prst="rect">
            <a:avLst/>
          </a:prstGeom>
          <a:noFill/>
          <a:ln cap="flat">
            <a:noFill/>
          </a:ln>
        </p:spPr>
      </p:pic>
      <p:sp>
        <p:nvSpPr>
          <p:cNvPr id="8" name="TextBox 8">
            <a:extLst>
              <a:ext uri="{FF2B5EF4-FFF2-40B4-BE49-F238E27FC236}">
                <a16:creationId xmlns:a16="http://schemas.microsoft.com/office/drawing/2014/main" id="{34E49918-C9EE-C474-AADD-7397BE5C593F}"/>
              </a:ext>
            </a:extLst>
          </p:cNvPr>
          <p:cNvSpPr txBox="1"/>
          <p:nvPr/>
        </p:nvSpPr>
        <p:spPr>
          <a:xfrm>
            <a:off x="9705002" y="2972787"/>
            <a:ext cx="2487076" cy="338556"/>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600" b="0" i="0" u="none" strike="noStrike" kern="1200" cap="none" spc="0" baseline="0">
                <a:solidFill>
                  <a:srgbClr val="000000"/>
                </a:solidFill>
                <a:uFillTx/>
                <a:latin typeface="Arial"/>
                <a:ea typeface="Calibri"/>
                <a:cs typeface="Calibri"/>
              </a:rPr>
              <a:t>Logos-World (2025</a:t>
            </a:r>
            <a:r>
              <a:rPr lang="en-GB" sz="1600" b="0" i="0" u="none" strike="noStrike" kern="1200" cap="none" spc="0" baseline="0">
                <a:solidFill>
                  <a:srgbClr val="000000"/>
                </a:solidFill>
                <a:uFillTx/>
                <a:latin typeface="Calibri"/>
                <a:ea typeface="Calibri"/>
                <a:cs typeface="Calibri"/>
              </a:rPr>
              <a:t>)</a:t>
            </a:r>
            <a:endParaRPr lang="en-GB" sz="1600" b="0" i="0" u="none" strike="noStrike" kern="1200" cap="none" spc="0" baseline="0">
              <a:solidFill>
                <a:srgbClr val="000000"/>
              </a:solidFill>
              <a:uFillTx/>
              <a:latin typeface="Calibri"/>
            </a:endParaRPr>
          </a:p>
        </p:txBody>
      </p:sp>
      <p:pic>
        <p:nvPicPr>
          <p:cNvPr id="9" name="Picture 11" descr="Person using Microsoft Word laptop on a desk with Word icon on the left">
            <a:extLst>
              <a:ext uri="{FF2B5EF4-FFF2-40B4-BE49-F238E27FC236}">
                <a16:creationId xmlns:a16="http://schemas.microsoft.com/office/drawing/2014/main" id="{A90CF28C-6439-24C6-4459-008032D40338}"/>
              </a:ext>
            </a:extLst>
          </p:cNvPr>
          <p:cNvPicPr>
            <a:picLocks noChangeAspect="1"/>
          </p:cNvPicPr>
          <p:nvPr/>
        </p:nvPicPr>
        <p:blipFill>
          <a:blip r:embed="rId3"/>
          <a:stretch>
            <a:fillRect/>
          </a:stretch>
        </p:blipFill>
        <p:spPr>
          <a:xfrm>
            <a:off x="9577453" y="3793708"/>
            <a:ext cx="2479258" cy="2097706"/>
          </a:xfrm>
          <a:prstGeom prst="rect">
            <a:avLst/>
          </a:prstGeom>
          <a:noFill/>
          <a:ln cap="flat">
            <a:noFill/>
          </a:ln>
        </p:spPr>
      </p:pic>
      <p:sp>
        <p:nvSpPr>
          <p:cNvPr id="10" name="TextBox 12">
            <a:extLst>
              <a:ext uri="{FF2B5EF4-FFF2-40B4-BE49-F238E27FC236}">
                <a16:creationId xmlns:a16="http://schemas.microsoft.com/office/drawing/2014/main" id="{D53D0AA3-D5D2-B009-56DE-D8DF45002AE4}"/>
              </a:ext>
            </a:extLst>
          </p:cNvPr>
          <p:cNvSpPr txBox="1"/>
          <p:nvPr/>
        </p:nvSpPr>
        <p:spPr>
          <a:xfrm>
            <a:off x="10166088" y="6053227"/>
            <a:ext cx="2221991" cy="338556"/>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600" b="0" i="0" u="none" strike="noStrike" kern="1200" cap="none" spc="0" baseline="0">
                <a:solidFill>
                  <a:srgbClr val="000000"/>
                </a:solidFill>
                <a:uFillTx/>
                <a:latin typeface="Arial"/>
                <a:ea typeface="Calibri"/>
                <a:cs typeface="Calibri"/>
              </a:rPr>
              <a:t>MUO (2025)</a:t>
            </a:r>
            <a:endParaRPr lang="en-GB" sz="1600" b="0" i="0" u="none" strike="noStrike" kern="1200" cap="none" spc="0" baseline="0">
              <a:solidFill>
                <a:srgbClr val="000000"/>
              </a:solidFill>
              <a:uFillTx/>
              <a:latin typeface="Aria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name="Slide1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62809A-695E-C846-C60E-12D4F0CD5AAB}"/>
              </a:ext>
            </a:extLst>
          </p:cNvPr>
          <p:cNvSpPr txBox="1">
            <a:spLocks noGrp="1"/>
          </p:cNvSpPr>
          <p:nvPr>
            <p:ph type="title"/>
          </p:nvPr>
        </p:nvSpPr>
        <p:spPr>
          <a:xfrm>
            <a:off x="2036871" y="304888"/>
            <a:ext cx="8911687" cy="1280891"/>
          </a:xfrm>
        </p:spPr>
        <p:txBody>
          <a:bodyPr/>
          <a:lstStyle/>
          <a:p>
            <a:pPr lvl="0"/>
            <a:r>
              <a:rPr lang="en-GB"/>
              <a:t>Limitations of using Microsoft Word in Sunrise Residential Care Home</a:t>
            </a:r>
          </a:p>
        </p:txBody>
      </p:sp>
      <p:sp>
        <p:nvSpPr>
          <p:cNvPr id="3" name="Content Placeholder 2">
            <a:extLst>
              <a:ext uri="{FF2B5EF4-FFF2-40B4-BE49-F238E27FC236}">
                <a16:creationId xmlns:a16="http://schemas.microsoft.com/office/drawing/2014/main" id="{AD53D721-97DB-F790-67D7-437543DA118F}"/>
              </a:ext>
            </a:extLst>
          </p:cNvPr>
          <p:cNvSpPr txBox="1">
            <a:spLocks noGrp="1"/>
          </p:cNvSpPr>
          <p:nvPr>
            <p:ph idx="1"/>
          </p:nvPr>
        </p:nvSpPr>
        <p:spPr>
          <a:xfrm>
            <a:off x="2033159" y="1577541"/>
            <a:ext cx="6804452" cy="5260433"/>
          </a:xfrm>
        </p:spPr>
        <p:txBody>
          <a:bodyPr/>
          <a:lstStyle/>
          <a:p>
            <a:pPr lvl="0"/>
            <a:r>
              <a:rPr lang="en-GB" sz="2400" b="1">
                <a:latin typeface="Arial"/>
                <a:cs typeface="Arial"/>
              </a:rPr>
              <a:t>Lack of Specialized Functionality.</a:t>
            </a:r>
            <a:r>
              <a:rPr lang="en-GB">
                <a:latin typeface="Arial"/>
                <a:cs typeface="Arial"/>
              </a:rPr>
              <a:t> </a:t>
            </a:r>
            <a:r>
              <a:rPr lang="en-GB" sz="2000">
                <a:latin typeface="Arial"/>
                <a:cs typeface="Arial"/>
              </a:rPr>
              <a:t>(Care Docs, 2025)</a:t>
            </a:r>
          </a:p>
          <a:p>
            <a:pPr lvl="0"/>
            <a:r>
              <a:rPr lang="en-GB" sz="2400">
                <a:latin typeface="Arial"/>
                <a:cs typeface="Arial"/>
              </a:rPr>
              <a:t>Microsoft Word lacks built-in templates </a:t>
            </a:r>
          </a:p>
          <a:p>
            <a:pPr marL="285750" lvl="0" indent="-285750"/>
            <a:r>
              <a:rPr lang="en-GB" sz="2400" b="1">
                <a:latin typeface="Arial"/>
                <a:cs typeface="Arial"/>
              </a:rPr>
              <a:t>Inefficient for Data Management.</a:t>
            </a:r>
            <a:r>
              <a:rPr lang="en-GB" sz="2000" b="1">
                <a:latin typeface="Arial"/>
                <a:cs typeface="Arial"/>
              </a:rPr>
              <a:t> </a:t>
            </a:r>
            <a:r>
              <a:rPr lang="en-GB" sz="2000">
                <a:latin typeface="Arial"/>
                <a:cs typeface="Arial"/>
              </a:rPr>
              <a:t>(Software G, 2023)</a:t>
            </a:r>
            <a:endParaRPr lang="en-GB" sz="2000">
              <a:cs typeface="Arial"/>
            </a:endParaRPr>
          </a:p>
          <a:p>
            <a:pPr lvl="0"/>
            <a:r>
              <a:rPr lang="en-GB" sz="2400">
                <a:latin typeface="Arial"/>
                <a:cs typeface="Arial"/>
              </a:rPr>
              <a:t>Microsoft Word is primarily used for writing documents. </a:t>
            </a:r>
          </a:p>
          <a:p>
            <a:pPr lvl="0"/>
            <a:r>
              <a:rPr lang="en-GB" sz="2400">
                <a:latin typeface="Arial"/>
                <a:cs typeface="Arial"/>
              </a:rPr>
              <a:t>Word lacks database features such as filtering, joining and grouping.</a:t>
            </a:r>
            <a:endParaRPr lang="en-GB"/>
          </a:p>
          <a:p>
            <a:pPr marL="0" lvl="0" indent="0">
              <a:buNone/>
            </a:pPr>
            <a:endParaRPr lang="en-GB">
              <a:latin typeface="Arial"/>
              <a:cs typeface="Arial"/>
            </a:endParaRPr>
          </a:p>
        </p:txBody>
      </p:sp>
      <p:pic>
        <p:nvPicPr>
          <p:cNvPr id="4" name="Picture 4" descr="A screenshot of a phone&#10;&#10;AI-generated content may be incorrect.">
            <a:extLst>
              <a:ext uri="{FF2B5EF4-FFF2-40B4-BE49-F238E27FC236}">
                <a16:creationId xmlns:a16="http://schemas.microsoft.com/office/drawing/2014/main" id="{8CA17F70-F8C5-3E85-5BFB-8DCD7AEBE7E7}"/>
              </a:ext>
            </a:extLst>
          </p:cNvPr>
          <p:cNvPicPr>
            <a:picLocks noChangeAspect="1"/>
          </p:cNvPicPr>
          <p:nvPr/>
        </p:nvPicPr>
        <p:blipFill>
          <a:blip r:embed="rId2"/>
          <a:stretch>
            <a:fillRect/>
          </a:stretch>
        </p:blipFill>
        <p:spPr>
          <a:xfrm>
            <a:off x="9076718" y="1547914"/>
            <a:ext cx="2802928" cy="1882859"/>
          </a:xfrm>
          <a:prstGeom prst="rect">
            <a:avLst/>
          </a:prstGeom>
          <a:noFill/>
          <a:ln cap="flat">
            <a:noFill/>
          </a:ln>
        </p:spPr>
      </p:pic>
      <p:sp>
        <p:nvSpPr>
          <p:cNvPr id="5" name="TextBox 6">
            <a:extLst>
              <a:ext uri="{FF2B5EF4-FFF2-40B4-BE49-F238E27FC236}">
                <a16:creationId xmlns:a16="http://schemas.microsoft.com/office/drawing/2014/main" id="{C70C21D8-AB42-D22B-1BF0-84FAE0612548}"/>
              </a:ext>
            </a:extLst>
          </p:cNvPr>
          <p:cNvSpPr txBox="1"/>
          <p:nvPr/>
        </p:nvSpPr>
        <p:spPr>
          <a:xfrm>
            <a:off x="9689064" y="3427280"/>
            <a:ext cx="2743200" cy="338556"/>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600" b="0" i="0" u="none" strike="noStrike" kern="1200" cap="none" spc="0" baseline="0">
                <a:solidFill>
                  <a:srgbClr val="000000"/>
                </a:solidFill>
                <a:uFillTx/>
                <a:latin typeface="Arial"/>
                <a:ea typeface="Calibri"/>
                <a:cs typeface="Calibri"/>
              </a:rPr>
              <a:t>Care Docs</a:t>
            </a:r>
            <a:r>
              <a:rPr lang="en-GB" sz="1600" b="0" i="0" u="none" strike="noStrike" kern="0" cap="none" spc="0" baseline="0">
                <a:solidFill>
                  <a:srgbClr val="000000"/>
                </a:solidFill>
                <a:uFillTx/>
                <a:latin typeface="Arial"/>
                <a:ea typeface="Calibri"/>
                <a:cs typeface="Calibri"/>
              </a:rPr>
              <a:t>,</a:t>
            </a:r>
            <a:r>
              <a:rPr lang="en-GB" sz="1600" b="0" i="0" u="none" strike="noStrike" kern="1200" cap="none" spc="0" baseline="0">
                <a:solidFill>
                  <a:srgbClr val="000000"/>
                </a:solidFill>
                <a:uFillTx/>
                <a:latin typeface="Arial"/>
                <a:ea typeface="Calibri"/>
                <a:cs typeface="Calibri"/>
              </a:rPr>
              <a:t> (2024)</a:t>
            </a:r>
            <a:endParaRPr lang="en-GB" sz="1600" b="0" i="0" u="none" strike="noStrike" kern="1200" cap="none" spc="0" baseline="0">
              <a:solidFill>
                <a:srgbClr val="000000"/>
              </a:solidFill>
              <a:uFillTx/>
              <a:latin typeface="Arial"/>
            </a:endParaRPr>
          </a:p>
        </p:txBody>
      </p:sp>
      <p:pic>
        <p:nvPicPr>
          <p:cNvPr id="6" name="Picture 7" descr="A screenshot of a computer&#10;&#10;AI-generated content may be incorrect.">
            <a:extLst>
              <a:ext uri="{FF2B5EF4-FFF2-40B4-BE49-F238E27FC236}">
                <a16:creationId xmlns:a16="http://schemas.microsoft.com/office/drawing/2014/main" id="{9D0CECE3-135A-F0EC-B332-B85126FC8C63}"/>
              </a:ext>
            </a:extLst>
          </p:cNvPr>
          <p:cNvPicPr>
            <a:picLocks noChangeAspect="1"/>
          </p:cNvPicPr>
          <p:nvPr/>
        </p:nvPicPr>
        <p:blipFill>
          <a:blip r:embed="rId3"/>
          <a:stretch>
            <a:fillRect/>
          </a:stretch>
        </p:blipFill>
        <p:spPr>
          <a:xfrm>
            <a:off x="9030733" y="3868561"/>
            <a:ext cx="2893536" cy="1602513"/>
          </a:xfrm>
          <a:prstGeom prst="rect">
            <a:avLst/>
          </a:prstGeom>
          <a:noFill/>
          <a:ln cap="flat">
            <a:noFill/>
          </a:ln>
        </p:spPr>
      </p:pic>
      <p:sp>
        <p:nvSpPr>
          <p:cNvPr id="7" name="TextBox 11">
            <a:extLst>
              <a:ext uri="{FF2B5EF4-FFF2-40B4-BE49-F238E27FC236}">
                <a16:creationId xmlns:a16="http://schemas.microsoft.com/office/drawing/2014/main" id="{2146CA43-19EB-6E81-5ABA-7A44413679BE}"/>
              </a:ext>
            </a:extLst>
          </p:cNvPr>
          <p:cNvSpPr txBox="1"/>
          <p:nvPr/>
        </p:nvSpPr>
        <p:spPr>
          <a:xfrm>
            <a:off x="185166" y="1573911"/>
            <a:ext cx="2743200" cy="365760"/>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8" name="TextBox 12">
            <a:extLst>
              <a:ext uri="{FF2B5EF4-FFF2-40B4-BE49-F238E27FC236}">
                <a16:creationId xmlns:a16="http://schemas.microsoft.com/office/drawing/2014/main" id="{B1251C54-7AA0-0608-9182-76F10A0815DD}"/>
              </a:ext>
            </a:extLst>
          </p:cNvPr>
          <p:cNvSpPr txBox="1"/>
          <p:nvPr/>
        </p:nvSpPr>
        <p:spPr>
          <a:xfrm>
            <a:off x="886154" y="5462406"/>
            <a:ext cx="2743200" cy="365760"/>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9" name="TextBox 13">
            <a:extLst>
              <a:ext uri="{FF2B5EF4-FFF2-40B4-BE49-F238E27FC236}">
                <a16:creationId xmlns:a16="http://schemas.microsoft.com/office/drawing/2014/main" id="{5BCF49EC-51CA-1FF6-8BAB-9CBC53B0241B}"/>
              </a:ext>
            </a:extLst>
          </p:cNvPr>
          <p:cNvSpPr txBox="1"/>
          <p:nvPr/>
        </p:nvSpPr>
        <p:spPr>
          <a:xfrm>
            <a:off x="896" y="755312"/>
            <a:ext cx="2743200" cy="365760"/>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Arial"/>
                <a:ea typeface="Calibri"/>
                <a:cs typeface="Calibri"/>
              </a:rPr>
              <a:t>MS WORD</a:t>
            </a:r>
            <a:endParaRPr lang="en-GB" sz="1800" b="0" i="0" u="none" strike="noStrike" kern="1200" cap="none" spc="0" baseline="0">
              <a:solidFill>
                <a:srgbClr val="FFFFFF"/>
              </a:solidFill>
              <a:uFillTx/>
              <a:latin typeface="Arial"/>
            </a:endParaRPr>
          </a:p>
        </p:txBody>
      </p:sp>
      <p:graphicFrame>
        <p:nvGraphicFramePr>
          <p:cNvPr id="10" name="Table 14">
            <a:extLst>
              <a:ext uri="{FF2B5EF4-FFF2-40B4-BE49-F238E27FC236}">
                <a16:creationId xmlns:a16="http://schemas.microsoft.com/office/drawing/2014/main" id="{B84080F6-AC85-0388-2ED4-DD8E6C40ADC7}"/>
              </a:ext>
            </a:extLst>
          </p:cNvPr>
          <p:cNvGraphicFramePr>
            <a:graphicFrameLocks noGrp="1"/>
          </p:cNvGraphicFramePr>
          <p:nvPr/>
        </p:nvGraphicFramePr>
        <p:xfrm>
          <a:off x="9823618" y="6343137"/>
          <a:ext cx="1540242" cy="365760"/>
        </p:xfrm>
        <a:graphic>
          <a:graphicData uri="http://schemas.openxmlformats.org/drawingml/2006/table">
            <a:tbl>
              <a:tblPr firstRow="1" bandRow="1">
                <a:effectLst/>
                <a:tableStyleId>{5C22544A-7EE6-4342-B048-85BDC9FD1C3A}</a:tableStyleId>
              </a:tblPr>
              <a:tblGrid>
                <a:gridCol w="1540242">
                  <a:extLst>
                    <a:ext uri="{9D8B030D-6E8A-4147-A177-3AD203B41FA5}">
                      <a16:colId xmlns:a16="http://schemas.microsoft.com/office/drawing/2014/main" val="3861492519"/>
                    </a:ext>
                  </a:extLst>
                </a:gridCol>
              </a:tblGrid>
              <a:tr h="359816">
                <a:tc>
                  <a:txBody>
                    <a:bodyPr/>
                    <a:lstStyle/>
                    <a:p>
                      <a:pPr lvl="0"/>
                      <a:r>
                        <a:rPr lang="en-GB">
                          <a:latin typeface="Arial"/>
                        </a:rPr>
                        <a:t>     Slide 6</a:t>
                      </a:r>
                    </a:p>
                  </a:txBody>
                  <a:tcPr/>
                </a:tc>
                <a:extLst>
                  <a:ext uri="{0D108BD9-81ED-4DB2-BD59-A6C34878D82A}">
                    <a16:rowId xmlns:a16="http://schemas.microsoft.com/office/drawing/2014/main" val="1761733471"/>
                  </a:ext>
                </a:extLst>
              </a:tr>
            </a:tbl>
          </a:graphicData>
        </a:graphic>
      </p:graphicFrame>
      <p:sp>
        <p:nvSpPr>
          <p:cNvPr id="11" name="TextBox 10">
            <a:extLst>
              <a:ext uri="{FF2B5EF4-FFF2-40B4-BE49-F238E27FC236}">
                <a16:creationId xmlns:a16="http://schemas.microsoft.com/office/drawing/2014/main" id="{AE829DF0-70C7-2D6F-EA81-669EA944FF36}"/>
              </a:ext>
            </a:extLst>
          </p:cNvPr>
          <p:cNvSpPr txBox="1"/>
          <p:nvPr/>
        </p:nvSpPr>
        <p:spPr>
          <a:xfrm>
            <a:off x="9447105" y="5494126"/>
            <a:ext cx="2743200" cy="338556"/>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600" b="0" i="0" u="none" strike="noStrike" kern="0" cap="none" spc="0" baseline="0">
                <a:solidFill>
                  <a:srgbClr val="000000"/>
                </a:solidFill>
                <a:uFillTx/>
                <a:latin typeface="Arial"/>
                <a:ea typeface="Calibri"/>
                <a:cs typeface="Calibri"/>
              </a:rPr>
              <a:t>Software G (2023)</a:t>
            </a:r>
            <a:endParaRPr lang="en-GB" sz="1600" b="0" i="0" u="none" strike="noStrike" kern="1200" cap="none" spc="0" baseline="0">
              <a:solidFill>
                <a:srgbClr val="000000"/>
              </a:solidFill>
              <a:uFillTx/>
              <a:latin typeface="Arial"/>
              <a:ea typeface="Calibri"/>
              <a:cs typeface="Calibri"/>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name="Slide20">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E543F5-0D0A-740E-F0E2-36D3C9CBCA63}"/>
              </a:ext>
            </a:extLst>
          </p:cNvPr>
          <p:cNvSpPr txBox="1">
            <a:spLocks noGrp="1"/>
          </p:cNvSpPr>
          <p:nvPr>
            <p:ph type="title"/>
          </p:nvPr>
        </p:nvSpPr>
        <p:spPr>
          <a:xfrm>
            <a:off x="1812304" y="195562"/>
            <a:ext cx="8911687" cy="1280891"/>
          </a:xfrm>
        </p:spPr>
        <p:txBody>
          <a:bodyPr/>
          <a:lstStyle/>
          <a:p>
            <a:pPr lvl="0"/>
            <a:r>
              <a:rPr lang="en-GB"/>
              <a:t>Limitations of using Microsoft Word in Sunrise Residential Care Home</a:t>
            </a:r>
            <a:endParaRPr lang="en-US"/>
          </a:p>
        </p:txBody>
      </p:sp>
      <p:sp>
        <p:nvSpPr>
          <p:cNvPr id="3" name="Content Placeholder 2">
            <a:extLst>
              <a:ext uri="{FF2B5EF4-FFF2-40B4-BE49-F238E27FC236}">
                <a16:creationId xmlns:a16="http://schemas.microsoft.com/office/drawing/2014/main" id="{3387DBD0-DB20-910B-B216-84205CE3232A}"/>
              </a:ext>
            </a:extLst>
          </p:cNvPr>
          <p:cNvSpPr txBox="1">
            <a:spLocks noGrp="1"/>
          </p:cNvSpPr>
          <p:nvPr>
            <p:ph idx="1"/>
          </p:nvPr>
        </p:nvSpPr>
        <p:spPr>
          <a:xfrm>
            <a:off x="1831506" y="1478511"/>
            <a:ext cx="7278020" cy="4867195"/>
          </a:xfrm>
        </p:spPr>
        <p:txBody>
          <a:bodyPr>
            <a:noAutofit/>
          </a:bodyPr>
          <a:lstStyle/>
          <a:p>
            <a:pPr lvl="0">
              <a:lnSpc>
                <a:spcPct val="80000"/>
              </a:lnSpc>
            </a:pPr>
            <a:r>
              <a:rPr lang="en-GB" sz="2400" b="1">
                <a:latin typeface="Arial"/>
                <a:cs typeface="Arial"/>
              </a:rPr>
              <a:t>File Size Limitations.</a:t>
            </a:r>
            <a:endParaRPr lang="en-US" sz="2400"/>
          </a:p>
          <a:p>
            <a:pPr lvl="0">
              <a:lnSpc>
                <a:spcPct val="80000"/>
              </a:lnSpc>
            </a:pPr>
            <a:r>
              <a:rPr lang="en-GB" sz="2400">
                <a:latin typeface="Arial"/>
                <a:cs typeface="Arial"/>
              </a:rPr>
              <a:t>Microsoft Word has a maximum size limit of 512MB.</a:t>
            </a:r>
          </a:p>
          <a:p>
            <a:pPr lvl="0">
              <a:lnSpc>
                <a:spcPct val="80000"/>
              </a:lnSpc>
            </a:pPr>
            <a:r>
              <a:rPr lang="en-GB" sz="2400">
                <a:latin typeface="Arial"/>
                <a:cs typeface="Arial"/>
              </a:rPr>
              <a:t> Large files can be unstable and risk crashes along with data loss.</a:t>
            </a:r>
            <a:endParaRPr lang="en-GB"/>
          </a:p>
          <a:p>
            <a:pPr lvl="0">
              <a:lnSpc>
                <a:spcPct val="80000"/>
              </a:lnSpc>
            </a:pPr>
            <a:r>
              <a:rPr lang="en-GB" sz="2400" b="1">
                <a:latin typeface="Arial"/>
                <a:cs typeface="Arial"/>
              </a:rPr>
              <a:t>Security Risks and Privacy Concerns </a:t>
            </a:r>
            <a:r>
              <a:rPr lang="en-GB" sz="2000">
                <a:latin typeface="Arial"/>
                <a:cs typeface="Arial"/>
              </a:rPr>
              <a:t>(Statista, 2020)</a:t>
            </a:r>
          </a:p>
          <a:p>
            <a:pPr lvl="0">
              <a:lnSpc>
                <a:spcPct val="80000"/>
              </a:lnSpc>
            </a:pPr>
            <a:r>
              <a:rPr lang="en-GB" sz="2400">
                <a:latin typeface="Arial"/>
                <a:cs typeface="Arial"/>
              </a:rPr>
              <a:t>MS Word documents are not encrypted which could compromise the sensitive data such as personal details and medical records.</a:t>
            </a:r>
          </a:p>
          <a:p>
            <a:pPr lvl="0">
              <a:lnSpc>
                <a:spcPct val="80000"/>
              </a:lnSpc>
            </a:pPr>
            <a:r>
              <a:rPr lang="en-GB" sz="2400">
                <a:latin typeface="Arial"/>
                <a:cs typeface="Arial"/>
              </a:rPr>
              <a:t>This can result in data breaches, ransom attacks, phishing scams and network insecurities.</a:t>
            </a:r>
          </a:p>
          <a:p>
            <a:pPr lvl="0">
              <a:lnSpc>
                <a:spcPct val="80000"/>
              </a:lnSpc>
            </a:pPr>
            <a:r>
              <a:rPr lang="en-GB" sz="2400" b="1">
                <a:latin typeface="Arial"/>
                <a:cs typeface="Arial"/>
              </a:rPr>
              <a:t>Manual Mistakes &amp; Digital Literacy Issues</a:t>
            </a:r>
            <a:r>
              <a:rPr lang="en-GB" sz="2400">
                <a:latin typeface="Arial"/>
                <a:cs typeface="Arial"/>
              </a:rPr>
              <a:t> </a:t>
            </a:r>
            <a:r>
              <a:rPr lang="en-GB" sz="2000">
                <a:latin typeface="Arial"/>
                <a:cs typeface="Arial"/>
              </a:rPr>
              <a:t>(Microsoft, 2025)</a:t>
            </a:r>
          </a:p>
          <a:p>
            <a:pPr lvl="0">
              <a:lnSpc>
                <a:spcPct val="80000"/>
              </a:lnSpc>
              <a:buNone/>
            </a:pPr>
            <a:endParaRPr lang="en-GB" sz="2000">
              <a:latin typeface="Arial"/>
              <a:cs typeface="Arial"/>
            </a:endParaRPr>
          </a:p>
          <a:p>
            <a:pPr lvl="0">
              <a:lnSpc>
                <a:spcPct val="80000"/>
              </a:lnSpc>
            </a:pPr>
            <a:endParaRPr lang="en-GB" sz="2000">
              <a:latin typeface="Arial"/>
              <a:cs typeface="Arial"/>
            </a:endParaRPr>
          </a:p>
          <a:p>
            <a:pPr lvl="0">
              <a:lnSpc>
                <a:spcPct val="80000"/>
              </a:lnSpc>
            </a:pPr>
            <a:endParaRPr lang="en-GB" sz="1500">
              <a:cs typeface="Arial"/>
            </a:endParaRPr>
          </a:p>
          <a:p>
            <a:pPr lvl="0">
              <a:lnSpc>
                <a:spcPct val="80000"/>
              </a:lnSpc>
            </a:pPr>
            <a:endParaRPr lang="en-GB" sz="1500"/>
          </a:p>
        </p:txBody>
      </p:sp>
      <p:sp>
        <p:nvSpPr>
          <p:cNvPr id="4" name="TextBox 6">
            <a:extLst>
              <a:ext uri="{FF2B5EF4-FFF2-40B4-BE49-F238E27FC236}">
                <a16:creationId xmlns:a16="http://schemas.microsoft.com/office/drawing/2014/main" id="{191CE27B-22AC-F1D3-678A-0091700C6A7E}"/>
              </a:ext>
            </a:extLst>
          </p:cNvPr>
          <p:cNvSpPr txBox="1"/>
          <p:nvPr/>
        </p:nvSpPr>
        <p:spPr>
          <a:xfrm>
            <a:off x="10845460" y="5158203"/>
            <a:ext cx="2743200" cy="365760"/>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5" name="TextBox 7">
            <a:extLst>
              <a:ext uri="{FF2B5EF4-FFF2-40B4-BE49-F238E27FC236}">
                <a16:creationId xmlns:a16="http://schemas.microsoft.com/office/drawing/2014/main" id="{AB53C731-BF53-5AD8-23CB-340FD87FA380}"/>
              </a:ext>
            </a:extLst>
          </p:cNvPr>
          <p:cNvSpPr txBox="1"/>
          <p:nvPr/>
        </p:nvSpPr>
        <p:spPr>
          <a:xfrm>
            <a:off x="5307397" y="4888391"/>
            <a:ext cx="2743200" cy="365760"/>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6" name="TextBox 9">
            <a:extLst>
              <a:ext uri="{FF2B5EF4-FFF2-40B4-BE49-F238E27FC236}">
                <a16:creationId xmlns:a16="http://schemas.microsoft.com/office/drawing/2014/main" id="{269655C9-DB7A-BF09-A2AC-01B562B73FDE}"/>
              </a:ext>
            </a:extLst>
          </p:cNvPr>
          <p:cNvSpPr txBox="1"/>
          <p:nvPr/>
        </p:nvSpPr>
        <p:spPr>
          <a:xfrm>
            <a:off x="3440923" y="6158109"/>
            <a:ext cx="2743200" cy="365760"/>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graphicFrame>
        <p:nvGraphicFramePr>
          <p:cNvPr id="7" name="Table 12">
            <a:extLst>
              <a:ext uri="{FF2B5EF4-FFF2-40B4-BE49-F238E27FC236}">
                <a16:creationId xmlns:a16="http://schemas.microsoft.com/office/drawing/2014/main" id="{E83BCA0A-06DA-97C6-101D-1CAE717753A8}"/>
              </a:ext>
            </a:extLst>
          </p:cNvPr>
          <p:cNvGraphicFramePr>
            <a:graphicFrameLocks noGrp="1"/>
          </p:cNvGraphicFramePr>
          <p:nvPr/>
        </p:nvGraphicFramePr>
        <p:xfrm>
          <a:off x="5673806" y="6343137"/>
          <a:ext cx="1677393" cy="365760"/>
        </p:xfrm>
        <a:graphic>
          <a:graphicData uri="http://schemas.openxmlformats.org/drawingml/2006/table">
            <a:tbl>
              <a:tblPr firstRow="1" bandRow="1">
                <a:effectLst/>
                <a:tableStyleId>{5C22544A-7EE6-4342-B048-85BDC9FD1C3A}</a:tableStyleId>
              </a:tblPr>
              <a:tblGrid>
                <a:gridCol w="1677393">
                  <a:extLst>
                    <a:ext uri="{9D8B030D-6E8A-4147-A177-3AD203B41FA5}">
                      <a16:colId xmlns:a16="http://schemas.microsoft.com/office/drawing/2014/main" val="4247963513"/>
                    </a:ext>
                  </a:extLst>
                </a:gridCol>
              </a:tblGrid>
              <a:tr h="296823">
                <a:tc>
                  <a:txBody>
                    <a:bodyPr/>
                    <a:lstStyle/>
                    <a:p>
                      <a:pPr lvl="0"/>
                      <a:r>
                        <a:rPr lang="en-GB"/>
                        <a:t>        Slide 7</a:t>
                      </a:r>
                    </a:p>
                  </a:txBody>
                  <a:tcPr/>
                </a:tc>
                <a:extLst>
                  <a:ext uri="{0D108BD9-81ED-4DB2-BD59-A6C34878D82A}">
                    <a16:rowId xmlns:a16="http://schemas.microsoft.com/office/drawing/2014/main" val="2090135169"/>
                  </a:ext>
                </a:extLst>
              </a:tr>
            </a:tbl>
          </a:graphicData>
        </a:graphic>
      </p:graphicFrame>
      <p:sp>
        <p:nvSpPr>
          <p:cNvPr id="8" name="TextBox 14">
            <a:extLst>
              <a:ext uri="{FF2B5EF4-FFF2-40B4-BE49-F238E27FC236}">
                <a16:creationId xmlns:a16="http://schemas.microsoft.com/office/drawing/2014/main" id="{99B501A7-6E49-7920-BC01-60DC73BED19E}"/>
              </a:ext>
            </a:extLst>
          </p:cNvPr>
          <p:cNvSpPr txBox="1"/>
          <p:nvPr/>
        </p:nvSpPr>
        <p:spPr>
          <a:xfrm>
            <a:off x="205511" y="742511"/>
            <a:ext cx="2743200" cy="338556"/>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600" b="0" i="0" u="none" strike="noStrike" kern="1200" cap="none" spc="0" baseline="0">
                <a:solidFill>
                  <a:srgbClr val="FFFFFF"/>
                </a:solidFill>
                <a:uFillTx/>
                <a:latin typeface="Arial"/>
                <a:ea typeface="Calibri"/>
                <a:cs typeface="Calibri"/>
              </a:rPr>
              <a:t>MS WORD</a:t>
            </a:r>
            <a:endParaRPr lang="en-GB" sz="1600" b="0" i="0" u="none" strike="noStrike" kern="1200" cap="none" spc="0" baseline="0">
              <a:solidFill>
                <a:srgbClr val="FFFFFF"/>
              </a:solidFill>
              <a:uFillTx/>
              <a:latin typeface="Arial"/>
            </a:endParaRPr>
          </a:p>
        </p:txBody>
      </p:sp>
      <p:sp>
        <p:nvSpPr>
          <p:cNvPr id="9" name="TextBox 9">
            <a:extLst>
              <a:ext uri="{FF2B5EF4-FFF2-40B4-BE49-F238E27FC236}">
                <a16:creationId xmlns:a16="http://schemas.microsoft.com/office/drawing/2014/main" id="{5563561B-37FB-ADDD-3C1D-B204EAB47696}"/>
              </a:ext>
            </a:extLst>
          </p:cNvPr>
          <p:cNvSpPr txBox="1"/>
          <p:nvPr/>
        </p:nvSpPr>
        <p:spPr>
          <a:xfrm>
            <a:off x="9446474" y="3193267"/>
            <a:ext cx="2743200" cy="338556"/>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600" b="0" i="0" u="none" strike="noStrike" kern="0" cap="none" spc="0" baseline="0">
                <a:solidFill>
                  <a:srgbClr val="000000"/>
                </a:solidFill>
                <a:uFillTx/>
                <a:latin typeface="Arial"/>
                <a:ea typeface="Calibri"/>
                <a:cs typeface="Calibri"/>
              </a:rPr>
              <a:t>Microsoft Learn (2024)</a:t>
            </a:r>
            <a:endParaRPr lang="en-GB" sz="1600" b="0" i="0" u="none" strike="noStrike" kern="1200" cap="none" spc="0" baseline="0">
              <a:solidFill>
                <a:srgbClr val="000000"/>
              </a:solidFill>
              <a:uFillTx/>
              <a:latin typeface="Arial"/>
              <a:ea typeface="Calibri"/>
              <a:cs typeface="Calibri"/>
            </a:endParaRPr>
          </a:p>
        </p:txBody>
      </p:sp>
      <p:pic>
        <p:nvPicPr>
          <p:cNvPr id="10" name="Picture 11" descr="A graph of a computer error&#10;&#10;AI-generated content may be incorrect.">
            <a:extLst>
              <a:ext uri="{FF2B5EF4-FFF2-40B4-BE49-F238E27FC236}">
                <a16:creationId xmlns:a16="http://schemas.microsoft.com/office/drawing/2014/main" id="{5E95D88E-3A47-1539-75DC-B7E94E6A14EF}"/>
              </a:ext>
            </a:extLst>
          </p:cNvPr>
          <p:cNvPicPr>
            <a:picLocks noChangeAspect="1"/>
          </p:cNvPicPr>
          <p:nvPr/>
        </p:nvPicPr>
        <p:blipFill>
          <a:blip r:embed="rId2"/>
          <a:stretch>
            <a:fillRect/>
          </a:stretch>
        </p:blipFill>
        <p:spPr>
          <a:xfrm>
            <a:off x="9235970" y="3581128"/>
            <a:ext cx="2732693" cy="2614452"/>
          </a:xfrm>
          <a:prstGeom prst="rect">
            <a:avLst/>
          </a:prstGeom>
          <a:noFill/>
          <a:ln cap="flat">
            <a:noFill/>
          </a:ln>
        </p:spPr>
      </p:pic>
      <p:sp>
        <p:nvSpPr>
          <p:cNvPr id="11" name="TextBox 18">
            <a:extLst>
              <a:ext uri="{FF2B5EF4-FFF2-40B4-BE49-F238E27FC236}">
                <a16:creationId xmlns:a16="http://schemas.microsoft.com/office/drawing/2014/main" id="{C97D9E7E-94F6-43F3-E5E7-879F92BC88AB}"/>
              </a:ext>
            </a:extLst>
          </p:cNvPr>
          <p:cNvSpPr txBox="1"/>
          <p:nvPr/>
        </p:nvSpPr>
        <p:spPr>
          <a:xfrm>
            <a:off x="9689613" y="6341812"/>
            <a:ext cx="2743200" cy="338556"/>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600" b="0" i="0" u="none" strike="noStrike" kern="1200" cap="none" spc="0" baseline="0">
                <a:solidFill>
                  <a:srgbClr val="000000"/>
                </a:solidFill>
                <a:uFillTx/>
                <a:latin typeface="Arial"/>
                <a:ea typeface="Calibri"/>
                <a:cs typeface="Calibri"/>
              </a:rPr>
              <a:t> </a:t>
            </a:r>
            <a:r>
              <a:rPr lang="en-GB" sz="1600" b="0" i="0" u="none" strike="noStrike" kern="0" cap="none" spc="0" baseline="0">
                <a:solidFill>
                  <a:srgbClr val="000000"/>
                </a:solidFill>
                <a:uFillTx/>
                <a:latin typeface="Arial"/>
                <a:ea typeface="Calibri"/>
                <a:cs typeface="Calibri"/>
              </a:rPr>
              <a:t>Statista</a:t>
            </a:r>
            <a:r>
              <a:rPr lang="en-GB" sz="1600" b="0" i="0" u="none" strike="noStrike" kern="1200" cap="none" spc="0" baseline="0">
                <a:solidFill>
                  <a:srgbClr val="000000"/>
                </a:solidFill>
                <a:uFillTx/>
                <a:latin typeface="Arial"/>
                <a:ea typeface="Calibri"/>
                <a:cs typeface="Calibri"/>
              </a:rPr>
              <a:t> (2020)</a:t>
            </a:r>
          </a:p>
        </p:txBody>
      </p:sp>
      <p:pic>
        <p:nvPicPr>
          <p:cNvPr id="12" name="Picture 12" descr="A screenshot of a computer error message&#10;&#10;AI-generated content may be incorrect.">
            <a:extLst>
              <a:ext uri="{FF2B5EF4-FFF2-40B4-BE49-F238E27FC236}">
                <a16:creationId xmlns:a16="http://schemas.microsoft.com/office/drawing/2014/main" id="{3694616B-97A1-A3F1-C428-4D822A2A74CA}"/>
              </a:ext>
            </a:extLst>
          </p:cNvPr>
          <p:cNvPicPr>
            <a:picLocks noChangeAspect="1"/>
          </p:cNvPicPr>
          <p:nvPr/>
        </p:nvPicPr>
        <p:blipFill>
          <a:blip r:embed="rId3"/>
          <a:stretch>
            <a:fillRect/>
          </a:stretch>
        </p:blipFill>
        <p:spPr>
          <a:xfrm>
            <a:off x="9234991" y="1253304"/>
            <a:ext cx="2728203" cy="1825151"/>
          </a:xfrm>
          <a:prstGeom prst="rect">
            <a:avLst/>
          </a:prstGeom>
          <a:noFill/>
          <a:ln cap="flat">
            <a:noFill/>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name="Slide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769DB0-3E30-954C-643F-AC0E5D8E3505}"/>
              </a:ext>
            </a:extLst>
          </p:cNvPr>
          <p:cNvSpPr txBox="1">
            <a:spLocks noGrp="1"/>
          </p:cNvSpPr>
          <p:nvPr>
            <p:ph type="title"/>
          </p:nvPr>
        </p:nvSpPr>
        <p:spPr>
          <a:xfrm>
            <a:off x="1752932" y="431066"/>
            <a:ext cx="8911687" cy="1280891"/>
          </a:xfrm>
        </p:spPr>
        <p:txBody>
          <a:bodyPr/>
          <a:lstStyle/>
          <a:p>
            <a:pPr lvl="0"/>
            <a:r>
              <a:rPr lang="en-GB">
                <a:latin typeface="Arial"/>
                <a:cs typeface="Arial"/>
              </a:rPr>
              <a:t>Microsoft Teams usage in Sunrise Residential Care Home</a:t>
            </a:r>
          </a:p>
        </p:txBody>
      </p:sp>
      <p:pic>
        <p:nvPicPr>
          <p:cNvPr id="3" name="Picture 3" descr="A logo of a company&#10;&#10;AI-generated content may be incorrect.">
            <a:extLst>
              <a:ext uri="{FF2B5EF4-FFF2-40B4-BE49-F238E27FC236}">
                <a16:creationId xmlns:a16="http://schemas.microsoft.com/office/drawing/2014/main" id="{4A800A7B-B7EF-6E52-B675-A5B507199C07}"/>
              </a:ext>
            </a:extLst>
          </p:cNvPr>
          <p:cNvPicPr>
            <a:picLocks noChangeAspect="1"/>
          </p:cNvPicPr>
          <p:nvPr/>
        </p:nvPicPr>
        <p:blipFill>
          <a:blip r:embed="rId2"/>
          <a:stretch>
            <a:fillRect/>
          </a:stretch>
        </p:blipFill>
        <p:spPr>
          <a:xfrm>
            <a:off x="1948760" y="4926119"/>
            <a:ext cx="2505803" cy="1424351"/>
          </a:xfrm>
          <a:prstGeom prst="rect">
            <a:avLst/>
          </a:prstGeom>
          <a:noFill/>
          <a:ln cap="flat">
            <a:noFill/>
          </a:ln>
        </p:spPr>
      </p:pic>
      <p:pic>
        <p:nvPicPr>
          <p:cNvPr id="4" name="Picture 5" descr="A person with glasses and a tablet&#10;&#10;AI-generated content may be incorrect.">
            <a:extLst>
              <a:ext uri="{FF2B5EF4-FFF2-40B4-BE49-F238E27FC236}">
                <a16:creationId xmlns:a16="http://schemas.microsoft.com/office/drawing/2014/main" id="{4A5C65B3-8C4C-A954-D749-82B5B5C8BB59}"/>
              </a:ext>
            </a:extLst>
          </p:cNvPr>
          <p:cNvPicPr>
            <a:picLocks noChangeAspect="1"/>
          </p:cNvPicPr>
          <p:nvPr/>
        </p:nvPicPr>
        <p:blipFill>
          <a:blip r:embed="rId3"/>
          <a:stretch>
            <a:fillRect/>
          </a:stretch>
        </p:blipFill>
        <p:spPr>
          <a:xfrm>
            <a:off x="8350904" y="3916759"/>
            <a:ext cx="3513069" cy="2017724"/>
          </a:xfrm>
          <a:prstGeom prst="rect">
            <a:avLst/>
          </a:prstGeom>
          <a:noFill/>
          <a:ln cap="flat">
            <a:noFill/>
          </a:ln>
        </p:spPr>
      </p:pic>
      <p:graphicFrame>
        <p:nvGraphicFramePr>
          <p:cNvPr id="5" name="Table 6">
            <a:extLst>
              <a:ext uri="{FF2B5EF4-FFF2-40B4-BE49-F238E27FC236}">
                <a16:creationId xmlns:a16="http://schemas.microsoft.com/office/drawing/2014/main" id="{795D9789-D946-D117-60AD-31DC7E7AFC59}"/>
              </a:ext>
            </a:extLst>
          </p:cNvPr>
          <p:cNvGraphicFramePr>
            <a:graphicFrameLocks noGrp="1"/>
          </p:cNvGraphicFramePr>
          <p:nvPr/>
        </p:nvGraphicFramePr>
        <p:xfrm>
          <a:off x="4819134" y="6425516"/>
          <a:ext cx="2077013" cy="365760"/>
        </p:xfrm>
        <a:graphic>
          <a:graphicData uri="http://schemas.openxmlformats.org/drawingml/2006/table">
            <a:tbl>
              <a:tblPr firstRow="1" bandRow="1">
                <a:effectLst/>
                <a:tableStyleId>{5C22544A-7EE6-4342-B048-85BDC9FD1C3A}</a:tableStyleId>
              </a:tblPr>
              <a:tblGrid>
                <a:gridCol w="2077013">
                  <a:extLst>
                    <a:ext uri="{9D8B030D-6E8A-4147-A177-3AD203B41FA5}">
                      <a16:colId xmlns:a16="http://schemas.microsoft.com/office/drawing/2014/main" val="2318715474"/>
                    </a:ext>
                  </a:extLst>
                </a:gridCol>
              </a:tblGrid>
              <a:tr h="315349">
                <a:tc>
                  <a:txBody>
                    <a:bodyPr/>
                    <a:lstStyle/>
                    <a:p>
                      <a:pPr lvl="0"/>
                      <a:r>
                        <a:rPr lang="en-GB"/>
                        <a:t>           Page 7</a:t>
                      </a:r>
                    </a:p>
                  </a:txBody>
                  <a:tcPr/>
                </a:tc>
                <a:extLst>
                  <a:ext uri="{0D108BD9-81ED-4DB2-BD59-A6C34878D82A}">
                    <a16:rowId xmlns:a16="http://schemas.microsoft.com/office/drawing/2014/main" val="748470706"/>
                  </a:ext>
                </a:extLst>
              </a:tr>
            </a:tbl>
          </a:graphicData>
        </a:graphic>
      </p:graphicFrame>
      <p:sp>
        <p:nvSpPr>
          <p:cNvPr id="6" name="TextBox 7">
            <a:extLst>
              <a:ext uri="{FF2B5EF4-FFF2-40B4-BE49-F238E27FC236}">
                <a16:creationId xmlns:a16="http://schemas.microsoft.com/office/drawing/2014/main" id="{F8ADD916-5C24-24D9-92E8-6F3E75D97C49}"/>
              </a:ext>
            </a:extLst>
          </p:cNvPr>
          <p:cNvSpPr txBox="1"/>
          <p:nvPr/>
        </p:nvSpPr>
        <p:spPr>
          <a:xfrm>
            <a:off x="98654" y="771186"/>
            <a:ext cx="2743200" cy="365760"/>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Calibri"/>
                <a:ea typeface="Calibri"/>
                <a:cs typeface="Calibri"/>
              </a:rPr>
              <a:t>MS TEAMS</a:t>
            </a:r>
            <a:endParaRPr lang="en-GB" sz="1800" b="0" i="0" u="none" strike="noStrike" kern="1200" cap="none" spc="0" baseline="0">
              <a:solidFill>
                <a:srgbClr val="FFFFFF"/>
              </a:solidFill>
              <a:uFillTx/>
              <a:latin typeface="Calibri"/>
            </a:endParaRPr>
          </a:p>
        </p:txBody>
      </p:sp>
      <p:sp>
        <p:nvSpPr>
          <p:cNvPr id="7" name="Content Placeholder 2">
            <a:extLst>
              <a:ext uri="{FF2B5EF4-FFF2-40B4-BE49-F238E27FC236}">
                <a16:creationId xmlns:a16="http://schemas.microsoft.com/office/drawing/2014/main" id="{684538E8-EE79-E41C-549A-786D6F8B4348}"/>
              </a:ext>
            </a:extLst>
          </p:cNvPr>
          <p:cNvSpPr txBox="1">
            <a:spLocks noGrp="1"/>
          </p:cNvSpPr>
          <p:nvPr>
            <p:ph idx="1"/>
          </p:nvPr>
        </p:nvSpPr>
        <p:spPr>
          <a:xfrm>
            <a:off x="1749219" y="1620435"/>
            <a:ext cx="6854781" cy="3886200"/>
          </a:xfrm>
        </p:spPr>
        <p:txBody>
          <a:bodyPr/>
          <a:lstStyle/>
          <a:p>
            <a:pPr lvl="0"/>
            <a:r>
              <a:rPr lang="en-GB" sz="2400">
                <a:latin typeface="Arial"/>
                <a:cs typeface="Arial"/>
              </a:rPr>
              <a:t>Virtual Meetings </a:t>
            </a:r>
            <a:r>
              <a:rPr lang="en-GB" sz="2000">
                <a:latin typeface="Arial"/>
                <a:cs typeface="Arial"/>
              </a:rPr>
              <a:t>(Manor Community, 2022)</a:t>
            </a:r>
          </a:p>
          <a:p>
            <a:pPr lvl="0"/>
            <a:r>
              <a:rPr lang="en-GB" sz="2400">
                <a:latin typeface="Arial"/>
                <a:cs typeface="Arial"/>
              </a:rPr>
              <a:t>Secure Communication</a:t>
            </a:r>
          </a:p>
          <a:p>
            <a:pPr lvl="0"/>
            <a:r>
              <a:rPr lang="en-GB" sz="2400">
                <a:latin typeface="Arial"/>
                <a:cs typeface="Arial"/>
              </a:rPr>
              <a:t>Remote Working and Training </a:t>
            </a:r>
            <a:r>
              <a:rPr lang="en-GB" sz="2000">
                <a:latin typeface="Arial"/>
                <a:cs typeface="Arial"/>
              </a:rPr>
              <a:t>(NHS Transformation Directorate, 2023)</a:t>
            </a:r>
          </a:p>
          <a:p>
            <a:pPr lvl="0"/>
            <a:r>
              <a:rPr lang="en-GB" sz="2400">
                <a:latin typeface="Arial"/>
                <a:cs typeface="Arial"/>
              </a:rPr>
              <a:t>File Sharing and Collaboration</a:t>
            </a:r>
          </a:p>
          <a:p>
            <a:pPr lvl="0"/>
            <a:r>
              <a:rPr lang="en-GB" sz="2400">
                <a:latin typeface="Arial"/>
                <a:cs typeface="Arial"/>
              </a:rPr>
              <a:t>Task Management</a:t>
            </a:r>
          </a:p>
          <a:p>
            <a:pPr lvl="0"/>
            <a:r>
              <a:rPr lang="en-GB" sz="2400">
                <a:latin typeface="Arial"/>
                <a:cs typeface="Arial"/>
              </a:rPr>
              <a:t>Resident to Family Connection</a:t>
            </a:r>
          </a:p>
        </p:txBody>
      </p:sp>
      <p:graphicFrame>
        <p:nvGraphicFramePr>
          <p:cNvPr id="8" name="Table 20">
            <a:extLst>
              <a:ext uri="{FF2B5EF4-FFF2-40B4-BE49-F238E27FC236}">
                <a16:creationId xmlns:a16="http://schemas.microsoft.com/office/drawing/2014/main" id="{6B196D18-230A-8895-EF16-688157AE9059}"/>
              </a:ext>
            </a:extLst>
          </p:cNvPr>
          <p:cNvGraphicFramePr>
            <a:graphicFrameLocks noGrp="1"/>
          </p:cNvGraphicFramePr>
          <p:nvPr/>
        </p:nvGraphicFramePr>
        <p:xfrm>
          <a:off x="4819134" y="6425516"/>
          <a:ext cx="2077013" cy="365760"/>
        </p:xfrm>
        <a:graphic>
          <a:graphicData uri="http://schemas.openxmlformats.org/drawingml/2006/table">
            <a:tbl>
              <a:tblPr firstRow="1" bandRow="1">
                <a:effectLst/>
                <a:tableStyleId>{5C22544A-7EE6-4342-B048-85BDC9FD1C3A}</a:tableStyleId>
              </a:tblPr>
              <a:tblGrid>
                <a:gridCol w="2077013">
                  <a:extLst>
                    <a:ext uri="{9D8B030D-6E8A-4147-A177-3AD203B41FA5}">
                      <a16:colId xmlns:a16="http://schemas.microsoft.com/office/drawing/2014/main" val="133294667"/>
                    </a:ext>
                  </a:extLst>
                </a:gridCol>
              </a:tblGrid>
              <a:tr h="315349">
                <a:tc>
                  <a:txBody>
                    <a:bodyPr/>
                    <a:lstStyle/>
                    <a:p>
                      <a:pPr lvl="0"/>
                      <a:r>
                        <a:rPr lang="en-GB">
                          <a:latin typeface="Arial"/>
                        </a:rPr>
                        <a:t>           Slide 7</a:t>
                      </a:r>
                    </a:p>
                  </a:txBody>
                  <a:tcPr/>
                </a:tc>
                <a:extLst>
                  <a:ext uri="{0D108BD9-81ED-4DB2-BD59-A6C34878D82A}">
                    <a16:rowId xmlns:a16="http://schemas.microsoft.com/office/drawing/2014/main" val="535276352"/>
                  </a:ext>
                </a:extLst>
              </a:tr>
            </a:tbl>
          </a:graphicData>
        </a:graphic>
      </p:graphicFrame>
      <p:sp>
        <p:nvSpPr>
          <p:cNvPr id="9" name="TextBox 21">
            <a:extLst>
              <a:ext uri="{FF2B5EF4-FFF2-40B4-BE49-F238E27FC236}">
                <a16:creationId xmlns:a16="http://schemas.microsoft.com/office/drawing/2014/main" id="{70E23149-2E39-C26A-971E-A659EEABFD2E}"/>
              </a:ext>
            </a:extLst>
          </p:cNvPr>
          <p:cNvSpPr txBox="1"/>
          <p:nvPr/>
        </p:nvSpPr>
        <p:spPr>
          <a:xfrm>
            <a:off x="98654" y="771186"/>
            <a:ext cx="2743200" cy="365760"/>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Calibri"/>
                <a:ea typeface="Calibri"/>
                <a:cs typeface="Calibri"/>
              </a:rPr>
              <a:t>MS TEAMS</a:t>
            </a:r>
            <a:endParaRPr lang="en-GB" sz="1800" b="0" i="0" u="none" strike="noStrike" kern="1200" cap="none" spc="0" baseline="0">
              <a:solidFill>
                <a:srgbClr val="FFFFFF"/>
              </a:solidFill>
              <a:uFillTx/>
              <a:latin typeface="Calibri"/>
            </a:endParaRPr>
          </a:p>
        </p:txBody>
      </p:sp>
      <p:sp>
        <p:nvSpPr>
          <p:cNvPr id="10" name="TextBox 10">
            <a:extLst>
              <a:ext uri="{FF2B5EF4-FFF2-40B4-BE49-F238E27FC236}">
                <a16:creationId xmlns:a16="http://schemas.microsoft.com/office/drawing/2014/main" id="{7AE1527C-FDD9-D415-88E6-541DB347B88E}"/>
              </a:ext>
            </a:extLst>
          </p:cNvPr>
          <p:cNvSpPr txBox="1"/>
          <p:nvPr/>
        </p:nvSpPr>
        <p:spPr>
          <a:xfrm>
            <a:off x="9324292" y="3563352"/>
            <a:ext cx="2743200" cy="338556"/>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600" b="0" i="0" u="none" strike="noStrike" kern="0" cap="none" spc="0" baseline="0">
                <a:solidFill>
                  <a:srgbClr val="000000"/>
                </a:solidFill>
                <a:uFillTx/>
                <a:latin typeface="Arial"/>
                <a:ea typeface="Calibri"/>
                <a:cs typeface="Calibri"/>
              </a:rPr>
              <a:t>Microsoft (2021)</a:t>
            </a:r>
            <a:endParaRPr lang="en-GB" sz="1600" b="0" i="0" u="none" strike="noStrike" kern="1200" cap="none" spc="0" baseline="0">
              <a:solidFill>
                <a:srgbClr val="000000"/>
              </a:solidFill>
              <a:uFillTx/>
              <a:latin typeface="Arial"/>
              <a:ea typeface="Calibri"/>
              <a:cs typeface="Calibri"/>
            </a:endParaRPr>
          </a:p>
        </p:txBody>
      </p:sp>
      <p:sp>
        <p:nvSpPr>
          <p:cNvPr id="11" name="TextBox 11">
            <a:extLst>
              <a:ext uri="{FF2B5EF4-FFF2-40B4-BE49-F238E27FC236}">
                <a16:creationId xmlns:a16="http://schemas.microsoft.com/office/drawing/2014/main" id="{F4EC96BE-823A-C82F-1A5E-DB40C910D7B6}"/>
              </a:ext>
            </a:extLst>
          </p:cNvPr>
          <p:cNvSpPr txBox="1"/>
          <p:nvPr/>
        </p:nvSpPr>
        <p:spPr>
          <a:xfrm>
            <a:off x="9613800" y="5937135"/>
            <a:ext cx="2743200" cy="338556"/>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600" b="0" i="0" u="none" strike="noStrike" kern="0" cap="none" spc="0" baseline="0">
                <a:solidFill>
                  <a:srgbClr val="000000"/>
                </a:solidFill>
                <a:uFillTx/>
                <a:latin typeface="Arial"/>
                <a:ea typeface="Calibri"/>
                <a:cs typeface="Calibri"/>
              </a:rPr>
              <a:t>Polly (n.d)</a:t>
            </a:r>
            <a:endParaRPr lang="en-GB" sz="1600" b="0" i="0" u="none" strike="noStrike" kern="1200" cap="none" spc="0" baseline="0">
              <a:solidFill>
                <a:srgbClr val="000000"/>
              </a:solidFill>
              <a:uFillTx/>
              <a:latin typeface="Arial"/>
              <a:ea typeface="Calibri"/>
              <a:cs typeface="Calibri"/>
            </a:endParaRPr>
          </a:p>
        </p:txBody>
      </p:sp>
      <p:sp>
        <p:nvSpPr>
          <p:cNvPr id="12" name="TextBox 12">
            <a:extLst>
              <a:ext uri="{FF2B5EF4-FFF2-40B4-BE49-F238E27FC236}">
                <a16:creationId xmlns:a16="http://schemas.microsoft.com/office/drawing/2014/main" id="{73C6FF42-EF5A-2AF5-CD65-A614A48D1276}"/>
              </a:ext>
            </a:extLst>
          </p:cNvPr>
          <p:cNvSpPr txBox="1"/>
          <p:nvPr/>
        </p:nvSpPr>
        <p:spPr>
          <a:xfrm>
            <a:off x="2078129" y="6427701"/>
            <a:ext cx="2743200" cy="338556"/>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600" b="0" i="0" u="none" strike="noStrike" kern="0" cap="none" spc="0" baseline="0">
                <a:solidFill>
                  <a:srgbClr val="000000"/>
                </a:solidFill>
                <a:uFillTx/>
                <a:latin typeface="Arial"/>
                <a:ea typeface="Calibri"/>
                <a:cs typeface="Calibri"/>
              </a:rPr>
              <a:t>Logos-World (2021)</a:t>
            </a:r>
            <a:endParaRPr lang="en-GB" sz="1600" b="0" i="0" u="none" strike="noStrike" kern="1200" cap="none" spc="0" baseline="0">
              <a:solidFill>
                <a:srgbClr val="000000"/>
              </a:solidFill>
              <a:uFillTx/>
              <a:latin typeface="Arial"/>
              <a:ea typeface="Calibri"/>
              <a:cs typeface="Calibri"/>
            </a:endParaRPr>
          </a:p>
        </p:txBody>
      </p:sp>
      <p:pic>
        <p:nvPicPr>
          <p:cNvPr id="13" name="Picture 13" descr="A computer screen with a group of people on it&#10;&#10;AI-generated content may be incorrect.">
            <a:extLst>
              <a:ext uri="{FF2B5EF4-FFF2-40B4-BE49-F238E27FC236}">
                <a16:creationId xmlns:a16="http://schemas.microsoft.com/office/drawing/2014/main" id="{E7E4CBF2-B755-E190-C069-8F781070E0DF}"/>
              </a:ext>
            </a:extLst>
          </p:cNvPr>
          <p:cNvPicPr>
            <a:picLocks noChangeAspect="1"/>
          </p:cNvPicPr>
          <p:nvPr/>
        </p:nvPicPr>
        <p:blipFill>
          <a:blip r:embed="rId4"/>
          <a:stretch>
            <a:fillRect/>
          </a:stretch>
        </p:blipFill>
        <p:spPr>
          <a:xfrm>
            <a:off x="8353629" y="1256486"/>
            <a:ext cx="3510061" cy="2310323"/>
          </a:xfrm>
          <a:prstGeom prst="rect">
            <a:avLst/>
          </a:prstGeom>
          <a:noFill/>
          <a:ln cap="flat">
            <a:noFill/>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7">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7">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name="Slide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45FFD9-DF33-DF49-046B-9C827D40501E}"/>
              </a:ext>
            </a:extLst>
          </p:cNvPr>
          <p:cNvSpPr txBox="1">
            <a:spLocks noGrp="1"/>
          </p:cNvSpPr>
          <p:nvPr>
            <p:ph type="title"/>
          </p:nvPr>
        </p:nvSpPr>
        <p:spPr/>
        <p:txBody>
          <a:bodyPr/>
          <a:lstStyle/>
          <a:p>
            <a:pPr lvl="0"/>
            <a:r>
              <a:rPr lang="en-GB"/>
              <a:t>Benefits of Microsoft Teams in Sunrise Residential Care Home</a:t>
            </a:r>
          </a:p>
        </p:txBody>
      </p:sp>
      <p:sp>
        <p:nvSpPr>
          <p:cNvPr id="3" name="Content Placeholder 2">
            <a:extLst>
              <a:ext uri="{FF2B5EF4-FFF2-40B4-BE49-F238E27FC236}">
                <a16:creationId xmlns:a16="http://schemas.microsoft.com/office/drawing/2014/main" id="{F6D5D255-FD14-F0EA-EDB9-C5FD390C0541}"/>
              </a:ext>
            </a:extLst>
          </p:cNvPr>
          <p:cNvSpPr txBox="1">
            <a:spLocks noGrp="1"/>
          </p:cNvSpPr>
          <p:nvPr>
            <p:ph idx="1"/>
          </p:nvPr>
        </p:nvSpPr>
        <p:spPr>
          <a:xfrm>
            <a:off x="2592205" y="1896922"/>
            <a:ext cx="7337401" cy="3273359"/>
          </a:xfrm>
        </p:spPr>
        <p:txBody>
          <a:bodyPr/>
          <a:lstStyle/>
          <a:p>
            <a:pPr lvl="0">
              <a:lnSpc>
                <a:spcPct val="70000"/>
              </a:lnSpc>
            </a:pPr>
            <a:r>
              <a:rPr lang="en-GB" sz="2400">
                <a:solidFill>
                  <a:srgbClr val="262626"/>
                </a:solidFill>
                <a:latin typeface="Arial"/>
                <a:cs typeface="Arial"/>
              </a:rPr>
              <a:t>MS Teams can have many attributes </a:t>
            </a:r>
            <a:r>
              <a:rPr lang="en-GB" sz="1200">
                <a:solidFill>
                  <a:srgbClr val="262626"/>
                </a:solidFill>
                <a:latin typeface="Arial"/>
                <a:cs typeface="Arial"/>
              </a:rPr>
              <a:t>Google [2024] NHS</a:t>
            </a:r>
            <a:endParaRPr lang="en-GB" sz="1200">
              <a:solidFill>
                <a:srgbClr val="000000"/>
              </a:solidFill>
              <a:latin typeface="Arial"/>
              <a:cs typeface="Arial"/>
            </a:endParaRPr>
          </a:p>
          <a:p>
            <a:pPr lvl="0">
              <a:lnSpc>
                <a:spcPct val="70000"/>
              </a:lnSpc>
            </a:pPr>
            <a:r>
              <a:rPr lang="en-GB" sz="2400">
                <a:solidFill>
                  <a:srgbClr val="262626"/>
                </a:solidFill>
                <a:latin typeface="Arial"/>
                <a:cs typeface="Arial"/>
              </a:rPr>
              <a:t> </a:t>
            </a:r>
            <a:r>
              <a:rPr lang="en-GB" sz="2400">
                <a:latin typeface="Arial"/>
                <a:cs typeface="Arial"/>
              </a:rPr>
              <a:t>It can have many benefits.  </a:t>
            </a:r>
            <a:endParaRPr lang="en-GB" sz="2400">
              <a:solidFill>
                <a:srgbClr val="000000"/>
              </a:solidFill>
              <a:latin typeface="Arial"/>
              <a:cs typeface="Arial"/>
            </a:endParaRPr>
          </a:p>
          <a:p>
            <a:pPr lvl="0">
              <a:lnSpc>
                <a:spcPct val="70000"/>
              </a:lnSpc>
            </a:pPr>
            <a:r>
              <a:rPr lang="en-GB" sz="2400">
                <a:latin typeface="Arial"/>
                <a:cs typeface="Arial"/>
              </a:rPr>
              <a:t>For teams and family members in sunrises residential care setting, practising an all-inclusive approach.</a:t>
            </a:r>
            <a:endParaRPr lang="en-GB" sz="2400">
              <a:solidFill>
                <a:srgbClr val="000000"/>
              </a:solidFill>
              <a:latin typeface="Arial"/>
              <a:cs typeface="Arial"/>
            </a:endParaRPr>
          </a:p>
          <a:p>
            <a:pPr lvl="0">
              <a:lnSpc>
                <a:spcPct val="70000"/>
              </a:lnSpc>
            </a:pPr>
            <a:r>
              <a:rPr lang="en-GB" sz="2400">
                <a:latin typeface="Arial"/>
                <a:cs typeface="Arial"/>
              </a:rPr>
              <a:t> Families can also be involved in discussions and decisions involving their loved ones.</a:t>
            </a:r>
            <a:endParaRPr lang="en-GB" sz="2400">
              <a:solidFill>
                <a:srgbClr val="000000"/>
              </a:solidFill>
              <a:latin typeface="Arial"/>
              <a:cs typeface="Arial"/>
            </a:endParaRPr>
          </a:p>
          <a:p>
            <a:pPr lvl="0">
              <a:lnSpc>
                <a:spcPct val="70000"/>
              </a:lnSpc>
            </a:pPr>
            <a:r>
              <a:rPr lang="en-GB" sz="2400">
                <a:latin typeface="Arial"/>
                <a:cs typeface="Arial"/>
              </a:rPr>
              <a:t> It has an inclusive feature for all involved  in a patient's care.</a:t>
            </a:r>
            <a:endParaRPr lang="en-GB" sz="2400">
              <a:solidFill>
                <a:srgbClr val="000000"/>
              </a:solidFill>
              <a:latin typeface="Arial"/>
              <a:cs typeface="Arial"/>
            </a:endParaRPr>
          </a:p>
          <a:p>
            <a:pPr marL="0" lvl="0" indent="0">
              <a:lnSpc>
                <a:spcPct val="70000"/>
              </a:lnSpc>
              <a:buNone/>
            </a:pPr>
            <a:endParaRPr lang="en-GB" sz="2400"/>
          </a:p>
        </p:txBody>
      </p:sp>
      <p:graphicFrame>
        <p:nvGraphicFramePr>
          <p:cNvPr id="4" name="Table 3">
            <a:extLst>
              <a:ext uri="{FF2B5EF4-FFF2-40B4-BE49-F238E27FC236}">
                <a16:creationId xmlns:a16="http://schemas.microsoft.com/office/drawing/2014/main" id="{5D639818-A6B9-C95B-94FC-D95F76835815}"/>
              </a:ext>
            </a:extLst>
          </p:cNvPr>
          <p:cNvGraphicFramePr>
            <a:graphicFrameLocks noGrp="1"/>
          </p:cNvGraphicFramePr>
          <p:nvPr/>
        </p:nvGraphicFramePr>
        <p:xfrm>
          <a:off x="5354598" y="6425516"/>
          <a:ext cx="1946986" cy="365760"/>
        </p:xfrm>
        <a:graphic>
          <a:graphicData uri="http://schemas.openxmlformats.org/drawingml/2006/table">
            <a:tbl>
              <a:tblPr firstRow="1" bandRow="1">
                <a:effectLst/>
                <a:tableStyleId>{5C22544A-7EE6-4342-B048-85BDC9FD1C3A}</a:tableStyleId>
              </a:tblPr>
              <a:tblGrid>
                <a:gridCol w="1946986">
                  <a:extLst>
                    <a:ext uri="{9D8B030D-6E8A-4147-A177-3AD203B41FA5}">
                      <a16:colId xmlns:a16="http://schemas.microsoft.com/office/drawing/2014/main" val="3495564602"/>
                    </a:ext>
                  </a:extLst>
                </a:gridCol>
              </a:tblGrid>
              <a:tr h="358618">
                <a:tc>
                  <a:txBody>
                    <a:bodyPr/>
                    <a:lstStyle/>
                    <a:p>
                      <a:pPr lvl="0"/>
                      <a:r>
                        <a:rPr lang="en-GB"/>
                        <a:t>            Page 8</a:t>
                      </a:r>
                    </a:p>
                  </a:txBody>
                  <a:tcPr/>
                </a:tc>
                <a:extLst>
                  <a:ext uri="{0D108BD9-81ED-4DB2-BD59-A6C34878D82A}">
                    <a16:rowId xmlns:a16="http://schemas.microsoft.com/office/drawing/2014/main" val="2820079049"/>
                  </a:ext>
                </a:extLst>
              </a:tr>
            </a:tbl>
          </a:graphicData>
        </a:graphic>
      </p:graphicFrame>
      <p:sp>
        <p:nvSpPr>
          <p:cNvPr id="5" name="TextBox 4">
            <a:extLst>
              <a:ext uri="{FF2B5EF4-FFF2-40B4-BE49-F238E27FC236}">
                <a16:creationId xmlns:a16="http://schemas.microsoft.com/office/drawing/2014/main" id="{18E4AB55-565C-8CA1-F7F0-DB7EC42E99CA}"/>
              </a:ext>
            </a:extLst>
          </p:cNvPr>
          <p:cNvSpPr txBox="1"/>
          <p:nvPr/>
        </p:nvSpPr>
        <p:spPr>
          <a:xfrm>
            <a:off x="113824" y="789438"/>
            <a:ext cx="2743200" cy="365760"/>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Calibri"/>
                <a:ea typeface="Calibri"/>
                <a:cs typeface="Calibri"/>
              </a:rPr>
              <a:t>MS TEAMS</a:t>
            </a:r>
            <a:endParaRPr lang="en-GB" sz="1800" b="0" i="0" u="none" strike="noStrike" kern="1200" cap="none" spc="0" baseline="0">
              <a:solidFill>
                <a:srgbClr val="FFFFFF"/>
              </a:solidFill>
              <a:uFillTx/>
              <a:latin typeface="Calibri"/>
            </a:endParaRPr>
          </a:p>
        </p:txBody>
      </p:sp>
      <p:sp>
        <p:nvSpPr>
          <p:cNvPr id="6" name="Title 1">
            <a:extLst>
              <a:ext uri="{FF2B5EF4-FFF2-40B4-BE49-F238E27FC236}">
                <a16:creationId xmlns:a16="http://schemas.microsoft.com/office/drawing/2014/main" id="{26D1B5EE-39C4-27B3-2F1E-C93FA625970E}"/>
              </a:ext>
            </a:extLst>
          </p:cNvPr>
          <p:cNvSpPr txBox="1">
            <a:spLocks noGrp="1"/>
          </p:cNvSpPr>
          <p:nvPr>
            <p:ph type="title" idx="4294967295"/>
          </p:nvPr>
        </p:nvSpPr>
        <p:spPr/>
        <p:txBody>
          <a:bodyPr/>
          <a:lstStyle/>
          <a:p>
            <a:pPr lvl="0"/>
            <a:r>
              <a:rPr lang="en-GB"/>
              <a:t>Benefits of Microsoft Teams in Sunrise Residential Care Home</a:t>
            </a:r>
          </a:p>
        </p:txBody>
      </p:sp>
      <p:graphicFrame>
        <p:nvGraphicFramePr>
          <p:cNvPr id="7" name="Table 11">
            <a:extLst>
              <a:ext uri="{FF2B5EF4-FFF2-40B4-BE49-F238E27FC236}">
                <a16:creationId xmlns:a16="http://schemas.microsoft.com/office/drawing/2014/main" id="{ABB41821-903D-7312-B96B-9C85030CAE60}"/>
              </a:ext>
            </a:extLst>
          </p:cNvPr>
          <p:cNvGraphicFramePr>
            <a:graphicFrameLocks noGrp="1"/>
          </p:cNvGraphicFramePr>
          <p:nvPr/>
        </p:nvGraphicFramePr>
        <p:xfrm>
          <a:off x="5354598" y="6425516"/>
          <a:ext cx="1946986" cy="365760"/>
        </p:xfrm>
        <a:graphic>
          <a:graphicData uri="http://schemas.openxmlformats.org/drawingml/2006/table">
            <a:tbl>
              <a:tblPr firstRow="1" bandRow="1">
                <a:effectLst/>
                <a:tableStyleId>{5C22544A-7EE6-4342-B048-85BDC9FD1C3A}</a:tableStyleId>
              </a:tblPr>
              <a:tblGrid>
                <a:gridCol w="1946986">
                  <a:extLst>
                    <a:ext uri="{9D8B030D-6E8A-4147-A177-3AD203B41FA5}">
                      <a16:colId xmlns:a16="http://schemas.microsoft.com/office/drawing/2014/main" val="2850199202"/>
                    </a:ext>
                  </a:extLst>
                </a:gridCol>
              </a:tblGrid>
              <a:tr h="358618">
                <a:tc>
                  <a:txBody>
                    <a:bodyPr/>
                    <a:lstStyle/>
                    <a:p>
                      <a:pPr lvl="0"/>
                      <a:r>
                        <a:rPr lang="en-GB"/>
                        <a:t>            Page 8</a:t>
                      </a:r>
                    </a:p>
                  </a:txBody>
                  <a:tcPr/>
                </a:tc>
                <a:extLst>
                  <a:ext uri="{0D108BD9-81ED-4DB2-BD59-A6C34878D82A}">
                    <a16:rowId xmlns:a16="http://schemas.microsoft.com/office/drawing/2014/main" val="704356346"/>
                  </a:ext>
                </a:extLst>
              </a:tr>
            </a:tbl>
          </a:graphicData>
        </a:graphic>
      </p:graphicFrame>
      <p:sp>
        <p:nvSpPr>
          <p:cNvPr id="8" name="TextBox 12">
            <a:extLst>
              <a:ext uri="{FF2B5EF4-FFF2-40B4-BE49-F238E27FC236}">
                <a16:creationId xmlns:a16="http://schemas.microsoft.com/office/drawing/2014/main" id="{4681A44B-1C4F-2730-D07F-637428792B65}"/>
              </a:ext>
            </a:extLst>
          </p:cNvPr>
          <p:cNvSpPr txBox="1"/>
          <p:nvPr/>
        </p:nvSpPr>
        <p:spPr>
          <a:xfrm>
            <a:off x="113824" y="789438"/>
            <a:ext cx="2743200" cy="365760"/>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Calibri"/>
                <a:ea typeface="Calibri"/>
                <a:cs typeface="Calibri"/>
              </a:rPr>
              <a:t>MS TEAMS</a:t>
            </a:r>
            <a:endParaRPr lang="en-GB" sz="1800" b="0" i="0" u="none" strike="noStrike" kern="1200" cap="none" spc="0" baseline="0">
              <a:solidFill>
                <a:srgbClr val="FFFFFF"/>
              </a:solidFill>
              <a:uFillTx/>
              <a:latin typeface="Calibri"/>
            </a:endParaRPr>
          </a:p>
        </p:txBody>
      </p:sp>
      <p:pic>
        <p:nvPicPr>
          <p:cNvPr id="9" name="Picture 11" descr="Family Video Call Vector Art, Icons, and Graphics for Free Download">
            <a:extLst>
              <a:ext uri="{FF2B5EF4-FFF2-40B4-BE49-F238E27FC236}">
                <a16:creationId xmlns:a16="http://schemas.microsoft.com/office/drawing/2014/main" id="{C240D96E-B31E-1ED4-A6D6-4A3D5EFC1659}"/>
              </a:ext>
            </a:extLst>
          </p:cNvPr>
          <p:cNvPicPr>
            <a:picLocks noChangeAspect="1"/>
          </p:cNvPicPr>
          <p:nvPr/>
        </p:nvPicPr>
        <p:blipFill>
          <a:blip r:embed="rId2"/>
          <a:stretch>
            <a:fillRect/>
          </a:stretch>
        </p:blipFill>
        <p:spPr>
          <a:xfrm>
            <a:off x="8629695" y="4504764"/>
            <a:ext cx="3180136" cy="1916207"/>
          </a:xfrm>
          <a:prstGeom prst="rect">
            <a:avLst/>
          </a:prstGeom>
          <a:noFill/>
          <a:ln cap="flat">
            <a:noFill/>
          </a:ln>
        </p:spPr>
      </p:pic>
      <p:sp>
        <p:nvSpPr>
          <p:cNvPr id="10" name="TextBox 10">
            <a:extLst>
              <a:ext uri="{FF2B5EF4-FFF2-40B4-BE49-F238E27FC236}">
                <a16:creationId xmlns:a16="http://schemas.microsoft.com/office/drawing/2014/main" id="{52D3F15E-65E4-2330-7BF3-F7210B6BF777}"/>
              </a:ext>
            </a:extLst>
          </p:cNvPr>
          <p:cNvSpPr txBox="1"/>
          <p:nvPr/>
        </p:nvSpPr>
        <p:spPr>
          <a:xfrm>
            <a:off x="5412809" y="5461711"/>
            <a:ext cx="3200400" cy="369335"/>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ea typeface="Calibri"/>
                <a:cs typeface="Calibri"/>
              </a:rPr>
              <a:t>              </a:t>
            </a:r>
            <a:r>
              <a:rPr lang="en-GB" sz="1600" b="0" i="0" u="none" strike="noStrike" kern="1200" cap="none" spc="0" baseline="0">
                <a:solidFill>
                  <a:srgbClr val="000000"/>
                </a:solidFill>
                <a:uFillTx/>
                <a:latin typeface="Calibri"/>
                <a:ea typeface="Calibri"/>
                <a:cs typeface="Calibri"/>
              </a:rPr>
              <a:t>  </a:t>
            </a:r>
            <a:r>
              <a:rPr lang="en-GB" sz="1600" b="0" i="0" u="none" strike="noStrike" kern="1200" cap="none" spc="0" baseline="0">
                <a:solidFill>
                  <a:srgbClr val="000000"/>
                </a:solidFill>
                <a:uFillTx/>
                <a:latin typeface="Arial"/>
                <a:ea typeface="Calibri"/>
                <a:cs typeface="Calibri"/>
              </a:rPr>
              <a:t>         (Vecteezy 2025)</a:t>
            </a:r>
            <a:endParaRPr lang="en-GB" sz="1600" b="0" i="0" u="none" strike="noStrike" kern="1200" cap="none" spc="0" baseline="0">
              <a:solidFill>
                <a:srgbClr val="000000"/>
              </a:solidFill>
              <a:uFillTx/>
              <a:latin typeface="Aria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name="Slide1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F04D0D-10DF-1B93-FFD4-771CA506D107}"/>
              </a:ext>
            </a:extLst>
          </p:cNvPr>
          <p:cNvSpPr txBox="1">
            <a:spLocks noGrp="1"/>
          </p:cNvSpPr>
          <p:nvPr>
            <p:ph type="title"/>
          </p:nvPr>
        </p:nvSpPr>
        <p:spPr/>
        <p:txBody>
          <a:bodyPr/>
          <a:lstStyle/>
          <a:p>
            <a:pPr lvl="0"/>
            <a:r>
              <a:rPr lang="en-GB"/>
              <a:t>Benefits of Microsoft Teams in Sunrise Residential Care Home </a:t>
            </a:r>
            <a:r>
              <a:rPr lang="en-GB" b="1">
                <a:solidFill>
                  <a:srgbClr val="305699"/>
                </a:solidFill>
              </a:rPr>
              <a:t>part 2</a:t>
            </a:r>
          </a:p>
          <a:p>
            <a:pPr lvl="0"/>
            <a:endParaRPr lang="en-GB"/>
          </a:p>
        </p:txBody>
      </p:sp>
      <p:sp>
        <p:nvSpPr>
          <p:cNvPr id="3" name="Content Placeholder 2">
            <a:extLst>
              <a:ext uri="{FF2B5EF4-FFF2-40B4-BE49-F238E27FC236}">
                <a16:creationId xmlns:a16="http://schemas.microsoft.com/office/drawing/2014/main" id="{C05900FC-091E-EA37-06C2-00C1117CB616}"/>
              </a:ext>
            </a:extLst>
          </p:cNvPr>
          <p:cNvSpPr txBox="1">
            <a:spLocks noGrp="1"/>
          </p:cNvSpPr>
          <p:nvPr>
            <p:ph idx="1"/>
          </p:nvPr>
        </p:nvSpPr>
        <p:spPr>
          <a:xfrm>
            <a:off x="1203761" y="2133596"/>
            <a:ext cx="7807037" cy="4470355"/>
          </a:xfrm>
        </p:spPr>
        <p:txBody>
          <a:bodyPr/>
          <a:lstStyle/>
          <a:p>
            <a:pPr marL="0" lvl="0" indent="0">
              <a:lnSpc>
                <a:spcPct val="90000"/>
              </a:lnSpc>
              <a:buNone/>
            </a:pPr>
            <a:r>
              <a:rPr lang="en-GB" sz="2200" b="1">
                <a:solidFill>
                  <a:srgbClr val="000000"/>
                </a:solidFill>
                <a:latin typeface="Arial"/>
                <a:ea typeface="Roboto"/>
                <a:cs typeface="Roboto"/>
              </a:rPr>
              <a:t>                          The Care Act 2014</a:t>
            </a:r>
            <a:r>
              <a:rPr lang="en-GB" sz="2200" b="1">
                <a:latin typeface="Arial"/>
                <a:ea typeface="Roboto"/>
                <a:cs typeface="Roboto"/>
              </a:rPr>
              <a:t> </a:t>
            </a:r>
            <a:r>
              <a:rPr lang="en-GB" sz="1500">
                <a:solidFill>
                  <a:srgbClr val="262626"/>
                </a:solidFill>
                <a:latin typeface="Arial"/>
                <a:ea typeface="Roboto"/>
                <a:cs typeface="Arial"/>
              </a:rPr>
              <a:t>NHS [n.d]</a:t>
            </a:r>
            <a:endParaRPr lang="en-US" sz="1500">
              <a:latin typeface="Arial"/>
              <a:ea typeface="Roboto"/>
              <a:cs typeface="Roboto"/>
            </a:endParaRPr>
          </a:p>
          <a:p>
            <a:pPr lvl="0">
              <a:lnSpc>
                <a:spcPct val="90000"/>
              </a:lnSpc>
            </a:pPr>
            <a:r>
              <a:rPr lang="en-GB" sz="2200">
                <a:solidFill>
                  <a:srgbClr val="000000"/>
                </a:solidFill>
                <a:latin typeface="Arial"/>
                <a:ea typeface="Roboto"/>
                <a:cs typeface="Roboto"/>
              </a:rPr>
              <a:t>Requires integration, cooperation and partnership for MS teams  providing a good platform for all to work on.</a:t>
            </a:r>
            <a:r>
              <a:rPr lang="en-GB" sz="2200">
                <a:latin typeface="Arial"/>
                <a:ea typeface="Roboto"/>
                <a:cs typeface="Roboto"/>
              </a:rPr>
              <a:t> </a:t>
            </a:r>
            <a:r>
              <a:rPr lang="en-GB" sz="1600">
                <a:solidFill>
                  <a:srgbClr val="262626"/>
                </a:solidFill>
                <a:latin typeface="Arial"/>
                <a:ea typeface="Roboto"/>
                <a:cs typeface="Roboto"/>
              </a:rPr>
              <a:t>https://www.nice.org-uk&gt;guidance&gt;resources&gt;chapter.</a:t>
            </a:r>
            <a:endParaRPr lang="en-GB" sz="1600">
              <a:solidFill>
                <a:srgbClr val="FF0000"/>
              </a:solidFill>
              <a:latin typeface="Arial"/>
              <a:ea typeface="Roboto"/>
              <a:cs typeface="Roboto"/>
            </a:endParaRPr>
          </a:p>
          <a:p>
            <a:pPr marL="285750" lvl="0" indent="-285750">
              <a:lnSpc>
                <a:spcPct val="90000"/>
              </a:lnSpc>
            </a:pPr>
            <a:r>
              <a:rPr lang="en-GB" sz="2200" b="1">
                <a:solidFill>
                  <a:srgbClr val="000000"/>
                </a:solidFill>
                <a:latin typeface="Arial"/>
                <a:ea typeface="Roboto"/>
                <a:cs typeface="Roboto"/>
              </a:rPr>
              <a:t> </a:t>
            </a:r>
            <a:r>
              <a:rPr lang="en-GB" sz="2200">
                <a:solidFill>
                  <a:srgbClr val="000000"/>
                </a:solidFill>
                <a:latin typeface="Arial"/>
                <a:ea typeface="Roboto"/>
                <a:cs typeface="Roboto"/>
              </a:rPr>
              <a:t>Improved safety </a:t>
            </a:r>
            <a:endParaRPr lang="en-GB" sz="2200">
              <a:solidFill>
                <a:srgbClr val="262626"/>
              </a:solidFill>
              <a:latin typeface="Arial"/>
              <a:ea typeface="Roboto"/>
              <a:cs typeface="Arial"/>
            </a:endParaRPr>
          </a:p>
          <a:p>
            <a:pPr marL="285750" lvl="0" indent="-285750">
              <a:lnSpc>
                <a:spcPct val="90000"/>
              </a:lnSpc>
            </a:pPr>
            <a:r>
              <a:rPr lang="en-GB" sz="2200">
                <a:solidFill>
                  <a:srgbClr val="000000"/>
                </a:solidFill>
                <a:latin typeface="Arial"/>
                <a:ea typeface="Roboto"/>
                <a:cs typeface="Roboto"/>
              </a:rPr>
              <a:t> Provides a safe place to discuss patients' needs maintains confidentiality and safe practices at all times.</a:t>
            </a:r>
            <a:endParaRPr lang="en-GB" sz="2200">
              <a:solidFill>
                <a:srgbClr val="262626"/>
              </a:solidFill>
              <a:latin typeface="Arial"/>
              <a:ea typeface="Roboto"/>
              <a:cs typeface="Arial"/>
            </a:endParaRPr>
          </a:p>
          <a:p>
            <a:pPr lvl="0">
              <a:lnSpc>
                <a:spcPct val="90000"/>
              </a:lnSpc>
            </a:pPr>
            <a:r>
              <a:rPr lang="en-GB" sz="2200">
                <a:solidFill>
                  <a:srgbClr val="000000"/>
                </a:solidFill>
                <a:latin typeface="Arial"/>
                <a:ea typeface="Roboto"/>
                <a:cs typeface="Roboto"/>
              </a:rPr>
              <a:t>Allows the set up and use of chat rooms to divide work between multiple groups</a:t>
            </a:r>
            <a:r>
              <a:rPr lang="en-GB" sz="2200" b="1">
                <a:solidFill>
                  <a:srgbClr val="202A30"/>
                </a:solidFill>
                <a:latin typeface="Arial"/>
                <a:ea typeface="Roboto"/>
                <a:cs typeface="Roboto"/>
              </a:rPr>
              <a:t> </a:t>
            </a:r>
            <a:endParaRPr lang="en-GB" sz="2200">
              <a:solidFill>
                <a:srgbClr val="262626"/>
              </a:solidFill>
              <a:latin typeface="Arial"/>
              <a:ea typeface="Roboto"/>
              <a:cs typeface="Arial"/>
            </a:endParaRPr>
          </a:p>
          <a:p>
            <a:pPr lvl="0">
              <a:lnSpc>
                <a:spcPct val="90000"/>
              </a:lnSpc>
            </a:pPr>
            <a:r>
              <a:rPr lang="en-GB" sz="2200">
                <a:solidFill>
                  <a:srgbClr val="000000"/>
                </a:solidFill>
                <a:latin typeface="Arial"/>
                <a:ea typeface="Roboto"/>
                <a:cs typeface="Roboto"/>
              </a:rPr>
              <a:t>This can provide a structure to allocate tasks between teams and offer feedback opportunities.</a:t>
            </a:r>
            <a:endParaRPr lang="en-GB" sz="2200">
              <a:solidFill>
                <a:srgbClr val="262626"/>
              </a:solidFill>
              <a:latin typeface="Arial"/>
              <a:ea typeface="Roboto"/>
              <a:cs typeface="Arial"/>
            </a:endParaRPr>
          </a:p>
          <a:p>
            <a:pPr marL="0" lvl="0" indent="0">
              <a:lnSpc>
                <a:spcPct val="90000"/>
              </a:lnSpc>
              <a:buNone/>
            </a:pPr>
            <a:r>
              <a:rPr lang="en-GB" sz="1600">
                <a:solidFill>
                  <a:srgbClr val="000000"/>
                </a:solidFill>
                <a:latin typeface="Arial"/>
                <a:ea typeface="Roboto"/>
                <a:cs typeface="Roboto"/>
              </a:rPr>
              <a:t>                              </a:t>
            </a:r>
          </a:p>
          <a:p>
            <a:pPr marL="0" lvl="0" indent="0">
              <a:lnSpc>
                <a:spcPct val="90000"/>
              </a:lnSpc>
              <a:buNone/>
            </a:pPr>
            <a:endParaRPr lang="en-GB" sz="2000">
              <a:solidFill>
                <a:srgbClr val="000000"/>
              </a:solidFill>
              <a:latin typeface="Arial"/>
              <a:ea typeface="Roboto"/>
              <a:cs typeface="Roboto"/>
            </a:endParaRPr>
          </a:p>
          <a:p>
            <a:pPr marL="0" lvl="0" indent="0">
              <a:lnSpc>
                <a:spcPct val="90000"/>
              </a:lnSpc>
              <a:buNone/>
            </a:pPr>
            <a:endParaRPr lang="en-GB" sz="1600">
              <a:solidFill>
                <a:srgbClr val="FF0000"/>
              </a:solidFill>
              <a:latin typeface="Arial"/>
              <a:ea typeface="Roboto"/>
              <a:cs typeface="Roboto"/>
            </a:endParaRPr>
          </a:p>
          <a:p>
            <a:pPr marL="0" lvl="0" indent="0">
              <a:lnSpc>
                <a:spcPct val="90000"/>
              </a:lnSpc>
              <a:buNone/>
            </a:pPr>
            <a:endParaRPr lang="en-GB" sz="1600">
              <a:solidFill>
                <a:srgbClr val="FF0000"/>
              </a:solidFill>
              <a:latin typeface="Arial"/>
              <a:ea typeface="Roboto"/>
              <a:cs typeface="Roboto"/>
            </a:endParaRPr>
          </a:p>
        </p:txBody>
      </p:sp>
      <p:sp>
        <p:nvSpPr>
          <p:cNvPr id="4" name="Title 1">
            <a:extLst>
              <a:ext uri="{FF2B5EF4-FFF2-40B4-BE49-F238E27FC236}">
                <a16:creationId xmlns:a16="http://schemas.microsoft.com/office/drawing/2014/main" id="{FD252396-2B2F-4F9F-E4FF-1B42ACBCDD6E}"/>
              </a:ext>
            </a:extLst>
          </p:cNvPr>
          <p:cNvSpPr txBox="1">
            <a:spLocks noGrp="1"/>
          </p:cNvSpPr>
          <p:nvPr>
            <p:ph type="title" idx="4294967295"/>
          </p:nvPr>
        </p:nvSpPr>
        <p:spPr>
          <a:xfrm>
            <a:off x="2592927" y="624105"/>
            <a:ext cx="8911687" cy="1294744"/>
          </a:xfrm>
        </p:spPr>
        <p:txBody>
          <a:bodyPr/>
          <a:lstStyle/>
          <a:p>
            <a:pPr lvl="0"/>
            <a:r>
              <a:rPr lang="en-GB"/>
              <a:t>Benefits of Microsoft Teams in Sunrise Residential Care Home</a:t>
            </a:r>
            <a:endParaRPr lang="en-GB" b="1">
              <a:solidFill>
                <a:srgbClr val="305699"/>
              </a:solidFill>
            </a:endParaRPr>
          </a:p>
          <a:p>
            <a:pPr lvl="0"/>
            <a:endParaRPr lang="en-GB"/>
          </a:p>
        </p:txBody>
      </p:sp>
      <p:pic>
        <p:nvPicPr>
          <p:cNvPr id="5" name="Picture 5" descr="Benefits of Microsoft Teams - TatvaSoft Blog">
            <a:extLst>
              <a:ext uri="{FF2B5EF4-FFF2-40B4-BE49-F238E27FC236}">
                <a16:creationId xmlns:a16="http://schemas.microsoft.com/office/drawing/2014/main" id="{E38D5A94-8E77-A8F2-F023-A9AB4A99A03A}"/>
              </a:ext>
            </a:extLst>
          </p:cNvPr>
          <p:cNvPicPr>
            <a:picLocks noChangeAspect="1"/>
          </p:cNvPicPr>
          <p:nvPr/>
        </p:nvPicPr>
        <p:blipFill>
          <a:blip r:embed="rId2"/>
          <a:stretch>
            <a:fillRect/>
          </a:stretch>
        </p:blipFill>
        <p:spPr>
          <a:xfrm>
            <a:off x="9149010" y="2130570"/>
            <a:ext cx="3023500" cy="2202881"/>
          </a:xfrm>
          <a:prstGeom prst="rect">
            <a:avLst/>
          </a:prstGeom>
          <a:noFill/>
          <a:ln cap="flat">
            <a:noFill/>
          </a:ln>
        </p:spPr>
      </p:pic>
      <p:sp>
        <p:nvSpPr>
          <p:cNvPr id="6" name="TextBox 8">
            <a:extLst>
              <a:ext uri="{FF2B5EF4-FFF2-40B4-BE49-F238E27FC236}">
                <a16:creationId xmlns:a16="http://schemas.microsoft.com/office/drawing/2014/main" id="{62D6B4E8-024E-4A90-C686-FB7EED818A09}"/>
              </a:ext>
            </a:extLst>
          </p:cNvPr>
          <p:cNvSpPr txBox="1"/>
          <p:nvPr/>
        </p:nvSpPr>
        <p:spPr>
          <a:xfrm>
            <a:off x="9357128" y="5718246"/>
            <a:ext cx="2743200" cy="365760"/>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7" name="TextBox 10">
            <a:extLst>
              <a:ext uri="{FF2B5EF4-FFF2-40B4-BE49-F238E27FC236}">
                <a16:creationId xmlns:a16="http://schemas.microsoft.com/office/drawing/2014/main" id="{DA7B0627-DC86-5D28-16A1-A17B65B3C1E9}"/>
              </a:ext>
            </a:extLst>
          </p:cNvPr>
          <p:cNvSpPr txBox="1"/>
          <p:nvPr/>
        </p:nvSpPr>
        <p:spPr>
          <a:xfrm>
            <a:off x="9442176" y="4325596"/>
            <a:ext cx="2743200" cy="365760"/>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Arial"/>
                <a:ea typeface="Calibri"/>
                <a:cs typeface="Calibri"/>
              </a:rPr>
              <a:t>Tatvasoft.com </a:t>
            </a:r>
            <a:r>
              <a:rPr lang="en-GB" sz="1800" b="0" i="0" u="none" strike="noStrike" kern="0" cap="none" spc="0" baseline="0">
                <a:solidFill>
                  <a:srgbClr val="000000"/>
                </a:solidFill>
                <a:uFillTx/>
                <a:latin typeface="Arial"/>
                <a:ea typeface="Calibri"/>
                <a:cs typeface="Calibri"/>
              </a:rPr>
              <a:t>(</a:t>
            </a:r>
            <a:r>
              <a:rPr lang="en-GB" sz="1800" b="0" i="0" u="none" strike="noStrike" kern="1200" cap="none" spc="0" baseline="0">
                <a:solidFill>
                  <a:srgbClr val="000000"/>
                </a:solidFill>
                <a:uFillTx/>
                <a:latin typeface="Arial"/>
                <a:ea typeface="Calibri"/>
                <a:cs typeface="Calibri"/>
              </a:rPr>
              <a:t>2025</a:t>
            </a:r>
            <a:r>
              <a:rPr lang="en-GB" sz="1800" b="0" i="0" u="none" strike="noStrike" kern="0" cap="none" spc="0" baseline="0">
                <a:solidFill>
                  <a:srgbClr val="000000"/>
                </a:solidFill>
                <a:uFillTx/>
                <a:latin typeface="Arial"/>
                <a:ea typeface="Calibri"/>
                <a:cs typeface="Calibri"/>
              </a:rPr>
              <a:t>)</a:t>
            </a:r>
            <a:endParaRPr lang="en-GB" sz="1800" b="0" i="0" u="none" strike="noStrike" kern="1200" cap="none" spc="0" baseline="0">
              <a:solidFill>
                <a:srgbClr val="000000"/>
              </a:solidFill>
              <a:uFillTx/>
              <a:latin typeface="Aria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0" presetClass="entr" presetSubtype="0" fill="hold" grpId="1" nodeType="clickEffect">
                                  <p:stCondLst>
                                    <p:cond delay="0"/>
                                  </p:stCondLst>
                                  <p:childTnLst>
                                    <p:set>
                                      <p:cBhvr>
                                        <p:cTn id="34" dur="1" fill="hold">
                                          <p:stCondLst>
                                            <p:cond delay="0"/>
                                          </p:stCondLst>
                                        </p:cTn>
                                        <p:tgtEl>
                                          <p:spTgt spid="3">
                                            <p:txEl>
                                              <p:pRg st="0" end="0"/>
                                            </p:txEl>
                                          </p:spTgt>
                                        </p:tgtEl>
                                        <p:attrNameLst>
                                          <p:attrName>style.visibility</p:attrName>
                                        </p:attrNameLst>
                                      </p:cBhvr>
                                      <p:to>
                                        <p:strVal val="visible"/>
                                      </p:to>
                                    </p:set>
                                    <p:animEffect transition="in" filter="fade">
                                      <p:cBhvr>
                                        <p:cTn id="35" dur="500"/>
                                        <p:tgtEl>
                                          <p:spTgt spid="3">
                                            <p:txEl>
                                              <p:pRg st="0" end="0"/>
                                            </p:txEl>
                                          </p:spTgt>
                                        </p:tgtEl>
                                      </p:cBhvr>
                                    </p:animEffect>
                                  </p:childTnLst>
                                </p:cTn>
                              </p:par>
                            </p:childTnLst>
                          </p:cTn>
                        </p:par>
                      </p:childTnLst>
                    </p:cTn>
                  </p:par>
                  <p:par>
                    <p:cTn id="36" fill="hold">
                      <p:stCondLst>
                        <p:cond delay="indefinite"/>
                      </p:stCondLst>
                      <p:childTnLst>
                        <p:par>
                          <p:cTn id="37" fill="hold">
                            <p:stCondLst>
                              <p:cond delay="0"/>
                            </p:stCondLst>
                            <p:childTnLst>
                              <p:par>
                                <p:cTn id="38" presetID="10" presetClass="entr" presetSubtype="0" fill="hold" grpId="1" nodeType="clickEffect">
                                  <p:stCondLst>
                                    <p:cond delay="0"/>
                                  </p:stCondLst>
                                  <p:childTnLst>
                                    <p:set>
                                      <p:cBhvr>
                                        <p:cTn id="39" dur="1" fill="hold">
                                          <p:stCondLst>
                                            <p:cond delay="0"/>
                                          </p:stCondLst>
                                        </p:cTn>
                                        <p:tgtEl>
                                          <p:spTgt spid="3">
                                            <p:txEl>
                                              <p:pRg st="1" end="1"/>
                                            </p:txEl>
                                          </p:spTgt>
                                        </p:tgtEl>
                                        <p:attrNameLst>
                                          <p:attrName>style.visibility</p:attrName>
                                        </p:attrNameLst>
                                      </p:cBhvr>
                                      <p:to>
                                        <p:strVal val="visible"/>
                                      </p:to>
                                    </p:set>
                                    <p:animEffect transition="in" filter="fade">
                                      <p:cBhvr>
                                        <p:cTn id="40" dur="500"/>
                                        <p:tgtEl>
                                          <p:spTgt spid="3">
                                            <p:txEl>
                                              <p:pRg st="1" end="1"/>
                                            </p:txEl>
                                          </p:spTgt>
                                        </p:tgtEl>
                                      </p:cBhvr>
                                    </p:animEffect>
                                  </p:childTnLst>
                                </p:cTn>
                              </p:par>
                            </p:childTnLst>
                          </p:cTn>
                        </p:par>
                      </p:childTnLst>
                    </p:cTn>
                  </p:par>
                  <p:par>
                    <p:cTn id="41" fill="hold">
                      <p:stCondLst>
                        <p:cond delay="indefinite"/>
                      </p:stCondLst>
                      <p:childTnLst>
                        <p:par>
                          <p:cTn id="42" fill="hold">
                            <p:stCondLst>
                              <p:cond delay="0"/>
                            </p:stCondLst>
                            <p:childTnLst>
                              <p:par>
                                <p:cTn id="43" presetID="10" presetClass="entr" presetSubtype="0" fill="hold" grpId="1" nodeType="clickEffect">
                                  <p:stCondLst>
                                    <p:cond delay="0"/>
                                  </p:stCondLst>
                                  <p:childTnLst>
                                    <p:set>
                                      <p:cBhvr>
                                        <p:cTn id="44" dur="1" fill="hold">
                                          <p:stCondLst>
                                            <p:cond delay="0"/>
                                          </p:stCondLst>
                                        </p:cTn>
                                        <p:tgtEl>
                                          <p:spTgt spid="3">
                                            <p:txEl>
                                              <p:pRg st="2" end="2"/>
                                            </p:txEl>
                                          </p:spTgt>
                                        </p:tgtEl>
                                        <p:attrNameLst>
                                          <p:attrName>style.visibility</p:attrName>
                                        </p:attrNameLst>
                                      </p:cBhvr>
                                      <p:to>
                                        <p:strVal val="visible"/>
                                      </p:to>
                                    </p:set>
                                    <p:animEffect transition="in" filter="fade">
                                      <p:cBhvr>
                                        <p:cTn id="45" dur="500"/>
                                        <p:tgtEl>
                                          <p:spTgt spid="3">
                                            <p:txEl>
                                              <p:pRg st="2" end="2"/>
                                            </p:txEl>
                                          </p:spTgt>
                                        </p:tgtEl>
                                      </p:cBhvr>
                                    </p:animEffect>
                                  </p:childTnLst>
                                </p:cTn>
                              </p:par>
                            </p:childTnLst>
                          </p:cTn>
                        </p:par>
                      </p:childTnLst>
                    </p:cTn>
                  </p:par>
                  <p:par>
                    <p:cTn id="46" fill="hold">
                      <p:stCondLst>
                        <p:cond delay="indefinite"/>
                      </p:stCondLst>
                      <p:childTnLst>
                        <p:par>
                          <p:cTn id="47" fill="hold">
                            <p:stCondLst>
                              <p:cond delay="0"/>
                            </p:stCondLst>
                            <p:childTnLst>
                              <p:par>
                                <p:cTn id="48" presetID="10" presetClass="entr" presetSubtype="0" fill="hold" grpId="1" nodeType="clickEffect">
                                  <p:stCondLst>
                                    <p:cond delay="0"/>
                                  </p:stCondLst>
                                  <p:childTnLst>
                                    <p:set>
                                      <p:cBhvr>
                                        <p:cTn id="49" dur="1" fill="hold">
                                          <p:stCondLst>
                                            <p:cond delay="0"/>
                                          </p:stCondLst>
                                        </p:cTn>
                                        <p:tgtEl>
                                          <p:spTgt spid="3">
                                            <p:txEl>
                                              <p:pRg st="3" end="3"/>
                                            </p:txEl>
                                          </p:spTgt>
                                        </p:tgtEl>
                                        <p:attrNameLst>
                                          <p:attrName>style.visibility</p:attrName>
                                        </p:attrNameLst>
                                      </p:cBhvr>
                                      <p:to>
                                        <p:strVal val="visible"/>
                                      </p:to>
                                    </p:set>
                                    <p:animEffect transition="in" filter="fade">
                                      <p:cBhvr>
                                        <p:cTn id="50" dur="500"/>
                                        <p:tgtEl>
                                          <p:spTgt spid="3">
                                            <p:txEl>
                                              <p:pRg st="3" end="3"/>
                                            </p:txEl>
                                          </p:spTgt>
                                        </p:tgtEl>
                                      </p:cBhvr>
                                    </p:animEffect>
                                  </p:childTnLst>
                                </p:cTn>
                              </p:par>
                            </p:childTnLst>
                          </p:cTn>
                        </p:par>
                      </p:childTnLst>
                    </p:cTn>
                  </p:par>
                  <p:par>
                    <p:cTn id="51" fill="hold">
                      <p:stCondLst>
                        <p:cond delay="indefinite"/>
                      </p:stCondLst>
                      <p:childTnLst>
                        <p:par>
                          <p:cTn id="52" fill="hold">
                            <p:stCondLst>
                              <p:cond delay="0"/>
                            </p:stCondLst>
                            <p:childTnLst>
                              <p:par>
                                <p:cTn id="53" presetID="10" presetClass="entr" presetSubtype="0" fill="hold" grpId="1" nodeType="clickEffect">
                                  <p:stCondLst>
                                    <p:cond delay="0"/>
                                  </p:stCondLst>
                                  <p:childTnLst>
                                    <p:set>
                                      <p:cBhvr>
                                        <p:cTn id="54" dur="1" fill="hold">
                                          <p:stCondLst>
                                            <p:cond delay="0"/>
                                          </p:stCondLst>
                                        </p:cTn>
                                        <p:tgtEl>
                                          <p:spTgt spid="3">
                                            <p:txEl>
                                              <p:pRg st="4" end="4"/>
                                            </p:txEl>
                                          </p:spTgt>
                                        </p:tgtEl>
                                        <p:attrNameLst>
                                          <p:attrName>style.visibility</p:attrName>
                                        </p:attrNameLst>
                                      </p:cBhvr>
                                      <p:to>
                                        <p:strVal val="visible"/>
                                      </p:to>
                                    </p:set>
                                    <p:animEffect transition="in" filter="fade">
                                      <p:cBhvr>
                                        <p:cTn id="55" dur="500"/>
                                        <p:tgtEl>
                                          <p:spTgt spid="3">
                                            <p:txEl>
                                              <p:pRg st="4" end="4"/>
                                            </p:txEl>
                                          </p:spTgt>
                                        </p:tgtEl>
                                      </p:cBhvr>
                                    </p:animEffect>
                                  </p:childTnLst>
                                </p:cTn>
                              </p:par>
                            </p:childTnLst>
                          </p:cTn>
                        </p:par>
                      </p:childTnLst>
                    </p:cTn>
                  </p:par>
                  <p:par>
                    <p:cTn id="56" fill="hold">
                      <p:stCondLst>
                        <p:cond delay="indefinite"/>
                      </p:stCondLst>
                      <p:childTnLst>
                        <p:par>
                          <p:cTn id="57" fill="hold">
                            <p:stCondLst>
                              <p:cond delay="0"/>
                            </p:stCondLst>
                            <p:childTnLst>
                              <p:par>
                                <p:cTn id="58" presetID="10" presetClass="entr" presetSubtype="0" fill="hold" grpId="1" nodeType="clickEffect">
                                  <p:stCondLst>
                                    <p:cond delay="0"/>
                                  </p:stCondLst>
                                  <p:childTnLst>
                                    <p:set>
                                      <p:cBhvr>
                                        <p:cTn id="59" dur="1" fill="hold">
                                          <p:stCondLst>
                                            <p:cond delay="0"/>
                                          </p:stCondLst>
                                        </p:cTn>
                                        <p:tgtEl>
                                          <p:spTgt spid="3">
                                            <p:txEl>
                                              <p:pRg st="5" end="5"/>
                                            </p:txEl>
                                          </p:spTgt>
                                        </p:tgtEl>
                                        <p:attrNameLst>
                                          <p:attrName>style.visibility</p:attrName>
                                        </p:attrNameLst>
                                      </p:cBhvr>
                                      <p:to>
                                        <p:strVal val="visible"/>
                                      </p:to>
                                    </p:set>
                                    <p:animEffect transition="in" filter="fade">
                                      <p:cBhvr>
                                        <p:cTn id="60" dur="500"/>
                                        <p:tgtEl>
                                          <p:spTgt spid="3">
                                            <p:txEl>
                                              <p:pRg st="5" end="5"/>
                                            </p:txEl>
                                          </p:spTgt>
                                        </p:tgtEl>
                                      </p:cBhvr>
                                    </p:animEffect>
                                  </p:childTnLst>
                                </p:cTn>
                              </p:par>
                            </p:childTnLst>
                          </p:cTn>
                        </p:par>
                      </p:childTnLst>
                    </p:cTn>
                  </p:par>
                  <p:par>
                    <p:cTn id="61" fill="hold">
                      <p:stCondLst>
                        <p:cond delay="indefinite"/>
                      </p:stCondLst>
                      <p:childTnLst>
                        <p:par>
                          <p:cTn id="62" fill="hold">
                            <p:stCondLst>
                              <p:cond delay="0"/>
                            </p:stCondLst>
                            <p:childTnLst>
                              <p:par>
                                <p:cTn id="63" presetID="10" presetClass="entr" presetSubtype="0" fill="hold" grpId="1" nodeType="clickEffect">
                                  <p:stCondLst>
                                    <p:cond delay="0"/>
                                  </p:stCondLst>
                                  <p:childTnLst>
                                    <p:set>
                                      <p:cBhvr>
                                        <p:cTn id="64" dur="1" fill="hold">
                                          <p:stCondLst>
                                            <p:cond delay="0"/>
                                          </p:stCondLst>
                                        </p:cTn>
                                        <p:tgtEl>
                                          <p:spTgt spid="3">
                                            <p:txEl>
                                              <p:pRg st="6" end="6"/>
                                            </p:txEl>
                                          </p:spTgt>
                                        </p:tgtEl>
                                        <p:attrNameLst>
                                          <p:attrName>style.visibility</p:attrName>
                                        </p:attrNameLst>
                                      </p:cBhvr>
                                      <p:to>
                                        <p:strVal val="visible"/>
                                      </p:to>
                                    </p:set>
                                    <p:animEffect transition="in" filter="fade">
                                      <p:cBhvr>
                                        <p:cTn id="65"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3" grpId="1" build="p"/>
    </p:bldLst>
  </p:timing>
</p:sld>
</file>

<file path=ppt/slides/slide11.xml><?xml version="1.0" encoding="utf-8"?>
<p:sld xmlns:a="http://schemas.openxmlformats.org/drawingml/2006/main" xmlns:r="http://schemas.openxmlformats.org/officeDocument/2006/relationships" xmlns:p="http://schemas.openxmlformats.org/presentationml/2006/main">
  <p:cSld name="Slide2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67A5B5-8C67-87D4-2D87-3FE2C8ED1311}"/>
              </a:ext>
            </a:extLst>
          </p:cNvPr>
          <p:cNvSpPr txBox="1">
            <a:spLocks noGrp="1"/>
          </p:cNvSpPr>
          <p:nvPr>
            <p:ph type="title"/>
          </p:nvPr>
        </p:nvSpPr>
        <p:spPr/>
        <p:txBody>
          <a:bodyPr/>
          <a:lstStyle/>
          <a:p>
            <a:pPr lvl="0"/>
            <a:r>
              <a:rPr lang="en-GB"/>
              <a:t>Benefits of Microsoft Teams in Sunrise Residential Care Home ctd</a:t>
            </a:r>
            <a:endParaRPr lang="en-GB">
              <a:solidFill>
                <a:srgbClr val="000000"/>
              </a:solidFill>
            </a:endParaRPr>
          </a:p>
          <a:p>
            <a:pPr lvl="0"/>
            <a:endParaRPr lang="en-GB"/>
          </a:p>
        </p:txBody>
      </p:sp>
      <p:sp>
        <p:nvSpPr>
          <p:cNvPr id="3" name="Content Placeholder 2">
            <a:extLst>
              <a:ext uri="{FF2B5EF4-FFF2-40B4-BE49-F238E27FC236}">
                <a16:creationId xmlns:a16="http://schemas.microsoft.com/office/drawing/2014/main" id="{D7C10DA4-5971-39BE-33A6-85CB2635F31D}"/>
              </a:ext>
            </a:extLst>
          </p:cNvPr>
          <p:cNvSpPr txBox="1">
            <a:spLocks noGrp="1"/>
          </p:cNvSpPr>
          <p:nvPr>
            <p:ph idx="1"/>
          </p:nvPr>
        </p:nvSpPr>
        <p:spPr/>
        <p:txBody>
          <a:bodyPr/>
          <a:lstStyle/>
          <a:p>
            <a:pPr lvl="0">
              <a:lnSpc>
                <a:spcPct val="70000"/>
              </a:lnSpc>
            </a:pPr>
            <a:r>
              <a:rPr lang="en-GB" sz="2400">
                <a:latin typeface="Arial"/>
                <a:cs typeface="Arial"/>
              </a:rPr>
              <a:t>It has collaborative features</a:t>
            </a:r>
            <a:r>
              <a:rPr lang="en-GB" sz="2400" b="1">
                <a:latin typeface="Arial"/>
                <a:cs typeface="Arial"/>
              </a:rPr>
              <a:t>.</a:t>
            </a:r>
            <a:r>
              <a:rPr lang="en-GB" sz="2400">
                <a:latin typeface="Arial"/>
                <a:cs typeface="Arial"/>
              </a:rPr>
              <a:t> </a:t>
            </a:r>
            <a:endParaRPr lang="en-GB" sz="2400">
              <a:solidFill>
                <a:srgbClr val="000000"/>
              </a:solidFill>
              <a:latin typeface="Arial"/>
              <a:cs typeface="Arial"/>
            </a:endParaRPr>
          </a:p>
          <a:p>
            <a:pPr lvl="0">
              <a:lnSpc>
                <a:spcPct val="70000"/>
              </a:lnSpc>
            </a:pPr>
            <a:r>
              <a:rPr lang="en-GB" sz="2400">
                <a:latin typeface="Arial"/>
                <a:cs typeface="Arial"/>
              </a:rPr>
              <a:t>It allows Multi-Disciplinary teams to discuss residents whilst maintaining privacy and confidentiality.</a:t>
            </a:r>
            <a:r>
              <a:rPr lang="en-GB" sz="1200">
                <a:latin typeface="Arial"/>
                <a:cs typeface="Arial"/>
              </a:rPr>
              <a:t> </a:t>
            </a:r>
            <a:r>
              <a:rPr lang="en-GB" sz="1600">
                <a:latin typeface="Arial"/>
                <a:cs typeface="Arial"/>
              </a:rPr>
              <a:t>(Microsoft 2025)</a:t>
            </a:r>
            <a:endParaRPr lang="en-GB" sz="1600">
              <a:solidFill>
                <a:srgbClr val="000000"/>
              </a:solidFill>
              <a:latin typeface="Arial"/>
              <a:cs typeface="Arial"/>
            </a:endParaRPr>
          </a:p>
          <a:p>
            <a:pPr marL="285750" lvl="0" indent="-285750">
              <a:lnSpc>
                <a:spcPct val="70000"/>
              </a:lnSpc>
            </a:pPr>
            <a:r>
              <a:rPr lang="en-GB" sz="2400">
                <a:latin typeface="Arial"/>
                <a:cs typeface="Arial"/>
              </a:rPr>
              <a:t>It can be an effective tool to work with. </a:t>
            </a:r>
            <a:r>
              <a:rPr lang="en-GB" sz="2400">
                <a:solidFill>
                  <a:srgbClr val="262626"/>
                </a:solidFill>
                <a:latin typeface="Arial"/>
                <a:cs typeface="Arial"/>
              </a:rPr>
              <a:t> </a:t>
            </a:r>
            <a:endParaRPr lang="en-US" sz="2400">
              <a:solidFill>
                <a:srgbClr val="000000"/>
              </a:solidFill>
              <a:latin typeface="Arial"/>
              <a:cs typeface="Arial"/>
            </a:endParaRPr>
          </a:p>
          <a:p>
            <a:pPr marL="285750" lvl="0" indent="-285750">
              <a:lnSpc>
                <a:spcPct val="70000"/>
              </a:lnSpc>
            </a:pPr>
            <a:r>
              <a:rPr lang="en-GB" sz="2400">
                <a:latin typeface="Arial"/>
                <a:cs typeface="Arial"/>
              </a:rPr>
              <a:t>In various settings or remote working.  Files can be shared and stored whilst maintaining confidentiality The data protection act is very much in practice whist confidential discussions take place on the platform. </a:t>
            </a:r>
            <a:endParaRPr lang="en-GB" sz="2400">
              <a:solidFill>
                <a:srgbClr val="000000"/>
              </a:solidFill>
              <a:latin typeface="Arial"/>
              <a:cs typeface="Arial"/>
            </a:endParaRPr>
          </a:p>
        </p:txBody>
      </p:sp>
      <p:pic>
        <p:nvPicPr>
          <p:cNvPr id="4" name="Picture 3" descr="A diagram of a company&#10;&#10;AI-generated content may be incorrect.">
            <a:extLst>
              <a:ext uri="{FF2B5EF4-FFF2-40B4-BE49-F238E27FC236}">
                <a16:creationId xmlns:a16="http://schemas.microsoft.com/office/drawing/2014/main" id="{09818D57-DF81-897A-169D-FD24354ABD99}"/>
              </a:ext>
            </a:extLst>
          </p:cNvPr>
          <p:cNvPicPr>
            <a:picLocks noChangeAspect="1"/>
          </p:cNvPicPr>
          <p:nvPr/>
        </p:nvPicPr>
        <p:blipFill>
          <a:blip r:embed="rId2"/>
          <a:stretch>
            <a:fillRect/>
          </a:stretch>
        </p:blipFill>
        <p:spPr>
          <a:xfrm>
            <a:off x="7795845" y="4687580"/>
            <a:ext cx="2414957" cy="1799493"/>
          </a:xfrm>
          <a:prstGeom prst="rect">
            <a:avLst/>
          </a:prstGeom>
          <a:noFill/>
          <a:ln cap="flat">
            <a:noFill/>
          </a:ln>
        </p:spPr>
      </p:pic>
      <p:sp>
        <p:nvSpPr>
          <p:cNvPr id="5" name="TextBox 4">
            <a:extLst>
              <a:ext uri="{FF2B5EF4-FFF2-40B4-BE49-F238E27FC236}">
                <a16:creationId xmlns:a16="http://schemas.microsoft.com/office/drawing/2014/main" id="{C3BC5063-0C3A-7441-D253-AB067A597966}"/>
              </a:ext>
            </a:extLst>
          </p:cNvPr>
          <p:cNvSpPr txBox="1"/>
          <p:nvPr/>
        </p:nvSpPr>
        <p:spPr>
          <a:xfrm>
            <a:off x="7685413" y="6522918"/>
            <a:ext cx="2086706" cy="551959"/>
          </a:xfrm>
          <a:prstGeom prst="rect">
            <a:avLst/>
          </a:prstGeom>
          <a:noFill/>
          <a:ln cap="flat">
            <a:noFill/>
          </a:ln>
        </p:spPr>
        <p:txBody>
          <a:bodyPr vert="horz" wrap="square" lIns="91440" tIns="45720" rIns="91440" bIns="45720" anchor="t" anchorCtr="0" compatLnSpc="1">
            <a:norm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200" b="0" i="0" u="none" strike="noStrike" kern="1200" cap="none" spc="0" baseline="0">
                <a:solidFill>
                  <a:srgbClr val="000000"/>
                </a:solidFill>
                <a:uFillTx/>
                <a:latin typeface="Calibri"/>
              </a:rPr>
              <a:t>      </a:t>
            </a:r>
            <a:r>
              <a:rPr lang="en-US" sz="1600" b="0" i="0" u="none" strike="noStrike" kern="1200" cap="none" spc="0" baseline="0">
                <a:solidFill>
                  <a:srgbClr val="000000"/>
                </a:solidFill>
                <a:uFillTx/>
                <a:latin typeface="Arial"/>
                <a:cs typeface="Arial"/>
              </a:rPr>
              <a:t>      </a:t>
            </a:r>
            <a:r>
              <a:rPr lang="en-US" sz="1600" b="0" i="0" u="none" strike="noStrike" kern="0" cap="none" spc="0" baseline="0">
                <a:solidFill>
                  <a:srgbClr val="000000"/>
                </a:solidFill>
                <a:uFillTx/>
                <a:latin typeface="Arial"/>
                <a:cs typeface="Arial"/>
              </a:rPr>
              <a:t>Bing</a:t>
            </a:r>
            <a:r>
              <a:rPr lang="en-US" sz="1600" b="0" i="0" u="none" strike="noStrike" kern="1200" cap="none" spc="0" baseline="0">
                <a:solidFill>
                  <a:srgbClr val="000000"/>
                </a:solidFill>
                <a:uFillTx/>
                <a:latin typeface="Arial"/>
                <a:cs typeface="Arial"/>
              </a:rPr>
              <a:t> </a:t>
            </a:r>
            <a:r>
              <a:rPr lang="en-US" sz="1600" b="0" i="0" u="none" strike="noStrike" kern="0" cap="none" spc="0" baseline="0">
                <a:solidFill>
                  <a:srgbClr val="000000"/>
                </a:solidFill>
                <a:uFillTx/>
                <a:latin typeface="Arial"/>
                <a:cs typeface="Arial"/>
              </a:rPr>
              <a:t>(</a:t>
            </a:r>
            <a:r>
              <a:rPr lang="en-US" sz="1600" b="0" i="0" u="none" strike="noStrike" kern="1200" cap="none" spc="0" baseline="0">
                <a:solidFill>
                  <a:srgbClr val="000000"/>
                </a:solidFill>
                <a:uFillTx/>
                <a:latin typeface="Arial"/>
                <a:cs typeface="Arial"/>
              </a:rPr>
              <a:t>2025)</a:t>
            </a:r>
            <a:endParaRPr lang="en-US" sz="1600" b="0" i="0" u="none" strike="noStrike" kern="1200" cap="none" spc="0" baseline="0">
              <a:solidFill>
                <a:srgbClr val="000000"/>
              </a:solidFill>
              <a:uFillTx/>
              <a:latin typeface="Arial"/>
              <a:ea typeface="Calibri"/>
              <a:cs typeface="Arial"/>
            </a:endParaRPr>
          </a:p>
        </p:txBody>
      </p:sp>
      <p:pic>
        <p:nvPicPr>
          <p:cNvPr id="6" name="Picture 6" descr="A blue circle with white text and letters&#10;&#10;AI-generated content may be incorrect.">
            <a:extLst>
              <a:ext uri="{FF2B5EF4-FFF2-40B4-BE49-F238E27FC236}">
                <a16:creationId xmlns:a16="http://schemas.microsoft.com/office/drawing/2014/main" id="{66B3E43B-F540-2DDA-2CD3-009527194355}"/>
              </a:ext>
            </a:extLst>
          </p:cNvPr>
          <p:cNvPicPr>
            <a:picLocks noChangeAspect="1"/>
          </p:cNvPicPr>
          <p:nvPr/>
        </p:nvPicPr>
        <p:blipFill>
          <a:blip r:embed="rId3"/>
          <a:stretch>
            <a:fillRect/>
          </a:stretch>
        </p:blipFill>
        <p:spPr>
          <a:xfrm flipH="1">
            <a:off x="328031" y="1945413"/>
            <a:ext cx="2214475" cy="2032391"/>
          </a:xfrm>
          <a:prstGeom prst="rect">
            <a:avLst/>
          </a:prstGeom>
          <a:noFill/>
          <a:ln cap="flat">
            <a:noFill/>
          </a:ln>
        </p:spPr>
      </p:pic>
      <p:sp>
        <p:nvSpPr>
          <p:cNvPr id="7" name="TextBox 7">
            <a:extLst>
              <a:ext uri="{FF2B5EF4-FFF2-40B4-BE49-F238E27FC236}">
                <a16:creationId xmlns:a16="http://schemas.microsoft.com/office/drawing/2014/main" id="{8467436E-D822-98BF-451F-759394AE0E7E}"/>
              </a:ext>
            </a:extLst>
          </p:cNvPr>
          <p:cNvSpPr txBox="1"/>
          <p:nvPr/>
        </p:nvSpPr>
        <p:spPr>
          <a:xfrm>
            <a:off x="752103" y="4179155"/>
            <a:ext cx="1356192" cy="504227"/>
          </a:xfrm>
          <a:prstGeom prst="rect">
            <a:avLst/>
          </a:prstGeom>
          <a:noFill/>
          <a:ln cap="flat">
            <a:noFill/>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600" b="0" i="0" u="none" strike="noStrike" kern="1200" cap="none" spc="0" baseline="0">
                <a:solidFill>
                  <a:srgbClr val="000000"/>
                </a:solidFill>
                <a:uFillTx/>
                <a:latin typeface="Arial"/>
                <a:ea typeface="Calibri"/>
                <a:cs typeface="Calibri"/>
              </a:rPr>
              <a:t>Bing (2025)</a:t>
            </a:r>
          </a:p>
        </p:txBody>
      </p:sp>
      <p:pic>
        <p:nvPicPr>
          <p:cNvPr id="8" name="Picture 9" descr="A black cell phone with white text&#10;&#10;AI-generated content may be incorrect.">
            <a:extLst>
              <a:ext uri="{FF2B5EF4-FFF2-40B4-BE49-F238E27FC236}">
                <a16:creationId xmlns:a16="http://schemas.microsoft.com/office/drawing/2014/main" id="{09A4FD79-B8B3-D560-773F-3730D24A58F6}"/>
              </a:ext>
            </a:extLst>
          </p:cNvPr>
          <p:cNvPicPr>
            <a:picLocks noChangeAspect="1"/>
          </p:cNvPicPr>
          <p:nvPr/>
        </p:nvPicPr>
        <p:blipFill>
          <a:blip r:embed="rId4"/>
          <a:stretch>
            <a:fillRect/>
          </a:stretch>
        </p:blipFill>
        <p:spPr>
          <a:xfrm>
            <a:off x="3238503" y="4702109"/>
            <a:ext cx="2729200" cy="1792571"/>
          </a:xfrm>
          <a:prstGeom prst="rect">
            <a:avLst/>
          </a:prstGeom>
          <a:noFill/>
          <a:ln cap="flat">
            <a:noFill/>
          </a:ln>
        </p:spPr>
      </p:pic>
      <p:sp>
        <p:nvSpPr>
          <p:cNvPr id="9" name="TextBox 10">
            <a:extLst>
              <a:ext uri="{FF2B5EF4-FFF2-40B4-BE49-F238E27FC236}">
                <a16:creationId xmlns:a16="http://schemas.microsoft.com/office/drawing/2014/main" id="{7DADC760-489C-EAB0-0621-C5D44BC1AB55}"/>
              </a:ext>
            </a:extLst>
          </p:cNvPr>
          <p:cNvSpPr txBox="1"/>
          <p:nvPr/>
        </p:nvSpPr>
        <p:spPr>
          <a:xfrm>
            <a:off x="3238503" y="5397310"/>
            <a:ext cx="2386849" cy="115790"/>
          </a:xfrm>
          <a:prstGeom prst="rect">
            <a:avLst/>
          </a:prstGeom>
          <a:noFill/>
          <a:ln cap="flat">
            <a:noFill/>
          </a:ln>
        </p:spPr>
        <p:txBody>
          <a:bodyPr vert="horz" wrap="square" lIns="91440" tIns="45720" rIns="91440" bIns="45720" anchor="t" anchorCtr="0" compatLnSpc="1">
            <a:normAutofit/>
          </a:bodyPr>
          <a:lstStyle/>
          <a:p>
            <a:pPr marL="0" marR="0" lvl="0" indent="0" algn="l" defTabSz="914400" rtl="0" fontAlgn="auto" hangingPunct="1">
              <a:lnSpc>
                <a:spcPct val="80000"/>
              </a:lnSpc>
              <a:spcBef>
                <a:spcPts val="0"/>
              </a:spcBef>
              <a:spcAft>
                <a:spcPts val="0"/>
              </a:spcAft>
              <a:buNone/>
              <a:tabLst/>
              <a:defRPr sz="1800" b="0" i="0" u="none" strike="noStrike" kern="0" cap="none" spc="0" baseline="0">
                <a:solidFill>
                  <a:srgbClr val="000000"/>
                </a:solidFill>
                <a:uFillTx/>
              </a:defRPr>
            </a:pPr>
            <a:r>
              <a:rPr lang="en-US" sz="500" b="0" i="0" u="none" strike="noStrike" kern="1200" cap="none" spc="0" baseline="0">
                <a:solidFill>
                  <a:srgbClr val="000000"/>
                </a:solidFill>
                <a:uFillTx/>
                <a:latin typeface="Calibri"/>
              </a:rPr>
              <a:t>ThePhoto by PhotoAuthor is licensed under CCYYSA.</a:t>
            </a:r>
          </a:p>
        </p:txBody>
      </p:sp>
      <p:sp>
        <p:nvSpPr>
          <p:cNvPr id="10" name="TextBox 12">
            <a:extLst>
              <a:ext uri="{FF2B5EF4-FFF2-40B4-BE49-F238E27FC236}">
                <a16:creationId xmlns:a16="http://schemas.microsoft.com/office/drawing/2014/main" id="{9989255A-3EC3-6EBB-3EB2-7529F9ED4527}"/>
              </a:ext>
            </a:extLst>
          </p:cNvPr>
          <p:cNvSpPr txBox="1"/>
          <p:nvPr/>
        </p:nvSpPr>
        <p:spPr>
          <a:xfrm>
            <a:off x="3870582" y="6524106"/>
            <a:ext cx="2743200" cy="338556"/>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600" b="0" i="0" u="none" strike="noStrike" kern="1200" cap="none" spc="0" baseline="0">
                <a:solidFill>
                  <a:srgbClr val="000000"/>
                </a:solidFill>
                <a:uFillTx/>
                <a:latin typeface="Arial"/>
                <a:ea typeface="Calibri"/>
                <a:cs typeface="Calibri"/>
              </a:rPr>
              <a:t>Bing </a:t>
            </a:r>
            <a:r>
              <a:rPr lang="en-GB" sz="1600" b="0" i="0" u="none" strike="noStrike" kern="0" cap="none" spc="0" baseline="0">
                <a:solidFill>
                  <a:srgbClr val="000000"/>
                </a:solidFill>
                <a:uFillTx/>
                <a:latin typeface="Arial"/>
                <a:ea typeface="Calibri"/>
                <a:cs typeface="Calibri"/>
              </a:rPr>
              <a:t>(</a:t>
            </a:r>
            <a:r>
              <a:rPr lang="en-GB" sz="1600" b="0" i="0" u="none" strike="noStrike" kern="1200" cap="none" spc="0" baseline="0">
                <a:solidFill>
                  <a:srgbClr val="000000"/>
                </a:solidFill>
                <a:uFillTx/>
                <a:latin typeface="Arial"/>
                <a:ea typeface="Calibri"/>
                <a:cs typeface="Calibri"/>
              </a:rPr>
              <a:t>2025)</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name="Slide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2ED302-BFDC-0713-EBFC-D82270CFF8B3}"/>
              </a:ext>
            </a:extLst>
          </p:cNvPr>
          <p:cNvSpPr txBox="1">
            <a:spLocks noGrp="1"/>
          </p:cNvSpPr>
          <p:nvPr>
            <p:ph type="title"/>
          </p:nvPr>
        </p:nvSpPr>
        <p:spPr>
          <a:xfrm>
            <a:off x="1859148" y="624105"/>
            <a:ext cx="8911687" cy="1280891"/>
          </a:xfrm>
        </p:spPr>
        <p:txBody>
          <a:bodyPr/>
          <a:lstStyle/>
          <a:p>
            <a:pPr lvl="0"/>
            <a:r>
              <a:rPr lang="en-GB"/>
              <a:t>Limitations of using Microsoft Teams in Sunrise Residential Care Home</a:t>
            </a:r>
          </a:p>
        </p:txBody>
      </p:sp>
      <p:sp>
        <p:nvSpPr>
          <p:cNvPr id="3" name="TextBox 4">
            <a:extLst>
              <a:ext uri="{FF2B5EF4-FFF2-40B4-BE49-F238E27FC236}">
                <a16:creationId xmlns:a16="http://schemas.microsoft.com/office/drawing/2014/main" id="{E3764C32-F478-C9A4-127D-5B20D321879E}"/>
              </a:ext>
            </a:extLst>
          </p:cNvPr>
          <p:cNvSpPr txBox="1"/>
          <p:nvPr/>
        </p:nvSpPr>
        <p:spPr>
          <a:xfrm>
            <a:off x="111200" y="795555"/>
            <a:ext cx="2743200" cy="365760"/>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Calibri"/>
                <a:ea typeface="Calibri"/>
                <a:cs typeface="Calibri"/>
              </a:rPr>
              <a:t>MS TEAMS</a:t>
            </a:r>
          </a:p>
        </p:txBody>
      </p:sp>
      <p:graphicFrame>
        <p:nvGraphicFramePr>
          <p:cNvPr id="4" name="Table 11">
            <a:extLst>
              <a:ext uri="{FF2B5EF4-FFF2-40B4-BE49-F238E27FC236}">
                <a16:creationId xmlns:a16="http://schemas.microsoft.com/office/drawing/2014/main" id="{F69FEFEA-29F3-27C4-670E-37B29E94E3E9}"/>
              </a:ext>
            </a:extLst>
          </p:cNvPr>
          <p:cNvGraphicFramePr>
            <a:graphicFrameLocks noGrp="1"/>
          </p:cNvGraphicFramePr>
          <p:nvPr/>
        </p:nvGraphicFramePr>
        <p:xfrm>
          <a:off x="4970760" y="6405390"/>
          <a:ext cx="2250164" cy="373075"/>
        </p:xfrm>
        <a:graphic>
          <a:graphicData uri="http://schemas.openxmlformats.org/drawingml/2006/table">
            <a:tbl>
              <a:tblPr firstRow="1" bandRow="1">
                <a:effectLst/>
                <a:tableStyleId>{5C22544A-7EE6-4342-B048-85BDC9FD1C3A}</a:tableStyleId>
              </a:tblPr>
              <a:tblGrid>
                <a:gridCol w="2250164">
                  <a:extLst>
                    <a:ext uri="{9D8B030D-6E8A-4147-A177-3AD203B41FA5}">
                      <a16:colId xmlns:a16="http://schemas.microsoft.com/office/drawing/2014/main" val="1697863821"/>
                    </a:ext>
                  </a:extLst>
                </a:gridCol>
              </a:tblGrid>
              <a:tr h="373075">
                <a:tc>
                  <a:txBody>
                    <a:bodyPr/>
                    <a:lstStyle/>
                    <a:p>
                      <a:pPr lvl="0"/>
                      <a:r>
                        <a:rPr lang="en-GB"/>
                        <a:t>               Page 9</a:t>
                      </a:r>
                    </a:p>
                  </a:txBody>
                  <a:tcPr/>
                </a:tc>
                <a:extLst>
                  <a:ext uri="{0D108BD9-81ED-4DB2-BD59-A6C34878D82A}">
                    <a16:rowId xmlns:a16="http://schemas.microsoft.com/office/drawing/2014/main" val="1937529704"/>
                  </a:ext>
                </a:extLst>
              </a:tr>
            </a:tbl>
          </a:graphicData>
        </a:graphic>
      </p:graphicFrame>
      <p:sp>
        <p:nvSpPr>
          <p:cNvPr id="5" name="TextBox 12">
            <a:extLst>
              <a:ext uri="{FF2B5EF4-FFF2-40B4-BE49-F238E27FC236}">
                <a16:creationId xmlns:a16="http://schemas.microsoft.com/office/drawing/2014/main" id="{A9D1CDE2-EE15-56BB-ABAB-829B069E367A}"/>
              </a:ext>
            </a:extLst>
          </p:cNvPr>
          <p:cNvSpPr txBox="1"/>
          <p:nvPr/>
        </p:nvSpPr>
        <p:spPr>
          <a:xfrm>
            <a:off x="111200" y="795555"/>
            <a:ext cx="2743200" cy="365760"/>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Calibri"/>
                <a:ea typeface="Calibri"/>
                <a:cs typeface="Calibri"/>
              </a:rPr>
              <a:t>MS TEAMS</a:t>
            </a:r>
          </a:p>
        </p:txBody>
      </p:sp>
      <p:sp>
        <p:nvSpPr>
          <p:cNvPr id="6" name="TextBox 14">
            <a:extLst>
              <a:ext uri="{FF2B5EF4-FFF2-40B4-BE49-F238E27FC236}">
                <a16:creationId xmlns:a16="http://schemas.microsoft.com/office/drawing/2014/main" id="{765B3147-1BC5-49AB-75E7-160C81D56677}"/>
              </a:ext>
            </a:extLst>
          </p:cNvPr>
          <p:cNvSpPr txBox="1"/>
          <p:nvPr/>
        </p:nvSpPr>
        <p:spPr>
          <a:xfrm>
            <a:off x="2757473" y="2133761"/>
            <a:ext cx="4103388" cy="369335"/>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a typeface="Calibri"/>
              <a:cs typeface="Calibri"/>
            </a:endParaRPr>
          </a:p>
        </p:txBody>
      </p:sp>
      <p:sp>
        <p:nvSpPr>
          <p:cNvPr id="7" name="TextBox 18">
            <a:extLst>
              <a:ext uri="{FF2B5EF4-FFF2-40B4-BE49-F238E27FC236}">
                <a16:creationId xmlns:a16="http://schemas.microsoft.com/office/drawing/2014/main" id="{CE619AF5-180D-4D70-C844-E8DFEADF4FE3}"/>
              </a:ext>
            </a:extLst>
          </p:cNvPr>
          <p:cNvSpPr txBox="1"/>
          <p:nvPr/>
        </p:nvSpPr>
        <p:spPr>
          <a:xfrm>
            <a:off x="1163537" y="1712076"/>
            <a:ext cx="8531608" cy="5139869"/>
          </a:xfrm>
          <a:prstGeom prst="rect">
            <a:avLst/>
          </a:prstGeom>
          <a:noFill/>
          <a:ln cap="flat">
            <a:noFill/>
          </a:ln>
        </p:spPr>
        <p:txBody>
          <a:bodyPr vert="horz" wrap="square" lIns="91440" tIns="45720" rIns="91440" bIns="45720" anchor="t" anchorCtr="0" compatLnSpc="1">
            <a:spAutoFit/>
          </a:bodyPr>
          <a:lstStyle/>
          <a:p>
            <a:pPr marL="342900" marR="0" lvl="0" indent="-342900" algn="l" defTabSz="914400" rtl="0" fontAlgn="auto" hangingPunct="1">
              <a:lnSpc>
                <a:spcPct val="100000"/>
              </a:lnSpc>
              <a:spcBef>
                <a:spcPts val="0"/>
              </a:spcBef>
              <a:spcAft>
                <a:spcPts val="0"/>
              </a:spcAft>
              <a:buSzPct val="100000"/>
              <a:buFont typeface="Wingdings"/>
              <a:buChar char="Ø"/>
              <a:tabLst/>
              <a:defRPr sz="1800" b="0" i="0" u="none" strike="noStrike" kern="0" cap="none" spc="0" baseline="0">
                <a:solidFill>
                  <a:srgbClr val="000000"/>
                </a:solidFill>
                <a:uFillTx/>
              </a:defRPr>
            </a:pPr>
            <a:r>
              <a:rPr lang="en-GB" sz="2400" b="1" i="0" u="none" strike="noStrike" kern="1200" cap="none" spc="0" baseline="0">
                <a:solidFill>
                  <a:srgbClr val="404040"/>
                </a:solidFill>
                <a:uFillTx/>
                <a:latin typeface="Arial"/>
                <a:cs typeface="Arial"/>
              </a:rPr>
              <a:t> Mental Health &amp; Digital Literacy (Client)</a:t>
            </a:r>
            <a:endParaRPr lang="en-US" sz="1800" b="0" i="0" u="none" strike="noStrike" kern="1200" cap="none" spc="0" baseline="0">
              <a:solidFill>
                <a:srgbClr val="000000"/>
              </a:solidFill>
              <a:uFillTx/>
              <a:latin typeface="Calibri"/>
              <a:ea typeface="Calibri"/>
              <a:cs typeface="Calibri"/>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400" b="0" i="0" u="none" strike="noStrike" kern="1200" cap="none" spc="0" baseline="0">
                <a:solidFill>
                  <a:srgbClr val="404040"/>
                </a:solidFill>
                <a:uFillTx/>
                <a:latin typeface="Arial"/>
                <a:cs typeface="Arial"/>
              </a:rPr>
              <a:t> </a:t>
            </a:r>
            <a:r>
              <a:rPr lang="en-GB" sz="2000" b="0" i="0" u="none" strike="noStrike" kern="1200" cap="none" spc="0" baseline="0">
                <a:solidFill>
                  <a:srgbClr val="404040"/>
                </a:solidFill>
                <a:uFillTx/>
                <a:latin typeface="Arial"/>
                <a:cs typeface="Arial"/>
              </a:rPr>
              <a:t>(Gough, M, 2012)</a:t>
            </a:r>
            <a:endParaRPr lang="en-GB" sz="2000" b="0" i="0" u="none" strike="noStrike" kern="1200" cap="none" spc="0" baseline="0">
              <a:solidFill>
                <a:srgbClr val="000000"/>
              </a:solidFill>
              <a:uFillTx/>
              <a:latin typeface="Calibri"/>
              <a:ea typeface="Calibri"/>
              <a:cs typeface="Calibri"/>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400" b="0" i="0" u="none" strike="noStrike" kern="1200" cap="none" spc="0" baseline="0">
                <a:solidFill>
                  <a:srgbClr val="404040"/>
                </a:solidFill>
                <a:uFillTx/>
                <a:latin typeface="Arial"/>
                <a:cs typeface="Arial"/>
              </a:rPr>
              <a:t>Mental Health was implemented in 2007 by piece of </a:t>
            </a:r>
            <a:r>
              <a:rPr lang="en-GB" sz="2400" b="0" i="0" u="none" strike="noStrike" kern="0" cap="none" spc="0" baseline="0">
                <a:solidFill>
                  <a:srgbClr val="404040"/>
                </a:solidFill>
                <a:uFillTx/>
                <a:latin typeface="Arial"/>
                <a:cs typeface="Arial"/>
              </a:rPr>
              <a:t>legislation</a:t>
            </a:r>
            <a:r>
              <a:rPr lang="en-GB" sz="2400" b="0" i="0" u="none" strike="noStrike" kern="1200" cap="none" spc="0" baseline="0">
                <a:solidFill>
                  <a:srgbClr val="404040"/>
                </a:solidFill>
                <a:uFillTx/>
                <a:latin typeface="Arial"/>
                <a:cs typeface="Arial"/>
              </a:rPr>
              <a:t> to protect Adults who require help in a care homes.</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400" b="0" i="0" u="none" strike="noStrike" kern="0" cap="none" spc="0" baseline="0">
              <a:solidFill>
                <a:srgbClr val="404040"/>
              </a:solidFill>
              <a:uFillTx/>
              <a:latin typeface="Arial"/>
              <a:cs typeface="Arial"/>
            </a:endParaRPr>
          </a:p>
          <a:p>
            <a:pPr marL="342900" marR="0" lvl="0" indent="-342900" algn="l" defTabSz="914400" rtl="0" fontAlgn="auto" hangingPunct="1">
              <a:lnSpc>
                <a:spcPct val="100000"/>
              </a:lnSpc>
              <a:spcBef>
                <a:spcPts val="0"/>
              </a:spcBef>
              <a:spcAft>
                <a:spcPts val="0"/>
              </a:spcAft>
              <a:buSzPct val="100000"/>
              <a:buFont typeface="Wingdings"/>
              <a:buChar char="Ø"/>
              <a:tabLst/>
              <a:defRPr sz="1800" b="0" i="0" u="none" strike="noStrike" kern="0" cap="none" spc="0" baseline="0">
                <a:solidFill>
                  <a:srgbClr val="000000"/>
                </a:solidFill>
                <a:uFillTx/>
              </a:defRPr>
            </a:pPr>
            <a:r>
              <a:rPr lang="en-GB" sz="2400" b="1" i="0" u="none" strike="noStrike" kern="1200" cap="none" spc="0" baseline="0">
                <a:solidFill>
                  <a:srgbClr val="404040"/>
                </a:solidFill>
                <a:uFillTx/>
                <a:latin typeface="Arial"/>
                <a:cs typeface="Arial"/>
              </a:rPr>
              <a:t>Date &amp; Privacy Risks</a:t>
            </a:r>
            <a:r>
              <a:rPr lang="en-GB" sz="2400" b="0" i="0" u="none" strike="noStrike" kern="1200" cap="none" spc="0" baseline="0">
                <a:solidFill>
                  <a:srgbClr val="404040"/>
                </a:solidFill>
                <a:uFillTx/>
                <a:latin typeface="Arial"/>
                <a:cs typeface="Arial"/>
              </a:rPr>
              <a:t> </a:t>
            </a:r>
            <a:r>
              <a:rPr lang="en-GB" sz="2000" b="0" i="0" u="none" strike="noStrike" kern="1200" cap="none" spc="0" baseline="0">
                <a:solidFill>
                  <a:srgbClr val="404040"/>
                </a:solidFill>
                <a:uFillTx/>
                <a:latin typeface="Arial"/>
                <a:cs typeface="Arial"/>
              </a:rPr>
              <a:t>(Tech Target, 2019)</a:t>
            </a:r>
          </a:p>
          <a:p>
            <a:pPr marL="342900" marR="0" lvl="0" indent="-342900" algn="l" defTabSz="914400" rtl="0" fontAlgn="auto" hangingPunct="1">
              <a:lnSpc>
                <a:spcPct val="100000"/>
              </a:lnSpc>
              <a:spcBef>
                <a:spcPts val="0"/>
              </a:spcBef>
              <a:spcAft>
                <a:spcPts val="0"/>
              </a:spcAft>
              <a:buSzPct val="100000"/>
              <a:buFont typeface="Wingdings"/>
              <a:buChar char="Ø"/>
              <a:tabLst/>
              <a:defRPr sz="1800" b="0" i="0" u="none" strike="noStrike" kern="0" cap="none" spc="0" baseline="0">
                <a:solidFill>
                  <a:srgbClr val="000000"/>
                </a:solidFill>
                <a:uFillTx/>
              </a:defRPr>
            </a:pPr>
            <a:r>
              <a:rPr lang="en-GB" sz="2400" b="0" i="0" u="none" strike="noStrike" kern="1200" cap="none" spc="0" baseline="0">
                <a:solidFill>
                  <a:srgbClr val="404040"/>
                </a:solidFill>
                <a:uFillTx/>
                <a:latin typeface="Arial"/>
                <a:ea typeface="Calibri"/>
                <a:cs typeface="Calibri"/>
              </a:rPr>
              <a:t>Microsoft Teams is not designed specifically for clinical data management. </a:t>
            </a:r>
            <a:endParaRPr lang="en-GB" sz="2400" b="0" i="0" u="none" strike="noStrike" kern="0" cap="none" spc="0" baseline="0">
              <a:solidFill>
                <a:srgbClr val="000000"/>
              </a:solidFill>
              <a:uFillTx/>
              <a:latin typeface="Arial"/>
              <a:ea typeface="Calibri"/>
              <a:cs typeface="Calibri"/>
            </a:endParaRPr>
          </a:p>
          <a:p>
            <a:pPr marL="342900" marR="0" lvl="0" indent="-342900" algn="l" defTabSz="914400" rtl="0" fontAlgn="auto" hangingPunct="1">
              <a:lnSpc>
                <a:spcPct val="100000"/>
              </a:lnSpc>
              <a:spcBef>
                <a:spcPts val="0"/>
              </a:spcBef>
              <a:spcAft>
                <a:spcPts val="0"/>
              </a:spcAft>
              <a:buSzPct val="100000"/>
              <a:buFont typeface="Wingdings"/>
              <a:buChar char="Ø"/>
              <a:tabLst/>
              <a:defRPr sz="1800" b="0" i="0" u="none" strike="noStrike" kern="0" cap="none" spc="0" baseline="0">
                <a:solidFill>
                  <a:srgbClr val="000000"/>
                </a:solidFill>
                <a:uFillTx/>
              </a:defRPr>
            </a:pPr>
            <a:endParaRPr lang="en-GB" sz="2400" b="0" i="0" u="none" strike="noStrike" kern="0" cap="none" spc="0" baseline="0">
              <a:solidFill>
                <a:srgbClr val="404040"/>
              </a:solidFill>
              <a:uFillTx/>
              <a:latin typeface="Arial"/>
              <a:ea typeface="Calibri"/>
              <a:cs typeface="Calibri"/>
            </a:endParaRPr>
          </a:p>
          <a:p>
            <a:pPr marL="342900" marR="0" lvl="0" indent="-342900" algn="l" defTabSz="914400" rtl="0" fontAlgn="auto" hangingPunct="1">
              <a:lnSpc>
                <a:spcPct val="100000"/>
              </a:lnSpc>
              <a:spcBef>
                <a:spcPts val="0"/>
              </a:spcBef>
              <a:spcAft>
                <a:spcPts val="0"/>
              </a:spcAft>
              <a:buSzPct val="100000"/>
              <a:buFont typeface="Wingdings"/>
              <a:buChar char="Ø"/>
              <a:tabLst/>
              <a:defRPr sz="1800" b="0" i="0" u="none" strike="noStrike" kern="0" cap="none" spc="0" baseline="0">
                <a:solidFill>
                  <a:srgbClr val="000000"/>
                </a:solidFill>
                <a:uFillTx/>
              </a:defRPr>
            </a:pPr>
            <a:r>
              <a:rPr lang="en-GB" sz="2400" b="0" i="0" u="none" strike="noStrike" kern="1200" cap="none" spc="0" baseline="0">
                <a:solidFill>
                  <a:srgbClr val="404040"/>
                </a:solidFill>
                <a:uFillTx/>
                <a:latin typeface="Arial"/>
                <a:ea typeface="Calibri"/>
                <a:cs typeface="Calibri"/>
              </a:rPr>
              <a:t>Using Teams to share sensitive resident information (</a:t>
            </a:r>
            <a:r>
              <a:rPr lang="en-GB" sz="2400" b="0" i="0" u="none" strike="noStrike" kern="0" cap="none" spc="0" baseline="0">
                <a:solidFill>
                  <a:srgbClr val="404040"/>
                </a:solidFill>
                <a:uFillTx/>
                <a:latin typeface="Arial"/>
                <a:ea typeface="Calibri"/>
                <a:cs typeface="Calibri"/>
              </a:rPr>
              <a:t>eg,</a:t>
            </a:r>
            <a:r>
              <a:rPr lang="en-GB" sz="2400" b="0" i="0" u="none" strike="noStrike" kern="1200" cap="none" spc="0" baseline="0">
                <a:solidFill>
                  <a:srgbClr val="404040"/>
                </a:solidFill>
                <a:uFillTx/>
                <a:latin typeface="Arial"/>
                <a:ea typeface="Calibri"/>
                <a:cs typeface="Calibri"/>
              </a:rPr>
              <a:t> medical details) could breach GDPR or local health information laws if not properly managed.</a:t>
            </a:r>
            <a:endParaRPr lang="en-GB" sz="2400" b="0" i="0" u="none" strike="noStrike" kern="1200" cap="none" spc="0" baseline="0">
              <a:solidFill>
                <a:srgbClr val="000000"/>
              </a:solidFill>
              <a:uFillTx/>
              <a:latin typeface="Arial"/>
              <a:ea typeface="Calibri"/>
              <a:cs typeface="Calibri"/>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000" b="0" i="0" u="none" strike="noStrike" kern="1200" cap="none" spc="0" baseline="0">
              <a:solidFill>
                <a:srgbClr val="404040"/>
              </a:solidFill>
              <a:uFillTx/>
              <a:latin typeface="Arial"/>
              <a:cs typeface="Arial"/>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000" b="1" i="0" u="none" strike="noStrike" kern="1200" cap="none" spc="0" baseline="0">
              <a:solidFill>
                <a:srgbClr val="404040"/>
              </a:solidFill>
              <a:uFillTx/>
              <a:latin typeface="Arial"/>
              <a:cs typeface="Arial"/>
            </a:endParaRPr>
          </a:p>
        </p:txBody>
      </p:sp>
      <p:pic>
        <p:nvPicPr>
          <p:cNvPr id="8" name="Picture 8" descr="A person holding a tablet&#10;&#10;AI-generated content may be incorrect.">
            <a:extLst>
              <a:ext uri="{FF2B5EF4-FFF2-40B4-BE49-F238E27FC236}">
                <a16:creationId xmlns:a16="http://schemas.microsoft.com/office/drawing/2014/main" id="{5237246B-B2EC-3265-75D7-DB901C2E73DD}"/>
              </a:ext>
            </a:extLst>
          </p:cNvPr>
          <p:cNvPicPr>
            <a:picLocks noChangeAspect="1"/>
          </p:cNvPicPr>
          <p:nvPr/>
        </p:nvPicPr>
        <p:blipFill>
          <a:blip r:embed="rId2"/>
          <a:stretch>
            <a:fillRect/>
          </a:stretch>
        </p:blipFill>
        <p:spPr>
          <a:xfrm>
            <a:off x="9700339" y="1503913"/>
            <a:ext cx="2308000" cy="1664464"/>
          </a:xfrm>
          <a:prstGeom prst="rect">
            <a:avLst/>
          </a:prstGeom>
          <a:noFill/>
          <a:ln cap="flat">
            <a:noFill/>
          </a:ln>
        </p:spPr>
      </p:pic>
      <p:sp>
        <p:nvSpPr>
          <p:cNvPr id="9" name="TextBox 9">
            <a:extLst>
              <a:ext uri="{FF2B5EF4-FFF2-40B4-BE49-F238E27FC236}">
                <a16:creationId xmlns:a16="http://schemas.microsoft.com/office/drawing/2014/main" id="{B6E8D01B-0F27-7CCB-724E-8A6F7B19E873}"/>
              </a:ext>
            </a:extLst>
          </p:cNvPr>
          <p:cNvSpPr txBox="1"/>
          <p:nvPr/>
        </p:nvSpPr>
        <p:spPr>
          <a:xfrm>
            <a:off x="9699607" y="3167637"/>
            <a:ext cx="2743200" cy="365760"/>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ea typeface="Calibri"/>
                <a:cs typeface="Calibri"/>
              </a:rPr>
              <a:t>Help Desk Geek (2023)</a:t>
            </a:r>
            <a:endParaRPr lang="en-GB" sz="1800" b="0" i="0" u="none" strike="noStrike" kern="1200" cap="none" spc="0" baseline="0">
              <a:solidFill>
                <a:srgbClr val="000000"/>
              </a:solidFill>
              <a:uFillTx/>
              <a:latin typeface="Calibri"/>
            </a:endParaRPr>
          </a:p>
        </p:txBody>
      </p:sp>
      <p:pic>
        <p:nvPicPr>
          <p:cNvPr id="10" name="Picture 10" descr="A diagram of a company&#10;&#10;AI-generated content may be incorrect.">
            <a:extLst>
              <a:ext uri="{FF2B5EF4-FFF2-40B4-BE49-F238E27FC236}">
                <a16:creationId xmlns:a16="http://schemas.microsoft.com/office/drawing/2014/main" id="{2D3D5A57-616C-9D3F-71F8-EAFC0ABAB211}"/>
              </a:ext>
            </a:extLst>
          </p:cNvPr>
          <p:cNvPicPr>
            <a:picLocks noChangeAspect="1"/>
          </p:cNvPicPr>
          <p:nvPr/>
        </p:nvPicPr>
        <p:blipFill>
          <a:blip r:embed="rId3"/>
          <a:stretch>
            <a:fillRect/>
          </a:stretch>
        </p:blipFill>
        <p:spPr>
          <a:xfrm>
            <a:off x="9709410" y="3559274"/>
            <a:ext cx="2312051" cy="2852041"/>
          </a:xfrm>
          <a:prstGeom prst="rect">
            <a:avLst/>
          </a:prstGeom>
          <a:noFill/>
          <a:ln cap="flat">
            <a:noFill/>
          </a:ln>
        </p:spPr>
      </p:pic>
      <p:sp>
        <p:nvSpPr>
          <p:cNvPr id="11" name="TextBox 11">
            <a:extLst>
              <a:ext uri="{FF2B5EF4-FFF2-40B4-BE49-F238E27FC236}">
                <a16:creationId xmlns:a16="http://schemas.microsoft.com/office/drawing/2014/main" id="{1044E62B-3AF4-0C19-A037-8ACA0EF8E181}"/>
              </a:ext>
            </a:extLst>
          </p:cNvPr>
          <p:cNvSpPr txBox="1"/>
          <p:nvPr/>
        </p:nvSpPr>
        <p:spPr>
          <a:xfrm>
            <a:off x="10150809" y="6408371"/>
            <a:ext cx="1836682" cy="369335"/>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ea typeface="Calibri"/>
                <a:cs typeface="Calibri"/>
              </a:rPr>
              <a:t>Varonis (2022)</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13.xml><?xml version="1.0" encoding="utf-8"?>
<p:sld xmlns:a="http://schemas.openxmlformats.org/drawingml/2006/main" xmlns:r="http://schemas.openxmlformats.org/officeDocument/2006/relationships" xmlns:p="http://schemas.openxmlformats.org/presentationml/2006/main">
  <p:cSld name="Slide2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5C62F-B542-3706-0004-AF02DEC164A8}"/>
              </a:ext>
            </a:extLst>
          </p:cNvPr>
          <p:cNvSpPr txBox="1">
            <a:spLocks noGrp="1"/>
          </p:cNvSpPr>
          <p:nvPr>
            <p:ph type="title"/>
          </p:nvPr>
        </p:nvSpPr>
        <p:spPr>
          <a:xfrm>
            <a:off x="2107015" y="447406"/>
            <a:ext cx="8911687" cy="1280891"/>
          </a:xfrm>
        </p:spPr>
        <p:txBody>
          <a:bodyPr/>
          <a:lstStyle/>
          <a:p>
            <a:pPr lvl="0"/>
            <a:r>
              <a:rPr lang="en-GB"/>
              <a:t>Limitations of using Microsoft Teams in Sunrise Residential Care Home</a:t>
            </a:r>
            <a:endParaRPr lang="en-US"/>
          </a:p>
        </p:txBody>
      </p:sp>
      <p:sp>
        <p:nvSpPr>
          <p:cNvPr id="3" name="Content Placeholder 2">
            <a:extLst>
              <a:ext uri="{FF2B5EF4-FFF2-40B4-BE49-F238E27FC236}">
                <a16:creationId xmlns:a16="http://schemas.microsoft.com/office/drawing/2014/main" id="{E97E6524-B081-3D73-324C-E50ED54A5963}"/>
              </a:ext>
            </a:extLst>
          </p:cNvPr>
          <p:cNvSpPr txBox="1">
            <a:spLocks noGrp="1"/>
          </p:cNvSpPr>
          <p:nvPr>
            <p:ph idx="1"/>
          </p:nvPr>
        </p:nvSpPr>
        <p:spPr>
          <a:xfrm>
            <a:off x="3141384" y="1890640"/>
            <a:ext cx="8352184" cy="4096274"/>
          </a:xfrm>
        </p:spPr>
        <p:txBody>
          <a:bodyPr/>
          <a:lstStyle/>
          <a:p>
            <a:pPr lvl="0">
              <a:lnSpc>
                <a:spcPct val="90000"/>
              </a:lnSpc>
            </a:pPr>
            <a:r>
              <a:rPr lang="en-GB" sz="2400" b="1">
                <a:latin typeface="Arial"/>
                <a:cs typeface="Arial"/>
              </a:rPr>
              <a:t>Sensory Impairments </a:t>
            </a:r>
            <a:endParaRPr lang="en-US"/>
          </a:p>
          <a:p>
            <a:pPr lvl="0">
              <a:lnSpc>
                <a:spcPct val="90000"/>
              </a:lnSpc>
            </a:pPr>
            <a:r>
              <a:rPr lang="en-GB" sz="2400">
                <a:latin typeface="Arial"/>
                <a:cs typeface="Arial"/>
              </a:rPr>
              <a:t>Packages are available to make MS Teams easier to manage for people with sensory impairments </a:t>
            </a:r>
            <a:r>
              <a:rPr lang="en-GB" sz="2000">
                <a:latin typeface="Arial"/>
                <a:cs typeface="Arial"/>
              </a:rPr>
              <a:t>(Microsoft, n.d)</a:t>
            </a:r>
          </a:p>
          <a:p>
            <a:pPr lvl="0">
              <a:lnSpc>
                <a:spcPct val="90000"/>
              </a:lnSpc>
            </a:pPr>
            <a:r>
              <a:rPr lang="en-GB" sz="2400">
                <a:latin typeface="Arial"/>
                <a:cs typeface="Arial"/>
              </a:rPr>
              <a:t>In resident care homes most of the residents have a hearing impairments which restrict talking with family members. MS Teams offer read aloud and speak settings </a:t>
            </a:r>
            <a:r>
              <a:rPr lang="en-GB" sz="2000">
                <a:latin typeface="Arial"/>
                <a:cs typeface="Arial"/>
              </a:rPr>
              <a:t>(Microsoft, n.d)</a:t>
            </a:r>
          </a:p>
          <a:p>
            <a:pPr lvl="0">
              <a:lnSpc>
                <a:spcPct val="90000"/>
              </a:lnSpc>
            </a:pPr>
            <a:r>
              <a:rPr lang="en-GB" sz="2400">
                <a:latin typeface="Arial"/>
                <a:cs typeface="Arial"/>
              </a:rPr>
              <a:t>Performance issues on older equipment, can run slower on older computers that do not have the specifications to support. </a:t>
            </a:r>
            <a:r>
              <a:rPr lang="en-GB" sz="2000">
                <a:latin typeface="Arial"/>
                <a:cs typeface="Arial"/>
              </a:rPr>
              <a:t>(Shea, S, 2021)</a:t>
            </a:r>
          </a:p>
          <a:p>
            <a:pPr marL="0" lvl="0" indent="0">
              <a:lnSpc>
                <a:spcPct val="90000"/>
              </a:lnSpc>
              <a:buNone/>
            </a:pPr>
            <a:endParaRPr lang="en-GB" sz="1600">
              <a:latin typeface="Arial"/>
              <a:cs typeface="Arial"/>
            </a:endParaRPr>
          </a:p>
        </p:txBody>
      </p:sp>
      <p:pic>
        <p:nvPicPr>
          <p:cNvPr id="4" name="Picture 3" descr="Nursing Care Homes | Luxury Nursing Homes in the UK">
            <a:extLst>
              <a:ext uri="{FF2B5EF4-FFF2-40B4-BE49-F238E27FC236}">
                <a16:creationId xmlns:a16="http://schemas.microsoft.com/office/drawing/2014/main" id="{7BD19E4E-DE6E-69B6-8044-9B518A7EB806}"/>
              </a:ext>
            </a:extLst>
          </p:cNvPr>
          <p:cNvPicPr>
            <a:picLocks noChangeAspect="1"/>
          </p:cNvPicPr>
          <p:nvPr/>
        </p:nvPicPr>
        <p:blipFill>
          <a:blip r:embed="rId2"/>
          <a:stretch>
            <a:fillRect/>
          </a:stretch>
        </p:blipFill>
        <p:spPr>
          <a:xfrm>
            <a:off x="315221" y="1894636"/>
            <a:ext cx="2737155" cy="2273765"/>
          </a:xfrm>
          <a:prstGeom prst="rect">
            <a:avLst/>
          </a:prstGeom>
          <a:noFill/>
          <a:ln cap="flat">
            <a:noFill/>
          </a:ln>
        </p:spPr>
      </p:pic>
      <p:sp>
        <p:nvSpPr>
          <p:cNvPr id="5" name="TextBox 5">
            <a:extLst>
              <a:ext uri="{FF2B5EF4-FFF2-40B4-BE49-F238E27FC236}">
                <a16:creationId xmlns:a16="http://schemas.microsoft.com/office/drawing/2014/main" id="{F1EFD895-235B-9A91-29A5-90353FBAF280}"/>
              </a:ext>
            </a:extLst>
          </p:cNvPr>
          <p:cNvSpPr txBox="1"/>
          <p:nvPr/>
        </p:nvSpPr>
        <p:spPr>
          <a:xfrm>
            <a:off x="644194" y="4250643"/>
            <a:ext cx="2057528" cy="338556"/>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600" b="0" i="0" u="none" strike="noStrike" kern="1200" cap="none" spc="0" baseline="0">
                <a:solidFill>
                  <a:srgbClr val="000000"/>
                </a:solidFill>
                <a:uFillTx/>
                <a:latin typeface="Arial"/>
                <a:ea typeface="Calibri"/>
                <a:cs typeface="Calibri"/>
              </a:rPr>
              <a:t>Bing images</a:t>
            </a:r>
            <a:r>
              <a:rPr lang="en-GB" sz="1600" b="0" i="0" u="none" strike="noStrike" kern="0" cap="none" spc="0" baseline="0">
                <a:solidFill>
                  <a:srgbClr val="000000"/>
                </a:solidFill>
                <a:uFillTx/>
                <a:latin typeface="Arial"/>
                <a:ea typeface="Calibri"/>
                <a:cs typeface="Calibri"/>
              </a:rPr>
              <a:t> </a:t>
            </a:r>
            <a:r>
              <a:rPr lang="en-GB" sz="1600" b="0" i="0" u="none" strike="noStrike" kern="1200" cap="none" spc="0" baseline="0">
                <a:solidFill>
                  <a:srgbClr val="000000"/>
                </a:solidFill>
                <a:uFillTx/>
                <a:latin typeface="Arial"/>
                <a:ea typeface="Calibri"/>
                <a:cs typeface="Calibri"/>
              </a:rPr>
              <a:t>(2023)</a:t>
            </a:r>
            <a:endParaRPr lang="en-GB" sz="1600" b="0" i="0" u="none" strike="noStrike" kern="1200" cap="none" spc="0" baseline="0">
              <a:solidFill>
                <a:srgbClr val="000000"/>
              </a:solidFill>
              <a:uFillTx/>
              <a:latin typeface="Arial"/>
              <a:cs typeface="Arial"/>
            </a:endParaRPr>
          </a:p>
        </p:txBody>
      </p:sp>
      <p:sp>
        <p:nvSpPr>
          <p:cNvPr id="6" name="TextBox 5">
            <a:extLst>
              <a:ext uri="{FF2B5EF4-FFF2-40B4-BE49-F238E27FC236}">
                <a16:creationId xmlns:a16="http://schemas.microsoft.com/office/drawing/2014/main" id="{5997AF87-7B3E-98C6-5653-B92C6C1395BA}"/>
              </a:ext>
            </a:extLst>
          </p:cNvPr>
          <p:cNvSpPr txBox="1"/>
          <p:nvPr/>
        </p:nvSpPr>
        <p:spPr>
          <a:xfrm>
            <a:off x="206928" y="800456"/>
            <a:ext cx="2743200" cy="338556"/>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600" b="0" i="0" u="none" strike="noStrike" kern="1200" cap="none" spc="0" baseline="0">
                <a:solidFill>
                  <a:srgbClr val="FFFFFF"/>
                </a:solidFill>
                <a:uFillTx/>
                <a:latin typeface="Arial"/>
                <a:ea typeface="Calibri"/>
                <a:cs typeface="Calibri"/>
              </a:rPr>
              <a:t>MS TEAMS</a:t>
            </a:r>
            <a:endParaRPr lang="en-GB" sz="1600" b="0" i="0" u="none" strike="noStrike" kern="1200" cap="none" spc="0" baseline="0">
              <a:solidFill>
                <a:srgbClr val="FFFFFF"/>
              </a:solidFill>
              <a:uFillTx/>
              <a:latin typeface="Aria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grpId="1" nodeType="clickEffect">
                                  <p:stCondLst>
                                    <p:cond delay="0"/>
                                  </p:stCondLst>
                                  <p:childTnLst>
                                    <p:set>
                                      <p:cBhvr>
                                        <p:cTn id="10" dur="1" fill="hold">
                                          <p:stCondLst>
                                            <p:cond delay="0"/>
                                          </p:stCondLst>
                                        </p:cTn>
                                        <p:tgtEl>
                                          <p:spTgt spid="2"/>
                                        </p:tgtEl>
                                        <p:attrNameLst>
                                          <p:attrName>style.visibility</p:attrName>
                                        </p:attrNameLst>
                                      </p:cBhvr>
                                      <p:to>
                                        <p:strVal val="visible"/>
                                      </p:to>
                                    </p:set>
                                    <p:animEffect transition="in" filter="fade">
                                      <p:cBhvr>
                                        <p:cTn id="11" dur="500"/>
                                        <p:tgtEl>
                                          <p:spTgt spid="2"/>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grpId="2" nodeType="clickEffect">
                                  <p:stCondLst>
                                    <p:cond delay="0"/>
                                  </p:stCondLst>
                                  <p:childTnLst>
                                    <p:set>
                                      <p:cBhvr>
                                        <p:cTn id="15" dur="1" fill="hold">
                                          <p:stCondLst>
                                            <p:cond delay="0"/>
                                          </p:stCondLst>
                                        </p:cTn>
                                        <p:tgtEl>
                                          <p:spTgt spid="2"/>
                                        </p:tgtEl>
                                        <p:attrNameLst>
                                          <p:attrName>style.visibility</p:attrName>
                                        </p:attrNameLst>
                                      </p:cBhvr>
                                      <p:to>
                                        <p:strVal val="visible"/>
                                      </p:to>
                                    </p:set>
                                    <p:animEffect transition="in" filter="fade">
                                      <p:cBhvr>
                                        <p:cTn id="16" dur="500"/>
                                        <p:tgtEl>
                                          <p:spTgt spid="2"/>
                                        </p:tgtEl>
                                      </p:cBhvr>
                                    </p:animEffec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grpId="0" nodeType="clickEffect">
                                  <p:stCondLst>
                                    <p:cond delay="0"/>
                                  </p:stCondLst>
                                  <p:childTnLst>
                                    <p:set>
                                      <p:cBhvr>
                                        <p:cTn id="2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grpId="0" nodeType="clickEffect">
                                  <p:stCondLst>
                                    <p:cond delay="0"/>
                                  </p:stCondLst>
                                  <p:childTnLst>
                                    <p:set>
                                      <p:cBhvr>
                                        <p:cTn id="3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1" nodeType="clickEffect">
                                  <p:stCondLst>
                                    <p:cond delay="0"/>
                                  </p:stCondLst>
                                  <p:childTnLst>
                                    <p:set>
                                      <p:cBhvr>
                                        <p:cTn id="36" dur="1" fill="hold">
                                          <p:stCondLst>
                                            <p:cond delay="0"/>
                                          </p:stCondLst>
                                        </p:cTn>
                                        <p:tgtEl>
                                          <p:spTgt spid="3">
                                            <p:txEl>
                                              <p:pRg st="0" end="0"/>
                                            </p:txEl>
                                          </p:spTgt>
                                        </p:tgtEl>
                                        <p:attrNameLst>
                                          <p:attrName>style.visibility</p:attrName>
                                        </p:attrNameLst>
                                      </p:cBhvr>
                                      <p:to>
                                        <p:strVal val="visible"/>
                                      </p:to>
                                    </p:set>
                                    <p:animEffect transition="in" filter="fade">
                                      <p:cBhvr>
                                        <p:cTn id="37" dur="500"/>
                                        <p:tgtEl>
                                          <p:spTgt spid="3">
                                            <p:txEl>
                                              <p:pRg st="0" end="0"/>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1" nodeType="clickEffect">
                                  <p:stCondLst>
                                    <p:cond delay="0"/>
                                  </p:stCondLst>
                                  <p:childTnLst>
                                    <p:set>
                                      <p:cBhvr>
                                        <p:cTn id="41" dur="1" fill="hold">
                                          <p:stCondLst>
                                            <p:cond delay="0"/>
                                          </p:stCondLst>
                                        </p:cTn>
                                        <p:tgtEl>
                                          <p:spTgt spid="3">
                                            <p:txEl>
                                              <p:pRg st="1" end="1"/>
                                            </p:txEl>
                                          </p:spTgt>
                                        </p:tgtEl>
                                        <p:attrNameLst>
                                          <p:attrName>style.visibility</p:attrName>
                                        </p:attrNameLst>
                                      </p:cBhvr>
                                      <p:to>
                                        <p:strVal val="visible"/>
                                      </p:to>
                                    </p:set>
                                    <p:animEffect transition="in" filter="fade">
                                      <p:cBhvr>
                                        <p:cTn id="42" dur="500"/>
                                        <p:tgtEl>
                                          <p:spTgt spid="3">
                                            <p:txEl>
                                              <p:pRg st="1" end="1"/>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grpId="1" nodeType="clickEffect">
                                  <p:stCondLst>
                                    <p:cond delay="0"/>
                                  </p:stCondLst>
                                  <p:childTnLst>
                                    <p:set>
                                      <p:cBhvr>
                                        <p:cTn id="46" dur="1" fill="hold">
                                          <p:stCondLst>
                                            <p:cond delay="0"/>
                                          </p:stCondLst>
                                        </p:cTn>
                                        <p:tgtEl>
                                          <p:spTgt spid="3">
                                            <p:txEl>
                                              <p:pRg st="2" end="2"/>
                                            </p:txEl>
                                          </p:spTgt>
                                        </p:tgtEl>
                                        <p:attrNameLst>
                                          <p:attrName>style.visibility</p:attrName>
                                        </p:attrNameLst>
                                      </p:cBhvr>
                                      <p:to>
                                        <p:strVal val="visible"/>
                                      </p:to>
                                    </p:set>
                                    <p:animEffect transition="in" filter="fade">
                                      <p:cBhvr>
                                        <p:cTn id="47" dur="500"/>
                                        <p:tgtEl>
                                          <p:spTgt spid="3">
                                            <p:txEl>
                                              <p:pRg st="2" end="2"/>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grpId="1" nodeType="clickEffect">
                                  <p:stCondLst>
                                    <p:cond delay="0"/>
                                  </p:stCondLst>
                                  <p:childTnLst>
                                    <p:set>
                                      <p:cBhvr>
                                        <p:cTn id="51" dur="1" fill="hold">
                                          <p:stCondLst>
                                            <p:cond delay="0"/>
                                          </p:stCondLst>
                                        </p:cTn>
                                        <p:tgtEl>
                                          <p:spTgt spid="3">
                                            <p:txEl>
                                              <p:pRg st="3" end="3"/>
                                            </p:txEl>
                                          </p:spTgt>
                                        </p:tgtEl>
                                        <p:attrNameLst>
                                          <p:attrName>style.visibility</p:attrName>
                                        </p:attrNameLst>
                                      </p:cBhvr>
                                      <p:to>
                                        <p:strVal val="visible"/>
                                      </p:to>
                                    </p:set>
                                    <p:animEffect transition="in" filter="fade">
                                      <p:cBhvr>
                                        <p:cTn id="52"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2" grpId="1"/>
      <p:bldP spid="2" grpId="2"/>
      <p:bldP spid="3" grpId="0" build="p"/>
      <p:bldP spid="3" grpId="1" build="p"/>
    </p:bldLst>
  </p:timing>
</p:sld>
</file>

<file path=ppt/slides/slide14.xml><?xml version="1.0" encoding="utf-8"?>
<p:sld xmlns:a="http://schemas.openxmlformats.org/drawingml/2006/main" xmlns:r="http://schemas.openxmlformats.org/officeDocument/2006/relationships" xmlns:p="http://schemas.openxmlformats.org/presentationml/2006/main">
  <p:cSld name="Slide10">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F4A5FC-DF52-6874-9D90-8134DD9A5345}"/>
              </a:ext>
            </a:extLst>
          </p:cNvPr>
          <p:cNvSpPr txBox="1">
            <a:spLocks noGrp="1"/>
          </p:cNvSpPr>
          <p:nvPr>
            <p:ph type="title"/>
          </p:nvPr>
        </p:nvSpPr>
        <p:spPr>
          <a:xfrm>
            <a:off x="1938253" y="312861"/>
            <a:ext cx="8911687" cy="1280891"/>
          </a:xfrm>
        </p:spPr>
        <p:txBody>
          <a:bodyPr/>
          <a:lstStyle/>
          <a:p>
            <a:pPr lvl="0"/>
            <a:r>
              <a:rPr lang="en-GB" sz="2900"/>
              <a:t>Explaining the impact of limited digital skills among staff at Sunrise Residential Care Home</a:t>
            </a:r>
            <a:br>
              <a:rPr lang="en-GB" sz="2900"/>
            </a:br>
            <a:endParaRPr lang="en-GB" sz="2900"/>
          </a:p>
        </p:txBody>
      </p:sp>
      <p:graphicFrame>
        <p:nvGraphicFramePr>
          <p:cNvPr id="3" name="Table 5">
            <a:extLst>
              <a:ext uri="{FF2B5EF4-FFF2-40B4-BE49-F238E27FC236}">
                <a16:creationId xmlns:a16="http://schemas.microsoft.com/office/drawing/2014/main" id="{F11DEDD6-F47D-B2D3-9469-99EE00BEB571}"/>
              </a:ext>
            </a:extLst>
          </p:cNvPr>
          <p:cNvGraphicFramePr>
            <a:graphicFrameLocks noGrp="1"/>
          </p:cNvGraphicFramePr>
          <p:nvPr/>
        </p:nvGraphicFramePr>
        <p:xfrm>
          <a:off x="5338349" y="6374035"/>
          <a:ext cx="2111020" cy="365760"/>
        </p:xfrm>
        <a:graphic>
          <a:graphicData uri="http://schemas.openxmlformats.org/drawingml/2006/table">
            <a:tbl>
              <a:tblPr firstRow="1" bandRow="1">
                <a:effectLst/>
                <a:tableStyleId>{5C22544A-7EE6-4342-B048-85BDC9FD1C3A}</a:tableStyleId>
              </a:tblPr>
              <a:tblGrid>
                <a:gridCol w="2111020">
                  <a:extLst>
                    <a:ext uri="{9D8B030D-6E8A-4147-A177-3AD203B41FA5}">
                      <a16:colId xmlns:a16="http://schemas.microsoft.com/office/drawing/2014/main" val="2917260709"/>
                    </a:ext>
                  </a:extLst>
                </a:gridCol>
              </a:tblGrid>
              <a:tr h="343988">
                <a:tc>
                  <a:txBody>
                    <a:bodyPr/>
                    <a:lstStyle/>
                    <a:p>
                      <a:pPr lvl="0"/>
                      <a:r>
                        <a:rPr lang="en-GB"/>
                        <a:t>             Slide 10</a:t>
                      </a:r>
                    </a:p>
                  </a:txBody>
                  <a:tcPr/>
                </a:tc>
                <a:extLst>
                  <a:ext uri="{0D108BD9-81ED-4DB2-BD59-A6C34878D82A}">
                    <a16:rowId xmlns:a16="http://schemas.microsoft.com/office/drawing/2014/main" val="3600974523"/>
                  </a:ext>
                </a:extLst>
              </a:tr>
            </a:tbl>
          </a:graphicData>
        </a:graphic>
      </p:graphicFrame>
      <p:sp>
        <p:nvSpPr>
          <p:cNvPr id="4" name="TextBox 6">
            <a:extLst>
              <a:ext uri="{FF2B5EF4-FFF2-40B4-BE49-F238E27FC236}">
                <a16:creationId xmlns:a16="http://schemas.microsoft.com/office/drawing/2014/main" id="{982250E7-02EB-FD9B-1317-0E6CA102C165}"/>
              </a:ext>
            </a:extLst>
          </p:cNvPr>
          <p:cNvSpPr txBox="1"/>
          <p:nvPr/>
        </p:nvSpPr>
        <p:spPr>
          <a:xfrm>
            <a:off x="-3886" y="773838"/>
            <a:ext cx="2743200" cy="365760"/>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Calibri"/>
                <a:ea typeface="Calibri"/>
                <a:cs typeface="Calibri"/>
              </a:rPr>
              <a:t>LIMITATIONS</a:t>
            </a:r>
            <a:endParaRPr lang="en-GB" sz="1800" b="0" i="0" u="none" strike="noStrike" kern="1200" cap="none" spc="0" baseline="0">
              <a:solidFill>
                <a:srgbClr val="FFFFFF"/>
              </a:solidFill>
              <a:uFillTx/>
              <a:latin typeface="Calibri"/>
            </a:endParaRPr>
          </a:p>
        </p:txBody>
      </p:sp>
      <p:sp>
        <p:nvSpPr>
          <p:cNvPr id="5" name="TextBox 18">
            <a:extLst>
              <a:ext uri="{FF2B5EF4-FFF2-40B4-BE49-F238E27FC236}">
                <a16:creationId xmlns:a16="http://schemas.microsoft.com/office/drawing/2014/main" id="{33060C60-6379-3232-4B6A-894F8041C865}"/>
              </a:ext>
            </a:extLst>
          </p:cNvPr>
          <p:cNvSpPr txBox="1"/>
          <p:nvPr/>
        </p:nvSpPr>
        <p:spPr>
          <a:xfrm>
            <a:off x="-3886" y="773838"/>
            <a:ext cx="2743200" cy="365760"/>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Calibri"/>
                <a:ea typeface="Calibri"/>
                <a:cs typeface="Calibri"/>
              </a:rPr>
              <a:t>LIMITATIONS</a:t>
            </a:r>
            <a:endParaRPr lang="en-GB" sz="1800" b="0" i="0" u="none" strike="noStrike" kern="1200" cap="none" spc="0" baseline="0">
              <a:solidFill>
                <a:srgbClr val="FFFFFF"/>
              </a:solidFill>
              <a:uFillTx/>
              <a:latin typeface="Calibri"/>
            </a:endParaRPr>
          </a:p>
        </p:txBody>
      </p:sp>
      <p:graphicFrame>
        <p:nvGraphicFramePr>
          <p:cNvPr id="6" name="Content Placeholder 14">
            <a:extLst>
              <a:ext uri="{FF2B5EF4-FFF2-40B4-BE49-F238E27FC236}">
                <a16:creationId xmlns:a16="http://schemas.microsoft.com/office/drawing/2014/main" id="{2261DCE7-D6D0-7F07-8E5E-6F5A164B202A}"/>
              </a:ext>
            </a:extLst>
          </p:cNvPr>
          <p:cNvGraphicFramePr>
            <a:graphicFrameLocks noGrp="1"/>
          </p:cNvGraphicFramePr>
          <p:nvPr>
            <p:ph idx="1"/>
          </p:nvPr>
        </p:nvGraphicFramePr>
        <p:xfrm>
          <a:off x="1932566" y="1412318"/>
          <a:ext cx="8915400" cy="4394204"/>
        </p:xfrm>
        <a:graphic>
          <a:graphicData uri="http://schemas.openxmlformats.org/drawingml/2006/table">
            <a:tbl>
              <a:tblPr firstRow="1" bandRow="1">
                <a:effectLst/>
                <a:tableStyleId>{5C22544A-7EE6-4342-B048-85BDC9FD1C3A}</a:tableStyleId>
              </a:tblPr>
              <a:tblGrid>
                <a:gridCol w="4457700">
                  <a:extLst>
                    <a:ext uri="{9D8B030D-6E8A-4147-A177-3AD203B41FA5}">
                      <a16:colId xmlns:a16="http://schemas.microsoft.com/office/drawing/2014/main" val="3219930155"/>
                    </a:ext>
                  </a:extLst>
                </a:gridCol>
                <a:gridCol w="4457700">
                  <a:extLst>
                    <a:ext uri="{9D8B030D-6E8A-4147-A177-3AD203B41FA5}">
                      <a16:colId xmlns:a16="http://schemas.microsoft.com/office/drawing/2014/main" val="15055517"/>
                    </a:ext>
                  </a:extLst>
                </a:gridCol>
              </a:tblGrid>
              <a:tr h="370844">
                <a:tc>
                  <a:txBody>
                    <a:bodyPr/>
                    <a:lstStyle/>
                    <a:p>
                      <a:pPr lvl="0"/>
                      <a:r>
                        <a:rPr lang="en-GB"/>
                        <a:t>                     Microsoft Word</a:t>
                      </a:r>
                    </a:p>
                  </a:txBody>
                  <a:tcPr/>
                </a:tc>
                <a:tc>
                  <a:txBody>
                    <a:bodyPr/>
                    <a:lstStyle/>
                    <a:p>
                      <a:pPr lvl="0"/>
                      <a:r>
                        <a:rPr lang="en-GB"/>
                        <a:t>                           Microsoft Teams</a:t>
                      </a:r>
                    </a:p>
                  </a:txBody>
                  <a:tcPr/>
                </a:tc>
                <a:extLst>
                  <a:ext uri="{0D108BD9-81ED-4DB2-BD59-A6C34878D82A}">
                    <a16:rowId xmlns:a16="http://schemas.microsoft.com/office/drawing/2014/main" val="538060257"/>
                  </a:ext>
                </a:extLst>
              </a:tr>
              <a:tr h="370844">
                <a:tc>
                  <a:txBody>
                    <a:bodyPr/>
                    <a:lstStyle/>
                    <a:p>
                      <a:pPr marL="285750" lvl="0" indent="-285750">
                        <a:buSzPct val="100000"/>
                        <a:buFont typeface="Arial"/>
                        <a:buChar char="•"/>
                      </a:pPr>
                      <a:r>
                        <a:rPr lang="en-GB" b="0">
                          <a:solidFill>
                            <a:srgbClr val="C00000"/>
                          </a:solidFill>
                        </a:rPr>
                        <a:t>Poorly formatted care plans</a:t>
                      </a:r>
                      <a:r>
                        <a:rPr lang="en-GB"/>
                        <a:t> Espehaug, B., Moldskred, P. S. &amp; Snibsoer, A. K. (2021)</a:t>
                      </a:r>
                    </a:p>
                  </a:txBody>
                  <a:tcPr/>
                </a:tc>
                <a:tc>
                  <a:txBody>
                    <a:bodyPr/>
                    <a:lstStyle/>
                    <a:p>
                      <a:pPr marL="285750" lvl="0" indent="-285750">
                        <a:buSzPct val="100000"/>
                        <a:buFont typeface="Arial"/>
                        <a:buChar char="•"/>
                      </a:pPr>
                      <a:r>
                        <a:rPr lang="en-GB" b="0">
                          <a:solidFill>
                            <a:srgbClr val="C00000"/>
                          </a:solidFill>
                        </a:rPr>
                        <a:t>Reduced efficiency and communication</a:t>
                      </a:r>
                      <a:r>
                        <a:rPr lang="en-GB"/>
                        <a:t> </a:t>
                      </a:r>
                      <a:r>
                        <a:rPr lang="en-GB" sz="1800" b="0" i="0" u="none" strike="noStrike">
                          <a:latin typeface="Calibri"/>
                        </a:rPr>
                        <a:t>Greenhalgh, T. (2023)</a:t>
                      </a:r>
                      <a:endParaRPr lang="en-GB"/>
                    </a:p>
                  </a:txBody>
                  <a:tcPr/>
                </a:tc>
                <a:extLst>
                  <a:ext uri="{0D108BD9-81ED-4DB2-BD59-A6C34878D82A}">
                    <a16:rowId xmlns:a16="http://schemas.microsoft.com/office/drawing/2014/main" val="1413951958"/>
                  </a:ext>
                </a:extLst>
              </a:tr>
              <a:tr h="370844">
                <a:tc>
                  <a:txBody>
                    <a:bodyPr/>
                    <a:lstStyle/>
                    <a:p>
                      <a:pPr marL="285750" lvl="0" indent="-285750">
                        <a:buSzPct val="100000"/>
                        <a:buFont typeface="Arial"/>
                        <a:buChar char="•"/>
                      </a:pPr>
                      <a:r>
                        <a:rPr lang="en-GB" b="0">
                          <a:solidFill>
                            <a:srgbClr val="C00000"/>
                          </a:solidFill>
                        </a:rPr>
                        <a:t>Inconsistent or incomplete documents. </a:t>
                      </a:r>
                      <a:r>
                        <a:rPr lang="en-GB" b="0">
                          <a:solidFill>
                            <a:srgbClr val="000000"/>
                          </a:solidFill>
                        </a:rPr>
                        <a:t>Source: Authors own work</a:t>
                      </a:r>
                    </a:p>
                  </a:txBody>
                  <a:tcPr/>
                </a:tc>
                <a:tc>
                  <a:txBody>
                    <a:bodyPr/>
                    <a:lstStyle/>
                    <a:p>
                      <a:pPr marL="285750" lvl="0" indent="-285750">
                        <a:buSzPct val="100000"/>
                        <a:buFont typeface="Arial"/>
                        <a:buChar char="•"/>
                      </a:pPr>
                      <a:r>
                        <a:rPr lang="en-GB" b="0">
                          <a:solidFill>
                            <a:srgbClr val="C00000"/>
                          </a:solidFill>
                        </a:rPr>
                        <a:t>Miscommunication</a:t>
                      </a:r>
                      <a:r>
                        <a:rPr lang="en-GB" b="1">
                          <a:solidFill>
                            <a:srgbClr val="C00000"/>
                          </a:solidFill>
                        </a:rPr>
                        <a:t>. </a:t>
                      </a:r>
                      <a:r>
                        <a:rPr lang="en-GB" sz="1800" b="0" i="0" u="none" strike="noStrike">
                          <a:latin typeface="Calibri"/>
                        </a:rPr>
                        <a:t>Clohessy, S., Arvanitis, T.N., Rashid, U., Craddock, C., Evans, M., Toro, C. and Elliott, M.T. (2023)</a:t>
                      </a:r>
                      <a:endParaRPr lang="en-GB" b="1"/>
                    </a:p>
                  </a:txBody>
                  <a:tcPr/>
                </a:tc>
                <a:extLst>
                  <a:ext uri="{0D108BD9-81ED-4DB2-BD59-A6C34878D82A}">
                    <a16:rowId xmlns:a16="http://schemas.microsoft.com/office/drawing/2014/main" val="1578032187"/>
                  </a:ext>
                </a:extLst>
              </a:tr>
              <a:tr h="370844">
                <a:tc>
                  <a:txBody>
                    <a:bodyPr/>
                    <a:lstStyle/>
                    <a:p>
                      <a:pPr marL="285750" lvl="0" indent="-285750">
                        <a:buSzPct val="100000"/>
                        <a:buFont typeface="Arial"/>
                        <a:buChar char="•"/>
                      </a:pPr>
                      <a:r>
                        <a:rPr lang="en-GB" b="0">
                          <a:solidFill>
                            <a:srgbClr val="C00000"/>
                          </a:solidFill>
                        </a:rPr>
                        <a:t>Misunderstandings in patient care</a:t>
                      </a:r>
                      <a:r>
                        <a:rPr lang="en-GB" b="1"/>
                        <a:t> </a:t>
                      </a:r>
                      <a:r>
                        <a:rPr lang="en-GB" sz="1800" b="0" i="0" u="none" strike="noStrike">
                          <a:latin typeface="Calibri"/>
                        </a:rPr>
                        <a:t>Starmer, A.J., Spector, N.D., Srivastava, R., West, D.C., Rosenbluth, G., Allen, A.D., et al. (2014)</a:t>
                      </a:r>
                      <a:endParaRPr lang="en-GB"/>
                    </a:p>
                  </a:txBody>
                  <a:tcPr/>
                </a:tc>
                <a:tc>
                  <a:txBody>
                    <a:bodyPr/>
                    <a:lstStyle/>
                    <a:p>
                      <a:pPr marL="285750" lvl="0" indent="-285750">
                        <a:buSzPct val="100000"/>
                        <a:buFont typeface="Arial"/>
                        <a:buChar char="•"/>
                      </a:pPr>
                      <a:r>
                        <a:rPr lang="en-GB" b="0">
                          <a:solidFill>
                            <a:srgbClr val="C00000"/>
                          </a:solidFill>
                        </a:rPr>
                        <a:t>Difficulty in multi-disciplinary collaboration</a:t>
                      </a:r>
                    </a:p>
                    <a:p>
                      <a:pPr lvl="0">
                        <a:buNone/>
                      </a:pPr>
                      <a:r>
                        <a:rPr lang="en-GB" b="0">
                          <a:solidFill>
                            <a:srgbClr val="000000"/>
                          </a:solidFill>
                        </a:rPr>
                        <a:t>     Source: Authors own work</a:t>
                      </a:r>
                    </a:p>
                  </a:txBody>
                  <a:tcPr/>
                </a:tc>
                <a:extLst>
                  <a:ext uri="{0D108BD9-81ED-4DB2-BD59-A6C34878D82A}">
                    <a16:rowId xmlns:a16="http://schemas.microsoft.com/office/drawing/2014/main" val="7183245"/>
                  </a:ext>
                </a:extLst>
              </a:tr>
              <a:tr h="370844">
                <a:tc>
                  <a:txBody>
                    <a:bodyPr/>
                    <a:lstStyle/>
                    <a:p>
                      <a:pPr marL="285750" lvl="0" indent="-285750">
                        <a:buSzPct val="100000"/>
                        <a:buFont typeface="Arial"/>
                        <a:buChar char="•"/>
                      </a:pPr>
                      <a:r>
                        <a:rPr lang="en-GB" b="0">
                          <a:solidFill>
                            <a:srgbClr val="C00000"/>
                          </a:solidFill>
                        </a:rPr>
                        <a:t>Reduced efficiency and productivity</a:t>
                      </a:r>
                    </a:p>
                    <a:p>
                      <a:pPr lvl="0">
                        <a:buNone/>
                      </a:pPr>
                      <a:r>
                        <a:rPr lang="en-GB" b="0">
                          <a:solidFill>
                            <a:srgbClr val="000000"/>
                          </a:solidFill>
                        </a:rPr>
                        <a:t>      Source: Authors own work</a:t>
                      </a:r>
                    </a:p>
                  </a:txBody>
                  <a:tcPr/>
                </a:tc>
                <a:tc>
                  <a:txBody>
                    <a:bodyPr/>
                    <a:lstStyle/>
                    <a:p>
                      <a:pPr marL="285750" lvl="0" indent="-285750">
                        <a:buSzPct val="100000"/>
                        <a:buFont typeface="Arial"/>
                        <a:buChar char="•"/>
                      </a:pPr>
                      <a:r>
                        <a:rPr lang="en-GB" b="0">
                          <a:solidFill>
                            <a:srgbClr val="C00000"/>
                          </a:solidFill>
                        </a:rPr>
                        <a:t>Missed training opportunities</a:t>
                      </a:r>
                      <a:r>
                        <a:rPr lang="en-GB" b="1"/>
                        <a:t> </a:t>
                      </a:r>
                      <a:r>
                        <a:rPr lang="en-GB" sz="1800" b="0" i="0" u="none" strike="noStrike">
                          <a:latin typeface="Calibri"/>
                        </a:rPr>
                        <a:t>Care Learning. (n.d.)</a:t>
                      </a:r>
                      <a:endParaRPr lang="en-GB" b="1"/>
                    </a:p>
                  </a:txBody>
                  <a:tcPr/>
                </a:tc>
                <a:extLst>
                  <a:ext uri="{0D108BD9-81ED-4DB2-BD59-A6C34878D82A}">
                    <a16:rowId xmlns:a16="http://schemas.microsoft.com/office/drawing/2014/main" val="279238123"/>
                  </a:ext>
                </a:extLst>
              </a:tr>
              <a:tr h="620466">
                <a:tc>
                  <a:txBody>
                    <a:bodyPr/>
                    <a:lstStyle/>
                    <a:p>
                      <a:pPr marL="285750" lvl="0" indent="-285750">
                        <a:buSzPct val="100000"/>
                        <a:buFont typeface="Arial"/>
                        <a:buChar char="•"/>
                      </a:pPr>
                      <a:r>
                        <a:rPr lang="en-GB" b="0">
                          <a:solidFill>
                            <a:srgbClr val="C00000"/>
                          </a:solidFill>
                        </a:rPr>
                        <a:t>Lack of self-confidence and morale</a:t>
                      </a:r>
                      <a:r>
                        <a:rPr lang="en-GB"/>
                        <a:t> </a:t>
                      </a:r>
                      <a:r>
                        <a:rPr lang="en-GB" sz="1800" b="0" i="0" u="none" strike="noStrike">
                          <a:latin typeface="Calibri"/>
                        </a:rPr>
                        <a:t>Adaptavist, (2025)</a:t>
                      </a:r>
                      <a:endParaRPr lang="en-GB"/>
                    </a:p>
                  </a:txBody>
                  <a:tcPr/>
                </a:tc>
                <a:tc>
                  <a:txBody>
                    <a:bodyPr/>
                    <a:lstStyle/>
                    <a:p>
                      <a:pPr marL="285750" lvl="0" indent="-285750">
                        <a:buSzPct val="100000"/>
                        <a:buFont typeface="Arial"/>
                        <a:buChar char="•"/>
                      </a:pPr>
                      <a:r>
                        <a:rPr lang="en-GB" b="0">
                          <a:solidFill>
                            <a:srgbClr val="C00000"/>
                          </a:solidFill>
                        </a:rPr>
                        <a:t>Weakened family communication</a:t>
                      </a:r>
                      <a:r>
                        <a:rPr lang="en-GB" b="0">
                          <a:solidFill>
                            <a:srgbClr val="000000"/>
                          </a:solidFill>
                        </a:rPr>
                        <a:t> Source: Authors own work</a:t>
                      </a:r>
                    </a:p>
                  </a:txBody>
                  <a:tcPr/>
                </a:tc>
                <a:extLst>
                  <a:ext uri="{0D108BD9-81ED-4DB2-BD59-A6C34878D82A}">
                    <a16:rowId xmlns:a16="http://schemas.microsoft.com/office/drawing/2014/main" val="375504141"/>
                  </a:ext>
                </a:extLst>
              </a:tr>
            </a:tbl>
          </a:graphicData>
        </a:graphic>
      </p:graphicFrame>
      <p:sp>
        <p:nvSpPr>
          <p:cNvPr id="7" name="TextBox 19">
            <a:extLst>
              <a:ext uri="{FF2B5EF4-FFF2-40B4-BE49-F238E27FC236}">
                <a16:creationId xmlns:a16="http://schemas.microsoft.com/office/drawing/2014/main" id="{A0E4F0A0-DD14-2326-C637-C684B0DE5739}"/>
              </a:ext>
            </a:extLst>
          </p:cNvPr>
          <p:cNvSpPr txBox="1"/>
          <p:nvPr/>
        </p:nvSpPr>
        <p:spPr>
          <a:xfrm>
            <a:off x="2548176" y="5729657"/>
            <a:ext cx="8005114" cy="646334"/>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ea typeface="Calibri"/>
                <a:cs typeface="Calibri"/>
              </a:rPr>
              <a:t>Table 1: Summary of Limited Digital skills for Microsoft Word and Microsoft Teams and how it can affect the care delivery in Sunrise Residential Care Home.</a:t>
            </a:r>
            <a:endParaRPr lang="en-GB" sz="1800" b="0" i="0" u="none" strike="noStrike" kern="1200" cap="none" spc="0" baseline="0">
              <a:solidFill>
                <a:srgbClr val="000000"/>
              </a:solidFill>
              <a:uFillTx/>
              <a:latin typeface="Calibri"/>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1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D4BF3E-9E8E-F73B-BAFC-47B318FF45D9}"/>
              </a:ext>
            </a:extLst>
          </p:cNvPr>
          <p:cNvSpPr txBox="1">
            <a:spLocks noGrp="1"/>
          </p:cNvSpPr>
          <p:nvPr>
            <p:ph type="title"/>
          </p:nvPr>
        </p:nvSpPr>
        <p:spPr>
          <a:xfrm>
            <a:off x="1810603" y="624105"/>
            <a:ext cx="8911687" cy="1280891"/>
          </a:xfrm>
        </p:spPr>
        <p:txBody>
          <a:bodyPr/>
          <a:lstStyle/>
          <a:p>
            <a:pPr lvl="0"/>
            <a:r>
              <a:rPr lang="en-GB">
                <a:latin typeface="Arial"/>
                <a:cs typeface="Arial"/>
              </a:rPr>
              <a:t>Check-list for Digital Practices</a:t>
            </a:r>
          </a:p>
        </p:txBody>
      </p:sp>
      <p:sp>
        <p:nvSpPr>
          <p:cNvPr id="3" name="TextBox 3">
            <a:extLst>
              <a:ext uri="{FF2B5EF4-FFF2-40B4-BE49-F238E27FC236}">
                <a16:creationId xmlns:a16="http://schemas.microsoft.com/office/drawing/2014/main" id="{8CD55F1E-B56E-747D-E620-FE2C974C1529}"/>
              </a:ext>
            </a:extLst>
          </p:cNvPr>
          <p:cNvSpPr txBox="1"/>
          <p:nvPr/>
        </p:nvSpPr>
        <p:spPr>
          <a:xfrm>
            <a:off x="3209" y="798252"/>
            <a:ext cx="2743200" cy="338556"/>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600" b="0" i="0" u="none" strike="noStrike" kern="1200" cap="none" spc="0" baseline="0">
                <a:solidFill>
                  <a:srgbClr val="FFFFFF"/>
                </a:solidFill>
                <a:uFillTx/>
                <a:latin typeface="Arial"/>
                <a:ea typeface="Calibri"/>
                <a:cs typeface="Calibri"/>
              </a:rPr>
              <a:t>CHECK-LIST</a:t>
            </a:r>
          </a:p>
        </p:txBody>
      </p:sp>
      <p:pic>
        <p:nvPicPr>
          <p:cNvPr id="4" name="Picture 6" descr="A black and white image of a person with a lock&#10;&#10;AI-generated content may be incorrect.">
            <a:extLst>
              <a:ext uri="{FF2B5EF4-FFF2-40B4-BE49-F238E27FC236}">
                <a16:creationId xmlns:a16="http://schemas.microsoft.com/office/drawing/2014/main" id="{5C686094-A098-0553-1A3D-A76CCD2152C2}"/>
              </a:ext>
            </a:extLst>
          </p:cNvPr>
          <p:cNvPicPr>
            <a:picLocks noChangeAspect="1"/>
          </p:cNvPicPr>
          <p:nvPr/>
        </p:nvPicPr>
        <p:blipFill>
          <a:blip r:embed="rId2"/>
          <a:stretch>
            <a:fillRect/>
          </a:stretch>
        </p:blipFill>
        <p:spPr>
          <a:xfrm>
            <a:off x="10461074" y="1260664"/>
            <a:ext cx="1021247" cy="1078397"/>
          </a:xfrm>
          <a:prstGeom prst="rect">
            <a:avLst/>
          </a:prstGeom>
          <a:noFill/>
          <a:ln cap="flat">
            <a:noFill/>
          </a:ln>
        </p:spPr>
      </p:pic>
      <p:pic>
        <p:nvPicPr>
          <p:cNvPr id="5" name="Picture 7" descr="A black and white logo&#10;&#10;AI-generated content may be incorrect.">
            <a:extLst>
              <a:ext uri="{FF2B5EF4-FFF2-40B4-BE49-F238E27FC236}">
                <a16:creationId xmlns:a16="http://schemas.microsoft.com/office/drawing/2014/main" id="{12AA06AD-8F7C-0E5C-735D-18B8D5277B58}"/>
              </a:ext>
            </a:extLst>
          </p:cNvPr>
          <p:cNvPicPr>
            <a:picLocks noChangeAspect="1"/>
          </p:cNvPicPr>
          <p:nvPr/>
        </p:nvPicPr>
        <p:blipFill>
          <a:blip r:embed="rId3"/>
          <a:stretch>
            <a:fillRect/>
          </a:stretch>
        </p:blipFill>
        <p:spPr>
          <a:xfrm>
            <a:off x="10451207" y="4848752"/>
            <a:ext cx="1032567" cy="1076742"/>
          </a:xfrm>
          <a:prstGeom prst="rect">
            <a:avLst/>
          </a:prstGeom>
          <a:noFill/>
          <a:ln cap="flat">
            <a:noFill/>
          </a:ln>
        </p:spPr>
      </p:pic>
      <p:pic>
        <p:nvPicPr>
          <p:cNvPr id="6" name="Picture 8" descr="A clipboard with a strategy&#10;&#10;AI-generated content may be incorrect.">
            <a:extLst>
              <a:ext uri="{FF2B5EF4-FFF2-40B4-BE49-F238E27FC236}">
                <a16:creationId xmlns:a16="http://schemas.microsoft.com/office/drawing/2014/main" id="{AA1B88C7-3194-DF93-4E6A-E98EBDFC0A54}"/>
              </a:ext>
            </a:extLst>
          </p:cNvPr>
          <p:cNvPicPr>
            <a:picLocks noChangeAspect="1"/>
          </p:cNvPicPr>
          <p:nvPr/>
        </p:nvPicPr>
        <p:blipFill>
          <a:blip r:embed="rId4"/>
          <a:stretch>
            <a:fillRect/>
          </a:stretch>
        </p:blipFill>
        <p:spPr>
          <a:xfrm>
            <a:off x="10440838" y="3652845"/>
            <a:ext cx="1038090" cy="1082265"/>
          </a:xfrm>
          <a:prstGeom prst="rect">
            <a:avLst/>
          </a:prstGeom>
          <a:noFill/>
          <a:ln cap="flat">
            <a:noFill/>
          </a:ln>
        </p:spPr>
      </p:pic>
      <p:sp>
        <p:nvSpPr>
          <p:cNvPr id="7" name="Content Placeholder 2">
            <a:extLst>
              <a:ext uri="{FF2B5EF4-FFF2-40B4-BE49-F238E27FC236}">
                <a16:creationId xmlns:a16="http://schemas.microsoft.com/office/drawing/2014/main" id="{D2762B64-CA5E-CDB6-ADE8-E9BB0D86DCAE}"/>
              </a:ext>
            </a:extLst>
          </p:cNvPr>
          <p:cNvSpPr txBox="1">
            <a:spLocks noGrp="1"/>
          </p:cNvSpPr>
          <p:nvPr>
            <p:ph idx="1"/>
          </p:nvPr>
        </p:nvSpPr>
        <p:spPr>
          <a:xfrm>
            <a:off x="1622538" y="962195"/>
            <a:ext cx="8883953" cy="5393350"/>
          </a:xfrm>
        </p:spPr>
        <p:txBody>
          <a:bodyPr>
            <a:noAutofit/>
          </a:bodyPr>
          <a:lstStyle/>
          <a:p>
            <a:pPr marL="0" lvl="0" indent="0">
              <a:lnSpc>
                <a:spcPct val="60000"/>
              </a:lnSpc>
              <a:buNone/>
            </a:pPr>
            <a:endParaRPr lang="en-GB"/>
          </a:p>
          <a:p>
            <a:pPr lvl="0">
              <a:lnSpc>
                <a:spcPct val="60000"/>
              </a:lnSpc>
            </a:pPr>
            <a:endParaRPr lang="en-GB">
              <a:latin typeface="Arial"/>
              <a:cs typeface="Arial"/>
            </a:endParaRPr>
          </a:p>
          <a:p>
            <a:pPr lvl="0">
              <a:lnSpc>
                <a:spcPct val="60000"/>
              </a:lnSpc>
            </a:pPr>
            <a:r>
              <a:rPr lang="en-GB" sz="2400" b="1">
                <a:latin typeface="Arial"/>
                <a:cs typeface="Arial"/>
              </a:rPr>
              <a:t>Security and Privacy</a:t>
            </a:r>
          </a:p>
          <a:p>
            <a:pPr marL="0" lvl="0" indent="0">
              <a:lnSpc>
                <a:spcPct val="60000"/>
              </a:lnSpc>
              <a:buNone/>
            </a:pPr>
            <a:r>
              <a:rPr lang="en-GB" sz="2400">
                <a:latin typeface="Arial"/>
                <a:cs typeface="Arial"/>
              </a:rPr>
              <a:t>Provides opportunities keep and maintain safe practices.</a:t>
            </a:r>
          </a:p>
          <a:p>
            <a:pPr marL="0" lvl="0" indent="0">
              <a:lnSpc>
                <a:spcPct val="60000"/>
              </a:lnSpc>
              <a:buNone/>
            </a:pPr>
            <a:r>
              <a:rPr lang="en-GB" sz="2000">
                <a:latin typeface="Arial"/>
                <a:cs typeface="Arial"/>
              </a:rPr>
              <a:t>(Federation of small businesses, 2025)</a:t>
            </a:r>
            <a:endParaRPr lang="en-GB"/>
          </a:p>
          <a:p>
            <a:pPr lvl="0">
              <a:lnSpc>
                <a:spcPct val="60000"/>
              </a:lnSpc>
            </a:pPr>
            <a:r>
              <a:rPr lang="en-GB" sz="2400" b="1">
                <a:latin typeface="Arial"/>
                <a:cs typeface="Arial"/>
              </a:rPr>
              <a:t>Accessibility and Inclusion</a:t>
            </a:r>
          </a:p>
          <a:p>
            <a:pPr lvl="0">
              <a:lnSpc>
                <a:spcPct val="60000"/>
              </a:lnSpc>
            </a:pPr>
            <a:r>
              <a:rPr lang="en-GB" sz="2400">
                <a:latin typeface="Arial"/>
                <a:cs typeface="Arial"/>
              </a:rPr>
              <a:t>Includes a range of Multi-disciplinary and visiting professional</a:t>
            </a:r>
            <a:endParaRPr lang="en-GB" sz="2400">
              <a:solidFill>
                <a:srgbClr val="000000"/>
              </a:solidFill>
              <a:latin typeface="Arial"/>
              <a:cs typeface="Arial"/>
            </a:endParaRPr>
          </a:p>
          <a:p>
            <a:pPr marL="0" lvl="0" indent="0">
              <a:lnSpc>
                <a:spcPct val="60000"/>
              </a:lnSpc>
              <a:buNone/>
            </a:pPr>
            <a:r>
              <a:rPr lang="en-GB" sz="2400">
                <a:latin typeface="Arial"/>
                <a:cs typeface="Arial"/>
              </a:rPr>
              <a:t> team's inclusions. </a:t>
            </a:r>
            <a:endParaRPr lang="en-GB" sz="2400">
              <a:solidFill>
                <a:srgbClr val="000000"/>
              </a:solidFill>
              <a:latin typeface="Arial"/>
              <a:cs typeface="Arial"/>
            </a:endParaRPr>
          </a:p>
          <a:p>
            <a:pPr lvl="0">
              <a:lnSpc>
                <a:spcPct val="60000"/>
              </a:lnSpc>
            </a:pPr>
            <a:r>
              <a:rPr lang="en-GB" sz="2400">
                <a:latin typeface="Arial"/>
                <a:cs typeface="Arial"/>
              </a:rPr>
              <a:t>It also gives opportunities for all to discuss</a:t>
            </a:r>
            <a:endParaRPr lang="en-GB" sz="1600">
              <a:solidFill>
                <a:srgbClr val="000000"/>
              </a:solidFill>
              <a:latin typeface="Arial"/>
              <a:cs typeface="Arial"/>
            </a:endParaRPr>
          </a:p>
          <a:p>
            <a:pPr marL="0" lvl="0" indent="0">
              <a:lnSpc>
                <a:spcPct val="60000"/>
              </a:lnSpc>
              <a:buNone/>
            </a:pPr>
            <a:r>
              <a:rPr lang="en-GB" sz="2400">
                <a:latin typeface="Arial"/>
                <a:cs typeface="Arial"/>
              </a:rPr>
              <a:t> patients' needs.</a:t>
            </a:r>
            <a:r>
              <a:rPr lang="en-GB" sz="2000">
                <a:latin typeface="Arial"/>
                <a:cs typeface="Arial"/>
              </a:rPr>
              <a:t> (Microsoft, 2025)</a:t>
            </a:r>
            <a:endParaRPr lang="en-GB" sz="2000">
              <a:solidFill>
                <a:srgbClr val="000000"/>
              </a:solidFill>
              <a:latin typeface="Arial"/>
              <a:cs typeface="Arial"/>
            </a:endParaRPr>
          </a:p>
          <a:p>
            <a:pPr lvl="0">
              <a:lnSpc>
                <a:spcPct val="60000"/>
              </a:lnSpc>
            </a:pPr>
            <a:r>
              <a:rPr lang="en-GB" sz="2400" b="1">
                <a:latin typeface="Arial"/>
                <a:cs typeface="Arial"/>
              </a:rPr>
              <a:t>Planning and strategies</a:t>
            </a:r>
          </a:p>
          <a:p>
            <a:pPr lvl="0">
              <a:lnSpc>
                <a:spcPct val="60000"/>
              </a:lnSpc>
            </a:pPr>
            <a:r>
              <a:rPr lang="en-GB" sz="2400">
                <a:latin typeface="Arial"/>
                <a:cs typeface="Arial"/>
              </a:rPr>
              <a:t>Ward rounds, updates, Feeback and appointments can be</a:t>
            </a:r>
            <a:endParaRPr lang="en-GB" sz="2000">
              <a:solidFill>
                <a:srgbClr val="000000"/>
              </a:solidFill>
              <a:latin typeface="Arial"/>
              <a:cs typeface="Arial"/>
            </a:endParaRPr>
          </a:p>
          <a:p>
            <a:pPr marL="0" lvl="0" indent="0">
              <a:lnSpc>
                <a:spcPct val="60000"/>
              </a:lnSpc>
              <a:buNone/>
            </a:pPr>
            <a:r>
              <a:rPr lang="en-GB" sz="2400">
                <a:latin typeface="Arial"/>
                <a:cs typeface="Arial"/>
              </a:rPr>
              <a:t> facilitated with the team's tool</a:t>
            </a:r>
            <a:r>
              <a:rPr lang="en-GB">
                <a:latin typeface="Arial"/>
                <a:cs typeface="Arial"/>
              </a:rPr>
              <a:t>. </a:t>
            </a:r>
            <a:r>
              <a:rPr lang="en-GB" sz="2000">
                <a:latin typeface="Arial"/>
                <a:cs typeface="Arial"/>
              </a:rPr>
              <a:t>(Microsoft, 2025)</a:t>
            </a:r>
            <a:endParaRPr lang="en-GB" sz="2000">
              <a:solidFill>
                <a:srgbClr val="000000"/>
              </a:solidFill>
              <a:latin typeface="Arial"/>
              <a:cs typeface="Arial"/>
            </a:endParaRPr>
          </a:p>
          <a:p>
            <a:pPr lvl="0">
              <a:lnSpc>
                <a:spcPct val="60000"/>
              </a:lnSpc>
            </a:pPr>
            <a:r>
              <a:rPr lang="en-GB" sz="2400" b="1">
                <a:latin typeface="Arial"/>
                <a:cs typeface="Arial"/>
              </a:rPr>
              <a:t>Intergrated Antivirus that is regularly updated </a:t>
            </a:r>
            <a:endParaRPr lang="en-GB">
              <a:latin typeface="Arial"/>
              <a:cs typeface="Arial"/>
            </a:endParaRPr>
          </a:p>
          <a:p>
            <a:pPr marL="0" lvl="0" indent="0">
              <a:lnSpc>
                <a:spcPct val="60000"/>
              </a:lnSpc>
              <a:buNone/>
            </a:pPr>
            <a:r>
              <a:rPr lang="en-GB" sz="2400">
                <a:latin typeface="Arial"/>
                <a:cs typeface="Arial"/>
              </a:rPr>
              <a:t>Provides an updated safe practice for all when online. </a:t>
            </a:r>
          </a:p>
          <a:p>
            <a:pPr marL="0" lvl="0" indent="0">
              <a:lnSpc>
                <a:spcPct val="60000"/>
              </a:lnSpc>
              <a:buNone/>
            </a:pPr>
            <a:r>
              <a:rPr lang="en-GB" sz="2000">
                <a:latin typeface="Arial"/>
                <a:cs typeface="Arial"/>
              </a:rPr>
              <a:t>(Microsoft, 2025)</a:t>
            </a:r>
            <a:endParaRPr lang="en-GB"/>
          </a:p>
          <a:p>
            <a:pPr marL="0" lvl="0" indent="0">
              <a:lnSpc>
                <a:spcPct val="60000"/>
              </a:lnSpc>
              <a:buNone/>
            </a:pPr>
            <a:endParaRPr lang="en-GB" sz="1050"/>
          </a:p>
          <a:p>
            <a:pPr marL="0" lvl="0" indent="0">
              <a:lnSpc>
                <a:spcPct val="60000"/>
              </a:lnSpc>
              <a:buNone/>
            </a:pPr>
            <a:endParaRPr lang="en-GB"/>
          </a:p>
          <a:p>
            <a:pPr marL="0" lvl="0" indent="0">
              <a:lnSpc>
                <a:spcPct val="60000"/>
              </a:lnSpc>
              <a:buNone/>
            </a:pPr>
            <a:endParaRPr lang="en-GB"/>
          </a:p>
          <a:p>
            <a:pPr marL="0" lvl="0" indent="0">
              <a:lnSpc>
                <a:spcPct val="60000"/>
              </a:lnSpc>
              <a:buNone/>
            </a:pPr>
            <a:endParaRPr lang="en-GB"/>
          </a:p>
          <a:p>
            <a:pPr marL="0" lvl="0" indent="0">
              <a:lnSpc>
                <a:spcPct val="60000"/>
              </a:lnSpc>
              <a:buNone/>
            </a:pPr>
            <a:endParaRPr lang="en-GB"/>
          </a:p>
          <a:p>
            <a:pPr marL="0" lvl="0" indent="0">
              <a:lnSpc>
                <a:spcPct val="60000"/>
              </a:lnSpc>
              <a:buNone/>
            </a:pPr>
            <a:endParaRPr lang="en-GB"/>
          </a:p>
          <a:p>
            <a:pPr marL="0" lvl="0" indent="0">
              <a:lnSpc>
                <a:spcPct val="60000"/>
              </a:lnSpc>
              <a:buNone/>
            </a:pPr>
            <a:endParaRPr lang="en-GB" sz="1400"/>
          </a:p>
        </p:txBody>
      </p:sp>
      <p:pic>
        <p:nvPicPr>
          <p:cNvPr id="8" name="Picture 21" descr="A black and white icon of people&#10;&#10;AI-generated content may be incorrect.">
            <a:extLst>
              <a:ext uri="{FF2B5EF4-FFF2-40B4-BE49-F238E27FC236}">
                <a16:creationId xmlns:a16="http://schemas.microsoft.com/office/drawing/2014/main" id="{759074D7-B06D-D9F2-450D-D563925267E2}"/>
              </a:ext>
            </a:extLst>
          </p:cNvPr>
          <p:cNvPicPr>
            <a:picLocks noChangeAspect="1"/>
          </p:cNvPicPr>
          <p:nvPr/>
        </p:nvPicPr>
        <p:blipFill>
          <a:blip r:embed="rId5"/>
          <a:stretch>
            <a:fillRect/>
          </a:stretch>
        </p:blipFill>
        <p:spPr>
          <a:xfrm>
            <a:off x="10461257" y="2468093"/>
            <a:ext cx="1027730" cy="1060868"/>
          </a:xfrm>
          <a:prstGeom prst="rect">
            <a:avLst/>
          </a:prstGeom>
          <a:noFill/>
          <a:ln cap="flat">
            <a:noFill/>
          </a:ln>
        </p:spPr>
      </p:pic>
      <p:graphicFrame>
        <p:nvGraphicFramePr>
          <p:cNvPr id="9" name="Table 14">
            <a:extLst>
              <a:ext uri="{FF2B5EF4-FFF2-40B4-BE49-F238E27FC236}">
                <a16:creationId xmlns:a16="http://schemas.microsoft.com/office/drawing/2014/main" id="{D0413E9B-49BB-C0A9-ADF6-1DE00F4FE9B8}"/>
              </a:ext>
            </a:extLst>
          </p:cNvPr>
          <p:cNvGraphicFramePr>
            <a:graphicFrameLocks noGrp="1"/>
          </p:cNvGraphicFramePr>
          <p:nvPr/>
        </p:nvGraphicFramePr>
        <p:xfrm>
          <a:off x="10435608" y="6349429"/>
          <a:ext cx="1590041" cy="365760"/>
        </p:xfrm>
        <a:graphic>
          <a:graphicData uri="http://schemas.openxmlformats.org/drawingml/2006/table">
            <a:tbl>
              <a:tblPr firstRow="1" bandRow="1">
                <a:effectLst/>
                <a:tableStyleId>{5C22544A-7EE6-4342-B048-85BDC9FD1C3A}</a:tableStyleId>
              </a:tblPr>
              <a:tblGrid>
                <a:gridCol w="1590041">
                  <a:extLst>
                    <a:ext uri="{9D8B030D-6E8A-4147-A177-3AD203B41FA5}">
                      <a16:colId xmlns:a16="http://schemas.microsoft.com/office/drawing/2014/main" val="2437089755"/>
                    </a:ext>
                  </a:extLst>
                </a:gridCol>
              </a:tblGrid>
              <a:tr h="290888">
                <a:tc>
                  <a:txBody>
                    <a:bodyPr/>
                    <a:lstStyle/>
                    <a:p>
                      <a:pPr lvl="0"/>
                      <a:r>
                        <a:rPr lang="en-GB"/>
                        <a:t>      Slide 14</a:t>
                      </a:r>
                    </a:p>
                  </a:txBody>
                  <a:tcPr/>
                </a:tc>
                <a:extLst>
                  <a:ext uri="{0D108BD9-81ED-4DB2-BD59-A6C34878D82A}">
                    <a16:rowId xmlns:a16="http://schemas.microsoft.com/office/drawing/2014/main" val="104356971"/>
                  </a:ext>
                </a:extLst>
              </a:tr>
            </a:tbl>
          </a:graphicData>
        </a:graphic>
      </p:graphicFrame>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
                                            <p:txEl>
                                              <p:pRg st="5" end="5"/>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7">
                                            <p:txEl>
                                              <p:pRg st="6" end="6"/>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7">
                                            <p:txEl>
                                              <p:pRg st="7" end="7"/>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7">
                                            <p:txEl>
                                              <p:pRg st="8" end="8"/>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7">
                                            <p:txEl>
                                              <p:pRg st="9" end="9"/>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7">
                                            <p:txEl>
                                              <p:pRg st="10" end="10"/>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7">
                                            <p:txEl>
                                              <p:pRg st="11" end="11"/>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7">
                                            <p:txEl>
                                              <p:pRg st="12" end="12"/>
                                            </p:txEl>
                                          </p:spTgt>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7">
                                            <p:txEl>
                                              <p:pRg st="13" end="13"/>
                                            </p:txEl>
                                          </p:spTgt>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1" presetClass="entr" presetSubtype="0" fill="hold" grpId="0" nodeType="clickEffect">
                                  <p:stCondLst>
                                    <p:cond delay="0"/>
                                  </p:stCondLst>
                                  <p:childTnLst>
                                    <p:set>
                                      <p:cBhvr>
                                        <p:cTn id="54" dur="1" fill="hold">
                                          <p:stCondLst>
                                            <p:cond delay="0"/>
                                          </p:stCondLst>
                                        </p:cTn>
                                        <p:tgtEl>
                                          <p:spTgt spid="7">
                                            <p:txEl>
                                              <p:pRg st="14" end="14"/>
                                            </p:txEl>
                                          </p:spTgt>
                                        </p:tgtEl>
                                        <p:attrNameLst>
                                          <p:attrName>style.visibility</p:attrName>
                                        </p:attrNameLst>
                                      </p:cBhvr>
                                      <p:to>
                                        <p:strVal val="visible"/>
                                      </p:to>
                                    </p:set>
                                  </p:childTnLst>
                                </p:cTn>
                              </p:par>
                            </p:childTnLst>
                          </p:cTn>
                        </p:par>
                      </p:childTnLst>
                    </p:cTn>
                  </p:par>
                  <p:par>
                    <p:cTn id="55" fill="hold">
                      <p:stCondLst>
                        <p:cond delay="indefinite"/>
                      </p:stCondLst>
                      <p:childTnLst>
                        <p:par>
                          <p:cTn id="56" fill="hold">
                            <p:stCondLst>
                              <p:cond delay="0"/>
                            </p:stCondLst>
                            <p:childTnLst>
                              <p:par>
                                <p:cTn id="57" presetID="1" presetClass="entr" presetSubtype="0" fill="hold" grpId="0" nodeType="clickEffect">
                                  <p:stCondLst>
                                    <p:cond delay="0"/>
                                  </p:stCondLst>
                                  <p:childTnLst>
                                    <p:set>
                                      <p:cBhvr>
                                        <p:cTn id="58" dur="1" fill="hold">
                                          <p:stCondLst>
                                            <p:cond delay="0"/>
                                          </p:stCondLst>
                                        </p:cTn>
                                        <p:tgtEl>
                                          <p:spTgt spid="7">
                                            <p:txEl>
                                              <p:pRg st="15" end="1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name="Slide1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CE3593-8E17-D965-02C2-01C2A60E8728}"/>
              </a:ext>
            </a:extLst>
          </p:cNvPr>
          <p:cNvSpPr txBox="1">
            <a:spLocks noGrp="1"/>
          </p:cNvSpPr>
          <p:nvPr>
            <p:ph type="title"/>
          </p:nvPr>
        </p:nvSpPr>
        <p:spPr/>
        <p:txBody>
          <a:bodyPr/>
          <a:lstStyle/>
          <a:p>
            <a:pPr lvl="0"/>
            <a:r>
              <a:rPr lang="en-GB">
                <a:latin typeface="Arial"/>
                <a:cs typeface="Arial"/>
              </a:rPr>
              <a:t>Conclusion</a:t>
            </a:r>
          </a:p>
        </p:txBody>
      </p:sp>
      <p:sp>
        <p:nvSpPr>
          <p:cNvPr id="3" name="TextBox 3">
            <a:extLst>
              <a:ext uri="{FF2B5EF4-FFF2-40B4-BE49-F238E27FC236}">
                <a16:creationId xmlns:a16="http://schemas.microsoft.com/office/drawing/2014/main" id="{AF93C939-5AA8-CD0D-4140-0AF410AB1694}"/>
              </a:ext>
            </a:extLst>
          </p:cNvPr>
          <p:cNvSpPr txBox="1"/>
          <p:nvPr/>
        </p:nvSpPr>
        <p:spPr>
          <a:xfrm>
            <a:off x="4160" y="800374"/>
            <a:ext cx="2743200" cy="365760"/>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Calibri"/>
                <a:ea typeface="Calibri"/>
                <a:cs typeface="Calibri"/>
              </a:rPr>
              <a:t>CONCLUSION</a:t>
            </a:r>
          </a:p>
        </p:txBody>
      </p:sp>
      <p:sp>
        <p:nvSpPr>
          <p:cNvPr id="4" name="Content Placeholder 2">
            <a:extLst>
              <a:ext uri="{FF2B5EF4-FFF2-40B4-BE49-F238E27FC236}">
                <a16:creationId xmlns:a16="http://schemas.microsoft.com/office/drawing/2014/main" id="{DABC95D5-5F6B-22D9-6EBE-955D4DD6A99D}"/>
              </a:ext>
            </a:extLst>
          </p:cNvPr>
          <p:cNvSpPr txBox="1">
            <a:spLocks noGrp="1"/>
          </p:cNvSpPr>
          <p:nvPr>
            <p:ph idx="1"/>
          </p:nvPr>
        </p:nvSpPr>
        <p:spPr>
          <a:xfrm>
            <a:off x="2592772" y="1536356"/>
            <a:ext cx="8901546" cy="4262530"/>
          </a:xfrm>
        </p:spPr>
        <p:txBody>
          <a:bodyPr/>
          <a:lstStyle/>
          <a:p>
            <a:pPr marL="457200" lvl="0" indent="-457200">
              <a:lnSpc>
                <a:spcPct val="90000"/>
              </a:lnSpc>
            </a:pPr>
            <a:r>
              <a:rPr lang="en-GB" sz="2400">
                <a:solidFill>
                  <a:srgbClr val="0D0D0D"/>
                </a:solidFill>
                <a:latin typeface="Arial"/>
                <a:cs typeface="Arial"/>
              </a:rPr>
              <a:t>As a group we have concluded that with the right training for staff this could be a safe working practice for all.</a:t>
            </a:r>
            <a:endParaRPr lang="en-US" sz="2400">
              <a:solidFill>
                <a:srgbClr val="0D0D0D"/>
              </a:solidFill>
              <a:cs typeface="Arial"/>
            </a:endParaRPr>
          </a:p>
          <a:p>
            <a:pPr marL="457200" lvl="0" indent="-457200">
              <a:lnSpc>
                <a:spcPct val="90000"/>
              </a:lnSpc>
            </a:pPr>
            <a:r>
              <a:rPr lang="en-GB" sz="2400">
                <a:solidFill>
                  <a:srgbClr val="0D0D0D"/>
                </a:solidFill>
                <a:latin typeface="Arial"/>
                <a:cs typeface="Arial"/>
              </a:rPr>
              <a:t>Having the benefits of inclusion whether in a team setting or working remotely. </a:t>
            </a:r>
            <a:endParaRPr lang="en-US" sz="2400">
              <a:solidFill>
                <a:srgbClr val="0D0D0D"/>
              </a:solidFill>
              <a:cs typeface="Arial"/>
            </a:endParaRPr>
          </a:p>
          <a:p>
            <a:pPr marL="457200" lvl="0" indent="-457200">
              <a:lnSpc>
                <a:spcPct val="90000"/>
              </a:lnSpc>
            </a:pPr>
            <a:r>
              <a:rPr lang="en-GB" sz="2400">
                <a:solidFill>
                  <a:srgbClr val="0D0D0D"/>
                </a:solidFill>
                <a:latin typeface="Arial"/>
                <a:cs typeface="Arial"/>
              </a:rPr>
              <a:t>Including practicing safe codes of conduct, equal rights and applying the laws of the care act 2014. </a:t>
            </a:r>
            <a:endParaRPr lang="en-US" sz="2400">
              <a:solidFill>
                <a:srgbClr val="0D0D0D"/>
              </a:solidFill>
              <a:cs typeface="Arial"/>
            </a:endParaRPr>
          </a:p>
          <a:p>
            <a:pPr marL="457200" lvl="0" indent="-457200">
              <a:lnSpc>
                <a:spcPct val="90000"/>
              </a:lnSpc>
            </a:pPr>
            <a:r>
              <a:rPr lang="en-GB" sz="2400">
                <a:solidFill>
                  <a:srgbClr val="0D0D0D"/>
                </a:solidFill>
                <a:latin typeface="Arial"/>
                <a:cs typeface="Arial"/>
              </a:rPr>
              <a:t>Maintaining the data protection act and complying with all regulations that the care role implies. </a:t>
            </a:r>
            <a:endParaRPr lang="en-US" sz="2400">
              <a:solidFill>
                <a:srgbClr val="0D0D0D"/>
              </a:solidFill>
              <a:cs typeface="Arial"/>
            </a:endParaRPr>
          </a:p>
          <a:p>
            <a:pPr marL="457200" lvl="0" indent="-457200">
              <a:lnSpc>
                <a:spcPct val="90000"/>
              </a:lnSpc>
            </a:pPr>
            <a:r>
              <a:rPr lang="en-GB" sz="2400">
                <a:solidFill>
                  <a:srgbClr val="0D0D0D"/>
                </a:solidFill>
                <a:latin typeface="Arial"/>
                <a:cs typeface="Arial"/>
              </a:rPr>
              <a:t>The use of Microsoft Word &amp; Teams allows all staff to access information efficiently and safely with confidence</a:t>
            </a:r>
            <a:r>
              <a:rPr lang="en-GB" sz="2000">
                <a:solidFill>
                  <a:srgbClr val="0D0D0D"/>
                </a:solidFill>
                <a:latin typeface="Arial"/>
                <a:cs typeface="Arial"/>
              </a:rPr>
              <a:t>. (NHS England, 2022)</a:t>
            </a:r>
            <a:endParaRPr lang="en-US" sz="2000">
              <a:solidFill>
                <a:srgbClr val="0D0D0D"/>
              </a:solidFill>
            </a:endParaRPr>
          </a:p>
        </p:txBody>
      </p:sp>
      <p:sp>
        <p:nvSpPr>
          <p:cNvPr id="5" name="TextBox 7">
            <a:extLst>
              <a:ext uri="{FF2B5EF4-FFF2-40B4-BE49-F238E27FC236}">
                <a16:creationId xmlns:a16="http://schemas.microsoft.com/office/drawing/2014/main" id="{96BF0501-F0AB-F85D-7DCD-D025A944CDA9}"/>
              </a:ext>
            </a:extLst>
          </p:cNvPr>
          <p:cNvSpPr txBox="1"/>
          <p:nvPr/>
        </p:nvSpPr>
        <p:spPr>
          <a:xfrm>
            <a:off x="4160" y="800374"/>
            <a:ext cx="2743200" cy="365760"/>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Calibri"/>
                <a:ea typeface="Calibri"/>
                <a:cs typeface="Calibri"/>
              </a:rPr>
              <a:t>CONCLUSION</a:t>
            </a:r>
          </a:p>
        </p:txBody>
      </p:sp>
      <p:graphicFrame>
        <p:nvGraphicFramePr>
          <p:cNvPr id="6" name="Table 6">
            <a:extLst>
              <a:ext uri="{FF2B5EF4-FFF2-40B4-BE49-F238E27FC236}">
                <a16:creationId xmlns:a16="http://schemas.microsoft.com/office/drawing/2014/main" id="{ECC29B1D-E606-88E3-076A-EC55EF05BB29}"/>
              </a:ext>
            </a:extLst>
          </p:cNvPr>
          <p:cNvGraphicFramePr>
            <a:graphicFrameLocks noGrp="1"/>
          </p:cNvGraphicFramePr>
          <p:nvPr/>
        </p:nvGraphicFramePr>
        <p:xfrm>
          <a:off x="5478161" y="6374026"/>
          <a:ext cx="1690085" cy="365760"/>
        </p:xfrm>
        <a:graphic>
          <a:graphicData uri="http://schemas.openxmlformats.org/drawingml/2006/table">
            <a:tbl>
              <a:tblPr firstRow="1" bandRow="1">
                <a:effectLst/>
                <a:tableStyleId>{5C22544A-7EE6-4342-B048-85BDC9FD1C3A}</a:tableStyleId>
              </a:tblPr>
              <a:tblGrid>
                <a:gridCol w="1690085">
                  <a:extLst>
                    <a:ext uri="{9D8B030D-6E8A-4147-A177-3AD203B41FA5}">
                      <a16:colId xmlns:a16="http://schemas.microsoft.com/office/drawing/2014/main" val="2933988570"/>
                    </a:ext>
                  </a:extLst>
                </a:gridCol>
              </a:tblGrid>
              <a:tr h="305647">
                <a:tc>
                  <a:txBody>
                    <a:bodyPr/>
                    <a:lstStyle/>
                    <a:p>
                      <a:pPr lvl="0"/>
                      <a:r>
                        <a:rPr lang="en-GB"/>
                        <a:t>       Slide 15</a:t>
                      </a:r>
                    </a:p>
                  </a:txBody>
                  <a:tcPr/>
                </a:tc>
                <a:extLst>
                  <a:ext uri="{0D108BD9-81ED-4DB2-BD59-A6C34878D82A}">
                    <a16:rowId xmlns:a16="http://schemas.microsoft.com/office/drawing/2014/main" val="3699167201"/>
                  </a:ext>
                </a:extLst>
              </a:tr>
            </a:tbl>
          </a:graphicData>
        </a:graphic>
      </p:graphicFrame>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txEl>
                                              <p:pRg st="1" end="1"/>
                                            </p:txEl>
                                          </p:spTgt>
                                        </p:tgtEl>
                                        <p:attrNameLst>
                                          <p:attrName>style.visibility</p:attrName>
                                        </p:attrNameLst>
                                      </p:cBhvr>
                                      <p:to>
                                        <p:strVal val="visible"/>
                                      </p:to>
                                    </p:set>
                                    <p:animEffect transition="in" filter="fade">
                                      <p:cBhvr>
                                        <p:cTn id="12" dur="500"/>
                                        <p:tgtEl>
                                          <p:spTgt spid="4">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4">
                                            <p:txEl>
                                              <p:pRg st="2" end="2"/>
                                            </p:txEl>
                                          </p:spTgt>
                                        </p:tgtEl>
                                        <p:attrNameLst>
                                          <p:attrName>style.visibility</p:attrName>
                                        </p:attrNameLst>
                                      </p:cBhvr>
                                      <p:to>
                                        <p:strVal val="visible"/>
                                      </p:to>
                                    </p:set>
                                    <p:animEffect transition="in" filter="fade">
                                      <p:cBhvr>
                                        <p:cTn id="17" dur="500"/>
                                        <p:tgtEl>
                                          <p:spTgt spid="4">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4">
                                            <p:txEl>
                                              <p:pRg st="3" end="3"/>
                                            </p:txEl>
                                          </p:spTgt>
                                        </p:tgtEl>
                                        <p:attrNameLst>
                                          <p:attrName>style.visibility</p:attrName>
                                        </p:attrNameLst>
                                      </p:cBhvr>
                                      <p:to>
                                        <p:strVal val="visible"/>
                                      </p:to>
                                    </p:set>
                                    <p:animEffect transition="in" filter="fade">
                                      <p:cBhvr>
                                        <p:cTn id="22" dur="500"/>
                                        <p:tgtEl>
                                          <p:spTgt spid="4">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4">
                                            <p:txEl>
                                              <p:pRg st="4" end="4"/>
                                            </p:txEl>
                                          </p:spTgt>
                                        </p:tgtEl>
                                        <p:attrNameLst>
                                          <p:attrName>style.visibility</p:attrName>
                                        </p:attrNameLst>
                                      </p:cBhvr>
                                      <p:to>
                                        <p:strVal val="visible"/>
                                      </p:to>
                                    </p:set>
                                    <p:animEffect transition="in" filter="fade">
                                      <p:cBhvr>
                                        <p:cTn id="27" dur="500"/>
                                        <p:tgtEl>
                                          <p:spTgt spid="4">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1" nodeType="clickEffect">
                                  <p:stCondLst>
                                    <p:cond delay="0"/>
                                  </p:stCondLst>
                                  <p:childTnLst>
                                    <p:set>
                                      <p:cBhvr>
                                        <p:cTn id="31" dur="1" fill="hold">
                                          <p:stCondLst>
                                            <p:cond delay="0"/>
                                          </p:stCondLst>
                                        </p:cTn>
                                        <p:tgtEl>
                                          <p:spTgt spid="4">
                                            <p:txEl>
                                              <p:pRg st="0" end="0"/>
                                            </p:txEl>
                                          </p:spTgt>
                                        </p:tgtEl>
                                        <p:attrNameLst>
                                          <p:attrName>style.visibility</p:attrName>
                                        </p:attrNameLst>
                                      </p:cBhvr>
                                      <p:to>
                                        <p:strVal val="visible"/>
                                      </p:to>
                                    </p:set>
                                    <p:animEffect transition="in" filter="fade">
                                      <p:cBhvr>
                                        <p:cTn id="32" dur="500"/>
                                        <p:tgtEl>
                                          <p:spTgt spid="4">
                                            <p:txEl>
                                              <p:pRg st="0" end="0"/>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1" nodeType="clickEffect">
                                  <p:stCondLst>
                                    <p:cond delay="0"/>
                                  </p:stCondLst>
                                  <p:childTnLst>
                                    <p:set>
                                      <p:cBhvr>
                                        <p:cTn id="36" dur="1" fill="hold">
                                          <p:stCondLst>
                                            <p:cond delay="0"/>
                                          </p:stCondLst>
                                        </p:cTn>
                                        <p:tgtEl>
                                          <p:spTgt spid="4">
                                            <p:txEl>
                                              <p:pRg st="1" end="1"/>
                                            </p:txEl>
                                          </p:spTgt>
                                        </p:tgtEl>
                                        <p:attrNameLst>
                                          <p:attrName>style.visibility</p:attrName>
                                        </p:attrNameLst>
                                      </p:cBhvr>
                                      <p:to>
                                        <p:strVal val="visible"/>
                                      </p:to>
                                    </p:set>
                                    <p:animEffect transition="in" filter="fade">
                                      <p:cBhvr>
                                        <p:cTn id="37" dur="500"/>
                                        <p:tgtEl>
                                          <p:spTgt spid="4">
                                            <p:txEl>
                                              <p:pRg st="1" end="1"/>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1" nodeType="clickEffect">
                                  <p:stCondLst>
                                    <p:cond delay="0"/>
                                  </p:stCondLst>
                                  <p:childTnLst>
                                    <p:set>
                                      <p:cBhvr>
                                        <p:cTn id="41" dur="1" fill="hold">
                                          <p:stCondLst>
                                            <p:cond delay="0"/>
                                          </p:stCondLst>
                                        </p:cTn>
                                        <p:tgtEl>
                                          <p:spTgt spid="4">
                                            <p:txEl>
                                              <p:pRg st="2" end="2"/>
                                            </p:txEl>
                                          </p:spTgt>
                                        </p:tgtEl>
                                        <p:attrNameLst>
                                          <p:attrName>style.visibility</p:attrName>
                                        </p:attrNameLst>
                                      </p:cBhvr>
                                      <p:to>
                                        <p:strVal val="visible"/>
                                      </p:to>
                                    </p:set>
                                    <p:animEffect transition="in" filter="fade">
                                      <p:cBhvr>
                                        <p:cTn id="42" dur="500"/>
                                        <p:tgtEl>
                                          <p:spTgt spid="4">
                                            <p:txEl>
                                              <p:pRg st="2" end="2"/>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grpId="1" nodeType="clickEffect">
                                  <p:stCondLst>
                                    <p:cond delay="0"/>
                                  </p:stCondLst>
                                  <p:childTnLst>
                                    <p:set>
                                      <p:cBhvr>
                                        <p:cTn id="46" dur="1" fill="hold">
                                          <p:stCondLst>
                                            <p:cond delay="0"/>
                                          </p:stCondLst>
                                        </p:cTn>
                                        <p:tgtEl>
                                          <p:spTgt spid="4">
                                            <p:txEl>
                                              <p:pRg st="3" end="3"/>
                                            </p:txEl>
                                          </p:spTgt>
                                        </p:tgtEl>
                                        <p:attrNameLst>
                                          <p:attrName>style.visibility</p:attrName>
                                        </p:attrNameLst>
                                      </p:cBhvr>
                                      <p:to>
                                        <p:strVal val="visible"/>
                                      </p:to>
                                    </p:set>
                                    <p:animEffect transition="in" filter="fade">
                                      <p:cBhvr>
                                        <p:cTn id="47" dur="500"/>
                                        <p:tgtEl>
                                          <p:spTgt spid="4">
                                            <p:txEl>
                                              <p:pRg st="3" end="3"/>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grpId="1" nodeType="clickEffect">
                                  <p:stCondLst>
                                    <p:cond delay="0"/>
                                  </p:stCondLst>
                                  <p:childTnLst>
                                    <p:set>
                                      <p:cBhvr>
                                        <p:cTn id="51" dur="1" fill="hold">
                                          <p:stCondLst>
                                            <p:cond delay="0"/>
                                          </p:stCondLst>
                                        </p:cTn>
                                        <p:tgtEl>
                                          <p:spTgt spid="4">
                                            <p:txEl>
                                              <p:pRg st="4" end="4"/>
                                            </p:txEl>
                                          </p:spTgt>
                                        </p:tgtEl>
                                        <p:attrNameLst>
                                          <p:attrName>style.visibility</p:attrName>
                                        </p:attrNameLst>
                                      </p:cBhvr>
                                      <p:to>
                                        <p:strVal val="visible"/>
                                      </p:to>
                                    </p:set>
                                    <p:animEffect transition="in" filter="fade">
                                      <p:cBhvr>
                                        <p:cTn id="52" dur="500"/>
                                        <p:tgtEl>
                                          <p:spTgt spid="4">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P spid="4" grpId="1" build="p"/>
    </p:bldLst>
  </p:timing>
</p:sld>
</file>

<file path=ppt/slides/slide17.xml><?xml version="1.0" encoding="utf-8"?>
<p:sld xmlns:a="http://schemas.openxmlformats.org/drawingml/2006/main" xmlns:r="http://schemas.openxmlformats.org/officeDocument/2006/relationships" xmlns:p="http://schemas.openxmlformats.org/presentationml/2006/main">
  <p:cSld name="Slide1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CCB75C-84CD-9D43-ACC8-51A5FEDA02EC}"/>
              </a:ext>
            </a:extLst>
          </p:cNvPr>
          <p:cNvSpPr txBox="1">
            <a:spLocks noGrp="1"/>
          </p:cNvSpPr>
          <p:nvPr>
            <p:ph type="title"/>
          </p:nvPr>
        </p:nvSpPr>
        <p:spPr>
          <a:xfrm>
            <a:off x="1892707" y="402957"/>
            <a:ext cx="8911687" cy="782132"/>
          </a:xfrm>
        </p:spPr>
        <p:txBody>
          <a:bodyPr/>
          <a:lstStyle/>
          <a:p>
            <a:pPr lvl="0"/>
            <a:r>
              <a:rPr lang="en-GB">
                <a:latin typeface="Arial"/>
                <a:cs typeface="Arial"/>
              </a:rPr>
              <a:t>Full Referencing Page 1</a:t>
            </a:r>
          </a:p>
        </p:txBody>
      </p:sp>
      <p:sp>
        <p:nvSpPr>
          <p:cNvPr id="3" name="Content Placeholder 2">
            <a:extLst>
              <a:ext uri="{FF2B5EF4-FFF2-40B4-BE49-F238E27FC236}">
                <a16:creationId xmlns:a16="http://schemas.microsoft.com/office/drawing/2014/main" id="{763B32BF-413C-394C-60E0-E72A93728ECD}"/>
              </a:ext>
            </a:extLst>
          </p:cNvPr>
          <p:cNvSpPr txBox="1">
            <a:spLocks noGrp="1"/>
          </p:cNvSpPr>
          <p:nvPr>
            <p:ph idx="1"/>
          </p:nvPr>
        </p:nvSpPr>
        <p:spPr>
          <a:xfrm>
            <a:off x="1891692" y="971037"/>
            <a:ext cx="9964527" cy="6280958"/>
          </a:xfrm>
        </p:spPr>
        <p:txBody>
          <a:bodyPr>
            <a:noAutofit/>
          </a:bodyPr>
          <a:lstStyle/>
          <a:p>
            <a:pPr marL="0" lvl="0" indent="0">
              <a:lnSpc>
                <a:spcPct val="80000"/>
              </a:lnSpc>
              <a:buNone/>
            </a:pPr>
            <a:endParaRPr lang="en-GB" sz="1200">
              <a:solidFill>
                <a:srgbClr val="0D0D0D"/>
              </a:solidFill>
              <a:latin typeface="Arial"/>
              <a:cs typeface="Arial"/>
            </a:endParaRPr>
          </a:p>
          <a:p>
            <a:pPr marL="0" lvl="0" indent="0">
              <a:lnSpc>
                <a:spcPct val="80000"/>
              </a:lnSpc>
              <a:buNone/>
            </a:pPr>
            <a:r>
              <a:rPr lang="en-GB" sz="1200">
                <a:solidFill>
                  <a:srgbClr val="0D0D0D"/>
                </a:solidFill>
                <a:latin typeface="Arial"/>
                <a:cs typeface="Arial"/>
                <a:hlinkClick r:id="rId2">
                  <a:extLst>
                    <a:ext uri="{A12FA001-AC4F-418D-AE19-62706E023703}">
                      <ahyp:hlinkClr xmlns:ahyp="http://schemas.microsoft.com/office/drawing/2018/hyperlinkcolor" val="tx"/>
                    </a:ext>
                  </a:extLst>
                </a:hlinkClick>
              </a:rPr>
              <a:t>18 Advantages And Disadvantages Of Microsoft Word - PresentationSkills.me</a:t>
            </a:r>
            <a:r>
              <a:rPr lang="en-US" sz="1200">
                <a:solidFill>
                  <a:srgbClr val="0D0D0D"/>
                </a:solidFill>
                <a:latin typeface="Arial"/>
                <a:cs typeface="Arial"/>
              </a:rPr>
              <a:t> [Accessed on 10th October 2025].</a:t>
            </a:r>
            <a:endParaRPr lang="en-US" sz="1200">
              <a:latin typeface="Arial"/>
              <a:cs typeface="Arial"/>
            </a:endParaRPr>
          </a:p>
          <a:p>
            <a:pPr marL="0" lvl="0" indent="0">
              <a:lnSpc>
                <a:spcPct val="80000"/>
              </a:lnSpc>
              <a:buNone/>
            </a:pPr>
            <a:r>
              <a:rPr lang="en-US" sz="1200">
                <a:solidFill>
                  <a:srgbClr val="0D0D0D"/>
                </a:solidFill>
                <a:latin typeface="Arial"/>
                <a:cs typeface="Arial"/>
              </a:rPr>
              <a:t>Adaptavist (2025) ‘There is a pressing need to address technostress head-on: Knowledge workers stressed and anxious thanks to tech’, </a:t>
            </a:r>
            <a:r>
              <a:rPr lang="en-US" sz="1200" i="1">
                <a:solidFill>
                  <a:srgbClr val="0D0D0D"/>
                </a:solidFill>
                <a:latin typeface="Arial"/>
                <a:cs typeface="Arial"/>
              </a:rPr>
              <a:t>IT Pro</a:t>
            </a:r>
            <a:r>
              <a:rPr lang="en-US" sz="1200">
                <a:solidFill>
                  <a:srgbClr val="0D0D0D"/>
                </a:solidFill>
                <a:latin typeface="Arial"/>
                <a:cs typeface="Arial"/>
              </a:rPr>
              <a:t>. Available at: </a:t>
            </a:r>
            <a:r>
              <a:rPr lang="en-US" sz="1200">
                <a:solidFill>
                  <a:srgbClr val="0D0D0D"/>
                </a:solidFill>
                <a:latin typeface="Arial"/>
                <a:cs typeface="Arial"/>
                <a:hlinkClick r:id="rId3">
                  <a:extLst>
                    <a:ext uri="{A12FA001-AC4F-418D-AE19-62706E023703}">
                      <ahyp:hlinkClr xmlns:ahyp="http://schemas.microsoft.com/office/drawing/2018/hyperlinkcolor" val="tx"/>
                    </a:ext>
                  </a:extLst>
                </a:hlinkClick>
              </a:rPr>
              <a:t>https://www.itpro.com/business/digital-transformation/there-is-a-pressing-need-to-address-technostress-head-on-knowledge-workers-stressed-and-anxious-thanks-to-tech</a:t>
            </a:r>
            <a:r>
              <a:rPr lang="en-US" sz="1200">
                <a:solidFill>
                  <a:srgbClr val="0D0D0D"/>
                </a:solidFill>
                <a:latin typeface="Arial"/>
                <a:cs typeface="Arial"/>
              </a:rPr>
              <a:t> [Accessed: 11th October 2025].</a:t>
            </a:r>
            <a:endParaRPr lang="en-US" sz="1200">
              <a:latin typeface="Arial"/>
              <a:cs typeface="Arial"/>
            </a:endParaRPr>
          </a:p>
          <a:p>
            <a:pPr marL="0" lvl="0" indent="0">
              <a:lnSpc>
                <a:spcPct val="80000"/>
              </a:lnSpc>
              <a:buNone/>
            </a:pPr>
            <a:r>
              <a:rPr lang="en-GB" sz="1200">
                <a:solidFill>
                  <a:srgbClr val="0D0D0D"/>
                </a:solidFill>
                <a:latin typeface="Arial"/>
                <a:cs typeface="Arial"/>
              </a:rPr>
              <a:t>Adobe Stock (2025). Picture of Any Questions image. Available at: </a:t>
            </a:r>
            <a:r>
              <a:rPr lang="en-GB" sz="1200">
                <a:solidFill>
                  <a:srgbClr val="0D0D0D"/>
                </a:solidFill>
                <a:latin typeface="Arial"/>
                <a:cs typeface="Arial"/>
                <a:hlinkClick r:id="rId4">
                  <a:extLst>
                    <a:ext uri="{A12FA001-AC4F-418D-AE19-62706E023703}">
                      <ahyp:hlinkClr xmlns:ahyp="http://schemas.microsoft.com/office/drawing/2018/hyperlinkcolor" val="tx"/>
                    </a:ext>
                  </a:extLst>
                </a:hlinkClick>
              </a:rPr>
              <a:t>https://www.stock.adobe.com/uksearch?k="any+questions</a:t>
            </a:r>
            <a:r>
              <a:rPr lang="en-GB" sz="1200">
                <a:solidFill>
                  <a:srgbClr val="0D0D0D"/>
                </a:solidFill>
                <a:latin typeface="Arial"/>
                <a:cs typeface="Arial"/>
              </a:rPr>
              <a:t>" [Accessed 2nd Oct 2025]. </a:t>
            </a:r>
            <a:endParaRPr lang="en-US"/>
          </a:p>
          <a:p>
            <a:pPr marL="0" lvl="0" indent="0">
              <a:lnSpc>
                <a:spcPct val="80000"/>
              </a:lnSpc>
              <a:buNone/>
            </a:pPr>
            <a:r>
              <a:rPr lang="en-GB" sz="1200">
                <a:solidFill>
                  <a:srgbClr val="0D0D0D"/>
                </a:solidFill>
                <a:latin typeface="Arial"/>
                <a:cs typeface="Arial"/>
              </a:rPr>
              <a:t>Age Space (2025). Picture of Sunrise Residential Care Home. Available at: </a:t>
            </a:r>
            <a:r>
              <a:rPr lang="en-GB" sz="1200">
                <a:solidFill>
                  <a:srgbClr val="0D0D0D"/>
                </a:solidFill>
                <a:latin typeface="Arial"/>
                <a:cs typeface="Arial"/>
                <a:hlinkClick r:id="rId5">
                  <a:extLst>
                    <a:ext uri="{A12FA001-AC4F-418D-AE19-62706E023703}">
                      <ahyp:hlinkClr xmlns:ahyp="http://schemas.microsoft.com/office/drawing/2018/hyperlinkcolor" val="tx"/>
                    </a:ext>
                  </a:extLst>
                </a:hlinkClick>
              </a:rPr>
              <a:t>https://www.agespace.org/care-homes-in-england/care-homes-in-north-west/care-homes-in-cheshire/care-homes-in-chester/care-home-listing</a:t>
            </a:r>
            <a:r>
              <a:rPr lang="en-GB" sz="1200">
                <a:solidFill>
                  <a:srgbClr val="0D0D0D"/>
                </a:solidFill>
                <a:latin typeface="Arial"/>
                <a:cs typeface="Arial"/>
              </a:rPr>
              <a:t>. [Accessed 2nd Oct 2025]. </a:t>
            </a:r>
          </a:p>
          <a:p>
            <a:pPr marL="0" lvl="0" indent="0">
              <a:lnSpc>
                <a:spcPct val="80000"/>
              </a:lnSpc>
              <a:buNone/>
            </a:pPr>
            <a:r>
              <a:rPr lang="en-GB" sz="1200" u="sng">
                <a:solidFill>
                  <a:srgbClr val="0D0D0D"/>
                </a:solidFill>
                <a:latin typeface="Arial"/>
                <a:cs typeface="Arial"/>
              </a:rPr>
              <a:t>Bing images Hamberlycare homes.co.uk [Accessed 10th October 2025]</a:t>
            </a:r>
          </a:p>
          <a:p>
            <a:pPr marL="0" lvl="0" indent="0">
              <a:lnSpc>
                <a:spcPct val="80000"/>
              </a:lnSpc>
              <a:buNone/>
            </a:pPr>
            <a:r>
              <a:rPr lang="en-GB" sz="1200">
                <a:solidFill>
                  <a:srgbClr val="0D0D0D"/>
                </a:solidFill>
                <a:latin typeface="Arial"/>
                <a:cs typeface="Arial"/>
              </a:rPr>
              <a:t>Care Docs, 2025. </a:t>
            </a:r>
            <a:r>
              <a:rPr lang="en-GB" sz="1200" i="1">
                <a:solidFill>
                  <a:srgbClr val="0D0D0D"/>
                </a:solidFill>
                <a:latin typeface="Arial"/>
                <a:cs typeface="Arial"/>
              </a:rPr>
              <a:t>Difficulty viewing historic care data for service users.</a:t>
            </a:r>
            <a:r>
              <a:rPr lang="en-GB" sz="1200">
                <a:solidFill>
                  <a:srgbClr val="0D0D0D"/>
                </a:solidFill>
                <a:latin typeface="Arial"/>
                <a:cs typeface="Arial"/>
              </a:rPr>
              <a:t> Available at: </a:t>
            </a:r>
            <a:r>
              <a:rPr lang="en-GB" sz="1200">
                <a:solidFill>
                  <a:srgbClr val="0D0D0D"/>
                </a:solidFill>
                <a:latin typeface="Arial"/>
                <a:cs typeface="Arial"/>
                <a:hlinkClick r:id="rId6">
                  <a:extLst>
                    <a:ext uri="{A12FA001-AC4F-418D-AE19-62706E023703}">
                      <ahyp:hlinkClr xmlns:ahyp="http://schemas.microsoft.com/office/drawing/2018/hyperlinkcolor" val="tx"/>
                    </a:ext>
                  </a:extLst>
                </a:hlinkClick>
              </a:rPr>
              <a:t>https://www.caredocs.co.uk/why-choose-caredocs/solutions-to-your-problems/difficulty-viewing-historic-care-data-for-service-users/</a:t>
            </a:r>
            <a:r>
              <a:rPr lang="en-GB" sz="1200">
                <a:solidFill>
                  <a:srgbClr val="0D0D0D"/>
                </a:solidFill>
                <a:latin typeface="Arial"/>
                <a:cs typeface="Arial"/>
              </a:rPr>
              <a:t>. [Accessed 4 October 2025]. </a:t>
            </a:r>
          </a:p>
          <a:p>
            <a:pPr marL="0" lvl="0" indent="0">
              <a:lnSpc>
                <a:spcPct val="80000"/>
              </a:lnSpc>
              <a:buNone/>
            </a:pPr>
            <a:r>
              <a:rPr lang="en-GB" sz="1200">
                <a:solidFill>
                  <a:srgbClr val="0D0D0D"/>
                </a:solidFill>
                <a:latin typeface="Arial"/>
                <a:cs typeface="Arial"/>
              </a:rPr>
              <a:t>Care Learning. (n.d.). </a:t>
            </a:r>
            <a:r>
              <a:rPr lang="en-GB" sz="1200" i="1">
                <a:solidFill>
                  <a:srgbClr val="0D0D0D"/>
                </a:solidFill>
                <a:latin typeface="Arial"/>
                <a:cs typeface="Arial"/>
              </a:rPr>
              <a:t>Review digital knowledge and skills of self and own team</a:t>
            </a:r>
            <a:r>
              <a:rPr lang="en-GB" sz="1200">
                <a:solidFill>
                  <a:srgbClr val="0D0D0D"/>
                </a:solidFill>
                <a:latin typeface="Arial"/>
                <a:cs typeface="Arial"/>
              </a:rPr>
              <a:t>. Available at: https://carelearning.org.uk/qualifications/level-5-adult-care/lmac-6a-development/4-1-review-digital-knowledge-and-skills-of-self-and-own-team/ [Accessed 11 Oct. 2025].</a:t>
            </a:r>
            <a:endParaRPr lang="en-GB" sz="1200">
              <a:latin typeface="Arial"/>
              <a:cs typeface="Arial"/>
            </a:endParaRPr>
          </a:p>
          <a:p>
            <a:pPr marL="0" lvl="0" indent="0">
              <a:lnSpc>
                <a:spcPct val="80000"/>
              </a:lnSpc>
              <a:buNone/>
            </a:pPr>
            <a:r>
              <a:rPr lang="en-GB" sz="1200">
                <a:solidFill>
                  <a:srgbClr val="242424"/>
                </a:solidFill>
                <a:latin typeface="Arial"/>
                <a:cs typeface="Segoe UI"/>
              </a:rPr>
              <a:t>Espehaug, B., Moldskred, P.S. and Snibsøer, A.K., 2021.</a:t>
            </a:r>
            <a:r>
              <a:rPr lang="en-GB" sz="1200" i="1">
                <a:solidFill>
                  <a:srgbClr val="242424"/>
                </a:solidFill>
                <a:latin typeface="Arial"/>
                <a:cs typeface="Segoe UI"/>
              </a:rPr>
              <a:t> Improving the quality of nursing documentation at a residential care home: a clinical audit</a:t>
            </a:r>
            <a:r>
              <a:rPr lang="en-GB" sz="1200">
                <a:solidFill>
                  <a:srgbClr val="242424"/>
                </a:solidFill>
                <a:latin typeface="Arial"/>
                <a:cs typeface="Segoe UI"/>
              </a:rPr>
              <a:t>. </a:t>
            </a:r>
            <a:r>
              <a:rPr lang="en-GB" sz="1200" i="1">
                <a:solidFill>
                  <a:srgbClr val="242424"/>
                </a:solidFill>
                <a:latin typeface="Arial"/>
                <a:cs typeface="Segoe UI"/>
              </a:rPr>
              <a:t>BMC Nursing</a:t>
            </a:r>
            <a:r>
              <a:rPr lang="en-GB" sz="1200">
                <a:solidFill>
                  <a:srgbClr val="242424"/>
                </a:solidFill>
                <a:latin typeface="Arial"/>
                <a:cs typeface="Segoe UI"/>
              </a:rPr>
              <a:t>, 20(1), p.103. Available at: </a:t>
            </a:r>
            <a:r>
              <a:rPr lang="en-GB" sz="1200">
                <a:solidFill>
                  <a:srgbClr val="0D0D0D"/>
                </a:solidFill>
                <a:latin typeface="Arial"/>
                <a:cs typeface="Segoe UI"/>
                <a:hlinkClick r:id="rId7">
                  <a:extLst>
                    <a:ext uri="{A12FA001-AC4F-418D-AE19-62706E023703}">
                      <ahyp:hlinkClr xmlns:ahyp="http://schemas.microsoft.com/office/drawing/2018/hyperlinkcolor" val="tx"/>
                    </a:ext>
                  </a:extLst>
                </a:hlinkClick>
              </a:rPr>
              <a:t>https://doi.org/10.1186/s12912-021-00629-9</a:t>
            </a:r>
            <a:r>
              <a:rPr lang="en-GB" sz="1200">
                <a:solidFill>
                  <a:srgbClr val="242424"/>
                </a:solidFill>
                <a:latin typeface="Arial"/>
                <a:cs typeface="Segoe UI"/>
              </a:rPr>
              <a:t> [Accessed 9th Oct. 2025].</a:t>
            </a:r>
            <a:endParaRPr lang="en-GB" sz="1200">
              <a:latin typeface="Arial"/>
              <a:cs typeface="Arial"/>
            </a:endParaRPr>
          </a:p>
          <a:p>
            <a:pPr marL="0" lvl="0" indent="0">
              <a:lnSpc>
                <a:spcPct val="80000"/>
              </a:lnSpc>
              <a:buNone/>
            </a:pPr>
            <a:r>
              <a:rPr lang="en-GB" sz="1200">
                <a:solidFill>
                  <a:srgbClr val="0D0D0D"/>
                </a:solidFill>
                <a:latin typeface="Arial"/>
                <a:cs typeface="Arial"/>
              </a:rPr>
              <a:t>Ed2Go (n.d). Picture of a woman using a laptop. Available at: </a:t>
            </a:r>
            <a:r>
              <a:rPr lang="en-GB" sz="1200">
                <a:solidFill>
                  <a:srgbClr val="0D0D0D"/>
                </a:solidFill>
                <a:latin typeface="Arial"/>
                <a:cs typeface="Arial"/>
                <a:hlinkClick r:id="rId8">
                  <a:extLst>
                    <a:ext uri="{A12FA001-AC4F-418D-AE19-62706E023703}">
                      <ahyp:hlinkClr xmlns:ahyp="http://schemas.microsoft.com/office/drawing/2018/hyperlinkcolor" val="tx"/>
                    </a:ext>
                  </a:extLst>
                </a:hlinkClick>
              </a:rPr>
              <a:t>https://www.ed2go.com/mwbc/online-course/introduction-to-microsoft-word-365-self-guided/</a:t>
            </a:r>
            <a:r>
              <a:rPr lang="en-GB" sz="1200">
                <a:solidFill>
                  <a:srgbClr val="0D0D0D"/>
                </a:solidFill>
                <a:latin typeface="Arial"/>
                <a:cs typeface="Arial"/>
              </a:rPr>
              <a:t>. [Accessed 2nd Oct 2025]. </a:t>
            </a:r>
          </a:p>
          <a:p>
            <a:pPr marL="0" lvl="0" indent="0">
              <a:lnSpc>
                <a:spcPct val="80000"/>
              </a:lnSpc>
              <a:buNone/>
            </a:pPr>
            <a:r>
              <a:rPr lang="en-GB" sz="1200">
                <a:solidFill>
                  <a:srgbClr val="0D0D0D"/>
                </a:solidFill>
                <a:latin typeface="Arial"/>
                <a:cs typeface="Arial"/>
                <a:hlinkClick r:id="rId9">
                  <a:extLst>
                    <a:ext uri="{A12FA001-AC4F-418D-AE19-62706E023703}">
                      <ahyp:hlinkClr xmlns:ahyp="http://schemas.microsoft.com/office/drawing/2018/hyperlinkcolor" val="tx"/>
                    </a:ext>
                  </a:extLst>
                </a:hlinkClick>
              </a:rPr>
              <a:t>Family Video Call Vector Art, Icons, and Graphics for Free Download</a:t>
            </a:r>
            <a:r>
              <a:rPr lang="en-GB" sz="1200">
                <a:latin typeface="Arial"/>
                <a:cs typeface="Arial"/>
              </a:rPr>
              <a:t> [</a:t>
            </a:r>
            <a:r>
              <a:rPr lang="en-GB" sz="1200">
                <a:solidFill>
                  <a:srgbClr val="181717"/>
                </a:solidFill>
                <a:latin typeface="Arial"/>
                <a:cs typeface="Arial"/>
              </a:rPr>
              <a:t>Accessed 10th October2025].</a:t>
            </a:r>
          </a:p>
          <a:p>
            <a:pPr marL="0" lvl="0" indent="0">
              <a:lnSpc>
                <a:spcPct val="80000"/>
              </a:lnSpc>
              <a:buNone/>
            </a:pPr>
            <a:r>
              <a:rPr lang="en-GB" sz="1200">
                <a:solidFill>
                  <a:srgbClr val="0D0D0D"/>
                </a:solidFill>
                <a:latin typeface="Arial"/>
                <a:cs typeface="Arial"/>
              </a:rPr>
              <a:t>Federation of Small Businesses (n.d.) </a:t>
            </a:r>
            <a:r>
              <a:rPr lang="en-GB" sz="1200" i="1">
                <a:solidFill>
                  <a:srgbClr val="0D0D0D"/>
                </a:solidFill>
                <a:latin typeface="Arial"/>
                <a:cs typeface="Arial"/>
              </a:rPr>
              <a:t>Your data security checklist: Nine principles you cannot afford to overlook</a:t>
            </a:r>
            <a:r>
              <a:rPr lang="en-GB" sz="1200">
                <a:solidFill>
                  <a:srgbClr val="0D0D0D"/>
                </a:solidFill>
                <a:latin typeface="Arial"/>
                <a:cs typeface="Arial"/>
              </a:rPr>
              <a:t>. [online] London: Federation of Small Businesses. Available at: </a:t>
            </a:r>
            <a:r>
              <a:rPr lang="en-GB" sz="1200">
                <a:solidFill>
                  <a:srgbClr val="0D0D0D"/>
                </a:solidFill>
                <a:latin typeface="Arial"/>
                <a:cs typeface="Arial"/>
                <a:hlinkClick r:id="rId10">
                  <a:extLst>
                    <a:ext uri="{A12FA001-AC4F-418D-AE19-62706E023703}">
                      <ahyp:hlinkClr xmlns:ahyp="http://schemas.microsoft.com/office/drawing/2018/hyperlinkcolor" val="tx"/>
                    </a:ext>
                  </a:extLst>
                </a:hlinkClick>
              </a:rPr>
              <a:t>https://www.fsb.org.uk/resources-page/your-data-security-checklist-nine-principles-you-cannot-afford-to-overlook.html</a:t>
            </a:r>
            <a:r>
              <a:rPr lang="en-GB" sz="1200">
                <a:solidFill>
                  <a:srgbClr val="0D0D0D"/>
                </a:solidFill>
                <a:latin typeface="Arial"/>
                <a:cs typeface="Arial"/>
              </a:rPr>
              <a:t> [Accessed 11th October. 2025].</a:t>
            </a:r>
            <a:endParaRPr lang="en-GB" sz="1200">
              <a:latin typeface="Arial"/>
              <a:cs typeface="Arial"/>
            </a:endParaRPr>
          </a:p>
          <a:p>
            <a:pPr marL="0" lvl="0" indent="0">
              <a:lnSpc>
                <a:spcPct val="80000"/>
              </a:lnSpc>
              <a:buNone/>
            </a:pPr>
            <a:r>
              <a:rPr lang="en-GB" sz="1200" i="1">
                <a:solidFill>
                  <a:srgbClr val="0D0D0D"/>
                </a:solidFill>
                <a:latin typeface="Arial"/>
                <a:cs typeface="Arial"/>
              </a:rPr>
              <a:t>Gough, M (2011) Looking after your pearls: The dilemmas of Mental Health self- disclosure in higher education teachin</a:t>
            </a:r>
            <a:r>
              <a:rPr lang="en-GB" sz="1200">
                <a:solidFill>
                  <a:srgbClr val="0D0D0D"/>
                </a:solidFill>
                <a:latin typeface="Arial"/>
                <a:cs typeface="Arial"/>
              </a:rPr>
              <a:t>g</a:t>
            </a:r>
            <a:r>
              <a:rPr lang="en-GB" sz="1200" i="1">
                <a:solidFill>
                  <a:srgbClr val="0D0D0D"/>
                </a:solidFill>
                <a:latin typeface="Arial"/>
                <a:cs typeface="Arial"/>
              </a:rPr>
              <a:t>.</a:t>
            </a:r>
            <a:r>
              <a:rPr lang="en-GB" sz="1200">
                <a:solidFill>
                  <a:srgbClr val="0D0D0D"/>
                </a:solidFill>
                <a:latin typeface="Arial"/>
                <a:cs typeface="Arial"/>
              </a:rPr>
              <a:t> Available at:</a:t>
            </a:r>
            <a:r>
              <a:rPr lang="en-GB" sz="1200">
                <a:solidFill>
                  <a:srgbClr val="0D0D0D"/>
                </a:solidFill>
                <a:latin typeface="Arial"/>
                <a:cs typeface="Arial"/>
                <a:hlinkClick r:id="rId11">
                  <a:extLst>
                    <a:ext uri="{A12FA001-AC4F-418D-AE19-62706E023703}">
                      <ahyp:hlinkClr xmlns:ahyp="http://schemas.microsoft.com/office/drawing/2018/hyperlinkcolor" val="tx"/>
                    </a:ext>
                  </a:extLst>
                </a:hlinkClick>
              </a:rPr>
              <a:t>Looking after your pearls: the dilemmas of mental health self‐disclosure in higher education teaching | The Journal of Mental Health Training, Education and Practice | Emerald Publishing</a:t>
            </a:r>
            <a:r>
              <a:rPr lang="en-GB" sz="1200">
                <a:solidFill>
                  <a:srgbClr val="0D0D0D"/>
                </a:solidFill>
                <a:latin typeface="Arial"/>
                <a:cs typeface="Arial"/>
              </a:rPr>
              <a:t> . [Accessed 7th October]. </a:t>
            </a:r>
          </a:p>
          <a:p>
            <a:pPr marL="0" lvl="0" indent="0">
              <a:lnSpc>
                <a:spcPct val="80000"/>
              </a:lnSpc>
              <a:buNone/>
            </a:pPr>
            <a:endParaRPr lang="en-GB" sz="1200">
              <a:solidFill>
                <a:srgbClr val="0D0D0D"/>
              </a:solidFill>
              <a:cs typeface="Arial"/>
            </a:endParaRPr>
          </a:p>
          <a:p>
            <a:pPr marL="0" lvl="0" indent="0">
              <a:lnSpc>
                <a:spcPct val="80000"/>
              </a:lnSpc>
              <a:buNone/>
            </a:pPr>
            <a:endParaRPr lang="en-GB" sz="1200">
              <a:latin typeface="Arial"/>
              <a:cs typeface="Arial"/>
            </a:endParaRPr>
          </a:p>
          <a:p>
            <a:pPr marL="0" lvl="0" indent="0">
              <a:lnSpc>
                <a:spcPct val="80000"/>
              </a:lnSpc>
              <a:buNone/>
            </a:pPr>
            <a:endParaRPr lang="en-GB" sz="1000">
              <a:latin typeface="Arial"/>
              <a:cs typeface="Arial"/>
            </a:endParaRPr>
          </a:p>
        </p:txBody>
      </p:sp>
      <p:sp>
        <p:nvSpPr>
          <p:cNvPr id="4" name="TextBox 3">
            <a:extLst>
              <a:ext uri="{FF2B5EF4-FFF2-40B4-BE49-F238E27FC236}">
                <a16:creationId xmlns:a16="http://schemas.microsoft.com/office/drawing/2014/main" id="{6FC9ABDE-B9D0-FCD1-B2F9-5E1D78FBD86E}"/>
              </a:ext>
            </a:extLst>
          </p:cNvPr>
          <p:cNvSpPr txBox="1"/>
          <p:nvPr/>
        </p:nvSpPr>
        <p:spPr>
          <a:xfrm>
            <a:off x="2926" y="790626"/>
            <a:ext cx="2743200" cy="365760"/>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0" cap="none" spc="0" baseline="0">
                <a:solidFill>
                  <a:srgbClr val="FFFFFF"/>
                </a:solidFill>
                <a:uFillTx/>
                <a:latin typeface="Arial"/>
                <a:ea typeface="Calibri"/>
                <a:cs typeface="Arial"/>
              </a:rPr>
              <a:t>REF 1</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name="Slide2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77A5C8-A16A-62F3-A41C-EA3186D8135C}"/>
              </a:ext>
            </a:extLst>
          </p:cNvPr>
          <p:cNvSpPr txBox="1">
            <a:spLocks noGrp="1"/>
          </p:cNvSpPr>
          <p:nvPr>
            <p:ph type="title"/>
          </p:nvPr>
        </p:nvSpPr>
        <p:spPr>
          <a:xfrm>
            <a:off x="1914662" y="317936"/>
            <a:ext cx="8911687" cy="671288"/>
          </a:xfrm>
        </p:spPr>
        <p:txBody>
          <a:bodyPr/>
          <a:lstStyle/>
          <a:p>
            <a:pPr lvl="0"/>
            <a:r>
              <a:rPr lang="en-GB">
                <a:latin typeface="Arial"/>
                <a:cs typeface="Arial"/>
              </a:rPr>
              <a:t>Full Referencing Page 2</a:t>
            </a:r>
          </a:p>
        </p:txBody>
      </p:sp>
      <p:sp>
        <p:nvSpPr>
          <p:cNvPr id="3" name="Content Placeholder 112">
            <a:extLst>
              <a:ext uri="{FF2B5EF4-FFF2-40B4-BE49-F238E27FC236}">
                <a16:creationId xmlns:a16="http://schemas.microsoft.com/office/drawing/2014/main" id="{32DFC847-7AC8-1E3A-1514-FB20A28B4AA1}"/>
              </a:ext>
            </a:extLst>
          </p:cNvPr>
          <p:cNvSpPr txBox="1">
            <a:spLocks noGrp="1"/>
          </p:cNvSpPr>
          <p:nvPr>
            <p:ph idx="1"/>
          </p:nvPr>
        </p:nvSpPr>
        <p:spPr>
          <a:xfrm>
            <a:off x="1910949" y="986500"/>
            <a:ext cx="8923291" cy="5573139"/>
          </a:xfrm>
        </p:spPr>
        <p:txBody>
          <a:bodyPr/>
          <a:lstStyle/>
          <a:p>
            <a:pPr marL="0" lvl="0" indent="0">
              <a:lnSpc>
                <a:spcPct val="80000"/>
              </a:lnSpc>
              <a:buNone/>
            </a:pPr>
            <a:r>
              <a:rPr lang="en-GB" sz="1200">
                <a:latin typeface="Arial"/>
                <a:cs typeface="Arial"/>
              </a:rPr>
              <a:t>Google [NHS] 2024. </a:t>
            </a:r>
            <a:r>
              <a:rPr lang="en-GB" sz="1200" i="1">
                <a:latin typeface="Arial"/>
                <a:cs typeface="Arial"/>
              </a:rPr>
              <a:t>Benefits of Teams in a Care Home Setting</a:t>
            </a:r>
            <a:r>
              <a:rPr lang="en-GB" sz="1200">
                <a:latin typeface="Arial"/>
                <a:cs typeface="Arial"/>
              </a:rPr>
              <a:t>. Available at: https://www.nice.org.uk. [Accessed 28th September 2025].</a:t>
            </a:r>
            <a:endParaRPr lang="en-GB" sz="1200" b="1">
              <a:solidFill>
                <a:srgbClr val="0D0D0D"/>
              </a:solidFill>
              <a:cs typeface="Arial"/>
            </a:endParaRPr>
          </a:p>
          <a:p>
            <a:pPr marL="0" lvl="0" indent="0">
              <a:lnSpc>
                <a:spcPct val="80000"/>
              </a:lnSpc>
              <a:buNone/>
            </a:pPr>
            <a:r>
              <a:rPr lang="en-GB" sz="1200">
                <a:solidFill>
                  <a:srgbClr val="0D0D0D"/>
                </a:solidFill>
                <a:latin typeface="Arial"/>
                <a:cs typeface="Arial"/>
              </a:rPr>
              <a:t>Greenhalgh, T. (2023) </a:t>
            </a:r>
            <a:r>
              <a:rPr lang="en-GB" sz="1200" i="1">
                <a:solidFill>
                  <a:srgbClr val="0D0D0D"/>
                </a:solidFill>
                <a:latin typeface="Arial"/>
                <a:cs typeface="Arial"/>
              </a:rPr>
              <a:t>Challenges faced by care homes in adopting digital communication tools: a qualitative evaluation. </a:t>
            </a:r>
            <a:r>
              <a:rPr lang="en-GB" sz="1200">
                <a:solidFill>
                  <a:srgbClr val="0D0D0D"/>
                </a:solidFill>
                <a:latin typeface="Arial"/>
                <a:cs typeface="Arial"/>
              </a:rPr>
              <a:t> Available at: </a:t>
            </a:r>
            <a:r>
              <a:rPr lang="en-GB" sz="1200">
                <a:solidFill>
                  <a:srgbClr val="0D0D0D"/>
                </a:solidFill>
                <a:latin typeface="Arial"/>
                <a:cs typeface="Arial"/>
                <a:hlinkClick r:id="rId2">
                  <a:extLst>
                    <a:ext uri="{A12FA001-AC4F-418D-AE19-62706E023703}">
                      <ahyp:hlinkClr xmlns:ahyp="http://schemas.microsoft.com/office/drawing/2018/hyperlinkcolor" val="tx"/>
                    </a:ext>
                  </a:extLst>
                </a:hlinkClick>
              </a:rPr>
              <a:t>https://www.medrxiv.org/content/10.1101/2023.03.02.23286669v1.full</a:t>
            </a:r>
            <a:r>
              <a:rPr lang="en-GB" sz="1200">
                <a:solidFill>
                  <a:srgbClr val="0D0D0D"/>
                </a:solidFill>
                <a:latin typeface="Arial"/>
                <a:cs typeface="Arial"/>
              </a:rPr>
              <a:t> [Accessed: 5th October 2025].</a:t>
            </a:r>
            <a:endParaRPr lang="en-GB">
              <a:latin typeface="Arial"/>
              <a:cs typeface="Arial"/>
            </a:endParaRPr>
          </a:p>
          <a:p>
            <a:pPr marL="0" lvl="0" indent="0">
              <a:lnSpc>
                <a:spcPct val="80000"/>
              </a:lnSpc>
              <a:buNone/>
            </a:pPr>
            <a:r>
              <a:rPr lang="en-GB" sz="1200">
                <a:solidFill>
                  <a:srgbClr val="0D0D0D"/>
                </a:solidFill>
                <a:latin typeface="Arial"/>
                <a:cs typeface="Arial"/>
              </a:rPr>
              <a:t>Help Desk Geek [2023] Picture of elderly using Ipad</a:t>
            </a:r>
            <a:r>
              <a:rPr lang="en-GB" sz="1200" i="1">
                <a:solidFill>
                  <a:srgbClr val="0D0D0D"/>
                </a:solidFill>
                <a:latin typeface="Arial"/>
                <a:cs typeface="Arial"/>
              </a:rPr>
              <a:t>.</a:t>
            </a:r>
            <a:r>
              <a:rPr lang="en-GB" sz="1200">
                <a:solidFill>
                  <a:srgbClr val="0D0D0D"/>
                </a:solidFill>
                <a:latin typeface="Arial"/>
                <a:cs typeface="Arial"/>
              </a:rPr>
              <a:t> Available at: </a:t>
            </a:r>
            <a:r>
              <a:rPr lang="en-GB" sz="1200">
                <a:solidFill>
                  <a:srgbClr val="0D0D0D"/>
                </a:solidFill>
                <a:latin typeface="Arial"/>
                <a:cs typeface="Arial"/>
                <a:hlinkClick r:id="rId3">
                  <a:extLst>
                    <a:ext uri="{A12FA001-AC4F-418D-AE19-62706E023703}">
                      <ahyp:hlinkClr xmlns:ahyp="http://schemas.microsoft.com/office/drawing/2018/hyperlinkcolor" val="tx"/>
                    </a:ext>
                  </a:extLst>
                </a:hlinkClick>
              </a:rPr>
              <a:t>https://helpdeskgeek.com/how-to-install-and-use-microsoft-teams-on-your-Ipad</a:t>
            </a:r>
            <a:r>
              <a:rPr lang="en-GB" sz="1200">
                <a:solidFill>
                  <a:srgbClr val="0D0D0D"/>
                </a:solidFill>
                <a:latin typeface="Arial"/>
                <a:cs typeface="Arial"/>
              </a:rPr>
              <a:t> </a:t>
            </a:r>
            <a:r>
              <a:rPr lang="en-GB" sz="1200">
                <a:latin typeface="Arial"/>
                <a:cs typeface="Arial"/>
              </a:rPr>
              <a:t>l</a:t>
            </a:r>
            <a:r>
              <a:rPr lang="en-GB" sz="1200">
                <a:solidFill>
                  <a:srgbClr val="0D0D0D"/>
                </a:solidFill>
                <a:latin typeface="Arial"/>
                <a:cs typeface="Arial"/>
              </a:rPr>
              <a:t> [Accessed 7th October 2025].</a:t>
            </a:r>
            <a:endParaRPr lang="en-GB">
              <a:latin typeface="Arial"/>
              <a:cs typeface="Arial"/>
            </a:endParaRPr>
          </a:p>
          <a:p>
            <a:pPr marL="0" lvl="0" indent="0">
              <a:lnSpc>
                <a:spcPct val="80000"/>
              </a:lnSpc>
              <a:buNone/>
            </a:pPr>
            <a:r>
              <a:rPr lang="en-GB" sz="1200">
                <a:solidFill>
                  <a:srgbClr val="0D0D0D"/>
                </a:solidFill>
                <a:latin typeface="Arial"/>
                <a:cs typeface="Arial"/>
              </a:rPr>
              <a:t>LinkedIn (2022). Picture of Sunrise Residential Care Home letter. Available at: </a:t>
            </a:r>
            <a:r>
              <a:rPr lang="en-GB" sz="1200">
                <a:solidFill>
                  <a:srgbClr val="0D0D0D"/>
                </a:solidFill>
                <a:latin typeface="Arial"/>
                <a:cs typeface="Arial"/>
                <a:hlinkClick r:id="rId4">
                  <a:extLst>
                    <a:ext uri="{A12FA001-AC4F-418D-AE19-62706E023703}">
                      <ahyp:hlinkClr xmlns:ahyp="http://schemas.microsoft.com/office/drawing/2018/hyperlinkcolor" val="tx"/>
                    </a:ext>
                  </a:extLst>
                </a:hlinkClick>
              </a:rPr>
              <a:t>https://www.linkedin.com/posts/ginoveneroso_grateful-rise-sunriseseniorliving-activity-6879205507362525184-Fael</a:t>
            </a:r>
            <a:r>
              <a:rPr lang="en-GB" sz="1200">
                <a:solidFill>
                  <a:srgbClr val="0D0D0D"/>
                </a:solidFill>
                <a:latin typeface="Arial"/>
                <a:cs typeface="Arial"/>
              </a:rPr>
              <a:t>. [Accessed 2nd Oct 2025]. </a:t>
            </a:r>
            <a:endParaRPr lang="en-GB" sz="1200">
              <a:solidFill>
                <a:srgbClr val="000000"/>
              </a:solidFill>
              <a:latin typeface="Arial"/>
              <a:cs typeface="Arial"/>
            </a:endParaRPr>
          </a:p>
          <a:p>
            <a:pPr marL="0" lvl="0" indent="0">
              <a:lnSpc>
                <a:spcPct val="80000"/>
              </a:lnSpc>
              <a:buNone/>
            </a:pPr>
            <a:r>
              <a:rPr lang="en-GB" sz="1200">
                <a:solidFill>
                  <a:srgbClr val="0D0D0D"/>
                </a:solidFill>
                <a:latin typeface="Arial"/>
                <a:cs typeface="Arial"/>
              </a:rPr>
              <a:t>Logos-World (2025). Picture of Microsoft Word logo. Available at: </a:t>
            </a:r>
            <a:r>
              <a:rPr lang="en-GB" sz="1200">
                <a:solidFill>
                  <a:srgbClr val="0D0D0D"/>
                </a:solidFill>
                <a:latin typeface="Arial"/>
                <a:cs typeface="Arial"/>
                <a:hlinkClick r:id="rId5">
                  <a:extLst>
                    <a:ext uri="{A12FA001-AC4F-418D-AE19-62706E023703}">
                      <ahyp:hlinkClr xmlns:ahyp="http://schemas.microsoft.com/office/drawing/2018/hyperlinkcolor" val="tx"/>
                    </a:ext>
                  </a:extLst>
                </a:hlinkClick>
              </a:rPr>
              <a:t>https://www.logos-world.net/microsoft-word-logo/</a:t>
            </a:r>
            <a:r>
              <a:rPr lang="en-GB" sz="1200">
                <a:solidFill>
                  <a:srgbClr val="0D0D0D"/>
                </a:solidFill>
                <a:latin typeface="Arial"/>
                <a:cs typeface="Arial"/>
              </a:rPr>
              <a:t>. [Accessed 4th Oct 2025].</a:t>
            </a:r>
            <a:endParaRPr lang="en-US" sz="1200">
              <a:solidFill>
                <a:srgbClr val="000000"/>
              </a:solidFill>
              <a:latin typeface="Arial"/>
              <a:cs typeface="Arial"/>
            </a:endParaRPr>
          </a:p>
          <a:p>
            <a:pPr marL="0" lvl="0" indent="0">
              <a:lnSpc>
                <a:spcPct val="80000"/>
              </a:lnSpc>
              <a:buNone/>
            </a:pPr>
            <a:r>
              <a:rPr lang="en-GB" sz="1200">
                <a:solidFill>
                  <a:srgbClr val="0D0D0D"/>
                </a:solidFill>
                <a:latin typeface="Arial"/>
                <a:cs typeface="Arial"/>
              </a:rPr>
              <a:t>Logos-World (2021). Picture of Microsoft Teams logo. Available at: </a:t>
            </a:r>
            <a:r>
              <a:rPr lang="en-GB" sz="1200">
                <a:solidFill>
                  <a:srgbClr val="0D0D0D"/>
                </a:solidFill>
                <a:latin typeface="Arial"/>
                <a:cs typeface="Arial"/>
                <a:hlinkClick r:id="rId6">
                  <a:extLst>
                    <a:ext uri="{A12FA001-AC4F-418D-AE19-62706E023703}">
                      <ahyp:hlinkClr xmlns:ahyp="http://schemas.microsoft.com/office/drawing/2018/hyperlinkcolor" val="tx"/>
                    </a:ext>
                  </a:extLst>
                </a:hlinkClick>
              </a:rPr>
              <a:t>https://www.logos-world.net/wp-content/uploads/2021/04/microsoft-teams-365/blog/2021/06/24/updates-to-microsoft-teams-meetings-search-and-more-heres-whats-new-to-microsoft-365/</a:t>
            </a:r>
            <a:r>
              <a:rPr lang="en-GB" sz="1200">
                <a:solidFill>
                  <a:srgbClr val="0D0D0D"/>
                </a:solidFill>
                <a:latin typeface="Arial"/>
                <a:cs typeface="Arial"/>
              </a:rPr>
              <a:t>. [Accessed 4th Oct 2025].</a:t>
            </a:r>
            <a:endParaRPr lang="en-US" sz="1200">
              <a:solidFill>
                <a:srgbClr val="000000"/>
              </a:solidFill>
              <a:latin typeface="Arial"/>
              <a:cs typeface="Arial"/>
            </a:endParaRPr>
          </a:p>
          <a:p>
            <a:pPr marL="0" lvl="0" indent="0">
              <a:lnSpc>
                <a:spcPct val="80000"/>
              </a:lnSpc>
              <a:buNone/>
            </a:pPr>
            <a:r>
              <a:rPr lang="en-GB" sz="1200">
                <a:solidFill>
                  <a:srgbClr val="0D0D0D"/>
                </a:solidFill>
                <a:latin typeface="Arial"/>
                <a:cs typeface="Arial"/>
                <a:hlinkClick r:id="rId7">
                  <a:extLst>
                    <a:ext uri="{A12FA001-AC4F-418D-AE19-62706E023703}">
                      <ahyp:hlinkClr xmlns:ahyp="http://schemas.microsoft.com/office/drawing/2018/hyperlinkcolor" val="tx"/>
                    </a:ext>
                  </a:extLst>
                </a:hlinkClick>
              </a:rPr>
              <a:t>Listen to your Word documents - Microsoft Support</a:t>
            </a:r>
            <a:r>
              <a:rPr lang="en-GB" sz="1200">
                <a:solidFill>
                  <a:srgbClr val="0D0D0D"/>
                </a:solidFill>
                <a:latin typeface="Arial"/>
                <a:cs typeface="Arial"/>
              </a:rPr>
              <a:t> [Accessed 10th October 2025].</a:t>
            </a:r>
          </a:p>
          <a:p>
            <a:pPr marL="0" lvl="0" indent="0">
              <a:lnSpc>
                <a:spcPct val="80000"/>
              </a:lnSpc>
              <a:buNone/>
            </a:pPr>
            <a:r>
              <a:rPr lang="en-GB" sz="1200">
                <a:solidFill>
                  <a:srgbClr val="181717"/>
                </a:solidFill>
                <a:latin typeface="Arial"/>
                <a:cs typeface="Arial"/>
                <a:hlinkClick r:id="rId8">
                  <a:extLst>
                    <a:ext uri="{A12FA001-AC4F-418D-AE19-62706E023703}">
                      <ahyp:hlinkClr xmlns:ahyp="http://schemas.microsoft.com/office/drawing/2018/hyperlinkcolor" val="tx"/>
                    </a:ext>
                  </a:extLst>
                </a:hlinkClick>
              </a:rPr>
              <a:t>NHS [2024} Collaborate with Virtual MDTs on MS Teams  – NHSmail Support</a:t>
            </a:r>
            <a:r>
              <a:rPr lang="en-GB" sz="1200">
                <a:solidFill>
                  <a:srgbClr val="181717"/>
                </a:solidFill>
                <a:latin typeface="Arial"/>
                <a:cs typeface="Arial"/>
              </a:rPr>
              <a:t> [Accessed 3rd October 2025].</a:t>
            </a:r>
          </a:p>
          <a:p>
            <a:pPr marL="0" lvl="0" indent="0">
              <a:lnSpc>
                <a:spcPct val="80000"/>
              </a:lnSpc>
              <a:buNone/>
            </a:pPr>
            <a:r>
              <a:rPr lang="en-GB" sz="1200">
                <a:solidFill>
                  <a:srgbClr val="181717"/>
                </a:solidFill>
                <a:latin typeface="Arial"/>
                <a:cs typeface="Arial"/>
              </a:rPr>
              <a:t>NHS England, (2023). </a:t>
            </a:r>
            <a:r>
              <a:rPr lang="en-GB" sz="1200" i="1">
                <a:solidFill>
                  <a:srgbClr val="181717"/>
                </a:solidFill>
                <a:latin typeface="Arial"/>
                <a:cs typeface="Arial"/>
              </a:rPr>
              <a:t>High quality patient records</a:t>
            </a:r>
            <a:r>
              <a:rPr lang="en-GB" sz="1200">
                <a:solidFill>
                  <a:srgbClr val="181717"/>
                </a:solidFill>
                <a:latin typeface="Arial"/>
                <a:cs typeface="Arial"/>
              </a:rPr>
              <a:t>. [online] NHS England. Available at: </a:t>
            </a:r>
            <a:r>
              <a:rPr lang="en-GB" sz="1200">
                <a:solidFill>
                  <a:srgbClr val="181717"/>
                </a:solidFill>
                <a:latin typeface="Arial"/>
                <a:cs typeface="Arial"/>
                <a:hlinkClick r:id="rId9">
                  <a:extLst>
                    <a:ext uri="{A12FA001-AC4F-418D-AE19-62706E023703}">
                      <ahyp:hlinkClr xmlns:ahyp="http://schemas.microsoft.com/office/drawing/2018/hyperlinkcolor" val="tx"/>
                    </a:ext>
                  </a:extLst>
                </a:hlinkClick>
              </a:rPr>
              <a:t>https://www.england.nhs.uk/long-read/high-quality-patient-records/</a:t>
            </a:r>
            <a:r>
              <a:rPr lang="en-GB" sz="1200">
                <a:solidFill>
                  <a:srgbClr val="181717"/>
                </a:solidFill>
                <a:latin typeface="Arial"/>
                <a:cs typeface="Arial"/>
              </a:rPr>
              <a:t> [Accessed 11 Oct. 2025].</a:t>
            </a:r>
            <a:endParaRPr lang="en-GB">
              <a:latin typeface="Arial"/>
              <a:cs typeface="Arial"/>
            </a:endParaRPr>
          </a:p>
          <a:p>
            <a:pPr marL="0" lvl="0" indent="0">
              <a:lnSpc>
                <a:spcPct val="80000"/>
              </a:lnSpc>
              <a:buNone/>
            </a:pPr>
            <a:r>
              <a:rPr lang="en-GB" sz="1200">
                <a:solidFill>
                  <a:srgbClr val="181717"/>
                </a:solidFill>
                <a:latin typeface="Arial"/>
                <a:cs typeface="Arial"/>
              </a:rPr>
              <a:t>NHS Transformation Directorate (2023) </a:t>
            </a:r>
            <a:r>
              <a:rPr lang="en-GB" sz="1200" i="1">
                <a:solidFill>
                  <a:srgbClr val="181717"/>
                </a:solidFill>
                <a:latin typeface="Arial"/>
                <a:cs typeface="Arial"/>
              </a:rPr>
              <a:t>Using digital services in your care home</a:t>
            </a:r>
            <a:r>
              <a:rPr lang="en-GB" sz="1200">
                <a:solidFill>
                  <a:srgbClr val="181717"/>
                </a:solidFill>
                <a:latin typeface="Arial"/>
                <a:cs typeface="Arial"/>
              </a:rPr>
              <a:t>. NHS England. Available at: </a:t>
            </a:r>
            <a:r>
              <a:rPr lang="en-GB" sz="1200">
                <a:solidFill>
                  <a:srgbClr val="181717"/>
                </a:solidFill>
                <a:latin typeface="Arial"/>
                <a:cs typeface="Arial"/>
                <a:hlinkClick r:id="rId10">
                  <a:extLst>
                    <a:ext uri="{A12FA001-AC4F-418D-AE19-62706E023703}">
                      <ahyp:hlinkClr xmlns:ahyp="http://schemas.microsoft.com/office/drawing/2018/hyperlinkcolor" val="tx"/>
                    </a:ext>
                  </a:extLst>
                </a:hlinkClick>
              </a:rPr>
              <a:t>https://transform.england.nhs.uk/covid-19-response/social-care/using-digital-services-your-care-home/</a:t>
            </a:r>
            <a:r>
              <a:rPr lang="en-GB" sz="1200">
                <a:solidFill>
                  <a:srgbClr val="181717"/>
                </a:solidFill>
                <a:latin typeface="Arial"/>
                <a:cs typeface="Arial"/>
              </a:rPr>
              <a:t> [Accessed: 11 October 2025].</a:t>
            </a:r>
            <a:endParaRPr lang="en-GB">
              <a:latin typeface="Arial"/>
              <a:cs typeface="Arial"/>
            </a:endParaRPr>
          </a:p>
          <a:p>
            <a:pPr marL="0" lvl="0" indent="0">
              <a:lnSpc>
                <a:spcPct val="80000"/>
              </a:lnSpc>
              <a:buNone/>
            </a:pPr>
            <a:r>
              <a:rPr lang="en-GB" sz="1200">
                <a:latin typeface="Arial"/>
                <a:cs typeface="Arial"/>
              </a:rPr>
              <a:t>Maddox (2017).</a:t>
            </a:r>
            <a:r>
              <a:rPr lang="en-GB" sz="1200" i="1">
                <a:latin typeface="Arial"/>
                <a:cs typeface="Arial"/>
              </a:rPr>
              <a:t> </a:t>
            </a:r>
            <a:r>
              <a:rPr lang="en-GB" sz="1200">
                <a:latin typeface="Arial"/>
                <a:cs typeface="Arial"/>
              </a:rPr>
              <a:t>Picture of Sunrise Residential Care Home. Available at: </a:t>
            </a:r>
            <a:r>
              <a:rPr lang="en-GB" sz="1200">
                <a:latin typeface="Arial"/>
                <a:cs typeface="Arial"/>
                <a:hlinkClick r:id="rId11">
                  <a:extLst>
                    <a:ext uri="{A12FA001-AC4F-418D-AE19-62706E023703}">
                      <ahyp:hlinkClr xmlns:ahyp="http://schemas.microsoft.com/office/drawing/2018/hyperlinkcolor" val="tx"/>
                    </a:ext>
                  </a:extLst>
                </a:hlinkClick>
              </a:rPr>
              <a:t>https://www.maddoxgroup.co.uk/portfolio-item/sunrise-multiple/</a:t>
            </a:r>
            <a:r>
              <a:rPr lang="en-GB" sz="1200">
                <a:latin typeface="Arial"/>
                <a:cs typeface="Arial"/>
              </a:rPr>
              <a:t>. [Accessed 2nd Oct 2025]. </a:t>
            </a:r>
            <a:endParaRPr lang="en-GB" sz="1200">
              <a:solidFill>
                <a:srgbClr val="000000"/>
              </a:solidFill>
              <a:latin typeface="Arial"/>
              <a:cs typeface="Arial"/>
            </a:endParaRPr>
          </a:p>
          <a:p>
            <a:pPr marL="0" lvl="0" indent="0">
              <a:lnSpc>
                <a:spcPct val="80000"/>
              </a:lnSpc>
              <a:buNone/>
            </a:pPr>
            <a:endParaRPr lang="en-GB" sz="1200">
              <a:cs typeface="Arial"/>
            </a:endParaRPr>
          </a:p>
          <a:p>
            <a:pPr marL="0" lvl="0" indent="0">
              <a:lnSpc>
                <a:spcPct val="70000"/>
              </a:lnSpc>
              <a:buNone/>
            </a:pPr>
            <a:endParaRPr lang="en-GB" sz="1200">
              <a:solidFill>
                <a:srgbClr val="0D0D0D"/>
              </a:solidFill>
              <a:cs typeface="Arial"/>
            </a:endParaRPr>
          </a:p>
        </p:txBody>
      </p:sp>
      <p:sp>
        <p:nvSpPr>
          <p:cNvPr id="4" name="TextBox 3">
            <a:extLst>
              <a:ext uri="{FF2B5EF4-FFF2-40B4-BE49-F238E27FC236}">
                <a16:creationId xmlns:a16="http://schemas.microsoft.com/office/drawing/2014/main" id="{042B4305-315A-24BA-D770-7C2E53A23404}"/>
              </a:ext>
            </a:extLst>
          </p:cNvPr>
          <p:cNvSpPr txBox="1"/>
          <p:nvPr/>
        </p:nvSpPr>
        <p:spPr>
          <a:xfrm>
            <a:off x="-18" y="796835"/>
            <a:ext cx="2743200" cy="365760"/>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Arial"/>
                <a:ea typeface="Calibri"/>
                <a:cs typeface="Calibri"/>
              </a:rPr>
              <a:t>REF 2</a:t>
            </a:r>
            <a:endParaRPr lang="en-GB" sz="1800" b="0" i="0" u="none" strike="noStrike" kern="1200" cap="none" spc="0" baseline="0">
              <a:solidFill>
                <a:srgbClr val="FFFFFF"/>
              </a:solidFill>
              <a:uFillTx/>
              <a:latin typeface="Arial"/>
            </a:endParaRP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name="Slide2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B8B22A-B81C-416D-5D12-B847916D6000}"/>
              </a:ext>
            </a:extLst>
          </p:cNvPr>
          <p:cNvSpPr txBox="1">
            <a:spLocks noGrp="1"/>
          </p:cNvSpPr>
          <p:nvPr>
            <p:ph type="title"/>
          </p:nvPr>
        </p:nvSpPr>
        <p:spPr>
          <a:xfrm>
            <a:off x="1830930" y="323597"/>
            <a:ext cx="8911687" cy="647678"/>
          </a:xfrm>
        </p:spPr>
        <p:txBody>
          <a:bodyPr/>
          <a:lstStyle/>
          <a:p>
            <a:pPr lvl="0"/>
            <a:r>
              <a:rPr lang="en-GB">
                <a:latin typeface="Arial"/>
                <a:cs typeface="Arial"/>
              </a:rPr>
              <a:t>Full Referencing Page 3</a:t>
            </a:r>
          </a:p>
        </p:txBody>
      </p:sp>
      <p:sp>
        <p:nvSpPr>
          <p:cNvPr id="3" name="Content Placeholder 2">
            <a:extLst>
              <a:ext uri="{FF2B5EF4-FFF2-40B4-BE49-F238E27FC236}">
                <a16:creationId xmlns:a16="http://schemas.microsoft.com/office/drawing/2014/main" id="{8193B34B-C846-2ACA-6CF9-6193583EF2BA}"/>
              </a:ext>
            </a:extLst>
          </p:cNvPr>
          <p:cNvSpPr txBox="1">
            <a:spLocks noGrp="1"/>
          </p:cNvSpPr>
          <p:nvPr>
            <p:ph idx="1"/>
          </p:nvPr>
        </p:nvSpPr>
        <p:spPr>
          <a:xfrm>
            <a:off x="1827218" y="968194"/>
            <a:ext cx="10095963" cy="6677122"/>
          </a:xfrm>
        </p:spPr>
        <p:txBody>
          <a:bodyPr/>
          <a:lstStyle/>
          <a:p>
            <a:pPr marL="0" lvl="0" indent="0">
              <a:lnSpc>
                <a:spcPct val="80000"/>
              </a:lnSpc>
              <a:buNone/>
            </a:pPr>
            <a:r>
              <a:rPr lang="en-GB" sz="1200">
                <a:latin typeface="Arial"/>
                <a:cs typeface="Arial"/>
              </a:rPr>
              <a:t>Manor Community. (2022). </a:t>
            </a:r>
            <a:r>
              <a:rPr lang="en-GB" sz="1200" i="1">
                <a:latin typeface="Arial"/>
                <a:cs typeface="Arial"/>
              </a:rPr>
              <a:t>Manor Community’s story: Trialling an informal messaging app for social care</a:t>
            </a:r>
            <a:r>
              <a:rPr lang="en-GB" sz="1200">
                <a:latin typeface="Arial"/>
                <a:cs typeface="Arial"/>
              </a:rPr>
              <a:t>. [online] Digital Care Hub. Available at: </a:t>
            </a:r>
            <a:r>
              <a:rPr lang="en-GB" sz="1200">
                <a:solidFill>
                  <a:srgbClr val="000000"/>
                </a:solidFill>
                <a:latin typeface="Arial"/>
                <a:cs typeface="Arial"/>
                <a:hlinkClick r:id="rId2">
                  <a:extLst>
                    <a:ext uri="{A12FA001-AC4F-418D-AE19-62706E023703}">
                      <ahyp:hlinkClr xmlns:ahyp="http://schemas.microsoft.com/office/drawing/2018/hyperlinkcolor" val="tx"/>
                    </a:ext>
                  </a:extLst>
                </a:hlinkClick>
              </a:rPr>
              <a:t>https://www.digitalcarehub.co.uk/case-study/manor-communitys-story-trialling-an-informal-messaging-app-for-social-care/</a:t>
            </a:r>
            <a:r>
              <a:rPr lang="en-GB" sz="1200">
                <a:latin typeface="Arial"/>
                <a:cs typeface="Arial"/>
              </a:rPr>
              <a:t> [Accessed 11 Oct. 2025].</a:t>
            </a:r>
            <a:endParaRPr lang="en-GB" sz="1200">
              <a:solidFill>
                <a:srgbClr val="000000"/>
              </a:solidFill>
              <a:latin typeface="Arial"/>
              <a:cs typeface="Arial"/>
            </a:endParaRPr>
          </a:p>
          <a:p>
            <a:pPr marL="0" lvl="0" indent="0">
              <a:lnSpc>
                <a:spcPct val="80000"/>
              </a:lnSpc>
              <a:buNone/>
            </a:pPr>
            <a:r>
              <a:rPr lang="en-GB" sz="1200">
                <a:latin typeface="Arial"/>
                <a:cs typeface="Arial"/>
              </a:rPr>
              <a:t>Microsoft (2021). Picture of a Microsoft Teams meeting in progress. Available at: </a:t>
            </a:r>
            <a:r>
              <a:rPr lang="en-GB" sz="1200">
                <a:latin typeface="Arial"/>
                <a:cs typeface="Arial"/>
                <a:hlinkClick r:id="rId3">
                  <a:extLst>
                    <a:ext uri="{A12FA001-AC4F-418D-AE19-62706E023703}">
                      <ahyp:hlinkClr xmlns:ahyp="http://schemas.microsoft.com/office/drawing/2018/hyperlinkcolor" val="tx"/>
                    </a:ext>
                  </a:extLst>
                </a:hlinkClick>
              </a:rPr>
              <a:t>https://www.microsoft.com/en-us/microsoft-</a:t>
            </a:r>
            <a:endParaRPr lang="en-GB" sz="1200">
              <a:latin typeface="Arial"/>
              <a:cs typeface="Arial"/>
            </a:endParaRPr>
          </a:p>
          <a:p>
            <a:pPr marL="0" lvl="0" indent="0">
              <a:lnSpc>
                <a:spcPct val="80000"/>
              </a:lnSpc>
              <a:buNone/>
            </a:pPr>
            <a:r>
              <a:rPr lang="en-GB" sz="1200">
                <a:solidFill>
                  <a:srgbClr val="0D0D0D"/>
                </a:solidFill>
                <a:latin typeface="Arial"/>
                <a:cs typeface="Arial"/>
                <a:hlinkClick r:id="rId4">
                  <a:extLst>
                    <a:ext uri="{A12FA001-AC4F-418D-AE19-62706E023703}">
                      <ahyp:hlinkClr xmlns:ahyp="http://schemas.microsoft.com/office/drawing/2018/hyperlinkcolor" val="tx"/>
                    </a:ext>
                  </a:extLst>
                </a:hlinkClick>
              </a:rPr>
              <a:t>Microsoft, (2025) Accessibility and inclusion in care homes/ms teams - Search</a:t>
            </a:r>
            <a:r>
              <a:rPr lang="en-US" sz="1200">
                <a:solidFill>
                  <a:srgbClr val="0D0D0D"/>
                </a:solidFill>
                <a:latin typeface="Arial"/>
                <a:cs typeface="Arial"/>
              </a:rPr>
              <a:t> [Accessed 9th October 2025].</a:t>
            </a:r>
            <a:endParaRPr lang="en-US" sz="1200">
              <a:solidFill>
                <a:srgbClr val="000000"/>
              </a:solidFill>
              <a:latin typeface="Arial"/>
              <a:cs typeface="Arial"/>
            </a:endParaRPr>
          </a:p>
          <a:p>
            <a:pPr marL="0" lvl="0" indent="0">
              <a:lnSpc>
                <a:spcPct val="80000"/>
              </a:lnSpc>
              <a:buNone/>
            </a:pPr>
            <a:r>
              <a:rPr lang="en-GB" sz="1200">
                <a:solidFill>
                  <a:srgbClr val="0D0D0D"/>
                </a:solidFill>
                <a:latin typeface="Arial"/>
                <a:cs typeface="Arial"/>
                <a:hlinkClick r:id="rId5">
                  <a:extLst>
                    <a:ext uri="{A12FA001-AC4F-418D-AE19-62706E023703}">
                      <ahyp:hlinkClr xmlns:ahyp="http://schemas.microsoft.com/office/drawing/2018/hyperlinkcolor" val="tx"/>
                    </a:ext>
                  </a:extLst>
                </a:hlinkClick>
              </a:rPr>
              <a:t>Microsoft, (2025) Accessibility tips for inclusive Microsoft Teams meetings and live events - Microsoft Support</a:t>
            </a:r>
            <a:r>
              <a:rPr lang="en-US" sz="1200">
                <a:solidFill>
                  <a:srgbClr val="0D0D0D"/>
                </a:solidFill>
                <a:latin typeface="Arial"/>
                <a:cs typeface="Arial"/>
              </a:rPr>
              <a:t> [Accessed 9th October 2025].</a:t>
            </a:r>
            <a:endParaRPr lang="en-GB">
              <a:latin typeface="Arial"/>
              <a:cs typeface="Arial"/>
            </a:endParaRPr>
          </a:p>
          <a:p>
            <a:pPr marL="0" lvl="0" indent="0">
              <a:lnSpc>
                <a:spcPct val="70000"/>
              </a:lnSpc>
              <a:buNone/>
            </a:pPr>
            <a:r>
              <a:rPr lang="en-GB" sz="1200">
                <a:solidFill>
                  <a:srgbClr val="0D0D0D"/>
                </a:solidFill>
                <a:latin typeface="Arial"/>
                <a:cs typeface="Arial"/>
                <a:hlinkClick r:id="rId6">
                  <a:extLst>
                    <a:ext uri="{A12FA001-AC4F-418D-AE19-62706E023703}">
                      <ahyp:hlinkClr xmlns:ahyp="http://schemas.microsoft.com/office/drawing/2018/hyperlinkcolor" val="tx"/>
                    </a:ext>
                  </a:extLst>
                </a:hlinkClick>
              </a:rPr>
              <a:t>Microsoft, (2025) Accessability &amp; Inclusion Check-List. Available at: Making Microsoft Word documents accessible | Business Disability Forum</a:t>
            </a:r>
            <a:r>
              <a:rPr lang="en-GB" sz="1200">
                <a:solidFill>
                  <a:srgbClr val="0D0D0D"/>
                </a:solidFill>
                <a:latin typeface="Arial"/>
                <a:cs typeface="Arial"/>
              </a:rPr>
              <a:t> [Accessed 10th November 2025].</a:t>
            </a:r>
            <a:endParaRPr lang="en-GB">
              <a:latin typeface="Arial"/>
              <a:cs typeface="Arial"/>
            </a:endParaRPr>
          </a:p>
          <a:p>
            <a:pPr marL="0" lvl="0" indent="0">
              <a:lnSpc>
                <a:spcPct val="70000"/>
              </a:lnSpc>
              <a:buNone/>
            </a:pPr>
            <a:r>
              <a:rPr lang="en-GB" sz="1200">
                <a:solidFill>
                  <a:srgbClr val="0D0D0D"/>
                </a:solidFill>
                <a:latin typeface="Arial"/>
                <a:cs typeface="Arial"/>
              </a:rPr>
              <a:t>Microsoft Corporation (2024) </a:t>
            </a:r>
            <a:r>
              <a:rPr lang="en-GB" sz="1200" i="1">
                <a:solidFill>
                  <a:srgbClr val="0D0D0D"/>
                </a:solidFill>
                <a:latin typeface="Arial"/>
                <a:cs typeface="Arial"/>
              </a:rPr>
              <a:t>Get started with Word</a:t>
            </a:r>
            <a:r>
              <a:rPr lang="en-GB" sz="1200">
                <a:solidFill>
                  <a:srgbClr val="0D0D0D"/>
                </a:solidFill>
                <a:latin typeface="Arial"/>
                <a:cs typeface="Arial"/>
              </a:rPr>
              <a:t>. [online] Available at: </a:t>
            </a:r>
            <a:r>
              <a:rPr lang="en-GB" sz="1200">
                <a:solidFill>
                  <a:srgbClr val="0D0D0D"/>
                </a:solidFill>
                <a:latin typeface="Arial"/>
                <a:cs typeface="Arial"/>
                <a:hlinkClick r:id="rId7">
                  <a:extLst>
                    <a:ext uri="{A12FA001-AC4F-418D-AE19-62706E023703}">
                      <ahyp:hlinkClr xmlns:ahyp="http://schemas.microsoft.com/office/drawing/2018/hyperlinkcolor" val="tx"/>
                    </a:ext>
                  </a:extLst>
                </a:hlinkClick>
              </a:rPr>
              <a:t>https://support.microsoft.com/en-us/office/get-started-with-word-2f9c7a8d-c3f4-4a88-8289-23ca8e94a93c</a:t>
            </a:r>
            <a:r>
              <a:rPr lang="en-GB" sz="1200">
                <a:solidFill>
                  <a:srgbClr val="0D0D0D"/>
                </a:solidFill>
                <a:latin typeface="Arial"/>
                <a:cs typeface="Arial"/>
              </a:rPr>
              <a:t> [Accessed 11 October 2025].</a:t>
            </a:r>
            <a:endParaRPr lang="en-GB" sz="1200">
              <a:solidFill>
                <a:srgbClr val="000000"/>
              </a:solidFill>
              <a:latin typeface="Arial"/>
              <a:cs typeface="Arial"/>
            </a:endParaRPr>
          </a:p>
          <a:p>
            <a:pPr marL="0" lvl="0" indent="0">
              <a:lnSpc>
                <a:spcPct val="70000"/>
              </a:lnSpc>
              <a:buNone/>
            </a:pPr>
            <a:r>
              <a:rPr lang="en-GB" sz="1200">
                <a:latin typeface="Arial"/>
                <a:cs typeface="Arial"/>
              </a:rPr>
              <a:t>Microsoft Ignite (2025) </a:t>
            </a:r>
            <a:r>
              <a:rPr lang="en-GB" sz="1200" i="1">
                <a:latin typeface="Arial"/>
                <a:cs typeface="Arial"/>
              </a:rPr>
              <a:t>Enhance patient care and health team collaboration</a:t>
            </a:r>
            <a:r>
              <a:rPr lang="en-GB" sz="1200">
                <a:latin typeface="Arial"/>
                <a:cs typeface="Arial"/>
              </a:rPr>
              <a:t>. Available at: </a:t>
            </a:r>
            <a:r>
              <a:rPr lang="en-GB" sz="1200">
                <a:latin typeface="Arial"/>
                <a:cs typeface="Arial"/>
                <a:hlinkClick r:id="rId8">
                  <a:extLst>
                    <a:ext uri="{A12FA001-AC4F-418D-AE19-62706E023703}">
                      <ahyp:hlinkClr xmlns:ahyp="http://schemas.microsoft.com/office/drawing/2018/hyperlinkcolor" val="tx"/>
                    </a:ext>
                  </a:extLst>
                </a:hlinkClick>
              </a:rPr>
              <a:t>https://www.learn.microsoft.com/eu-us/industry/healthcare/enhance/patient-care-and-collaboration</a:t>
            </a:r>
            <a:r>
              <a:rPr lang="en-GB" sz="1200">
                <a:latin typeface="Arial"/>
                <a:cs typeface="Arial"/>
              </a:rPr>
              <a:t>.[ Accessed 4th Oct 2025].</a:t>
            </a:r>
            <a:endParaRPr lang="en-GB" sz="1200">
              <a:solidFill>
                <a:srgbClr val="000000"/>
              </a:solidFill>
              <a:latin typeface="Arial"/>
              <a:cs typeface="Arial"/>
            </a:endParaRPr>
          </a:p>
          <a:p>
            <a:pPr lvl="0">
              <a:buNone/>
            </a:pPr>
            <a:r>
              <a:rPr lang="en-GB" sz="1200">
                <a:latin typeface="Arial"/>
                <a:cs typeface="Arial"/>
              </a:rPr>
              <a:t>Microsoft Learn (2024) Picture of a security notice. Available at: </a:t>
            </a:r>
            <a:r>
              <a:rPr lang="en-GB" sz="1200">
                <a:latin typeface="Arial"/>
                <a:cs typeface="Arial"/>
                <a:hlinkClick r:id="rId9">
                  <a:extLst>
                    <a:ext uri="{A12FA001-AC4F-418D-AE19-62706E023703}">
                      <ahyp:hlinkClr xmlns:ahyp="http://schemas.microsoft.com/office/drawing/2018/hyperlinkcolor" val="tx"/>
                    </a:ext>
                  </a:extLst>
                </a:hlinkClick>
              </a:rPr>
              <a:t>https://learn.microsoft.com/en-us/answers/questions/5305353/turning-off-security-warning-in-on</a:t>
            </a:r>
            <a:r>
              <a:rPr lang="en-GB" sz="1200">
                <a:latin typeface="Arial"/>
                <a:cs typeface="Arial"/>
              </a:rPr>
              <a:t>. [Accessed 4th October 2025].</a:t>
            </a:r>
            <a:endParaRPr lang="en-GB">
              <a:latin typeface="Arial"/>
              <a:cs typeface="Arial"/>
            </a:endParaRPr>
          </a:p>
          <a:p>
            <a:pPr lvl="0">
              <a:buNone/>
            </a:pPr>
            <a:r>
              <a:rPr lang="en-GB" sz="1200">
                <a:latin typeface="Arial"/>
                <a:cs typeface="Arial"/>
              </a:rPr>
              <a:t>Microsoft (n.d.) </a:t>
            </a:r>
            <a:r>
              <a:rPr lang="en-GB" sz="1200" i="1">
                <a:latin typeface="Arial"/>
                <a:cs typeface="Arial"/>
              </a:rPr>
              <a:t>Accessibility tools for Microsoft Teams, (Sensory impairments). </a:t>
            </a:r>
            <a:r>
              <a:rPr lang="en-GB" sz="1200">
                <a:latin typeface="Arial"/>
                <a:cs typeface="Arial"/>
              </a:rPr>
              <a:t>Available at: </a:t>
            </a:r>
            <a:r>
              <a:rPr lang="en-GB" sz="1200">
                <a:latin typeface="Arial"/>
                <a:cs typeface="Arial"/>
                <a:hlinkClick r:id="rId10">
                  <a:extLst>
                    <a:ext uri="{A12FA001-AC4F-418D-AE19-62706E023703}">
                      <ahyp:hlinkClr xmlns:ahyp="http://schemas.microsoft.com/office/drawing/2018/hyperlinkcolor" val="tx"/>
                    </a:ext>
                  </a:extLst>
                </a:hlinkClick>
              </a:rPr>
              <a:t>https://support.microsoft.com/en-gb/office/accessibility-tools-for-microsoft-teams-2d4009e7-1300-4766-87e8-7a217496c3d5</a:t>
            </a:r>
            <a:r>
              <a:rPr lang="en-GB" sz="1200">
                <a:latin typeface="Arial"/>
                <a:cs typeface="Arial"/>
              </a:rPr>
              <a:t> [Accessed 11 Oct. 2025].</a:t>
            </a:r>
            <a:endParaRPr lang="en-GB">
              <a:latin typeface="Arial"/>
              <a:cs typeface="Arial"/>
            </a:endParaRPr>
          </a:p>
          <a:p>
            <a:pPr marL="0" lvl="0" indent="0">
              <a:lnSpc>
                <a:spcPct val="70000"/>
              </a:lnSpc>
              <a:buNone/>
            </a:pPr>
            <a:r>
              <a:rPr lang="en-GB" sz="1200">
                <a:latin typeface="Arial"/>
                <a:cs typeface="Arial"/>
              </a:rPr>
              <a:t>MUO (2025). Picture of person using Microsoft Word. Available at: </a:t>
            </a:r>
            <a:r>
              <a:rPr lang="en-GB" sz="1200">
                <a:solidFill>
                  <a:srgbClr val="000000"/>
                </a:solidFill>
                <a:latin typeface="Arial"/>
                <a:cs typeface="Arial"/>
                <a:hlinkClick r:id="rId11">
                  <a:extLst>
                    <a:ext uri="{A12FA001-AC4F-418D-AE19-62706E023703}">
                      <ahyp:hlinkClr xmlns:ahyp="http://schemas.microsoft.com/office/drawing/2018/hyperlinkcolor" val="tx"/>
                    </a:ext>
                  </a:extLst>
                </a:hlinkClick>
              </a:rPr>
              <a:t>https://www.makeuseof.com/tag/microsoft-word/</a:t>
            </a:r>
            <a:r>
              <a:rPr lang="en-GB" sz="1200">
                <a:latin typeface="Arial"/>
                <a:cs typeface="Arial"/>
              </a:rPr>
              <a:t>. [Accessed 4th Oct 2025].</a:t>
            </a:r>
            <a:endParaRPr lang="en-US" sz="1200">
              <a:solidFill>
                <a:srgbClr val="000000"/>
              </a:solidFill>
              <a:latin typeface="Arial"/>
              <a:cs typeface="Arial"/>
            </a:endParaRPr>
          </a:p>
          <a:p>
            <a:pPr marL="0" lvl="0" indent="0">
              <a:lnSpc>
                <a:spcPct val="70000"/>
              </a:lnSpc>
              <a:buNone/>
            </a:pPr>
            <a:r>
              <a:rPr lang="en-GB" sz="1200">
                <a:latin typeface="Arial"/>
                <a:cs typeface="Arial"/>
              </a:rPr>
              <a:t>NHS England, 2020. </a:t>
            </a:r>
            <a:r>
              <a:rPr lang="en-GB" sz="1200" i="1">
                <a:latin typeface="Arial"/>
                <a:cs typeface="Arial"/>
              </a:rPr>
              <a:t>Landmark IT deal will provide access to digital tools and save hundreds of millions of pounds for the NHS</a:t>
            </a:r>
            <a:r>
              <a:rPr lang="en-GB" sz="1200">
                <a:latin typeface="Arial"/>
                <a:cs typeface="Arial"/>
              </a:rPr>
              <a:t>. [online] NHS England. Available at: </a:t>
            </a:r>
            <a:r>
              <a:rPr lang="en-GB" sz="1200">
                <a:latin typeface="Arial"/>
                <a:cs typeface="Arial"/>
                <a:hlinkClick r:id="rId12">
                  <a:extLst>
                    <a:ext uri="{A12FA001-AC4F-418D-AE19-62706E023703}">
                      <ahyp:hlinkClr xmlns:ahyp="http://schemas.microsoft.com/office/drawing/2018/hyperlinkcolor" val="tx"/>
                    </a:ext>
                  </a:extLst>
                </a:hlinkClick>
              </a:rPr>
              <a:t>https://transform.england.nhs.uk/news/landmark-it-deal-will-provide-access-digital-tools-and-save-hundreds-millions-pounds-nhs/</a:t>
            </a:r>
            <a:r>
              <a:rPr lang="en-GB" sz="1200">
                <a:latin typeface="Arial"/>
                <a:cs typeface="Arial"/>
              </a:rPr>
              <a:t> [Accessed 11 Oct. 2025].</a:t>
            </a:r>
            <a:endParaRPr lang="en-GB">
              <a:latin typeface="Arial"/>
              <a:cs typeface="Arial"/>
            </a:endParaRPr>
          </a:p>
          <a:p>
            <a:pPr marL="0" lvl="0" indent="0">
              <a:lnSpc>
                <a:spcPct val="70000"/>
              </a:lnSpc>
              <a:buNone/>
            </a:pPr>
            <a:r>
              <a:rPr lang="en-GB" sz="1200">
                <a:latin typeface="Arial"/>
                <a:cs typeface="Arial"/>
              </a:rPr>
              <a:t>NHS [2024} Available at: </a:t>
            </a:r>
            <a:r>
              <a:rPr lang="en-GB" sz="1200">
                <a:latin typeface="Arial"/>
                <a:cs typeface="Arial"/>
                <a:hlinkClick r:id="rId13">
                  <a:extLst>
                    <a:ext uri="{A12FA001-AC4F-418D-AE19-62706E023703}">
                      <ahyp:hlinkClr xmlns:ahyp="http://schemas.microsoft.com/office/drawing/2018/hyperlinkcolor" val="tx"/>
                    </a:ext>
                  </a:extLst>
                </a:hlinkClick>
              </a:rPr>
              <a:t>https://Collaborate</a:t>
            </a:r>
            <a:r>
              <a:rPr lang="en-GB" sz="1200">
                <a:latin typeface="Arial"/>
                <a:cs typeface="Arial"/>
              </a:rPr>
              <a:t> with Virtual MDTs on MS Teams  – NHS mail Support Accessed [3rd October 2025].</a:t>
            </a:r>
            <a:endParaRPr lang="en-GB" sz="1200">
              <a:solidFill>
                <a:srgbClr val="000000"/>
              </a:solidFill>
              <a:latin typeface="Arial"/>
              <a:cs typeface="Arial"/>
            </a:endParaRPr>
          </a:p>
          <a:p>
            <a:pPr marL="0" lvl="0" indent="0">
              <a:lnSpc>
                <a:spcPct val="70000"/>
              </a:lnSpc>
              <a:buNone/>
            </a:pPr>
            <a:r>
              <a:rPr lang="en-GB" sz="1200">
                <a:latin typeface="Arial"/>
                <a:cs typeface="Arial"/>
              </a:rPr>
              <a:t>Nursing Older People (2021). Picture of a carer using a laptop. Available at: </a:t>
            </a:r>
            <a:r>
              <a:rPr lang="en-GB" sz="1200">
                <a:latin typeface="Arial"/>
                <a:cs typeface="Arial"/>
                <a:hlinkClick r:id="rId14">
                  <a:extLst>
                    <a:ext uri="{A12FA001-AC4F-418D-AE19-62706E023703}">
                      <ahyp:hlinkClr xmlns:ahyp="http://schemas.microsoft.com/office/drawing/2018/hyperlinkcolor" val="tx"/>
                    </a:ext>
                  </a:extLst>
                </a:hlinkClick>
              </a:rPr>
              <a:t>https://www.rcni.com/nursing-older-people/features/deterioating-residents-ensuring-care-home-spot-early-signs-and-monitors-conditions-170466</a:t>
            </a:r>
            <a:r>
              <a:rPr lang="en-GB" sz="1200">
                <a:latin typeface="Arial"/>
                <a:cs typeface="Arial"/>
              </a:rPr>
              <a:t>. [Accessed 2nd Oct 2025]. </a:t>
            </a:r>
            <a:endParaRPr lang="en-GB">
              <a:latin typeface="Arial"/>
              <a:cs typeface="Arial"/>
            </a:endParaRPr>
          </a:p>
          <a:p>
            <a:pPr marL="0" lvl="0" indent="0">
              <a:lnSpc>
                <a:spcPct val="70000"/>
              </a:lnSpc>
              <a:buNone/>
            </a:pPr>
            <a:r>
              <a:rPr lang="en-GB" sz="1200">
                <a:latin typeface="Arial"/>
                <a:cs typeface="Arial"/>
              </a:rPr>
              <a:t>Polly (n.d). Picture of a Microsoft Teams Training image. Available at: </a:t>
            </a:r>
            <a:r>
              <a:rPr lang="en-GB" sz="1200">
                <a:latin typeface="Arial"/>
                <a:cs typeface="Arial"/>
                <a:hlinkClick r:id="rId15">
                  <a:extLst>
                    <a:ext uri="{A12FA001-AC4F-418D-AE19-62706E023703}">
                      <ahyp:hlinkClr xmlns:ahyp="http://schemas.microsoft.com/office/drawing/2018/hyperlinkcolor" val="tx"/>
                    </a:ext>
                  </a:extLst>
                </a:hlinkClick>
              </a:rPr>
              <a:t>https://www.polly.ai/playbooks/engaging-employee-training-programs-microsoft-teams</a:t>
            </a:r>
            <a:r>
              <a:rPr lang="en-GB" sz="1200">
                <a:latin typeface="Arial"/>
                <a:cs typeface="Arial"/>
              </a:rPr>
              <a:t>. [Accessed 30th Sept 2025].</a:t>
            </a:r>
            <a:endParaRPr lang="en-GB" sz="1200">
              <a:solidFill>
                <a:srgbClr val="000000"/>
              </a:solidFill>
              <a:latin typeface="Arial"/>
              <a:cs typeface="Arial"/>
            </a:endParaRPr>
          </a:p>
          <a:p>
            <a:pPr marL="0" lvl="0" indent="0">
              <a:lnSpc>
                <a:spcPct val="70000"/>
              </a:lnSpc>
              <a:buNone/>
            </a:pPr>
            <a:r>
              <a:rPr lang="en-GB" sz="1200">
                <a:latin typeface="Arial"/>
                <a:cs typeface="Arial"/>
              </a:rPr>
              <a:t>Reason Digital (n.d)</a:t>
            </a:r>
            <a:r>
              <a:rPr lang="en-GB" sz="1200" i="1">
                <a:latin typeface="Arial"/>
                <a:cs typeface="Arial"/>
              </a:rPr>
              <a:t> Sensory Impairments.</a:t>
            </a:r>
            <a:r>
              <a:rPr lang="en-GB" sz="1200">
                <a:latin typeface="Arial"/>
                <a:cs typeface="Arial"/>
              </a:rPr>
              <a:t> Available at: https://www.reasondigital.com. [Accessed 4 Oct. 2025]. </a:t>
            </a:r>
            <a:endParaRPr lang="en-GB"/>
          </a:p>
          <a:p>
            <a:pPr marL="0" lvl="0" indent="0">
              <a:lnSpc>
                <a:spcPct val="70000"/>
              </a:lnSpc>
              <a:buNone/>
            </a:pPr>
            <a:endParaRPr lang="en-GB" sz="1200">
              <a:latin typeface="Arial"/>
              <a:cs typeface="Arial"/>
            </a:endParaRPr>
          </a:p>
          <a:p>
            <a:pPr marL="0" lvl="0" indent="0">
              <a:lnSpc>
                <a:spcPct val="70000"/>
              </a:lnSpc>
              <a:buNone/>
            </a:pPr>
            <a:endParaRPr lang="en-GB" sz="1200">
              <a:cs typeface="Arial"/>
            </a:endParaRPr>
          </a:p>
          <a:p>
            <a:pPr marL="0" lvl="0" indent="0">
              <a:lnSpc>
                <a:spcPct val="70000"/>
              </a:lnSpc>
              <a:buNone/>
            </a:pPr>
            <a:endParaRPr lang="en-GB" sz="1200">
              <a:latin typeface="Arial"/>
              <a:cs typeface="Arial"/>
            </a:endParaRPr>
          </a:p>
          <a:p>
            <a:pPr marL="0" lvl="0" indent="0">
              <a:lnSpc>
                <a:spcPct val="70000"/>
              </a:lnSpc>
              <a:buNone/>
            </a:pPr>
            <a:endParaRPr lang="en-GB" sz="1200">
              <a:solidFill>
                <a:srgbClr val="0D0D0D"/>
              </a:solidFill>
              <a:latin typeface="Arial"/>
              <a:cs typeface="Arial"/>
            </a:endParaRPr>
          </a:p>
        </p:txBody>
      </p:sp>
      <p:sp>
        <p:nvSpPr>
          <p:cNvPr id="4" name="TextBox 3">
            <a:extLst>
              <a:ext uri="{FF2B5EF4-FFF2-40B4-BE49-F238E27FC236}">
                <a16:creationId xmlns:a16="http://schemas.microsoft.com/office/drawing/2014/main" id="{F80F685B-8A62-A053-E394-82DCAE030F67}"/>
              </a:ext>
            </a:extLst>
          </p:cNvPr>
          <p:cNvSpPr txBox="1"/>
          <p:nvPr/>
        </p:nvSpPr>
        <p:spPr>
          <a:xfrm>
            <a:off x="1984" y="780065"/>
            <a:ext cx="2743200" cy="365760"/>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Arial"/>
                <a:ea typeface="Calibri"/>
                <a:cs typeface="Calibri"/>
              </a:rPr>
              <a:t>REF 3</a:t>
            </a:r>
            <a:endParaRPr lang="en-GB" sz="1800" b="0" i="0" u="none" strike="noStrike" kern="1200" cap="none" spc="0" baseline="0">
              <a:solidFill>
                <a:srgbClr val="FFFFFF"/>
              </a:solidFill>
              <a:uFillTx/>
              <a:latin typeface="Arial"/>
              <a:cs typeface="Arial"/>
            </a:endParaRP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name="Slide2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1FD6E1-A8B8-C212-2910-2D2656BEA6AF}"/>
              </a:ext>
            </a:extLst>
          </p:cNvPr>
          <p:cNvSpPr txBox="1">
            <a:spLocks noGrp="1"/>
          </p:cNvSpPr>
          <p:nvPr>
            <p:ph type="title"/>
          </p:nvPr>
        </p:nvSpPr>
        <p:spPr>
          <a:xfrm>
            <a:off x="1820195" y="441655"/>
            <a:ext cx="8911687" cy="1280891"/>
          </a:xfrm>
        </p:spPr>
        <p:txBody>
          <a:bodyPr/>
          <a:lstStyle/>
          <a:p>
            <a:pPr lvl="0"/>
            <a:r>
              <a:rPr lang="en-GB">
                <a:latin typeface="Arial"/>
                <a:cs typeface="Arial"/>
              </a:rPr>
              <a:t>Full Referencing Page 4</a:t>
            </a:r>
          </a:p>
        </p:txBody>
      </p:sp>
      <p:sp>
        <p:nvSpPr>
          <p:cNvPr id="3" name="Content Placeholder 2">
            <a:extLst>
              <a:ext uri="{FF2B5EF4-FFF2-40B4-BE49-F238E27FC236}">
                <a16:creationId xmlns:a16="http://schemas.microsoft.com/office/drawing/2014/main" id="{C151AF2F-750C-03DD-E41A-EE992959D1E4}"/>
              </a:ext>
            </a:extLst>
          </p:cNvPr>
          <p:cNvSpPr txBox="1">
            <a:spLocks noGrp="1"/>
          </p:cNvSpPr>
          <p:nvPr>
            <p:ph idx="1"/>
          </p:nvPr>
        </p:nvSpPr>
        <p:spPr>
          <a:xfrm>
            <a:off x="1816483" y="1124748"/>
            <a:ext cx="8915400" cy="6106546"/>
          </a:xfrm>
        </p:spPr>
        <p:txBody>
          <a:bodyPr/>
          <a:lstStyle/>
          <a:p>
            <a:pPr marL="0" lvl="0" indent="0">
              <a:lnSpc>
                <a:spcPct val="70000"/>
              </a:lnSpc>
              <a:buNone/>
            </a:pPr>
            <a:r>
              <a:rPr lang="en-GB" sz="1200">
                <a:latin typeface="Arial"/>
                <a:cs typeface="Arial"/>
              </a:rPr>
              <a:t>Software G (2023)</a:t>
            </a:r>
            <a:r>
              <a:rPr lang="en-GB" sz="1200" i="1">
                <a:latin typeface="Arial"/>
                <a:cs typeface="Arial"/>
              </a:rPr>
              <a:t> Is Microsoft Word a database</a:t>
            </a:r>
            <a:r>
              <a:rPr lang="en-GB" sz="1200">
                <a:latin typeface="Arial"/>
                <a:cs typeface="Arial"/>
              </a:rPr>
              <a:t>? Available at: </a:t>
            </a:r>
            <a:r>
              <a:rPr lang="en-GB" sz="1200">
                <a:latin typeface="Arial"/>
                <a:cs typeface="Arial"/>
                <a:hlinkClick r:id="rId2">
                  <a:extLst>
                    <a:ext uri="{A12FA001-AC4F-418D-AE19-62706E023703}">
                      <ahyp:hlinkClr xmlns:ahyp="http://schemas.microsoft.com/office/drawing/2018/hyperlinkcolor" val="tx"/>
                    </a:ext>
                  </a:extLst>
                </a:hlinkClick>
              </a:rPr>
              <a:t>https://www.softwareg.com.au/en-us/blogs/microsoft-office/is-microsoft-word-a-database</a:t>
            </a:r>
            <a:r>
              <a:rPr lang="en-GB" sz="1200">
                <a:latin typeface="Arial"/>
                <a:cs typeface="Arial"/>
              </a:rPr>
              <a:t>. [Accessed 4 Oct. 2025]. </a:t>
            </a:r>
            <a:endParaRPr lang="en-GB" sz="1200">
              <a:solidFill>
                <a:srgbClr val="000000"/>
              </a:solidFill>
              <a:latin typeface="Arial"/>
              <a:cs typeface="Arial"/>
            </a:endParaRPr>
          </a:p>
          <a:p>
            <a:pPr marL="0" lvl="0" indent="0">
              <a:lnSpc>
                <a:spcPct val="70000"/>
              </a:lnSpc>
              <a:buNone/>
            </a:pPr>
            <a:r>
              <a:rPr lang="en-GB" sz="1200">
                <a:latin typeface="Arial"/>
                <a:cs typeface="Arial"/>
              </a:rPr>
              <a:t>Software G (2023) Picture of a table in Microsoft Word. Available at: </a:t>
            </a:r>
            <a:r>
              <a:rPr lang="en-GB" sz="1200">
                <a:latin typeface="Arial"/>
                <a:cs typeface="Arial"/>
                <a:hlinkClick r:id="rId3">
                  <a:extLst>
                    <a:ext uri="{A12FA001-AC4F-418D-AE19-62706E023703}">
                      <ahyp:hlinkClr xmlns:ahyp="http://schemas.microsoft.com/office/drawing/2018/hyperlinkcolor" val="tx"/>
                    </a:ext>
                  </a:extLst>
                </a:hlinkClick>
              </a:rPr>
              <a:t>https://www.softwareg.com.au/en-gb/blogs/microsoft-office/is-microsoft-word-a-database</a:t>
            </a:r>
            <a:r>
              <a:rPr lang="en-GB" sz="1200">
                <a:latin typeface="Arial"/>
                <a:cs typeface="Arial"/>
              </a:rPr>
              <a:t>. [Accessed: 2nd Oct 2025].</a:t>
            </a:r>
            <a:endParaRPr lang="en-GB">
              <a:latin typeface="Arial"/>
              <a:cs typeface="Arial"/>
            </a:endParaRPr>
          </a:p>
          <a:p>
            <a:pPr marL="0" lvl="0" indent="0">
              <a:lnSpc>
                <a:spcPct val="70000"/>
              </a:lnSpc>
              <a:buNone/>
            </a:pPr>
            <a:r>
              <a:rPr lang="en-GB" sz="1200">
                <a:latin typeface="Arial"/>
                <a:cs typeface="Arial"/>
              </a:rPr>
              <a:t>Starmer, A.J., Spector, N.D., Srivastava, R., West, D.C., Rosenbluth, G., Allen, A.D. (2014). </a:t>
            </a:r>
            <a:r>
              <a:rPr lang="en-GB" sz="1200" i="1">
                <a:latin typeface="Arial"/>
                <a:cs typeface="Arial"/>
              </a:rPr>
              <a:t>Changes in medical errors after implementation of a handoff program</a:t>
            </a:r>
            <a:r>
              <a:rPr lang="en-GB" sz="1200">
                <a:latin typeface="Arial"/>
                <a:cs typeface="Arial"/>
              </a:rPr>
              <a:t>. </a:t>
            </a:r>
            <a:r>
              <a:rPr lang="en-GB" sz="1200" i="1">
                <a:latin typeface="Arial"/>
                <a:cs typeface="Arial"/>
              </a:rPr>
              <a:t>New England Journal of Medicine</a:t>
            </a:r>
            <a:r>
              <a:rPr lang="en-GB" sz="1200">
                <a:latin typeface="Arial"/>
                <a:cs typeface="Arial"/>
              </a:rPr>
              <a:t>, 371(19), pp.1803–1812. doi: 10.1056/NEJMsa1405556.</a:t>
            </a:r>
            <a:endParaRPr lang="en-GB" sz="1200">
              <a:solidFill>
                <a:srgbClr val="000000"/>
              </a:solidFill>
              <a:latin typeface="Arial"/>
              <a:cs typeface="Arial"/>
            </a:endParaRPr>
          </a:p>
          <a:p>
            <a:pPr marL="0" lvl="0" indent="0">
              <a:lnSpc>
                <a:spcPct val="70000"/>
              </a:lnSpc>
              <a:buNone/>
            </a:pPr>
            <a:r>
              <a:rPr lang="en-GB" sz="1200">
                <a:latin typeface="Arial"/>
                <a:cs typeface="Arial"/>
              </a:rPr>
              <a:t>Statista (2020). </a:t>
            </a:r>
            <a:r>
              <a:rPr lang="en-GB" sz="1200" i="1">
                <a:latin typeface="Arial"/>
                <a:cs typeface="Arial"/>
              </a:rPr>
              <a:t>Cyber Attacks Often Target Microsoft Office</a:t>
            </a:r>
            <a:r>
              <a:rPr lang="en-GB" sz="1200">
                <a:latin typeface="Arial"/>
                <a:cs typeface="Arial"/>
              </a:rPr>
              <a:t>. Available at: </a:t>
            </a:r>
            <a:r>
              <a:rPr lang="en-GB" sz="1200">
                <a:latin typeface="Arial"/>
                <a:cs typeface="Arial"/>
                <a:hlinkClick r:id="rId4">
                  <a:extLst>
                    <a:ext uri="{A12FA001-AC4F-418D-AE19-62706E023703}">
                      <ahyp:hlinkClr xmlns:ahyp="http://schemas.microsoft.com/office/drawing/2018/hyperlinkcolor" val="tx"/>
                    </a:ext>
                  </a:extLst>
                </a:hlinkClick>
              </a:rPr>
              <a:t>https://www.statista.com/chart/20431/most-commonly-exploited-applications-worldwide/?srsltid=AfmBOorGuCuDwTi-xEXIMEByLYkOhbQCw-ZumB01X7RWsijMvfSINS5D</a:t>
            </a:r>
            <a:r>
              <a:rPr lang="en-GB" sz="1200">
                <a:latin typeface="Arial"/>
                <a:cs typeface="Arial"/>
              </a:rPr>
              <a:t>. [Accessed: 29th Sept 2025].</a:t>
            </a:r>
            <a:endParaRPr lang="en-GB" sz="1200">
              <a:solidFill>
                <a:srgbClr val="000000"/>
              </a:solidFill>
              <a:latin typeface="Arial"/>
              <a:cs typeface="Arial"/>
            </a:endParaRPr>
          </a:p>
          <a:p>
            <a:pPr marL="0" lvl="0" indent="0">
              <a:lnSpc>
                <a:spcPct val="70000"/>
              </a:lnSpc>
              <a:buNone/>
            </a:pPr>
            <a:r>
              <a:rPr lang="en-GB" sz="1200">
                <a:latin typeface="Arial"/>
                <a:cs typeface="Arial"/>
              </a:rPr>
              <a:t>Tatvasoft (2025). Microsoft Teams image. Available at: </a:t>
            </a:r>
            <a:r>
              <a:rPr lang="en-GB" sz="1200">
                <a:latin typeface="Arial"/>
                <a:cs typeface="Arial"/>
                <a:hlinkClick r:id="rId5">
                  <a:extLst>
                    <a:ext uri="{A12FA001-AC4F-418D-AE19-62706E023703}">
                      <ahyp:hlinkClr xmlns:ahyp="http://schemas.microsoft.com/office/drawing/2018/hyperlinkcolor" val="tx"/>
                    </a:ext>
                  </a:extLst>
                </a:hlinkClick>
              </a:rPr>
              <a:t>https://www.tatvasoft.com/outsourcing/2021/10/benefits-of-microsoft-teams-for-businesses.html</a:t>
            </a:r>
            <a:r>
              <a:rPr lang="en-GB" sz="1200">
                <a:latin typeface="Arial"/>
                <a:cs typeface="Arial"/>
              </a:rPr>
              <a:t>. [Accessed 2nd Oct 2025].</a:t>
            </a:r>
            <a:endParaRPr lang="en-GB">
              <a:latin typeface="Arial"/>
              <a:cs typeface="Arial"/>
            </a:endParaRPr>
          </a:p>
          <a:p>
            <a:pPr marL="0" lvl="0" indent="0">
              <a:lnSpc>
                <a:spcPct val="70000"/>
              </a:lnSpc>
              <a:buNone/>
            </a:pPr>
            <a:r>
              <a:rPr lang="en-GB" sz="1200">
                <a:latin typeface="Arial"/>
                <a:cs typeface="Arial"/>
              </a:rPr>
              <a:t>Shea, S., 2021. </a:t>
            </a:r>
            <a:r>
              <a:rPr lang="en-GB" sz="1200" i="1">
                <a:latin typeface="Arial"/>
                <a:cs typeface="Arial"/>
              </a:rPr>
              <a:t>4 ways to optimize Microsoft Teams performance</a:t>
            </a:r>
            <a:r>
              <a:rPr lang="en-GB" sz="1200">
                <a:latin typeface="Arial"/>
                <a:cs typeface="Arial"/>
              </a:rPr>
              <a:t>. [online] TechTarget. Available at: </a:t>
            </a:r>
            <a:r>
              <a:rPr lang="en-GB" sz="1200">
                <a:latin typeface="Arial"/>
                <a:cs typeface="Arial"/>
                <a:hlinkClick r:id="rId6">
                  <a:extLst>
                    <a:ext uri="{A12FA001-AC4F-418D-AE19-62706E023703}">
                      <ahyp:hlinkClr xmlns:ahyp="http://schemas.microsoft.com/office/drawing/2018/hyperlinkcolor" val="tx"/>
                    </a:ext>
                  </a:extLst>
                </a:hlinkClick>
              </a:rPr>
              <a:t>https://www.techtarget.com/searchunifiedcommunications/tip/4-ways-to-optimize-Microsoft-Teams-performance</a:t>
            </a:r>
            <a:r>
              <a:rPr lang="en-GB" sz="1200">
                <a:latin typeface="Arial"/>
                <a:cs typeface="Arial"/>
              </a:rPr>
              <a:t> [Accessed 11 Oct. 2025].</a:t>
            </a:r>
            <a:endParaRPr lang="en-GB">
              <a:latin typeface="Arial"/>
              <a:cs typeface="Arial"/>
            </a:endParaRPr>
          </a:p>
          <a:p>
            <a:pPr marL="0" lvl="0" indent="0">
              <a:lnSpc>
                <a:spcPct val="70000"/>
              </a:lnSpc>
              <a:buNone/>
            </a:pPr>
            <a:r>
              <a:rPr lang="en-GB" sz="1200">
                <a:latin typeface="Arial"/>
                <a:cs typeface="Arial"/>
              </a:rPr>
              <a:t>Statista (2020). Picture of Statistics for Cyber-attacks. Available at: </a:t>
            </a:r>
            <a:r>
              <a:rPr lang="en-GB" sz="1200">
                <a:latin typeface="Arial"/>
                <a:cs typeface="Arial"/>
                <a:hlinkClick r:id="rId7">
                  <a:extLst>
                    <a:ext uri="{A12FA001-AC4F-418D-AE19-62706E023703}">
                      <ahyp:hlinkClr xmlns:ahyp="http://schemas.microsoft.com/office/drawing/2018/hyperlinkcolor" val="tx"/>
                    </a:ext>
                  </a:extLst>
                </a:hlinkClick>
              </a:rPr>
              <a:t>https://www.statista.com</a:t>
            </a:r>
            <a:r>
              <a:rPr lang="en-GB" sz="1200">
                <a:latin typeface="Arial"/>
                <a:cs typeface="Arial"/>
              </a:rPr>
              <a:t>. [Accessed 2nd Oct 2025].</a:t>
            </a:r>
            <a:endParaRPr lang="en-GB">
              <a:latin typeface="Arial"/>
              <a:cs typeface="Arial"/>
            </a:endParaRPr>
          </a:p>
          <a:p>
            <a:pPr marL="0" lvl="0" indent="0">
              <a:lnSpc>
                <a:spcPct val="70000"/>
              </a:lnSpc>
              <a:buNone/>
            </a:pPr>
            <a:r>
              <a:rPr lang="en-GB" sz="1200">
                <a:latin typeface="Arial"/>
                <a:cs typeface="Arial"/>
              </a:rPr>
              <a:t>Template (2022). Picture of Safety Check-list written in MS Word. Available at: </a:t>
            </a:r>
            <a:r>
              <a:rPr lang="en-GB" sz="1200">
                <a:latin typeface="Arial"/>
                <a:cs typeface="Arial"/>
                <a:hlinkClick r:id="rId8">
                  <a:extLst>
                    <a:ext uri="{A12FA001-AC4F-418D-AE19-62706E023703}">
                      <ahyp:hlinkClr xmlns:ahyp="http://schemas.microsoft.com/office/drawing/2018/hyperlinkcolor" val="tx"/>
                    </a:ext>
                  </a:extLst>
                </a:hlinkClick>
              </a:rPr>
              <a:t>https://www.template.net/edit-online/348151/nursing-home-safety-checklist</a:t>
            </a:r>
            <a:r>
              <a:rPr lang="en-GB" sz="1200">
                <a:latin typeface="Arial"/>
                <a:cs typeface="Arial"/>
              </a:rPr>
              <a:t>. [Accessed 2nd Oct 2025].</a:t>
            </a:r>
            <a:endParaRPr lang="en-US" sz="1200">
              <a:solidFill>
                <a:srgbClr val="000000"/>
              </a:solidFill>
              <a:latin typeface="Arial"/>
              <a:cs typeface="Arial"/>
            </a:endParaRPr>
          </a:p>
          <a:p>
            <a:pPr marL="0" lvl="0" indent="0">
              <a:lnSpc>
                <a:spcPct val="70000"/>
              </a:lnSpc>
              <a:buNone/>
            </a:pPr>
            <a:r>
              <a:rPr lang="en-GB" sz="1200">
                <a:latin typeface="Arial"/>
                <a:cs typeface="Arial"/>
              </a:rPr>
              <a:t>The Knowledge Academy (2025) available at: </a:t>
            </a:r>
            <a:r>
              <a:rPr lang="en-GB" sz="1200">
                <a:latin typeface="Arial"/>
                <a:cs typeface="Arial"/>
                <a:hlinkClick r:id="rId9">
                  <a:extLst>
                    <a:ext uri="{A12FA001-AC4F-418D-AE19-62706E023703}">
                      <ahyp:hlinkClr xmlns:ahyp="http://schemas.microsoft.com/office/drawing/2018/hyperlinkcolor" val="tx"/>
                    </a:ext>
                  </a:extLst>
                </a:hlinkClick>
              </a:rPr>
              <a:t>https://www.theknowledgeacademy.com/blog/what-is-microsoft-word/</a:t>
            </a:r>
            <a:r>
              <a:rPr lang="en-GB" sz="1200">
                <a:latin typeface="Arial"/>
                <a:cs typeface="Arial"/>
              </a:rPr>
              <a:t> [Accessed on 5th October 2025].</a:t>
            </a:r>
            <a:endParaRPr lang="en-US" sz="1200">
              <a:solidFill>
                <a:srgbClr val="000000"/>
              </a:solidFill>
              <a:latin typeface="Arial"/>
              <a:cs typeface="Arial"/>
            </a:endParaRPr>
          </a:p>
          <a:p>
            <a:pPr marL="0" lvl="0" indent="0">
              <a:lnSpc>
                <a:spcPct val="70000"/>
              </a:lnSpc>
              <a:buNone/>
            </a:pPr>
            <a:r>
              <a:rPr lang="en-GB" sz="1200">
                <a:latin typeface="Arial"/>
                <a:cs typeface="Arial"/>
              </a:rPr>
              <a:t>Varonis (2022). Picture of Pros and Cons. Available at:</a:t>
            </a:r>
            <a:r>
              <a:rPr lang="en-GB" sz="1200">
                <a:latin typeface="Arial"/>
                <a:cs typeface="Arial"/>
                <a:hlinkClick r:id="rId10">
                  <a:extLst>
                    <a:ext uri="{A12FA001-AC4F-418D-AE19-62706E023703}">
                      <ahyp:hlinkClr xmlns:ahyp="http://schemas.microsoft.com/office/drawing/2018/hyperlinkcolor" val="tx"/>
                    </a:ext>
                  </a:extLst>
                </a:hlinkClick>
              </a:rPr>
              <a:t>How to Use Microsoft Teams Safely: Security and Compliance Basics</a:t>
            </a:r>
            <a:r>
              <a:rPr lang="en-GB" sz="1200">
                <a:latin typeface="Arial"/>
                <a:cs typeface="Arial"/>
              </a:rPr>
              <a:t> . [Accessed 7th Oct 2025].</a:t>
            </a:r>
          </a:p>
          <a:p>
            <a:pPr marL="0" lvl="0" indent="0">
              <a:lnSpc>
                <a:spcPct val="70000"/>
              </a:lnSpc>
              <a:buNone/>
            </a:pPr>
            <a:r>
              <a:rPr lang="en-GB" sz="1200">
                <a:latin typeface="Arial"/>
                <a:cs typeface="Arial"/>
              </a:rPr>
              <a:t>Vecteezy (2025). Picture of Teams Meeting. Available at: </a:t>
            </a:r>
            <a:r>
              <a:rPr lang="en-GB" sz="1200">
                <a:latin typeface="Arial"/>
                <a:cs typeface="Arial"/>
                <a:hlinkClick r:id="rId11">
                  <a:extLst>
                    <a:ext uri="{A12FA001-AC4F-418D-AE19-62706E023703}">
                      <ahyp:hlinkClr xmlns:ahyp="http://schemas.microsoft.com/office/drawing/2018/hyperlinkcolor" val="tx"/>
                    </a:ext>
                  </a:extLst>
                </a:hlinkClick>
              </a:rPr>
              <a:t>https://www./vecteezy.com/search?content_type=vector&amp;qterm=teams-meeting</a:t>
            </a:r>
            <a:r>
              <a:rPr lang="en-GB" sz="1200">
                <a:latin typeface="Arial"/>
                <a:cs typeface="Arial"/>
              </a:rPr>
              <a:t>. [Accessed 12th Oct 2025].</a:t>
            </a:r>
            <a:endParaRPr lang="en-US" sz="1200">
              <a:solidFill>
                <a:srgbClr val="000000"/>
              </a:solidFill>
              <a:latin typeface="Arial"/>
              <a:cs typeface="Arial"/>
            </a:endParaRPr>
          </a:p>
        </p:txBody>
      </p:sp>
      <p:sp>
        <p:nvSpPr>
          <p:cNvPr id="4" name="TextBox 6">
            <a:extLst>
              <a:ext uri="{FF2B5EF4-FFF2-40B4-BE49-F238E27FC236}">
                <a16:creationId xmlns:a16="http://schemas.microsoft.com/office/drawing/2014/main" id="{B8897609-3A54-5802-8858-4BAAE9ADCA7F}"/>
              </a:ext>
            </a:extLst>
          </p:cNvPr>
          <p:cNvSpPr txBox="1"/>
          <p:nvPr/>
        </p:nvSpPr>
        <p:spPr>
          <a:xfrm>
            <a:off x="114025" y="763295"/>
            <a:ext cx="2743200" cy="365760"/>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Arial"/>
                <a:ea typeface="Calibri"/>
                <a:cs typeface="Calibri"/>
              </a:rPr>
              <a:t>REF 4</a:t>
            </a:r>
            <a:endParaRPr lang="en-GB" sz="1800" b="0" i="0" u="none" strike="noStrike" kern="1200" cap="none" spc="0" baseline="0">
              <a:solidFill>
                <a:srgbClr val="FFFFFF"/>
              </a:solidFill>
              <a:uFillTx/>
              <a:latin typeface="Arial"/>
            </a:endParaRP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name="Slide22">
    <p:spTree>
      <p:nvGrpSpPr>
        <p:cNvPr id="1" name=""/>
        <p:cNvGrpSpPr/>
        <p:nvPr/>
      </p:nvGrpSpPr>
      <p:grpSpPr>
        <a:xfrm>
          <a:off x="0" y="0"/>
          <a:ext cx="0" cy="0"/>
          <a:chOff x="0" y="0"/>
          <a:chExt cx="0" cy="0"/>
        </a:xfrm>
      </p:grpSpPr>
      <p:sp>
        <p:nvSpPr>
          <p:cNvPr id="2" name="Content Placeholder 2">
            <a:extLst>
              <a:ext uri="{FF2B5EF4-FFF2-40B4-BE49-F238E27FC236}">
                <a16:creationId xmlns:a16="http://schemas.microsoft.com/office/drawing/2014/main" id="{DF1F4FF7-D263-B96F-8B00-93AF23CAC5FA}"/>
              </a:ext>
            </a:extLst>
          </p:cNvPr>
          <p:cNvSpPr txBox="1">
            <a:spLocks noGrp="1"/>
          </p:cNvSpPr>
          <p:nvPr>
            <p:ph idx="1"/>
          </p:nvPr>
        </p:nvSpPr>
        <p:spPr>
          <a:xfrm>
            <a:off x="2707273" y="749113"/>
            <a:ext cx="8915400" cy="3777624"/>
          </a:xfrm>
        </p:spPr>
        <p:txBody>
          <a:bodyPr/>
          <a:lstStyle/>
          <a:p>
            <a:pPr marL="0" lvl="0" indent="0">
              <a:buNone/>
            </a:pPr>
            <a:r>
              <a:rPr lang="en-GB" sz="3600">
                <a:latin typeface="Arial"/>
                <a:cs typeface="Arial"/>
              </a:rPr>
              <a:t>              Any Questions?</a:t>
            </a:r>
          </a:p>
          <a:p>
            <a:pPr marL="0" lvl="0" indent="0">
              <a:buNone/>
            </a:pPr>
            <a:endParaRPr lang="en-GB" sz="3600">
              <a:latin typeface="Arial"/>
              <a:cs typeface="Arial"/>
            </a:endParaRPr>
          </a:p>
          <a:p>
            <a:pPr marL="0" lvl="0" indent="0">
              <a:buNone/>
            </a:pPr>
            <a:r>
              <a:rPr lang="en-GB" sz="3600">
                <a:latin typeface="Arial"/>
                <a:cs typeface="Arial"/>
              </a:rPr>
              <a:t>                   </a:t>
            </a:r>
          </a:p>
          <a:p>
            <a:pPr marL="0" lvl="0" indent="0">
              <a:buNone/>
            </a:pPr>
            <a:endParaRPr lang="en-GB" sz="3600">
              <a:latin typeface="Arial"/>
              <a:cs typeface="Arial"/>
            </a:endParaRPr>
          </a:p>
          <a:p>
            <a:pPr marL="0" lvl="0" indent="0">
              <a:buNone/>
            </a:pPr>
            <a:endParaRPr lang="en-GB" sz="3600">
              <a:latin typeface="Arial"/>
              <a:cs typeface="Arial"/>
            </a:endParaRPr>
          </a:p>
          <a:p>
            <a:pPr marL="0" lvl="0" indent="0">
              <a:buNone/>
            </a:pPr>
            <a:endParaRPr lang="en-GB" sz="3600">
              <a:latin typeface="Arial"/>
              <a:cs typeface="Arial"/>
            </a:endParaRPr>
          </a:p>
          <a:p>
            <a:pPr marL="0" lvl="0" indent="0">
              <a:buNone/>
            </a:pPr>
            <a:endParaRPr lang="en-GB" sz="3600">
              <a:latin typeface="Arial"/>
              <a:cs typeface="Arial"/>
            </a:endParaRPr>
          </a:p>
          <a:p>
            <a:pPr marL="0" lvl="0" indent="0">
              <a:buNone/>
            </a:pPr>
            <a:endParaRPr lang="en-GB" sz="3600">
              <a:latin typeface="Arial"/>
              <a:cs typeface="Arial"/>
            </a:endParaRPr>
          </a:p>
          <a:p>
            <a:pPr marL="0" lvl="0" indent="0">
              <a:buNone/>
            </a:pPr>
            <a:endParaRPr lang="en-GB" sz="3600">
              <a:latin typeface="Arial"/>
              <a:cs typeface="Arial"/>
            </a:endParaRPr>
          </a:p>
        </p:txBody>
      </p:sp>
      <p:pic>
        <p:nvPicPr>
          <p:cNvPr id="3" name="Picture 3" descr="A paper with a sign and a magnifying glass&#10;&#10;AI-generated content may be incorrect.">
            <a:extLst>
              <a:ext uri="{FF2B5EF4-FFF2-40B4-BE49-F238E27FC236}">
                <a16:creationId xmlns:a16="http://schemas.microsoft.com/office/drawing/2014/main" id="{29ED2B1D-F4FE-CCD9-E551-B54C04A8558E}"/>
              </a:ext>
            </a:extLst>
          </p:cNvPr>
          <p:cNvPicPr>
            <a:picLocks noChangeAspect="1"/>
          </p:cNvPicPr>
          <p:nvPr/>
        </p:nvPicPr>
        <p:blipFill>
          <a:blip r:embed="rId2"/>
          <a:stretch>
            <a:fillRect/>
          </a:stretch>
        </p:blipFill>
        <p:spPr>
          <a:xfrm>
            <a:off x="3052029" y="1542784"/>
            <a:ext cx="6366994" cy="4244663"/>
          </a:xfrm>
          <a:prstGeom prst="rect">
            <a:avLst/>
          </a:prstGeom>
          <a:noFill/>
          <a:ln cap="flat">
            <a:noFill/>
          </a:ln>
        </p:spPr>
      </p:pic>
      <p:sp>
        <p:nvSpPr>
          <p:cNvPr id="4" name="TextBox 4">
            <a:extLst>
              <a:ext uri="{FF2B5EF4-FFF2-40B4-BE49-F238E27FC236}">
                <a16:creationId xmlns:a16="http://schemas.microsoft.com/office/drawing/2014/main" id="{4AF47A18-33A0-92E1-361E-48B3D62ACBE1}"/>
              </a:ext>
            </a:extLst>
          </p:cNvPr>
          <p:cNvSpPr txBox="1"/>
          <p:nvPr/>
        </p:nvSpPr>
        <p:spPr>
          <a:xfrm>
            <a:off x="5233742" y="5931328"/>
            <a:ext cx="2743200" cy="365760"/>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ea typeface="Calibri"/>
                <a:cs typeface="Calibri"/>
              </a:rPr>
              <a:t>Adobe Stock (2025)</a:t>
            </a:r>
            <a:endParaRPr lang="en-GB" sz="1800" b="0" i="0" u="none" strike="noStrike" kern="1200" cap="none" spc="0" baseline="0">
              <a:solidFill>
                <a:srgbClr val="000000"/>
              </a:solidFill>
              <a:uFillTx/>
              <a:latin typeface="Calibri"/>
            </a:endParaRPr>
          </a:p>
        </p:txBody>
      </p:sp>
    </p:spTree>
  </p:cSld>
  <p:clrMapOvr>
    <a:masterClrMapping/>
  </p:clrMapOvr>
</p:sld>
</file>

<file path=ppt/theme/theme1.xml><?xml version="1.0" encoding="utf-8"?>
<a:theme xmlns:a="http://schemas.openxmlformats.org/drawingml/2006/main" name="Wisp">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TM02892315%5b%5bfn=Wisp%5d%5d</Template>
  <TotalTime>466</TotalTime>
  <Words>3539</Words>
  <Application>Microsoft Office PowerPoint</Application>
  <PresentationFormat>Widescreen</PresentationFormat>
  <Paragraphs>295</Paragraphs>
  <Slides>21</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21</vt:i4>
      </vt:variant>
    </vt:vector>
  </HeadingPairs>
  <TitlesOfParts>
    <vt:vector size="28" baseType="lpstr">
      <vt:lpstr>Aptos</vt:lpstr>
      <vt:lpstr>Arial</vt:lpstr>
      <vt:lpstr>Calibri</vt:lpstr>
      <vt:lpstr>Century Gothic</vt:lpstr>
      <vt:lpstr>Wingdings</vt:lpstr>
      <vt:lpstr>Wingdings 3</vt:lpstr>
      <vt:lpstr>Wisp</vt:lpstr>
      <vt:lpstr>LCHS4007 Digital Skills and Research Methods Assessment 1 </vt:lpstr>
      <vt:lpstr>Table of Contents</vt:lpstr>
      <vt:lpstr>Introduction</vt:lpstr>
      <vt:lpstr>Microsoft Word Usage in Sunrise Residential Care Home </vt:lpstr>
      <vt:lpstr>Benefits of using Microsoft Word in Sunrise Residential Care Home</vt:lpstr>
      <vt:lpstr>Limitations of using Microsoft Word in Sunrise Residential Care Home</vt:lpstr>
      <vt:lpstr>Limitations of using Microsoft Word in Sunrise Residential Care Home</vt:lpstr>
      <vt:lpstr>Microsoft Teams usage in Sunrise Residential Care Home</vt:lpstr>
      <vt:lpstr>Benefits of Microsoft Teams in Sunrise Residential Care Home</vt:lpstr>
      <vt:lpstr>Benefits of Microsoft Teams in Sunrise Residential Care Home part 2 </vt:lpstr>
      <vt:lpstr>Benefits of Microsoft Teams in Sunrise Residential Care Home ctd </vt:lpstr>
      <vt:lpstr>Limitations of using Microsoft Teams in Sunrise Residential Care Home</vt:lpstr>
      <vt:lpstr>Limitations of using Microsoft Teams in Sunrise Residential Care Home</vt:lpstr>
      <vt:lpstr>Explaining the impact of limited digital skills among staff at Sunrise Residential Care Home </vt:lpstr>
      <vt:lpstr>Check-list for Digital Practices</vt:lpstr>
      <vt:lpstr>Conclusion</vt:lpstr>
      <vt:lpstr>Full Referencing Page 1</vt:lpstr>
      <vt:lpstr>Full Referencing Page 2</vt:lpstr>
      <vt:lpstr>Full Referencing Page 3</vt:lpstr>
      <vt:lpstr>Full Referencing Page 4</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Patrick Dickinson</dc:creator>
  <cp:lastModifiedBy>Diana Willsher</cp:lastModifiedBy>
  <cp:revision>77</cp:revision>
  <dcterms:created xsi:type="dcterms:W3CDTF">2025-09-24T13:45:32Z</dcterms:created>
  <dcterms:modified xsi:type="dcterms:W3CDTF">2025-10-13T07:55:54Z</dcterms:modified>
</cp:coreProperties>
</file>