
<file path=[Content_Types].xml><?xml version="1.0" encoding="utf-8"?>
<Types xmlns="http://schemas.openxmlformats.org/package/2006/content-types">
  <Default Extension="jfif" ContentType="image/jpeg"/>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5" Type="http://schemas.openxmlformats.org/officeDocument/2006/relationships/custom-properties" Target="docProps/custom.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10"/>
  </p:notesMasterIdLst>
  <p:sldIdLst>
    <p:sldId id="256" r:id="rId2"/>
    <p:sldId id="257" r:id="rId3"/>
    <p:sldId id="283" r:id="rId4"/>
    <p:sldId id="284" r:id="rId5"/>
    <p:sldId id="285" r:id="rId6"/>
    <p:sldId id="282" r:id="rId7"/>
    <p:sldId id="298" r:id="rId8"/>
    <p:sldId id="297"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1111" autoAdjust="0"/>
  </p:normalViewPr>
  <p:slideViewPr>
    <p:cSldViewPr snapToGrid="0">
      <p:cViewPr varScale="1">
        <p:scale>
          <a:sx n="58" d="100"/>
          <a:sy n="58" d="100"/>
        </p:scale>
        <p:origin x="1646"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viewProps" Target="view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presProps" Target="presProps.xml" /><Relationship Id="rId5" Type="http://schemas.openxmlformats.org/officeDocument/2006/relationships/slide" Target="slides/slide4.xml" /><Relationship Id="rId10" Type="http://schemas.openxmlformats.org/officeDocument/2006/relationships/notesMaster" Target="notesMasters/notesMaster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ableStyles" Target="tableStyles.xml"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495509B-B0C8-4B17-8D7B-799E02A825CC}" type="doc">
      <dgm:prSet loTypeId="urn:microsoft.com/office/officeart/2005/8/layout/pyramid2" loCatId="list" qsTypeId="urn:microsoft.com/office/officeart/2005/8/quickstyle/simple1" qsCatId="simple" csTypeId="urn:microsoft.com/office/officeart/2005/8/colors/accent1_2" csCatId="accent1" phldr="1"/>
      <dgm:spPr/>
    </dgm:pt>
    <dgm:pt modelId="{E4579B8C-CEDA-468E-94BD-0219928B5316}">
      <dgm:prSet phldrT="[Text]"/>
      <dgm:spPr/>
      <dgm:t>
        <a:bodyPr/>
        <a:lstStyle/>
        <a:p>
          <a:pPr>
            <a:buNone/>
          </a:pPr>
          <a:r>
            <a:rPr lang="en-IN" dirty="0">
              <a:latin typeface="Arial" panose="020B0604020202020204" pitchFamily="34" charset="0"/>
              <a:cs typeface="Arial" panose="020B0604020202020204" pitchFamily="34" charset="0"/>
            </a:rPr>
            <a:t>To investigate the incidence and features of mild to moderate depression in adults who receive primary care services in the UK.</a:t>
          </a:r>
        </a:p>
      </dgm:t>
    </dgm:pt>
    <dgm:pt modelId="{33C48A75-D194-4FE9-A7D2-3DBFD0398BC9}" type="parTrans" cxnId="{67D63C94-81AA-41CC-A91E-75C58D151C18}">
      <dgm:prSet/>
      <dgm:spPr/>
      <dgm:t>
        <a:bodyPr/>
        <a:lstStyle/>
        <a:p>
          <a:endParaRPr lang="en-IN"/>
        </a:p>
      </dgm:t>
    </dgm:pt>
    <dgm:pt modelId="{3FFC3B1F-97F3-4EBD-9E8B-B5445F359131}" type="sibTrans" cxnId="{67D63C94-81AA-41CC-A91E-75C58D151C18}">
      <dgm:prSet/>
      <dgm:spPr/>
      <dgm:t>
        <a:bodyPr/>
        <a:lstStyle/>
        <a:p>
          <a:endParaRPr lang="en-IN"/>
        </a:p>
      </dgm:t>
    </dgm:pt>
    <dgm:pt modelId="{3CBC70E0-AE93-45CE-B679-7748D90F714C}">
      <dgm:prSet phldrT="[Text]"/>
      <dgm:spPr/>
      <dgm:t>
        <a:bodyPr/>
        <a:lstStyle/>
        <a:p>
          <a:pPr>
            <a:buNone/>
          </a:pPr>
          <a:r>
            <a:rPr lang="en-IN" dirty="0"/>
            <a:t>To investigate the application of the integration of mental health interventions in the delivery of primary care.</a:t>
          </a:r>
        </a:p>
      </dgm:t>
    </dgm:pt>
    <dgm:pt modelId="{0C207EBA-02FF-4DB6-84CE-67EFAB2E377B}" type="parTrans" cxnId="{CFDD720D-7A2F-494A-9951-66FCAB72BBDF}">
      <dgm:prSet/>
      <dgm:spPr/>
      <dgm:t>
        <a:bodyPr/>
        <a:lstStyle/>
        <a:p>
          <a:endParaRPr lang="en-IN"/>
        </a:p>
      </dgm:t>
    </dgm:pt>
    <dgm:pt modelId="{7D30950A-1D4C-49BE-ACB9-738706BC3FD4}" type="sibTrans" cxnId="{CFDD720D-7A2F-494A-9951-66FCAB72BBDF}">
      <dgm:prSet/>
      <dgm:spPr/>
      <dgm:t>
        <a:bodyPr/>
        <a:lstStyle/>
        <a:p>
          <a:endParaRPr lang="en-IN"/>
        </a:p>
      </dgm:t>
    </dgm:pt>
    <dgm:pt modelId="{3CC3A464-F7A2-4F23-BB3E-EDC67E74DC07}">
      <dgm:prSet phldrT="[Text]"/>
      <dgm:spPr/>
      <dgm:t>
        <a:bodyPr/>
        <a:lstStyle/>
        <a:p>
          <a:pPr>
            <a:buNone/>
          </a:pPr>
          <a:r>
            <a:rPr lang="en-IN" dirty="0"/>
            <a:t>To determine the perceived effect of these interventions on the patient wellbeing and service delivery outcomes.</a:t>
          </a:r>
        </a:p>
      </dgm:t>
    </dgm:pt>
    <dgm:pt modelId="{88229CB4-0FE0-44C7-BC16-148CDF0CDC96}" type="parTrans" cxnId="{C1141B02-FFE9-498D-B083-56612A3BB633}">
      <dgm:prSet/>
      <dgm:spPr/>
      <dgm:t>
        <a:bodyPr/>
        <a:lstStyle/>
        <a:p>
          <a:endParaRPr lang="en-IN"/>
        </a:p>
      </dgm:t>
    </dgm:pt>
    <dgm:pt modelId="{1452CED5-9283-499D-A4FB-B7EEC2FB442F}" type="sibTrans" cxnId="{C1141B02-FFE9-498D-B083-56612A3BB633}">
      <dgm:prSet/>
      <dgm:spPr/>
      <dgm:t>
        <a:bodyPr/>
        <a:lstStyle/>
        <a:p>
          <a:endParaRPr lang="en-IN"/>
        </a:p>
      </dgm:t>
    </dgm:pt>
    <dgm:pt modelId="{D1AF3236-22ED-4FC1-8609-A9DF094D1E4B}" type="pres">
      <dgm:prSet presAssocID="{2495509B-B0C8-4B17-8D7B-799E02A825CC}" presName="compositeShape" presStyleCnt="0">
        <dgm:presLayoutVars>
          <dgm:dir/>
          <dgm:resizeHandles/>
        </dgm:presLayoutVars>
      </dgm:prSet>
      <dgm:spPr/>
    </dgm:pt>
    <dgm:pt modelId="{F33B6E3A-336F-4541-AC94-5339D148B238}" type="pres">
      <dgm:prSet presAssocID="{2495509B-B0C8-4B17-8D7B-799E02A825CC}" presName="pyramid" presStyleLbl="node1" presStyleIdx="0" presStyleCnt="1" custLinFactNeighborX="414" custLinFactNeighborY="14855"/>
      <dgm:spPr/>
    </dgm:pt>
    <dgm:pt modelId="{7364F09A-656A-4526-8B98-A5438838F1A6}" type="pres">
      <dgm:prSet presAssocID="{2495509B-B0C8-4B17-8D7B-799E02A825CC}" presName="theList" presStyleCnt="0"/>
      <dgm:spPr/>
    </dgm:pt>
    <dgm:pt modelId="{94027EC0-A6A7-448B-A500-4E7EDF645B55}" type="pres">
      <dgm:prSet presAssocID="{E4579B8C-CEDA-468E-94BD-0219928B5316}" presName="aNode" presStyleLbl="fgAcc1" presStyleIdx="0" presStyleCnt="3">
        <dgm:presLayoutVars>
          <dgm:bulletEnabled val="1"/>
        </dgm:presLayoutVars>
      </dgm:prSet>
      <dgm:spPr/>
    </dgm:pt>
    <dgm:pt modelId="{09323C7D-BDA5-4556-BF38-D276CAB6AA50}" type="pres">
      <dgm:prSet presAssocID="{E4579B8C-CEDA-468E-94BD-0219928B5316}" presName="aSpace" presStyleCnt="0"/>
      <dgm:spPr/>
    </dgm:pt>
    <dgm:pt modelId="{9B5C124B-0FB2-4BD7-92A0-B6F406020640}" type="pres">
      <dgm:prSet presAssocID="{3CBC70E0-AE93-45CE-B679-7748D90F714C}" presName="aNode" presStyleLbl="fgAcc1" presStyleIdx="1" presStyleCnt="3">
        <dgm:presLayoutVars>
          <dgm:bulletEnabled val="1"/>
        </dgm:presLayoutVars>
      </dgm:prSet>
      <dgm:spPr/>
    </dgm:pt>
    <dgm:pt modelId="{A13A4132-368A-42BB-B6D8-D79C7132C2A4}" type="pres">
      <dgm:prSet presAssocID="{3CBC70E0-AE93-45CE-B679-7748D90F714C}" presName="aSpace" presStyleCnt="0"/>
      <dgm:spPr/>
    </dgm:pt>
    <dgm:pt modelId="{24FA9A14-5569-4BC9-BC24-2A07214C8354}" type="pres">
      <dgm:prSet presAssocID="{3CC3A464-F7A2-4F23-BB3E-EDC67E74DC07}" presName="aNode" presStyleLbl="fgAcc1" presStyleIdx="2" presStyleCnt="3">
        <dgm:presLayoutVars>
          <dgm:bulletEnabled val="1"/>
        </dgm:presLayoutVars>
      </dgm:prSet>
      <dgm:spPr/>
    </dgm:pt>
    <dgm:pt modelId="{00BE6979-5C04-42D5-9BD9-54122F339D5D}" type="pres">
      <dgm:prSet presAssocID="{3CC3A464-F7A2-4F23-BB3E-EDC67E74DC07}" presName="aSpace" presStyleCnt="0"/>
      <dgm:spPr/>
    </dgm:pt>
  </dgm:ptLst>
  <dgm:cxnLst>
    <dgm:cxn modelId="{C1141B02-FFE9-498D-B083-56612A3BB633}" srcId="{2495509B-B0C8-4B17-8D7B-799E02A825CC}" destId="{3CC3A464-F7A2-4F23-BB3E-EDC67E74DC07}" srcOrd="2" destOrd="0" parTransId="{88229CB4-0FE0-44C7-BC16-148CDF0CDC96}" sibTransId="{1452CED5-9283-499D-A4FB-B7EEC2FB442F}"/>
    <dgm:cxn modelId="{CFDD720D-7A2F-494A-9951-66FCAB72BBDF}" srcId="{2495509B-B0C8-4B17-8D7B-799E02A825CC}" destId="{3CBC70E0-AE93-45CE-B679-7748D90F714C}" srcOrd="1" destOrd="0" parTransId="{0C207EBA-02FF-4DB6-84CE-67EFAB2E377B}" sibTransId="{7D30950A-1D4C-49BE-ACB9-738706BC3FD4}"/>
    <dgm:cxn modelId="{998CA150-34E6-4400-AB86-260EED571C12}" type="presOf" srcId="{2495509B-B0C8-4B17-8D7B-799E02A825CC}" destId="{D1AF3236-22ED-4FC1-8609-A9DF094D1E4B}" srcOrd="0" destOrd="0" presId="urn:microsoft.com/office/officeart/2005/8/layout/pyramid2"/>
    <dgm:cxn modelId="{67D63C94-81AA-41CC-A91E-75C58D151C18}" srcId="{2495509B-B0C8-4B17-8D7B-799E02A825CC}" destId="{E4579B8C-CEDA-468E-94BD-0219928B5316}" srcOrd="0" destOrd="0" parTransId="{33C48A75-D194-4FE9-A7D2-3DBFD0398BC9}" sibTransId="{3FFC3B1F-97F3-4EBD-9E8B-B5445F359131}"/>
    <dgm:cxn modelId="{508325A5-4698-4119-A75F-17B86353C6BD}" type="presOf" srcId="{3CBC70E0-AE93-45CE-B679-7748D90F714C}" destId="{9B5C124B-0FB2-4BD7-92A0-B6F406020640}" srcOrd="0" destOrd="0" presId="urn:microsoft.com/office/officeart/2005/8/layout/pyramid2"/>
    <dgm:cxn modelId="{55423EAC-0F9B-48E1-9441-C545997BF7F5}" type="presOf" srcId="{3CC3A464-F7A2-4F23-BB3E-EDC67E74DC07}" destId="{24FA9A14-5569-4BC9-BC24-2A07214C8354}" srcOrd="0" destOrd="0" presId="urn:microsoft.com/office/officeart/2005/8/layout/pyramid2"/>
    <dgm:cxn modelId="{03F8EBB9-0FE2-44FF-84D7-4C5A8294528B}" type="presOf" srcId="{E4579B8C-CEDA-468E-94BD-0219928B5316}" destId="{94027EC0-A6A7-448B-A500-4E7EDF645B55}" srcOrd="0" destOrd="0" presId="urn:microsoft.com/office/officeart/2005/8/layout/pyramid2"/>
    <dgm:cxn modelId="{1903ED2A-C516-4A6D-9DFC-9750FC4A82B3}" type="presParOf" srcId="{D1AF3236-22ED-4FC1-8609-A9DF094D1E4B}" destId="{F33B6E3A-336F-4541-AC94-5339D148B238}" srcOrd="0" destOrd="0" presId="urn:microsoft.com/office/officeart/2005/8/layout/pyramid2"/>
    <dgm:cxn modelId="{49C2E208-66F2-4E80-B87F-8B20D642964C}" type="presParOf" srcId="{D1AF3236-22ED-4FC1-8609-A9DF094D1E4B}" destId="{7364F09A-656A-4526-8B98-A5438838F1A6}" srcOrd="1" destOrd="0" presId="urn:microsoft.com/office/officeart/2005/8/layout/pyramid2"/>
    <dgm:cxn modelId="{9C7D1B8C-9678-418C-99A1-47C7C1D24712}" type="presParOf" srcId="{7364F09A-656A-4526-8B98-A5438838F1A6}" destId="{94027EC0-A6A7-448B-A500-4E7EDF645B55}" srcOrd="0" destOrd="0" presId="urn:microsoft.com/office/officeart/2005/8/layout/pyramid2"/>
    <dgm:cxn modelId="{4CFDD1B3-B278-4D0E-A22C-A8D0A355C4F7}" type="presParOf" srcId="{7364F09A-656A-4526-8B98-A5438838F1A6}" destId="{09323C7D-BDA5-4556-BF38-D276CAB6AA50}" srcOrd="1" destOrd="0" presId="urn:microsoft.com/office/officeart/2005/8/layout/pyramid2"/>
    <dgm:cxn modelId="{23480FA5-BDE6-4B14-B912-4EC243101785}" type="presParOf" srcId="{7364F09A-656A-4526-8B98-A5438838F1A6}" destId="{9B5C124B-0FB2-4BD7-92A0-B6F406020640}" srcOrd="2" destOrd="0" presId="urn:microsoft.com/office/officeart/2005/8/layout/pyramid2"/>
    <dgm:cxn modelId="{99AFE43F-EB70-440A-A489-A88EA04ED5F6}" type="presParOf" srcId="{7364F09A-656A-4526-8B98-A5438838F1A6}" destId="{A13A4132-368A-42BB-B6D8-D79C7132C2A4}" srcOrd="3" destOrd="0" presId="urn:microsoft.com/office/officeart/2005/8/layout/pyramid2"/>
    <dgm:cxn modelId="{860DF550-8DBD-405D-A2EE-3142FF15A877}" type="presParOf" srcId="{7364F09A-656A-4526-8B98-A5438838F1A6}" destId="{24FA9A14-5569-4BC9-BC24-2A07214C8354}" srcOrd="4" destOrd="0" presId="urn:microsoft.com/office/officeart/2005/8/layout/pyramid2"/>
    <dgm:cxn modelId="{52563048-64DC-4F1D-B823-63AE85D3351A}" type="presParOf" srcId="{7364F09A-656A-4526-8B98-A5438838F1A6}" destId="{00BE6979-5C04-42D5-9BD9-54122F339D5D}" srcOrd="5"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3B6E3A-336F-4541-AC94-5339D148B238}">
      <dsp:nvSpPr>
        <dsp:cNvPr id="0" name=""/>
        <dsp:cNvSpPr/>
      </dsp:nvSpPr>
      <dsp:spPr>
        <a:xfrm>
          <a:off x="727009" y="0"/>
          <a:ext cx="3202976" cy="3202976"/>
        </a:xfrm>
        <a:prstGeom prst="triangl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4027EC0-A6A7-448B-A500-4E7EDF645B55}">
      <dsp:nvSpPr>
        <dsp:cNvPr id="0" name=""/>
        <dsp:cNvSpPr/>
      </dsp:nvSpPr>
      <dsp:spPr>
        <a:xfrm>
          <a:off x="2315237" y="322018"/>
          <a:ext cx="2081935" cy="758204"/>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IN" sz="1000" kern="1200" dirty="0">
              <a:latin typeface="Arial" panose="020B0604020202020204" pitchFamily="34" charset="0"/>
              <a:cs typeface="Arial" panose="020B0604020202020204" pitchFamily="34" charset="0"/>
            </a:rPr>
            <a:t>To investigate the incidence and features of mild to moderate depression in adults who receive primary care services in the UK.</a:t>
          </a:r>
        </a:p>
      </dsp:txBody>
      <dsp:txXfrm>
        <a:off x="2352249" y="359030"/>
        <a:ext cx="2007911" cy="684180"/>
      </dsp:txXfrm>
    </dsp:sp>
    <dsp:sp modelId="{9B5C124B-0FB2-4BD7-92A0-B6F406020640}">
      <dsp:nvSpPr>
        <dsp:cNvPr id="0" name=""/>
        <dsp:cNvSpPr/>
      </dsp:nvSpPr>
      <dsp:spPr>
        <a:xfrm>
          <a:off x="2315237" y="1174998"/>
          <a:ext cx="2081935" cy="758204"/>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IN" sz="1000" kern="1200" dirty="0"/>
            <a:t>To investigate the application of the integration of mental health interventions in the delivery of primary care.</a:t>
          </a:r>
        </a:p>
      </dsp:txBody>
      <dsp:txXfrm>
        <a:off x="2352249" y="1212010"/>
        <a:ext cx="2007911" cy="684180"/>
      </dsp:txXfrm>
    </dsp:sp>
    <dsp:sp modelId="{24FA9A14-5569-4BC9-BC24-2A07214C8354}">
      <dsp:nvSpPr>
        <dsp:cNvPr id="0" name=""/>
        <dsp:cNvSpPr/>
      </dsp:nvSpPr>
      <dsp:spPr>
        <a:xfrm>
          <a:off x="2315237" y="2027978"/>
          <a:ext cx="2081935" cy="758204"/>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IN" sz="1000" kern="1200" dirty="0"/>
            <a:t>To determine the perceived effect of these interventions on the patient wellbeing and service delivery outcomes.</a:t>
          </a:r>
        </a:p>
      </dsp:txBody>
      <dsp:txXfrm>
        <a:off x="2352249" y="2064990"/>
        <a:ext cx="2007911" cy="684180"/>
      </dsp:txXfrm>
    </dsp:sp>
  </dsp:spTree>
</dsp:drawing>
</file>

<file path=ppt/diagrams/layout1.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92F9EE6-D908-4672-A903-E59D72D1C669}" type="datetimeFigureOut">
              <a:rPr lang="en-IN" smtClean="0"/>
              <a:t>13-02-2026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4C8688E-ECB8-421D-9420-4582E03B4822}" type="slidenum">
              <a:rPr lang="en-IN" smtClean="0"/>
              <a:t>‹#›</a:t>
            </a:fld>
            <a:endParaRPr lang="en-IN"/>
          </a:p>
        </p:txBody>
      </p:sp>
    </p:spTree>
    <p:extLst>
      <p:ext uri="{BB962C8B-B14F-4D97-AF65-F5344CB8AC3E}">
        <p14:creationId xmlns:p14="http://schemas.microsoft.com/office/powerpoint/2010/main" val="15424871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4C8688E-ECB8-421D-9420-4582E03B4822}" type="slidenum">
              <a:rPr lang="en-IN" smtClean="0"/>
              <a:t>1</a:t>
            </a:fld>
            <a:endParaRPr lang="en-IN"/>
          </a:p>
        </p:txBody>
      </p:sp>
    </p:spTree>
    <p:extLst>
      <p:ext uri="{BB962C8B-B14F-4D97-AF65-F5344CB8AC3E}">
        <p14:creationId xmlns:p14="http://schemas.microsoft.com/office/powerpoint/2010/main" val="19685572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54C8688E-ECB8-421D-9420-4582E03B4822}" type="slidenum">
              <a:rPr lang="en-IN" smtClean="0"/>
              <a:t>2</a:t>
            </a:fld>
            <a:endParaRPr lang="en-IN"/>
          </a:p>
        </p:txBody>
      </p:sp>
    </p:spTree>
    <p:extLst>
      <p:ext uri="{BB962C8B-B14F-4D97-AF65-F5344CB8AC3E}">
        <p14:creationId xmlns:p14="http://schemas.microsoft.com/office/powerpoint/2010/main" val="22898580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80C3FE-948B-F9A2-867B-BB37962F858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33D269D-215E-4905-F559-0536D10A96A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CD91609-556D-AB42-BACC-74CD00969A6C}"/>
              </a:ext>
            </a:extLst>
          </p:cNvPr>
          <p:cNvSpPr>
            <a:spLocks noGrp="1"/>
          </p:cNvSpPr>
          <p:nvPr>
            <p:ph type="body" idx="1"/>
          </p:nvPr>
        </p:nvSpPr>
        <p:spPr/>
        <p:txBody>
          <a:bodyPr/>
          <a:lstStyle/>
          <a:p>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57DE81D3-4027-6955-936C-2487E1459289}"/>
              </a:ext>
            </a:extLst>
          </p:cNvPr>
          <p:cNvSpPr>
            <a:spLocks noGrp="1"/>
          </p:cNvSpPr>
          <p:nvPr>
            <p:ph type="sldNum" sz="quarter" idx="5"/>
          </p:nvPr>
        </p:nvSpPr>
        <p:spPr/>
        <p:txBody>
          <a:bodyPr/>
          <a:lstStyle/>
          <a:p>
            <a:fld id="{54C8688E-ECB8-421D-9420-4582E03B4822}" type="slidenum">
              <a:rPr lang="en-IN" smtClean="0"/>
              <a:t>3</a:t>
            </a:fld>
            <a:endParaRPr lang="en-IN"/>
          </a:p>
        </p:txBody>
      </p:sp>
    </p:spTree>
    <p:extLst>
      <p:ext uri="{BB962C8B-B14F-4D97-AF65-F5344CB8AC3E}">
        <p14:creationId xmlns:p14="http://schemas.microsoft.com/office/powerpoint/2010/main" val="1475988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E4755C-700F-9C04-CEF1-4E59D76952F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AF4EE78-B66C-A382-5CD1-F45DA1A2838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F610C37-A347-C653-516F-EA111327ED27}"/>
              </a:ext>
            </a:extLst>
          </p:cNvPr>
          <p:cNvSpPr>
            <a:spLocks noGrp="1"/>
          </p:cNvSpPr>
          <p:nvPr>
            <p:ph type="body" idx="1"/>
          </p:nvPr>
        </p:nvSpPr>
        <p:spPr/>
        <p:txBody>
          <a:bodyPr/>
          <a:lstStyle/>
          <a:p>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18AECB9C-FC00-FD7D-7436-BE5595D1E997}"/>
              </a:ext>
            </a:extLst>
          </p:cNvPr>
          <p:cNvSpPr>
            <a:spLocks noGrp="1"/>
          </p:cNvSpPr>
          <p:nvPr>
            <p:ph type="sldNum" sz="quarter" idx="5"/>
          </p:nvPr>
        </p:nvSpPr>
        <p:spPr/>
        <p:txBody>
          <a:bodyPr/>
          <a:lstStyle/>
          <a:p>
            <a:fld id="{54C8688E-ECB8-421D-9420-4582E03B4822}" type="slidenum">
              <a:rPr lang="en-IN" smtClean="0"/>
              <a:t>4</a:t>
            </a:fld>
            <a:endParaRPr lang="en-IN"/>
          </a:p>
        </p:txBody>
      </p:sp>
    </p:spTree>
    <p:extLst>
      <p:ext uri="{BB962C8B-B14F-4D97-AF65-F5344CB8AC3E}">
        <p14:creationId xmlns:p14="http://schemas.microsoft.com/office/powerpoint/2010/main" val="11835894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192E21-980A-EC05-32CB-6DF8B84FD6C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091C7AE-4074-5AC3-AEA5-A2BB450BFC5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46C3C50-46F2-628C-B91F-4BBC42677E96}"/>
              </a:ext>
            </a:extLst>
          </p:cNvPr>
          <p:cNvSpPr>
            <a:spLocks noGrp="1"/>
          </p:cNvSpPr>
          <p:nvPr>
            <p:ph type="body" idx="1"/>
          </p:nvPr>
        </p:nvSpPr>
        <p:spPr/>
        <p:txBody>
          <a:bodyPr/>
          <a:lstStyle/>
          <a:p>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047826A1-76F3-58B1-290B-F65283DF6EC5}"/>
              </a:ext>
            </a:extLst>
          </p:cNvPr>
          <p:cNvSpPr>
            <a:spLocks noGrp="1"/>
          </p:cNvSpPr>
          <p:nvPr>
            <p:ph type="sldNum" sz="quarter" idx="5"/>
          </p:nvPr>
        </p:nvSpPr>
        <p:spPr/>
        <p:txBody>
          <a:bodyPr/>
          <a:lstStyle/>
          <a:p>
            <a:fld id="{54C8688E-ECB8-421D-9420-4582E03B4822}" type="slidenum">
              <a:rPr lang="en-IN" smtClean="0"/>
              <a:t>5</a:t>
            </a:fld>
            <a:endParaRPr lang="en-IN"/>
          </a:p>
        </p:txBody>
      </p:sp>
    </p:spTree>
    <p:extLst>
      <p:ext uri="{BB962C8B-B14F-4D97-AF65-F5344CB8AC3E}">
        <p14:creationId xmlns:p14="http://schemas.microsoft.com/office/powerpoint/2010/main" val="203541841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21367B3-AEFA-4CE3-950B-8EE51640759A}" type="datetimeFigureOut">
              <a:rPr lang="en-IN" smtClean="0"/>
              <a:t>13-02-2026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a:xfrm>
            <a:off x="9255346" y="2750337"/>
            <a:ext cx="1171888" cy="1356442"/>
          </a:xfrm>
        </p:spPr>
        <p:txBody>
          <a:bodyPr/>
          <a:lstStyle/>
          <a:p>
            <a:fld id="{DFF0F14B-8F94-4779-A406-00DC9ADB9C7B}" type="slidenum">
              <a:rPr lang="en-IN" smtClean="0"/>
              <a:t>‹#›</a:t>
            </a:fld>
            <a:endParaRPr lang="en-IN"/>
          </a:p>
        </p:txBody>
      </p:sp>
    </p:spTree>
    <p:extLst>
      <p:ext uri="{BB962C8B-B14F-4D97-AF65-F5344CB8AC3E}">
        <p14:creationId xmlns:p14="http://schemas.microsoft.com/office/powerpoint/2010/main" val="27314409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21367B3-AEFA-4CE3-950B-8EE51640759A}" type="datetimeFigureOut">
              <a:rPr lang="en-IN" smtClean="0"/>
              <a:t>13-02-2026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FF0F14B-8F94-4779-A406-00DC9ADB9C7B}" type="slidenum">
              <a:rPr lang="en-IN" smtClean="0"/>
              <a:t>‹#›</a:t>
            </a:fld>
            <a:endParaRPr lang="en-IN"/>
          </a:p>
        </p:txBody>
      </p:sp>
    </p:spTree>
    <p:extLst>
      <p:ext uri="{BB962C8B-B14F-4D97-AF65-F5344CB8AC3E}">
        <p14:creationId xmlns:p14="http://schemas.microsoft.com/office/powerpoint/2010/main" val="10133230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21367B3-AEFA-4CE3-950B-8EE51640759A}" type="datetimeFigureOut">
              <a:rPr lang="en-IN" smtClean="0"/>
              <a:t>13-02-2026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a:xfrm>
            <a:off x="10729455" y="2869895"/>
            <a:ext cx="1154151" cy="1090789"/>
          </a:xfrm>
        </p:spPr>
        <p:txBody>
          <a:bodyPr/>
          <a:lstStyle/>
          <a:p>
            <a:fld id="{DFF0F14B-8F94-4779-A406-00DC9ADB9C7B}" type="slidenum">
              <a:rPr lang="en-IN" smtClean="0"/>
              <a:t>‹#›</a:t>
            </a:fld>
            <a:endParaRPr lang="en-IN"/>
          </a:p>
        </p:txBody>
      </p:sp>
    </p:spTree>
    <p:extLst>
      <p:ext uri="{BB962C8B-B14F-4D97-AF65-F5344CB8AC3E}">
        <p14:creationId xmlns:p14="http://schemas.microsoft.com/office/powerpoint/2010/main" val="9207130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21367B3-AEFA-4CE3-950B-8EE51640759A}" type="datetimeFigureOut">
              <a:rPr lang="en-IN" smtClean="0"/>
              <a:t>13-02-2026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FF0F14B-8F94-4779-A406-00DC9ADB9C7B}" type="slidenum">
              <a:rPr lang="en-IN" smtClean="0"/>
              <a:t>‹#›</a:t>
            </a:fld>
            <a:endParaRPr lang="en-IN"/>
          </a:p>
        </p:txBody>
      </p:sp>
    </p:spTree>
    <p:extLst>
      <p:ext uri="{BB962C8B-B14F-4D97-AF65-F5344CB8AC3E}">
        <p14:creationId xmlns:p14="http://schemas.microsoft.com/office/powerpoint/2010/main" val="42557097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21367B3-AEFA-4CE3-950B-8EE51640759A}" type="datetimeFigureOut">
              <a:rPr lang="en-IN" smtClean="0"/>
              <a:t>13-02-2026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DFF0F14B-8F94-4779-A406-00DC9ADB9C7B}" type="slidenum">
              <a:rPr lang="en-IN" smtClean="0"/>
              <a:t>‹#›</a:t>
            </a:fld>
            <a:endParaRPr lang="en-IN"/>
          </a:p>
        </p:txBody>
      </p:sp>
    </p:spTree>
    <p:extLst>
      <p:ext uri="{BB962C8B-B14F-4D97-AF65-F5344CB8AC3E}">
        <p14:creationId xmlns:p14="http://schemas.microsoft.com/office/powerpoint/2010/main" val="36161253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21367B3-AEFA-4CE3-950B-8EE51640759A}" type="datetimeFigureOut">
              <a:rPr lang="en-IN" smtClean="0"/>
              <a:t>13-02-2026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DFF0F14B-8F94-4779-A406-00DC9ADB9C7B}" type="slidenum">
              <a:rPr lang="en-IN" smtClean="0"/>
              <a:t>‹#›</a:t>
            </a:fld>
            <a:endParaRPr lang="en-IN"/>
          </a:p>
        </p:txBody>
      </p:sp>
    </p:spTree>
    <p:extLst>
      <p:ext uri="{BB962C8B-B14F-4D97-AF65-F5344CB8AC3E}">
        <p14:creationId xmlns:p14="http://schemas.microsoft.com/office/powerpoint/2010/main" val="20938103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2" name="Date Placeholder 1"/>
          <p:cNvSpPr>
            <a:spLocks noGrp="1"/>
          </p:cNvSpPr>
          <p:nvPr>
            <p:ph type="dt" sz="half" idx="10"/>
          </p:nvPr>
        </p:nvSpPr>
        <p:spPr/>
        <p:txBody>
          <a:bodyPr/>
          <a:lstStyle/>
          <a:p>
            <a:fld id="{321367B3-AEFA-4CE3-950B-8EE51640759A}" type="datetimeFigureOut">
              <a:rPr lang="en-IN" smtClean="0"/>
              <a:t>13-02-2026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DFF0F14B-8F94-4779-A406-00DC9ADB9C7B}" type="slidenum">
              <a:rPr lang="en-IN" smtClean="0"/>
              <a:t>‹#›</a:t>
            </a:fld>
            <a:endParaRPr lang="en-IN"/>
          </a:p>
        </p:txBody>
      </p:sp>
    </p:spTree>
    <p:extLst>
      <p:ext uri="{BB962C8B-B14F-4D97-AF65-F5344CB8AC3E}">
        <p14:creationId xmlns:p14="http://schemas.microsoft.com/office/powerpoint/2010/main" val="23797437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21367B3-AEFA-4CE3-950B-8EE51640759A}" type="datetimeFigureOut">
              <a:rPr lang="en-IN" smtClean="0"/>
              <a:t>13-02-2026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FF0F14B-8F94-4779-A406-00DC9ADB9C7B}" type="slidenum">
              <a:rPr lang="en-IN" smtClean="0"/>
              <a:t>‹#›</a:t>
            </a:fld>
            <a:endParaRPr lang="en-IN"/>
          </a:p>
        </p:txBody>
      </p:sp>
    </p:spTree>
    <p:extLst>
      <p:ext uri="{BB962C8B-B14F-4D97-AF65-F5344CB8AC3E}">
        <p14:creationId xmlns:p14="http://schemas.microsoft.com/office/powerpoint/2010/main" val="27823733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21367B3-AEFA-4CE3-950B-8EE51640759A}" type="datetimeFigureOut">
              <a:rPr lang="en-IN" smtClean="0"/>
              <a:t>13-02-2026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FF0F14B-8F94-4779-A406-00DC9ADB9C7B}" type="slidenum">
              <a:rPr lang="en-IN" smtClean="0"/>
              <a:t>‹#›</a:t>
            </a:fld>
            <a:endParaRPr lang="en-IN"/>
          </a:p>
        </p:txBody>
      </p:sp>
    </p:spTree>
    <p:extLst>
      <p:ext uri="{BB962C8B-B14F-4D97-AF65-F5344CB8AC3E}">
        <p14:creationId xmlns:p14="http://schemas.microsoft.com/office/powerpoint/2010/main" val="24725227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21367B3-AEFA-4CE3-950B-8EE51640759A}" type="datetimeFigureOut">
              <a:rPr lang="en-IN" smtClean="0"/>
              <a:t>13-02-2026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a:xfrm>
            <a:off x="10729455" y="4711309"/>
            <a:ext cx="1154151" cy="1090789"/>
          </a:xfrm>
        </p:spPr>
        <p:txBody>
          <a:bodyPr/>
          <a:lstStyle/>
          <a:p>
            <a:fld id="{DFF0F14B-8F94-4779-A406-00DC9ADB9C7B}" type="slidenum">
              <a:rPr lang="en-IN" smtClean="0"/>
              <a:t>‹#›</a:t>
            </a:fld>
            <a:endParaRPr lang="en-IN"/>
          </a:p>
        </p:txBody>
      </p:sp>
    </p:spTree>
    <p:extLst>
      <p:ext uri="{BB962C8B-B14F-4D97-AF65-F5344CB8AC3E}">
        <p14:creationId xmlns:p14="http://schemas.microsoft.com/office/powerpoint/2010/main" val="15154179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21367B3-AEFA-4CE3-950B-8EE51640759A}" type="datetimeFigureOut">
              <a:rPr lang="en-IN" smtClean="0"/>
              <a:t>13-02-2026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a:xfrm>
            <a:off x="10729455" y="4711615"/>
            <a:ext cx="1154151" cy="1090789"/>
          </a:xfrm>
        </p:spPr>
        <p:txBody>
          <a:bodyPr/>
          <a:lstStyle/>
          <a:p>
            <a:fld id="{DFF0F14B-8F94-4779-A406-00DC9ADB9C7B}" type="slidenum">
              <a:rPr lang="en-IN" smtClean="0"/>
              <a:t>‹#›</a:t>
            </a:fld>
            <a:endParaRPr lang="en-IN"/>
          </a:p>
        </p:txBody>
      </p:sp>
    </p:spTree>
    <p:extLst>
      <p:ext uri="{BB962C8B-B14F-4D97-AF65-F5344CB8AC3E}">
        <p14:creationId xmlns:p14="http://schemas.microsoft.com/office/powerpoint/2010/main" val="13825452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21367B3-AEFA-4CE3-950B-8EE51640759A}" type="datetimeFigureOut">
              <a:rPr lang="en-IN" smtClean="0"/>
              <a:t>13-02-2026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a:xfrm>
            <a:off x="10729455" y="4709925"/>
            <a:ext cx="1154151" cy="1090789"/>
          </a:xfrm>
        </p:spPr>
        <p:txBody>
          <a:bodyPr/>
          <a:lstStyle/>
          <a:p>
            <a:fld id="{DFF0F14B-8F94-4779-A406-00DC9ADB9C7B}" type="slidenum">
              <a:rPr lang="en-IN" smtClean="0"/>
              <a:t>‹#›</a:t>
            </a:fld>
            <a:endParaRPr lang="en-IN"/>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39237730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21367B3-AEFA-4CE3-950B-8EE51640759A}" type="datetimeFigureOut">
              <a:rPr lang="en-IN" smtClean="0"/>
              <a:t>13-02-2026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a:xfrm>
            <a:off x="10729455" y="4709925"/>
            <a:ext cx="1154151" cy="1090789"/>
          </a:xfrm>
        </p:spPr>
        <p:txBody>
          <a:bodyPr/>
          <a:lstStyle/>
          <a:p>
            <a:fld id="{DFF0F14B-8F94-4779-A406-00DC9ADB9C7B}" type="slidenum">
              <a:rPr lang="en-IN" smtClean="0"/>
              <a:t>‹#›</a:t>
            </a:fld>
            <a:endParaRPr lang="en-IN"/>
          </a:p>
        </p:txBody>
      </p:sp>
    </p:spTree>
    <p:extLst>
      <p:ext uri="{BB962C8B-B14F-4D97-AF65-F5344CB8AC3E}">
        <p14:creationId xmlns:p14="http://schemas.microsoft.com/office/powerpoint/2010/main" val="84313686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21367B3-AEFA-4CE3-950B-8EE51640759A}" type="datetimeFigureOut">
              <a:rPr lang="en-IN" smtClean="0"/>
              <a:t>13-02-2026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DFF0F14B-8F94-4779-A406-00DC9ADB9C7B}" type="slidenum">
              <a:rPr lang="en-IN" smtClean="0"/>
              <a:t>‹#›</a:t>
            </a:fld>
            <a:endParaRPr lang="en-IN"/>
          </a:p>
        </p:txBody>
      </p:sp>
    </p:spTree>
    <p:extLst>
      <p:ext uri="{BB962C8B-B14F-4D97-AF65-F5344CB8AC3E}">
        <p14:creationId xmlns:p14="http://schemas.microsoft.com/office/powerpoint/2010/main" val="29021038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21367B3-AEFA-4CE3-950B-8EE51640759A}" type="datetimeFigureOut">
              <a:rPr lang="en-IN" smtClean="0"/>
              <a:t>13-02-2026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DFF0F14B-8F94-4779-A406-00DC9ADB9C7B}" type="slidenum">
              <a:rPr lang="en-IN" smtClean="0"/>
              <a:t>‹#›</a:t>
            </a:fld>
            <a:endParaRPr lang="en-IN"/>
          </a:p>
        </p:txBody>
      </p:sp>
    </p:spTree>
    <p:extLst>
      <p:ext uri="{BB962C8B-B14F-4D97-AF65-F5344CB8AC3E}">
        <p14:creationId xmlns:p14="http://schemas.microsoft.com/office/powerpoint/2010/main" val="105727791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21367B3-AEFA-4CE3-950B-8EE51640759A}" type="datetimeFigureOut">
              <a:rPr lang="en-IN" smtClean="0"/>
              <a:t>13-02-2026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FF0F14B-8F94-4779-A406-00DC9ADB9C7B}" type="slidenum">
              <a:rPr lang="en-IN" smtClean="0"/>
              <a:t>‹#›</a:t>
            </a:fld>
            <a:endParaRPr lang="en-IN"/>
          </a:p>
        </p:txBody>
      </p:sp>
    </p:spTree>
    <p:extLst>
      <p:ext uri="{BB962C8B-B14F-4D97-AF65-F5344CB8AC3E}">
        <p14:creationId xmlns:p14="http://schemas.microsoft.com/office/powerpoint/2010/main" val="15241934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321367B3-AEFA-4CE3-950B-8EE51640759A}" type="datetimeFigureOut">
              <a:rPr lang="en-IN" smtClean="0"/>
              <a:t>13-02-2026</a:t>
            </a:fld>
            <a:endParaRPr lang="en-IN"/>
          </a:p>
        </p:txBody>
      </p:sp>
      <p:sp>
        <p:nvSpPr>
          <p:cNvPr id="5" name="Footer Placeholder 4"/>
          <p:cNvSpPr>
            <a:spLocks noGrp="1"/>
          </p:cNvSpPr>
          <p:nvPr>
            <p:ph type="ftr" sz="quarter" idx="11"/>
          </p:nvPr>
        </p:nvSpPr>
        <p:spPr>
          <a:xfrm>
            <a:off x="680321" y="5936188"/>
            <a:ext cx="6126805" cy="365125"/>
          </a:xfrm>
        </p:spPr>
        <p:txBody>
          <a:bodyPr/>
          <a:lstStyle/>
          <a:p>
            <a:endParaRPr lang="en-IN"/>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DFF0F14B-8F94-4779-A406-00DC9ADB9C7B}" type="slidenum">
              <a:rPr lang="en-IN" smtClean="0"/>
              <a:t>‹#›</a:t>
            </a:fld>
            <a:endParaRPr lang="en-IN"/>
          </a:p>
        </p:txBody>
      </p:sp>
    </p:spTree>
    <p:extLst>
      <p:ext uri="{BB962C8B-B14F-4D97-AF65-F5344CB8AC3E}">
        <p14:creationId xmlns:p14="http://schemas.microsoft.com/office/powerpoint/2010/main" val="35026960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20" Type="http://schemas.openxmlformats.org/officeDocument/2006/relationships/image" Target="../media/image2.png"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1.jfif"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alphaModFix amt="25000"/>
            <a:lum/>
          </a:blip>
          <a:srcRect/>
          <a:stretch>
            <a:fillRect t="-10000" b="-10000"/>
          </a:stretch>
        </a:blipFill>
        <a:effectLst/>
      </p:bgPr>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20">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321367B3-AEFA-4CE3-950B-8EE51640759A}" type="datetimeFigureOut">
              <a:rPr lang="en-IN" smtClean="0"/>
              <a:t>13-02-2026</a:t>
            </a:fld>
            <a:endParaRPr lang="en-IN"/>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DFF0F14B-8F94-4779-A406-00DC9ADB9C7B}" type="slidenum">
              <a:rPr lang="en-IN" smtClean="0"/>
              <a:t>‹#›</a:t>
            </a:fld>
            <a:endParaRPr lang="en-IN"/>
          </a:p>
        </p:txBody>
      </p:sp>
    </p:spTree>
    <p:extLst>
      <p:ext uri="{BB962C8B-B14F-4D97-AF65-F5344CB8AC3E}">
        <p14:creationId xmlns:p14="http://schemas.microsoft.com/office/powerpoint/2010/main" val="1758923182"/>
      </p:ext>
    </p:extLst>
  </p:cSld>
  <p:clrMap bg1="dk1" tx1="lt1" bg2="dk2" tx2="lt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 id="2147483735" r:id="rId15"/>
    <p:sldLayoutId id="2147483736" r:id="rId16"/>
    <p:sldLayoutId id="2147483737" r:id="rId17"/>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fif" /><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2.xml" /><Relationship Id="rId1" Type="http://schemas.openxmlformats.org/officeDocument/2006/relationships/slideLayout" Target="../slideLayouts/slideLayout4.xml" /></Relationships>
</file>

<file path=ppt/slides/_rels/slide3.xml.rels><?xml version="1.0" encoding="UTF-8" standalone="yes"?>
<Relationships xmlns="http://schemas.openxmlformats.org/package/2006/relationships"><Relationship Id="rId3" Type="http://schemas.openxmlformats.org/officeDocument/2006/relationships/image" Target="../media/image6.jpeg" /><Relationship Id="rId2" Type="http://schemas.openxmlformats.org/officeDocument/2006/relationships/notesSlide" Target="../notesSlides/notesSlide3.xml" /><Relationship Id="rId1" Type="http://schemas.openxmlformats.org/officeDocument/2006/relationships/slideLayout" Target="../slideLayouts/slideLayout4.xml" /></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notesSlide" Target="../notesSlides/notesSlide4.xml" /><Relationship Id="rId1" Type="http://schemas.openxmlformats.org/officeDocument/2006/relationships/slideLayout" Target="../slideLayouts/slideLayout4.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5.xml.rels><?xml version="1.0" encoding="UTF-8" standalone="yes"?>
<Relationships xmlns="http://schemas.openxmlformats.org/package/2006/relationships"><Relationship Id="rId3" Type="http://schemas.openxmlformats.org/officeDocument/2006/relationships/image" Target="../media/image7.jpeg" /><Relationship Id="rId2" Type="http://schemas.openxmlformats.org/officeDocument/2006/relationships/notesSlide" Target="../notesSlides/notesSlide5.xml" /><Relationship Id="rId1" Type="http://schemas.openxmlformats.org/officeDocument/2006/relationships/slideLayout" Target="../slideLayouts/slideLayout4.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image" Target="../media/image8.jpeg" /><Relationship Id="rId1" Type="http://schemas.openxmlformats.org/officeDocument/2006/relationships/slideLayout" Target="../slideLayouts/slideLayout7.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B86AEBF-5438-7734-19D3-FCF74B424613}"/>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IN"/>
          </a:p>
        </p:txBody>
      </p:sp>
      <p:sp>
        <p:nvSpPr>
          <p:cNvPr id="2" name="TextBox 1">
            <a:extLst>
              <a:ext uri="{FF2B5EF4-FFF2-40B4-BE49-F238E27FC236}">
                <a16:creationId xmlns:a16="http://schemas.microsoft.com/office/drawing/2014/main" id="{A8097C7D-9768-80EF-B37B-CAAA9EE80465}"/>
              </a:ext>
            </a:extLst>
          </p:cNvPr>
          <p:cNvSpPr txBox="1"/>
          <p:nvPr/>
        </p:nvSpPr>
        <p:spPr>
          <a:xfrm>
            <a:off x="331304" y="2683564"/>
            <a:ext cx="9011479" cy="1815882"/>
          </a:xfrm>
          <a:prstGeom prst="rect">
            <a:avLst/>
          </a:prstGeom>
          <a:noFill/>
        </p:spPr>
        <p:txBody>
          <a:bodyPr wrap="square" rtlCol="0">
            <a:spAutoFit/>
          </a:bodyPr>
          <a:lstStyle/>
          <a:p>
            <a:r>
              <a:rPr lang="en-IN" sz="2800" b="1" dirty="0"/>
              <a:t>Assessing the efficacy of Integrated Mental Health Interventions to UK Primary Care setting in adults with mild to moderate depression</a:t>
            </a:r>
            <a:endParaRPr lang="en-IN" sz="2800" dirty="0"/>
          </a:p>
          <a:p>
            <a:endParaRPr lang="en-IN" sz="2800" dirty="0"/>
          </a:p>
        </p:txBody>
      </p:sp>
      <p:pic>
        <p:nvPicPr>
          <p:cNvPr id="8" name="Picture 7">
            <a:extLst>
              <a:ext uri="{FF2B5EF4-FFF2-40B4-BE49-F238E27FC236}">
                <a16:creationId xmlns:a16="http://schemas.microsoft.com/office/drawing/2014/main" id="{0CA33D58-DC4B-728F-F335-2737D208EDBD}"/>
              </a:ext>
            </a:extLst>
          </p:cNvPr>
          <p:cNvPicPr>
            <a:picLocks noChangeAspect="1"/>
          </p:cNvPicPr>
          <p:nvPr/>
        </p:nvPicPr>
        <p:blipFill>
          <a:blip r:embed="rId3">
            <a:alphaModFix amt="22000"/>
            <a:extLst>
              <a:ext uri="{28A0092B-C50C-407E-A947-70E740481C1C}">
                <a14:useLocalDpi xmlns:a14="http://schemas.microsoft.com/office/drawing/2010/main" val="0"/>
              </a:ext>
            </a:extLst>
          </a:blip>
          <a:stretch>
            <a:fillRect/>
          </a:stretch>
        </p:blipFill>
        <p:spPr>
          <a:xfrm>
            <a:off x="0" y="-449425"/>
            <a:ext cx="12192000" cy="7307425"/>
          </a:xfrm>
          <a:prstGeom prst="rect">
            <a:avLst/>
          </a:prstGeom>
        </p:spPr>
      </p:pic>
      <p:sp>
        <p:nvSpPr>
          <p:cNvPr id="5" name="TextBox 4">
            <a:extLst>
              <a:ext uri="{FF2B5EF4-FFF2-40B4-BE49-F238E27FC236}">
                <a16:creationId xmlns:a16="http://schemas.microsoft.com/office/drawing/2014/main" id="{3B53C53B-2A0B-0ED0-E6CA-A66C399F962E}"/>
              </a:ext>
            </a:extLst>
          </p:cNvPr>
          <p:cNvSpPr txBox="1"/>
          <p:nvPr/>
        </p:nvSpPr>
        <p:spPr>
          <a:xfrm>
            <a:off x="6372224" y="4836318"/>
            <a:ext cx="5712620" cy="1477328"/>
          </a:xfrm>
          <a:prstGeom prst="rect">
            <a:avLst/>
          </a:prstGeom>
          <a:noFill/>
        </p:spPr>
        <p:txBody>
          <a:bodyPr wrap="square" rtlCol="0">
            <a:spAutoFit/>
          </a:bodyPr>
          <a:lstStyle/>
          <a:p>
            <a:pPr algn="l"/>
            <a:r>
              <a:rPr lang="en-GB" dirty="0">
                <a:solidFill>
                  <a:schemeClr val="bg1"/>
                </a:solidFill>
                <a:latin typeface="Arial" panose="020B0604020202020204" pitchFamily="34" charset="0"/>
                <a:cs typeface="Arial" panose="020B0604020202020204" pitchFamily="34" charset="0"/>
              </a:rPr>
              <a:t>Name: Tisha Patel </a:t>
            </a:r>
          </a:p>
          <a:p>
            <a:pPr algn="l"/>
            <a:r>
              <a:rPr lang="en-GB" dirty="0">
                <a:solidFill>
                  <a:schemeClr val="bg1"/>
                </a:solidFill>
                <a:latin typeface="Arial" panose="020B0604020202020204" pitchFamily="34" charset="0"/>
                <a:cs typeface="Arial" panose="020B0604020202020204" pitchFamily="34" charset="0"/>
              </a:rPr>
              <a:t>Student number:2515079</a:t>
            </a:r>
          </a:p>
          <a:p>
            <a:pPr algn="l"/>
            <a:r>
              <a:rPr lang="en-GB" dirty="0">
                <a:solidFill>
                  <a:schemeClr val="bg1"/>
                </a:solidFill>
                <a:latin typeface="Arial" panose="020B0604020202020204" pitchFamily="34" charset="0"/>
                <a:cs typeface="Arial" panose="020B0604020202020204" pitchFamily="34" charset="0"/>
              </a:rPr>
              <a:t>Student email address:2515079@student.uwtsd.ac.uk</a:t>
            </a:r>
          </a:p>
          <a:p>
            <a:pPr algn="l"/>
            <a:r>
              <a:rPr lang="en-GB" dirty="0">
                <a:solidFill>
                  <a:schemeClr val="bg1"/>
                </a:solidFill>
                <a:latin typeface="Arial" panose="020B0604020202020204" pitchFamily="34" charset="0"/>
                <a:cs typeface="Arial" panose="020B0604020202020204" pitchFamily="34" charset="0"/>
              </a:rPr>
              <a:t>Module name: Practice –Based Research </a:t>
            </a:r>
          </a:p>
          <a:p>
            <a:pPr algn="l"/>
            <a:r>
              <a:rPr lang="en-GB" dirty="0">
                <a:solidFill>
                  <a:schemeClr val="bg1"/>
                </a:solidFill>
                <a:latin typeface="Arial" panose="020B0604020202020204" pitchFamily="34" charset="0"/>
                <a:cs typeface="Arial" panose="020B0604020202020204" pitchFamily="34" charset="0"/>
              </a:rPr>
              <a:t>Module code:LCHS7008</a:t>
            </a:r>
            <a:endParaRPr lang="en-US"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902188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6A0B2-47DF-64FB-0B26-E3D3BB46256F}"/>
              </a:ext>
            </a:extLst>
          </p:cNvPr>
          <p:cNvSpPr>
            <a:spLocks noGrp="1"/>
          </p:cNvSpPr>
          <p:nvPr>
            <p:ph type="title"/>
          </p:nvPr>
        </p:nvSpPr>
        <p:spPr/>
        <p:txBody>
          <a:bodyPr/>
          <a:lstStyle/>
          <a:p>
            <a:pPr algn="ctr"/>
            <a:r>
              <a:rPr lang="en-IN" b="1" dirty="0"/>
              <a:t>Prevalence of the Issue</a:t>
            </a:r>
          </a:p>
        </p:txBody>
      </p:sp>
      <p:sp>
        <p:nvSpPr>
          <p:cNvPr id="3" name="Content Placeholder 2">
            <a:extLst>
              <a:ext uri="{FF2B5EF4-FFF2-40B4-BE49-F238E27FC236}">
                <a16:creationId xmlns:a16="http://schemas.microsoft.com/office/drawing/2014/main" id="{C6E382F6-1BBE-C0AF-FF4D-5F549CA9E7DA}"/>
              </a:ext>
            </a:extLst>
          </p:cNvPr>
          <p:cNvSpPr>
            <a:spLocks noGrp="1"/>
          </p:cNvSpPr>
          <p:nvPr>
            <p:ph sz="half" idx="1"/>
          </p:nvPr>
        </p:nvSpPr>
        <p:spPr>
          <a:xfrm>
            <a:off x="680319" y="2336873"/>
            <a:ext cx="6436097" cy="3599316"/>
          </a:xfrm>
        </p:spPr>
        <p:txBody>
          <a:bodyPr>
            <a:noAutofit/>
          </a:bodyPr>
          <a:lstStyle/>
          <a:p>
            <a:r>
              <a:rPr lang="en-IN" sz="1200" dirty="0">
                <a:solidFill>
                  <a:schemeClr val="bg1"/>
                </a:solidFill>
                <a:latin typeface="Arial" panose="020B0604020202020204" pitchFamily="34" charset="0"/>
                <a:cs typeface="Arial" panose="020B0604020202020204" pitchFamily="34" charset="0"/>
              </a:rPr>
              <a:t>Mental illnesses especially depression is a serious and growing population issue in the United Kingdom (McGINTY, 2023). Depression is one of the most common mental illnesses in adults that is a leading cause of disability and poor quality of life. In England, about 1 out of every 6 adults is affected by a common mental health issue in the form of a depressive episode or an anxiety problem at least once during a week (Gov.UK, 2025). The largest number of these cases is mild to moderate depression that is mostly treated in primary care.</a:t>
            </a:r>
          </a:p>
          <a:p>
            <a:r>
              <a:rPr lang="en-IN" sz="1200" dirty="0">
                <a:solidFill>
                  <a:schemeClr val="bg1"/>
                </a:solidFill>
                <a:latin typeface="Arial" panose="020B0604020202020204" pitchFamily="34" charset="0"/>
                <a:cs typeface="Arial" panose="020B0604020202020204" pitchFamily="34" charset="0"/>
              </a:rPr>
              <a:t>Primary care services such as the General Practitioner (GP) practices provide the first line of contact to those persons facing mental health challenges (Beheshti et al., 2022). Nevertheless, the growing demand has put a lot of strain on these services, resulting in the postponement of access to psychological therapies and disjointed care pathways. According to Ortiz et al. (2025), the volume of referrals to the community mental health services has increased significantly over the last ten years, and the shortage of the workforce remains. </a:t>
            </a:r>
          </a:p>
          <a:p>
            <a:r>
              <a:rPr lang="en-IN" sz="1200" dirty="0">
                <a:solidFill>
                  <a:schemeClr val="bg1"/>
                </a:solidFill>
                <a:latin typeface="Arial" panose="020B0604020202020204" pitchFamily="34" charset="0"/>
                <a:cs typeface="Arial" panose="020B0604020202020204" pitchFamily="34" charset="0"/>
              </a:rPr>
              <a:t>The disproportions of vulnerable groups, such as lower socioeconomic status and ethnic minorities, illustrate the lack of substantial improvements in access and outcomes. Although the number of programs targeting psychological therapies has grown, like Improving Access to Psychological Therapies (IAPT), there are still issues on service integration, continuity of care and effectiveness in the long-term (Wakefield et al., 2020). </a:t>
            </a:r>
          </a:p>
        </p:txBody>
      </p:sp>
      <p:sp>
        <p:nvSpPr>
          <p:cNvPr id="5" name="TextBox 4">
            <a:extLst>
              <a:ext uri="{FF2B5EF4-FFF2-40B4-BE49-F238E27FC236}">
                <a16:creationId xmlns:a16="http://schemas.microsoft.com/office/drawing/2014/main" id="{52D8ADAF-30EA-4D6C-A90D-D3317E9DF817}"/>
              </a:ext>
            </a:extLst>
          </p:cNvPr>
          <p:cNvSpPr txBox="1"/>
          <p:nvPr/>
        </p:nvSpPr>
        <p:spPr>
          <a:xfrm>
            <a:off x="7262190" y="5858630"/>
            <a:ext cx="5642113" cy="215444"/>
          </a:xfrm>
          <a:prstGeom prst="rect">
            <a:avLst/>
          </a:prstGeom>
          <a:noFill/>
        </p:spPr>
        <p:txBody>
          <a:bodyPr wrap="square" rtlCol="0">
            <a:spAutoFit/>
          </a:bodyPr>
          <a:lstStyle/>
          <a:p>
            <a:r>
              <a:rPr lang="en-US" sz="800" dirty="0">
                <a:solidFill>
                  <a:schemeClr val="bg1"/>
                </a:solidFill>
                <a:latin typeface="Arial" panose="020B0604020202020204" pitchFamily="34" charset="0"/>
                <a:cs typeface="Arial" panose="020B0604020202020204" pitchFamily="34" charset="0"/>
              </a:rPr>
              <a:t>(Source: https://x.com/commonslibrary/status/989457976103718918)</a:t>
            </a:r>
            <a:endParaRPr lang="en-IN" sz="800" dirty="0">
              <a:solidFill>
                <a:schemeClr val="bg1"/>
              </a:solidFill>
              <a:latin typeface="Arial" panose="020B0604020202020204" pitchFamily="34" charset="0"/>
              <a:cs typeface="Arial" panose="020B0604020202020204" pitchFamily="34" charset="0"/>
            </a:endParaRPr>
          </a:p>
        </p:txBody>
      </p:sp>
      <p:pic>
        <p:nvPicPr>
          <p:cNvPr id="1026" name="Picture 2">
            <a:extLst>
              <a:ext uri="{FF2B5EF4-FFF2-40B4-BE49-F238E27FC236}">
                <a16:creationId xmlns:a16="http://schemas.microsoft.com/office/drawing/2014/main" id="{45C0E1CE-86C7-6322-8179-2E79E0700D8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12792"/>
          <a:stretch>
            <a:fillRect/>
          </a:stretch>
        </p:blipFill>
        <p:spPr bwMode="auto">
          <a:xfrm>
            <a:off x="7189304" y="3008658"/>
            <a:ext cx="4322377" cy="24540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875465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B94FB9-D0FA-43D6-8181-3DAE5B78CE1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18DA2A8-7BED-BE75-E72C-9A336F9B120D}"/>
              </a:ext>
            </a:extLst>
          </p:cNvPr>
          <p:cNvSpPr>
            <a:spLocks noGrp="1"/>
          </p:cNvSpPr>
          <p:nvPr>
            <p:ph type="title"/>
          </p:nvPr>
        </p:nvSpPr>
        <p:spPr/>
        <p:txBody>
          <a:bodyPr/>
          <a:lstStyle/>
          <a:p>
            <a:pPr algn="ctr"/>
            <a:r>
              <a:rPr lang="en-IN" b="1" dirty="0"/>
              <a:t>Rationale for the Research</a:t>
            </a:r>
          </a:p>
        </p:txBody>
      </p:sp>
      <p:sp>
        <p:nvSpPr>
          <p:cNvPr id="3" name="Content Placeholder 2">
            <a:extLst>
              <a:ext uri="{FF2B5EF4-FFF2-40B4-BE49-F238E27FC236}">
                <a16:creationId xmlns:a16="http://schemas.microsoft.com/office/drawing/2014/main" id="{B1E72BCC-59CA-01CF-C7E7-B3689C487F69}"/>
              </a:ext>
            </a:extLst>
          </p:cNvPr>
          <p:cNvSpPr>
            <a:spLocks noGrp="1"/>
          </p:cNvSpPr>
          <p:nvPr>
            <p:ph sz="half" idx="1"/>
          </p:nvPr>
        </p:nvSpPr>
        <p:spPr>
          <a:xfrm>
            <a:off x="680320" y="2664096"/>
            <a:ext cx="5415680" cy="3599316"/>
          </a:xfrm>
        </p:spPr>
        <p:txBody>
          <a:bodyPr>
            <a:normAutofit/>
          </a:bodyPr>
          <a:lstStyle/>
          <a:p>
            <a:r>
              <a:rPr lang="en-IN" sz="1200" dirty="0">
                <a:solidFill>
                  <a:schemeClr val="bg1"/>
                </a:solidFill>
                <a:latin typeface="Arial" panose="020B0604020202020204" pitchFamily="34" charset="0"/>
                <a:cs typeface="Arial" panose="020B0604020202020204" pitchFamily="34" charset="0"/>
              </a:rPr>
              <a:t>The burden of depression among individuals, families, and health and social care systems is increasing. Even though primary care is in a good position to offer early mental health care, the current models tend to work in isolation thus limiting their effectiveness (Duraku, Davis and Hamiti, 2023). Mental health interventions, especially those combining psychological, medical, and social care services, are becoming an increasingly popular solution (Stein et al., 2022), but the actual effects of this intervention are not studied in detail.</a:t>
            </a:r>
          </a:p>
          <a:p>
            <a:r>
              <a:rPr lang="en-IN" sz="1200" dirty="0">
                <a:solidFill>
                  <a:schemeClr val="bg1"/>
                </a:solidFill>
                <a:latin typeface="Arial" panose="020B0604020202020204" pitchFamily="34" charset="0"/>
                <a:cs typeface="Arial" panose="020B0604020202020204" pitchFamily="34" charset="0"/>
              </a:rPr>
              <a:t>The study is relevant due to the increasing need to find evidence-based, scalable mental health strategies that can be implemented on a community-based level. The situation is under the urgent need to find interventions that would lead to improved patient outcomes and the reduction of pressure on secondary care services (McGINTY, 2023). </a:t>
            </a:r>
          </a:p>
          <a:p>
            <a:r>
              <a:rPr lang="en-IN" sz="1200" dirty="0">
                <a:solidFill>
                  <a:schemeClr val="bg1"/>
                </a:solidFill>
                <a:latin typeface="Arial" panose="020B0604020202020204" pitchFamily="34" charset="0"/>
                <a:cs typeface="Arial" panose="020B0604020202020204" pitchFamily="34" charset="0"/>
              </a:rPr>
              <a:t>The novelty of this research is that it centres on integration in primary care practice, rather than in isolation mental health programmes, which provides information on the functionality and efficacy of primary care integration in a wider public health cone</a:t>
            </a:r>
            <a:r>
              <a:rPr lang="en-GB" sz="1200" dirty="0">
                <a:solidFill>
                  <a:schemeClr val="bg1"/>
                </a:solidFill>
                <a:latin typeface="Arial" panose="020B0604020202020204" pitchFamily="34" charset="0"/>
                <a:cs typeface="Arial" panose="020B0604020202020204" pitchFamily="34" charset="0"/>
              </a:rPr>
              <a:t>nets(Reinhardt, Polner and Simor, 2022).</a:t>
            </a:r>
            <a:endParaRPr lang="en-IN" sz="1200" dirty="0">
              <a:solidFill>
                <a:schemeClr val="bg1"/>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4ED6E670-A5CF-55FB-9182-46945CBE66CC}"/>
              </a:ext>
            </a:extLst>
          </p:cNvPr>
          <p:cNvSpPr txBox="1"/>
          <p:nvPr/>
        </p:nvSpPr>
        <p:spPr>
          <a:xfrm>
            <a:off x="6414052" y="6017191"/>
            <a:ext cx="5642113" cy="246221"/>
          </a:xfrm>
          <a:prstGeom prst="rect">
            <a:avLst/>
          </a:prstGeom>
          <a:noFill/>
        </p:spPr>
        <p:txBody>
          <a:bodyPr wrap="square" rtlCol="0">
            <a:spAutoFit/>
          </a:bodyPr>
          <a:lstStyle/>
          <a:p>
            <a:r>
              <a:rPr lang="en-US" sz="1000" dirty="0">
                <a:solidFill>
                  <a:schemeClr val="bg1"/>
                </a:solidFill>
                <a:latin typeface="Arial" panose="020B0604020202020204" pitchFamily="34" charset="0"/>
                <a:cs typeface="Arial" panose="020B0604020202020204" pitchFamily="34" charset="0"/>
              </a:rPr>
              <a:t>(Source: https://harnessingwellness.com/strategies-for-promoting-good-mental-health/)</a:t>
            </a:r>
            <a:endParaRPr lang="en-IN" sz="1000" dirty="0">
              <a:solidFill>
                <a:schemeClr val="bg1"/>
              </a:solidFill>
              <a:latin typeface="Arial" panose="020B0604020202020204" pitchFamily="34" charset="0"/>
              <a:cs typeface="Arial" panose="020B0604020202020204" pitchFamily="34" charset="0"/>
            </a:endParaRPr>
          </a:p>
        </p:txBody>
      </p:sp>
      <p:pic>
        <p:nvPicPr>
          <p:cNvPr id="2050" name="Picture 2" descr="Strategies for Promoting Good Mental Health - Harnessing Wellness">
            <a:extLst>
              <a:ext uri="{FF2B5EF4-FFF2-40B4-BE49-F238E27FC236}">
                <a16:creationId xmlns:a16="http://schemas.microsoft.com/office/drawing/2014/main" id="{A18E0558-983E-6710-EEF8-C342F5777E3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39607" y="2239616"/>
            <a:ext cx="4002157" cy="35993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932177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16D324-F73F-C056-3D78-A0EFF52EB30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0326D0F-97C6-F3BF-AB89-BC041AF717D7}"/>
              </a:ext>
            </a:extLst>
          </p:cNvPr>
          <p:cNvSpPr>
            <a:spLocks noGrp="1"/>
          </p:cNvSpPr>
          <p:nvPr>
            <p:ph type="title"/>
          </p:nvPr>
        </p:nvSpPr>
        <p:spPr/>
        <p:txBody>
          <a:bodyPr>
            <a:normAutofit/>
          </a:bodyPr>
          <a:lstStyle/>
          <a:p>
            <a:pPr algn="ctr"/>
            <a:r>
              <a:rPr lang="en-IN" b="1" dirty="0"/>
              <a:t>Research Question, Aim and Objectives.</a:t>
            </a:r>
          </a:p>
        </p:txBody>
      </p:sp>
      <p:sp>
        <p:nvSpPr>
          <p:cNvPr id="3" name="Content Placeholder 2">
            <a:extLst>
              <a:ext uri="{FF2B5EF4-FFF2-40B4-BE49-F238E27FC236}">
                <a16:creationId xmlns:a16="http://schemas.microsoft.com/office/drawing/2014/main" id="{FA62461B-B86E-EECD-0AF7-62DD551CE225}"/>
              </a:ext>
            </a:extLst>
          </p:cNvPr>
          <p:cNvSpPr>
            <a:spLocks noGrp="1"/>
          </p:cNvSpPr>
          <p:nvPr>
            <p:ph sz="half" idx="1"/>
          </p:nvPr>
        </p:nvSpPr>
        <p:spPr>
          <a:xfrm>
            <a:off x="680321" y="2350125"/>
            <a:ext cx="4698358" cy="3599316"/>
          </a:xfrm>
        </p:spPr>
        <p:txBody>
          <a:bodyPr>
            <a:normAutofit/>
          </a:bodyPr>
          <a:lstStyle/>
          <a:p>
            <a:r>
              <a:rPr lang="en-IN" sz="1600" b="1" dirty="0">
                <a:solidFill>
                  <a:schemeClr val="bg1"/>
                </a:solidFill>
                <a:latin typeface="Arial" panose="020B0604020202020204" pitchFamily="34" charset="0"/>
                <a:cs typeface="Arial" panose="020B0604020202020204" pitchFamily="34" charset="0"/>
              </a:rPr>
              <a:t>Research Question:</a:t>
            </a:r>
            <a:endParaRPr lang="en-IN" sz="1600" dirty="0">
              <a:solidFill>
                <a:schemeClr val="bg1"/>
              </a:solidFill>
              <a:latin typeface="Arial" panose="020B0604020202020204" pitchFamily="34" charset="0"/>
              <a:cs typeface="Arial" panose="020B0604020202020204" pitchFamily="34" charset="0"/>
            </a:endParaRPr>
          </a:p>
          <a:p>
            <a:r>
              <a:rPr lang="en-IN" sz="1600" dirty="0">
                <a:solidFill>
                  <a:schemeClr val="bg1"/>
                </a:solidFill>
                <a:latin typeface="Arial" panose="020B0604020202020204" pitchFamily="34" charset="0"/>
                <a:cs typeface="Arial" panose="020B0604020202020204" pitchFamily="34" charset="0"/>
              </a:rPr>
              <a:t>What is the effectiveness of integrated mental health interventions in UK primary care practices to enhance the outcome amongst adults with mild to moderate depression?</a:t>
            </a:r>
          </a:p>
          <a:p>
            <a:r>
              <a:rPr lang="en-IN" sz="1600" b="1" dirty="0">
                <a:solidFill>
                  <a:schemeClr val="bg1"/>
                </a:solidFill>
                <a:latin typeface="Arial" panose="020B0604020202020204" pitchFamily="34" charset="0"/>
                <a:cs typeface="Arial" panose="020B0604020202020204" pitchFamily="34" charset="0"/>
              </a:rPr>
              <a:t>Research Aim:</a:t>
            </a:r>
            <a:endParaRPr lang="en-IN" sz="1600" dirty="0">
              <a:solidFill>
                <a:schemeClr val="bg1"/>
              </a:solidFill>
              <a:latin typeface="Arial" panose="020B0604020202020204" pitchFamily="34" charset="0"/>
              <a:cs typeface="Arial" panose="020B0604020202020204" pitchFamily="34" charset="0"/>
            </a:endParaRPr>
          </a:p>
          <a:p>
            <a:r>
              <a:rPr lang="en-IN" sz="1600" dirty="0">
                <a:solidFill>
                  <a:schemeClr val="bg1"/>
                </a:solidFill>
                <a:latin typeface="Arial" panose="020B0604020202020204" pitchFamily="34" charset="0"/>
                <a:cs typeface="Arial" panose="020B0604020202020204" pitchFamily="34" charset="0"/>
              </a:rPr>
              <a:t>The objective of the study is to determine the effectiveness of integrated mental health intervention in UK primary care practices in enhancing adults with mild to moderate depression.</a:t>
            </a:r>
          </a:p>
        </p:txBody>
      </p:sp>
      <p:sp>
        <p:nvSpPr>
          <p:cNvPr id="5" name="TextBox 4">
            <a:extLst>
              <a:ext uri="{FF2B5EF4-FFF2-40B4-BE49-F238E27FC236}">
                <a16:creationId xmlns:a16="http://schemas.microsoft.com/office/drawing/2014/main" id="{8E938570-6C15-5064-8495-1E0B8F093C0B}"/>
              </a:ext>
            </a:extLst>
          </p:cNvPr>
          <p:cNvSpPr txBox="1"/>
          <p:nvPr/>
        </p:nvSpPr>
        <p:spPr>
          <a:xfrm>
            <a:off x="7195930" y="5858551"/>
            <a:ext cx="5642113" cy="246221"/>
          </a:xfrm>
          <a:prstGeom prst="rect">
            <a:avLst/>
          </a:prstGeom>
          <a:noFill/>
        </p:spPr>
        <p:txBody>
          <a:bodyPr wrap="square" rtlCol="0">
            <a:spAutoFit/>
          </a:bodyPr>
          <a:lstStyle/>
          <a:p>
            <a:r>
              <a:rPr lang="en-US" sz="1000" dirty="0">
                <a:solidFill>
                  <a:schemeClr val="bg1"/>
                </a:solidFill>
                <a:latin typeface="Arial" panose="020B0604020202020204" pitchFamily="34" charset="0"/>
                <a:cs typeface="Arial" panose="020B0604020202020204" pitchFamily="34" charset="0"/>
              </a:rPr>
              <a:t>(Source: Self-developed)</a:t>
            </a:r>
            <a:endParaRPr lang="en-IN" sz="1000" dirty="0">
              <a:solidFill>
                <a:schemeClr val="bg1"/>
              </a:solidFill>
              <a:latin typeface="Arial" panose="020B0604020202020204" pitchFamily="34" charset="0"/>
              <a:cs typeface="Arial" panose="020B0604020202020204" pitchFamily="34" charset="0"/>
            </a:endParaRPr>
          </a:p>
        </p:txBody>
      </p:sp>
      <p:graphicFrame>
        <p:nvGraphicFramePr>
          <p:cNvPr id="4" name="Diagram 3">
            <a:extLst>
              <a:ext uri="{FF2B5EF4-FFF2-40B4-BE49-F238E27FC236}">
                <a16:creationId xmlns:a16="http://schemas.microsoft.com/office/drawing/2014/main" id="{725FF8C2-02B0-DE12-A558-EA31B1317B7C}"/>
              </a:ext>
            </a:extLst>
          </p:cNvPr>
          <p:cNvGraphicFramePr/>
          <p:nvPr>
            <p:extLst>
              <p:ext uri="{D42A27DB-BD31-4B8C-83A1-F6EECF244321}">
                <p14:modId xmlns:p14="http://schemas.microsoft.com/office/powerpoint/2010/main" val="705830628"/>
              </p:ext>
            </p:extLst>
          </p:nvPr>
        </p:nvGraphicFramePr>
        <p:xfrm>
          <a:off x="5764696" y="2244870"/>
          <a:ext cx="5110922" cy="32029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5117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9228F9-AEFD-CDE0-3317-E94A861CB6F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BD47D84-2304-1A84-086B-A9FB78242E13}"/>
              </a:ext>
            </a:extLst>
          </p:cNvPr>
          <p:cNvSpPr>
            <a:spLocks noGrp="1"/>
          </p:cNvSpPr>
          <p:nvPr>
            <p:ph type="title"/>
          </p:nvPr>
        </p:nvSpPr>
        <p:spPr/>
        <p:txBody>
          <a:bodyPr>
            <a:normAutofit/>
          </a:bodyPr>
          <a:lstStyle/>
          <a:p>
            <a:pPr algn="ctr"/>
            <a:r>
              <a:rPr lang="en-IN" b="1" dirty="0"/>
              <a:t>Research Impact</a:t>
            </a:r>
          </a:p>
        </p:txBody>
      </p:sp>
      <p:sp>
        <p:nvSpPr>
          <p:cNvPr id="3" name="Content Placeholder 2">
            <a:extLst>
              <a:ext uri="{FF2B5EF4-FFF2-40B4-BE49-F238E27FC236}">
                <a16:creationId xmlns:a16="http://schemas.microsoft.com/office/drawing/2014/main" id="{6350ABA7-4E54-59E4-3020-856D1C8CBC4D}"/>
              </a:ext>
            </a:extLst>
          </p:cNvPr>
          <p:cNvSpPr>
            <a:spLocks noGrp="1"/>
          </p:cNvSpPr>
          <p:nvPr>
            <p:ph sz="half" idx="1"/>
          </p:nvPr>
        </p:nvSpPr>
        <p:spPr>
          <a:xfrm>
            <a:off x="680320" y="2336873"/>
            <a:ext cx="5773488" cy="3599316"/>
          </a:xfrm>
        </p:spPr>
        <p:txBody>
          <a:bodyPr>
            <a:noAutofit/>
          </a:bodyPr>
          <a:lstStyle/>
          <a:p>
            <a:r>
              <a:rPr lang="en-IN" sz="1200" dirty="0">
                <a:solidFill>
                  <a:schemeClr val="bg1"/>
                </a:solidFill>
                <a:latin typeface="Arial" panose="020B0604020202020204" pitchFamily="34" charset="0"/>
                <a:cs typeface="Arial" panose="020B0604020202020204" pitchFamily="34" charset="0"/>
              </a:rPr>
              <a:t>The research is projected to create significant contributions in the field of practice in the sphere of public health, primary care services and mental health policy through the critical analysis and evidence that is relevant to the practice. Through a predominantly qualitative research method that will be informed by survey-based data collection method, the research will involve deep insights of adults with mild to moderate cases of depression and front line primary care professionals. This method allows a subtle interpretation of lived experiences, access to services and perceived efficacy of combined mental health services.</a:t>
            </a:r>
          </a:p>
          <a:p>
            <a:r>
              <a:rPr lang="en-IN" sz="1200" dirty="0">
                <a:solidFill>
                  <a:schemeClr val="bg1"/>
                </a:solidFill>
                <a:latin typeface="Arial" panose="020B0604020202020204" pitchFamily="34" charset="0"/>
                <a:cs typeface="Arial" panose="020B0604020202020204" pitchFamily="34" charset="0"/>
              </a:rPr>
              <a:t>The qualitative results with critical analysis and the descriptive survey data will help identify common themes, service voids, and contextual barriers common to many studies conducted in a purely quantitative manner (Pyo et al., 2023). This increases the dependability and generalizability of the results by going beyond the superficial patterns to ask questions on the cause and effect of interventions effectiveness within the real practice of primary care.</a:t>
            </a:r>
          </a:p>
          <a:p>
            <a:r>
              <a:rPr lang="en-IN" sz="1200" dirty="0">
                <a:solidFill>
                  <a:schemeClr val="bg1"/>
                </a:solidFill>
                <a:latin typeface="Arial" panose="020B0604020202020204" pitchFamily="34" charset="0"/>
                <a:cs typeface="Arial" panose="020B0604020202020204" pitchFamily="34" charset="0"/>
              </a:rPr>
              <a:t>To the target people, the study can have implications on better patient-centred care through creating more sensitive and integrated service delivery paradigms. The findings can inform reflection practice and service improvement efforts in support of health and social care professionals. The developed evidence can be used at a policy level to help the commissioners and decision-makers to refine their mental health approach, improve the outcomes of early intervention, and decrease inequalities in mental health provision in the community</a:t>
            </a:r>
            <a:r>
              <a:rPr lang="en-GB" sz="1200" dirty="0">
                <a:solidFill>
                  <a:schemeClr val="bg1"/>
                </a:solidFill>
                <a:latin typeface="Arial" panose="020B0604020202020204" pitchFamily="34" charset="0"/>
                <a:cs typeface="Arial" panose="020B0604020202020204" pitchFamily="34" charset="0"/>
              </a:rPr>
              <a:t>(Su, 2024).</a:t>
            </a:r>
            <a:endParaRPr lang="en-IN" sz="1200" dirty="0">
              <a:solidFill>
                <a:schemeClr val="bg1"/>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E27A042D-4DAD-DEDC-D0A8-397E9577F445}"/>
              </a:ext>
            </a:extLst>
          </p:cNvPr>
          <p:cNvSpPr txBox="1"/>
          <p:nvPr/>
        </p:nvSpPr>
        <p:spPr>
          <a:xfrm>
            <a:off x="6453808" y="5813078"/>
            <a:ext cx="5642113" cy="246221"/>
          </a:xfrm>
          <a:prstGeom prst="rect">
            <a:avLst/>
          </a:prstGeom>
          <a:noFill/>
        </p:spPr>
        <p:txBody>
          <a:bodyPr wrap="square" rtlCol="0">
            <a:spAutoFit/>
          </a:bodyPr>
          <a:lstStyle/>
          <a:p>
            <a:r>
              <a:rPr lang="en-US" sz="1000" dirty="0">
                <a:solidFill>
                  <a:schemeClr val="bg1"/>
                </a:solidFill>
                <a:latin typeface="Arial" panose="020B0604020202020204" pitchFamily="34" charset="0"/>
                <a:cs typeface="Arial" panose="020B0604020202020204" pitchFamily="34" charset="0"/>
              </a:rPr>
              <a:t>(Source: https://www.accessskills.co.uk/2021/10/20/how-to-deliver-person-centred-care/)</a:t>
            </a:r>
            <a:endParaRPr lang="en-IN" sz="1000" dirty="0">
              <a:solidFill>
                <a:schemeClr val="bg1"/>
              </a:solidFill>
              <a:latin typeface="Arial" panose="020B0604020202020204" pitchFamily="34" charset="0"/>
              <a:cs typeface="Arial" panose="020B0604020202020204" pitchFamily="34" charset="0"/>
            </a:endParaRPr>
          </a:p>
        </p:txBody>
      </p:sp>
      <p:pic>
        <p:nvPicPr>
          <p:cNvPr id="3074" name="Picture 2" descr="How to Deliver Person-Centered Care: Key Steps &amp; Tips">
            <a:extLst>
              <a:ext uri="{FF2B5EF4-FFF2-40B4-BE49-F238E27FC236}">
                <a16:creationId xmlns:a16="http://schemas.microsoft.com/office/drawing/2014/main" id="{246D62EE-E32D-6F8E-79B5-3E1183D8655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95709" y="2571195"/>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137082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C3A368-813B-7459-27B5-5148E80B6C04}"/>
              </a:ext>
            </a:extLst>
          </p:cNvPr>
          <p:cNvSpPr>
            <a:spLocks noGrp="1"/>
          </p:cNvSpPr>
          <p:nvPr>
            <p:ph type="title"/>
          </p:nvPr>
        </p:nvSpPr>
        <p:spPr/>
        <p:txBody>
          <a:bodyPr/>
          <a:lstStyle/>
          <a:p>
            <a:pPr algn="ctr"/>
            <a:r>
              <a:rPr lang="en-US" b="1" dirty="0"/>
              <a:t>References</a:t>
            </a:r>
            <a:endParaRPr lang="en-IN" b="1" dirty="0"/>
          </a:p>
        </p:txBody>
      </p:sp>
      <p:sp>
        <p:nvSpPr>
          <p:cNvPr id="5" name="Content Placeholder 4">
            <a:extLst>
              <a:ext uri="{FF2B5EF4-FFF2-40B4-BE49-F238E27FC236}">
                <a16:creationId xmlns:a16="http://schemas.microsoft.com/office/drawing/2014/main" id="{D131BA59-E76D-1941-9FEB-1138FE546799}"/>
              </a:ext>
            </a:extLst>
          </p:cNvPr>
          <p:cNvSpPr>
            <a:spLocks noGrp="1"/>
          </p:cNvSpPr>
          <p:nvPr>
            <p:ph idx="1"/>
          </p:nvPr>
        </p:nvSpPr>
        <p:spPr>
          <a:xfrm>
            <a:off x="585325" y="2505456"/>
            <a:ext cx="11021349" cy="3599316"/>
          </a:xfrm>
        </p:spPr>
        <p:txBody>
          <a:bodyPr>
            <a:noAutofit/>
          </a:bodyPr>
          <a:lstStyle/>
          <a:p>
            <a:r>
              <a:rPr lang="en-IN" sz="1200" dirty="0">
                <a:solidFill>
                  <a:schemeClr val="bg1"/>
                </a:solidFill>
                <a:latin typeface="Arial" panose="020B0604020202020204" pitchFamily="34" charset="0"/>
                <a:cs typeface="Arial" panose="020B0604020202020204" pitchFamily="34" charset="0"/>
              </a:rPr>
              <a:t>Beheshti, L., </a:t>
            </a:r>
            <a:r>
              <a:rPr lang="en-IN" sz="1200" dirty="0" err="1">
                <a:solidFill>
                  <a:schemeClr val="bg1"/>
                </a:solidFill>
                <a:latin typeface="Arial" panose="020B0604020202020204" pitchFamily="34" charset="0"/>
                <a:cs typeface="Arial" panose="020B0604020202020204" pitchFamily="34" charset="0"/>
              </a:rPr>
              <a:t>Kalankesh</a:t>
            </a:r>
            <a:r>
              <a:rPr lang="en-IN" sz="1200" dirty="0">
                <a:solidFill>
                  <a:schemeClr val="bg1"/>
                </a:solidFill>
                <a:latin typeface="Arial" panose="020B0604020202020204" pitchFamily="34" charset="0"/>
                <a:cs typeface="Arial" panose="020B0604020202020204" pitchFamily="34" charset="0"/>
              </a:rPr>
              <a:t>, L.R., </a:t>
            </a:r>
            <a:r>
              <a:rPr lang="en-IN" sz="1200" dirty="0" err="1">
                <a:solidFill>
                  <a:schemeClr val="bg1"/>
                </a:solidFill>
                <a:latin typeface="Arial" panose="020B0604020202020204" pitchFamily="34" charset="0"/>
                <a:cs typeface="Arial" panose="020B0604020202020204" pitchFamily="34" charset="0"/>
              </a:rPr>
              <a:t>Doshmangir</a:t>
            </a:r>
            <a:r>
              <a:rPr lang="en-IN" sz="1200" dirty="0">
                <a:solidFill>
                  <a:schemeClr val="bg1"/>
                </a:solidFill>
                <a:latin typeface="Arial" panose="020B0604020202020204" pitchFamily="34" charset="0"/>
                <a:cs typeface="Arial" panose="020B0604020202020204" pitchFamily="34" charset="0"/>
              </a:rPr>
              <a:t>, L. and </a:t>
            </a:r>
            <a:r>
              <a:rPr lang="en-IN" sz="1200" dirty="0" err="1">
                <a:solidFill>
                  <a:schemeClr val="bg1"/>
                </a:solidFill>
                <a:latin typeface="Arial" panose="020B0604020202020204" pitchFamily="34" charset="0"/>
                <a:cs typeface="Arial" panose="020B0604020202020204" pitchFamily="34" charset="0"/>
              </a:rPr>
              <a:t>Farahbakhsh</a:t>
            </a:r>
            <a:r>
              <a:rPr lang="en-IN" sz="1200" dirty="0">
                <a:solidFill>
                  <a:schemeClr val="bg1"/>
                </a:solidFill>
                <a:latin typeface="Arial" panose="020B0604020202020204" pitchFamily="34" charset="0"/>
                <a:cs typeface="Arial" panose="020B0604020202020204" pitchFamily="34" charset="0"/>
              </a:rPr>
              <a:t>, M. (2022). Telehealth in primary health care: A scoping review of the literature. </a:t>
            </a:r>
            <a:r>
              <a:rPr lang="en-IN" sz="1200" i="1" dirty="0">
                <a:solidFill>
                  <a:schemeClr val="bg1"/>
                </a:solidFill>
                <a:latin typeface="Arial" panose="020B0604020202020204" pitchFamily="34" charset="0"/>
                <a:cs typeface="Arial" panose="020B0604020202020204" pitchFamily="34" charset="0"/>
              </a:rPr>
              <a:t>Perspectives in Health Information Management</a:t>
            </a:r>
            <a:r>
              <a:rPr lang="en-IN" sz="1200" dirty="0">
                <a:solidFill>
                  <a:schemeClr val="bg1"/>
                </a:solidFill>
                <a:latin typeface="Arial" panose="020B0604020202020204" pitchFamily="34" charset="0"/>
                <a:cs typeface="Arial" panose="020B0604020202020204" pitchFamily="34" charset="0"/>
              </a:rPr>
              <a:t>, [online] 19(1). Available at: https://pmc.ncbi.nlm.nih.gov/articles/PMC9013222/.</a:t>
            </a:r>
          </a:p>
          <a:p>
            <a:r>
              <a:rPr lang="en-IN" sz="1200" dirty="0">
                <a:solidFill>
                  <a:schemeClr val="bg1"/>
                </a:solidFill>
                <a:latin typeface="Arial" panose="020B0604020202020204" pitchFamily="34" charset="0"/>
                <a:cs typeface="Arial" panose="020B0604020202020204" pitchFamily="34" charset="0"/>
              </a:rPr>
              <a:t>Duraku, Z.H., Davis, H. and Hamiti, E. (2023). Mental health, study skills, social support, and barriers to seeking psychological help among university students: a call for mental health support in higher education. </a:t>
            </a:r>
            <a:r>
              <a:rPr lang="en-IN" sz="1200" i="1" dirty="0">
                <a:solidFill>
                  <a:schemeClr val="bg1"/>
                </a:solidFill>
                <a:latin typeface="Arial" panose="020B0604020202020204" pitchFamily="34" charset="0"/>
                <a:cs typeface="Arial" panose="020B0604020202020204" pitchFamily="34" charset="0"/>
              </a:rPr>
              <a:t>Frontiers in Public Health</a:t>
            </a:r>
            <a:r>
              <a:rPr lang="en-IN" sz="1200" dirty="0">
                <a:solidFill>
                  <a:schemeClr val="bg1"/>
                </a:solidFill>
                <a:latin typeface="Arial" panose="020B0604020202020204" pitchFamily="34" charset="0"/>
                <a:cs typeface="Arial" panose="020B0604020202020204" pitchFamily="34" charset="0"/>
              </a:rPr>
              <a:t>, [online] 11(1). </a:t>
            </a:r>
            <a:r>
              <a:rPr lang="en-IN" sz="1200" dirty="0" err="1">
                <a:solidFill>
                  <a:schemeClr val="bg1"/>
                </a:solidFill>
                <a:latin typeface="Arial" panose="020B0604020202020204" pitchFamily="34" charset="0"/>
                <a:cs typeface="Arial" panose="020B0604020202020204" pitchFamily="34" charset="0"/>
              </a:rPr>
              <a:t>doi:https</a:t>
            </a:r>
            <a:r>
              <a:rPr lang="en-IN" sz="1200" dirty="0">
                <a:solidFill>
                  <a:schemeClr val="bg1"/>
                </a:solidFill>
                <a:latin typeface="Arial" panose="020B0604020202020204" pitchFamily="34" charset="0"/>
                <a:cs typeface="Arial" panose="020B0604020202020204" pitchFamily="34" charset="0"/>
              </a:rPr>
              <a:t>://doi.org/10.3389/fpubh.2023.1220614.</a:t>
            </a:r>
          </a:p>
          <a:p>
            <a:r>
              <a:rPr lang="en-IN" sz="1200" dirty="0">
                <a:solidFill>
                  <a:schemeClr val="bg1"/>
                </a:solidFill>
                <a:latin typeface="Arial" panose="020B0604020202020204" pitchFamily="34" charset="0"/>
                <a:cs typeface="Arial" panose="020B0604020202020204" pitchFamily="34" charset="0"/>
              </a:rPr>
              <a:t>Gov.UK (2025). </a:t>
            </a:r>
            <a:r>
              <a:rPr lang="en-IN" sz="1200" i="1" dirty="0">
                <a:solidFill>
                  <a:schemeClr val="bg1"/>
                </a:solidFill>
                <a:latin typeface="Arial" panose="020B0604020202020204" pitchFamily="34" charset="0"/>
                <a:cs typeface="Arial" panose="020B0604020202020204" pitchFamily="34" charset="0"/>
              </a:rPr>
              <a:t>COMMON MENTAL HEALTH DISORDERS</a:t>
            </a:r>
            <a:r>
              <a:rPr lang="en-IN" sz="1200" dirty="0">
                <a:solidFill>
                  <a:schemeClr val="bg1"/>
                </a:solidFill>
                <a:latin typeface="Arial" panose="020B0604020202020204" pitchFamily="34" charset="0"/>
                <a:cs typeface="Arial" panose="020B0604020202020204" pitchFamily="34" charset="0"/>
              </a:rPr>
              <a:t>. [online] Nih.gov. Available at: https://www.ncbi.nlm.nih.gov/books/NBK92254/.</a:t>
            </a:r>
          </a:p>
          <a:p>
            <a:r>
              <a:rPr lang="en-IN" sz="1200" dirty="0">
                <a:solidFill>
                  <a:schemeClr val="bg1"/>
                </a:solidFill>
                <a:latin typeface="Arial" panose="020B0604020202020204" pitchFamily="34" charset="0"/>
                <a:cs typeface="Arial" panose="020B0604020202020204" pitchFamily="34" charset="0"/>
              </a:rPr>
              <a:t>McGINTY, B. (2023). The Future of Public Mental Health: Challenges and Opportunities. </a:t>
            </a:r>
            <a:r>
              <a:rPr lang="en-IN" sz="1200" i="1" dirty="0">
                <a:solidFill>
                  <a:schemeClr val="bg1"/>
                </a:solidFill>
                <a:latin typeface="Arial" panose="020B0604020202020204" pitchFamily="34" charset="0"/>
                <a:cs typeface="Arial" panose="020B0604020202020204" pitchFamily="34" charset="0"/>
              </a:rPr>
              <a:t>The Milbank Quarterly</a:t>
            </a:r>
            <a:r>
              <a:rPr lang="en-IN" sz="1200" dirty="0">
                <a:solidFill>
                  <a:schemeClr val="bg1"/>
                </a:solidFill>
                <a:latin typeface="Arial" panose="020B0604020202020204" pitchFamily="34" charset="0"/>
                <a:cs typeface="Arial" panose="020B0604020202020204" pitchFamily="34" charset="0"/>
              </a:rPr>
              <a:t>, [online] 101(S1), pp.532–551. </a:t>
            </a:r>
            <a:r>
              <a:rPr lang="en-IN" sz="1200" dirty="0" err="1">
                <a:solidFill>
                  <a:schemeClr val="bg1"/>
                </a:solidFill>
                <a:latin typeface="Arial" panose="020B0604020202020204" pitchFamily="34" charset="0"/>
                <a:cs typeface="Arial" panose="020B0604020202020204" pitchFamily="34" charset="0"/>
              </a:rPr>
              <a:t>doi:https</a:t>
            </a:r>
            <a:r>
              <a:rPr lang="en-IN" sz="1200" dirty="0">
                <a:solidFill>
                  <a:schemeClr val="bg1"/>
                </a:solidFill>
                <a:latin typeface="Arial" panose="020B0604020202020204" pitchFamily="34" charset="0"/>
                <a:cs typeface="Arial" panose="020B0604020202020204" pitchFamily="34" charset="0"/>
              </a:rPr>
              <a:t>://doi.org/10.1111/1468-0009.12622.</a:t>
            </a:r>
          </a:p>
          <a:p>
            <a:r>
              <a:rPr lang="en-IN" sz="1200" dirty="0">
                <a:solidFill>
                  <a:schemeClr val="bg1"/>
                </a:solidFill>
                <a:latin typeface="Arial" panose="020B0604020202020204" pitchFamily="34" charset="0"/>
                <a:cs typeface="Arial" panose="020B0604020202020204" pitchFamily="34" charset="0"/>
              </a:rPr>
              <a:t>Ortiz, B., </a:t>
            </a:r>
            <a:r>
              <a:rPr lang="en-IN" sz="1200" dirty="0" err="1">
                <a:solidFill>
                  <a:schemeClr val="bg1"/>
                </a:solidFill>
                <a:latin typeface="Arial" panose="020B0604020202020204" pitchFamily="34" charset="0"/>
                <a:cs typeface="Arial" panose="020B0604020202020204" pitchFamily="34" charset="0"/>
              </a:rPr>
              <a:t>DeChristofaro</a:t>
            </a:r>
            <a:r>
              <a:rPr lang="en-IN" sz="1200" dirty="0">
                <a:solidFill>
                  <a:schemeClr val="bg1"/>
                </a:solidFill>
                <a:latin typeface="Arial" panose="020B0604020202020204" pitchFamily="34" charset="0"/>
                <a:cs typeface="Arial" panose="020B0604020202020204" pitchFamily="34" charset="0"/>
              </a:rPr>
              <a:t>, S.C., Cheng, M. and Alegría, M. (2025). Community Health Workers Research: Where Are We Now? A Narrative Review of an Expanding Workforce for Mental Health. </a:t>
            </a:r>
            <a:r>
              <a:rPr lang="en-IN" sz="1200" i="1" dirty="0">
                <a:solidFill>
                  <a:schemeClr val="bg1"/>
                </a:solidFill>
                <a:latin typeface="Arial" panose="020B0604020202020204" pitchFamily="34" charset="0"/>
                <a:cs typeface="Arial" panose="020B0604020202020204" pitchFamily="34" charset="0"/>
              </a:rPr>
              <a:t>Harvard Review of Psychiatry</a:t>
            </a:r>
            <a:r>
              <a:rPr lang="en-IN" sz="1200" dirty="0">
                <a:solidFill>
                  <a:schemeClr val="bg1"/>
                </a:solidFill>
                <a:latin typeface="Arial" panose="020B0604020202020204" pitchFamily="34" charset="0"/>
                <a:cs typeface="Arial" panose="020B0604020202020204" pitchFamily="34" charset="0"/>
              </a:rPr>
              <a:t>, [online] 33(3), pp.103–113. </a:t>
            </a:r>
            <a:r>
              <a:rPr lang="en-IN" sz="1200" dirty="0" err="1">
                <a:solidFill>
                  <a:schemeClr val="bg1"/>
                </a:solidFill>
                <a:latin typeface="Arial" panose="020B0604020202020204" pitchFamily="34" charset="0"/>
                <a:cs typeface="Arial" panose="020B0604020202020204" pitchFamily="34" charset="0"/>
              </a:rPr>
              <a:t>doi:https</a:t>
            </a:r>
            <a:r>
              <a:rPr lang="en-IN" sz="1200" dirty="0">
                <a:solidFill>
                  <a:schemeClr val="bg1"/>
                </a:solidFill>
                <a:latin typeface="Arial" panose="020B0604020202020204" pitchFamily="34" charset="0"/>
                <a:cs typeface="Arial" panose="020B0604020202020204" pitchFamily="34" charset="0"/>
              </a:rPr>
              <a:t>://doi.org/10.1097/hrp.0000000000000427.</a:t>
            </a:r>
          </a:p>
          <a:p>
            <a:r>
              <a:rPr lang="en-IN" sz="1200" dirty="0">
                <a:solidFill>
                  <a:schemeClr val="bg1"/>
                </a:solidFill>
                <a:latin typeface="Arial" panose="020B0604020202020204" pitchFamily="34" charset="0"/>
                <a:cs typeface="Arial" panose="020B0604020202020204" pitchFamily="34" charset="0"/>
              </a:rPr>
              <a:t>Pyo, J., Lee, W., Choi, E.Y., Jang, S.G. and Ock, M. (2023). Qualitative Research in healthcare: Necessity and Characteristics. </a:t>
            </a:r>
            <a:r>
              <a:rPr lang="en-IN" sz="1200" i="1" dirty="0">
                <a:solidFill>
                  <a:schemeClr val="bg1"/>
                </a:solidFill>
                <a:latin typeface="Arial" panose="020B0604020202020204" pitchFamily="34" charset="0"/>
                <a:cs typeface="Arial" panose="020B0604020202020204" pitchFamily="34" charset="0"/>
              </a:rPr>
              <a:t>Journal of Preventive Medicine and Public Health</a:t>
            </a:r>
            <a:r>
              <a:rPr lang="en-IN" sz="1200" dirty="0">
                <a:solidFill>
                  <a:schemeClr val="bg1"/>
                </a:solidFill>
                <a:latin typeface="Arial" panose="020B0604020202020204" pitchFamily="34" charset="0"/>
                <a:cs typeface="Arial" panose="020B0604020202020204" pitchFamily="34" charset="0"/>
              </a:rPr>
              <a:t>, [online] 56(1), pp.12–20. </a:t>
            </a:r>
            <a:r>
              <a:rPr lang="en-IN" sz="1200" dirty="0" err="1">
                <a:solidFill>
                  <a:schemeClr val="bg1"/>
                </a:solidFill>
                <a:latin typeface="Arial" panose="020B0604020202020204" pitchFamily="34" charset="0"/>
                <a:cs typeface="Arial" panose="020B0604020202020204" pitchFamily="34" charset="0"/>
              </a:rPr>
              <a:t>doi:https</a:t>
            </a:r>
            <a:r>
              <a:rPr lang="en-IN" sz="1200" dirty="0">
                <a:solidFill>
                  <a:schemeClr val="bg1"/>
                </a:solidFill>
                <a:latin typeface="Arial" panose="020B0604020202020204" pitchFamily="34" charset="0"/>
                <a:cs typeface="Arial" panose="020B0604020202020204" pitchFamily="34" charset="0"/>
              </a:rPr>
              <a:t>://doi.org/10.3961/jpmph.22.451.</a:t>
            </a:r>
          </a:p>
          <a:p>
            <a:r>
              <a:rPr lang="en-IN" sz="1200" dirty="0">
                <a:solidFill>
                  <a:schemeClr val="bg1"/>
                </a:solidFill>
                <a:latin typeface="Arial" panose="020B0604020202020204" pitchFamily="34" charset="0"/>
                <a:cs typeface="Arial" panose="020B0604020202020204" pitchFamily="34" charset="0"/>
              </a:rPr>
              <a:t>Stein, D.J., Shoptaw, S.J., Vigo, D.V., Lund, C., Cuijpers, P., </a:t>
            </a:r>
            <a:r>
              <a:rPr lang="en-IN" sz="1200" dirty="0" err="1">
                <a:solidFill>
                  <a:schemeClr val="bg1"/>
                </a:solidFill>
                <a:latin typeface="Arial" panose="020B0604020202020204" pitchFamily="34" charset="0"/>
                <a:cs typeface="Arial" panose="020B0604020202020204" pitchFamily="34" charset="0"/>
              </a:rPr>
              <a:t>Bantjes</a:t>
            </a:r>
            <a:r>
              <a:rPr lang="en-IN" sz="1200" dirty="0">
                <a:solidFill>
                  <a:schemeClr val="bg1"/>
                </a:solidFill>
                <a:latin typeface="Arial" panose="020B0604020202020204" pitchFamily="34" charset="0"/>
                <a:cs typeface="Arial" panose="020B0604020202020204" pitchFamily="34" charset="0"/>
              </a:rPr>
              <a:t>, J., Sartorius, N. and Maj, M. (2022). Psychiatric Diagnosis and Treatment in the 21st century: Paradigm Shifts versus Incremental Integration. </a:t>
            </a:r>
            <a:r>
              <a:rPr lang="en-IN" sz="1200" i="1" dirty="0">
                <a:solidFill>
                  <a:schemeClr val="bg1"/>
                </a:solidFill>
                <a:latin typeface="Arial" panose="020B0604020202020204" pitchFamily="34" charset="0"/>
                <a:cs typeface="Arial" panose="020B0604020202020204" pitchFamily="34" charset="0"/>
              </a:rPr>
              <a:t>World Psychiatry</a:t>
            </a:r>
            <a:r>
              <a:rPr lang="en-IN" sz="1200" dirty="0">
                <a:solidFill>
                  <a:schemeClr val="bg1"/>
                </a:solidFill>
                <a:latin typeface="Arial" panose="020B0604020202020204" pitchFamily="34" charset="0"/>
                <a:cs typeface="Arial" panose="020B0604020202020204" pitchFamily="34" charset="0"/>
              </a:rPr>
              <a:t>, [online] 21(3), pp.393–414. Available at: https://pmc.ncbi.nlm.nih.gov/articles/PMC9453916/.</a:t>
            </a:r>
          </a:p>
          <a:p>
            <a:r>
              <a:rPr lang="en-IN" sz="1200" dirty="0">
                <a:solidFill>
                  <a:schemeClr val="bg1"/>
                </a:solidFill>
                <a:latin typeface="Arial" panose="020B0604020202020204" pitchFamily="34" charset="0"/>
                <a:cs typeface="Arial" panose="020B0604020202020204" pitchFamily="34" charset="0"/>
              </a:rPr>
              <a:t>Wakefield, S., Kellett, S., Simmonds‐Buckley, M., Stockton, D., Bradbury, A. and Delgadillo, J. (2020). Improving access to psychological therapies (IAPT) in the united kingdom: A systematic review and meta‐analysis of 10‐years of practice‐based evidence. </a:t>
            </a:r>
            <a:r>
              <a:rPr lang="en-IN" sz="1200" i="1" dirty="0">
                <a:solidFill>
                  <a:schemeClr val="bg1"/>
                </a:solidFill>
                <a:latin typeface="Arial" panose="020B0604020202020204" pitchFamily="34" charset="0"/>
                <a:cs typeface="Arial" panose="020B0604020202020204" pitchFamily="34" charset="0"/>
              </a:rPr>
              <a:t>British Journal of Clinical Psychology</a:t>
            </a:r>
            <a:r>
              <a:rPr lang="en-IN" sz="1200" dirty="0">
                <a:solidFill>
                  <a:schemeClr val="bg1"/>
                </a:solidFill>
                <a:latin typeface="Arial" panose="020B0604020202020204" pitchFamily="34" charset="0"/>
                <a:cs typeface="Arial" panose="020B0604020202020204" pitchFamily="34" charset="0"/>
              </a:rPr>
              <a:t>, 60(1), pp.1–37. </a:t>
            </a:r>
            <a:r>
              <a:rPr lang="en-IN" sz="1200" dirty="0" err="1">
                <a:solidFill>
                  <a:schemeClr val="bg1"/>
                </a:solidFill>
                <a:latin typeface="Arial" panose="020B0604020202020204" pitchFamily="34" charset="0"/>
                <a:cs typeface="Arial" panose="020B0604020202020204" pitchFamily="34" charset="0"/>
              </a:rPr>
              <a:t>doi:https</a:t>
            </a:r>
            <a:r>
              <a:rPr lang="en-IN" sz="1200" dirty="0">
                <a:solidFill>
                  <a:schemeClr val="bg1"/>
                </a:solidFill>
                <a:latin typeface="Arial" panose="020B0604020202020204" pitchFamily="34" charset="0"/>
                <a:cs typeface="Arial" panose="020B0604020202020204" pitchFamily="34" charset="0"/>
              </a:rPr>
              <a:t>://doi.org/10.1111/bjc.12259.</a:t>
            </a:r>
          </a:p>
        </p:txBody>
      </p:sp>
    </p:spTree>
    <p:extLst>
      <p:ext uri="{BB962C8B-B14F-4D97-AF65-F5344CB8AC3E}">
        <p14:creationId xmlns:p14="http://schemas.microsoft.com/office/powerpoint/2010/main" val="40534863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35D9408-25FD-1FBE-94EC-12092B5E2085}"/>
              </a:ext>
            </a:extLst>
          </p:cNvPr>
          <p:cNvSpPr>
            <a:spLocks noGrp="1"/>
          </p:cNvSpPr>
          <p:nvPr>
            <p:ph idx="1"/>
          </p:nvPr>
        </p:nvSpPr>
        <p:spPr>
          <a:xfrm>
            <a:off x="680321" y="2336873"/>
            <a:ext cx="11106867" cy="3599316"/>
          </a:xfrm>
        </p:spPr>
        <p:txBody>
          <a:bodyPr>
            <a:normAutofit/>
          </a:bodyPr>
          <a:lstStyle/>
          <a:p>
            <a:r>
              <a:rPr lang="en-GB" sz="1600" b="0" i="0" dirty="0">
                <a:solidFill>
                  <a:srgbClr val="000000"/>
                </a:solidFill>
                <a:effectLst/>
                <a:latin typeface="Arial" panose="020B0604020202020204" pitchFamily="34" charset="0"/>
                <a:cs typeface="Arial" panose="020B0604020202020204" pitchFamily="34" charset="0"/>
              </a:rPr>
              <a:t>Reinhardt, R., Polner, B. and Simor, P. (2022). The graded novelty encoding task: Novelty gradually improves recognition of visual stimuli under incidental learning conditions. </a:t>
            </a:r>
            <a:r>
              <a:rPr lang="en-GB" sz="1600" b="0" i="1" dirty="0">
                <a:solidFill>
                  <a:srgbClr val="000000"/>
                </a:solidFill>
                <a:effectLst/>
                <a:latin typeface="Arial" panose="020B0604020202020204" pitchFamily="34" charset="0"/>
                <a:cs typeface="Arial" panose="020B0604020202020204" pitchFamily="34" charset="0"/>
              </a:rPr>
              <a:t>Behaviour Research Methods</a:t>
            </a:r>
            <a:r>
              <a:rPr lang="en-GB" sz="1600" b="0" i="0" dirty="0">
                <a:solidFill>
                  <a:srgbClr val="000000"/>
                </a:solidFill>
                <a:effectLst/>
                <a:latin typeface="Arial" panose="020B0604020202020204" pitchFamily="34" charset="0"/>
                <a:cs typeface="Arial" panose="020B0604020202020204" pitchFamily="34" charset="0"/>
              </a:rPr>
              <a:t>. </a:t>
            </a:r>
            <a:r>
              <a:rPr lang="en-GB" sz="1600" b="0" i="0" dirty="0" err="1">
                <a:solidFill>
                  <a:srgbClr val="000000"/>
                </a:solidFill>
                <a:effectLst/>
                <a:latin typeface="Arial" panose="020B0604020202020204" pitchFamily="34" charset="0"/>
                <a:cs typeface="Arial" panose="020B0604020202020204" pitchFamily="34" charset="0"/>
              </a:rPr>
              <a:t>doi:https</a:t>
            </a:r>
            <a:r>
              <a:rPr lang="en-GB" sz="1600" b="0" i="0" dirty="0">
                <a:solidFill>
                  <a:srgbClr val="000000"/>
                </a:solidFill>
                <a:effectLst/>
                <a:latin typeface="Arial" panose="020B0604020202020204" pitchFamily="34" charset="0"/>
                <a:cs typeface="Arial" panose="020B0604020202020204" pitchFamily="34" charset="0"/>
              </a:rPr>
              <a:t>://</a:t>
            </a:r>
            <a:r>
              <a:rPr lang="en-GB" sz="1600" b="0" i="0" dirty="0" err="1">
                <a:solidFill>
                  <a:srgbClr val="000000"/>
                </a:solidFill>
                <a:effectLst/>
                <a:latin typeface="Arial" panose="020B0604020202020204" pitchFamily="34" charset="0"/>
                <a:cs typeface="Arial" panose="020B0604020202020204" pitchFamily="34" charset="0"/>
              </a:rPr>
              <a:t>doi.org</a:t>
            </a:r>
            <a:r>
              <a:rPr lang="en-GB" sz="1600" b="0" i="0" dirty="0">
                <a:solidFill>
                  <a:srgbClr val="000000"/>
                </a:solidFill>
                <a:effectLst/>
                <a:latin typeface="Arial" panose="020B0604020202020204" pitchFamily="34" charset="0"/>
                <a:cs typeface="Arial" panose="020B0604020202020204" pitchFamily="34" charset="0"/>
              </a:rPr>
              <a:t>/10.3758/s13428-022-01891-8.</a:t>
            </a:r>
          </a:p>
          <a:p>
            <a:r>
              <a:rPr lang="en-GB" sz="1600" b="0" i="0" dirty="0">
                <a:solidFill>
                  <a:srgbClr val="000000"/>
                </a:solidFill>
                <a:effectLst/>
                <a:latin typeface="Arial" panose="020B0604020202020204" pitchFamily="34" charset="0"/>
                <a:cs typeface="Arial" panose="020B0604020202020204" pitchFamily="34" charset="0"/>
              </a:rPr>
              <a:t>‌Su, S-L. (2024). A novel developed DGS can be used to identify gene loci that may be associated with osteoporosis. European Journal of Public Health, 34(Supplement_3). </a:t>
            </a:r>
            <a:r>
              <a:rPr lang="en-GB" sz="1600" b="0" i="0" dirty="0" err="1">
                <a:solidFill>
                  <a:srgbClr val="000000"/>
                </a:solidFill>
                <a:effectLst/>
                <a:latin typeface="Arial" panose="020B0604020202020204" pitchFamily="34" charset="0"/>
                <a:cs typeface="Arial" panose="020B0604020202020204" pitchFamily="34" charset="0"/>
              </a:rPr>
              <a:t>Doi:https</a:t>
            </a:r>
            <a:r>
              <a:rPr lang="en-GB" sz="1600" b="0" i="0" dirty="0">
                <a:solidFill>
                  <a:srgbClr val="000000"/>
                </a:solidFill>
                <a:effectLst/>
                <a:latin typeface="Arial" panose="020B0604020202020204" pitchFamily="34" charset="0"/>
                <a:cs typeface="Arial" panose="020B0604020202020204" pitchFamily="34" charset="0"/>
              </a:rPr>
              <a:t>://</a:t>
            </a:r>
            <a:r>
              <a:rPr lang="en-GB" sz="1600" b="0" i="0" dirty="0" err="1">
                <a:solidFill>
                  <a:srgbClr val="000000"/>
                </a:solidFill>
                <a:effectLst/>
                <a:latin typeface="Arial" panose="020B0604020202020204" pitchFamily="34" charset="0"/>
                <a:cs typeface="Arial" panose="020B0604020202020204" pitchFamily="34" charset="0"/>
              </a:rPr>
              <a:t>doi.org</a:t>
            </a:r>
            <a:r>
              <a:rPr lang="en-GB" sz="1600" b="0" i="0" dirty="0">
                <a:solidFill>
                  <a:srgbClr val="000000"/>
                </a:solidFill>
                <a:effectLst/>
                <a:latin typeface="Arial" panose="020B0604020202020204" pitchFamily="34" charset="0"/>
                <a:cs typeface="Arial" panose="020B0604020202020204" pitchFamily="34" charset="0"/>
              </a:rPr>
              <a:t>/10.1093/</a:t>
            </a:r>
            <a:r>
              <a:rPr lang="en-GB" sz="1600" b="0" i="0" dirty="0" err="1">
                <a:solidFill>
                  <a:srgbClr val="000000"/>
                </a:solidFill>
                <a:effectLst/>
                <a:latin typeface="Arial" panose="020B0604020202020204" pitchFamily="34" charset="0"/>
                <a:cs typeface="Arial" panose="020B0604020202020204" pitchFamily="34" charset="0"/>
              </a:rPr>
              <a:t>eurpub</a:t>
            </a:r>
            <a:r>
              <a:rPr lang="en-GB" sz="1600" b="0" i="0" dirty="0">
                <a:solidFill>
                  <a:srgbClr val="000000"/>
                </a:solidFill>
                <a:effectLst/>
                <a:latin typeface="Arial" panose="020B0604020202020204" pitchFamily="34" charset="0"/>
                <a:cs typeface="Arial" panose="020B0604020202020204" pitchFamily="34" charset="0"/>
              </a:rPr>
              <a:t>/ckae144.1469.</a:t>
            </a:r>
          </a:p>
        </p:txBody>
      </p:sp>
    </p:spTree>
    <p:extLst>
      <p:ext uri="{BB962C8B-B14F-4D97-AF65-F5344CB8AC3E}">
        <p14:creationId xmlns:p14="http://schemas.microsoft.com/office/powerpoint/2010/main" val="37190042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descr="Thank you text Images - Free Download on Freepik">
            <a:extLst>
              <a:ext uri="{FF2B5EF4-FFF2-40B4-BE49-F238E27FC236}">
                <a16:creationId xmlns:a16="http://schemas.microsoft.com/office/drawing/2014/main" id="{01C7A58C-783A-A6DC-EE5A-1F05A0D3C86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54776" y="1145484"/>
            <a:ext cx="4915728" cy="34808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04246720"/>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Berlin</Template>
  <TotalTime>114</TotalTime>
  <Words>1463</Words>
  <Application>Microsoft Office PowerPoint</Application>
  <PresentationFormat>Widescreen</PresentationFormat>
  <Paragraphs>38</Paragraphs>
  <Slides>8</Slides>
  <Notes>5</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Berlin</vt:lpstr>
      <vt:lpstr>PowerPoint Presentation</vt:lpstr>
      <vt:lpstr>Prevalence of the Issue</vt:lpstr>
      <vt:lpstr>Rationale for the Research</vt:lpstr>
      <vt:lpstr>Research Question, Aim and Objectives.</vt:lpstr>
      <vt:lpstr>Research Impact</vt:lpstr>
      <vt:lpstr>References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Tisha Dipakkumar Patel (2515079)</cp:lastModifiedBy>
  <cp:revision>5</cp:revision>
  <dcterms:created xsi:type="dcterms:W3CDTF">2026-01-24T12:43:05Z</dcterms:created>
  <dcterms:modified xsi:type="dcterms:W3CDTF">2026-02-13T15:57:18Z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defa4170-0d19-0005-0004-bc88714345d2_Enabled">
    <vt:lpwstr>true</vt:lpwstr>
  </property>
  <property fmtid="{D5CDD505-2E9C-101B-9397-08002B2CF9AE}" pid="3" name="MSIP_Label_defa4170-0d19-0005-0004-bc88714345d2_SetDate">
    <vt:lpwstr>2026-01-24T12:48:52Z</vt:lpwstr>
  </property>
  <property fmtid="{D5CDD505-2E9C-101B-9397-08002B2CF9AE}" pid="4" name="MSIP_Label_defa4170-0d19-0005-0004-bc88714345d2_Method">
    <vt:lpwstr>Standard</vt:lpwstr>
  </property>
  <property fmtid="{D5CDD505-2E9C-101B-9397-08002B2CF9AE}" pid="5" name="MSIP_Label_defa4170-0d19-0005-0004-bc88714345d2_Name">
    <vt:lpwstr>defa4170-0d19-0005-0004-bc88714345d2</vt:lpwstr>
  </property>
  <property fmtid="{D5CDD505-2E9C-101B-9397-08002B2CF9AE}" pid="6" name="MSIP_Label_defa4170-0d19-0005-0004-bc88714345d2_SiteId">
    <vt:lpwstr>0e05b91e-98d6-46bf-8d79-1151c98bcc2a</vt:lpwstr>
  </property>
  <property fmtid="{D5CDD505-2E9C-101B-9397-08002B2CF9AE}" pid="7" name="MSIP_Label_defa4170-0d19-0005-0004-bc88714345d2_ActionId">
    <vt:lpwstr>fbf5ada5-fa61-428a-95df-be29229bbb67</vt:lpwstr>
  </property>
  <property fmtid="{D5CDD505-2E9C-101B-9397-08002B2CF9AE}" pid="8" name="MSIP_Label_defa4170-0d19-0005-0004-bc88714345d2_ContentBits">
    <vt:lpwstr>0</vt:lpwstr>
  </property>
  <property fmtid="{D5CDD505-2E9C-101B-9397-08002B2CF9AE}" pid="9" name="MSIP_Label_defa4170-0d19-0005-0004-bc88714345d2_Tag">
    <vt:lpwstr>10, 3, 0, 1</vt:lpwstr>
  </property>
</Properties>
</file>