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93" r:id="rId5"/>
    <p:sldId id="261" r:id="rId6"/>
    <p:sldId id="370" r:id="rId7"/>
    <p:sldId id="371" r:id="rId8"/>
    <p:sldId id="372" r:id="rId9"/>
    <p:sldId id="259" r:id="rId10"/>
    <p:sldId id="260" r:id="rId11"/>
    <p:sldId id="360" r:id="rId12"/>
    <p:sldId id="356" r:id="rId13"/>
    <p:sldId id="275" r:id="rId14"/>
    <p:sldId id="264" r:id="rId15"/>
    <p:sldId id="364" r:id="rId16"/>
    <p:sldId id="361" r:id="rId17"/>
    <p:sldId id="362" r:id="rId18"/>
    <p:sldId id="363" r:id="rId19"/>
    <p:sldId id="365" r:id="rId20"/>
    <p:sldId id="373" r:id="rId21"/>
    <p:sldId id="348" r:id="rId22"/>
    <p:sldId id="300" r:id="rId23"/>
    <p:sldId id="374" r:id="rId24"/>
    <p:sldId id="376" r:id="rId25"/>
    <p:sldId id="375" r:id="rId26"/>
    <p:sldId id="380" r:id="rId27"/>
    <p:sldId id="381" r:id="rId28"/>
    <p:sldId id="382" r:id="rId29"/>
    <p:sldId id="383" r:id="rId30"/>
    <p:sldId id="377" r:id="rId31"/>
    <p:sldId id="378" r:id="rId32"/>
    <p:sldId id="384" r:id="rId33"/>
    <p:sldId id="385" r:id="rId34"/>
    <p:sldId id="386" r:id="rId35"/>
    <p:sldId id="387" r:id="rId36"/>
    <p:sldId id="388" r:id="rId37"/>
    <p:sldId id="389" r:id="rId38"/>
    <p:sldId id="39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C2959-863D-4968-8512-BEE798743D0C}" v="199" dt="2025-10-29T14:55:24.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1" d="100"/>
          <a:sy n="111" d="100"/>
        </p:scale>
        <p:origin x="7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89544F-1323-41F6-A7E4-E314D707CEB4}"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4298770C-2BF7-410A-B622-30329D3CEFD5}">
      <dgm:prSet/>
      <dgm:spPr/>
      <dgm:t>
        <a:bodyPr/>
        <a:lstStyle/>
        <a:p>
          <a:r>
            <a:rPr lang="en-GB"/>
            <a:t>Criminal Behaviour Orders (CBOs) </a:t>
          </a:r>
          <a:endParaRPr lang="en-US"/>
        </a:p>
      </dgm:t>
    </dgm:pt>
    <dgm:pt modelId="{85D248B8-A6BD-4F1E-A134-DFDA6BE47686}" type="parTrans" cxnId="{A45B3DA7-C64B-40A9-9D0B-D1D8964582E0}">
      <dgm:prSet/>
      <dgm:spPr/>
      <dgm:t>
        <a:bodyPr/>
        <a:lstStyle/>
        <a:p>
          <a:endParaRPr lang="en-US"/>
        </a:p>
      </dgm:t>
    </dgm:pt>
    <dgm:pt modelId="{4817AC79-52B9-44F5-826D-F22059BE17A8}" type="sibTrans" cxnId="{A45B3DA7-C64B-40A9-9D0B-D1D8964582E0}">
      <dgm:prSet/>
      <dgm:spPr/>
      <dgm:t>
        <a:bodyPr/>
        <a:lstStyle/>
        <a:p>
          <a:endParaRPr lang="en-US"/>
        </a:p>
      </dgm:t>
    </dgm:pt>
    <dgm:pt modelId="{B17D7788-46F9-4776-86A8-D3CD24BFD3AB}">
      <dgm:prSet/>
      <dgm:spPr/>
      <dgm:t>
        <a:bodyPr/>
        <a:lstStyle/>
        <a:p>
          <a:r>
            <a:rPr lang="en-GB"/>
            <a:t>Out-of-court disposals (OOCDs) </a:t>
          </a:r>
          <a:endParaRPr lang="en-US"/>
        </a:p>
      </dgm:t>
    </dgm:pt>
    <dgm:pt modelId="{8105FBD8-D24F-417E-83E7-2E51A53387B5}" type="parTrans" cxnId="{ED5291D0-A759-4305-B57A-6DDE39684249}">
      <dgm:prSet/>
      <dgm:spPr/>
      <dgm:t>
        <a:bodyPr/>
        <a:lstStyle/>
        <a:p>
          <a:endParaRPr lang="en-US"/>
        </a:p>
      </dgm:t>
    </dgm:pt>
    <dgm:pt modelId="{DF404F24-F2B2-495A-815B-27E8A24FFC3B}" type="sibTrans" cxnId="{ED5291D0-A759-4305-B57A-6DDE39684249}">
      <dgm:prSet/>
      <dgm:spPr/>
      <dgm:t>
        <a:bodyPr/>
        <a:lstStyle/>
        <a:p>
          <a:endParaRPr lang="en-US"/>
        </a:p>
      </dgm:t>
    </dgm:pt>
    <dgm:pt modelId="{843681BE-2666-4778-9EAA-225D71E1216A}">
      <dgm:prSet/>
      <dgm:spPr/>
      <dgm:t>
        <a:bodyPr/>
        <a:lstStyle/>
        <a:p>
          <a:r>
            <a:rPr lang="en-GB"/>
            <a:t>Acceptable Behaviour Contracts (ABCs)</a:t>
          </a:r>
          <a:endParaRPr lang="en-US"/>
        </a:p>
      </dgm:t>
    </dgm:pt>
    <dgm:pt modelId="{67E2FC7C-DDE1-4316-B557-E62D432CF4C5}" type="parTrans" cxnId="{1B93263A-2EC2-4F40-B9FA-998EC9C77332}">
      <dgm:prSet/>
      <dgm:spPr/>
      <dgm:t>
        <a:bodyPr/>
        <a:lstStyle/>
        <a:p>
          <a:endParaRPr lang="en-US"/>
        </a:p>
      </dgm:t>
    </dgm:pt>
    <dgm:pt modelId="{91C49CE9-470F-4035-9441-A43491EF4887}" type="sibTrans" cxnId="{1B93263A-2EC2-4F40-B9FA-998EC9C77332}">
      <dgm:prSet/>
      <dgm:spPr/>
      <dgm:t>
        <a:bodyPr/>
        <a:lstStyle/>
        <a:p>
          <a:endParaRPr lang="en-US"/>
        </a:p>
      </dgm:t>
    </dgm:pt>
    <dgm:pt modelId="{B85C8421-1B4C-4824-9FA3-D64740E1F9EC}">
      <dgm:prSet/>
      <dgm:spPr/>
      <dgm:t>
        <a:bodyPr/>
        <a:lstStyle/>
        <a:p>
          <a:r>
            <a:rPr lang="en-GB"/>
            <a:t>Community Resolutions</a:t>
          </a:r>
          <a:endParaRPr lang="en-US"/>
        </a:p>
      </dgm:t>
    </dgm:pt>
    <dgm:pt modelId="{BA608F71-A9FB-4FE0-A006-F572AC57C1C5}" type="parTrans" cxnId="{06D6E7F9-EB03-458F-9346-A96D153B271B}">
      <dgm:prSet/>
      <dgm:spPr/>
      <dgm:t>
        <a:bodyPr/>
        <a:lstStyle/>
        <a:p>
          <a:endParaRPr lang="en-US"/>
        </a:p>
      </dgm:t>
    </dgm:pt>
    <dgm:pt modelId="{BBF3E2DF-78C0-49F2-A2DD-724449087522}" type="sibTrans" cxnId="{06D6E7F9-EB03-458F-9346-A96D153B271B}">
      <dgm:prSet/>
      <dgm:spPr/>
      <dgm:t>
        <a:bodyPr/>
        <a:lstStyle/>
        <a:p>
          <a:endParaRPr lang="en-US"/>
        </a:p>
      </dgm:t>
    </dgm:pt>
    <dgm:pt modelId="{7386B9E3-8A84-49DF-9B69-4139604D8437}">
      <dgm:prSet/>
      <dgm:spPr/>
      <dgm:t>
        <a:bodyPr/>
        <a:lstStyle/>
        <a:p>
          <a:r>
            <a:rPr lang="en-GB"/>
            <a:t>Mediation</a:t>
          </a:r>
          <a:endParaRPr lang="en-US"/>
        </a:p>
      </dgm:t>
    </dgm:pt>
    <dgm:pt modelId="{017C8EA5-6776-4C5D-A185-CF022B0368CC}" type="parTrans" cxnId="{C489C3EF-0D60-46FC-BCAC-A3482D0A8BF6}">
      <dgm:prSet/>
      <dgm:spPr/>
      <dgm:t>
        <a:bodyPr/>
        <a:lstStyle/>
        <a:p>
          <a:endParaRPr lang="en-US"/>
        </a:p>
      </dgm:t>
    </dgm:pt>
    <dgm:pt modelId="{D02244D6-60A7-43C2-9FB8-CF46749B3AAE}" type="sibTrans" cxnId="{C489C3EF-0D60-46FC-BCAC-A3482D0A8BF6}">
      <dgm:prSet/>
      <dgm:spPr/>
      <dgm:t>
        <a:bodyPr/>
        <a:lstStyle/>
        <a:p>
          <a:endParaRPr lang="en-US"/>
        </a:p>
      </dgm:t>
    </dgm:pt>
    <dgm:pt modelId="{E52E110D-7140-482E-AF7C-907B72CBB2A7}">
      <dgm:prSet/>
      <dgm:spPr/>
      <dgm:t>
        <a:bodyPr/>
        <a:lstStyle/>
        <a:p>
          <a:r>
            <a:rPr lang="en-GB"/>
            <a:t>Parenting Contracts</a:t>
          </a:r>
          <a:endParaRPr lang="en-US"/>
        </a:p>
      </dgm:t>
    </dgm:pt>
    <dgm:pt modelId="{0094CEB8-B9DD-4892-96BD-380F9AE194E5}" type="parTrans" cxnId="{8A393BFE-33C0-484B-A7E4-BE605E887F30}">
      <dgm:prSet/>
      <dgm:spPr/>
      <dgm:t>
        <a:bodyPr/>
        <a:lstStyle/>
        <a:p>
          <a:endParaRPr lang="en-US"/>
        </a:p>
      </dgm:t>
    </dgm:pt>
    <dgm:pt modelId="{93E610AE-0A69-46C8-96F9-17B741C5C089}" type="sibTrans" cxnId="{8A393BFE-33C0-484B-A7E4-BE605E887F30}">
      <dgm:prSet/>
      <dgm:spPr/>
      <dgm:t>
        <a:bodyPr/>
        <a:lstStyle/>
        <a:p>
          <a:endParaRPr lang="en-US"/>
        </a:p>
      </dgm:t>
    </dgm:pt>
    <dgm:pt modelId="{21C961FD-12DC-4E19-AC81-2B7700690FF1}">
      <dgm:prSet/>
      <dgm:spPr/>
      <dgm:t>
        <a:bodyPr/>
        <a:lstStyle/>
        <a:p>
          <a:r>
            <a:rPr lang="en-GB"/>
            <a:t>Support and Counselling</a:t>
          </a:r>
          <a:endParaRPr lang="en-US"/>
        </a:p>
      </dgm:t>
    </dgm:pt>
    <dgm:pt modelId="{84DDFA7C-D4C0-4FC3-9E78-BA78F6EA3858}" type="parTrans" cxnId="{746DB6D8-4815-4D0D-9299-1CC02C95CEBF}">
      <dgm:prSet/>
      <dgm:spPr/>
      <dgm:t>
        <a:bodyPr/>
        <a:lstStyle/>
        <a:p>
          <a:endParaRPr lang="en-US"/>
        </a:p>
      </dgm:t>
    </dgm:pt>
    <dgm:pt modelId="{F5F06CAA-32B4-4BE1-AC7A-2F9117B1CAC3}" type="sibTrans" cxnId="{746DB6D8-4815-4D0D-9299-1CC02C95CEBF}">
      <dgm:prSet/>
      <dgm:spPr/>
      <dgm:t>
        <a:bodyPr/>
        <a:lstStyle/>
        <a:p>
          <a:endParaRPr lang="en-US"/>
        </a:p>
      </dgm:t>
    </dgm:pt>
    <dgm:pt modelId="{CABE5941-B343-4FBE-93C8-B7EEDC8C137E}">
      <dgm:prSet/>
      <dgm:spPr/>
      <dgm:t>
        <a:bodyPr/>
        <a:lstStyle/>
        <a:p>
          <a:r>
            <a:rPr lang="en-GB"/>
            <a:t>Written warnings</a:t>
          </a:r>
          <a:endParaRPr lang="en-US"/>
        </a:p>
      </dgm:t>
    </dgm:pt>
    <dgm:pt modelId="{79F6F2E3-94D4-418B-98D5-E2050893BF95}" type="parTrans" cxnId="{FE4B04B0-604A-4BE2-91FE-7F59FBEF3D40}">
      <dgm:prSet/>
      <dgm:spPr/>
      <dgm:t>
        <a:bodyPr/>
        <a:lstStyle/>
        <a:p>
          <a:endParaRPr lang="en-US"/>
        </a:p>
      </dgm:t>
    </dgm:pt>
    <dgm:pt modelId="{9435F3DA-0EFF-40D6-8497-56D6CDCF0922}" type="sibTrans" cxnId="{FE4B04B0-604A-4BE2-91FE-7F59FBEF3D40}">
      <dgm:prSet/>
      <dgm:spPr/>
      <dgm:t>
        <a:bodyPr/>
        <a:lstStyle/>
        <a:p>
          <a:endParaRPr lang="en-US"/>
        </a:p>
      </dgm:t>
    </dgm:pt>
    <dgm:pt modelId="{07FF308B-ABB6-40A4-822D-1FAA46C8DB2F}">
      <dgm:prSet/>
      <dgm:spPr/>
      <dgm:t>
        <a:bodyPr/>
        <a:lstStyle/>
        <a:p>
          <a:r>
            <a:rPr lang="en-GB"/>
            <a:t>Fixed Penalty Notices for Disorder</a:t>
          </a:r>
          <a:endParaRPr lang="en-US"/>
        </a:p>
      </dgm:t>
    </dgm:pt>
    <dgm:pt modelId="{7D56E94E-9AE8-4BD7-808B-277CE0C36909}" type="parTrans" cxnId="{E6A1982D-24EB-46D8-9272-07DD8B26BDAD}">
      <dgm:prSet/>
      <dgm:spPr/>
      <dgm:t>
        <a:bodyPr/>
        <a:lstStyle/>
        <a:p>
          <a:endParaRPr lang="en-US"/>
        </a:p>
      </dgm:t>
    </dgm:pt>
    <dgm:pt modelId="{26CFF506-5ACE-46B4-AA25-84E48D0ABDC6}" type="sibTrans" cxnId="{E6A1982D-24EB-46D8-9272-07DD8B26BDAD}">
      <dgm:prSet/>
      <dgm:spPr/>
      <dgm:t>
        <a:bodyPr/>
        <a:lstStyle/>
        <a:p>
          <a:endParaRPr lang="en-US"/>
        </a:p>
      </dgm:t>
    </dgm:pt>
    <dgm:pt modelId="{2E732AE7-1F35-46CF-B740-2567F674725C}">
      <dgm:prSet/>
      <dgm:spPr/>
      <dgm:t>
        <a:bodyPr/>
        <a:lstStyle/>
        <a:p>
          <a:r>
            <a:rPr lang="en-GB"/>
            <a:t>Bind over to keep the Peace</a:t>
          </a:r>
          <a:endParaRPr lang="en-US"/>
        </a:p>
      </dgm:t>
    </dgm:pt>
    <dgm:pt modelId="{E556DA8D-E8A5-4F27-BA31-A174AE6FFBC5}" type="parTrans" cxnId="{FE16440D-AF9F-471D-B86A-231568526700}">
      <dgm:prSet/>
      <dgm:spPr/>
      <dgm:t>
        <a:bodyPr/>
        <a:lstStyle/>
        <a:p>
          <a:endParaRPr lang="en-US"/>
        </a:p>
      </dgm:t>
    </dgm:pt>
    <dgm:pt modelId="{E16DF22A-DB8D-410A-BADA-9928C6D32CFF}" type="sibTrans" cxnId="{FE16440D-AF9F-471D-B86A-231568526700}">
      <dgm:prSet/>
      <dgm:spPr/>
      <dgm:t>
        <a:bodyPr/>
        <a:lstStyle/>
        <a:p>
          <a:endParaRPr lang="en-US"/>
        </a:p>
      </dgm:t>
    </dgm:pt>
    <dgm:pt modelId="{92984013-682C-4078-8C33-558C370B63ED}">
      <dgm:prSet/>
      <dgm:spPr/>
      <dgm:t>
        <a:bodyPr/>
        <a:lstStyle/>
        <a:p>
          <a:r>
            <a:rPr lang="en-GB"/>
            <a:t>Deal with any Criminal Offences</a:t>
          </a:r>
          <a:endParaRPr lang="en-US"/>
        </a:p>
      </dgm:t>
    </dgm:pt>
    <dgm:pt modelId="{198EF82D-5D93-43E5-9C51-E3DB606155E7}" type="parTrans" cxnId="{F7610696-679E-4FF9-8682-318728FEF200}">
      <dgm:prSet/>
      <dgm:spPr/>
      <dgm:t>
        <a:bodyPr/>
        <a:lstStyle/>
        <a:p>
          <a:endParaRPr lang="en-US"/>
        </a:p>
      </dgm:t>
    </dgm:pt>
    <dgm:pt modelId="{D230E181-8B0D-4662-915C-4A8C4B564591}" type="sibTrans" cxnId="{F7610696-679E-4FF9-8682-318728FEF200}">
      <dgm:prSet/>
      <dgm:spPr/>
      <dgm:t>
        <a:bodyPr/>
        <a:lstStyle/>
        <a:p>
          <a:endParaRPr lang="en-US"/>
        </a:p>
      </dgm:t>
    </dgm:pt>
    <dgm:pt modelId="{F9D1725B-BDC5-4C69-A6E0-0639E0AD6E7B}" type="pres">
      <dgm:prSet presAssocID="{DB89544F-1323-41F6-A7E4-E314D707CEB4}" presName="diagram" presStyleCnt="0">
        <dgm:presLayoutVars>
          <dgm:dir/>
          <dgm:resizeHandles val="exact"/>
        </dgm:presLayoutVars>
      </dgm:prSet>
      <dgm:spPr/>
    </dgm:pt>
    <dgm:pt modelId="{A4AD5B0C-05D1-4F18-89A3-A703B89167F0}" type="pres">
      <dgm:prSet presAssocID="{4298770C-2BF7-410A-B622-30329D3CEFD5}" presName="node" presStyleLbl="node1" presStyleIdx="0" presStyleCnt="11">
        <dgm:presLayoutVars>
          <dgm:bulletEnabled val="1"/>
        </dgm:presLayoutVars>
      </dgm:prSet>
      <dgm:spPr/>
    </dgm:pt>
    <dgm:pt modelId="{DDC9BE47-5337-4868-A1C8-FDE777C3F482}" type="pres">
      <dgm:prSet presAssocID="{4817AC79-52B9-44F5-826D-F22059BE17A8}" presName="sibTrans" presStyleCnt="0"/>
      <dgm:spPr/>
    </dgm:pt>
    <dgm:pt modelId="{3C475808-D72C-4E8C-A488-1C9F6D3D075B}" type="pres">
      <dgm:prSet presAssocID="{B17D7788-46F9-4776-86A8-D3CD24BFD3AB}" presName="node" presStyleLbl="node1" presStyleIdx="1" presStyleCnt="11">
        <dgm:presLayoutVars>
          <dgm:bulletEnabled val="1"/>
        </dgm:presLayoutVars>
      </dgm:prSet>
      <dgm:spPr/>
    </dgm:pt>
    <dgm:pt modelId="{AA05035A-7DB7-45D5-A984-7E62BF031892}" type="pres">
      <dgm:prSet presAssocID="{DF404F24-F2B2-495A-815B-27E8A24FFC3B}" presName="sibTrans" presStyleCnt="0"/>
      <dgm:spPr/>
    </dgm:pt>
    <dgm:pt modelId="{3882C806-2A59-47B4-85E7-55A922B503E1}" type="pres">
      <dgm:prSet presAssocID="{843681BE-2666-4778-9EAA-225D71E1216A}" presName="node" presStyleLbl="node1" presStyleIdx="2" presStyleCnt="11">
        <dgm:presLayoutVars>
          <dgm:bulletEnabled val="1"/>
        </dgm:presLayoutVars>
      </dgm:prSet>
      <dgm:spPr/>
    </dgm:pt>
    <dgm:pt modelId="{1E68E73F-F79C-418B-A6DC-24A0AE8CCA01}" type="pres">
      <dgm:prSet presAssocID="{91C49CE9-470F-4035-9441-A43491EF4887}" presName="sibTrans" presStyleCnt="0"/>
      <dgm:spPr/>
    </dgm:pt>
    <dgm:pt modelId="{DECDC9A0-A1FC-4CAA-8932-F528DE511A38}" type="pres">
      <dgm:prSet presAssocID="{B85C8421-1B4C-4824-9FA3-D64740E1F9EC}" presName="node" presStyleLbl="node1" presStyleIdx="3" presStyleCnt="11">
        <dgm:presLayoutVars>
          <dgm:bulletEnabled val="1"/>
        </dgm:presLayoutVars>
      </dgm:prSet>
      <dgm:spPr/>
    </dgm:pt>
    <dgm:pt modelId="{E7D01E5D-6DB1-414E-99A0-11775B73D90B}" type="pres">
      <dgm:prSet presAssocID="{BBF3E2DF-78C0-49F2-A2DD-724449087522}" presName="sibTrans" presStyleCnt="0"/>
      <dgm:spPr/>
    </dgm:pt>
    <dgm:pt modelId="{CD3B4808-0EA0-44DD-A689-675C9CC0DC48}" type="pres">
      <dgm:prSet presAssocID="{7386B9E3-8A84-49DF-9B69-4139604D8437}" presName="node" presStyleLbl="node1" presStyleIdx="4" presStyleCnt="11">
        <dgm:presLayoutVars>
          <dgm:bulletEnabled val="1"/>
        </dgm:presLayoutVars>
      </dgm:prSet>
      <dgm:spPr/>
    </dgm:pt>
    <dgm:pt modelId="{80DEA077-61ED-480A-B49C-E2925E005402}" type="pres">
      <dgm:prSet presAssocID="{D02244D6-60A7-43C2-9FB8-CF46749B3AAE}" presName="sibTrans" presStyleCnt="0"/>
      <dgm:spPr/>
    </dgm:pt>
    <dgm:pt modelId="{0BD26D83-99FC-448B-953C-446763A676B8}" type="pres">
      <dgm:prSet presAssocID="{E52E110D-7140-482E-AF7C-907B72CBB2A7}" presName="node" presStyleLbl="node1" presStyleIdx="5" presStyleCnt="11">
        <dgm:presLayoutVars>
          <dgm:bulletEnabled val="1"/>
        </dgm:presLayoutVars>
      </dgm:prSet>
      <dgm:spPr/>
    </dgm:pt>
    <dgm:pt modelId="{154AEAE1-FD2B-46F7-92C2-9BF39442B1FB}" type="pres">
      <dgm:prSet presAssocID="{93E610AE-0A69-46C8-96F9-17B741C5C089}" presName="sibTrans" presStyleCnt="0"/>
      <dgm:spPr/>
    </dgm:pt>
    <dgm:pt modelId="{B5713C6B-716C-4ECC-AAC9-3601709C5D97}" type="pres">
      <dgm:prSet presAssocID="{21C961FD-12DC-4E19-AC81-2B7700690FF1}" presName="node" presStyleLbl="node1" presStyleIdx="6" presStyleCnt="11">
        <dgm:presLayoutVars>
          <dgm:bulletEnabled val="1"/>
        </dgm:presLayoutVars>
      </dgm:prSet>
      <dgm:spPr/>
    </dgm:pt>
    <dgm:pt modelId="{ED5F6F0A-0D30-4C92-AC7B-013D3C0231F8}" type="pres">
      <dgm:prSet presAssocID="{F5F06CAA-32B4-4BE1-AC7A-2F9117B1CAC3}" presName="sibTrans" presStyleCnt="0"/>
      <dgm:spPr/>
    </dgm:pt>
    <dgm:pt modelId="{817A2826-33DB-4CFC-858F-C97A7BD01E6A}" type="pres">
      <dgm:prSet presAssocID="{CABE5941-B343-4FBE-93C8-B7EEDC8C137E}" presName="node" presStyleLbl="node1" presStyleIdx="7" presStyleCnt="11">
        <dgm:presLayoutVars>
          <dgm:bulletEnabled val="1"/>
        </dgm:presLayoutVars>
      </dgm:prSet>
      <dgm:spPr/>
    </dgm:pt>
    <dgm:pt modelId="{6626DAE8-6EBD-4306-B888-17BFA6918727}" type="pres">
      <dgm:prSet presAssocID="{9435F3DA-0EFF-40D6-8497-56D6CDCF0922}" presName="sibTrans" presStyleCnt="0"/>
      <dgm:spPr/>
    </dgm:pt>
    <dgm:pt modelId="{7B003EE9-D952-4748-9897-11B8F2D63DEB}" type="pres">
      <dgm:prSet presAssocID="{07FF308B-ABB6-40A4-822D-1FAA46C8DB2F}" presName="node" presStyleLbl="node1" presStyleIdx="8" presStyleCnt="11">
        <dgm:presLayoutVars>
          <dgm:bulletEnabled val="1"/>
        </dgm:presLayoutVars>
      </dgm:prSet>
      <dgm:spPr/>
    </dgm:pt>
    <dgm:pt modelId="{CF78E2F8-24DC-48B2-9B23-FC3C69C00B17}" type="pres">
      <dgm:prSet presAssocID="{26CFF506-5ACE-46B4-AA25-84E48D0ABDC6}" presName="sibTrans" presStyleCnt="0"/>
      <dgm:spPr/>
    </dgm:pt>
    <dgm:pt modelId="{E9508F4A-CA52-42B7-9322-32273678913F}" type="pres">
      <dgm:prSet presAssocID="{2E732AE7-1F35-46CF-B740-2567F674725C}" presName="node" presStyleLbl="node1" presStyleIdx="9" presStyleCnt="11">
        <dgm:presLayoutVars>
          <dgm:bulletEnabled val="1"/>
        </dgm:presLayoutVars>
      </dgm:prSet>
      <dgm:spPr/>
    </dgm:pt>
    <dgm:pt modelId="{6F6AFE60-ED3B-4591-97F3-0414F70A9121}" type="pres">
      <dgm:prSet presAssocID="{E16DF22A-DB8D-410A-BADA-9928C6D32CFF}" presName="sibTrans" presStyleCnt="0"/>
      <dgm:spPr/>
    </dgm:pt>
    <dgm:pt modelId="{90269382-5E3B-43FB-9D74-A2A3022806AE}" type="pres">
      <dgm:prSet presAssocID="{92984013-682C-4078-8C33-558C370B63ED}" presName="node" presStyleLbl="node1" presStyleIdx="10" presStyleCnt="11">
        <dgm:presLayoutVars>
          <dgm:bulletEnabled val="1"/>
        </dgm:presLayoutVars>
      </dgm:prSet>
      <dgm:spPr/>
    </dgm:pt>
  </dgm:ptLst>
  <dgm:cxnLst>
    <dgm:cxn modelId="{FE16440D-AF9F-471D-B86A-231568526700}" srcId="{DB89544F-1323-41F6-A7E4-E314D707CEB4}" destId="{2E732AE7-1F35-46CF-B740-2567F674725C}" srcOrd="9" destOrd="0" parTransId="{E556DA8D-E8A5-4F27-BA31-A174AE6FFBC5}" sibTransId="{E16DF22A-DB8D-410A-BADA-9928C6D32CFF}"/>
    <dgm:cxn modelId="{9D656115-A567-434B-8F14-C52EEFBCBF53}" type="presOf" srcId="{07FF308B-ABB6-40A4-822D-1FAA46C8DB2F}" destId="{7B003EE9-D952-4748-9897-11B8F2D63DEB}" srcOrd="0" destOrd="0" presId="urn:microsoft.com/office/officeart/2005/8/layout/default"/>
    <dgm:cxn modelId="{E6A1982D-24EB-46D8-9272-07DD8B26BDAD}" srcId="{DB89544F-1323-41F6-A7E4-E314D707CEB4}" destId="{07FF308B-ABB6-40A4-822D-1FAA46C8DB2F}" srcOrd="8" destOrd="0" parTransId="{7D56E94E-9AE8-4BD7-808B-277CE0C36909}" sibTransId="{26CFF506-5ACE-46B4-AA25-84E48D0ABDC6}"/>
    <dgm:cxn modelId="{1B93263A-2EC2-4F40-B9FA-998EC9C77332}" srcId="{DB89544F-1323-41F6-A7E4-E314D707CEB4}" destId="{843681BE-2666-4778-9EAA-225D71E1216A}" srcOrd="2" destOrd="0" parTransId="{67E2FC7C-DDE1-4316-B557-E62D432CF4C5}" sibTransId="{91C49CE9-470F-4035-9441-A43491EF4887}"/>
    <dgm:cxn modelId="{FBE21085-ACB1-46CC-8A04-9CE4A528AFD5}" type="presOf" srcId="{21C961FD-12DC-4E19-AC81-2B7700690FF1}" destId="{B5713C6B-716C-4ECC-AAC9-3601709C5D97}" srcOrd="0" destOrd="0" presId="urn:microsoft.com/office/officeart/2005/8/layout/default"/>
    <dgm:cxn modelId="{58717D94-C8F2-4273-9EB0-01898FEB99E7}" type="presOf" srcId="{B85C8421-1B4C-4824-9FA3-D64740E1F9EC}" destId="{DECDC9A0-A1FC-4CAA-8932-F528DE511A38}" srcOrd="0" destOrd="0" presId="urn:microsoft.com/office/officeart/2005/8/layout/default"/>
    <dgm:cxn modelId="{F7610696-679E-4FF9-8682-318728FEF200}" srcId="{DB89544F-1323-41F6-A7E4-E314D707CEB4}" destId="{92984013-682C-4078-8C33-558C370B63ED}" srcOrd="10" destOrd="0" parTransId="{198EF82D-5D93-43E5-9C51-E3DB606155E7}" sibTransId="{D230E181-8B0D-4662-915C-4A8C4B564591}"/>
    <dgm:cxn modelId="{73FC6898-89AA-44C2-8783-2E85DE94C201}" type="presOf" srcId="{7386B9E3-8A84-49DF-9B69-4139604D8437}" destId="{CD3B4808-0EA0-44DD-A689-675C9CC0DC48}" srcOrd="0" destOrd="0" presId="urn:microsoft.com/office/officeart/2005/8/layout/default"/>
    <dgm:cxn modelId="{A45B3DA7-C64B-40A9-9D0B-D1D8964582E0}" srcId="{DB89544F-1323-41F6-A7E4-E314D707CEB4}" destId="{4298770C-2BF7-410A-B622-30329D3CEFD5}" srcOrd="0" destOrd="0" parTransId="{85D248B8-A6BD-4F1E-A134-DFDA6BE47686}" sibTransId="{4817AC79-52B9-44F5-826D-F22059BE17A8}"/>
    <dgm:cxn modelId="{F78D6BAA-8E03-48C0-9242-36A72BD1EF70}" type="presOf" srcId="{92984013-682C-4078-8C33-558C370B63ED}" destId="{90269382-5E3B-43FB-9D74-A2A3022806AE}" srcOrd="0" destOrd="0" presId="urn:microsoft.com/office/officeart/2005/8/layout/default"/>
    <dgm:cxn modelId="{FE4B04B0-604A-4BE2-91FE-7F59FBEF3D40}" srcId="{DB89544F-1323-41F6-A7E4-E314D707CEB4}" destId="{CABE5941-B343-4FBE-93C8-B7EEDC8C137E}" srcOrd="7" destOrd="0" parTransId="{79F6F2E3-94D4-418B-98D5-E2050893BF95}" sibTransId="{9435F3DA-0EFF-40D6-8497-56D6CDCF0922}"/>
    <dgm:cxn modelId="{20859CB4-D1D5-4D13-9CE2-ACA8E400134A}" type="presOf" srcId="{E52E110D-7140-482E-AF7C-907B72CBB2A7}" destId="{0BD26D83-99FC-448B-953C-446763A676B8}" srcOrd="0" destOrd="0" presId="urn:microsoft.com/office/officeart/2005/8/layout/default"/>
    <dgm:cxn modelId="{68F8AABC-664F-4ED5-A03B-0037D2229E01}" type="presOf" srcId="{843681BE-2666-4778-9EAA-225D71E1216A}" destId="{3882C806-2A59-47B4-85E7-55A922B503E1}" srcOrd="0" destOrd="0" presId="urn:microsoft.com/office/officeart/2005/8/layout/default"/>
    <dgm:cxn modelId="{362133C4-150F-43D3-8F0B-2BEFB039E604}" type="presOf" srcId="{CABE5941-B343-4FBE-93C8-B7EEDC8C137E}" destId="{817A2826-33DB-4CFC-858F-C97A7BD01E6A}" srcOrd="0" destOrd="0" presId="urn:microsoft.com/office/officeart/2005/8/layout/default"/>
    <dgm:cxn modelId="{ED5291D0-A759-4305-B57A-6DDE39684249}" srcId="{DB89544F-1323-41F6-A7E4-E314D707CEB4}" destId="{B17D7788-46F9-4776-86A8-D3CD24BFD3AB}" srcOrd="1" destOrd="0" parTransId="{8105FBD8-D24F-417E-83E7-2E51A53387B5}" sibTransId="{DF404F24-F2B2-495A-815B-27E8A24FFC3B}"/>
    <dgm:cxn modelId="{EF4BC8D4-B4F8-4159-AADB-2E0E6D20CDE5}" type="presOf" srcId="{DB89544F-1323-41F6-A7E4-E314D707CEB4}" destId="{F9D1725B-BDC5-4C69-A6E0-0639E0AD6E7B}" srcOrd="0" destOrd="0" presId="urn:microsoft.com/office/officeart/2005/8/layout/default"/>
    <dgm:cxn modelId="{746DB6D8-4815-4D0D-9299-1CC02C95CEBF}" srcId="{DB89544F-1323-41F6-A7E4-E314D707CEB4}" destId="{21C961FD-12DC-4E19-AC81-2B7700690FF1}" srcOrd="6" destOrd="0" parTransId="{84DDFA7C-D4C0-4FC3-9E78-BA78F6EA3858}" sibTransId="{F5F06CAA-32B4-4BE1-AC7A-2F9117B1CAC3}"/>
    <dgm:cxn modelId="{E85494E2-CCFC-418B-85AB-6B4EC607F6E8}" type="presOf" srcId="{2E732AE7-1F35-46CF-B740-2567F674725C}" destId="{E9508F4A-CA52-42B7-9322-32273678913F}" srcOrd="0" destOrd="0" presId="urn:microsoft.com/office/officeart/2005/8/layout/default"/>
    <dgm:cxn modelId="{9FDD57E5-C57C-462C-A684-654E3EFD394C}" type="presOf" srcId="{4298770C-2BF7-410A-B622-30329D3CEFD5}" destId="{A4AD5B0C-05D1-4F18-89A3-A703B89167F0}" srcOrd="0" destOrd="0" presId="urn:microsoft.com/office/officeart/2005/8/layout/default"/>
    <dgm:cxn modelId="{538706E7-BCE6-408F-9BAC-FFB986EA809F}" type="presOf" srcId="{B17D7788-46F9-4776-86A8-D3CD24BFD3AB}" destId="{3C475808-D72C-4E8C-A488-1C9F6D3D075B}" srcOrd="0" destOrd="0" presId="urn:microsoft.com/office/officeart/2005/8/layout/default"/>
    <dgm:cxn modelId="{C489C3EF-0D60-46FC-BCAC-A3482D0A8BF6}" srcId="{DB89544F-1323-41F6-A7E4-E314D707CEB4}" destId="{7386B9E3-8A84-49DF-9B69-4139604D8437}" srcOrd="4" destOrd="0" parTransId="{017C8EA5-6776-4C5D-A185-CF022B0368CC}" sibTransId="{D02244D6-60A7-43C2-9FB8-CF46749B3AAE}"/>
    <dgm:cxn modelId="{06D6E7F9-EB03-458F-9346-A96D153B271B}" srcId="{DB89544F-1323-41F6-A7E4-E314D707CEB4}" destId="{B85C8421-1B4C-4824-9FA3-D64740E1F9EC}" srcOrd="3" destOrd="0" parTransId="{BA608F71-A9FB-4FE0-A006-F572AC57C1C5}" sibTransId="{BBF3E2DF-78C0-49F2-A2DD-724449087522}"/>
    <dgm:cxn modelId="{8A393BFE-33C0-484B-A7E4-BE605E887F30}" srcId="{DB89544F-1323-41F6-A7E4-E314D707CEB4}" destId="{E52E110D-7140-482E-AF7C-907B72CBB2A7}" srcOrd="5" destOrd="0" parTransId="{0094CEB8-B9DD-4892-96BD-380F9AE194E5}" sibTransId="{93E610AE-0A69-46C8-96F9-17B741C5C089}"/>
    <dgm:cxn modelId="{B5BB7E5B-7C64-4DE0-A2CE-455973D49B7F}" type="presParOf" srcId="{F9D1725B-BDC5-4C69-A6E0-0639E0AD6E7B}" destId="{A4AD5B0C-05D1-4F18-89A3-A703B89167F0}" srcOrd="0" destOrd="0" presId="urn:microsoft.com/office/officeart/2005/8/layout/default"/>
    <dgm:cxn modelId="{64B66AAA-BD44-4094-8005-9B411C9C63F5}" type="presParOf" srcId="{F9D1725B-BDC5-4C69-A6E0-0639E0AD6E7B}" destId="{DDC9BE47-5337-4868-A1C8-FDE777C3F482}" srcOrd="1" destOrd="0" presId="urn:microsoft.com/office/officeart/2005/8/layout/default"/>
    <dgm:cxn modelId="{F1F7F8F2-FEC3-4450-9946-FF3118AD4F02}" type="presParOf" srcId="{F9D1725B-BDC5-4C69-A6E0-0639E0AD6E7B}" destId="{3C475808-D72C-4E8C-A488-1C9F6D3D075B}" srcOrd="2" destOrd="0" presId="urn:microsoft.com/office/officeart/2005/8/layout/default"/>
    <dgm:cxn modelId="{04D4ED0B-177A-4080-AE1D-AF21B8836A12}" type="presParOf" srcId="{F9D1725B-BDC5-4C69-A6E0-0639E0AD6E7B}" destId="{AA05035A-7DB7-45D5-A984-7E62BF031892}" srcOrd="3" destOrd="0" presId="urn:microsoft.com/office/officeart/2005/8/layout/default"/>
    <dgm:cxn modelId="{6B82EF88-99A9-407F-9E94-B62F782792DC}" type="presParOf" srcId="{F9D1725B-BDC5-4C69-A6E0-0639E0AD6E7B}" destId="{3882C806-2A59-47B4-85E7-55A922B503E1}" srcOrd="4" destOrd="0" presId="urn:microsoft.com/office/officeart/2005/8/layout/default"/>
    <dgm:cxn modelId="{D595DA11-464C-402C-9CFC-2E9470B211C1}" type="presParOf" srcId="{F9D1725B-BDC5-4C69-A6E0-0639E0AD6E7B}" destId="{1E68E73F-F79C-418B-A6DC-24A0AE8CCA01}" srcOrd="5" destOrd="0" presId="urn:microsoft.com/office/officeart/2005/8/layout/default"/>
    <dgm:cxn modelId="{D82C51B0-9D0F-4B79-A1B7-2FB14CC6AC63}" type="presParOf" srcId="{F9D1725B-BDC5-4C69-A6E0-0639E0AD6E7B}" destId="{DECDC9A0-A1FC-4CAA-8932-F528DE511A38}" srcOrd="6" destOrd="0" presId="urn:microsoft.com/office/officeart/2005/8/layout/default"/>
    <dgm:cxn modelId="{64E5ED0E-0664-4BFF-A246-621CC729A679}" type="presParOf" srcId="{F9D1725B-BDC5-4C69-A6E0-0639E0AD6E7B}" destId="{E7D01E5D-6DB1-414E-99A0-11775B73D90B}" srcOrd="7" destOrd="0" presId="urn:microsoft.com/office/officeart/2005/8/layout/default"/>
    <dgm:cxn modelId="{AD1387C5-2D60-41A7-BC37-FC7253F0DAE9}" type="presParOf" srcId="{F9D1725B-BDC5-4C69-A6E0-0639E0AD6E7B}" destId="{CD3B4808-0EA0-44DD-A689-675C9CC0DC48}" srcOrd="8" destOrd="0" presId="urn:microsoft.com/office/officeart/2005/8/layout/default"/>
    <dgm:cxn modelId="{9EBB5C44-4BCF-44FF-9725-78F612462519}" type="presParOf" srcId="{F9D1725B-BDC5-4C69-A6E0-0639E0AD6E7B}" destId="{80DEA077-61ED-480A-B49C-E2925E005402}" srcOrd="9" destOrd="0" presId="urn:microsoft.com/office/officeart/2005/8/layout/default"/>
    <dgm:cxn modelId="{EB4A0FF8-F119-4A7B-A1D8-6FE767F5A7BA}" type="presParOf" srcId="{F9D1725B-BDC5-4C69-A6E0-0639E0AD6E7B}" destId="{0BD26D83-99FC-448B-953C-446763A676B8}" srcOrd="10" destOrd="0" presId="urn:microsoft.com/office/officeart/2005/8/layout/default"/>
    <dgm:cxn modelId="{9C5FECD1-3E2A-47A9-8EF9-0CBCB9A44B17}" type="presParOf" srcId="{F9D1725B-BDC5-4C69-A6E0-0639E0AD6E7B}" destId="{154AEAE1-FD2B-46F7-92C2-9BF39442B1FB}" srcOrd="11" destOrd="0" presId="urn:microsoft.com/office/officeart/2005/8/layout/default"/>
    <dgm:cxn modelId="{5D2FA91A-89E2-4251-AB02-1DFF7ADB74A2}" type="presParOf" srcId="{F9D1725B-BDC5-4C69-A6E0-0639E0AD6E7B}" destId="{B5713C6B-716C-4ECC-AAC9-3601709C5D97}" srcOrd="12" destOrd="0" presId="urn:microsoft.com/office/officeart/2005/8/layout/default"/>
    <dgm:cxn modelId="{067AA929-E1C7-41FC-A04F-D04DCBE33B22}" type="presParOf" srcId="{F9D1725B-BDC5-4C69-A6E0-0639E0AD6E7B}" destId="{ED5F6F0A-0D30-4C92-AC7B-013D3C0231F8}" srcOrd="13" destOrd="0" presId="urn:microsoft.com/office/officeart/2005/8/layout/default"/>
    <dgm:cxn modelId="{EEFA4DEB-4180-4377-A0C9-4F13DC3DB87E}" type="presParOf" srcId="{F9D1725B-BDC5-4C69-A6E0-0639E0AD6E7B}" destId="{817A2826-33DB-4CFC-858F-C97A7BD01E6A}" srcOrd="14" destOrd="0" presId="urn:microsoft.com/office/officeart/2005/8/layout/default"/>
    <dgm:cxn modelId="{F02209A8-E001-4E0D-BDB1-CBF738D8F8F5}" type="presParOf" srcId="{F9D1725B-BDC5-4C69-A6E0-0639E0AD6E7B}" destId="{6626DAE8-6EBD-4306-B888-17BFA6918727}" srcOrd="15" destOrd="0" presId="urn:microsoft.com/office/officeart/2005/8/layout/default"/>
    <dgm:cxn modelId="{E824B463-DB25-4820-9FDA-64B48A3C14B8}" type="presParOf" srcId="{F9D1725B-BDC5-4C69-A6E0-0639E0AD6E7B}" destId="{7B003EE9-D952-4748-9897-11B8F2D63DEB}" srcOrd="16" destOrd="0" presId="urn:microsoft.com/office/officeart/2005/8/layout/default"/>
    <dgm:cxn modelId="{B13B4538-93D9-411D-B2E0-F8C52F717B74}" type="presParOf" srcId="{F9D1725B-BDC5-4C69-A6E0-0639E0AD6E7B}" destId="{CF78E2F8-24DC-48B2-9B23-FC3C69C00B17}" srcOrd="17" destOrd="0" presId="urn:microsoft.com/office/officeart/2005/8/layout/default"/>
    <dgm:cxn modelId="{7E4C9A4C-EFFD-46FD-83A1-711DB9B474ED}" type="presParOf" srcId="{F9D1725B-BDC5-4C69-A6E0-0639E0AD6E7B}" destId="{E9508F4A-CA52-42B7-9322-32273678913F}" srcOrd="18" destOrd="0" presId="urn:microsoft.com/office/officeart/2005/8/layout/default"/>
    <dgm:cxn modelId="{C4257A66-4AF4-4D02-8B85-74CA08835584}" type="presParOf" srcId="{F9D1725B-BDC5-4C69-A6E0-0639E0AD6E7B}" destId="{6F6AFE60-ED3B-4591-97F3-0414F70A9121}" srcOrd="19" destOrd="0" presId="urn:microsoft.com/office/officeart/2005/8/layout/default"/>
    <dgm:cxn modelId="{5BE09CA8-C2C9-4C3D-9E49-747831F0CFF2}" type="presParOf" srcId="{F9D1725B-BDC5-4C69-A6E0-0639E0AD6E7B}" destId="{90269382-5E3B-43FB-9D74-A2A3022806AE}"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3C7E23-3EEB-4EAF-B876-EE61261FC3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5B208C1-C5D5-45C5-B3A1-4B6781899685}">
      <dgm:prSet/>
      <dgm:spPr/>
      <dgm:t>
        <a:bodyPr/>
        <a:lstStyle/>
        <a:p>
          <a:r>
            <a:rPr lang="en-GB" b="1" dirty="0"/>
            <a:t>Dispersal Orders </a:t>
          </a:r>
          <a:r>
            <a:rPr lang="en-GB" dirty="0"/>
            <a:t>allow a police officer to direct a person to leave an area for up to 48 hours</a:t>
          </a:r>
          <a:endParaRPr lang="en-US" dirty="0"/>
        </a:p>
      </dgm:t>
    </dgm:pt>
    <dgm:pt modelId="{F4C28B7A-C319-4A13-91DA-0D874A023A1A}" type="parTrans" cxnId="{52C0DF64-28EA-423C-8289-E89151EF49E5}">
      <dgm:prSet/>
      <dgm:spPr/>
      <dgm:t>
        <a:bodyPr/>
        <a:lstStyle/>
        <a:p>
          <a:endParaRPr lang="en-US"/>
        </a:p>
      </dgm:t>
    </dgm:pt>
    <dgm:pt modelId="{BAE12899-9514-49AA-8728-4C112628330F}" type="sibTrans" cxnId="{52C0DF64-28EA-423C-8289-E89151EF49E5}">
      <dgm:prSet/>
      <dgm:spPr/>
      <dgm:t>
        <a:bodyPr/>
        <a:lstStyle/>
        <a:p>
          <a:endParaRPr lang="en-US"/>
        </a:p>
      </dgm:t>
    </dgm:pt>
    <dgm:pt modelId="{43DD2FF9-85DF-4FD3-AE5B-49070B6B8D2B}">
      <dgm:prSet/>
      <dgm:spPr/>
      <dgm:t>
        <a:bodyPr/>
        <a:lstStyle/>
        <a:p>
          <a:r>
            <a:rPr lang="en-GB"/>
            <a:t>these can be used for persons over the age of 10</a:t>
          </a:r>
          <a:endParaRPr lang="en-US"/>
        </a:p>
      </dgm:t>
    </dgm:pt>
    <dgm:pt modelId="{5052511D-8175-47E0-B8BE-8A947A1E28CB}" type="parTrans" cxnId="{12F1DA21-C139-42A7-A76C-469B9439F489}">
      <dgm:prSet/>
      <dgm:spPr/>
      <dgm:t>
        <a:bodyPr/>
        <a:lstStyle/>
        <a:p>
          <a:endParaRPr lang="en-US"/>
        </a:p>
      </dgm:t>
    </dgm:pt>
    <dgm:pt modelId="{C7907495-2E12-4823-8394-709D3D497C4F}" type="sibTrans" cxnId="{12F1DA21-C139-42A7-A76C-469B9439F489}">
      <dgm:prSet/>
      <dgm:spPr/>
      <dgm:t>
        <a:bodyPr/>
        <a:lstStyle/>
        <a:p>
          <a:endParaRPr lang="en-US"/>
        </a:p>
      </dgm:t>
    </dgm:pt>
    <dgm:pt modelId="{F3435BA9-5747-4B0F-8B5E-755E77122A8F}">
      <dgm:prSet/>
      <dgm:spPr/>
      <dgm:t>
        <a:bodyPr/>
        <a:lstStyle/>
        <a:p>
          <a:r>
            <a:rPr lang="en-GB" b="1"/>
            <a:t>Community Protection Notices </a:t>
          </a:r>
          <a:r>
            <a:rPr lang="en-GB"/>
            <a:t>for people over the age of 16 businesses or other organisations</a:t>
          </a:r>
          <a:endParaRPr lang="en-US"/>
        </a:p>
      </dgm:t>
    </dgm:pt>
    <dgm:pt modelId="{932EF1A1-74E0-4EAD-81CC-A352CF7A3DEF}" type="parTrans" cxnId="{204F476B-9735-4CD9-BD39-C68E99D1036E}">
      <dgm:prSet/>
      <dgm:spPr/>
      <dgm:t>
        <a:bodyPr/>
        <a:lstStyle/>
        <a:p>
          <a:endParaRPr lang="en-US"/>
        </a:p>
      </dgm:t>
    </dgm:pt>
    <dgm:pt modelId="{26769012-A7ED-45FA-8A71-7EB4042CD9C9}" type="sibTrans" cxnId="{204F476B-9735-4CD9-BD39-C68E99D1036E}">
      <dgm:prSet/>
      <dgm:spPr/>
      <dgm:t>
        <a:bodyPr/>
        <a:lstStyle/>
        <a:p>
          <a:endParaRPr lang="en-US"/>
        </a:p>
      </dgm:t>
    </dgm:pt>
    <dgm:pt modelId="{8158E2D0-DF69-4256-A900-1EE7B285C0B4}">
      <dgm:prSet/>
      <dgm:spPr/>
      <dgm:t>
        <a:bodyPr/>
        <a:lstStyle/>
        <a:p>
          <a:r>
            <a:rPr lang="en-GB" b="1"/>
            <a:t>Public Spaces Protection Orders </a:t>
          </a:r>
          <a:r>
            <a:rPr lang="en-GB"/>
            <a:t>issued by councils to manage a specific problem in a specific place</a:t>
          </a:r>
          <a:endParaRPr lang="en-US"/>
        </a:p>
      </dgm:t>
    </dgm:pt>
    <dgm:pt modelId="{F3A1B179-23BE-45A4-BE8B-FB0E8B45754C}" type="parTrans" cxnId="{DECB469B-9943-407A-A743-E820D0EFDE56}">
      <dgm:prSet/>
      <dgm:spPr/>
      <dgm:t>
        <a:bodyPr/>
        <a:lstStyle/>
        <a:p>
          <a:endParaRPr lang="en-US"/>
        </a:p>
      </dgm:t>
    </dgm:pt>
    <dgm:pt modelId="{33C9CB7D-1DA9-4701-A755-408C567E4A19}" type="sibTrans" cxnId="{DECB469B-9943-407A-A743-E820D0EFDE56}">
      <dgm:prSet/>
      <dgm:spPr/>
      <dgm:t>
        <a:bodyPr/>
        <a:lstStyle/>
        <a:p>
          <a:endParaRPr lang="en-US"/>
        </a:p>
      </dgm:t>
    </dgm:pt>
    <dgm:pt modelId="{9D8C5D43-4502-4A8A-8820-5E2F42F20472}">
      <dgm:prSet/>
      <dgm:spPr/>
      <dgm:t>
        <a:bodyPr/>
        <a:lstStyle/>
        <a:p>
          <a:r>
            <a:rPr lang="en-GB" b="1"/>
            <a:t>Closure Notices and Orders a</a:t>
          </a:r>
          <a:r>
            <a:rPr lang="en-GB"/>
            <a:t>pplies for 24 hour's and can be extended</a:t>
          </a:r>
          <a:endParaRPr lang="en-US"/>
        </a:p>
      </dgm:t>
    </dgm:pt>
    <dgm:pt modelId="{CEA0B989-4741-4CAC-AB13-3A0F744AA1F8}" type="parTrans" cxnId="{FF5AF819-1451-41B0-8A67-62ED8D60B0D5}">
      <dgm:prSet/>
      <dgm:spPr/>
      <dgm:t>
        <a:bodyPr/>
        <a:lstStyle/>
        <a:p>
          <a:endParaRPr lang="en-US"/>
        </a:p>
      </dgm:t>
    </dgm:pt>
    <dgm:pt modelId="{0AC5ED33-B1ED-4DAE-923C-E5127EA1C6D8}" type="sibTrans" cxnId="{FF5AF819-1451-41B0-8A67-62ED8D60B0D5}">
      <dgm:prSet/>
      <dgm:spPr/>
      <dgm:t>
        <a:bodyPr/>
        <a:lstStyle/>
        <a:p>
          <a:endParaRPr lang="en-US"/>
        </a:p>
      </dgm:t>
    </dgm:pt>
    <dgm:pt modelId="{78D657CD-AE20-4926-83BE-6690089F20AE}" type="pres">
      <dgm:prSet presAssocID="{033C7E23-3EEB-4EAF-B876-EE61261FC321}" presName="linear" presStyleCnt="0">
        <dgm:presLayoutVars>
          <dgm:animLvl val="lvl"/>
          <dgm:resizeHandles val="exact"/>
        </dgm:presLayoutVars>
      </dgm:prSet>
      <dgm:spPr/>
    </dgm:pt>
    <dgm:pt modelId="{3427D26E-CEE8-426C-A1AB-A971762D3E51}" type="pres">
      <dgm:prSet presAssocID="{35B208C1-C5D5-45C5-B3A1-4B6781899685}" presName="parentText" presStyleLbl="node1" presStyleIdx="0" presStyleCnt="5">
        <dgm:presLayoutVars>
          <dgm:chMax val="0"/>
          <dgm:bulletEnabled val="1"/>
        </dgm:presLayoutVars>
      </dgm:prSet>
      <dgm:spPr/>
    </dgm:pt>
    <dgm:pt modelId="{65EFB203-8B64-409E-9CBA-C1A6F989D52E}" type="pres">
      <dgm:prSet presAssocID="{BAE12899-9514-49AA-8728-4C112628330F}" presName="spacer" presStyleCnt="0"/>
      <dgm:spPr/>
    </dgm:pt>
    <dgm:pt modelId="{EE36D953-C981-4DA6-B11E-D445E2D04C11}" type="pres">
      <dgm:prSet presAssocID="{43DD2FF9-85DF-4FD3-AE5B-49070B6B8D2B}" presName="parentText" presStyleLbl="node1" presStyleIdx="1" presStyleCnt="5">
        <dgm:presLayoutVars>
          <dgm:chMax val="0"/>
          <dgm:bulletEnabled val="1"/>
        </dgm:presLayoutVars>
      </dgm:prSet>
      <dgm:spPr/>
    </dgm:pt>
    <dgm:pt modelId="{9ADD5472-FFCC-4A8C-A5AF-84CC5F3F5D35}" type="pres">
      <dgm:prSet presAssocID="{C7907495-2E12-4823-8394-709D3D497C4F}" presName="spacer" presStyleCnt="0"/>
      <dgm:spPr/>
    </dgm:pt>
    <dgm:pt modelId="{EC7F0C8D-1467-49C9-8D2D-19B5F805782A}" type="pres">
      <dgm:prSet presAssocID="{F3435BA9-5747-4B0F-8B5E-755E77122A8F}" presName="parentText" presStyleLbl="node1" presStyleIdx="2" presStyleCnt="5">
        <dgm:presLayoutVars>
          <dgm:chMax val="0"/>
          <dgm:bulletEnabled val="1"/>
        </dgm:presLayoutVars>
      </dgm:prSet>
      <dgm:spPr/>
    </dgm:pt>
    <dgm:pt modelId="{70568D5E-626C-4514-A367-FADBD5246029}" type="pres">
      <dgm:prSet presAssocID="{26769012-A7ED-45FA-8A71-7EB4042CD9C9}" presName="spacer" presStyleCnt="0"/>
      <dgm:spPr/>
    </dgm:pt>
    <dgm:pt modelId="{64D31BE1-B1C6-479A-876F-FF71B5EC2A4E}" type="pres">
      <dgm:prSet presAssocID="{8158E2D0-DF69-4256-A900-1EE7B285C0B4}" presName="parentText" presStyleLbl="node1" presStyleIdx="3" presStyleCnt="5">
        <dgm:presLayoutVars>
          <dgm:chMax val="0"/>
          <dgm:bulletEnabled val="1"/>
        </dgm:presLayoutVars>
      </dgm:prSet>
      <dgm:spPr/>
    </dgm:pt>
    <dgm:pt modelId="{26D2090C-1D44-4B5E-906C-BFA48BD7917D}" type="pres">
      <dgm:prSet presAssocID="{33C9CB7D-1DA9-4701-A755-408C567E4A19}" presName="spacer" presStyleCnt="0"/>
      <dgm:spPr/>
    </dgm:pt>
    <dgm:pt modelId="{291D74AF-5722-4345-99E3-7182657227C6}" type="pres">
      <dgm:prSet presAssocID="{9D8C5D43-4502-4A8A-8820-5E2F42F20472}" presName="parentText" presStyleLbl="node1" presStyleIdx="4" presStyleCnt="5">
        <dgm:presLayoutVars>
          <dgm:chMax val="0"/>
          <dgm:bulletEnabled val="1"/>
        </dgm:presLayoutVars>
      </dgm:prSet>
      <dgm:spPr/>
    </dgm:pt>
  </dgm:ptLst>
  <dgm:cxnLst>
    <dgm:cxn modelId="{FF5AF819-1451-41B0-8A67-62ED8D60B0D5}" srcId="{033C7E23-3EEB-4EAF-B876-EE61261FC321}" destId="{9D8C5D43-4502-4A8A-8820-5E2F42F20472}" srcOrd="4" destOrd="0" parTransId="{CEA0B989-4741-4CAC-AB13-3A0F744AA1F8}" sibTransId="{0AC5ED33-B1ED-4DAE-923C-E5127EA1C6D8}"/>
    <dgm:cxn modelId="{12F1DA21-C139-42A7-A76C-469B9439F489}" srcId="{033C7E23-3EEB-4EAF-B876-EE61261FC321}" destId="{43DD2FF9-85DF-4FD3-AE5B-49070B6B8D2B}" srcOrd="1" destOrd="0" parTransId="{5052511D-8175-47E0-B8BE-8A947A1E28CB}" sibTransId="{C7907495-2E12-4823-8394-709D3D497C4F}"/>
    <dgm:cxn modelId="{09383E26-3D59-48DF-AC5D-3BDD68E0F501}" type="presOf" srcId="{35B208C1-C5D5-45C5-B3A1-4B6781899685}" destId="{3427D26E-CEE8-426C-A1AB-A971762D3E51}" srcOrd="0" destOrd="0" presId="urn:microsoft.com/office/officeart/2005/8/layout/vList2"/>
    <dgm:cxn modelId="{A0B0302B-2930-4B17-B3A2-A4F611DAD6A1}" type="presOf" srcId="{43DD2FF9-85DF-4FD3-AE5B-49070B6B8D2B}" destId="{EE36D953-C981-4DA6-B11E-D445E2D04C11}" srcOrd="0" destOrd="0" presId="urn:microsoft.com/office/officeart/2005/8/layout/vList2"/>
    <dgm:cxn modelId="{A4F5C83C-479D-4DE8-AF81-38E9F46068DC}" type="presOf" srcId="{8158E2D0-DF69-4256-A900-1EE7B285C0B4}" destId="{64D31BE1-B1C6-479A-876F-FF71B5EC2A4E}" srcOrd="0" destOrd="0" presId="urn:microsoft.com/office/officeart/2005/8/layout/vList2"/>
    <dgm:cxn modelId="{52C0DF64-28EA-423C-8289-E89151EF49E5}" srcId="{033C7E23-3EEB-4EAF-B876-EE61261FC321}" destId="{35B208C1-C5D5-45C5-B3A1-4B6781899685}" srcOrd="0" destOrd="0" parTransId="{F4C28B7A-C319-4A13-91DA-0D874A023A1A}" sibTransId="{BAE12899-9514-49AA-8728-4C112628330F}"/>
    <dgm:cxn modelId="{204F476B-9735-4CD9-BD39-C68E99D1036E}" srcId="{033C7E23-3EEB-4EAF-B876-EE61261FC321}" destId="{F3435BA9-5747-4B0F-8B5E-755E77122A8F}" srcOrd="2" destOrd="0" parTransId="{932EF1A1-74E0-4EAD-81CC-A352CF7A3DEF}" sibTransId="{26769012-A7ED-45FA-8A71-7EB4042CD9C9}"/>
    <dgm:cxn modelId="{E579A184-3C29-47A3-B8E3-75D07E1CB2D3}" type="presOf" srcId="{F3435BA9-5747-4B0F-8B5E-755E77122A8F}" destId="{EC7F0C8D-1467-49C9-8D2D-19B5F805782A}" srcOrd="0" destOrd="0" presId="urn:microsoft.com/office/officeart/2005/8/layout/vList2"/>
    <dgm:cxn modelId="{934EF58D-5DD1-4C6C-BF6D-57AAFE16C790}" type="presOf" srcId="{9D8C5D43-4502-4A8A-8820-5E2F42F20472}" destId="{291D74AF-5722-4345-99E3-7182657227C6}" srcOrd="0" destOrd="0" presId="urn:microsoft.com/office/officeart/2005/8/layout/vList2"/>
    <dgm:cxn modelId="{DECB469B-9943-407A-A743-E820D0EFDE56}" srcId="{033C7E23-3EEB-4EAF-B876-EE61261FC321}" destId="{8158E2D0-DF69-4256-A900-1EE7B285C0B4}" srcOrd="3" destOrd="0" parTransId="{F3A1B179-23BE-45A4-BE8B-FB0E8B45754C}" sibTransId="{33C9CB7D-1DA9-4701-A755-408C567E4A19}"/>
    <dgm:cxn modelId="{30A7D7C1-470B-4FBB-893E-475B623382DD}" type="presOf" srcId="{033C7E23-3EEB-4EAF-B876-EE61261FC321}" destId="{78D657CD-AE20-4926-83BE-6690089F20AE}" srcOrd="0" destOrd="0" presId="urn:microsoft.com/office/officeart/2005/8/layout/vList2"/>
    <dgm:cxn modelId="{646C3EEE-3489-4CEA-853C-F32ED26BD18C}" type="presParOf" srcId="{78D657CD-AE20-4926-83BE-6690089F20AE}" destId="{3427D26E-CEE8-426C-A1AB-A971762D3E51}" srcOrd="0" destOrd="0" presId="urn:microsoft.com/office/officeart/2005/8/layout/vList2"/>
    <dgm:cxn modelId="{3C6C01E6-C20F-443E-8E74-6637A0B0B2A7}" type="presParOf" srcId="{78D657CD-AE20-4926-83BE-6690089F20AE}" destId="{65EFB203-8B64-409E-9CBA-C1A6F989D52E}" srcOrd="1" destOrd="0" presId="urn:microsoft.com/office/officeart/2005/8/layout/vList2"/>
    <dgm:cxn modelId="{6288029A-AE72-4F52-8E8D-47DF9EF194A4}" type="presParOf" srcId="{78D657CD-AE20-4926-83BE-6690089F20AE}" destId="{EE36D953-C981-4DA6-B11E-D445E2D04C11}" srcOrd="2" destOrd="0" presId="urn:microsoft.com/office/officeart/2005/8/layout/vList2"/>
    <dgm:cxn modelId="{BB0D11A4-DCB3-4160-B4D8-4E048C4538C1}" type="presParOf" srcId="{78D657CD-AE20-4926-83BE-6690089F20AE}" destId="{9ADD5472-FFCC-4A8C-A5AF-84CC5F3F5D35}" srcOrd="3" destOrd="0" presId="urn:microsoft.com/office/officeart/2005/8/layout/vList2"/>
    <dgm:cxn modelId="{90219EC0-CB00-46E3-A615-B21FBB99E647}" type="presParOf" srcId="{78D657CD-AE20-4926-83BE-6690089F20AE}" destId="{EC7F0C8D-1467-49C9-8D2D-19B5F805782A}" srcOrd="4" destOrd="0" presId="urn:microsoft.com/office/officeart/2005/8/layout/vList2"/>
    <dgm:cxn modelId="{DA1E9BF6-D824-4D1B-9280-77AB52867754}" type="presParOf" srcId="{78D657CD-AE20-4926-83BE-6690089F20AE}" destId="{70568D5E-626C-4514-A367-FADBD5246029}" srcOrd="5" destOrd="0" presId="urn:microsoft.com/office/officeart/2005/8/layout/vList2"/>
    <dgm:cxn modelId="{A6E33A67-B1FC-44DA-9280-A482C5F367F4}" type="presParOf" srcId="{78D657CD-AE20-4926-83BE-6690089F20AE}" destId="{64D31BE1-B1C6-479A-876F-FF71B5EC2A4E}" srcOrd="6" destOrd="0" presId="urn:microsoft.com/office/officeart/2005/8/layout/vList2"/>
    <dgm:cxn modelId="{67E6760A-1C64-4B69-B756-0B62F315D4C2}" type="presParOf" srcId="{78D657CD-AE20-4926-83BE-6690089F20AE}" destId="{26D2090C-1D44-4B5E-906C-BFA48BD7917D}" srcOrd="7" destOrd="0" presId="urn:microsoft.com/office/officeart/2005/8/layout/vList2"/>
    <dgm:cxn modelId="{3E5D3E59-F429-4202-A3C2-3645CA786A41}" type="presParOf" srcId="{78D657CD-AE20-4926-83BE-6690089F20AE}" destId="{291D74AF-5722-4345-99E3-7182657227C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77E674-47E6-4481-AB67-9E98817E1A72}"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97072275-B65A-4DC7-95E5-FA69A5BE0959}">
      <dgm:prSet/>
      <dgm:spPr/>
      <dgm:t>
        <a:bodyPr/>
        <a:lstStyle/>
        <a:p>
          <a:r>
            <a:rPr lang="en-US"/>
            <a:t>Engage</a:t>
          </a:r>
        </a:p>
      </dgm:t>
    </dgm:pt>
    <dgm:pt modelId="{C2A9860F-CCCA-467F-8E0B-EB0787848F3D}" type="parTrans" cxnId="{F9FA69DD-1FBE-48B1-BC60-7B5EE4CACBA6}">
      <dgm:prSet/>
      <dgm:spPr/>
      <dgm:t>
        <a:bodyPr/>
        <a:lstStyle/>
        <a:p>
          <a:endParaRPr lang="en-US"/>
        </a:p>
      </dgm:t>
    </dgm:pt>
    <dgm:pt modelId="{2864C14F-F7E5-4EB6-A60B-5D800197CAE6}" type="sibTrans" cxnId="{F9FA69DD-1FBE-48B1-BC60-7B5EE4CACBA6}">
      <dgm:prSet/>
      <dgm:spPr/>
      <dgm:t>
        <a:bodyPr/>
        <a:lstStyle/>
        <a:p>
          <a:endParaRPr lang="en-US"/>
        </a:p>
      </dgm:t>
    </dgm:pt>
    <dgm:pt modelId="{72E248E8-87BF-49E1-B3A1-00F5D92E157B}">
      <dgm:prSet/>
      <dgm:spPr/>
      <dgm:t>
        <a:bodyPr/>
        <a:lstStyle/>
        <a:p>
          <a:r>
            <a:rPr lang="en-US"/>
            <a:t>Engage with community and individuals to facilitate discussion around cause of problem</a:t>
          </a:r>
        </a:p>
      </dgm:t>
    </dgm:pt>
    <dgm:pt modelId="{DF3197E1-AA3F-4B20-AD76-897334CD66B2}" type="parTrans" cxnId="{A03F04DF-F49D-4B78-9536-7C1E335F8F10}">
      <dgm:prSet/>
      <dgm:spPr/>
      <dgm:t>
        <a:bodyPr/>
        <a:lstStyle/>
        <a:p>
          <a:endParaRPr lang="en-US"/>
        </a:p>
      </dgm:t>
    </dgm:pt>
    <dgm:pt modelId="{A467AFAA-2360-44DB-A6D5-6BD201F64B1C}" type="sibTrans" cxnId="{A03F04DF-F49D-4B78-9536-7C1E335F8F10}">
      <dgm:prSet/>
      <dgm:spPr/>
      <dgm:t>
        <a:bodyPr/>
        <a:lstStyle/>
        <a:p>
          <a:endParaRPr lang="en-US"/>
        </a:p>
      </dgm:t>
    </dgm:pt>
    <dgm:pt modelId="{1372FE0A-7C30-4807-B9BD-2A7633AE65F9}">
      <dgm:prSet/>
      <dgm:spPr/>
      <dgm:t>
        <a:bodyPr/>
        <a:lstStyle/>
        <a:p>
          <a:r>
            <a:rPr lang="en-US"/>
            <a:t>Investigate and deal</a:t>
          </a:r>
        </a:p>
      </dgm:t>
    </dgm:pt>
    <dgm:pt modelId="{C01CFDA2-30DD-4431-A4E7-B23E10415637}" type="parTrans" cxnId="{6EFADB73-F94D-4511-94A9-02961C75F252}">
      <dgm:prSet/>
      <dgm:spPr/>
      <dgm:t>
        <a:bodyPr/>
        <a:lstStyle/>
        <a:p>
          <a:endParaRPr lang="en-US"/>
        </a:p>
      </dgm:t>
    </dgm:pt>
    <dgm:pt modelId="{838FF529-78DC-42ED-B7C0-BBB5CE056755}" type="sibTrans" cxnId="{6EFADB73-F94D-4511-94A9-02961C75F252}">
      <dgm:prSet/>
      <dgm:spPr/>
      <dgm:t>
        <a:bodyPr/>
        <a:lstStyle/>
        <a:p>
          <a:endParaRPr lang="en-US"/>
        </a:p>
      </dgm:t>
    </dgm:pt>
    <dgm:pt modelId="{2822FF89-C855-4AEE-977A-380C672F396F}">
      <dgm:prSet/>
      <dgm:spPr/>
      <dgm:t>
        <a:bodyPr/>
        <a:lstStyle/>
        <a:p>
          <a:r>
            <a:rPr lang="en-US"/>
            <a:t>Investigate and deal with crimes</a:t>
          </a:r>
        </a:p>
      </dgm:t>
    </dgm:pt>
    <dgm:pt modelId="{448461F7-7133-4D57-825E-2EBEDFF7377D}" type="parTrans" cxnId="{20323105-25BA-4D5D-B90D-172061CFEFB8}">
      <dgm:prSet/>
      <dgm:spPr/>
      <dgm:t>
        <a:bodyPr/>
        <a:lstStyle/>
        <a:p>
          <a:endParaRPr lang="en-US"/>
        </a:p>
      </dgm:t>
    </dgm:pt>
    <dgm:pt modelId="{C1CCC91C-1833-40AA-BE82-D17EBEE30A69}" type="sibTrans" cxnId="{20323105-25BA-4D5D-B90D-172061CFEFB8}">
      <dgm:prSet/>
      <dgm:spPr/>
      <dgm:t>
        <a:bodyPr/>
        <a:lstStyle/>
        <a:p>
          <a:endParaRPr lang="en-US"/>
        </a:p>
      </dgm:t>
    </dgm:pt>
    <dgm:pt modelId="{B87E2952-D71E-467E-9241-275581C412FB}">
      <dgm:prSet/>
      <dgm:spPr/>
      <dgm:t>
        <a:bodyPr/>
        <a:lstStyle/>
        <a:p>
          <a:r>
            <a:rPr lang="en-US"/>
            <a:t>Displace</a:t>
          </a:r>
        </a:p>
      </dgm:t>
    </dgm:pt>
    <dgm:pt modelId="{08A6F05A-8500-4B91-AE42-F3887E3B7F3F}" type="parTrans" cxnId="{FF45DF4A-FA50-4FB1-A6D1-0A4DB4C2E71C}">
      <dgm:prSet/>
      <dgm:spPr/>
      <dgm:t>
        <a:bodyPr/>
        <a:lstStyle/>
        <a:p>
          <a:endParaRPr lang="en-US"/>
        </a:p>
      </dgm:t>
    </dgm:pt>
    <dgm:pt modelId="{670F01D2-3536-4ED2-9692-6709EA8BF62C}" type="sibTrans" cxnId="{FF45DF4A-FA50-4FB1-A6D1-0A4DB4C2E71C}">
      <dgm:prSet/>
      <dgm:spPr/>
      <dgm:t>
        <a:bodyPr/>
        <a:lstStyle/>
        <a:p>
          <a:endParaRPr lang="en-US"/>
        </a:p>
      </dgm:t>
    </dgm:pt>
    <dgm:pt modelId="{73A0D0A9-6677-4DB3-82D7-745302F200B6}">
      <dgm:prSet/>
      <dgm:spPr/>
      <dgm:t>
        <a:bodyPr/>
        <a:lstStyle/>
        <a:p>
          <a:r>
            <a:rPr lang="en-US"/>
            <a:t>Displace problem</a:t>
          </a:r>
        </a:p>
      </dgm:t>
    </dgm:pt>
    <dgm:pt modelId="{E31ADF4A-5448-4EA8-9A78-B51CDA56FFF9}" type="parTrans" cxnId="{C579D16A-8480-4D36-8CFE-27756FCC746A}">
      <dgm:prSet/>
      <dgm:spPr/>
      <dgm:t>
        <a:bodyPr/>
        <a:lstStyle/>
        <a:p>
          <a:endParaRPr lang="en-US"/>
        </a:p>
      </dgm:t>
    </dgm:pt>
    <dgm:pt modelId="{EEF4922F-1104-4C18-B192-0CB2FB633A07}" type="sibTrans" cxnId="{C579D16A-8480-4D36-8CFE-27756FCC746A}">
      <dgm:prSet/>
      <dgm:spPr/>
      <dgm:t>
        <a:bodyPr/>
        <a:lstStyle/>
        <a:p>
          <a:endParaRPr lang="en-US"/>
        </a:p>
      </dgm:t>
    </dgm:pt>
    <dgm:pt modelId="{CACA215B-0E5B-44E7-88D7-8959781F384C}">
      <dgm:prSet/>
      <dgm:spPr/>
      <dgm:t>
        <a:bodyPr/>
        <a:lstStyle/>
        <a:p>
          <a:r>
            <a:rPr lang="en-US"/>
            <a:t>Undertake</a:t>
          </a:r>
        </a:p>
      </dgm:t>
    </dgm:pt>
    <dgm:pt modelId="{077A663A-32E6-4DCE-B210-8D4885DCA48C}" type="parTrans" cxnId="{4342D55C-3A07-4CD9-9886-174815025840}">
      <dgm:prSet/>
      <dgm:spPr/>
      <dgm:t>
        <a:bodyPr/>
        <a:lstStyle/>
        <a:p>
          <a:endParaRPr lang="en-US"/>
        </a:p>
      </dgm:t>
    </dgm:pt>
    <dgm:pt modelId="{68FAEF3E-0376-4D9F-8CBC-3782B05177DE}" type="sibTrans" cxnId="{4342D55C-3A07-4CD9-9886-174815025840}">
      <dgm:prSet/>
      <dgm:spPr/>
      <dgm:t>
        <a:bodyPr/>
        <a:lstStyle/>
        <a:p>
          <a:endParaRPr lang="en-US"/>
        </a:p>
      </dgm:t>
    </dgm:pt>
    <dgm:pt modelId="{4A931AAA-3B36-43C2-AB17-C8A7CB4185DD}">
      <dgm:prSet/>
      <dgm:spPr/>
      <dgm:t>
        <a:bodyPr/>
        <a:lstStyle/>
        <a:p>
          <a:r>
            <a:rPr lang="en-US"/>
            <a:t>Undertake mediation</a:t>
          </a:r>
        </a:p>
      </dgm:t>
    </dgm:pt>
    <dgm:pt modelId="{57A22771-6453-46DB-AA85-D670A9777DC6}" type="parTrans" cxnId="{27D1CBE5-23DB-45E4-95B9-80D467ACA051}">
      <dgm:prSet/>
      <dgm:spPr/>
      <dgm:t>
        <a:bodyPr/>
        <a:lstStyle/>
        <a:p>
          <a:endParaRPr lang="en-US"/>
        </a:p>
      </dgm:t>
    </dgm:pt>
    <dgm:pt modelId="{C30804DD-8353-45A2-8A28-7ACE637B9D6B}" type="sibTrans" cxnId="{27D1CBE5-23DB-45E4-95B9-80D467ACA051}">
      <dgm:prSet/>
      <dgm:spPr/>
      <dgm:t>
        <a:bodyPr/>
        <a:lstStyle/>
        <a:p>
          <a:endParaRPr lang="en-US"/>
        </a:p>
      </dgm:t>
    </dgm:pt>
    <dgm:pt modelId="{420BE571-1169-4237-96B0-5D1DBB7D5E9E}">
      <dgm:prSet/>
      <dgm:spPr/>
      <dgm:t>
        <a:bodyPr/>
        <a:lstStyle/>
        <a:p>
          <a:r>
            <a:rPr lang="en-US"/>
            <a:t>Work</a:t>
          </a:r>
        </a:p>
      </dgm:t>
    </dgm:pt>
    <dgm:pt modelId="{705C3D27-0E75-4254-8DF7-29D27227D009}" type="parTrans" cxnId="{B9CDA68C-A02D-42BE-BA78-4EBA28386928}">
      <dgm:prSet/>
      <dgm:spPr/>
      <dgm:t>
        <a:bodyPr/>
        <a:lstStyle/>
        <a:p>
          <a:endParaRPr lang="en-US"/>
        </a:p>
      </dgm:t>
    </dgm:pt>
    <dgm:pt modelId="{C85BDA3E-198A-4273-AAC4-04914CEB8164}" type="sibTrans" cxnId="{B9CDA68C-A02D-42BE-BA78-4EBA28386928}">
      <dgm:prSet/>
      <dgm:spPr/>
      <dgm:t>
        <a:bodyPr/>
        <a:lstStyle/>
        <a:p>
          <a:endParaRPr lang="en-US"/>
        </a:p>
      </dgm:t>
    </dgm:pt>
    <dgm:pt modelId="{249AA979-0C07-4CB1-9204-8B8C2E3B2AAB}">
      <dgm:prSet/>
      <dgm:spPr/>
      <dgm:t>
        <a:bodyPr/>
        <a:lstStyle/>
        <a:p>
          <a:r>
            <a:rPr lang="en-US"/>
            <a:t>Work with partners to reduce the impact of the ASB on individual ASB matters and work on those relationships with partners as they are essential to tackle ASB.</a:t>
          </a:r>
        </a:p>
      </dgm:t>
    </dgm:pt>
    <dgm:pt modelId="{EEB2D271-E148-4756-8FBF-7DBCB3C3DDC3}" type="parTrans" cxnId="{035B3C97-73FA-4437-BEFB-ABB39F255683}">
      <dgm:prSet/>
      <dgm:spPr/>
      <dgm:t>
        <a:bodyPr/>
        <a:lstStyle/>
        <a:p>
          <a:endParaRPr lang="en-US"/>
        </a:p>
      </dgm:t>
    </dgm:pt>
    <dgm:pt modelId="{EA62FCDB-EA2B-4D04-BAAF-40C2ECFEC20D}" type="sibTrans" cxnId="{035B3C97-73FA-4437-BEFB-ABB39F255683}">
      <dgm:prSet/>
      <dgm:spPr/>
      <dgm:t>
        <a:bodyPr/>
        <a:lstStyle/>
        <a:p>
          <a:endParaRPr lang="en-US"/>
        </a:p>
      </dgm:t>
    </dgm:pt>
    <dgm:pt modelId="{DB3A2C06-76B9-4526-820E-9C5DA11B306B}">
      <dgm:prSet/>
      <dgm:spPr/>
      <dgm:t>
        <a:bodyPr/>
        <a:lstStyle/>
        <a:p>
          <a:r>
            <a:rPr lang="en-US"/>
            <a:t>Pool</a:t>
          </a:r>
        </a:p>
      </dgm:t>
    </dgm:pt>
    <dgm:pt modelId="{B95EC6DB-4067-4947-9CA5-8D33C004CC73}" type="parTrans" cxnId="{EE903E2C-239D-44BB-917C-ED0013CE55EE}">
      <dgm:prSet/>
      <dgm:spPr/>
      <dgm:t>
        <a:bodyPr/>
        <a:lstStyle/>
        <a:p>
          <a:endParaRPr lang="en-US"/>
        </a:p>
      </dgm:t>
    </dgm:pt>
    <dgm:pt modelId="{7ADF8990-FF82-491B-861F-4A64187860D8}" type="sibTrans" cxnId="{EE903E2C-239D-44BB-917C-ED0013CE55EE}">
      <dgm:prSet/>
      <dgm:spPr/>
      <dgm:t>
        <a:bodyPr/>
        <a:lstStyle/>
        <a:p>
          <a:endParaRPr lang="en-US"/>
        </a:p>
      </dgm:t>
    </dgm:pt>
    <dgm:pt modelId="{B6178AEB-73E1-4950-A957-36332A8D25BF}">
      <dgm:prSet/>
      <dgm:spPr/>
      <dgm:t>
        <a:bodyPr/>
        <a:lstStyle/>
        <a:p>
          <a:r>
            <a:rPr lang="en-US"/>
            <a:t>Pool resources and work together in a cohesive and clever manner to problem solve.</a:t>
          </a:r>
        </a:p>
      </dgm:t>
    </dgm:pt>
    <dgm:pt modelId="{C08C3BEE-3BBA-4EE0-9CD7-BF774CE3C456}" type="parTrans" cxnId="{39393D7E-11D9-4B42-A261-A91884172A63}">
      <dgm:prSet/>
      <dgm:spPr/>
      <dgm:t>
        <a:bodyPr/>
        <a:lstStyle/>
        <a:p>
          <a:endParaRPr lang="en-US"/>
        </a:p>
      </dgm:t>
    </dgm:pt>
    <dgm:pt modelId="{71C569BC-B0D4-495E-9636-A7D042A31196}" type="sibTrans" cxnId="{39393D7E-11D9-4B42-A261-A91884172A63}">
      <dgm:prSet/>
      <dgm:spPr/>
      <dgm:t>
        <a:bodyPr/>
        <a:lstStyle/>
        <a:p>
          <a:endParaRPr lang="en-US"/>
        </a:p>
      </dgm:t>
    </dgm:pt>
    <dgm:pt modelId="{DEC34E74-4DE8-4CDC-858F-1528B7247959}" type="pres">
      <dgm:prSet presAssocID="{7A77E674-47E6-4481-AB67-9E98817E1A72}" presName="Name0" presStyleCnt="0">
        <dgm:presLayoutVars>
          <dgm:dir/>
          <dgm:animLvl val="lvl"/>
          <dgm:resizeHandles val="exact"/>
        </dgm:presLayoutVars>
      </dgm:prSet>
      <dgm:spPr/>
    </dgm:pt>
    <dgm:pt modelId="{7EF6010B-A316-447F-BA9D-FCE7FBE6F30A}" type="pres">
      <dgm:prSet presAssocID="{97072275-B65A-4DC7-95E5-FA69A5BE0959}" presName="linNode" presStyleCnt="0"/>
      <dgm:spPr/>
    </dgm:pt>
    <dgm:pt modelId="{52DEE869-08B0-4C9A-A795-992A03795263}" type="pres">
      <dgm:prSet presAssocID="{97072275-B65A-4DC7-95E5-FA69A5BE0959}" presName="parentText" presStyleLbl="alignNode1" presStyleIdx="0" presStyleCnt="6">
        <dgm:presLayoutVars>
          <dgm:chMax val="1"/>
          <dgm:bulletEnabled/>
        </dgm:presLayoutVars>
      </dgm:prSet>
      <dgm:spPr/>
    </dgm:pt>
    <dgm:pt modelId="{4E52C46F-98E7-44EE-A56D-7D82DC1BFD98}" type="pres">
      <dgm:prSet presAssocID="{97072275-B65A-4DC7-95E5-FA69A5BE0959}" presName="descendantText" presStyleLbl="alignAccFollowNode1" presStyleIdx="0" presStyleCnt="6">
        <dgm:presLayoutVars>
          <dgm:bulletEnabled/>
        </dgm:presLayoutVars>
      </dgm:prSet>
      <dgm:spPr/>
    </dgm:pt>
    <dgm:pt modelId="{08D33E28-4E40-4502-A883-ACCEAD237260}" type="pres">
      <dgm:prSet presAssocID="{2864C14F-F7E5-4EB6-A60B-5D800197CAE6}" presName="sp" presStyleCnt="0"/>
      <dgm:spPr/>
    </dgm:pt>
    <dgm:pt modelId="{DD8AC2B8-5294-4AF0-ACFB-90CF0D279A9F}" type="pres">
      <dgm:prSet presAssocID="{1372FE0A-7C30-4807-B9BD-2A7633AE65F9}" presName="linNode" presStyleCnt="0"/>
      <dgm:spPr/>
    </dgm:pt>
    <dgm:pt modelId="{C188AB56-65A0-4469-977D-DE401FEEF145}" type="pres">
      <dgm:prSet presAssocID="{1372FE0A-7C30-4807-B9BD-2A7633AE65F9}" presName="parentText" presStyleLbl="alignNode1" presStyleIdx="1" presStyleCnt="6">
        <dgm:presLayoutVars>
          <dgm:chMax val="1"/>
          <dgm:bulletEnabled/>
        </dgm:presLayoutVars>
      </dgm:prSet>
      <dgm:spPr/>
    </dgm:pt>
    <dgm:pt modelId="{0671F747-D1BC-408E-A35C-38BCF5A2CDCB}" type="pres">
      <dgm:prSet presAssocID="{1372FE0A-7C30-4807-B9BD-2A7633AE65F9}" presName="descendantText" presStyleLbl="alignAccFollowNode1" presStyleIdx="1" presStyleCnt="6">
        <dgm:presLayoutVars>
          <dgm:bulletEnabled/>
        </dgm:presLayoutVars>
      </dgm:prSet>
      <dgm:spPr/>
    </dgm:pt>
    <dgm:pt modelId="{0171BADA-DCED-44BA-900B-27A829F731CA}" type="pres">
      <dgm:prSet presAssocID="{838FF529-78DC-42ED-B7C0-BBB5CE056755}" presName="sp" presStyleCnt="0"/>
      <dgm:spPr/>
    </dgm:pt>
    <dgm:pt modelId="{ED4D24A7-6CBB-4C6D-970E-C62734C6CE8A}" type="pres">
      <dgm:prSet presAssocID="{B87E2952-D71E-467E-9241-275581C412FB}" presName="linNode" presStyleCnt="0"/>
      <dgm:spPr/>
    </dgm:pt>
    <dgm:pt modelId="{432BFF9D-A862-4FFD-917F-EFAB74D7302E}" type="pres">
      <dgm:prSet presAssocID="{B87E2952-D71E-467E-9241-275581C412FB}" presName="parentText" presStyleLbl="alignNode1" presStyleIdx="2" presStyleCnt="6">
        <dgm:presLayoutVars>
          <dgm:chMax val="1"/>
          <dgm:bulletEnabled/>
        </dgm:presLayoutVars>
      </dgm:prSet>
      <dgm:spPr/>
    </dgm:pt>
    <dgm:pt modelId="{D65E8B23-7111-4C0E-9FA6-F65A4E8BE05B}" type="pres">
      <dgm:prSet presAssocID="{B87E2952-D71E-467E-9241-275581C412FB}" presName="descendantText" presStyleLbl="alignAccFollowNode1" presStyleIdx="2" presStyleCnt="6">
        <dgm:presLayoutVars>
          <dgm:bulletEnabled/>
        </dgm:presLayoutVars>
      </dgm:prSet>
      <dgm:spPr/>
    </dgm:pt>
    <dgm:pt modelId="{C06E4629-5C20-4A54-A067-CC53F9102B6D}" type="pres">
      <dgm:prSet presAssocID="{670F01D2-3536-4ED2-9692-6709EA8BF62C}" presName="sp" presStyleCnt="0"/>
      <dgm:spPr/>
    </dgm:pt>
    <dgm:pt modelId="{4013EDF9-6BC7-4A10-845D-949613D9A007}" type="pres">
      <dgm:prSet presAssocID="{CACA215B-0E5B-44E7-88D7-8959781F384C}" presName="linNode" presStyleCnt="0"/>
      <dgm:spPr/>
    </dgm:pt>
    <dgm:pt modelId="{2AD15D8D-60A4-4177-AF8A-58CC509AD5DF}" type="pres">
      <dgm:prSet presAssocID="{CACA215B-0E5B-44E7-88D7-8959781F384C}" presName="parentText" presStyleLbl="alignNode1" presStyleIdx="3" presStyleCnt="6">
        <dgm:presLayoutVars>
          <dgm:chMax val="1"/>
          <dgm:bulletEnabled/>
        </dgm:presLayoutVars>
      </dgm:prSet>
      <dgm:spPr/>
    </dgm:pt>
    <dgm:pt modelId="{A7184D0B-2400-4F8B-AF4A-FC0366403D20}" type="pres">
      <dgm:prSet presAssocID="{CACA215B-0E5B-44E7-88D7-8959781F384C}" presName="descendantText" presStyleLbl="alignAccFollowNode1" presStyleIdx="3" presStyleCnt="6">
        <dgm:presLayoutVars>
          <dgm:bulletEnabled/>
        </dgm:presLayoutVars>
      </dgm:prSet>
      <dgm:spPr/>
    </dgm:pt>
    <dgm:pt modelId="{A176F9FC-13C8-4535-AFBF-9D1E3EB26227}" type="pres">
      <dgm:prSet presAssocID="{68FAEF3E-0376-4D9F-8CBC-3782B05177DE}" presName="sp" presStyleCnt="0"/>
      <dgm:spPr/>
    </dgm:pt>
    <dgm:pt modelId="{21CFB519-9FA8-4E07-9213-4750501B0B5E}" type="pres">
      <dgm:prSet presAssocID="{420BE571-1169-4237-96B0-5D1DBB7D5E9E}" presName="linNode" presStyleCnt="0"/>
      <dgm:spPr/>
    </dgm:pt>
    <dgm:pt modelId="{F0C1FA60-4754-48FA-81BB-FADC22CF7297}" type="pres">
      <dgm:prSet presAssocID="{420BE571-1169-4237-96B0-5D1DBB7D5E9E}" presName="parentText" presStyleLbl="alignNode1" presStyleIdx="4" presStyleCnt="6">
        <dgm:presLayoutVars>
          <dgm:chMax val="1"/>
          <dgm:bulletEnabled/>
        </dgm:presLayoutVars>
      </dgm:prSet>
      <dgm:spPr/>
    </dgm:pt>
    <dgm:pt modelId="{7324FB74-2D42-48A7-AA42-E1B74652C6D1}" type="pres">
      <dgm:prSet presAssocID="{420BE571-1169-4237-96B0-5D1DBB7D5E9E}" presName="descendantText" presStyleLbl="alignAccFollowNode1" presStyleIdx="4" presStyleCnt="6">
        <dgm:presLayoutVars>
          <dgm:bulletEnabled/>
        </dgm:presLayoutVars>
      </dgm:prSet>
      <dgm:spPr/>
    </dgm:pt>
    <dgm:pt modelId="{78DAA081-9313-44EC-AAB7-16D5FC96EE9D}" type="pres">
      <dgm:prSet presAssocID="{C85BDA3E-198A-4273-AAC4-04914CEB8164}" presName="sp" presStyleCnt="0"/>
      <dgm:spPr/>
    </dgm:pt>
    <dgm:pt modelId="{F58F6055-377B-41A6-8825-ACF0D94E1EF1}" type="pres">
      <dgm:prSet presAssocID="{DB3A2C06-76B9-4526-820E-9C5DA11B306B}" presName="linNode" presStyleCnt="0"/>
      <dgm:spPr/>
    </dgm:pt>
    <dgm:pt modelId="{10111EC6-754C-4B3D-939C-EEF49B63A0CE}" type="pres">
      <dgm:prSet presAssocID="{DB3A2C06-76B9-4526-820E-9C5DA11B306B}" presName="parentText" presStyleLbl="alignNode1" presStyleIdx="5" presStyleCnt="6">
        <dgm:presLayoutVars>
          <dgm:chMax val="1"/>
          <dgm:bulletEnabled/>
        </dgm:presLayoutVars>
      </dgm:prSet>
      <dgm:spPr/>
    </dgm:pt>
    <dgm:pt modelId="{517D1600-5CFD-4611-82E5-D4E5F32267EB}" type="pres">
      <dgm:prSet presAssocID="{DB3A2C06-76B9-4526-820E-9C5DA11B306B}" presName="descendantText" presStyleLbl="alignAccFollowNode1" presStyleIdx="5" presStyleCnt="6">
        <dgm:presLayoutVars>
          <dgm:bulletEnabled/>
        </dgm:presLayoutVars>
      </dgm:prSet>
      <dgm:spPr/>
    </dgm:pt>
  </dgm:ptLst>
  <dgm:cxnLst>
    <dgm:cxn modelId="{20323105-25BA-4D5D-B90D-172061CFEFB8}" srcId="{1372FE0A-7C30-4807-B9BD-2A7633AE65F9}" destId="{2822FF89-C855-4AEE-977A-380C672F396F}" srcOrd="0" destOrd="0" parTransId="{448461F7-7133-4D57-825E-2EBEDFF7377D}" sibTransId="{C1CCC91C-1833-40AA-BE82-D17EBEE30A69}"/>
    <dgm:cxn modelId="{BAF4E409-D42D-4137-AA26-80B545B7C80B}" type="presOf" srcId="{B87E2952-D71E-467E-9241-275581C412FB}" destId="{432BFF9D-A862-4FFD-917F-EFAB74D7302E}" srcOrd="0" destOrd="0" presId="urn:microsoft.com/office/officeart/2016/7/layout/VerticalSolidActionList"/>
    <dgm:cxn modelId="{EE903E2C-239D-44BB-917C-ED0013CE55EE}" srcId="{7A77E674-47E6-4481-AB67-9E98817E1A72}" destId="{DB3A2C06-76B9-4526-820E-9C5DA11B306B}" srcOrd="5" destOrd="0" parTransId="{B95EC6DB-4067-4947-9CA5-8D33C004CC73}" sibTransId="{7ADF8990-FF82-491B-861F-4A64187860D8}"/>
    <dgm:cxn modelId="{4342D55C-3A07-4CD9-9886-174815025840}" srcId="{7A77E674-47E6-4481-AB67-9E98817E1A72}" destId="{CACA215B-0E5B-44E7-88D7-8959781F384C}" srcOrd="3" destOrd="0" parTransId="{077A663A-32E6-4DCE-B210-8D4885DCA48C}" sibTransId="{68FAEF3E-0376-4D9F-8CBC-3782B05177DE}"/>
    <dgm:cxn modelId="{2CF59041-FDD0-4AE5-8787-E8613ECB9501}" type="presOf" srcId="{4A931AAA-3B36-43C2-AB17-C8A7CB4185DD}" destId="{A7184D0B-2400-4F8B-AF4A-FC0366403D20}" srcOrd="0" destOrd="0" presId="urn:microsoft.com/office/officeart/2016/7/layout/VerticalSolidActionList"/>
    <dgm:cxn modelId="{C579D16A-8480-4D36-8CFE-27756FCC746A}" srcId="{B87E2952-D71E-467E-9241-275581C412FB}" destId="{73A0D0A9-6677-4DB3-82D7-745302F200B6}" srcOrd="0" destOrd="0" parTransId="{E31ADF4A-5448-4EA8-9A78-B51CDA56FFF9}" sibTransId="{EEF4922F-1104-4C18-B192-0CB2FB633A07}"/>
    <dgm:cxn modelId="{FF45DF4A-FA50-4FB1-A6D1-0A4DB4C2E71C}" srcId="{7A77E674-47E6-4481-AB67-9E98817E1A72}" destId="{B87E2952-D71E-467E-9241-275581C412FB}" srcOrd="2" destOrd="0" parTransId="{08A6F05A-8500-4B91-AE42-F3887E3B7F3F}" sibTransId="{670F01D2-3536-4ED2-9692-6709EA8BF62C}"/>
    <dgm:cxn modelId="{58136F6B-8C9D-4838-B6B8-0C18963ACF1F}" type="presOf" srcId="{B6178AEB-73E1-4950-A957-36332A8D25BF}" destId="{517D1600-5CFD-4611-82E5-D4E5F32267EB}" srcOrd="0" destOrd="0" presId="urn:microsoft.com/office/officeart/2016/7/layout/VerticalSolidActionList"/>
    <dgm:cxn modelId="{ACDDDA53-1CC9-47F9-8145-D0B6E2AA082B}" type="presOf" srcId="{CACA215B-0E5B-44E7-88D7-8959781F384C}" destId="{2AD15D8D-60A4-4177-AF8A-58CC509AD5DF}" srcOrd="0" destOrd="0" presId="urn:microsoft.com/office/officeart/2016/7/layout/VerticalSolidActionList"/>
    <dgm:cxn modelId="{6EFADB73-F94D-4511-94A9-02961C75F252}" srcId="{7A77E674-47E6-4481-AB67-9E98817E1A72}" destId="{1372FE0A-7C30-4807-B9BD-2A7633AE65F9}" srcOrd="1" destOrd="0" parTransId="{C01CFDA2-30DD-4431-A4E7-B23E10415637}" sibTransId="{838FF529-78DC-42ED-B7C0-BBB5CE056755}"/>
    <dgm:cxn modelId="{39393D7E-11D9-4B42-A261-A91884172A63}" srcId="{DB3A2C06-76B9-4526-820E-9C5DA11B306B}" destId="{B6178AEB-73E1-4950-A957-36332A8D25BF}" srcOrd="0" destOrd="0" parTransId="{C08C3BEE-3BBA-4EE0-9CD7-BF774CE3C456}" sibTransId="{71C569BC-B0D4-495E-9636-A7D042A31196}"/>
    <dgm:cxn modelId="{4581C282-8C45-475F-A349-6597971A1136}" type="presOf" srcId="{DB3A2C06-76B9-4526-820E-9C5DA11B306B}" destId="{10111EC6-754C-4B3D-939C-EEF49B63A0CE}" srcOrd="0" destOrd="0" presId="urn:microsoft.com/office/officeart/2016/7/layout/VerticalSolidActionList"/>
    <dgm:cxn modelId="{B9CDA68C-A02D-42BE-BA78-4EBA28386928}" srcId="{7A77E674-47E6-4481-AB67-9E98817E1A72}" destId="{420BE571-1169-4237-96B0-5D1DBB7D5E9E}" srcOrd="4" destOrd="0" parTransId="{705C3D27-0E75-4254-8DF7-29D27227D009}" sibTransId="{C85BDA3E-198A-4273-AAC4-04914CEB8164}"/>
    <dgm:cxn modelId="{035B3C97-73FA-4437-BEFB-ABB39F255683}" srcId="{420BE571-1169-4237-96B0-5D1DBB7D5E9E}" destId="{249AA979-0C07-4CB1-9204-8B8C2E3B2AAB}" srcOrd="0" destOrd="0" parTransId="{EEB2D271-E148-4756-8FBF-7DBCB3C3DDC3}" sibTransId="{EA62FCDB-EA2B-4D04-BAAF-40C2ECFEC20D}"/>
    <dgm:cxn modelId="{317E21C4-CD19-46DC-8BDE-8A0F3A6C85AD}" type="presOf" srcId="{72E248E8-87BF-49E1-B3A1-00F5D92E157B}" destId="{4E52C46F-98E7-44EE-A56D-7D82DC1BFD98}" srcOrd="0" destOrd="0" presId="urn:microsoft.com/office/officeart/2016/7/layout/VerticalSolidActionList"/>
    <dgm:cxn modelId="{92C451C7-5751-4B24-A530-5EFC91E36827}" type="presOf" srcId="{1372FE0A-7C30-4807-B9BD-2A7633AE65F9}" destId="{C188AB56-65A0-4469-977D-DE401FEEF145}" srcOrd="0" destOrd="0" presId="urn:microsoft.com/office/officeart/2016/7/layout/VerticalSolidActionList"/>
    <dgm:cxn modelId="{CB99DDC8-B1B5-4C49-BED8-9711BF25D9FF}" type="presOf" srcId="{97072275-B65A-4DC7-95E5-FA69A5BE0959}" destId="{52DEE869-08B0-4C9A-A795-992A03795263}" srcOrd="0" destOrd="0" presId="urn:microsoft.com/office/officeart/2016/7/layout/VerticalSolidActionList"/>
    <dgm:cxn modelId="{00D7B5D9-CAEF-47B6-9F02-9C44EF023F8C}" type="presOf" srcId="{73A0D0A9-6677-4DB3-82D7-745302F200B6}" destId="{D65E8B23-7111-4C0E-9FA6-F65A4E8BE05B}" srcOrd="0" destOrd="0" presId="urn:microsoft.com/office/officeart/2016/7/layout/VerticalSolidActionList"/>
    <dgm:cxn modelId="{7A2999DC-1533-4957-B940-40FC9467670B}" type="presOf" srcId="{420BE571-1169-4237-96B0-5D1DBB7D5E9E}" destId="{F0C1FA60-4754-48FA-81BB-FADC22CF7297}" srcOrd="0" destOrd="0" presId="urn:microsoft.com/office/officeart/2016/7/layout/VerticalSolidActionList"/>
    <dgm:cxn modelId="{D2401BDD-1ABB-4F0E-95A7-087455D78041}" type="presOf" srcId="{7A77E674-47E6-4481-AB67-9E98817E1A72}" destId="{DEC34E74-4DE8-4CDC-858F-1528B7247959}" srcOrd="0" destOrd="0" presId="urn:microsoft.com/office/officeart/2016/7/layout/VerticalSolidActionList"/>
    <dgm:cxn modelId="{F9FA69DD-1FBE-48B1-BC60-7B5EE4CACBA6}" srcId="{7A77E674-47E6-4481-AB67-9E98817E1A72}" destId="{97072275-B65A-4DC7-95E5-FA69A5BE0959}" srcOrd="0" destOrd="0" parTransId="{C2A9860F-CCCA-467F-8E0B-EB0787848F3D}" sibTransId="{2864C14F-F7E5-4EB6-A60B-5D800197CAE6}"/>
    <dgm:cxn modelId="{A03F04DF-F49D-4B78-9536-7C1E335F8F10}" srcId="{97072275-B65A-4DC7-95E5-FA69A5BE0959}" destId="{72E248E8-87BF-49E1-B3A1-00F5D92E157B}" srcOrd="0" destOrd="0" parTransId="{DF3197E1-AA3F-4B20-AD76-897334CD66B2}" sibTransId="{A467AFAA-2360-44DB-A6D5-6BD201F64B1C}"/>
    <dgm:cxn modelId="{27D1CBE5-23DB-45E4-95B9-80D467ACA051}" srcId="{CACA215B-0E5B-44E7-88D7-8959781F384C}" destId="{4A931AAA-3B36-43C2-AB17-C8A7CB4185DD}" srcOrd="0" destOrd="0" parTransId="{57A22771-6453-46DB-AA85-D670A9777DC6}" sibTransId="{C30804DD-8353-45A2-8A28-7ACE637B9D6B}"/>
    <dgm:cxn modelId="{304535EA-FF66-4393-B70A-C893D9C5068A}" type="presOf" srcId="{2822FF89-C855-4AEE-977A-380C672F396F}" destId="{0671F747-D1BC-408E-A35C-38BCF5A2CDCB}" srcOrd="0" destOrd="0" presId="urn:microsoft.com/office/officeart/2016/7/layout/VerticalSolidActionList"/>
    <dgm:cxn modelId="{E7FF7EEC-9E80-47B4-9A74-D8F188CDB492}" type="presOf" srcId="{249AA979-0C07-4CB1-9204-8B8C2E3B2AAB}" destId="{7324FB74-2D42-48A7-AA42-E1B74652C6D1}" srcOrd="0" destOrd="0" presId="urn:microsoft.com/office/officeart/2016/7/layout/VerticalSolidActionList"/>
    <dgm:cxn modelId="{F1A2FE56-03DD-49D3-944B-6C7388C673D3}" type="presParOf" srcId="{DEC34E74-4DE8-4CDC-858F-1528B7247959}" destId="{7EF6010B-A316-447F-BA9D-FCE7FBE6F30A}" srcOrd="0" destOrd="0" presId="urn:microsoft.com/office/officeart/2016/7/layout/VerticalSolidActionList"/>
    <dgm:cxn modelId="{20891CBD-4A7F-4AE2-B4E0-F454D0D29E2C}" type="presParOf" srcId="{7EF6010B-A316-447F-BA9D-FCE7FBE6F30A}" destId="{52DEE869-08B0-4C9A-A795-992A03795263}" srcOrd="0" destOrd="0" presId="urn:microsoft.com/office/officeart/2016/7/layout/VerticalSolidActionList"/>
    <dgm:cxn modelId="{5D36C2C9-5DFA-45FE-A9E4-F80D80DDF9DE}" type="presParOf" srcId="{7EF6010B-A316-447F-BA9D-FCE7FBE6F30A}" destId="{4E52C46F-98E7-44EE-A56D-7D82DC1BFD98}" srcOrd="1" destOrd="0" presId="urn:microsoft.com/office/officeart/2016/7/layout/VerticalSolidActionList"/>
    <dgm:cxn modelId="{B5A24DC9-2AA1-473F-A866-8147B338EDF5}" type="presParOf" srcId="{DEC34E74-4DE8-4CDC-858F-1528B7247959}" destId="{08D33E28-4E40-4502-A883-ACCEAD237260}" srcOrd="1" destOrd="0" presId="urn:microsoft.com/office/officeart/2016/7/layout/VerticalSolidActionList"/>
    <dgm:cxn modelId="{2AD738DA-1656-482F-8589-2D9889A95224}" type="presParOf" srcId="{DEC34E74-4DE8-4CDC-858F-1528B7247959}" destId="{DD8AC2B8-5294-4AF0-ACFB-90CF0D279A9F}" srcOrd="2" destOrd="0" presId="urn:microsoft.com/office/officeart/2016/7/layout/VerticalSolidActionList"/>
    <dgm:cxn modelId="{4784C8B5-D321-4989-AE71-3348EA9FDB5A}" type="presParOf" srcId="{DD8AC2B8-5294-4AF0-ACFB-90CF0D279A9F}" destId="{C188AB56-65A0-4469-977D-DE401FEEF145}" srcOrd="0" destOrd="0" presId="urn:microsoft.com/office/officeart/2016/7/layout/VerticalSolidActionList"/>
    <dgm:cxn modelId="{365D1984-E9E9-45FF-9A28-9FDFB30DAC14}" type="presParOf" srcId="{DD8AC2B8-5294-4AF0-ACFB-90CF0D279A9F}" destId="{0671F747-D1BC-408E-A35C-38BCF5A2CDCB}" srcOrd="1" destOrd="0" presId="urn:microsoft.com/office/officeart/2016/7/layout/VerticalSolidActionList"/>
    <dgm:cxn modelId="{41A8D308-F379-426B-ACE3-583AC7A2D595}" type="presParOf" srcId="{DEC34E74-4DE8-4CDC-858F-1528B7247959}" destId="{0171BADA-DCED-44BA-900B-27A829F731CA}" srcOrd="3" destOrd="0" presId="urn:microsoft.com/office/officeart/2016/7/layout/VerticalSolidActionList"/>
    <dgm:cxn modelId="{393AE820-FB55-401F-8A60-449B03380FB6}" type="presParOf" srcId="{DEC34E74-4DE8-4CDC-858F-1528B7247959}" destId="{ED4D24A7-6CBB-4C6D-970E-C62734C6CE8A}" srcOrd="4" destOrd="0" presId="urn:microsoft.com/office/officeart/2016/7/layout/VerticalSolidActionList"/>
    <dgm:cxn modelId="{EF8E030F-060D-4588-A536-7AF47EF2CF35}" type="presParOf" srcId="{ED4D24A7-6CBB-4C6D-970E-C62734C6CE8A}" destId="{432BFF9D-A862-4FFD-917F-EFAB74D7302E}" srcOrd="0" destOrd="0" presId="urn:microsoft.com/office/officeart/2016/7/layout/VerticalSolidActionList"/>
    <dgm:cxn modelId="{795E3416-EB9B-48F1-B5FF-3E2232393537}" type="presParOf" srcId="{ED4D24A7-6CBB-4C6D-970E-C62734C6CE8A}" destId="{D65E8B23-7111-4C0E-9FA6-F65A4E8BE05B}" srcOrd="1" destOrd="0" presId="urn:microsoft.com/office/officeart/2016/7/layout/VerticalSolidActionList"/>
    <dgm:cxn modelId="{21CB4784-0DB4-4968-BBC1-157A3F37C17D}" type="presParOf" srcId="{DEC34E74-4DE8-4CDC-858F-1528B7247959}" destId="{C06E4629-5C20-4A54-A067-CC53F9102B6D}" srcOrd="5" destOrd="0" presId="urn:microsoft.com/office/officeart/2016/7/layout/VerticalSolidActionList"/>
    <dgm:cxn modelId="{E638E640-F22A-48CE-902E-E3A653222377}" type="presParOf" srcId="{DEC34E74-4DE8-4CDC-858F-1528B7247959}" destId="{4013EDF9-6BC7-4A10-845D-949613D9A007}" srcOrd="6" destOrd="0" presId="urn:microsoft.com/office/officeart/2016/7/layout/VerticalSolidActionList"/>
    <dgm:cxn modelId="{009ACAF5-F6DD-4E5D-AF13-D9352169FD08}" type="presParOf" srcId="{4013EDF9-6BC7-4A10-845D-949613D9A007}" destId="{2AD15D8D-60A4-4177-AF8A-58CC509AD5DF}" srcOrd="0" destOrd="0" presId="urn:microsoft.com/office/officeart/2016/7/layout/VerticalSolidActionList"/>
    <dgm:cxn modelId="{0F25ABED-AA18-473D-B82C-E1D5E4DD85BA}" type="presParOf" srcId="{4013EDF9-6BC7-4A10-845D-949613D9A007}" destId="{A7184D0B-2400-4F8B-AF4A-FC0366403D20}" srcOrd="1" destOrd="0" presId="urn:microsoft.com/office/officeart/2016/7/layout/VerticalSolidActionList"/>
    <dgm:cxn modelId="{14B21330-3009-4CF1-BE07-F5C90D6316A8}" type="presParOf" srcId="{DEC34E74-4DE8-4CDC-858F-1528B7247959}" destId="{A176F9FC-13C8-4535-AFBF-9D1E3EB26227}" srcOrd="7" destOrd="0" presId="urn:microsoft.com/office/officeart/2016/7/layout/VerticalSolidActionList"/>
    <dgm:cxn modelId="{9D77CE66-5093-49D3-B248-6DFEF7A74354}" type="presParOf" srcId="{DEC34E74-4DE8-4CDC-858F-1528B7247959}" destId="{21CFB519-9FA8-4E07-9213-4750501B0B5E}" srcOrd="8" destOrd="0" presId="urn:microsoft.com/office/officeart/2016/7/layout/VerticalSolidActionList"/>
    <dgm:cxn modelId="{C9606C56-23DC-4437-A8F7-40287F728B9A}" type="presParOf" srcId="{21CFB519-9FA8-4E07-9213-4750501B0B5E}" destId="{F0C1FA60-4754-48FA-81BB-FADC22CF7297}" srcOrd="0" destOrd="0" presId="urn:microsoft.com/office/officeart/2016/7/layout/VerticalSolidActionList"/>
    <dgm:cxn modelId="{86CA8060-4C07-4156-A52F-93DDDF651E0A}" type="presParOf" srcId="{21CFB519-9FA8-4E07-9213-4750501B0B5E}" destId="{7324FB74-2D42-48A7-AA42-E1B74652C6D1}" srcOrd="1" destOrd="0" presId="urn:microsoft.com/office/officeart/2016/7/layout/VerticalSolidActionList"/>
    <dgm:cxn modelId="{FBED6B74-5A01-4BD0-851F-29CD761313DB}" type="presParOf" srcId="{DEC34E74-4DE8-4CDC-858F-1528B7247959}" destId="{78DAA081-9313-44EC-AAB7-16D5FC96EE9D}" srcOrd="9" destOrd="0" presId="urn:microsoft.com/office/officeart/2016/7/layout/VerticalSolidActionList"/>
    <dgm:cxn modelId="{C321267D-1EC5-462D-B6BE-479C7E2B3550}" type="presParOf" srcId="{DEC34E74-4DE8-4CDC-858F-1528B7247959}" destId="{F58F6055-377B-41A6-8825-ACF0D94E1EF1}" srcOrd="10" destOrd="0" presId="urn:microsoft.com/office/officeart/2016/7/layout/VerticalSolidActionList"/>
    <dgm:cxn modelId="{2EF6EABD-5EE6-4C91-85C6-A06C4B629574}" type="presParOf" srcId="{F58F6055-377B-41A6-8825-ACF0D94E1EF1}" destId="{10111EC6-754C-4B3D-939C-EEF49B63A0CE}" srcOrd="0" destOrd="0" presId="urn:microsoft.com/office/officeart/2016/7/layout/VerticalSolidActionList"/>
    <dgm:cxn modelId="{0A2AC1D5-9D4E-46AB-9959-BCFAE48533F0}" type="presParOf" srcId="{F58F6055-377B-41A6-8825-ACF0D94E1EF1}" destId="{517D1600-5CFD-4611-82E5-D4E5F32267EB}"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A91B43-7801-4B6B-BD88-5DFC2FBB33EF}"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31A7778E-158D-4B56-8503-969F044E8C85}">
      <dgm:prSet/>
      <dgm:spPr/>
      <dgm:t>
        <a:bodyPr/>
        <a:lstStyle/>
        <a:p>
          <a:r>
            <a:rPr lang="en-GB" b="1" dirty="0"/>
            <a:t>Riot (s.1)</a:t>
          </a:r>
          <a:endParaRPr lang="en-US" b="1" dirty="0"/>
        </a:p>
      </dgm:t>
    </dgm:pt>
    <dgm:pt modelId="{3EEDF197-03B8-4829-AA8B-8EBE9EE9F694}" type="parTrans" cxnId="{8B172707-A3C7-4C3D-BFE3-1AE8A43D190E}">
      <dgm:prSet/>
      <dgm:spPr/>
      <dgm:t>
        <a:bodyPr/>
        <a:lstStyle/>
        <a:p>
          <a:endParaRPr lang="en-US"/>
        </a:p>
      </dgm:t>
    </dgm:pt>
    <dgm:pt modelId="{9B07B777-AFDC-422E-B57F-6654DA5B7E6B}" type="sibTrans" cxnId="{8B172707-A3C7-4C3D-BFE3-1AE8A43D190E}">
      <dgm:prSet/>
      <dgm:spPr/>
      <dgm:t>
        <a:bodyPr/>
        <a:lstStyle/>
        <a:p>
          <a:endParaRPr lang="en-US"/>
        </a:p>
      </dgm:t>
    </dgm:pt>
    <dgm:pt modelId="{12778849-8C03-4D6B-B903-8BEC7A6E5C24}">
      <dgm:prSet/>
      <dgm:spPr/>
      <dgm:t>
        <a:bodyPr/>
        <a:lstStyle/>
        <a:p>
          <a:r>
            <a:rPr lang="en-GB" b="1" dirty="0"/>
            <a:t>Violent disorder (s.2)</a:t>
          </a:r>
          <a:endParaRPr lang="en-US" b="1" dirty="0"/>
        </a:p>
      </dgm:t>
    </dgm:pt>
    <dgm:pt modelId="{136FFBA6-1D80-4D18-AC05-B11B04565701}" type="parTrans" cxnId="{CAD290F4-B42E-41A0-80E1-4819C726C861}">
      <dgm:prSet/>
      <dgm:spPr/>
      <dgm:t>
        <a:bodyPr/>
        <a:lstStyle/>
        <a:p>
          <a:endParaRPr lang="en-US"/>
        </a:p>
      </dgm:t>
    </dgm:pt>
    <dgm:pt modelId="{5547413F-950F-44A2-9920-B8F3E797C29D}" type="sibTrans" cxnId="{CAD290F4-B42E-41A0-80E1-4819C726C861}">
      <dgm:prSet/>
      <dgm:spPr/>
      <dgm:t>
        <a:bodyPr/>
        <a:lstStyle/>
        <a:p>
          <a:endParaRPr lang="en-US"/>
        </a:p>
      </dgm:t>
    </dgm:pt>
    <dgm:pt modelId="{3DB79099-4219-44FA-AEA1-A20C1DA3DEEB}">
      <dgm:prSet/>
      <dgm:spPr/>
      <dgm:t>
        <a:bodyPr/>
        <a:lstStyle/>
        <a:p>
          <a:r>
            <a:rPr lang="en-GB" b="1" dirty="0"/>
            <a:t>Affray (s.3)</a:t>
          </a:r>
          <a:endParaRPr lang="en-US" b="1" dirty="0"/>
        </a:p>
      </dgm:t>
    </dgm:pt>
    <dgm:pt modelId="{70857500-76C5-4508-855B-681BA8E99CDA}" type="parTrans" cxnId="{E158550A-BBAE-4177-9CFF-4F126CAE772B}">
      <dgm:prSet/>
      <dgm:spPr/>
      <dgm:t>
        <a:bodyPr/>
        <a:lstStyle/>
        <a:p>
          <a:endParaRPr lang="en-US"/>
        </a:p>
      </dgm:t>
    </dgm:pt>
    <dgm:pt modelId="{B49E6924-F145-4870-B24E-98A133C4900D}" type="sibTrans" cxnId="{E158550A-BBAE-4177-9CFF-4F126CAE772B}">
      <dgm:prSet/>
      <dgm:spPr/>
      <dgm:t>
        <a:bodyPr/>
        <a:lstStyle/>
        <a:p>
          <a:endParaRPr lang="en-US"/>
        </a:p>
      </dgm:t>
    </dgm:pt>
    <dgm:pt modelId="{13745401-A96E-475E-9B3A-2885998B01B3}">
      <dgm:prSet/>
      <dgm:spPr/>
      <dgm:t>
        <a:bodyPr/>
        <a:lstStyle/>
        <a:p>
          <a:r>
            <a:rPr lang="en-GB" b="1" dirty="0"/>
            <a:t>Fear or provocation of violence(s.4)</a:t>
          </a:r>
          <a:endParaRPr lang="en-US" b="1" dirty="0"/>
        </a:p>
      </dgm:t>
    </dgm:pt>
    <dgm:pt modelId="{9DF4C783-CE42-4E8C-868F-CD260BF48707}" type="parTrans" cxnId="{D9274772-703E-4F05-B96E-7C7647B32CFD}">
      <dgm:prSet/>
      <dgm:spPr/>
      <dgm:t>
        <a:bodyPr/>
        <a:lstStyle/>
        <a:p>
          <a:endParaRPr lang="en-US"/>
        </a:p>
      </dgm:t>
    </dgm:pt>
    <dgm:pt modelId="{84E235DF-83C7-4FBF-B4C8-2D711C22076A}" type="sibTrans" cxnId="{D9274772-703E-4F05-B96E-7C7647B32CFD}">
      <dgm:prSet/>
      <dgm:spPr/>
      <dgm:t>
        <a:bodyPr/>
        <a:lstStyle/>
        <a:p>
          <a:endParaRPr lang="en-US"/>
        </a:p>
      </dgm:t>
    </dgm:pt>
    <dgm:pt modelId="{C5B04698-1E64-4BB8-9A6E-504B3A621641}">
      <dgm:prSet/>
      <dgm:spPr/>
      <dgm:t>
        <a:bodyPr/>
        <a:lstStyle/>
        <a:p>
          <a:r>
            <a:rPr lang="en-GB" dirty="0"/>
            <a:t>Intentional harassment, alarm, or distress (s.4a)</a:t>
          </a:r>
          <a:endParaRPr lang="en-US" dirty="0"/>
        </a:p>
      </dgm:t>
    </dgm:pt>
    <dgm:pt modelId="{D2F14949-E401-4757-9C60-62F1831760E8}" type="parTrans" cxnId="{815CB934-D5DC-42D1-99DB-F9B75BFD35EB}">
      <dgm:prSet/>
      <dgm:spPr/>
      <dgm:t>
        <a:bodyPr/>
        <a:lstStyle/>
        <a:p>
          <a:endParaRPr lang="en-US"/>
        </a:p>
      </dgm:t>
    </dgm:pt>
    <dgm:pt modelId="{05EAB745-53D9-48A6-9BB9-1F5BB3A24D84}" type="sibTrans" cxnId="{815CB934-D5DC-42D1-99DB-F9B75BFD35EB}">
      <dgm:prSet/>
      <dgm:spPr/>
      <dgm:t>
        <a:bodyPr/>
        <a:lstStyle/>
        <a:p>
          <a:endParaRPr lang="en-US"/>
        </a:p>
      </dgm:t>
    </dgm:pt>
    <dgm:pt modelId="{D0D93A3D-5A4E-4158-A9D7-88CC711896EE}">
      <dgm:prSet/>
      <dgm:spPr/>
      <dgm:t>
        <a:bodyPr/>
        <a:lstStyle/>
        <a:p>
          <a:r>
            <a:rPr lang="en-GB" dirty="0"/>
            <a:t>Non-intentional harassment alarm or distress (s.5)</a:t>
          </a:r>
          <a:endParaRPr lang="en-US" dirty="0"/>
        </a:p>
      </dgm:t>
    </dgm:pt>
    <dgm:pt modelId="{85B1946E-BA50-4FBB-B147-6686431C94DA}" type="parTrans" cxnId="{79C9B7A5-3B78-4ED0-904D-1A74471142AA}">
      <dgm:prSet/>
      <dgm:spPr/>
      <dgm:t>
        <a:bodyPr/>
        <a:lstStyle/>
        <a:p>
          <a:endParaRPr lang="en-US"/>
        </a:p>
      </dgm:t>
    </dgm:pt>
    <dgm:pt modelId="{5BE14123-2D41-443E-A18B-263F17DFD5A5}" type="sibTrans" cxnId="{79C9B7A5-3B78-4ED0-904D-1A74471142AA}">
      <dgm:prSet/>
      <dgm:spPr/>
      <dgm:t>
        <a:bodyPr/>
        <a:lstStyle/>
        <a:p>
          <a:endParaRPr lang="en-US"/>
        </a:p>
      </dgm:t>
    </dgm:pt>
    <dgm:pt modelId="{D532134B-82C9-4A65-B28D-1557369E91DE}">
      <dgm:prSet/>
      <dgm:spPr/>
      <dgm:t>
        <a:bodyPr/>
        <a:lstStyle/>
        <a:p>
          <a:r>
            <a:rPr lang="en-GB" dirty="0"/>
            <a:t>Deals with a wide range of behaviours and offences in descending order of seriousness</a:t>
          </a:r>
          <a:endParaRPr lang="en-US" dirty="0"/>
        </a:p>
      </dgm:t>
    </dgm:pt>
    <dgm:pt modelId="{EEC8B611-D52E-41A0-B1F8-FFACBD04C1B0}" type="sibTrans" cxnId="{17A90F74-77E3-4D24-B422-048AE1A79325}">
      <dgm:prSet/>
      <dgm:spPr/>
      <dgm:t>
        <a:bodyPr/>
        <a:lstStyle/>
        <a:p>
          <a:endParaRPr lang="en-US"/>
        </a:p>
      </dgm:t>
    </dgm:pt>
    <dgm:pt modelId="{3BE96662-F576-4D1E-B311-BD0B6C8E58CE}" type="parTrans" cxnId="{17A90F74-77E3-4D24-B422-048AE1A79325}">
      <dgm:prSet/>
      <dgm:spPr/>
      <dgm:t>
        <a:bodyPr/>
        <a:lstStyle/>
        <a:p>
          <a:endParaRPr lang="en-US"/>
        </a:p>
      </dgm:t>
    </dgm:pt>
    <dgm:pt modelId="{1EF99A5F-FAF9-4D78-9C73-34EE08BB7FFD}" type="pres">
      <dgm:prSet presAssocID="{18A91B43-7801-4B6B-BD88-5DFC2FBB33EF}" presName="linear" presStyleCnt="0">
        <dgm:presLayoutVars>
          <dgm:animLvl val="lvl"/>
          <dgm:resizeHandles val="exact"/>
        </dgm:presLayoutVars>
      </dgm:prSet>
      <dgm:spPr/>
    </dgm:pt>
    <dgm:pt modelId="{633CB9E1-19C0-4313-9B70-BF2D8E9C26A9}" type="pres">
      <dgm:prSet presAssocID="{D532134B-82C9-4A65-B28D-1557369E91DE}" presName="parentText" presStyleLbl="node1" presStyleIdx="0" presStyleCnt="1" custScaleY="24909" custLinFactNeighborY="-11923">
        <dgm:presLayoutVars>
          <dgm:chMax val="0"/>
          <dgm:bulletEnabled val="1"/>
        </dgm:presLayoutVars>
      </dgm:prSet>
      <dgm:spPr/>
    </dgm:pt>
    <dgm:pt modelId="{00571D65-D0E9-4866-B5F9-CC40651B6E18}" type="pres">
      <dgm:prSet presAssocID="{D532134B-82C9-4A65-B28D-1557369E91DE}" presName="childText" presStyleLbl="revTx" presStyleIdx="0" presStyleCnt="1" custScaleY="71455">
        <dgm:presLayoutVars>
          <dgm:bulletEnabled val="1"/>
        </dgm:presLayoutVars>
      </dgm:prSet>
      <dgm:spPr/>
    </dgm:pt>
  </dgm:ptLst>
  <dgm:cxnLst>
    <dgm:cxn modelId="{8B172707-A3C7-4C3D-BFE3-1AE8A43D190E}" srcId="{D532134B-82C9-4A65-B28D-1557369E91DE}" destId="{31A7778E-158D-4B56-8503-969F044E8C85}" srcOrd="0" destOrd="0" parTransId="{3EEDF197-03B8-4829-AA8B-8EBE9EE9F694}" sibTransId="{9B07B777-AFDC-422E-B57F-6654DA5B7E6B}"/>
    <dgm:cxn modelId="{AC992209-478E-4AC4-AA80-FBE1FB781B1E}" type="presOf" srcId="{3DB79099-4219-44FA-AEA1-A20C1DA3DEEB}" destId="{00571D65-D0E9-4866-B5F9-CC40651B6E18}" srcOrd="0" destOrd="2" presId="urn:microsoft.com/office/officeart/2005/8/layout/vList2"/>
    <dgm:cxn modelId="{E158550A-BBAE-4177-9CFF-4F126CAE772B}" srcId="{D532134B-82C9-4A65-B28D-1557369E91DE}" destId="{3DB79099-4219-44FA-AEA1-A20C1DA3DEEB}" srcOrd="2" destOrd="0" parTransId="{70857500-76C5-4508-855B-681BA8E99CDA}" sibTransId="{B49E6924-F145-4870-B24E-98A133C4900D}"/>
    <dgm:cxn modelId="{5B0B070D-023D-4663-8E4D-24ABE33DF8A6}" type="presOf" srcId="{D532134B-82C9-4A65-B28D-1557369E91DE}" destId="{633CB9E1-19C0-4313-9B70-BF2D8E9C26A9}" srcOrd="0" destOrd="0" presId="urn:microsoft.com/office/officeart/2005/8/layout/vList2"/>
    <dgm:cxn modelId="{0F0CB81B-814F-46CD-9D9B-8CEA4E195F43}" type="presOf" srcId="{18A91B43-7801-4B6B-BD88-5DFC2FBB33EF}" destId="{1EF99A5F-FAF9-4D78-9C73-34EE08BB7FFD}" srcOrd="0" destOrd="0" presId="urn:microsoft.com/office/officeart/2005/8/layout/vList2"/>
    <dgm:cxn modelId="{815CB934-D5DC-42D1-99DB-F9B75BFD35EB}" srcId="{D532134B-82C9-4A65-B28D-1557369E91DE}" destId="{C5B04698-1E64-4BB8-9A6E-504B3A621641}" srcOrd="4" destOrd="0" parTransId="{D2F14949-E401-4757-9C60-62F1831760E8}" sibTransId="{05EAB745-53D9-48A6-9BB9-1F5BB3A24D84}"/>
    <dgm:cxn modelId="{5E8A333C-5B7D-4654-9E28-FD0DF40861AC}" type="presOf" srcId="{13745401-A96E-475E-9B3A-2885998B01B3}" destId="{00571D65-D0E9-4866-B5F9-CC40651B6E18}" srcOrd="0" destOrd="3" presId="urn:microsoft.com/office/officeart/2005/8/layout/vList2"/>
    <dgm:cxn modelId="{6C186F48-45A6-4030-96AB-3B3ABE148A73}" type="presOf" srcId="{C5B04698-1E64-4BB8-9A6E-504B3A621641}" destId="{00571D65-D0E9-4866-B5F9-CC40651B6E18}" srcOrd="0" destOrd="4" presId="urn:microsoft.com/office/officeart/2005/8/layout/vList2"/>
    <dgm:cxn modelId="{D9274772-703E-4F05-B96E-7C7647B32CFD}" srcId="{D532134B-82C9-4A65-B28D-1557369E91DE}" destId="{13745401-A96E-475E-9B3A-2885998B01B3}" srcOrd="3" destOrd="0" parTransId="{9DF4C783-CE42-4E8C-868F-CD260BF48707}" sibTransId="{84E235DF-83C7-4FBF-B4C8-2D711C22076A}"/>
    <dgm:cxn modelId="{17A90F74-77E3-4D24-B422-048AE1A79325}" srcId="{18A91B43-7801-4B6B-BD88-5DFC2FBB33EF}" destId="{D532134B-82C9-4A65-B28D-1557369E91DE}" srcOrd="0" destOrd="0" parTransId="{3BE96662-F576-4D1E-B311-BD0B6C8E58CE}" sibTransId="{EEC8B611-D52E-41A0-B1F8-FFACBD04C1B0}"/>
    <dgm:cxn modelId="{3749AA7E-2C63-41B2-B605-6E9CC7D6C53F}" type="presOf" srcId="{12778849-8C03-4D6B-B903-8BEC7A6E5C24}" destId="{00571D65-D0E9-4866-B5F9-CC40651B6E18}" srcOrd="0" destOrd="1" presId="urn:microsoft.com/office/officeart/2005/8/layout/vList2"/>
    <dgm:cxn modelId="{B1170687-73EA-4074-A9C4-27077F0C17A0}" type="presOf" srcId="{31A7778E-158D-4B56-8503-969F044E8C85}" destId="{00571D65-D0E9-4866-B5F9-CC40651B6E18}" srcOrd="0" destOrd="0" presId="urn:microsoft.com/office/officeart/2005/8/layout/vList2"/>
    <dgm:cxn modelId="{79C9B7A5-3B78-4ED0-904D-1A74471142AA}" srcId="{D532134B-82C9-4A65-B28D-1557369E91DE}" destId="{D0D93A3D-5A4E-4158-A9D7-88CC711896EE}" srcOrd="5" destOrd="0" parTransId="{85B1946E-BA50-4FBB-B147-6686431C94DA}" sibTransId="{5BE14123-2D41-443E-A18B-263F17DFD5A5}"/>
    <dgm:cxn modelId="{8B07F4AA-C197-4F09-9300-0342F413510B}" type="presOf" srcId="{D0D93A3D-5A4E-4158-A9D7-88CC711896EE}" destId="{00571D65-D0E9-4866-B5F9-CC40651B6E18}" srcOrd="0" destOrd="5" presId="urn:microsoft.com/office/officeart/2005/8/layout/vList2"/>
    <dgm:cxn modelId="{CAD290F4-B42E-41A0-80E1-4819C726C861}" srcId="{D532134B-82C9-4A65-B28D-1557369E91DE}" destId="{12778849-8C03-4D6B-B903-8BEC7A6E5C24}" srcOrd="1" destOrd="0" parTransId="{136FFBA6-1D80-4D18-AC05-B11B04565701}" sibTransId="{5547413F-950F-44A2-9920-B8F3E797C29D}"/>
    <dgm:cxn modelId="{031DD2A9-E420-4DEB-866B-899BFEB873E2}" type="presParOf" srcId="{1EF99A5F-FAF9-4D78-9C73-34EE08BB7FFD}" destId="{633CB9E1-19C0-4313-9B70-BF2D8E9C26A9}" srcOrd="0" destOrd="0" presId="urn:microsoft.com/office/officeart/2005/8/layout/vList2"/>
    <dgm:cxn modelId="{C2D8D977-B6E7-4BF3-89ED-9B2E06E917AC}" type="presParOf" srcId="{1EF99A5F-FAF9-4D78-9C73-34EE08BB7FFD}" destId="{00571D65-D0E9-4866-B5F9-CC40651B6E1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D5B0C-05D1-4F18-89A3-A703B89167F0}">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Criminal Behaviour Orders (CBOs) </a:t>
          </a:r>
          <a:endParaRPr lang="en-US" sz="2100" kern="1200"/>
        </a:p>
      </dsp:txBody>
      <dsp:txXfrm>
        <a:off x="582645" y="1178"/>
        <a:ext cx="2174490" cy="1304694"/>
      </dsp:txXfrm>
    </dsp:sp>
    <dsp:sp modelId="{3C475808-D72C-4E8C-A488-1C9F6D3D075B}">
      <dsp:nvSpPr>
        <dsp:cNvPr id="0" name=""/>
        <dsp:cNvSpPr/>
      </dsp:nvSpPr>
      <dsp:spPr>
        <a:xfrm>
          <a:off x="2974584" y="1178"/>
          <a:ext cx="2174490" cy="1304694"/>
        </a:xfrm>
        <a:prstGeom prst="rect">
          <a:avLst/>
        </a:prstGeom>
        <a:gradFill rotWithShape="0">
          <a:gsLst>
            <a:gs pos="0">
              <a:schemeClr val="accent2">
                <a:hueOff val="644361"/>
                <a:satOff val="-1849"/>
                <a:lumOff val="-2961"/>
                <a:alphaOff val="0"/>
                <a:satMod val="103000"/>
                <a:lumMod val="102000"/>
                <a:tint val="94000"/>
              </a:schemeClr>
            </a:gs>
            <a:gs pos="50000">
              <a:schemeClr val="accent2">
                <a:hueOff val="644361"/>
                <a:satOff val="-1849"/>
                <a:lumOff val="-2961"/>
                <a:alphaOff val="0"/>
                <a:satMod val="110000"/>
                <a:lumMod val="100000"/>
                <a:shade val="100000"/>
              </a:schemeClr>
            </a:gs>
            <a:gs pos="100000">
              <a:schemeClr val="accent2">
                <a:hueOff val="644361"/>
                <a:satOff val="-1849"/>
                <a:lumOff val="-2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Out-of-court disposals (OOCDs) </a:t>
          </a:r>
          <a:endParaRPr lang="en-US" sz="2100" kern="1200"/>
        </a:p>
      </dsp:txBody>
      <dsp:txXfrm>
        <a:off x="2974584" y="1178"/>
        <a:ext cx="2174490" cy="1304694"/>
      </dsp:txXfrm>
    </dsp:sp>
    <dsp:sp modelId="{3882C806-2A59-47B4-85E7-55A922B503E1}">
      <dsp:nvSpPr>
        <dsp:cNvPr id="0" name=""/>
        <dsp:cNvSpPr/>
      </dsp:nvSpPr>
      <dsp:spPr>
        <a:xfrm>
          <a:off x="5366524" y="1178"/>
          <a:ext cx="2174490" cy="1304694"/>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Acceptable Behaviour Contracts (ABCs)</a:t>
          </a:r>
          <a:endParaRPr lang="en-US" sz="2100" kern="1200"/>
        </a:p>
      </dsp:txBody>
      <dsp:txXfrm>
        <a:off x="5366524" y="1178"/>
        <a:ext cx="2174490" cy="1304694"/>
      </dsp:txXfrm>
    </dsp:sp>
    <dsp:sp modelId="{DECDC9A0-A1FC-4CAA-8932-F528DE511A38}">
      <dsp:nvSpPr>
        <dsp:cNvPr id="0" name=""/>
        <dsp:cNvSpPr/>
      </dsp:nvSpPr>
      <dsp:spPr>
        <a:xfrm>
          <a:off x="7758464" y="1178"/>
          <a:ext cx="2174490" cy="1304694"/>
        </a:xfrm>
        <a:prstGeom prst="rect">
          <a:avLst/>
        </a:prstGeom>
        <a:gradFill rotWithShape="0">
          <a:gsLst>
            <a:gs pos="0">
              <a:schemeClr val="accent2">
                <a:hueOff val="1933084"/>
                <a:satOff val="-5548"/>
                <a:lumOff val="-8883"/>
                <a:alphaOff val="0"/>
                <a:satMod val="103000"/>
                <a:lumMod val="102000"/>
                <a:tint val="94000"/>
              </a:schemeClr>
            </a:gs>
            <a:gs pos="50000">
              <a:schemeClr val="accent2">
                <a:hueOff val="1933084"/>
                <a:satOff val="-5548"/>
                <a:lumOff val="-8883"/>
                <a:alphaOff val="0"/>
                <a:satMod val="110000"/>
                <a:lumMod val="100000"/>
                <a:shade val="100000"/>
              </a:schemeClr>
            </a:gs>
            <a:gs pos="100000">
              <a:schemeClr val="accent2">
                <a:hueOff val="1933084"/>
                <a:satOff val="-5548"/>
                <a:lumOff val="-8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Community Resolutions</a:t>
          </a:r>
          <a:endParaRPr lang="en-US" sz="2100" kern="1200"/>
        </a:p>
      </dsp:txBody>
      <dsp:txXfrm>
        <a:off x="7758464" y="1178"/>
        <a:ext cx="2174490" cy="1304694"/>
      </dsp:txXfrm>
    </dsp:sp>
    <dsp:sp modelId="{CD3B4808-0EA0-44DD-A689-675C9CC0DC48}">
      <dsp:nvSpPr>
        <dsp:cNvPr id="0" name=""/>
        <dsp:cNvSpPr/>
      </dsp:nvSpPr>
      <dsp:spPr>
        <a:xfrm>
          <a:off x="582645" y="1523321"/>
          <a:ext cx="2174490" cy="1304694"/>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Mediation</a:t>
          </a:r>
          <a:endParaRPr lang="en-US" sz="2100" kern="1200"/>
        </a:p>
      </dsp:txBody>
      <dsp:txXfrm>
        <a:off x="582645" y="1523321"/>
        <a:ext cx="2174490" cy="1304694"/>
      </dsp:txXfrm>
    </dsp:sp>
    <dsp:sp modelId="{0BD26D83-99FC-448B-953C-446763A676B8}">
      <dsp:nvSpPr>
        <dsp:cNvPr id="0" name=""/>
        <dsp:cNvSpPr/>
      </dsp:nvSpPr>
      <dsp:spPr>
        <a:xfrm>
          <a:off x="2974584" y="1523321"/>
          <a:ext cx="2174490" cy="1304694"/>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Parenting Contracts</a:t>
          </a:r>
          <a:endParaRPr lang="en-US" sz="2100" kern="1200"/>
        </a:p>
      </dsp:txBody>
      <dsp:txXfrm>
        <a:off x="2974584" y="1523321"/>
        <a:ext cx="2174490" cy="1304694"/>
      </dsp:txXfrm>
    </dsp:sp>
    <dsp:sp modelId="{B5713C6B-716C-4ECC-AAC9-3601709C5D97}">
      <dsp:nvSpPr>
        <dsp:cNvPr id="0" name=""/>
        <dsp:cNvSpPr/>
      </dsp:nvSpPr>
      <dsp:spPr>
        <a:xfrm>
          <a:off x="5366524" y="1523321"/>
          <a:ext cx="2174490" cy="1304694"/>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Support and Counselling</a:t>
          </a:r>
          <a:endParaRPr lang="en-US" sz="2100" kern="1200"/>
        </a:p>
      </dsp:txBody>
      <dsp:txXfrm>
        <a:off x="5366524" y="1523321"/>
        <a:ext cx="2174490" cy="1304694"/>
      </dsp:txXfrm>
    </dsp:sp>
    <dsp:sp modelId="{817A2826-33DB-4CFC-858F-C97A7BD01E6A}">
      <dsp:nvSpPr>
        <dsp:cNvPr id="0" name=""/>
        <dsp:cNvSpPr/>
      </dsp:nvSpPr>
      <dsp:spPr>
        <a:xfrm>
          <a:off x="7758464" y="1523321"/>
          <a:ext cx="2174490" cy="1304694"/>
        </a:xfrm>
        <a:prstGeom prst="rect">
          <a:avLst/>
        </a:prstGeom>
        <a:gradFill rotWithShape="0">
          <a:gsLst>
            <a:gs pos="0">
              <a:schemeClr val="accent2">
                <a:hueOff val="4510529"/>
                <a:satOff val="-12945"/>
                <a:lumOff val="-20726"/>
                <a:alphaOff val="0"/>
                <a:satMod val="103000"/>
                <a:lumMod val="102000"/>
                <a:tint val="94000"/>
              </a:schemeClr>
            </a:gs>
            <a:gs pos="50000">
              <a:schemeClr val="accent2">
                <a:hueOff val="4510529"/>
                <a:satOff val="-12945"/>
                <a:lumOff val="-20726"/>
                <a:alphaOff val="0"/>
                <a:satMod val="110000"/>
                <a:lumMod val="100000"/>
                <a:shade val="100000"/>
              </a:schemeClr>
            </a:gs>
            <a:gs pos="100000">
              <a:schemeClr val="accent2">
                <a:hueOff val="4510529"/>
                <a:satOff val="-12945"/>
                <a:lumOff val="-20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Written warnings</a:t>
          </a:r>
          <a:endParaRPr lang="en-US" sz="2100" kern="1200"/>
        </a:p>
      </dsp:txBody>
      <dsp:txXfrm>
        <a:off x="7758464" y="1523321"/>
        <a:ext cx="2174490" cy="1304694"/>
      </dsp:txXfrm>
    </dsp:sp>
    <dsp:sp modelId="{7B003EE9-D952-4748-9897-11B8F2D63DEB}">
      <dsp:nvSpPr>
        <dsp:cNvPr id="0" name=""/>
        <dsp:cNvSpPr/>
      </dsp:nvSpPr>
      <dsp:spPr>
        <a:xfrm>
          <a:off x="1778615" y="3045465"/>
          <a:ext cx="2174490" cy="1304694"/>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Fixed Penalty Notices for Disorder</a:t>
          </a:r>
          <a:endParaRPr lang="en-US" sz="2100" kern="1200"/>
        </a:p>
      </dsp:txBody>
      <dsp:txXfrm>
        <a:off x="1778615" y="3045465"/>
        <a:ext cx="2174490" cy="1304694"/>
      </dsp:txXfrm>
    </dsp:sp>
    <dsp:sp modelId="{E9508F4A-CA52-42B7-9322-32273678913F}">
      <dsp:nvSpPr>
        <dsp:cNvPr id="0" name=""/>
        <dsp:cNvSpPr/>
      </dsp:nvSpPr>
      <dsp:spPr>
        <a:xfrm>
          <a:off x="4170554" y="3045465"/>
          <a:ext cx="2174490" cy="1304694"/>
        </a:xfrm>
        <a:prstGeom prst="rect">
          <a:avLst/>
        </a:prstGeom>
        <a:gradFill rotWithShape="0">
          <a:gsLst>
            <a:gs pos="0">
              <a:schemeClr val="accent2">
                <a:hueOff val="5799252"/>
                <a:satOff val="-16644"/>
                <a:lumOff val="-26648"/>
                <a:alphaOff val="0"/>
                <a:satMod val="103000"/>
                <a:lumMod val="102000"/>
                <a:tint val="94000"/>
              </a:schemeClr>
            </a:gs>
            <a:gs pos="50000">
              <a:schemeClr val="accent2">
                <a:hueOff val="5799252"/>
                <a:satOff val="-16644"/>
                <a:lumOff val="-26648"/>
                <a:alphaOff val="0"/>
                <a:satMod val="110000"/>
                <a:lumMod val="100000"/>
                <a:shade val="100000"/>
              </a:schemeClr>
            </a:gs>
            <a:gs pos="100000">
              <a:schemeClr val="accent2">
                <a:hueOff val="5799252"/>
                <a:satOff val="-16644"/>
                <a:lumOff val="-266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Bind over to keep the Peace</a:t>
          </a:r>
          <a:endParaRPr lang="en-US" sz="2100" kern="1200"/>
        </a:p>
      </dsp:txBody>
      <dsp:txXfrm>
        <a:off x="4170554" y="3045465"/>
        <a:ext cx="2174490" cy="1304694"/>
      </dsp:txXfrm>
    </dsp:sp>
    <dsp:sp modelId="{90269382-5E3B-43FB-9D74-A2A3022806AE}">
      <dsp:nvSpPr>
        <dsp:cNvPr id="0" name=""/>
        <dsp:cNvSpPr/>
      </dsp:nvSpPr>
      <dsp:spPr>
        <a:xfrm>
          <a:off x="6562494" y="3045465"/>
          <a:ext cx="2174490" cy="130469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Deal with any Criminal Offences</a:t>
          </a:r>
          <a:endParaRPr lang="en-US" sz="2100" kern="1200"/>
        </a:p>
      </dsp:txBody>
      <dsp:txXfrm>
        <a:off x="656249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7D26E-CEE8-426C-A1AB-A971762D3E51}">
      <dsp:nvSpPr>
        <dsp:cNvPr id="0" name=""/>
        <dsp:cNvSpPr/>
      </dsp:nvSpPr>
      <dsp:spPr>
        <a:xfrm>
          <a:off x="0" y="64156"/>
          <a:ext cx="10515600" cy="79852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Dispersal Orders </a:t>
          </a:r>
          <a:r>
            <a:rPr lang="en-GB" sz="2000" kern="1200" dirty="0"/>
            <a:t>allow a police officer to direct a person to leave an area for up to 48 hours</a:t>
          </a:r>
          <a:endParaRPr lang="en-US" sz="2000" kern="1200" dirty="0"/>
        </a:p>
      </dsp:txBody>
      <dsp:txXfrm>
        <a:off x="38981" y="103137"/>
        <a:ext cx="10437638" cy="720563"/>
      </dsp:txXfrm>
    </dsp:sp>
    <dsp:sp modelId="{EE36D953-C981-4DA6-B11E-D445E2D04C11}">
      <dsp:nvSpPr>
        <dsp:cNvPr id="0" name=""/>
        <dsp:cNvSpPr/>
      </dsp:nvSpPr>
      <dsp:spPr>
        <a:xfrm>
          <a:off x="0" y="920281"/>
          <a:ext cx="10515600" cy="798525"/>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these can be used for persons over the age of 10</a:t>
          </a:r>
          <a:endParaRPr lang="en-US" sz="2000" kern="1200"/>
        </a:p>
      </dsp:txBody>
      <dsp:txXfrm>
        <a:off x="38981" y="959262"/>
        <a:ext cx="10437638" cy="720563"/>
      </dsp:txXfrm>
    </dsp:sp>
    <dsp:sp modelId="{EC7F0C8D-1467-49C9-8D2D-19B5F805782A}">
      <dsp:nvSpPr>
        <dsp:cNvPr id="0" name=""/>
        <dsp:cNvSpPr/>
      </dsp:nvSpPr>
      <dsp:spPr>
        <a:xfrm>
          <a:off x="0" y="1776406"/>
          <a:ext cx="10515600" cy="798525"/>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Community Protection Notices </a:t>
          </a:r>
          <a:r>
            <a:rPr lang="en-GB" sz="2000" kern="1200"/>
            <a:t>for people over the age of 16 businesses or other organisations</a:t>
          </a:r>
          <a:endParaRPr lang="en-US" sz="2000" kern="1200"/>
        </a:p>
      </dsp:txBody>
      <dsp:txXfrm>
        <a:off x="38981" y="1815387"/>
        <a:ext cx="10437638" cy="720563"/>
      </dsp:txXfrm>
    </dsp:sp>
    <dsp:sp modelId="{64D31BE1-B1C6-479A-876F-FF71B5EC2A4E}">
      <dsp:nvSpPr>
        <dsp:cNvPr id="0" name=""/>
        <dsp:cNvSpPr/>
      </dsp:nvSpPr>
      <dsp:spPr>
        <a:xfrm>
          <a:off x="0" y="2632531"/>
          <a:ext cx="10515600" cy="798525"/>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Public Spaces Protection Orders </a:t>
          </a:r>
          <a:r>
            <a:rPr lang="en-GB" sz="2000" kern="1200"/>
            <a:t>issued by councils to manage a specific problem in a specific place</a:t>
          </a:r>
          <a:endParaRPr lang="en-US" sz="2000" kern="1200"/>
        </a:p>
      </dsp:txBody>
      <dsp:txXfrm>
        <a:off x="38981" y="2671512"/>
        <a:ext cx="10437638" cy="720563"/>
      </dsp:txXfrm>
    </dsp:sp>
    <dsp:sp modelId="{291D74AF-5722-4345-99E3-7182657227C6}">
      <dsp:nvSpPr>
        <dsp:cNvPr id="0" name=""/>
        <dsp:cNvSpPr/>
      </dsp:nvSpPr>
      <dsp:spPr>
        <a:xfrm>
          <a:off x="0" y="3488656"/>
          <a:ext cx="10515600" cy="798525"/>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Closure Notices and Orders a</a:t>
          </a:r>
          <a:r>
            <a:rPr lang="en-GB" sz="2000" kern="1200"/>
            <a:t>pplies for 24 hour's and can be extended</a:t>
          </a:r>
          <a:endParaRPr lang="en-US" sz="2000" kern="1200"/>
        </a:p>
      </dsp:txBody>
      <dsp:txXfrm>
        <a:off x="38981" y="3527637"/>
        <a:ext cx="10437638" cy="7205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2C46F-98E7-44EE-A56D-7D82DC1BFD98}">
      <dsp:nvSpPr>
        <dsp:cNvPr id="0" name=""/>
        <dsp:cNvSpPr/>
      </dsp:nvSpPr>
      <dsp:spPr>
        <a:xfrm>
          <a:off x="1333366" y="665"/>
          <a:ext cx="5333466" cy="86549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19835" rIns="103484" bIns="219835" numCol="1" spcCol="1270" anchor="ctr" anchorCtr="0">
          <a:noAutofit/>
        </a:bodyPr>
        <a:lstStyle/>
        <a:p>
          <a:pPr marL="0" lvl="0" indent="0" algn="l" defTabSz="488950">
            <a:lnSpc>
              <a:spcPct val="90000"/>
            </a:lnSpc>
            <a:spcBef>
              <a:spcPct val="0"/>
            </a:spcBef>
            <a:spcAft>
              <a:spcPct val="35000"/>
            </a:spcAft>
            <a:buNone/>
          </a:pPr>
          <a:r>
            <a:rPr lang="en-US" sz="1100" kern="1200"/>
            <a:t>Engage with community and individuals to facilitate discussion around cause of problem</a:t>
          </a:r>
        </a:p>
      </dsp:txBody>
      <dsp:txXfrm>
        <a:off x="1333366" y="665"/>
        <a:ext cx="5333466" cy="865490"/>
      </dsp:txXfrm>
    </dsp:sp>
    <dsp:sp modelId="{52DEE869-08B0-4C9A-A795-992A03795263}">
      <dsp:nvSpPr>
        <dsp:cNvPr id="0" name=""/>
        <dsp:cNvSpPr/>
      </dsp:nvSpPr>
      <dsp:spPr>
        <a:xfrm>
          <a:off x="0" y="665"/>
          <a:ext cx="1333366" cy="86549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85491" rIns="70557" bIns="85491" numCol="1" spcCol="1270" anchor="ctr" anchorCtr="0">
          <a:noAutofit/>
        </a:bodyPr>
        <a:lstStyle/>
        <a:p>
          <a:pPr marL="0" lvl="0" indent="0" algn="ctr" defTabSz="622300">
            <a:lnSpc>
              <a:spcPct val="90000"/>
            </a:lnSpc>
            <a:spcBef>
              <a:spcPct val="0"/>
            </a:spcBef>
            <a:spcAft>
              <a:spcPct val="35000"/>
            </a:spcAft>
            <a:buNone/>
          </a:pPr>
          <a:r>
            <a:rPr lang="en-US" sz="1400" kern="1200"/>
            <a:t>Engage</a:t>
          </a:r>
        </a:p>
      </dsp:txBody>
      <dsp:txXfrm>
        <a:off x="0" y="665"/>
        <a:ext cx="1333366" cy="865490"/>
      </dsp:txXfrm>
    </dsp:sp>
    <dsp:sp modelId="{0671F747-D1BC-408E-A35C-38BCF5A2CDCB}">
      <dsp:nvSpPr>
        <dsp:cNvPr id="0" name=""/>
        <dsp:cNvSpPr/>
      </dsp:nvSpPr>
      <dsp:spPr>
        <a:xfrm>
          <a:off x="1333366" y="918085"/>
          <a:ext cx="5333466" cy="865490"/>
        </a:xfrm>
        <a:prstGeom prst="rect">
          <a:avLst/>
        </a:prstGeom>
        <a:solidFill>
          <a:schemeClr val="accent5">
            <a:tint val="40000"/>
            <a:alpha val="90000"/>
            <a:hueOff val="-2388933"/>
            <a:satOff val="533"/>
            <a:lumOff val="80"/>
            <a:alphaOff val="0"/>
          </a:schemeClr>
        </a:solidFill>
        <a:ln w="12700" cap="flat" cmpd="sng" algn="ctr">
          <a:solidFill>
            <a:schemeClr val="accent5">
              <a:tint val="40000"/>
              <a:alpha val="90000"/>
              <a:hueOff val="-2388933"/>
              <a:satOff val="533"/>
              <a:lumOff val="8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19835" rIns="103484" bIns="219835" numCol="1" spcCol="1270" anchor="ctr" anchorCtr="0">
          <a:noAutofit/>
        </a:bodyPr>
        <a:lstStyle/>
        <a:p>
          <a:pPr marL="0" lvl="0" indent="0" algn="l" defTabSz="488950">
            <a:lnSpc>
              <a:spcPct val="90000"/>
            </a:lnSpc>
            <a:spcBef>
              <a:spcPct val="0"/>
            </a:spcBef>
            <a:spcAft>
              <a:spcPct val="35000"/>
            </a:spcAft>
            <a:buNone/>
          </a:pPr>
          <a:r>
            <a:rPr lang="en-US" sz="1100" kern="1200"/>
            <a:t>Investigate and deal with crimes</a:t>
          </a:r>
        </a:p>
      </dsp:txBody>
      <dsp:txXfrm>
        <a:off x="1333366" y="918085"/>
        <a:ext cx="5333466" cy="865490"/>
      </dsp:txXfrm>
    </dsp:sp>
    <dsp:sp modelId="{C188AB56-65A0-4469-977D-DE401FEEF145}">
      <dsp:nvSpPr>
        <dsp:cNvPr id="0" name=""/>
        <dsp:cNvSpPr/>
      </dsp:nvSpPr>
      <dsp:spPr>
        <a:xfrm>
          <a:off x="0" y="918085"/>
          <a:ext cx="1333366" cy="865490"/>
        </a:xfrm>
        <a:prstGeom prst="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w="12700" cap="flat" cmpd="sng" algn="ctr">
          <a:solidFill>
            <a:schemeClr val="accent5">
              <a:hueOff val="-2430430"/>
              <a:satOff val="-165"/>
              <a:lumOff val="39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85491" rIns="70557" bIns="85491" numCol="1" spcCol="1270" anchor="ctr" anchorCtr="0">
          <a:noAutofit/>
        </a:bodyPr>
        <a:lstStyle/>
        <a:p>
          <a:pPr marL="0" lvl="0" indent="0" algn="ctr" defTabSz="622300">
            <a:lnSpc>
              <a:spcPct val="90000"/>
            </a:lnSpc>
            <a:spcBef>
              <a:spcPct val="0"/>
            </a:spcBef>
            <a:spcAft>
              <a:spcPct val="35000"/>
            </a:spcAft>
            <a:buNone/>
          </a:pPr>
          <a:r>
            <a:rPr lang="en-US" sz="1400" kern="1200"/>
            <a:t>Investigate and deal</a:t>
          </a:r>
        </a:p>
      </dsp:txBody>
      <dsp:txXfrm>
        <a:off x="0" y="918085"/>
        <a:ext cx="1333366" cy="865490"/>
      </dsp:txXfrm>
    </dsp:sp>
    <dsp:sp modelId="{D65E8B23-7111-4C0E-9FA6-F65A4E8BE05B}">
      <dsp:nvSpPr>
        <dsp:cNvPr id="0" name=""/>
        <dsp:cNvSpPr/>
      </dsp:nvSpPr>
      <dsp:spPr>
        <a:xfrm>
          <a:off x="1333366" y="1835505"/>
          <a:ext cx="5333466" cy="865490"/>
        </a:xfrm>
        <a:prstGeom prst="rect">
          <a:avLst/>
        </a:prstGeom>
        <a:solidFill>
          <a:schemeClr val="accent5">
            <a:tint val="40000"/>
            <a:alpha val="90000"/>
            <a:hueOff val="-4777866"/>
            <a:satOff val="1067"/>
            <a:lumOff val="160"/>
            <a:alphaOff val="0"/>
          </a:schemeClr>
        </a:solidFill>
        <a:ln w="12700" cap="flat" cmpd="sng" algn="ctr">
          <a:solidFill>
            <a:schemeClr val="accent5">
              <a:tint val="40000"/>
              <a:alpha val="90000"/>
              <a:hueOff val="-4777866"/>
              <a:satOff val="1067"/>
              <a:lumOff val="16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19835" rIns="103484" bIns="219835" numCol="1" spcCol="1270" anchor="ctr" anchorCtr="0">
          <a:noAutofit/>
        </a:bodyPr>
        <a:lstStyle/>
        <a:p>
          <a:pPr marL="0" lvl="0" indent="0" algn="l" defTabSz="488950">
            <a:lnSpc>
              <a:spcPct val="90000"/>
            </a:lnSpc>
            <a:spcBef>
              <a:spcPct val="0"/>
            </a:spcBef>
            <a:spcAft>
              <a:spcPct val="35000"/>
            </a:spcAft>
            <a:buNone/>
          </a:pPr>
          <a:r>
            <a:rPr lang="en-US" sz="1100" kern="1200"/>
            <a:t>Displace problem</a:t>
          </a:r>
        </a:p>
      </dsp:txBody>
      <dsp:txXfrm>
        <a:off x="1333366" y="1835505"/>
        <a:ext cx="5333466" cy="865490"/>
      </dsp:txXfrm>
    </dsp:sp>
    <dsp:sp modelId="{432BFF9D-A862-4FFD-917F-EFAB74D7302E}">
      <dsp:nvSpPr>
        <dsp:cNvPr id="0" name=""/>
        <dsp:cNvSpPr/>
      </dsp:nvSpPr>
      <dsp:spPr>
        <a:xfrm>
          <a:off x="0" y="1835505"/>
          <a:ext cx="1333366" cy="865490"/>
        </a:xfrm>
        <a:prstGeom prst="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w="12700" cap="flat" cmpd="sng" algn="ctr">
          <a:solidFill>
            <a:schemeClr val="accent5">
              <a:hueOff val="-4860860"/>
              <a:satOff val="-330"/>
              <a:lumOff val="78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85491" rIns="70557" bIns="85491" numCol="1" spcCol="1270" anchor="ctr" anchorCtr="0">
          <a:noAutofit/>
        </a:bodyPr>
        <a:lstStyle/>
        <a:p>
          <a:pPr marL="0" lvl="0" indent="0" algn="ctr" defTabSz="622300">
            <a:lnSpc>
              <a:spcPct val="90000"/>
            </a:lnSpc>
            <a:spcBef>
              <a:spcPct val="0"/>
            </a:spcBef>
            <a:spcAft>
              <a:spcPct val="35000"/>
            </a:spcAft>
            <a:buNone/>
          </a:pPr>
          <a:r>
            <a:rPr lang="en-US" sz="1400" kern="1200"/>
            <a:t>Displace</a:t>
          </a:r>
        </a:p>
      </dsp:txBody>
      <dsp:txXfrm>
        <a:off x="0" y="1835505"/>
        <a:ext cx="1333366" cy="865490"/>
      </dsp:txXfrm>
    </dsp:sp>
    <dsp:sp modelId="{A7184D0B-2400-4F8B-AF4A-FC0366403D20}">
      <dsp:nvSpPr>
        <dsp:cNvPr id="0" name=""/>
        <dsp:cNvSpPr/>
      </dsp:nvSpPr>
      <dsp:spPr>
        <a:xfrm>
          <a:off x="1333366" y="2752924"/>
          <a:ext cx="5333466" cy="865490"/>
        </a:xfrm>
        <a:prstGeom prst="rect">
          <a:avLst/>
        </a:prstGeom>
        <a:solidFill>
          <a:schemeClr val="accent5">
            <a:tint val="40000"/>
            <a:alpha val="90000"/>
            <a:hueOff val="-7166800"/>
            <a:satOff val="1600"/>
            <a:lumOff val="241"/>
            <a:alphaOff val="0"/>
          </a:schemeClr>
        </a:solidFill>
        <a:ln w="12700" cap="flat" cmpd="sng" algn="ctr">
          <a:solidFill>
            <a:schemeClr val="accent5">
              <a:tint val="40000"/>
              <a:alpha val="90000"/>
              <a:hueOff val="-7166800"/>
              <a:satOff val="1600"/>
              <a:lumOff val="24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19835" rIns="103484" bIns="219835" numCol="1" spcCol="1270" anchor="ctr" anchorCtr="0">
          <a:noAutofit/>
        </a:bodyPr>
        <a:lstStyle/>
        <a:p>
          <a:pPr marL="0" lvl="0" indent="0" algn="l" defTabSz="488950">
            <a:lnSpc>
              <a:spcPct val="90000"/>
            </a:lnSpc>
            <a:spcBef>
              <a:spcPct val="0"/>
            </a:spcBef>
            <a:spcAft>
              <a:spcPct val="35000"/>
            </a:spcAft>
            <a:buNone/>
          </a:pPr>
          <a:r>
            <a:rPr lang="en-US" sz="1100" kern="1200"/>
            <a:t>Undertake mediation</a:t>
          </a:r>
        </a:p>
      </dsp:txBody>
      <dsp:txXfrm>
        <a:off x="1333366" y="2752924"/>
        <a:ext cx="5333466" cy="865490"/>
      </dsp:txXfrm>
    </dsp:sp>
    <dsp:sp modelId="{2AD15D8D-60A4-4177-AF8A-58CC509AD5DF}">
      <dsp:nvSpPr>
        <dsp:cNvPr id="0" name=""/>
        <dsp:cNvSpPr/>
      </dsp:nvSpPr>
      <dsp:spPr>
        <a:xfrm>
          <a:off x="0" y="2752924"/>
          <a:ext cx="1333366" cy="865490"/>
        </a:xfrm>
        <a:prstGeom prst="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w="12700" cap="flat" cmpd="sng" algn="ctr">
          <a:solidFill>
            <a:schemeClr val="accent5">
              <a:hueOff val="-7291290"/>
              <a:satOff val="-496"/>
              <a:lumOff val="117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85491" rIns="70557" bIns="85491" numCol="1" spcCol="1270" anchor="ctr" anchorCtr="0">
          <a:noAutofit/>
        </a:bodyPr>
        <a:lstStyle/>
        <a:p>
          <a:pPr marL="0" lvl="0" indent="0" algn="ctr" defTabSz="622300">
            <a:lnSpc>
              <a:spcPct val="90000"/>
            </a:lnSpc>
            <a:spcBef>
              <a:spcPct val="0"/>
            </a:spcBef>
            <a:spcAft>
              <a:spcPct val="35000"/>
            </a:spcAft>
            <a:buNone/>
          </a:pPr>
          <a:r>
            <a:rPr lang="en-US" sz="1400" kern="1200"/>
            <a:t>Undertake</a:t>
          </a:r>
        </a:p>
      </dsp:txBody>
      <dsp:txXfrm>
        <a:off x="0" y="2752924"/>
        <a:ext cx="1333366" cy="865490"/>
      </dsp:txXfrm>
    </dsp:sp>
    <dsp:sp modelId="{7324FB74-2D42-48A7-AA42-E1B74652C6D1}">
      <dsp:nvSpPr>
        <dsp:cNvPr id="0" name=""/>
        <dsp:cNvSpPr/>
      </dsp:nvSpPr>
      <dsp:spPr>
        <a:xfrm>
          <a:off x="1333366" y="3670344"/>
          <a:ext cx="5333466" cy="865490"/>
        </a:xfrm>
        <a:prstGeom prst="rect">
          <a:avLst/>
        </a:prstGeom>
        <a:solidFill>
          <a:schemeClr val="accent5">
            <a:tint val="40000"/>
            <a:alpha val="90000"/>
            <a:hueOff val="-9555732"/>
            <a:satOff val="2134"/>
            <a:lumOff val="321"/>
            <a:alphaOff val="0"/>
          </a:schemeClr>
        </a:solidFill>
        <a:ln w="12700" cap="flat" cmpd="sng" algn="ctr">
          <a:solidFill>
            <a:schemeClr val="accent5">
              <a:tint val="40000"/>
              <a:alpha val="90000"/>
              <a:hueOff val="-9555732"/>
              <a:satOff val="2134"/>
              <a:lumOff val="32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19835" rIns="103484" bIns="219835" numCol="1" spcCol="1270" anchor="ctr" anchorCtr="0">
          <a:noAutofit/>
        </a:bodyPr>
        <a:lstStyle/>
        <a:p>
          <a:pPr marL="0" lvl="0" indent="0" algn="l" defTabSz="488950">
            <a:lnSpc>
              <a:spcPct val="90000"/>
            </a:lnSpc>
            <a:spcBef>
              <a:spcPct val="0"/>
            </a:spcBef>
            <a:spcAft>
              <a:spcPct val="35000"/>
            </a:spcAft>
            <a:buNone/>
          </a:pPr>
          <a:r>
            <a:rPr lang="en-US" sz="1100" kern="1200"/>
            <a:t>Work with partners to reduce the impact of the ASB on individual ASB matters and work on those relationships with partners as they are essential to tackle ASB.</a:t>
          </a:r>
        </a:p>
      </dsp:txBody>
      <dsp:txXfrm>
        <a:off x="1333366" y="3670344"/>
        <a:ext cx="5333466" cy="865490"/>
      </dsp:txXfrm>
    </dsp:sp>
    <dsp:sp modelId="{F0C1FA60-4754-48FA-81BB-FADC22CF7297}">
      <dsp:nvSpPr>
        <dsp:cNvPr id="0" name=""/>
        <dsp:cNvSpPr/>
      </dsp:nvSpPr>
      <dsp:spPr>
        <a:xfrm>
          <a:off x="0" y="3670344"/>
          <a:ext cx="1333366" cy="865490"/>
        </a:xfrm>
        <a:prstGeom prst="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w="12700" cap="flat" cmpd="sng" algn="ctr">
          <a:solidFill>
            <a:schemeClr val="accent5">
              <a:hueOff val="-9721720"/>
              <a:satOff val="-661"/>
              <a:lumOff val="156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85491" rIns="70557" bIns="85491" numCol="1" spcCol="1270" anchor="ctr" anchorCtr="0">
          <a:noAutofit/>
        </a:bodyPr>
        <a:lstStyle/>
        <a:p>
          <a:pPr marL="0" lvl="0" indent="0" algn="ctr" defTabSz="622300">
            <a:lnSpc>
              <a:spcPct val="90000"/>
            </a:lnSpc>
            <a:spcBef>
              <a:spcPct val="0"/>
            </a:spcBef>
            <a:spcAft>
              <a:spcPct val="35000"/>
            </a:spcAft>
            <a:buNone/>
          </a:pPr>
          <a:r>
            <a:rPr lang="en-US" sz="1400" kern="1200"/>
            <a:t>Work</a:t>
          </a:r>
        </a:p>
      </dsp:txBody>
      <dsp:txXfrm>
        <a:off x="0" y="3670344"/>
        <a:ext cx="1333366" cy="865490"/>
      </dsp:txXfrm>
    </dsp:sp>
    <dsp:sp modelId="{517D1600-5CFD-4611-82E5-D4E5F32267EB}">
      <dsp:nvSpPr>
        <dsp:cNvPr id="0" name=""/>
        <dsp:cNvSpPr/>
      </dsp:nvSpPr>
      <dsp:spPr>
        <a:xfrm>
          <a:off x="1333366" y="4587764"/>
          <a:ext cx="5333466" cy="865490"/>
        </a:xfrm>
        <a:prstGeom prst="rect">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11944666"/>
              <a:satOff val="2667"/>
              <a:lumOff val="40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19835" rIns="103484" bIns="219835" numCol="1" spcCol="1270" anchor="ctr" anchorCtr="0">
          <a:noAutofit/>
        </a:bodyPr>
        <a:lstStyle/>
        <a:p>
          <a:pPr marL="0" lvl="0" indent="0" algn="l" defTabSz="488950">
            <a:lnSpc>
              <a:spcPct val="90000"/>
            </a:lnSpc>
            <a:spcBef>
              <a:spcPct val="0"/>
            </a:spcBef>
            <a:spcAft>
              <a:spcPct val="35000"/>
            </a:spcAft>
            <a:buNone/>
          </a:pPr>
          <a:r>
            <a:rPr lang="en-US" sz="1100" kern="1200"/>
            <a:t>Pool resources and work together in a cohesive and clever manner to problem solve.</a:t>
          </a:r>
        </a:p>
      </dsp:txBody>
      <dsp:txXfrm>
        <a:off x="1333366" y="4587764"/>
        <a:ext cx="5333466" cy="865490"/>
      </dsp:txXfrm>
    </dsp:sp>
    <dsp:sp modelId="{10111EC6-754C-4B3D-939C-EEF49B63A0CE}">
      <dsp:nvSpPr>
        <dsp:cNvPr id="0" name=""/>
        <dsp:cNvSpPr/>
      </dsp:nvSpPr>
      <dsp:spPr>
        <a:xfrm>
          <a:off x="0" y="4587764"/>
          <a:ext cx="1333366" cy="865490"/>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85491" rIns="70557" bIns="85491" numCol="1" spcCol="1270" anchor="ctr" anchorCtr="0">
          <a:noAutofit/>
        </a:bodyPr>
        <a:lstStyle/>
        <a:p>
          <a:pPr marL="0" lvl="0" indent="0" algn="ctr" defTabSz="622300">
            <a:lnSpc>
              <a:spcPct val="90000"/>
            </a:lnSpc>
            <a:spcBef>
              <a:spcPct val="0"/>
            </a:spcBef>
            <a:spcAft>
              <a:spcPct val="35000"/>
            </a:spcAft>
            <a:buNone/>
          </a:pPr>
          <a:r>
            <a:rPr lang="en-US" sz="1400" kern="1200"/>
            <a:t>Pool</a:t>
          </a:r>
        </a:p>
      </dsp:txBody>
      <dsp:txXfrm>
        <a:off x="0" y="4587764"/>
        <a:ext cx="1333366" cy="8654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CB9E1-19C0-4313-9B70-BF2D8E9C26A9}">
      <dsp:nvSpPr>
        <dsp:cNvPr id="0" name=""/>
        <dsp:cNvSpPr/>
      </dsp:nvSpPr>
      <dsp:spPr>
        <a:xfrm>
          <a:off x="0" y="0"/>
          <a:ext cx="10877549" cy="72596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Deals with a wide range of behaviours and offences in descending order of seriousness</a:t>
          </a:r>
          <a:endParaRPr lang="en-US" sz="2200" kern="1200" dirty="0"/>
        </a:p>
      </dsp:txBody>
      <dsp:txXfrm>
        <a:off x="35439" y="35439"/>
        <a:ext cx="10806671" cy="655087"/>
      </dsp:txXfrm>
    </dsp:sp>
    <dsp:sp modelId="{00571D65-D0E9-4866-B5F9-CC40651B6E18}">
      <dsp:nvSpPr>
        <dsp:cNvPr id="0" name=""/>
        <dsp:cNvSpPr/>
      </dsp:nvSpPr>
      <dsp:spPr>
        <a:xfrm>
          <a:off x="0" y="759303"/>
          <a:ext cx="10877549" cy="3841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36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1" kern="1200" dirty="0"/>
            <a:t>Riot (s.1)</a:t>
          </a:r>
          <a:endParaRPr lang="en-US" sz="1700" b="1" kern="1200" dirty="0"/>
        </a:p>
        <a:p>
          <a:pPr marL="171450" lvl="1" indent="-171450" algn="l" defTabSz="755650">
            <a:lnSpc>
              <a:spcPct val="90000"/>
            </a:lnSpc>
            <a:spcBef>
              <a:spcPct val="0"/>
            </a:spcBef>
            <a:spcAft>
              <a:spcPct val="20000"/>
            </a:spcAft>
            <a:buChar char="•"/>
          </a:pPr>
          <a:r>
            <a:rPr lang="en-GB" sz="1700" b="1" kern="1200" dirty="0"/>
            <a:t>Violent disorder (s.2)</a:t>
          </a:r>
          <a:endParaRPr lang="en-US" sz="1700" b="1" kern="1200" dirty="0"/>
        </a:p>
        <a:p>
          <a:pPr marL="171450" lvl="1" indent="-171450" algn="l" defTabSz="755650">
            <a:lnSpc>
              <a:spcPct val="90000"/>
            </a:lnSpc>
            <a:spcBef>
              <a:spcPct val="0"/>
            </a:spcBef>
            <a:spcAft>
              <a:spcPct val="20000"/>
            </a:spcAft>
            <a:buChar char="•"/>
          </a:pPr>
          <a:r>
            <a:rPr lang="en-GB" sz="1700" b="1" kern="1200" dirty="0"/>
            <a:t>Affray (s.3)</a:t>
          </a:r>
          <a:endParaRPr lang="en-US" sz="1700" b="1" kern="1200" dirty="0"/>
        </a:p>
        <a:p>
          <a:pPr marL="171450" lvl="1" indent="-171450" algn="l" defTabSz="755650">
            <a:lnSpc>
              <a:spcPct val="90000"/>
            </a:lnSpc>
            <a:spcBef>
              <a:spcPct val="0"/>
            </a:spcBef>
            <a:spcAft>
              <a:spcPct val="20000"/>
            </a:spcAft>
            <a:buChar char="•"/>
          </a:pPr>
          <a:r>
            <a:rPr lang="en-GB" sz="1700" b="1" kern="1200" dirty="0"/>
            <a:t>Fear or provocation of violence(s.4)</a:t>
          </a:r>
          <a:endParaRPr lang="en-US" sz="1700" b="1" kern="1200" dirty="0"/>
        </a:p>
        <a:p>
          <a:pPr marL="171450" lvl="1" indent="-171450" algn="l" defTabSz="755650">
            <a:lnSpc>
              <a:spcPct val="90000"/>
            </a:lnSpc>
            <a:spcBef>
              <a:spcPct val="0"/>
            </a:spcBef>
            <a:spcAft>
              <a:spcPct val="20000"/>
            </a:spcAft>
            <a:buChar char="•"/>
          </a:pPr>
          <a:r>
            <a:rPr lang="en-GB" sz="1700" kern="1200" dirty="0"/>
            <a:t>Intentional harassment, alarm, or distress (s.4a)</a:t>
          </a:r>
          <a:endParaRPr lang="en-US" sz="1700" kern="1200" dirty="0"/>
        </a:p>
        <a:p>
          <a:pPr marL="171450" lvl="1" indent="-171450" algn="l" defTabSz="755650">
            <a:lnSpc>
              <a:spcPct val="90000"/>
            </a:lnSpc>
            <a:spcBef>
              <a:spcPct val="0"/>
            </a:spcBef>
            <a:spcAft>
              <a:spcPct val="20000"/>
            </a:spcAft>
            <a:buChar char="•"/>
          </a:pPr>
          <a:r>
            <a:rPr lang="en-GB" sz="1700" kern="1200" dirty="0"/>
            <a:t>Non-intentional harassment alarm or distress (s.5)</a:t>
          </a:r>
          <a:endParaRPr lang="en-US" sz="1700" kern="1200" dirty="0"/>
        </a:p>
      </dsp:txBody>
      <dsp:txXfrm>
        <a:off x="0" y="759303"/>
        <a:ext cx="10877549" cy="38412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AE420-1C1B-6592-019C-31E8DBDE4A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82F194-2B59-FFB0-859D-7ED18A10B4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F2816A-A811-15BA-A81B-201B7C5B19C1}"/>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5" name="Footer Placeholder 4">
            <a:extLst>
              <a:ext uri="{FF2B5EF4-FFF2-40B4-BE49-F238E27FC236}">
                <a16:creationId xmlns:a16="http://schemas.microsoft.com/office/drawing/2014/main" id="{820C0B55-2C34-17D8-92E4-A1521F795D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891ABA-F6F9-5324-4896-686023FAF0F9}"/>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3783170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25C49-EA2D-910B-E9C3-8C3CB7A64B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81D147-70F5-B1D1-40C2-57E11D72B3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8EF1BF-2215-D6B1-9389-7F6C1B5F723D}"/>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5" name="Footer Placeholder 4">
            <a:extLst>
              <a:ext uri="{FF2B5EF4-FFF2-40B4-BE49-F238E27FC236}">
                <a16:creationId xmlns:a16="http://schemas.microsoft.com/office/drawing/2014/main" id="{B3581DAA-F146-B9B8-D023-9882754DF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022A9-5C89-3E21-9100-3703D37B48D6}"/>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4152896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8F34A-0DE4-4F2E-7A68-E103A3C4B6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EE2B43-8576-8813-7143-2171F057AE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DB33F4-B44C-C0B0-2938-52818728D72C}"/>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5" name="Footer Placeholder 4">
            <a:extLst>
              <a:ext uri="{FF2B5EF4-FFF2-40B4-BE49-F238E27FC236}">
                <a16:creationId xmlns:a16="http://schemas.microsoft.com/office/drawing/2014/main" id="{929974FA-8E4A-605C-ED8C-FCD864D3E9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E67F40-6D80-0DE7-32DD-511BA2141801}"/>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914167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93AB-EC35-3C0D-5C1F-8589921D36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CAB44F-0243-CD9E-04B1-74E2919D93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6D4D95-FE71-AB49-22A0-82CED22BC2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92DB49-748C-49B1-49E7-F65714B1ABCD}"/>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6" name="Footer Placeholder 5">
            <a:extLst>
              <a:ext uri="{FF2B5EF4-FFF2-40B4-BE49-F238E27FC236}">
                <a16:creationId xmlns:a16="http://schemas.microsoft.com/office/drawing/2014/main" id="{10787505-CC18-53CE-EA0C-45532EF279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1CAA23-2E38-9E0B-5D6D-E0D54435CBF1}"/>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3888682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31294-98D5-9EDF-B11F-B65CD0F3E0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C4D999-EA4F-8C25-4788-D11048CF7A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29428D-1A3C-2C82-59B1-2A43518C69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93B228-59A1-5FD3-4B74-7E17491CB4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03AEFD-F87D-9F84-60D6-B9481CA9FE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2CC1D3-2699-DA56-EC57-5DB04055DF2D}"/>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8" name="Footer Placeholder 7">
            <a:extLst>
              <a:ext uri="{FF2B5EF4-FFF2-40B4-BE49-F238E27FC236}">
                <a16:creationId xmlns:a16="http://schemas.microsoft.com/office/drawing/2014/main" id="{00E33E76-09A5-2417-9A88-4385939C7A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829691-699D-397B-3062-C363162F2DA2}"/>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186416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698AE-9BE4-08C5-E1E9-A288DEDFE6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D1EF7D-46FD-BFE7-1DE3-9A650748776E}"/>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4" name="Footer Placeholder 3">
            <a:extLst>
              <a:ext uri="{FF2B5EF4-FFF2-40B4-BE49-F238E27FC236}">
                <a16:creationId xmlns:a16="http://schemas.microsoft.com/office/drawing/2014/main" id="{9C05B590-1920-5972-4711-9171E45995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35E866-22AA-2B13-D4E5-61FF0A934D30}"/>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376853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CFAE2E-A5C8-76A3-17CB-C5C04C833CAC}"/>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3" name="Footer Placeholder 2">
            <a:extLst>
              <a:ext uri="{FF2B5EF4-FFF2-40B4-BE49-F238E27FC236}">
                <a16:creationId xmlns:a16="http://schemas.microsoft.com/office/drawing/2014/main" id="{3A2CCB72-B9DD-6307-2D4B-547A1004CCC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552D7F-01BF-E6C8-5B8D-C484373409A9}"/>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3663827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FEB0A-540E-535E-2AA3-223B944CBB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584D01-3F50-86D0-9556-7D3BB5D9B4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5B85DF-775F-917B-030D-CED30A2083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EE5E71-6976-4AA5-924A-BAA2DF68F5C8}"/>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6" name="Footer Placeholder 5">
            <a:extLst>
              <a:ext uri="{FF2B5EF4-FFF2-40B4-BE49-F238E27FC236}">
                <a16:creationId xmlns:a16="http://schemas.microsoft.com/office/drawing/2014/main" id="{0FF060EF-6269-4051-BA92-98A90A1DBB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B80B20-022A-E5B8-EFAA-BD32B93B3555}"/>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1235205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2B3B4-7AEA-FFEE-9B20-D25DAA8869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ECCFBD-C90D-B811-1A2B-F8D46CF27D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CA0577-D63D-5F1C-3137-C71194650B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D4E6F6-26B1-69F8-8AFC-5C40C282C73F}"/>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6" name="Footer Placeholder 5">
            <a:extLst>
              <a:ext uri="{FF2B5EF4-FFF2-40B4-BE49-F238E27FC236}">
                <a16:creationId xmlns:a16="http://schemas.microsoft.com/office/drawing/2014/main" id="{8FE7E308-7BA9-7195-1240-2D58A22563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4B33C3-E3A0-93D3-CA9C-766568E8EFCE}"/>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3497913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A1E19-2D8F-63D5-AC5E-F08CDE880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F107E9-D8D7-BE67-E647-C35495833C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80DAE1-91E6-5248-BB89-5B508BD471E5}"/>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5" name="Footer Placeholder 4">
            <a:extLst>
              <a:ext uri="{FF2B5EF4-FFF2-40B4-BE49-F238E27FC236}">
                <a16:creationId xmlns:a16="http://schemas.microsoft.com/office/drawing/2014/main" id="{29D4B996-2282-729E-D59D-D3BDACB779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B467F-F5A4-0E73-DA82-794BC2F8B3C2}"/>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3830299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EE6D0-853C-BCD1-78AC-72B8EAB787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474990-E700-078D-83EC-05709FB510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610D0-B473-89FD-4540-B89FC3753520}"/>
              </a:ext>
            </a:extLst>
          </p:cNvPr>
          <p:cNvSpPr>
            <a:spLocks noGrp="1"/>
          </p:cNvSpPr>
          <p:nvPr>
            <p:ph type="dt" sz="half" idx="10"/>
          </p:nvPr>
        </p:nvSpPr>
        <p:spPr/>
        <p:txBody>
          <a:bodyPr/>
          <a:lstStyle/>
          <a:p>
            <a:fld id="{6F728BC7-D4F2-4E82-A5D4-4A725FCE5394}" type="datetimeFigureOut">
              <a:rPr lang="en-GB" smtClean="0"/>
              <a:t>04/11/2025</a:t>
            </a:fld>
            <a:endParaRPr lang="en-GB"/>
          </a:p>
        </p:txBody>
      </p:sp>
      <p:sp>
        <p:nvSpPr>
          <p:cNvPr id="5" name="Footer Placeholder 4">
            <a:extLst>
              <a:ext uri="{FF2B5EF4-FFF2-40B4-BE49-F238E27FC236}">
                <a16:creationId xmlns:a16="http://schemas.microsoft.com/office/drawing/2014/main" id="{E29C71D5-4113-E3B8-8F3F-7C3C6E2747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0E5DC8-4A9A-7A3C-695F-2095790102D7}"/>
              </a:ext>
            </a:extLst>
          </p:cNvPr>
          <p:cNvSpPr>
            <a:spLocks noGrp="1"/>
          </p:cNvSpPr>
          <p:nvPr>
            <p:ph type="sldNum" sz="quarter" idx="12"/>
          </p:nvPr>
        </p:nvSpPr>
        <p:spPr/>
        <p:txBody>
          <a:bodyPr/>
          <a:lstStyle/>
          <a:p>
            <a:fld id="{86C0941E-200E-4F2D-96FE-FF716FDDD0E7}" type="slidenum">
              <a:rPr lang="en-GB" smtClean="0"/>
              <a:t>‹#›</a:t>
            </a:fld>
            <a:endParaRPr lang="en-GB"/>
          </a:p>
        </p:txBody>
      </p:sp>
    </p:spTree>
    <p:extLst>
      <p:ext uri="{BB962C8B-B14F-4D97-AF65-F5344CB8AC3E}">
        <p14:creationId xmlns:p14="http://schemas.microsoft.com/office/powerpoint/2010/main" val="2305836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A76751-39F8-CA74-7C3E-DD64A867B6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F3C6CD-726C-076A-431B-5989B8C406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08D29-AFB0-6723-66EE-50903D37E4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728BC7-D4F2-4E82-A5D4-4A725FCE5394}" type="datetimeFigureOut">
              <a:rPr lang="en-GB" smtClean="0"/>
              <a:t>04/11/2025</a:t>
            </a:fld>
            <a:endParaRPr lang="en-GB"/>
          </a:p>
        </p:txBody>
      </p:sp>
      <p:sp>
        <p:nvSpPr>
          <p:cNvPr id="5" name="Footer Placeholder 4">
            <a:extLst>
              <a:ext uri="{FF2B5EF4-FFF2-40B4-BE49-F238E27FC236}">
                <a16:creationId xmlns:a16="http://schemas.microsoft.com/office/drawing/2014/main" id="{AA3A0D21-22C0-0F38-0F4B-3B79E87A0B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0A6C90-A46E-8F6B-8539-C55847EA74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C0941E-200E-4F2D-96FE-FF716FDDD0E7}" type="slidenum">
              <a:rPr lang="en-GB" smtClean="0"/>
              <a:t>‹#›</a:t>
            </a:fld>
            <a:endParaRPr lang="en-GB"/>
          </a:p>
        </p:txBody>
      </p:sp>
    </p:spTree>
    <p:extLst>
      <p:ext uri="{BB962C8B-B14F-4D97-AF65-F5344CB8AC3E}">
        <p14:creationId xmlns:p14="http://schemas.microsoft.com/office/powerpoint/2010/main" val="3345466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hyperlink" Target="https://www.youtube.com/watch?v=hD2WVCjtr80" TargetMode="Externa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2014/12/content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www.legislation.gov.uk/ukpga/1986/64/section/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legislation.gov.uk/ukpga/1986/64/section/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legislation.gov.uk/ukpga/1986/64/section/8" TargetMode="External"/><Relationship Id="rId2" Type="http://schemas.openxmlformats.org/officeDocument/2006/relationships/hyperlink" Target="http://www.legislation.gov.uk/ukpga/1986/64/section/3"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legislation.gov.uk/ukpga/1986/64/section/4" TargetMode="External"/><Relationship Id="rId2" Type="http://schemas.openxmlformats.org/officeDocument/2006/relationships/hyperlink" Target="https://www.cps.gov.uk/prosecution-guidance/public-order-offences-incorporating-charging-standard#table01"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legislation.gov.uk/ukpga/1986/64/section/4A" TargetMode="External"/><Relationship Id="rId2" Type="http://schemas.openxmlformats.org/officeDocument/2006/relationships/hyperlink" Target="https://www.cps.gov.uk/prosecution-guidance/public-order-offences-incorporating-charging-standard#table01"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cps.gov.uk/node/5827" TargetMode="External"/><Relationship Id="rId2" Type="http://schemas.openxmlformats.org/officeDocument/2006/relationships/hyperlink" Target="http://www.legislation.gov.uk/ukpga/1998/37/section/2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legislation.gov.uk/ukpga/1986/64/part/3A" TargetMode="External"/><Relationship Id="rId2" Type="http://schemas.openxmlformats.org/officeDocument/2006/relationships/hyperlink" Target="http://www.legislation.gov.uk/ukpga/1986/64/part/III" TargetMode="External"/><Relationship Id="rId1" Type="http://schemas.openxmlformats.org/officeDocument/2006/relationships/slideLayout" Target="../slideLayouts/slideLayout2.xml"/><Relationship Id="rId6" Type="http://schemas.openxmlformats.org/officeDocument/2006/relationships/hyperlink" Target="https://www.cps.gov.uk/node/5833" TargetMode="External"/><Relationship Id="rId5" Type="http://schemas.openxmlformats.org/officeDocument/2006/relationships/hyperlink" Target="https://www.cps.gov.uk/node/5745" TargetMode="External"/><Relationship Id="rId4" Type="http://schemas.openxmlformats.org/officeDocument/2006/relationships/hyperlink" Target="https://www.cps.gov.uk/node/5827"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36276B0-2076-6956-1C92-0485EF4D0CF1}"/>
              </a:ext>
            </a:extLst>
          </p:cNvPr>
          <p:cNvPicPr>
            <a:picLocks noChangeAspect="1"/>
          </p:cNvPicPr>
          <p:nvPr/>
        </p:nvPicPr>
        <p:blipFill>
          <a:blip r:embed="rId2"/>
          <a:srcRect t="17532" r="1" b="1"/>
          <a:stretch>
            <a:fillRect/>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2" name="Rectangle 1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A440D-928E-E179-26AD-E4C55F2C1E65}"/>
              </a:ext>
            </a:extLst>
          </p:cNvPr>
          <p:cNvSpPr>
            <a:spLocks noGrp="1"/>
          </p:cNvSpPr>
          <p:nvPr>
            <p:ph type="ctrTitle"/>
          </p:nvPr>
        </p:nvSpPr>
        <p:spPr>
          <a:xfrm>
            <a:off x="589556" y="5746071"/>
            <a:ext cx="7015499" cy="852260"/>
          </a:xfrm>
        </p:spPr>
        <p:txBody>
          <a:bodyPr anchor="ctr">
            <a:normAutofit/>
          </a:bodyPr>
          <a:lstStyle/>
          <a:p>
            <a:pPr algn="l"/>
            <a:r>
              <a:rPr lang="en-GB" sz="3600"/>
              <a:t>Problem Orientated Policing</a:t>
            </a:r>
          </a:p>
        </p:txBody>
      </p:sp>
      <p:sp>
        <p:nvSpPr>
          <p:cNvPr id="3" name="Subtitle 2">
            <a:extLst>
              <a:ext uri="{FF2B5EF4-FFF2-40B4-BE49-F238E27FC236}">
                <a16:creationId xmlns:a16="http://schemas.microsoft.com/office/drawing/2014/main" id="{1230604F-B209-D482-80A2-46C39B019643}"/>
              </a:ext>
            </a:extLst>
          </p:cNvPr>
          <p:cNvSpPr>
            <a:spLocks noGrp="1"/>
          </p:cNvSpPr>
          <p:nvPr>
            <p:ph type="subTitle" idx="1"/>
          </p:nvPr>
        </p:nvSpPr>
        <p:spPr>
          <a:xfrm>
            <a:off x="7605056" y="5746071"/>
            <a:ext cx="4114801" cy="852260"/>
          </a:xfrm>
        </p:spPr>
        <p:txBody>
          <a:bodyPr anchor="ctr">
            <a:normAutofit/>
          </a:bodyPr>
          <a:lstStyle/>
          <a:p>
            <a:pPr algn="r"/>
            <a:r>
              <a:rPr lang="en-GB" sz="2000" dirty="0"/>
              <a:t>Antisocial Behaviour</a:t>
            </a:r>
          </a:p>
        </p:txBody>
      </p:sp>
    </p:spTree>
    <p:extLst>
      <p:ext uri="{BB962C8B-B14F-4D97-AF65-F5344CB8AC3E}">
        <p14:creationId xmlns:p14="http://schemas.microsoft.com/office/powerpoint/2010/main" val="429281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B9907-4238-C495-DAEF-2A8652F5C85D}"/>
              </a:ext>
            </a:extLst>
          </p:cNvPr>
          <p:cNvSpPr>
            <a:spLocks noGrp="1"/>
          </p:cNvSpPr>
          <p:nvPr>
            <p:ph type="title"/>
          </p:nvPr>
        </p:nvSpPr>
        <p:spPr/>
        <p:txBody>
          <a:bodyPr/>
          <a:lstStyle/>
          <a:p>
            <a:r>
              <a:rPr lang="en-GB" dirty="0"/>
              <a:t>Goldstein, (1990)</a:t>
            </a:r>
          </a:p>
        </p:txBody>
      </p:sp>
      <p:sp>
        <p:nvSpPr>
          <p:cNvPr id="3" name="Content Placeholder 2">
            <a:extLst>
              <a:ext uri="{FF2B5EF4-FFF2-40B4-BE49-F238E27FC236}">
                <a16:creationId xmlns:a16="http://schemas.microsoft.com/office/drawing/2014/main" id="{955552B5-B705-352A-1ED1-F6A68B714187}"/>
              </a:ext>
            </a:extLst>
          </p:cNvPr>
          <p:cNvSpPr>
            <a:spLocks noGrp="1"/>
          </p:cNvSpPr>
          <p:nvPr>
            <p:ph idx="1"/>
          </p:nvPr>
        </p:nvSpPr>
        <p:spPr/>
        <p:txBody>
          <a:bodyPr/>
          <a:lstStyle/>
          <a:p>
            <a:pPr marL="0" indent="0">
              <a:buNone/>
            </a:pPr>
            <a:r>
              <a:rPr lang="en-GB" dirty="0"/>
              <a:t>In its broadest content, problem orientated policing is a comprehensive plan for improving policing in which the high priority attached to addressing </a:t>
            </a:r>
            <a:r>
              <a:rPr lang="en-GB" dirty="0" err="1"/>
              <a:t>substantative</a:t>
            </a:r>
            <a:r>
              <a:rPr lang="en-GB" dirty="0"/>
              <a:t> problems, shapes the police agency, influencing all changes in personnel, organisation and procedures. Thus, problem orientated policing not only pushes policing beyond current improvement efforts, it calls for a major change in the direction of those efforts.</a:t>
            </a:r>
          </a:p>
        </p:txBody>
      </p:sp>
    </p:spTree>
    <p:extLst>
      <p:ext uri="{BB962C8B-B14F-4D97-AF65-F5344CB8AC3E}">
        <p14:creationId xmlns:p14="http://schemas.microsoft.com/office/powerpoint/2010/main" val="515261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6B4D1-063A-9A51-0945-187685D99267}"/>
              </a:ext>
            </a:extLst>
          </p:cNvPr>
          <p:cNvSpPr>
            <a:spLocks noGrp="1"/>
          </p:cNvSpPr>
          <p:nvPr>
            <p:ph type="title"/>
          </p:nvPr>
        </p:nvSpPr>
        <p:spPr/>
        <p:txBody>
          <a:bodyPr/>
          <a:lstStyle/>
          <a:p>
            <a:r>
              <a:rPr lang="en-GB" dirty="0"/>
              <a:t>POP’s is not “Fire Brigade Policing”</a:t>
            </a:r>
          </a:p>
        </p:txBody>
      </p:sp>
      <p:sp>
        <p:nvSpPr>
          <p:cNvPr id="3" name="Content Placeholder 2">
            <a:extLst>
              <a:ext uri="{FF2B5EF4-FFF2-40B4-BE49-F238E27FC236}">
                <a16:creationId xmlns:a16="http://schemas.microsoft.com/office/drawing/2014/main" id="{EC98E98E-13A1-C1E1-13B9-F17F658DFBB4}"/>
              </a:ext>
            </a:extLst>
          </p:cNvPr>
          <p:cNvSpPr>
            <a:spLocks noGrp="1"/>
          </p:cNvSpPr>
          <p:nvPr>
            <p:ph idx="1"/>
          </p:nvPr>
        </p:nvSpPr>
        <p:spPr/>
        <p:txBody>
          <a:bodyPr>
            <a:normAutofit lnSpcReduction="10000"/>
          </a:bodyPr>
          <a:lstStyle/>
          <a:p>
            <a:r>
              <a:rPr lang="en-GB" dirty="0"/>
              <a:t>Problem orientated policing is a structured approach to the identification of policing problems.</a:t>
            </a:r>
          </a:p>
          <a:p>
            <a:r>
              <a:rPr lang="en-GB" dirty="0"/>
              <a:t>Ideally identifying problems when they emerge rather than when they have formed into sizable challenges.</a:t>
            </a:r>
          </a:p>
          <a:p>
            <a:r>
              <a:rPr lang="en-GB" dirty="0"/>
              <a:t>It involves a number of processes to assess and evaluate the problem, whilst finding a way to remedy it, either as a sole agency or more often that not working together with partners.</a:t>
            </a:r>
          </a:p>
          <a:p>
            <a:r>
              <a:rPr lang="en-GB" dirty="0"/>
              <a:t>Developing relationships across policing, communities and partnerships</a:t>
            </a:r>
          </a:p>
          <a:p>
            <a:r>
              <a:rPr lang="en-GB" dirty="0"/>
              <a:t>Whilst learning from experience.</a:t>
            </a:r>
          </a:p>
        </p:txBody>
      </p:sp>
    </p:spTree>
    <p:extLst>
      <p:ext uri="{BB962C8B-B14F-4D97-AF65-F5344CB8AC3E}">
        <p14:creationId xmlns:p14="http://schemas.microsoft.com/office/powerpoint/2010/main" val="963356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3C243-4D00-4734-B67F-6EC60897FBB9}"/>
              </a:ext>
            </a:extLst>
          </p:cNvPr>
          <p:cNvSpPr>
            <a:spLocks noGrp="1"/>
          </p:cNvSpPr>
          <p:nvPr>
            <p:ph type="title"/>
          </p:nvPr>
        </p:nvSpPr>
        <p:spPr/>
        <p:txBody>
          <a:bodyPr>
            <a:normAutofit/>
          </a:bodyPr>
          <a:lstStyle/>
          <a:p>
            <a:r>
              <a:rPr lang="en-GB" sz="6000" dirty="0"/>
              <a:t>What is anti-social behaviour?</a:t>
            </a:r>
          </a:p>
        </p:txBody>
      </p:sp>
      <p:sp>
        <p:nvSpPr>
          <p:cNvPr id="4" name="Slide Number Placeholder 3">
            <a:extLst>
              <a:ext uri="{FF2B5EF4-FFF2-40B4-BE49-F238E27FC236}">
                <a16:creationId xmlns:a16="http://schemas.microsoft.com/office/drawing/2014/main" id="{AC36EA76-9CE9-4C65-3542-52719D3E561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Rectangle: Rounded Corners 4">
            <a:extLst>
              <a:ext uri="{FF2B5EF4-FFF2-40B4-BE49-F238E27FC236}">
                <a16:creationId xmlns:a16="http://schemas.microsoft.com/office/drawing/2014/main" id="{0D97C39D-0852-C711-BCB2-3C0344517EBB}"/>
              </a:ext>
            </a:extLst>
          </p:cNvPr>
          <p:cNvSpPr/>
          <p:nvPr/>
        </p:nvSpPr>
        <p:spPr>
          <a:xfrm>
            <a:off x="938212" y="2854325"/>
            <a:ext cx="10315575" cy="36385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Behaviour that has…</a:t>
            </a:r>
          </a:p>
          <a:p>
            <a:pPr algn="ctr"/>
            <a:endParaRPr lang="en-GB" sz="3200" dirty="0"/>
          </a:p>
          <a:p>
            <a:pPr algn="ctr"/>
            <a:r>
              <a:rPr lang="en-GB" sz="3200" dirty="0"/>
              <a:t>“Caused or is likely to cause harassment, alarm or distress to any person” </a:t>
            </a:r>
          </a:p>
          <a:p>
            <a:pPr algn="ctr"/>
            <a:endParaRPr lang="en-GB" sz="3200" dirty="0"/>
          </a:p>
          <a:p>
            <a:pPr algn="ctr"/>
            <a:r>
              <a:rPr lang="en-GB" sz="3200" dirty="0"/>
              <a:t>Committed by a person over 10 yrs towards a person of another household.</a:t>
            </a:r>
          </a:p>
          <a:p>
            <a:pPr algn="ctr"/>
            <a:r>
              <a:rPr lang="en-GB" sz="2000" dirty="0"/>
              <a:t>(s.21(1)(a) Anti-social Behaviour, Crime and Policing Act 2014 </a:t>
            </a:r>
          </a:p>
          <a:p>
            <a:pPr algn="ctr"/>
            <a:endParaRPr lang="en-GB" sz="3200" dirty="0"/>
          </a:p>
        </p:txBody>
      </p:sp>
    </p:spTree>
    <p:extLst>
      <p:ext uri="{BB962C8B-B14F-4D97-AF65-F5344CB8AC3E}">
        <p14:creationId xmlns:p14="http://schemas.microsoft.com/office/powerpoint/2010/main" val="3989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C93DE9E-AE87-DAC2-2A66-C1E2223E4790}"/>
              </a:ext>
            </a:extLst>
          </p:cNvPr>
          <p:cNvPicPr>
            <a:picLocks noGrp="1" noChangeAspect="1"/>
          </p:cNvPicPr>
          <p:nvPr>
            <p:ph idx="1"/>
          </p:nvPr>
        </p:nvPicPr>
        <p:blipFill>
          <a:blip r:embed="rId2"/>
          <a:stretch>
            <a:fillRect/>
          </a:stretch>
        </p:blipFill>
        <p:spPr>
          <a:xfrm>
            <a:off x="3880041" y="1825625"/>
            <a:ext cx="4431918" cy="4351338"/>
          </a:xfrm>
          <a:prstGeom prst="rect">
            <a:avLst/>
          </a:prstGeom>
        </p:spPr>
      </p:pic>
    </p:spTree>
    <p:extLst>
      <p:ext uri="{BB962C8B-B14F-4D97-AF65-F5344CB8AC3E}">
        <p14:creationId xmlns:p14="http://schemas.microsoft.com/office/powerpoint/2010/main" val="3590445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9D64739-DA48-5381-C867-8D032B2A2C62}"/>
              </a:ext>
            </a:extLst>
          </p:cNvPr>
          <p:cNvPicPr>
            <a:picLocks noChangeAspect="1"/>
          </p:cNvPicPr>
          <p:nvPr/>
        </p:nvPicPr>
        <p:blipFill>
          <a:blip r:embed="rId2">
            <a:alphaModFix amt="35000"/>
          </a:blip>
          <a:srcRect t="4463" b="1431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A0A8820-EE68-9895-C8EE-FC315CBAEB8D}"/>
              </a:ext>
            </a:extLst>
          </p:cNvPr>
          <p:cNvSpPr>
            <a:spLocks noGrp="1"/>
          </p:cNvSpPr>
          <p:nvPr>
            <p:ph type="title"/>
          </p:nvPr>
        </p:nvSpPr>
        <p:spPr>
          <a:xfrm>
            <a:off x="838200" y="365125"/>
            <a:ext cx="10515600" cy="1325563"/>
          </a:xfrm>
        </p:spPr>
        <p:txBody>
          <a:bodyPr>
            <a:normAutofit/>
          </a:bodyPr>
          <a:lstStyle/>
          <a:p>
            <a:r>
              <a:rPr lang="en-GB">
                <a:solidFill>
                  <a:srgbClr val="FFFFFF"/>
                </a:solidFill>
              </a:rPr>
              <a:t>Potential outcomes for dealing with ASB</a:t>
            </a:r>
          </a:p>
        </p:txBody>
      </p:sp>
      <p:sp>
        <p:nvSpPr>
          <p:cNvPr id="4" name="Slide Number Placeholder 3">
            <a:extLst>
              <a:ext uri="{FF2B5EF4-FFF2-40B4-BE49-F238E27FC236}">
                <a16:creationId xmlns:a16="http://schemas.microsoft.com/office/drawing/2014/main" id="{0761ACB1-41E3-6360-458E-05EAB6343C0C}"/>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rgbClr val="FFFFFF"/>
                </a:solidFill>
              </a:rPr>
              <a:pPr>
                <a:spcAft>
                  <a:spcPts val="600"/>
                </a:spcAft>
              </a:pPr>
              <a:t>6</a:t>
            </a:fld>
            <a:endParaRPr lang="en-GB">
              <a:solidFill>
                <a:srgbClr val="FFFFFF"/>
              </a:solidFill>
            </a:endParaRPr>
          </a:p>
        </p:txBody>
      </p:sp>
      <p:graphicFrame>
        <p:nvGraphicFramePr>
          <p:cNvPr id="14" name="Content Placeholder 2">
            <a:extLst>
              <a:ext uri="{FF2B5EF4-FFF2-40B4-BE49-F238E27FC236}">
                <a16:creationId xmlns:a16="http://schemas.microsoft.com/office/drawing/2014/main" id="{2DDF2CFA-FF79-F5F0-4F97-21808770042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0164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1CA792-3145-4744-2E24-3FA7C2BE7E69}"/>
              </a:ext>
            </a:extLst>
          </p:cNvPr>
          <p:cNvPicPr>
            <a:picLocks noChangeAspect="1"/>
          </p:cNvPicPr>
          <p:nvPr/>
        </p:nvPicPr>
        <p:blipFill>
          <a:blip r:embed="rId2">
            <a:alphaModFix amt="35000"/>
          </a:blip>
          <a:srcRect b="625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0C78D32-066A-09D4-8C68-151A55653396}"/>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ASB Hot Spot – Orders and Powers</a:t>
            </a:r>
          </a:p>
        </p:txBody>
      </p:sp>
      <p:sp>
        <p:nvSpPr>
          <p:cNvPr id="4" name="Slide Number Placeholder 3">
            <a:extLst>
              <a:ext uri="{FF2B5EF4-FFF2-40B4-BE49-F238E27FC236}">
                <a16:creationId xmlns:a16="http://schemas.microsoft.com/office/drawing/2014/main" id="{8D95FBCA-25D2-2DAF-356F-6EDB4E84AA1C}"/>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rgbClr val="FFFFFF"/>
                </a:solidFill>
              </a:rPr>
              <a:pPr>
                <a:spcAft>
                  <a:spcPts val="600"/>
                </a:spcAft>
              </a:pPr>
              <a:t>7</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1BE93C1C-C557-1006-72D8-F30144E3A25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6351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46E67-D731-9CCA-75E0-51AF1D94157E}"/>
              </a:ext>
            </a:extLst>
          </p:cNvPr>
          <p:cNvSpPr>
            <a:spLocks noGrp="1"/>
          </p:cNvSpPr>
          <p:nvPr>
            <p:ph type="title"/>
          </p:nvPr>
        </p:nvSpPr>
        <p:spPr/>
        <p:txBody>
          <a:bodyPr/>
          <a:lstStyle/>
          <a:p>
            <a:r>
              <a:rPr lang="en-GB" dirty="0"/>
              <a:t>Models for ASB</a:t>
            </a:r>
          </a:p>
        </p:txBody>
      </p:sp>
    </p:spTree>
    <p:extLst>
      <p:ext uri="{BB962C8B-B14F-4D97-AF65-F5344CB8AC3E}">
        <p14:creationId xmlns:p14="http://schemas.microsoft.com/office/powerpoint/2010/main" val="522215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189ECEE1-B1D1-A264-07DD-B5EB56873A70}"/>
              </a:ext>
            </a:extLst>
          </p:cNvPr>
          <p:cNvPicPr>
            <a:picLocks noGrp="1" noChangeAspect="1"/>
          </p:cNvPicPr>
          <p:nvPr>
            <p:ph idx="1"/>
          </p:nvPr>
        </p:nvPicPr>
        <p:blipFill>
          <a:blip r:embed="rId2"/>
          <a:stretch>
            <a:fillRect/>
          </a:stretch>
        </p:blipFill>
        <p:spPr>
          <a:xfrm>
            <a:off x="1312642" y="643466"/>
            <a:ext cx="5709573" cy="5566833"/>
          </a:xfrm>
          <a:prstGeom prst="rect">
            <a:avLst/>
          </a:prstGeom>
        </p:spPr>
      </p:pic>
      <p:grpSp>
        <p:nvGrpSpPr>
          <p:cNvPr id="14" name="Group 13">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5"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738605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B950517-E1C8-CC4B-0C4D-0FD5A123DB73}"/>
              </a:ext>
            </a:extLst>
          </p:cNvPr>
          <p:cNvPicPr>
            <a:picLocks noGrp="1" noChangeAspect="1"/>
          </p:cNvPicPr>
          <p:nvPr>
            <p:ph idx="1"/>
          </p:nvPr>
        </p:nvPicPr>
        <p:blipFill>
          <a:blip r:embed="rId2"/>
          <a:stretch>
            <a:fillRect/>
          </a:stretch>
        </p:blipFill>
        <p:spPr>
          <a:xfrm>
            <a:off x="2976778" y="1825625"/>
            <a:ext cx="6238444" cy="4351338"/>
          </a:xfrm>
          <a:prstGeom prst="rect">
            <a:avLst/>
          </a:prstGeom>
        </p:spPr>
      </p:pic>
    </p:spTree>
    <p:extLst>
      <p:ext uri="{BB962C8B-B14F-4D97-AF65-F5344CB8AC3E}">
        <p14:creationId xmlns:p14="http://schemas.microsoft.com/office/powerpoint/2010/main" val="3628600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9" y="61849"/>
            <a:ext cx="12191999" cy="6857990"/>
          </a:xfrm>
          <a:prstGeom prst="rect">
            <a:avLst/>
          </a:prstGeom>
        </p:spPr>
      </p:pic>
      <p:sp>
        <p:nvSpPr>
          <p:cNvPr id="3" name="Rounded Rectangle 4">
            <a:extLst>
              <a:ext uri="{FF2B5EF4-FFF2-40B4-BE49-F238E27FC236}">
                <a16:creationId xmlns:a16="http://schemas.microsoft.com/office/drawing/2014/main" id="{252792A6-31DE-6FA9-5A1D-75096A0FBAD6}"/>
              </a:ext>
            </a:extLst>
          </p:cNvPr>
          <p:cNvSpPr/>
          <p:nvPr/>
        </p:nvSpPr>
        <p:spPr>
          <a:xfrm>
            <a:off x="3317011" y="750277"/>
            <a:ext cx="7591426" cy="768902"/>
          </a:xfrm>
          <a:prstGeom prst="roundRect">
            <a:avLst/>
          </a:prstGeom>
          <a:solidFill>
            <a:srgbClr val="73C6E3"/>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Why do we Problem Solve?</a:t>
            </a:r>
          </a:p>
        </p:txBody>
      </p:sp>
      <p:sp>
        <p:nvSpPr>
          <p:cNvPr id="5" name="Rounded Rectangle 37">
            <a:extLst>
              <a:ext uri="{FF2B5EF4-FFF2-40B4-BE49-F238E27FC236}">
                <a16:creationId xmlns:a16="http://schemas.microsoft.com/office/drawing/2014/main" id="{AA9CC442-9728-1876-7300-604C9D390904}"/>
              </a:ext>
            </a:extLst>
          </p:cNvPr>
          <p:cNvSpPr/>
          <p:nvPr/>
        </p:nvSpPr>
        <p:spPr>
          <a:xfrm>
            <a:off x="1656996" y="2207601"/>
            <a:ext cx="2057299" cy="1283243"/>
          </a:xfrm>
          <a:prstGeom prst="roundRect">
            <a:avLst/>
          </a:prstGeom>
          <a:solidFill>
            <a:schemeClr val="accent2"/>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Victims </a:t>
            </a:r>
          </a:p>
        </p:txBody>
      </p:sp>
      <p:sp>
        <p:nvSpPr>
          <p:cNvPr id="6" name="Rounded Rectangle 39">
            <a:extLst>
              <a:ext uri="{FF2B5EF4-FFF2-40B4-BE49-F238E27FC236}">
                <a16:creationId xmlns:a16="http://schemas.microsoft.com/office/drawing/2014/main" id="{3AC9ADB1-2E72-12A5-E864-8A403E010814}"/>
              </a:ext>
            </a:extLst>
          </p:cNvPr>
          <p:cNvSpPr/>
          <p:nvPr/>
        </p:nvSpPr>
        <p:spPr>
          <a:xfrm>
            <a:off x="4187776" y="2207602"/>
            <a:ext cx="1992162" cy="1221398"/>
          </a:xfrm>
          <a:prstGeom prst="roundRect">
            <a:avLst/>
          </a:prstGeom>
          <a:solidFill>
            <a:srgbClr val="92D05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Offending</a:t>
            </a:r>
          </a:p>
        </p:txBody>
      </p:sp>
      <p:sp>
        <p:nvSpPr>
          <p:cNvPr id="8" name="Rounded Rectangle 41">
            <a:extLst>
              <a:ext uri="{FF2B5EF4-FFF2-40B4-BE49-F238E27FC236}">
                <a16:creationId xmlns:a16="http://schemas.microsoft.com/office/drawing/2014/main" id="{C0B153CC-7456-95BD-9400-E2899653A0E7}"/>
              </a:ext>
            </a:extLst>
          </p:cNvPr>
          <p:cNvSpPr/>
          <p:nvPr/>
        </p:nvSpPr>
        <p:spPr>
          <a:xfrm>
            <a:off x="6540276" y="2207603"/>
            <a:ext cx="1927450" cy="1221398"/>
          </a:xfrm>
          <a:prstGeom prst="roundRect">
            <a:avLst/>
          </a:prstGeom>
          <a:solidFill>
            <a:srgbClr val="4DCDD3"/>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Threat, Risk and Harm </a:t>
            </a:r>
          </a:p>
        </p:txBody>
      </p:sp>
      <p:sp>
        <p:nvSpPr>
          <p:cNvPr id="9" name="Rounded Rectangle 39">
            <a:extLst>
              <a:ext uri="{FF2B5EF4-FFF2-40B4-BE49-F238E27FC236}">
                <a16:creationId xmlns:a16="http://schemas.microsoft.com/office/drawing/2014/main" id="{99F84556-D023-9D5F-0BCF-B66F0057D75E}"/>
              </a:ext>
            </a:extLst>
          </p:cNvPr>
          <p:cNvSpPr/>
          <p:nvPr/>
        </p:nvSpPr>
        <p:spPr>
          <a:xfrm>
            <a:off x="8828065" y="2207601"/>
            <a:ext cx="1927450" cy="1283243"/>
          </a:xfrm>
          <a:prstGeom prst="roundRect">
            <a:avLst/>
          </a:prstGeom>
          <a:solidFill>
            <a:srgbClr val="7030A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Demand on Policing</a:t>
            </a:r>
          </a:p>
        </p:txBody>
      </p:sp>
      <p:sp>
        <p:nvSpPr>
          <p:cNvPr id="11" name="Rounded Rectangle 39">
            <a:extLst>
              <a:ext uri="{FF2B5EF4-FFF2-40B4-BE49-F238E27FC236}">
                <a16:creationId xmlns:a16="http://schemas.microsoft.com/office/drawing/2014/main" id="{3A89EED5-5410-AE62-5657-32EBAD887CF0}"/>
              </a:ext>
            </a:extLst>
          </p:cNvPr>
          <p:cNvSpPr/>
          <p:nvPr/>
        </p:nvSpPr>
        <p:spPr>
          <a:xfrm>
            <a:off x="6258698" y="3933823"/>
            <a:ext cx="3609202" cy="1619251"/>
          </a:xfrm>
          <a:prstGeom prst="roundRect">
            <a:avLst/>
          </a:prstGeom>
          <a:solidFill>
            <a:schemeClr val="accent4">
              <a:lumMod val="60000"/>
              <a:lumOff val="4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Build Trust and Confidence</a:t>
            </a:r>
          </a:p>
        </p:txBody>
      </p:sp>
      <p:sp>
        <p:nvSpPr>
          <p:cNvPr id="12" name="Rounded Rectangle 37">
            <a:extLst>
              <a:ext uri="{FF2B5EF4-FFF2-40B4-BE49-F238E27FC236}">
                <a16:creationId xmlns:a16="http://schemas.microsoft.com/office/drawing/2014/main" id="{4DDF50EF-79D2-A56E-D4EC-BB6E592F54EE}"/>
              </a:ext>
            </a:extLst>
          </p:cNvPr>
          <p:cNvSpPr/>
          <p:nvPr/>
        </p:nvSpPr>
        <p:spPr>
          <a:xfrm>
            <a:off x="2324100" y="3933823"/>
            <a:ext cx="3686175" cy="1695451"/>
          </a:xfrm>
          <a:prstGeom prst="roundRect">
            <a:avLst/>
          </a:prstGeom>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Safer Sustainable  Communities</a:t>
            </a:r>
          </a:p>
        </p:txBody>
      </p:sp>
    </p:spTree>
    <p:extLst>
      <p:ext uri="{BB962C8B-B14F-4D97-AF65-F5344CB8AC3E}">
        <p14:creationId xmlns:p14="http://schemas.microsoft.com/office/powerpoint/2010/main" val="1942788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1" y="28744"/>
            <a:ext cx="12191999" cy="6857990"/>
          </a:xfrm>
          <a:prstGeom prst="rect">
            <a:avLst/>
          </a:prstGeom>
        </p:spPr>
      </p:pic>
      <p:sp>
        <p:nvSpPr>
          <p:cNvPr id="2" name="Oval 1">
            <a:extLst>
              <a:ext uri="{FF2B5EF4-FFF2-40B4-BE49-F238E27FC236}">
                <a16:creationId xmlns:a16="http://schemas.microsoft.com/office/drawing/2014/main" id="{DA63E4A9-D9CE-4FAC-B363-8C70002ED40A}"/>
              </a:ext>
            </a:extLst>
          </p:cNvPr>
          <p:cNvSpPr/>
          <p:nvPr/>
        </p:nvSpPr>
        <p:spPr>
          <a:xfrm>
            <a:off x="4086131" y="1659009"/>
            <a:ext cx="4848219" cy="24592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Visibility and Accessibility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Targeted Engagement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Partnership working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Problem Solving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Community Cohesion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Demand Reduction </a:t>
            </a:r>
          </a:p>
        </p:txBody>
      </p:sp>
      <p:sp>
        <p:nvSpPr>
          <p:cNvPr id="3" name="TextBox 2">
            <a:extLst>
              <a:ext uri="{FF2B5EF4-FFF2-40B4-BE49-F238E27FC236}">
                <a16:creationId xmlns:a16="http://schemas.microsoft.com/office/drawing/2014/main" id="{AC06685A-BE5D-4CC0-B996-2113C448CFD6}"/>
              </a:ext>
            </a:extLst>
          </p:cNvPr>
          <p:cNvSpPr txBox="1"/>
          <p:nvPr/>
        </p:nvSpPr>
        <p:spPr>
          <a:xfrm>
            <a:off x="3761117" y="488382"/>
            <a:ext cx="5072332"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E7E6E6"/>
                </a:solidFill>
                <a:effectLst/>
                <a:uLnTx/>
                <a:uFillTx/>
                <a:latin typeface="Calibri" panose="020F0502020204030204"/>
                <a:ea typeface="+mn-ea"/>
                <a:cs typeface="+mn-cs"/>
              </a:rPr>
              <a:t>        </a:t>
            </a: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Neighbourhood Policing     	COP Core Objectives</a:t>
            </a:r>
          </a:p>
        </p:txBody>
      </p:sp>
      <p:sp>
        <p:nvSpPr>
          <p:cNvPr id="4" name="Oval 3">
            <a:extLst>
              <a:ext uri="{FF2B5EF4-FFF2-40B4-BE49-F238E27FC236}">
                <a16:creationId xmlns:a16="http://schemas.microsoft.com/office/drawing/2014/main" id="{553EBA05-A33D-4413-A767-35E6051D5F7E}"/>
              </a:ext>
            </a:extLst>
          </p:cNvPr>
          <p:cNvSpPr/>
          <p:nvPr/>
        </p:nvSpPr>
        <p:spPr>
          <a:xfrm>
            <a:off x="8833448" y="4457463"/>
            <a:ext cx="2167923" cy="1025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Safer sustainable communities</a:t>
            </a:r>
          </a:p>
        </p:txBody>
      </p:sp>
      <p:sp>
        <p:nvSpPr>
          <p:cNvPr id="8" name="Oval 7">
            <a:extLst>
              <a:ext uri="{FF2B5EF4-FFF2-40B4-BE49-F238E27FC236}">
                <a16:creationId xmlns:a16="http://schemas.microsoft.com/office/drawing/2014/main" id="{2C636861-A9E6-462C-A123-1692B69E72C7}"/>
              </a:ext>
            </a:extLst>
          </p:cNvPr>
          <p:cNvSpPr/>
          <p:nvPr/>
        </p:nvSpPr>
        <p:spPr>
          <a:xfrm>
            <a:off x="9530436" y="2370250"/>
            <a:ext cx="1811548"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Build trust and confidence</a:t>
            </a:r>
          </a:p>
        </p:txBody>
      </p:sp>
      <p:sp>
        <p:nvSpPr>
          <p:cNvPr id="9" name="Oval 8">
            <a:extLst>
              <a:ext uri="{FF2B5EF4-FFF2-40B4-BE49-F238E27FC236}">
                <a16:creationId xmlns:a16="http://schemas.microsoft.com/office/drawing/2014/main" id="{2AFAA472-BA68-4CDF-AA96-8BDCF76F272D}"/>
              </a:ext>
            </a:extLst>
          </p:cNvPr>
          <p:cNvSpPr/>
          <p:nvPr/>
        </p:nvSpPr>
        <p:spPr>
          <a:xfrm>
            <a:off x="5430260" y="5298286"/>
            <a:ext cx="2167923"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Threat, risk &amp; harm </a:t>
            </a:r>
          </a:p>
        </p:txBody>
      </p:sp>
      <p:sp>
        <p:nvSpPr>
          <p:cNvPr id="10" name="Oval 9">
            <a:extLst>
              <a:ext uri="{FF2B5EF4-FFF2-40B4-BE49-F238E27FC236}">
                <a16:creationId xmlns:a16="http://schemas.microsoft.com/office/drawing/2014/main" id="{FAEBE0F7-490D-4DF1-9EBE-70F8A28F737D}"/>
              </a:ext>
            </a:extLst>
          </p:cNvPr>
          <p:cNvSpPr/>
          <p:nvPr/>
        </p:nvSpPr>
        <p:spPr>
          <a:xfrm>
            <a:off x="2137418" y="4563624"/>
            <a:ext cx="2167923" cy="11643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Offenders </a:t>
            </a:r>
          </a:p>
        </p:txBody>
      </p:sp>
      <p:sp>
        <p:nvSpPr>
          <p:cNvPr id="11" name="Oval 10">
            <a:extLst>
              <a:ext uri="{FF2B5EF4-FFF2-40B4-BE49-F238E27FC236}">
                <a16:creationId xmlns:a16="http://schemas.microsoft.com/office/drawing/2014/main" id="{583A0E51-832C-4469-BC79-9680D65C143F}"/>
              </a:ext>
            </a:extLst>
          </p:cNvPr>
          <p:cNvSpPr/>
          <p:nvPr/>
        </p:nvSpPr>
        <p:spPr>
          <a:xfrm>
            <a:off x="1555717" y="2445583"/>
            <a:ext cx="1894850"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Victims </a:t>
            </a:r>
          </a:p>
        </p:txBody>
      </p:sp>
      <p:cxnSp>
        <p:nvCxnSpPr>
          <p:cNvPr id="6" name="Straight Arrow Connector 5">
            <a:extLst>
              <a:ext uri="{FF2B5EF4-FFF2-40B4-BE49-F238E27FC236}">
                <a16:creationId xmlns:a16="http://schemas.microsoft.com/office/drawing/2014/main" id="{5B69E60C-7C2A-4706-98A0-3999490BAB90}"/>
              </a:ext>
            </a:extLst>
          </p:cNvPr>
          <p:cNvCxnSpPr/>
          <p:nvPr/>
        </p:nvCxnSpPr>
        <p:spPr>
          <a:xfrm>
            <a:off x="8833449" y="2684439"/>
            <a:ext cx="905774"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F30FA54-1453-4FFA-BF3A-F2D3973654D2}"/>
              </a:ext>
            </a:extLst>
          </p:cNvPr>
          <p:cNvCxnSpPr/>
          <p:nvPr/>
        </p:nvCxnSpPr>
        <p:spPr>
          <a:xfrm>
            <a:off x="8074325" y="3428995"/>
            <a:ext cx="1362973" cy="13510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06EE94B7-8ECE-40AF-9EE7-6B0B2546123E}"/>
              </a:ext>
            </a:extLst>
          </p:cNvPr>
          <p:cNvCxnSpPr/>
          <p:nvPr/>
        </p:nvCxnSpPr>
        <p:spPr>
          <a:xfrm flipV="1">
            <a:off x="6510240" y="3788675"/>
            <a:ext cx="0" cy="158107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EB61FCC-322F-4CC0-858A-245A73FAD57E}"/>
              </a:ext>
            </a:extLst>
          </p:cNvPr>
          <p:cNvCxnSpPr/>
          <p:nvPr/>
        </p:nvCxnSpPr>
        <p:spPr>
          <a:xfrm flipV="1">
            <a:off x="3583183" y="3428995"/>
            <a:ext cx="1402885" cy="13510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5C23C96-3F86-499D-AA62-2678DD1DD1AA}"/>
              </a:ext>
            </a:extLst>
          </p:cNvPr>
          <p:cNvCxnSpPr>
            <a:cxnSpLocks/>
          </p:cNvCxnSpPr>
          <p:nvPr/>
        </p:nvCxnSpPr>
        <p:spPr>
          <a:xfrm flipH="1" flipV="1">
            <a:off x="3302782" y="2844402"/>
            <a:ext cx="911610" cy="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084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85726" y="1116"/>
            <a:ext cx="12191999" cy="6857990"/>
          </a:xfrm>
          <a:prstGeom prst="rect">
            <a:avLst/>
          </a:prstGeom>
        </p:spPr>
      </p:pic>
      <p:sp>
        <p:nvSpPr>
          <p:cNvPr id="6" name="TextBox 5">
            <a:extLst>
              <a:ext uri="{FF2B5EF4-FFF2-40B4-BE49-F238E27FC236}">
                <a16:creationId xmlns:a16="http://schemas.microsoft.com/office/drawing/2014/main" id="{39160E22-A230-46E9-8602-EF755E174B95}"/>
              </a:ext>
            </a:extLst>
          </p:cNvPr>
          <p:cNvSpPr txBox="1"/>
          <p:nvPr/>
        </p:nvSpPr>
        <p:spPr>
          <a:xfrm>
            <a:off x="3167743" y="2747219"/>
            <a:ext cx="633548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Rounded Rectangle 39">
            <a:extLst>
              <a:ext uri="{FF2B5EF4-FFF2-40B4-BE49-F238E27FC236}">
                <a16:creationId xmlns:a16="http://schemas.microsoft.com/office/drawing/2014/main" id="{29807675-74C7-410B-A4B4-66352451DE6B}"/>
              </a:ext>
            </a:extLst>
          </p:cNvPr>
          <p:cNvSpPr/>
          <p:nvPr/>
        </p:nvSpPr>
        <p:spPr>
          <a:xfrm>
            <a:off x="6312779" y="2701841"/>
            <a:ext cx="2527069" cy="1384995"/>
          </a:xfrm>
          <a:prstGeom prst="roundRect">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Problem Solve to reduce victims and offending</a:t>
            </a:r>
          </a:p>
        </p:txBody>
      </p:sp>
      <p:sp>
        <p:nvSpPr>
          <p:cNvPr id="12" name="Rounded Rectangle 41">
            <a:extLst>
              <a:ext uri="{FF2B5EF4-FFF2-40B4-BE49-F238E27FC236}">
                <a16:creationId xmlns:a16="http://schemas.microsoft.com/office/drawing/2014/main" id="{94E3D9E0-14A1-41A8-81EF-001D484B30C5}"/>
              </a:ext>
            </a:extLst>
          </p:cNvPr>
          <p:cNvSpPr/>
          <p:nvPr/>
        </p:nvSpPr>
        <p:spPr>
          <a:xfrm>
            <a:off x="9168796" y="2701841"/>
            <a:ext cx="2527069" cy="1384995"/>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Threat, Risk and Harm and demand on Policing </a:t>
            </a:r>
          </a:p>
        </p:txBody>
      </p:sp>
      <p:sp>
        <p:nvSpPr>
          <p:cNvPr id="19" name="Rounded Rectangle 39">
            <a:extLst>
              <a:ext uri="{FF2B5EF4-FFF2-40B4-BE49-F238E27FC236}">
                <a16:creationId xmlns:a16="http://schemas.microsoft.com/office/drawing/2014/main" id="{7BEEEFE3-03A3-49E2-9413-6F911DA450DC}"/>
              </a:ext>
            </a:extLst>
          </p:cNvPr>
          <p:cNvSpPr/>
          <p:nvPr/>
        </p:nvSpPr>
        <p:spPr>
          <a:xfrm>
            <a:off x="6335485" y="4825030"/>
            <a:ext cx="2527070" cy="1336369"/>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Builds Trust and Confidence</a:t>
            </a:r>
          </a:p>
        </p:txBody>
      </p:sp>
      <p:sp>
        <p:nvSpPr>
          <p:cNvPr id="22" name="Rounded Rectangle 41">
            <a:extLst>
              <a:ext uri="{FF2B5EF4-FFF2-40B4-BE49-F238E27FC236}">
                <a16:creationId xmlns:a16="http://schemas.microsoft.com/office/drawing/2014/main" id="{98BBBFC0-1E65-41A3-93DA-3DFD1A33B50D}"/>
              </a:ext>
            </a:extLst>
          </p:cNvPr>
          <p:cNvSpPr/>
          <p:nvPr/>
        </p:nvSpPr>
        <p:spPr>
          <a:xfrm>
            <a:off x="9203104" y="4776404"/>
            <a:ext cx="2527069" cy="1384995"/>
          </a:xfrm>
          <a:prstGeom prst="roundRect">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To Deliver Chief Constable’s  Delivery Plan</a:t>
            </a:r>
          </a:p>
        </p:txBody>
      </p:sp>
      <p:sp>
        <p:nvSpPr>
          <p:cNvPr id="24" name="Rounded Rectangle 37">
            <a:extLst>
              <a:ext uri="{FF2B5EF4-FFF2-40B4-BE49-F238E27FC236}">
                <a16:creationId xmlns:a16="http://schemas.microsoft.com/office/drawing/2014/main" id="{9233F3F4-8194-4061-86FB-1DD40BE08A3A}"/>
              </a:ext>
            </a:extLst>
          </p:cNvPr>
          <p:cNvSpPr/>
          <p:nvPr/>
        </p:nvSpPr>
        <p:spPr>
          <a:xfrm>
            <a:off x="3463736" y="4853657"/>
            <a:ext cx="2527069" cy="1336369"/>
          </a:xfrm>
          <a:prstGeom prst="roundRect">
            <a:avLst/>
          </a:prstGeom>
          <a:solidFill>
            <a:srgbClr val="FF99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Creates Safer Sustainable  Communities</a:t>
            </a:r>
          </a:p>
        </p:txBody>
      </p:sp>
      <p:sp>
        <p:nvSpPr>
          <p:cNvPr id="25" name="Rounded Rectangle 39">
            <a:extLst>
              <a:ext uri="{FF2B5EF4-FFF2-40B4-BE49-F238E27FC236}">
                <a16:creationId xmlns:a16="http://schemas.microsoft.com/office/drawing/2014/main" id="{57B95487-CF03-42FC-B16C-39986D4E84B3}"/>
              </a:ext>
            </a:extLst>
          </p:cNvPr>
          <p:cNvSpPr/>
          <p:nvPr/>
        </p:nvSpPr>
        <p:spPr>
          <a:xfrm>
            <a:off x="657393" y="4891114"/>
            <a:ext cx="2527069" cy="1384995"/>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Feedback to our communities to build community cohesion</a:t>
            </a:r>
          </a:p>
        </p:txBody>
      </p:sp>
      <p:sp>
        <p:nvSpPr>
          <p:cNvPr id="26" name="Rounded Rectangle 39">
            <a:extLst>
              <a:ext uri="{FF2B5EF4-FFF2-40B4-BE49-F238E27FC236}">
                <a16:creationId xmlns:a16="http://schemas.microsoft.com/office/drawing/2014/main" id="{27E9BC85-6178-4BA5-BD6B-B3D78A9F8ED6}"/>
              </a:ext>
            </a:extLst>
          </p:cNvPr>
          <p:cNvSpPr/>
          <p:nvPr/>
        </p:nvSpPr>
        <p:spPr>
          <a:xfrm>
            <a:off x="3422455" y="2686235"/>
            <a:ext cx="2527069" cy="1384995"/>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Identify issues, concerns and problems</a:t>
            </a:r>
          </a:p>
        </p:txBody>
      </p:sp>
      <p:sp>
        <p:nvSpPr>
          <p:cNvPr id="33" name="Rounded Rectangle 39">
            <a:extLst>
              <a:ext uri="{FF2B5EF4-FFF2-40B4-BE49-F238E27FC236}">
                <a16:creationId xmlns:a16="http://schemas.microsoft.com/office/drawing/2014/main" id="{09A2EA78-85B0-4888-A137-9C46F356DA12}"/>
              </a:ext>
            </a:extLst>
          </p:cNvPr>
          <p:cNvSpPr/>
          <p:nvPr/>
        </p:nvSpPr>
        <p:spPr>
          <a:xfrm>
            <a:off x="657393" y="2701841"/>
            <a:ext cx="2527070" cy="1336369"/>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Enables us to better understand and protect our communities</a:t>
            </a:r>
          </a:p>
        </p:txBody>
      </p:sp>
      <p:sp>
        <p:nvSpPr>
          <p:cNvPr id="34" name="TextBox 33">
            <a:extLst>
              <a:ext uri="{FF2B5EF4-FFF2-40B4-BE49-F238E27FC236}">
                <a16:creationId xmlns:a16="http://schemas.microsoft.com/office/drawing/2014/main" id="{0DC283C2-5E32-425D-B603-5FB40AB95789}"/>
              </a:ext>
            </a:extLst>
          </p:cNvPr>
          <p:cNvSpPr txBox="1"/>
          <p:nvPr/>
        </p:nvSpPr>
        <p:spPr>
          <a:xfrm>
            <a:off x="3679372" y="1539628"/>
            <a:ext cx="5655128"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lumMod val="95000"/>
                  </a:prstClr>
                </a:solidFill>
                <a:effectLst>
                  <a:outerShdw blurRad="38100" dist="38100" dir="2700000" algn="tl">
                    <a:srgbClr val="000000">
                      <a:alpha val="43137"/>
                    </a:srgbClr>
                  </a:outerShdw>
                </a:effectLst>
                <a:uLnTx/>
                <a:uFillTx/>
                <a:latin typeface="Calibri" panose="020F0502020204030204"/>
                <a:ea typeface="+mn-ea"/>
                <a:cs typeface="+mn-cs"/>
              </a:rPr>
              <a:t>Why are engagements with our communities so important </a:t>
            </a:r>
            <a:r>
              <a:rPr kumimoji="0" lang="en-GB" sz="3200" b="1" i="0" u="none" strike="noStrike" kern="1200" cap="none" spc="0" normalizeH="0" baseline="0" noProof="0" dirty="0">
                <a:ln>
                  <a:noFill/>
                </a:ln>
                <a:solidFill>
                  <a:prstClr val="white">
                    <a:lumMod val="95000"/>
                  </a:prstClr>
                </a:solidFill>
                <a:effectLst>
                  <a:outerShdw blurRad="38100" dist="38100" dir="2700000" algn="tl">
                    <a:srgbClr val="000000">
                      <a:alpha val="43137"/>
                    </a:srgbClr>
                  </a:outerShdw>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340ABF59-6527-D160-D4F2-14891ADF4004}"/>
              </a:ext>
            </a:extLst>
          </p:cNvPr>
          <p:cNvSpPr txBox="1"/>
          <p:nvPr/>
        </p:nvSpPr>
        <p:spPr>
          <a:xfrm>
            <a:off x="3422455" y="494023"/>
            <a:ext cx="7464309" cy="6530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sng" strike="noStrike" kern="1200" cap="none" spc="0" normalizeH="0" baseline="0" noProof="0" dirty="0">
                <a:ln>
                  <a:noFill/>
                </a:ln>
                <a:solidFill>
                  <a:prstClr val="white"/>
                </a:solidFill>
                <a:effectLst/>
                <a:uLnTx/>
                <a:uFillTx/>
                <a:latin typeface="Calibri" panose="020F0502020204030204"/>
                <a:ea typeface="+mn-ea"/>
                <a:cs typeface="+mn-cs"/>
              </a:rPr>
              <a:t>Core Principle – Engagement</a:t>
            </a: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1767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457" y="0"/>
            <a:ext cx="12191999" cy="6857990"/>
          </a:xfrm>
          <a:prstGeom prst="rect">
            <a:avLst/>
          </a:prstGeom>
        </p:spPr>
      </p:pic>
      <p:pic>
        <p:nvPicPr>
          <p:cNvPr id="4" name="Picture 3" descr="Diagram&#10;&#10;Description automatically generated">
            <a:extLst>
              <a:ext uri="{FF2B5EF4-FFF2-40B4-BE49-F238E27FC236}">
                <a16:creationId xmlns:a16="http://schemas.microsoft.com/office/drawing/2014/main" id="{A6936D49-1673-4600-9E25-9BFE41C65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6510" y="1002400"/>
            <a:ext cx="7125789" cy="5498960"/>
          </a:xfrm>
          <a:prstGeom prst="rect">
            <a:avLst/>
          </a:prstGeom>
        </p:spPr>
      </p:pic>
      <p:sp>
        <p:nvSpPr>
          <p:cNvPr id="9" name="TextBox 8">
            <a:extLst>
              <a:ext uri="{FF2B5EF4-FFF2-40B4-BE49-F238E27FC236}">
                <a16:creationId xmlns:a16="http://schemas.microsoft.com/office/drawing/2014/main" id="{AA665C33-77E2-476F-AFCA-A104A99ACA6E}"/>
              </a:ext>
            </a:extLst>
          </p:cNvPr>
          <p:cNvSpPr txBox="1"/>
          <p:nvPr/>
        </p:nvSpPr>
        <p:spPr>
          <a:xfrm>
            <a:off x="3313611" y="187686"/>
            <a:ext cx="7125789"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         </a:t>
            </a:r>
            <a:r>
              <a:rPr kumimoji="0" lang="en-GB" sz="44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Community Engagement</a:t>
            </a:r>
          </a:p>
        </p:txBody>
      </p:sp>
    </p:spTree>
    <p:extLst>
      <p:ext uri="{BB962C8B-B14F-4D97-AF65-F5344CB8AC3E}">
        <p14:creationId xmlns:p14="http://schemas.microsoft.com/office/powerpoint/2010/main" val="3227656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D0F79-7808-2E36-1569-DB7282911E65}"/>
              </a:ext>
            </a:extLst>
          </p:cNvPr>
          <p:cNvSpPr>
            <a:spLocks noGrp="1"/>
          </p:cNvSpPr>
          <p:nvPr>
            <p:ph type="title"/>
          </p:nvPr>
        </p:nvSpPr>
        <p:spPr/>
        <p:txBody>
          <a:bodyPr/>
          <a:lstStyle/>
          <a:p>
            <a:r>
              <a:rPr lang="en-GB" dirty="0"/>
              <a:t>What if we do nothing or just deal with the matter on the surface?</a:t>
            </a:r>
          </a:p>
        </p:txBody>
      </p:sp>
      <p:pic>
        <p:nvPicPr>
          <p:cNvPr id="5" name="Content Placeholder 4">
            <a:extLst>
              <a:ext uri="{FF2B5EF4-FFF2-40B4-BE49-F238E27FC236}">
                <a16:creationId xmlns:a16="http://schemas.microsoft.com/office/drawing/2014/main" id="{5279A68A-79C4-44D8-88D8-0952430EB306}"/>
              </a:ext>
            </a:extLst>
          </p:cNvPr>
          <p:cNvPicPr>
            <a:picLocks noGrp="1" noChangeAspect="1"/>
          </p:cNvPicPr>
          <p:nvPr>
            <p:ph idx="1"/>
          </p:nvPr>
        </p:nvPicPr>
        <p:blipFill>
          <a:blip r:embed="rId2"/>
          <a:stretch>
            <a:fillRect/>
          </a:stretch>
        </p:blipFill>
        <p:spPr>
          <a:xfrm>
            <a:off x="4924261" y="3015319"/>
            <a:ext cx="2343477" cy="1971950"/>
          </a:xfrm>
          <a:prstGeom prst="rect">
            <a:avLst/>
          </a:prstGeom>
        </p:spPr>
      </p:pic>
    </p:spTree>
    <p:extLst>
      <p:ext uri="{BB962C8B-B14F-4D97-AF65-F5344CB8AC3E}">
        <p14:creationId xmlns:p14="http://schemas.microsoft.com/office/powerpoint/2010/main" val="3113108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13E72-C2D5-7B20-FE72-37829B5C113C}"/>
              </a:ext>
            </a:extLst>
          </p:cNvPr>
          <p:cNvSpPr>
            <a:spLocks noGrp="1"/>
          </p:cNvSpPr>
          <p:nvPr>
            <p:ph type="title"/>
          </p:nvPr>
        </p:nvSpPr>
        <p:spPr/>
        <p:txBody>
          <a:bodyPr/>
          <a:lstStyle/>
          <a:p>
            <a:r>
              <a:rPr lang="en-GB" dirty="0"/>
              <a:t>The broken window theory</a:t>
            </a:r>
          </a:p>
        </p:txBody>
      </p:sp>
      <p:graphicFrame>
        <p:nvGraphicFramePr>
          <p:cNvPr id="4" name="Content Placeholder 3">
            <a:extLst>
              <a:ext uri="{FF2B5EF4-FFF2-40B4-BE49-F238E27FC236}">
                <a16:creationId xmlns:a16="http://schemas.microsoft.com/office/drawing/2014/main" id="{4F2D03FC-8A70-BA34-BB24-F6D628181109}"/>
              </a:ext>
            </a:extLst>
          </p:cNvPr>
          <p:cNvGraphicFramePr>
            <a:graphicFrameLocks noGrp="1" noChangeAspect="1"/>
          </p:cNvGraphicFramePr>
          <p:nvPr>
            <p:ph idx="1"/>
            <p:extLst>
              <p:ext uri="{D42A27DB-BD31-4B8C-83A1-F6EECF244321}">
                <p14:modId xmlns:p14="http://schemas.microsoft.com/office/powerpoint/2010/main" val="2958042292"/>
              </p:ext>
            </p:extLst>
          </p:nvPr>
        </p:nvGraphicFramePr>
        <p:xfrm>
          <a:off x="8830261" y="545599"/>
          <a:ext cx="2386682" cy="1325563"/>
        </p:xfrm>
        <a:graphic>
          <a:graphicData uri="http://schemas.openxmlformats.org/presentationml/2006/ole">
            <mc:AlternateContent xmlns:mc="http://schemas.openxmlformats.org/markup-compatibility/2006">
              <mc:Choice xmlns:v="urn:schemas-microsoft-com:vml" Requires="v">
                <p:oleObj name="Packager Shell Object" showAsIcon="1" r:id="rId2" imgW="3054413" imgH="526899" progId="Package">
                  <p:embed/>
                </p:oleObj>
              </mc:Choice>
              <mc:Fallback>
                <p:oleObj name="Packager Shell Object" showAsIcon="1" r:id="rId2" imgW="3054413" imgH="526899" progId="Package">
                  <p:embed/>
                  <p:pic>
                    <p:nvPicPr>
                      <p:cNvPr id="0" name=""/>
                      <p:cNvPicPr/>
                      <p:nvPr/>
                    </p:nvPicPr>
                    <p:blipFill>
                      <a:blip r:embed="rId3"/>
                      <a:stretch>
                        <a:fillRect/>
                      </a:stretch>
                    </p:blipFill>
                    <p:spPr>
                      <a:xfrm>
                        <a:off x="8830261" y="545599"/>
                        <a:ext cx="2386682" cy="1325563"/>
                      </a:xfrm>
                      <a:prstGeom prst="rect">
                        <a:avLst/>
                      </a:prstGeom>
                    </p:spPr>
                  </p:pic>
                </p:oleObj>
              </mc:Fallback>
            </mc:AlternateContent>
          </a:graphicData>
        </a:graphic>
      </p:graphicFrame>
      <p:pic>
        <p:nvPicPr>
          <p:cNvPr id="6" name="Picture 5">
            <a:extLst>
              <a:ext uri="{FF2B5EF4-FFF2-40B4-BE49-F238E27FC236}">
                <a16:creationId xmlns:a16="http://schemas.microsoft.com/office/drawing/2014/main" id="{67473033-FAE7-2954-0F4A-B814738230C1}"/>
              </a:ext>
            </a:extLst>
          </p:cNvPr>
          <p:cNvPicPr>
            <a:picLocks noChangeAspect="1"/>
          </p:cNvPicPr>
          <p:nvPr/>
        </p:nvPicPr>
        <p:blipFill>
          <a:blip r:embed="rId4"/>
          <a:stretch>
            <a:fillRect/>
          </a:stretch>
        </p:blipFill>
        <p:spPr>
          <a:xfrm>
            <a:off x="838200" y="2728913"/>
            <a:ext cx="5826919" cy="3763962"/>
          </a:xfrm>
          <a:prstGeom prst="rect">
            <a:avLst/>
          </a:prstGeom>
        </p:spPr>
      </p:pic>
      <p:sp>
        <p:nvSpPr>
          <p:cNvPr id="8" name="TextBox 7">
            <a:extLst>
              <a:ext uri="{FF2B5EF4-FFF2-40B4-BE49-F238E27FC236}">
                <a16:creationId xmlns:a16="http://schemas.microsoft.com/office/drawing/2014/main" id="{116A9988-FD0A-51BD-4E46-EC01BF073640}"/>
              </a:ext>
            </a:extLst>
          </p:cNvPr>
          <p:cNvSpPr txBox="1"/>
          <p:nvPr/>
        </p:nvSpPr>
        <p:spPr>
          <a:xfrm>
            <a:off x="7821282" y="5369425"/>
            <a:ext cx="1805797" cy="1200329"/>
          </a:xfrm>
          <a:prstGeom prst="rect">
            <a:avLst/>
          </a:prstGeom>
          <a:noFill/>
        </p:spPr>
        <p:txBody>
          <a:bodyPr wrap="square">
            <a:spAutoFit/>
          </a:bodyPr>
          <a:lstStyle/>
          <a:p>
            <a:r>
              <a:rPr lang="en-GB" dirty="0">
                <a:hlinkClick r:id="rId5"/>
              </a:rPr>
              <a:t>Broken Windows Theory (Explained in 3 Minutes)</a:t>
            </a:r>
            <a:endParaRPr lang="en-GB" dirty="0"/>
          </a:p>
        </p:txBody>
      </p:sp>
    </p:spTree>
    <p:extLst>
      <p:ext uri="{BB962C8B-B14F-4D97-AF65-F5344CB8AC3E}">
        <p14:creationId xmlns:p14="http://schemas.microsoft.com/office/powerpoint/2010/main" val="2576854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4A564A-83F9-4852-9FD0-73266C14666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Options to deal with ASB</a:t>
            </a:r>
          </a:p>
        </p:txBody>
      </p:sp>
      <p:graphicFrame>
        <p:nvGraphicFramePr>
          <p:cNvPr id="5" name="Content Placeholder 2">
            <a:extLst>
              <a:ext uri="{FF2B5EF4-FFF2-40B4-BE49-F238E27FC236}">
                <a16:creationId xmlns:a16="http://schemas.microsoft.com/office/drawing/2014/main" id="{3352266D-B1EA-2C62-CC44-FE0501D83CC8}"/>
              </a:ext>
            </a:extLst>
          </p:cNvPr>
          <p:cNvGraphicFramePr>
            <a:graphicFrameLocks noGrp="1"/>
          </p:cNvGraphicFramePr>
          <p:nvPr>
            <p:ph idx="1"/>
            <p:extLst>
              <p:ext uri="{D42A27DB-BD31-4B8C-83A1-F6EECF244321}">
                <p14:modId xmlns:p14="http://schemas.microsoft.com/office/powerpoint/2010/main" val="6628035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3180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74B02C-D247-6A6D-F1C5-16518503A77C}"/>
              </a:ext>
            </a:extLst>
          </p:cNvPr>
          <p:cNvSpPr>
            <a:spLocks noGrp="1"/>
          </p:cNvSpPr>
          <p:nvPr>
            <p:ph idx="1"/>
          </p:nvPr>
        </p:nvSpPr>
        <p:spPr/>
        <p:txBody>
          <a:bodyPr/>
          <a:lstStyle/>
          <a:p>
            <a:r>
              <a:rPr lang="en-GB" dirty="0"/>
              <a:t>Remind partners of their statutory obligations in the need to work together with the police to reduce ASB in their area.</a:t>
            </a:r>
          </a:p>
          <a:p>
            <a:r>
              <a:rPr lang="en-GB" dirty="0"/>
              <a:t>Develop good practice and approaches, share good news stories and skills and practice with other partners.</a:t>
            </a:r>
          </a:p>
          <a:p>
            <a:r>
              <a:rPr lang="en-GB" dirty="0"/>
              <a:t>Train staff in all agencies.</a:t>
            </a:r>
          </a:p>
          <a:p>
            <a:r>
              <a:rPr lang="en-GB" dirty="0"/>
              <a:t>Monitor and review processes.</a:t>
            </a:r>
          </a:p>
        </p:txBody>
      </p:sp>
    </p:spTree>
    <p:extLst>
      <p:ext uri="{BB962C8B-B14F-4D97-AF65-F5344CB8AC3E}">
        <p14:creationId xmlns:p14="http://schemas.microsoft.com/office/powerpoint/2010/main" val="37304562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FDB5-5B11-B4E8-B1A1-0D84BAC4DBC2}"/>
              </a:ext>
            </a:extLst>
          </p:cNvPr>
          <p:cNvSpPr>
            <a:spLocks noGrp="1"/>
          </p:cNvSpPr>
          <p:nvPr>
            <p:ph type="title"/>
          </p:nvPr>
        </p:nvSpPr>
        <p:spPr/>
        <p:txBody>
          <a:bodyPr>
            <a:normAutofit fontScale="90000"/>
          </a:bodyPr>
          <a:lstStyle/>
          <a:p>
            <a:r>
              <a:rPr lang="en-GB" dirty="0"/>
              <a:t>Remember that there is an obligation for the Police and other statutory partners to work together to reduce ASB.</a:t>
            </a:r>
          </a:p>
        </p:txBody>
      </p:sp>
      <p:pic>
        <p:nvPicPr>
          <p:cNvPr id="5" name="Content Placeholder 4">
            <a:extLst>
              <a:ext uri="{FF2B5EF4-FFF2-40B4-BE49-F238E27FC236}">
                <a16:creationId xmlns:a16="http://schemas.microsoft.com/office/drawing/2014/main" id="{844C03D7-6037-AF56-59B9-7C3491CC6A34}"/>
              </a:ext>
            </a:extLst>
          </p:cNvPr>
          <p:cNvPicPr>
            <a:picLocks noGrp="1" noChangeAspect="1"/>
          </p:cNvPicPr>
          <p:nvPr>
            <p:ph idx="1"/>
          </p:nvPr>
        </p:nvPicPr>
        <p:blipFill>
          <a:blip r:embed="rId2"/>
          <a:stretch>
            <a:fillRect/>
          </a:stretch>
        </p:blipFill>
        <p:spPr>
          <a:xfrm>
            <a:off x="838200" y="2497112"/>
            <a:ext cx="10515600" cy="3008364"/>
          </a:xfrm>
          <a:prstGeom prst="rect">
            <a:avLst/>
          </a:prstGeom>
        </p:spPr>
      </p:pic>
      <p:sp>
        <p:nvSpPr>
          <p:cNvPr id="7" name="TextBox 6">
            <a:extLst>
              <a:ext uri="{FF2B5EF4-FFF2-40B4-BE49-F238E27FC236}">
                <a16:creationId xmlns:a16="http://schemas.microsoft.com/office/drawing/2014/main" id="{EBC05B6E-411B-708B-3C14-96900680DAAE}"/>
              </a:ext>
            </a:extLst>
          </p:cNvPr>
          <p:cNvSpPr txBox="1"/>
          <p:nvPr/>
        </p:nvSpPr>
        <p:spPr>
          <a:xfrm>
            <a:off x="8218098" y="5978498"/>
            <a:ext cx="3191774" cy="646331"/>
          </a:xfrm>
          <a:prstGeom prst="rect">
            <a:avLst/>
          </a:prstGeom>
          <a:noFill/>
        </p:spPr>
        <p:txBody>
          <a:bodyPr wrap="square">
            <a:spAutoFit/>
          </a:bodyPr>
          <a:lstStyle/>
          <a:p>
            <a:r>
              <a:rPr lang="en-GB" dirty="0">
                <a:hlinkClick r:id="rId3"/>
              </a:rPr>
              <a:t>Anti-social Behaviour, Crime and Policing Act 2014</a:t>
            </a:r>
            <a:endParaRPr lang="en-GB" dirty="0"/>
          </a:p>
        </p:txBody>
      </p:sp>
    </p:spTree>
    <p:extLst>
      <p:ext uri="{BB962C8B-B14F-4D97-AF65-F5344CB8AC3E}">
        <p14:creationId xmlns:p14="http://schemas.microsoft.com/office/powerpoint/2010/main" val="40218068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710A1-7962-6A99-6993-968192844B20}"/>
              </a:ext>
            </a:extLst>
          </p:cNvPr>
          <p:cNvSpPr>
            <a:spLocks noGrp="1"/>
          </p:cNvSpPr>
          <p:nvPr>
            <p:ph type="title"/>
          </p:nvPr>
        </p:nvSpPr>
        <p:spPr/>
        <p:txBody>
          <a:bodyPr/>
          <a:lstStyle/>
          <a:p>
            <a:r>
              <a:rPr lang="en-GB" dirty="0"/>
              <a:t>Potential Offences associated with ASB</a:t>
            </a:r>
          </a:p>
        </p:txBody>
      </p:sp>
      <p:sp>
        <p:nvSpPr>
          <p:cNvPr id="3" name="Content Placeholder 2">
            <a:extLst>
              <a:ext uri="{FF2B5EF4-FFF2-40B4-BE49-F238E27FC236}">
                <a16:creationId xmlns:a16="http://schemas.microsoft.com/office/drawing/2014/main" id="{18196794-A284-3853-A289-6F3E59EAD52A}"/>
              </a:ext>
            </a:extLst>
          </p:cNvPr>
          <p:cNvSpPr>
            <a:spLocks noGrp="1"/>
          </p:cNvSpPr>
          <p:nvPr>
            <p:ph idx="1"/>
          </p:nvPr>
        </p:nvSpPr>
        <p:spPr/>
        <p:txBody>
          <a:bodyPr/>
          <a:lstStyle/>
          <a:p>
            <a:r>
              <a:rPr lang="en-GB" dirty="0"/>
              <a:t>Breach of the Peace</a:t>
            </a:r>
          </a:p>
          <a:p>
            <a:r>
              <a:rPr lang="en-GB" dirty="0"/>
              <a:t>Public order offences (not sec 4 &amp; 5).</a:t>
            </a:r>
          </a:p>
          <a:p>
            <a:endParaRPr lang="en-GB" dirty="0"/>
          </a:p>
        </p:txBody>
      </p:sp>
    </p:spTree>
    <p:extLst>
      <p:ext uri="{BB962C8B-B14F-4D97-AF65-F5344CB8AC3E}">
        <p14:creationId xmlns:p14="http://schemas.microsoft.com/office/powerpoint/2010/main" val="4085493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6EA24-EC5B-F05D-F8B4-C9B9151EF8A0}"/>
              </a:ext>
            </a:extLst>
          </p:cNvPr>
          <p:cNvSpPr>
            <a:spLocks noGrp="1"/>
          </p:cNvSpPr>
          <p:nvPr>
            <p:ph type="title"/>
          </p:nvPr>
        </p:nvSpPr>
        <p:spPr/>
        <p:txBody>
          <a:bodyPr/>
          <a:lstStyle/>
          <a:p>
            <a:r>
              <a:rPr lang="en-GB" dirty="0"/>
              <a:t>Breach of the Peace </a:t>
            </a:r>
            <a:r>
              <a:rPr lang="en-GB" sz="2000" dirty="0"/>
              <a:t>R v Howell [1981] 3 All ER 383</a:t>
            </a:r>
          </a:p>
        </p:txBody>
      </p:sp>
      <p:sp>
        <p:nvSpPr>
          <p:cNvPr id="4" name="Slide Number Placeholder 3">
            <a:extLst>
              <a:ext uri="{FF2B5EF4-FFF2-40B4-BE49-F238E27FC236}">
                <a16:creationId xmlns:a16="http://schemas.microsoft.com/office/drawing/2014/main" id="{C4448402-6CBF-2122-A872-72C5D487E102}"/>
              </a:ext>
            </a:extLst>
          </p:cNvPr>
          <p:cNvSpPr>
            <a:spLocks noGrp="1"/>
          </p:cNvSpPr>
          <p:nvPr>
            <p:ph type="sldNum" sz="quarter" idx="12"/>
          </p:nvPr>
        </p:nvSpPr>
        <p:spPr/>
        <p:txBody>
          <a:bodyPr/>
          <a:lstStyle/>
          <a:p>
            <a:fld id="{7EE70F85-FB46-4664-904F-529BF12CA752}" type="slidenum">
              <a:rPr lang="en-GB" smtClean="0"/>
              <a:t>21</a:t>
            </a:fld>
            <a:endParaRPr lang="en-GB"/>
          </a:p>
        </p:txBody>
      </p:sp>
      <p:sp>
        <p:nvSpPr>
          <p:cNvPr id="5" name="Rectangle 4">
            <a:extLst>
              <a:ext uri="{FF2B5EF4-FFF2-40B4-BE49-F238E27FC236}">
                <a16:creationId xmlns:a16="http://schemas.microsoft.com/office/drawing/2014/main" id="{2A571471-CBEE-6AF3-2250-455FA6301684}"/>
              </a:ext>
            </a:extLst>
          </p:cNvPr>
          <p:cNvSpPr/>
          <p:nvPr/>
        </p:nvSpPr>
        <p:spPr>
          <a:xfrm>
            <a:off x="1000125" y="1562100"/>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The breach of the peace is committed whenever…</a:t>
            </a:r>
          </a:p>
        </p:txBody>
      </p:sp>
      <p:sp>
        <p:nvSpPr>
          <p:cNvPr id="6" name="Rectangle 5">
            <a:extLst>
              <a:ext uri="{FF2B5EF4-FFF2-40B4-BE49-F238E27FC236}">
                <a16:creationId xmlns:a16="http://schemas.microsoft.com/office/drawing/2014/main" id="{298375EE-CF39-F512-3FEC-B0CAA6FE3C51}"/>
              </a:ext>
            </a:extLst>
          </p:cNvPr>
          <p:cNvSpPr/>
          <p:nvPr/>
        </p:nvSpPr>
        <p:spPr>
          <a:xfrm>
            <a:off x="1000124" y="2054226"/>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Harm is done to a person or...</a:t>
            </a:r>
          </a:p>
        </p:txBody>
      </p:sp>
      <p:sp>
        <p:nvSpPr>
          <p:cNvPr id="7" name="Rectangle 6">
            <a:extLst>
              <a:ext uri="{FF2B5EF4-FFF2-40B4-BE49-F238E27FC236}">
                <a16:creationId xmlns:a16="http://schemas.microsoft.com/office/drawing/2014/main" id="{21023681-C9AE-EFEF-578E-85A73F108E5C}"/>
              </a:ext>
            </a:extLst>
          </p:cNvPr>
          <p:cNvSpPr/>
          <p:nvPr/>
        </p:nvSpPr>
        <p:spPr>
          <a:xfrm>
            <a:off x="1000124" y="2523728"/>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harm is likely to be done to a person or…</a:t>
            </a:r>
          </a:p>
        </p:txBody>
      </p:sp>
      <p:sp>
        <p:nvSpPr>
          <p:cNvPr id="8" name="Rectangle 7">
            <a:extLst>
              <a:ext uri="{FF2B5EF4-FFF2-40B4-BE49-F238E27FC236}">
                <a16:creationId xmlns:a16="http://schemas.microsoft.com/office/drawing/2014/main" id="{B4E4846F-3C01-35C1-E043-0CF63D0D5441}"/>
              </a:ext>
            </a:extLst>
          </p:cNvPr>
          <p:cNvSpPr/>
          <p:nvPr/>
        </p:nvSpPr>
        <p:spPr>
          <a:xfrm>
            <a:off x="1000124" y="3012678"/>
            <a:ext cx="4600576" cy="4829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in the presence of a person harm is done to their property</a:t>
            </a:r>
          </a:p>
        </p:txBody>
      </p:sp>
      <p:sp>
        <p:nvSpPr>
          <p:cNvPr id="9" name="Rectangle 8">
            <a:extLst>
              <a:ext uri="{FF2B5EF4-FFF2-40B4-BE49-F238E27FC236}">
                <a16:creationId xmlns:a16="http://schemas.microsoft.com/office/drawing/2014/main" id="{DB105652-2291-0412-A050-A0E461BE0173}"/>
              </a:ext>
            </a:extLst>
          </p:cNvPr>
          <p:cNvSpPr/>
          <p:nvPr/>
        </p:nvSpPr>
        <p:spPr>
          <a:xfrm>
            <a:off x="1000124" y="3625849"/>
            <a:ext cx="4600576" cy="4829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in the presence of a person harm is likely to be done to their property</a:t>
            </a:r>
          </a:p>
        </p:txBody>
      </p:sp>
      <p:sp>
        <p:nvSpPr>
          <p:cNvPr id="10" name="Rectangle 9">
            <a:extLst>
              <a:ext uri="{FF2B5EF4-FFF2-40B4-BE49-F238E27FC236}">
                <a16:creationId xmlns:a16="http://schemas.microsoft.com/office/drawing/2014/main" id="{E2E6A8CB-087F-B5DC-9D05-7AC09F6BBDFE}"/>
              </a:ext>
            </a:extLst>
          </p:cNvPr>
          <p:cNvSpPr/>
          <p:nvPr/>
        </p:nvSpPr>
        <p:spPr>
          <a:xfrm>
            <a:off x="1000124" y="4239020"/>
            <a:ext cx="4600576" cy="4829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whenever the person is in fear of being harmed through…</a:t>
            </a:r>
          </a:p>
        </p:txBody>
      </p:sp>
      <p:sp>
        <p:nvSpPr>
          <p:cNvPr id="11" name="Rectangle 10">
            <a:extLst>
              <a:ext uri="{FF2B5EF4-FFF2-40B4-BE49-F238E27FC236}">
                <a16:creationId xmlns:a16="http://schemas.microsoft.com/office/drawing/2014/main" id="{D490A0A9-810F-1659-5220-F849E3F73D1E}"/>
              </a:ext>
            </a:extLst>
          </p:cNvPr>
          <p:cNvSpPr/>
          <p:nvPr/>
        </p:nvSpPr>
        <p:spPr>
          <a:xfrm>
            <a:off x="1000124" y="4917876"/>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an assault or …</a:t>
            </a:r>
          </a:p>
        </p:txBody>
      </p:sp>
      <p:sp>
        <p:nvSpPr>
          <p:cNvPr id="12" name="Rectangle 11">
            <a:extLst>
              <a:ext uri="{FF2B5EF4-FFF2-40B4-BE49-F238E27FC236}">
                <a16:creationId xmlns:a16="http://schemas.microsoft.com/office/drawing/2014/main" id="{38959328-4E87-A7C6-AE64-4E1DA30F45F7}"/>
              </a:ext>
            </a:extLst>
          </p:cNvPr>
          <p:cNvSpPr/>
          <p:nvPr/>
        </p:nvSpPr>
        <p:spPr>
          <a:xfrm>
            <a:off x="1000124" y="5456237"/>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not, or…</a:t>
            </a:r>
          </a:p>
        </p:txBody>
      </p:sp>
      <p:sp>
        <p:nvSpPr>
          <p:cNvPr id="13" name="Rectangle 12">
            <a:extLst>
              <a:ext uri="{FF2B5EF4-FFF2-40B4-BE49-F238E27FC236}">
                <a16:creationId xmlns:a16="http://schemas.microsoft.com/office/drawing/2014/main" id="{1F195D77-BA7E-5408-8FD1-8183910617E7}"/>
              </a:ext>
            </a:extLst>
          </p:cNvPr>
          <p:cNvSpPr/>
          <p:nvPr/>
        </p:nvSpPr>
        <p:spPr>
          <a:xfrm>
            <a:off x="1000124" y="6061075"/>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other disturbance.</a:t>
            </a:r>
          </a:p>
        </p:txBody>
      </p:sp>
      <p:sp>
        <p:nvSpPr>
          <p:cNvPr id="15" name="Rectangle 14">
            <a:extLst>
              <a:ext uri="{FF2B5EF4-FFF2-40B4-BE49-F238E27FC236}">
                <a16:creationId xmlns:a16="http://schemas.microsoft.com/office/drawing/2014/main" id="{84856802-62E8-C4FC-084A-3BC726C08D81}"/>
              </a:ext>
            </a:extLst>
          </p:cNvPr>
          <p:cNvSpPr/>
          <p:nvPr/>
        </p:nvSpPr>
        <p:spPr>
          <a:xfrm>
            <a:off x="6224587" y="1562100"/>
            <a:ext cx="5129213"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 breach can take place anywhere private or public</a:t>
            </a:r>
          </a:p>
        </p:txBody>
      </p:sp>
      <p:sp>
        <p:nvSpPr>
          <p:cNvPr id="16" name="Rectangle 15">
            <a:extLst>
              <a:ext uri="{FF2B5EF4-FFF2-40B4-BE49-F238E27FC236}">
                <a16:creationId xmlns:a16="http://schemas.microsoft.com/office/drawing/2014/main" id="{3AA360B9-4A2A-85DE-7CD4-28EAAC5A7A58}"/>
              </a:ext>
            </a:extLst>
          </p:cNvPr>
          <p:cNvSpPr/>
          <p:nvPr/>
        </p:nvSpPr>
        <p:spPr>
          <a:xfrm>
            <a:off x="6224586" y="2054226"/>
            <a:ext cx="5129213"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Could include hope hurt of any kind</a:t>
            </a:r>
          </a:p>
        </p:txBody>
      </p:sp>
      <p:sp>
        <p:nvSpPr>
          <p:cNvPr id="17" name="Rectangle 16">
            <a:extLst>
              <a:ext uri="{FF2B5EF4-FFF2-40B4-BE49-F238E27FC236}">
                <a16:creationId xmlns:a16="http://schemas.microsoft.com/office/drawing/2014/main" id="{6E73AD0E-0474-DA5B-F395-4B74DDAFDAE3}"/>
              </a:ext>
            </a:extLst>
          </p:cNvPr>
          <p:cNvSpPr/>
          <p:nvPr/>
        </p:nvSpPr>
        <p:spPr>
          <a:xfrm>
            <a:off x="6224585" y="2475904"/>
            <a:ext cx="5129213" cy="4889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It's probable might well happen or reasonably expected that hurt will be caused</a:t>
            </a:r>
          </a:p>
        </p:txBody>
      </p:sp>
      <p:sp>
        <p:nvSpPr>
          <p:cNvPr id="18" name="Rectangle 17">
            <a:extLst>
              <a:ext uri="{FF2B5EF4-FFF2-40B4-BE49-F238E27FC236}">
                <a16:creationId xmlns:a16="http://schemas.microsoft.com/office/drawing/2014/main" id="{041CB46E-B1C4-8806-A6B4-3CB69E56A215}"/>
              </a:ext>
            </a:extLst>
          </p:cNvPr>
          <p:cNvSpPr/>
          <p:nvPr/>
        </p:nvSpPr>
        <p:spPr>
          <a:xfrm>
            <a:off x="6224585" y="3054893"/>
            <a:ext cx="5129213" cy="4442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 person is present and observes harm being caused to their own property</a:t>
            </a:r>
          </a:p>
        </p:txBody>
      </p:sp>
      <p:sp>
        <p:nvSpPr>
          <p:cNvPr id="19" name="Rectangle 18">
            <a:extLst>
              <a:ext uri="{FF2B5EF4-FFF2-40B4-BE49-F238E27FC236}">
                <a16:creationId xmlns:a16="http://schemas.microsoft.com/office/drawing/2014/main" id="{35E0013E-4C61-0600-CCB6-DFFAFD2DA8B4}"/>
              </a:ext>
            </a:extLst>
          </p:cNvPr>
          <p:cNvSpPr/>
          <p:nvPr/>
        </p:nvSpPr>
        <p:spPr>
          <a:xfrm>
            <a:off x="6224585" y="3622672"/>
            <a:ext cx="5129213" cy="4442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The person is present and reserves that harm would probably be caused to their own property</a:t>
            </a:r>
          </a:p>
        </p:txBody>
      </p:sp>
      <p:sp>
        <p:nvSpPr>
          <p:cNvPr id="20" name="Rectangle 19">
            <a:extLst>
              <a:ext uri="{FF2B5EF4-FFF2-40B4-BE49-F238E27FC236}">
                <a16:creationId xmlns:a16="http://schemas.microsoft.com/office/drawing/2014/main" id="{76BB84C1-617F-E9BD-F19A-7BB2DD3515BF}"/>
              </a:ext>
            </a:extLst>
          </p:cNvPr>
          <p:cNvSpPr/>
          <p:nvPr/>
        </p:nvSpPr>
        <p:spPr>
          <a:xfrm>
            <a:off x="6224586" y="4203699"/>
            <a:ext cx="5129213" cy="4680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 person expects hurt to be inflicted</a:t>
            </a:r>
          </a:p>
        </p:txBody>
      </p:sp>
      <p:sp>
        <p:nvSpPr>
          <p:cNvPr id="21" name="Rectangle 20">
            <a:extLst>
              <a:ext uri="{FF2B5EF4-FFF2-40B4-BE49-F238E27FC236}">
                <a16:creationId xmlns:a16="http://schemas.microsoft.com/office/drawing/2014/main" id="{7C955261-5076-2830-23FA-5397D1BBF33F}"/>
              </a:ext>
            </a:extLst>
          </p:cNvPr>
          <p:cNvSpPr/>
          <p:nvPr/>
        </p:nvSpPr>
        <p:spPr>
          <a:xfrm>
            <a:off x="6224586" y="4808537"/>
            <a:ext cx="5129213" cy="4403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Receiver the threat being put in fear or having force used against them</a:t>
            </a:r>
          </a:p>
        </p:txBody>
      </p:sp>
      <p:sp>
        <p:nvSpPr>
          <p:cNvPr id="22" name="Rectangle 21">
            <a:extLst>
              <a:ext uri="{FF2B5EF4-FFF2-40B4-BE49-F238E27FC236}">
                <a16:creationId xmlns:a16="http://schemas.microsoft.com/office/drawing/2014/main" id="{139429E7-3355-8DD4-DEC0-B9FC1DB74E56}"/>
              </a:ext>
            </a:extLst>
          </p:cNvPr>
          <p:cNvSpPr/>
          <p:nvPr/>
        </p:nvSpPr>
        <p:spPr>
          <a:xfrm>
            <a:off x="6224585" y="5395816"/>
            <a:ext cx="5129213" cy="4403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12 more people using or threatening to use unlawful violence</a:t>
            </a:r>
          </a:p>
        </p:txBody>
      </p:sp>
      <p:sp>
        <p:nvSpPr>
          <p:cNvPr id="23" name="Rectangle 22">
            <a:extLst>
              <a:ext uri="{FF2B5EF4-FFF2-40B4-BE49-F238E27FC236}">
                <a16:creationId xmlns:a16="http://schemas.microsoft.com/office/drawing/2014/main" id="{E704DAE4-98CC-E550-4185-457C75B128F1}"/>
              </a:ext>
            </a:extLst>
          </p:cNvPr>
          <p:cNvSpPr/>
          <p:nvPr/>
        </p:nvSpPr>
        <p:spPr>
          <a:xfrm>
            <a:off x="6224586" y="6061075"/>
            <a:ext cx="5129213"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Some kind of uproar commotion or trouble</a:t>
            </a:r>
          </a:p>
        </p:txBody>
      </p:sp>
    </p:spTree>
    <p:extLst>
      <p:ext uri="{BB962C8B-B14F-4D97-AF65-F5344CB8AC3E}">
        <p14:creationId xmlns:p14="http://schemas.microsoft.com/office/powerpoint/2010/main" val="276309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bg/>
                                          </p:spTgt>
                                        </p:tgtEl>
                                        <p:attrNameLst>
                                          <p:attrName>style.visibility</p:attrName>
                                        </p:attrNameLst>
                                      </p:cBhvr>
                                      <p:to>
                                        <p:strVal val="visible"/>
                                      </p:to>
                                    </p:set>
                                    <p:anim calcmode="lin" valueType="num">
                                      <p:cBhvr additive="base">
                                        <p:cTn id="1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 calcmode="lin" valueType="num">
                                      <p:cBhvr additive="base">
                                        <p:cTn id="2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bg/>
                                          </p:spTgt>
                                        </p:tgtEl>
                                        <p:attrNameLst>
                                          <p:attrName>style.visibility</p:attrName>
                                        </p:attrNameLst>
                                      </p:cBhvr>
                                      <p:to>
                                        <p:strVal val="visible"/>
                                      </p:to>
                                    </p:set>
                                    <p:anim calcmode="lin" valueType="num">
                                      <p:cBhvr additive="base">
                                        <p:cTn id="27" dur="500" fill="hold"/>
                                        <p:tgtEl>
                                          <p:spTgt spid="7">
                                            <p:bg/>
                                          </p:spTgt>
                                        </p:tgtEl>
                                        <p:attrNameLst>
                                          <p:attrName>ppt_x</p:attrName>
                                        </p:attrNameLst>
                                      </p:cBhvr>
                                      <p:tavLst>
                                        <p:tav tm="0">
                                          <p:val>
                                            <p:strVal val="#ppt_x"/>
                                          </p:val>
                                        </p:tav>
                                        <p:tav tm="100000">
                                          <p:val>
                                            <p:strVal val="#ppt_x"/>
                                          </p:val>
                                        </p:tav>
                                      </p:tavLst>
                                    </p:anim>
                                    <p:anim calcmode="lin" valueType="num">
                                      <p:cBhvr additive="base">
                                        <p:cTn id="28"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 calcmode="lin" valueType="num">
                                      <p:cBhvr additive="base">
                                        <p:cTn id="3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bg/>
                                          </p:spTgt>
                                        </p:tgtEl>
                                        <p:attrNameLst>
                                          <p:attrName>style.visibility</p:attrName>
                                        </p:attrNameLst>
                                      </p:cBhvr>
                                      <p:to>
                                        <p:strVal val="visible"/>
                                      </p:to>
                                    </p:set>
                                    <p:anim calcmode="lin" valueType="num">
                                      <p:cBhvr additive="base">
                                        <p:cTn id="37" dur="500" fill="hold"/>
                                        <p:tgtEl>
                                          <p:spTgt spid="8">
                                            <p:bg/>
                                          </p:spTgt>
                                        </p:tgtEl>
                                        <p:attrNameLst>
                                          <p:attrName>ppt_x</p:attrName>
                                        </p:attrNameLst>
                                      </p:cBhvr>
                                      <p:tavLst>
                                        <p:tav tm="0">
                                          <p:val>
                                            <p:strVal val="#ppt_x"/>
                                          </p:val>
                                        </p:tav>
                                        <p:tav tm="100000">
                                          <p:val>
                                            <p:strVal val="#ppt_x"/>
                                          </p:val>
                                        </p:tav>
                                      </p:tavLst>
                                    </p:anim>
                                    <p:anim calcmode="lin" valueType="num">
                                      <p:cBhvr additive="base">
                                        <p:cTn id="38"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0" end="0"/>
                                            </p:txEl>
                                          </p:spTgt>
                                        </p:tgtEl>
                                        <p:attrNameLst>
                                          <p:attrName>style.visibility</p:attrName>
                                        </p:attrNameLst>
                                      </p:cBhvr>
                                      <p:to>
                                        <p:strVal val="visible"/>
                                      </p:to>
                                    </p:set>
                                    <p:anim calcmode="lin" valueType="num">
                                      <p:cBhvr additive="base">
                                        <p:cTn id="4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0" end="0"/>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9">
                                            <p:bg/>
                                          </p:spTgt>
                                        </p:tgtEl>
                                        <p:attrNameLst>
                                          <p:attrName>style.visibility</p:attrName>
                                        </p:attrNameLst>
                                      </p:cBhvr>
                                      <p:to>
                                        <p:strVal val="visible"/>
                                      </p:to>
                                    </p:set>
                                    <p:anim calcmode="lin" valueType="num">
                                      <p:cBhvr additive="base">
                                        <p:cTn id="47" dur="500" fill="hold"/>
                                        <p:tgtEl>
                                          <p:spTgt spid="9">
                                            <p:bg/>
                                          </p:spTgt>
                                        </p:tgtEl>
                                        <p:attrNameLst>
                                          <p:attrName>ppt_x</p:attrName>
                                        </p:attrNameLst>
                                      </p:cBhvr>
                                      <p:tavLst>
                                        <p:tav tm="0">
                                          <p:val>
                                            <p:strVal val="#ppt_x"/>
                                          </p:val>
                                        </p:tav>
                                        <p:tav tm="100000">
                                          <p:val>
                                            <p:strVal val="#ppt_x"/>
                                          </p:val>
                                        </p:tav>
                                      </p:tavLst>
                                    </p:anim>
                                    <p:anim calcmode="lin" valueType="num">
                                      <p:cBhvr additive="base">
                                        <p:cTn id="48" dur="500" fill="hold"/>
                                        <p:tgtEl>
                                          <p:spTgt spid="9">
                                            <p:bg/>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9">
                                            <p:txEl>
                                              <p:pRg st="0" end="0"/>
                                            </p:txEl>
                                          </p:spTgt>
                                        </p:tgtEl>
                                        <p:attrNameLst>
                                          <p:attrName>style.visibility</p:attrName>
                                        </p:attrNameLst>
                                      </p:cBhvr>
                                      <p:to>
                                        <p:strVal val="visible"/>
                                      </p:to>
                                    </p:set>
                                    <p:anim calcmode="lin" valueType="num">
                                      <p:cBhvr additive="base">
                                        <p:cTn id="5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9">
                                            <p:txEl>
                                              <p:pRg st="0" end="0"/>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0">
                                            <p:bg/>
                                          </p:spTgt>
                                        </p:tgtEl>
                                        <p:attrNameLst>
                                          <p:attrName>style.visibility</p:attrName>
                                        </p:attrNameLst>
                                      </p:cBhvr>
                                      <p:to>
                                        <p:strVal val="visible"/>
                                      </p:to>
                                    </p:set>
                                    <p:anim calcmode="lin" valueType="num">
                                      <p:cBhvr additive="base">
                                        <p:cTn id="57"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58" dur="500" fill="hold"/>
                                        <p:tgtEl>
                                          <p:spTgt spid="10">
                                            <p:bg/>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0">
                                            <p:txEl>
                                              <p:pRg st="0" end="0"/>
                                            </p:txEl>
                                          </p:spTgt>
                                        </p:tgtEl>
                                        <p:attrNameLst>
                                          <p:attrName>style.visibility</p:attrName>
                                        </p:attrNameLst>
                                      </p:cBhvr>
                                      <p:to>
                                        <p:strVal val="visible"/>
                                      </p:to>
                                    </p:set>
                                    <p:anim calcmode="lin" valueType="num">
                                      <p:cBhvr additive="base">
                                        <p:cTn id="6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11">
                                            <p:bg/>
                                          </p:spTgt>
                                        </p:tgtEl>
                                        <p:attrNameLst>
                                          <p:attrName>style.visibility</p:attrName>
                                        </p:attrNameLst>
                                      </p:cBhvr>
                                      <p:to>
                                        <p:strVal val="visible"/>
                                      </p:to>
                                    </p:set>
                                    <p:anim calcmode="lin" valueType="num">
                                      <p:cBhvr additive="base">
                                        <p:cTn id="67" dur="500" fill="hold"/>
                                        <p:tgtEl>
                                          <p:spTgt spid="11">
                                            <p:bg/>
                                          </p:spTgt>
                                        </p:tgtEl>
                                        <p:attrNameLst>
                                          <p:attrName>ppt_x</p:attrName>
                                        </p:attrNameLst>
                                      </p:cBhvr>
                                      <p:tavLst>
                                        <p:tav tm="0">
                                          <p:val>
                                            <p:strVal val="#ppt_x"/>
                                          </p:val>
                                        </p:tav>
                                        <p:tav tm="100000">
                                          <p:val>
                                            <p:strVal val="#ppt_x"/>
                                          </p:val>
                                        </p:tav>
                                      </p:tavLst>
                                    </p:anim>
                                    <p:anim calcmode="lin" valueType="num">
                                      <p:cBhvr additive="base">
                                        <p:cTn id="68" dur="500" fill="hold"/>
                                        <p:tgtEl>
                                          <p:spTgt spid="11">
                                            <p:bg/>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
                                            <p:txEl>
                                              <p:pRg st="0" end="0"/>
                                            </p:txEl>
                                          </p:spTgt>
                                        </p:tgtEl>
                                        <p:attrNameLst>
                                          <p:attrName>style.visibility</p:attrName>
                                        </p:attrNameLst>
                                      </p:cBhvr>
                                      <p:to>
                                        <p:strVal val="visible"/>
                                      </p:to>
                                    </p:set>
                                    <p:anim calcmode="lin" valueType="num">
                                      <p:cBhvr additive="base">
                                        <p:cTn id="7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1">
                                            <p:txEl>
                                              <p:pRg st="0" end="0"/>
                                            </p:txEl>
                                          </p:spTgt>
                                        </p:tgtEl>
                                        <p:attrNameLst>
                                          <p:attrName>ppt_y</p:attrName>
                                        </p:attrNameLst>
                                      </p:cBhvr>
                                      <p:tavLst>
                                        <p:tav tm="0">
                                          <p:val>
                                            <p:strVal val="1+#ppt_h/2"/>
                                          </p:val>
                                        </p:tav>
                                        <p:tav tm="100000">
                                          <p:val>
                                            <p:strVal val="#ppt_y"/>
                                          </p:val>
                                        </p:tav>
                                      </p:tavLst>
                                    </p:anim>
                                  </p:childTnLst>
                                </p:cTn>
                              </p:par>
                              <p:par>
                                <p:cTn id="75" presetID="2" presetClass="entr" presetSubtype="4" fill="hold" grpId="0" nodeType="withEffect">
                                  <p:stCondLst>
                                    <p:cond delay="0"/>
                                  </p:stCondLst>
                                  <p:childTnLst>
                                    <p:set>
                                      <p:cBhvr>
                                        <p:cTn id="76" dur="1" fill="hold">
                                          <p:stCondLst>
                                            <p:cond delay="0"/>
                                          </p:stCondLst>
                                        </p:cTn>
                                        <p:tgtEl>
                                          <p:spTgt spid="12">
                                            <p:bg/>
                                          </p:spTgt>
                                        </p:tgtEl>
                                        <p:attrNameLst>
                                          <p:attrName>style.visibility</p:attrName>
                                        </p:attrNameLst>
                                      </p:cBhvr>
                                      <p:to>
                                        <p:strVal val="visible"/>
                                      </p:to>
                                    </p:set>
                                    <p:anim calcmode="lin" valueType="num">
                                      <p:cBhvr additive="base">
                                        <p:cTn id="77"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78"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12">
                                            <p:txEl>
                                              <p:pRg st="0" end="0"/>
                                            </p:txEl>
                                          </p:spTgt>
                                        </p:tgtEl>
                                        <p:attrNameLst>
                                          <p:attrName>style.visibility</p:attrName>
                                        </p:attrNameLst>
                                      </p:cBhvr>
                                      <p:to>
                                        <p:strVal val="visible"/>
                                      </p:to>
                                    </p:set>
                                    <p:anim calcmode="lin" valueType="num">
                                      <p:cBhvr additive="base">
                                        <p:cTn id="8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13">
                                            <p:bg/>
                                          </p:spTgt>
                                        </p:tgtEl>
                                        <p:attrNameLst>
                                          <p:attrName>style.visibility</p:attrName>
                                        </p:attrNameLst>
                                      </p:cBhvr>
                                      <p:to>
                                        <p:strVal val="visible"/>
                                      </p:to>
                                    </p:set>
                                    <p:anim calcmode="lin" valueType="num">
                                      <p:cBhvr additive="base">
                                        <p:cTn id="87" dur="500" fill="hold"/>
                                        <p:tgtEl>
                                          <p:spTgt spid="13">
                                            <p:bg/>
                                          </p:spTgt>
                                        </p:tgtEl>
                                        <p:attrNameLst>
                                          <p:attrName>ppt_x</p:attrName>
                                        </p:attrNameLst>
                                      </p:cBhvr>
                                      <p:tavLst>
                                        <p:tav tm="0">
                                          <p:val>
                                            <p:strVal val="#ppt_x"/>
                                          </p:val>
                                        </p:tav>
                                        <p:tav tm="100000">
                                          <p:val>
                                            <p:strVal val="#ppt_x"/>
                                          </p:val>
                                        </p:tav>
                                      </p:tavLst>
                                    </p:anim>
                                    <p:anim calcmode="lin" valueType="num">
                                      <p:cBhvr additive="base">
                                        <p:cTn id="88" dur="500" fill="hold"/>
                                        <p:tgtEl>
                                          <p:spTgt spid="13">
                                            <p:bg/>
                                          </p:spTgt>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grpId="0" nodeType="clickEffect">
                                  <p:stCondLst>
                                    <p:cond delay="0"/>
                                  </p:stCondLst>
                                  <p:childTnLst>
                                    <p:set>
                                      <p:cBhvr>
                                        <p:cTn id="92" dur="1" fill="hold">
                                          <p:stCondLst>
                                            <p:cond delay="0"/>
                                          </p:stCondLst>
                                        </p:cTn>
                                        <p:tgtEl>
                                          <p:spTgt spid="13">
                                            <p:txEl>
                                              <p:pRg st="0" end="0"/>
                                            </p:txEl>
                                          </p:spTgt>
                                        </p:tgtEl>
                                        <p:attrNameLst>
                                          <p:attrName>style.visibility</p:attrName>
                                        </p:attrNameLst>
                                      </p:cBhvr>
                                      <p:to>
                                        <p:strVal val="visible"/>
                                      </p:to>
                                    </p:set>
                                    <p:anim calcmode="lin" valueType="num">
                                      <p:cBhvr additive="base">
                                        <p:cTn id="93"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95" presetID="2" presetClass="entr" presetSubtype="4" fill="hold" grpId="0" nodeType="withEffect">
                                  <p:stCondLst>
                                    <p:cond delay="0"/>
                                  </p:stCondLst>
                                  <p:childTnLst>
                                    <p:set>
                                      <p:cBhvr>
                                        <p:cTn id="96" dur="1" fill="hold">
                                          <p:stCondLst>
                                            <p:cond delay="0"/>
                                          </p:stCondLst>
                                        </p:cTn>
                                        <p:tgtEl>
                                          <p:spTgt spid="15">
                                            <p:bg/>
                                          </p:spTgt>
                                        </p:tgtEl>
                                        <p:attrNameLst>
                                          <p:attrName>style.visibility</p:attrName>
                                        </p:attrNameLst>
                                      </p:cBhvr>
                                      <p:to>
                                        <p:strVal val="visible"/>
                                      </p:to>
                                    </p:set>
                                    <p:anim calcmode="lin" valueType="num">
                                      <p:cBhvr additive="base">
                                        <p:cTn id="97" dur="500" fill="hold"/>
                                        <p:tgtEl>
                                          <p:spTgt spid="15">
                                            <p:bg/>
                                          </p:spTgt>
                                        </p:tgtEl>
                                        <p:attrNameLst>
                                          <p:attrName>ppt_x</p:attrName>
                                        </p:attrNameLst>
                                      </p:cBhvr>
                                      <p:tavLst>
                                        <p:tav tm="0">
                                          <p:val>
                                            <p:strVal val="#ppt_x"/>
                                          </p:val>
                                        </p:tav>
                                        <p:tav tm="100000">
                                          <p:val>
                                            <p:strVal val="#ppt_x"/>
                                          </p:val>
                                        </p:tav>
                                      </p:tavLst>
                                    </p:anim>
                                    <p:anim calcmode="lin" valueType="num">
                                      <p:cBhvr additive="base">
                                        <p:cTn id="98" dur="500" fill="hold"/>
                                        <p:tgtEl>
                                          <p:spTgt spid="15">
                                            <p:bg/>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15">
                                            <p:txEl>
                                              <p:pRg st="0" end="0"/>
                                            </p:txEl>
                                          </p:spTgt>
                                        </p:tgtEl>
                                        <p:attrNameLst>
                                          <p:attrName>style.visibility</p:attrName>
                                        </p:attrNameLst>
                                      </p:cBhvr>
                                      <p:to>
                                        <p:strVal val="visible"/>
                                      </p:to>
                                    </p:set>
                                    <p:anim calcmode="lin" valueType="num">
                                      <p:cBhvr additive="base">
                                        <p:cTn id="103"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15">
                                            <p:txEl>
                                              <p:pRg st="0" end="0"/>
                                            </p:txEl>
                                          </p:spTgt>
                                        </p:tgtEl>
                                        <p:attrNameLst>
                                          <p:attrName>ppt_y</p:attrName>
                                        </p:attrNameLst>
                                      </p:cBhvr>
                                      <p:tavLst>
                                        <p:tav tm="0">
                                          <p:val>
                                            <p:strVal val="1+#ppt_h/2"/>
                                          </p:val>
                                        </p:tav>
                                        <p:tav tm="100000">
                                          <p:val>
                                            <p:strVal val="#ppt_y"/>
                                          </p:val>
                                        </p:tav>
                                      </p:tavLst>
                                    </p:anim>
                                  </p:childTnLst>
                                </p:cTn>
                              </p:par>
                              <p:par>
                                <p:cTn id="105" presetID="2" presetClass="entr" presetSubtype="4" fill="hold" grpId="0" nodeType="withEffect">
                                  <p:stCondLst>
                                    <p:cond delay="0"/>
                                  </p:stCondLst>
                                  <p:childTnLst>
                                    <p:set>
                                      <p:cBhvr>
                                        <p:cTn id="106" dur="1" fill="hold">
                                          <p:stCondLst>
                                            <p:cond delay="0"/>
                                          </p:stCondLst>
                                        </p:cTn>
                                        <p:tgtEl>
                                          <p:spTgt spid="16">
                                            <p:bg/>
                                          </p:spTgt>
                                        </p:tgtEl>
                                        <p:attrNameLst>
                                          <p:attrName>style.visibility</p:attrName>
                                        </p:attrNameLst>
                                      </p:cBhvr>
                                      <p:to>
                                        <p:strVal val="visible"/>
                                      </p:to>
                                    </p:set>
                                    <p:anim calcmode="lin" valueType="num">
                                      <p:cBhvr additive="base">
                                        <p:cTn id="107" dur="500" fill="hold"/>
                                        <p:tgtEl>
                                          <p:spTgt spid="16">
                                            <p:bg/>
                                          </p:spTgt>
                                        </p:tgtEl>
                                        <p:attrNameLst>
                                          <p:attrName>ppt_x</p:attrName>
                                        </p:attrNameLst>
                                      </p:cBhvr>
                                      <p:tavLst>
                                        <p:tav tm="0">
                                          <p:val>
                                            <p:strVal val="#ppt_x"/>
                                          </p:val>
                                        </p:tav>
                                        <p:tav tm="100000">
                                          <p:val>
                                            <p:strVal val="#ppt_x"/>
                                          </p:val>
                                        </p:tav>
                                      </p:tavLst>
                                    </p:anim>
                                    <p:anim calcmode="lin" valueType="num">
                                      <p:cBhvr additive="base">
                                        <p:cTn id="108" dur="500" fill="hold"/>
                                        <p:tgtEl>
                                          <p:spTgt spid="16">
                                            <p:bg/>
                                          </p:spTgt>
                                        </p:tgtEl>
                                        <p:attrNameLst>
                                          <p:attrName>ppt_y</p:attrName>
                                        </p:attrNameLst>
                                      </p:cBhvr>
                                      <p:tavLst>
                                        <p:tav tm="0">
                                          <p:val>
                                            <p:strVal val="1+#ppt_h/2"/>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 presetClass="entr" presetSubtype="4" fill="hold" grpId="0" nodeType="clickEffect">
                                  <p:stCondLst>
                                    <p:cond delay="0"/>
                                  </p:stCondLst>
                                  <p:childTnLst>
                                    <p:set>
                                      <p:cBhvr>
                                        <p:cTn id="112" dur="1" fill="hold">
                                          <p:stCondLst>
                                            <p:cond delay="0"/>
                                          </p:stCondLst>
                                        </p:cTn>
                                        <p:tgtEl>
                                          <p:spTgt spid="16">
                                            <p:txEl>
                                              <p:pRg st="0" end="0"/>
                                            </p:txEl>
                                          </p:spTgt>
                                        </p:tgtEl>
                                        <p:attrNameLst>
                                          <p:attrName>style.visibility</p:attrName>
                                        </p:attrNameLst>
                                      </p:cBhvr>
                                      <p:to>
                                        <p:strVal val="visible"/>
                                      </p:to>
                                    </p:set>
                                    <p:anim calcmode="lin" valueType="num">
                                      <p:cBhvr additive="base">
                                        <p:cTn id="11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114" dur="500" fill="hold"/>
                                        <p:tgtEl>
                                          <p:spTgt spid="16">
                                            <p:txEl>
                                              <p:pRg st="0" end="0"/>
                                            </p:txEl>
                                          </p:spTgt>
                                        </p:tgtEl>
                                        <p:attrNameLst>
                                          <p:attrName>ppt_y</p:attrName>
                                        </p:attrNameLst>
                                      </p:cBhvr>
                                      <p:tavLst>
                                        <p:tav tm="0">
                                          <p:val>
                                            <p:strVal val="1+#ppt_h/2"/>
                                          </p:val>
                                        </p:tav>
                                        <p:tav tm="100000">
                                          <p:val>
                                            <p:strVal val="#ppt_y"/>
                                          </p:val>
                                        </p:tav>
                                      </p:tavLst>
                                    </p:anim>
                                  </p:childTnLst>
                                </p:cTn>
                              </p:par>
                              <p:par>
                                <p:cTn id="115" presetID="2" presetClass="entr" presetSubtype="4" fill="hold" grpId="0" nodeType="withEffect">
                                  <p:stCondLst>
                                    <p:cond delay="0"/>
                                  </p:stCondLst>
                                  <p:childTnLst>
                                    <p:set>
                                      <p:cBhvr>
                                        <p:cTn id="116" dur="1" fill="hold">
                                          <p:stCondLst>
                                            <p:cond delay="0"/>
                                          </p:stCondLst>
                                        </p:cTn>
                                        <p:tgtEl>
                                          <p:spTgt spid="17">
                                            <p:bg/>
                                          </p:spTgt>
                                        </p:tgtEl>
                                        <p:attrNameLst>
                                          <p:attrName>style.visibility</p:attrName>
                                        </p:attrNameLst>
                                      </p:cBhvr>
                                      <p:to>
                                        <p:strVal val="visible"/>
                                      </p:to>
                                    </p:set>
                                    <p:anim calcmode="lin" valueType="num">
                                      <p:cBhvr additive="base">
                                        <p:cTn id="117" dur="500" fill="hold"/>
                                        <p:tgtEl>
                                          <p:spTgt spid="17">
                                            <p:bg/>
                                          </p:spTgt>
                                        </p:tgtEl>
                                        <p:attrNameLst>
                                          <p:attrName>ppt_x</p:attrName>
                                        </p:attrNameLst>
                                      </p:cBhvr>
                                      <p:tavLst>
                                        <p:tav tm="0">
                                          <p:val>
                                            <p:strVal val="#ppt_x"/>
                                          </p:val>
                                        </p:tav>
                                        <p:tav tm="100000">
                                          <p:val>
                                            <p:strVal val="#ppt_x"/>
                                          </p:val>
                                        </p:tav>
                                      </p:tavLst>
                                    </p:anim>
                                    <p:anim calcmode="lin" valueType="num">
                                      <p:cBhvr additive="base">
                                        <p:cTn id="118" dur="500" fill="hold"/>
                                        <p:tgtEl>
                                          <p:spTgt spid="17">
                                            <p:bg/>
                                          </p:spTgt>
                                        </p:tgtEl>
                                        <p:attrNameLst>
                                          <p:attrName>ppt_y</p:attrName>
                                        </p:attrNameLst>
                                      </p:cBhvr>
                                      <p:tavLst>
                                        <p:tav tm="0">
                                          <p:val>
                                            <p:strVal val="1+#ppt_h/2"/>
                                          </p:val>
                                        </p:tav>
                                        <p:tav tm="100000">
                                          <p:val>
                                            <p:strVal val="#ppt_y"/>
                                          </p:val>
                                        </p:tav>
                                      </p:tavLst>
                                    </p:anim>
                                  </p:childTnLst>
                                </p:cTn>
                              </p:par>
                            </p:childTnLst>
                          </p:cTn>
                        </p:par>
                      </p:childTnLst>
                    </p:cTn>
                  </p:par>
                  <p:par>
                    <p:cTn id="119" fill="hold">
                      <p:stCondLst>
                        <p:cond delay="indefinite"/>
                      </p:stCondLst>
                      <p:childTnLst>
                        <p:par>
                          <p:cTn id="120" fill="hold">
                            <p:stCondLst>
                              <p:cond delay="0"/>
                            </p:stCondLst>
                            <p:childTnLst>
                              <p:par>
                                <p:cTn id="121" presetID="2" presetClass="entr" presetSubtype="4" fill="hold" grpId="0" nodeType="clickEffect">
                                  <p:stCondLst>
                                    <p:cond delay="0"/>
                                  </p:stCondLst>
                                  <p:childTnLst>
                                    <p:set>
                                      <p:cBhvr>
                                        <p:cTn id="122" dur="1" fill="hold">
                                          <p:stCondLst>
                                            <p:cond delay="0"/>
                                          </p:stCondLst>
                                        </p:cTn>
                                        <p:tgtEl>
                                          <p:spTgt spid="17">
                                            <p:txEl>
                                              <p:pRg st="0" end="0"/>
                                            </p:txEl>
                                          </p:spTgt>
                                        </p:tgtEl>
                                        <p:attrNameLst>
                                          <p:attrName>style.visibility</p:attrName>
                                        </p:attrNameLst>
                                      </p:cBhvr>
                                      <p:to>
                                        <p:strVal val="visible"/>
                                      </p:to>
                                    </p:set>
                                    <p:anim calcmode="lin" valueType="num">
                                      <p:cBhvr additive="base">
                                        <p:cTn id="123"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24" dur="500" fill="hold"/>
                                        <p:tgtEl>
                                          <p:spTgt spid="17">
                                            <p:txEl>
                                              <p:pRg st="0" end="0"/>
                                            </p:txEl>
                                          </p:spTgt>
                                        </p:tgtEl>
                                        <p:attrNameLst>
                                          <p:attrName>ppt_y</p:attrName>
                                        </p:attrNameLst>
                                      </p:cBhvr>
                                      <p:tavLst>
                                        <p:tav tm="0">
                                          <p:val>
                                            <p:strVal val="1+#ppt_h/2"/>
                                          </p:val>
                                        </p:tav>
                                        <p:tav tm="100000">
                                          <p:val>
                                            <p:strVal val="#ppt_y"/>
                                          </p:val>
                                        </p:tav>
                                      </p:tavLst>
                                    </p:anim>
                                  </p:childTnLst>
                                </p:cTn>
                              </p:par>
                              <p:par>
                                <p:cTn id="125" presetID="2" presetClass="entr" presetSubtype="4" fill="hold" grpId="0" nodeType="withEffect">
                                  <p:stCondLst>
                                    <p:cond delay="0"/>
                                  </p:stCondLst>
                                  <p:childTnLst>
                                    <p:set>
                                      <p:cBhvr>
                                        <p:cTn id="126" dur="1" fill="hold">
                                          <p:stCondLst>
                                            <p:cond delay="0"/>
                                          </p:stCondLst>
                                        </p:cTn>
                                        <p:tgtEl>
                                          <p:spTgt spid="18">
                                            <p:bg/>
                                          </p:spTgt>
                                        </p:tgtEl>
                                        <p:attrNameLst>
                                          <p:attrName>style.visibility</p:attrName>
                                        </p:attrNameLst>
                                      </p:cBhvr>
                                      <p:to>
                                        <p:strVal val="visible"/>
                                      </p:to>
                                    </p:set>
                                    <p:anim calcmode="lin" valueType="num">
                                      <p:cBhvr additive="base">
                                        <p:cTn id="127" dur="500" fill="hold"/>
                                        <p:tgtEl>
                                          <p:spTgt spid="18">
                                            <p:bg/>
                                          </p:spTgt>
                                        </p:tgtEl>
                                        <p:attrNameLst>
                                          <p:attrName>ppt_x</p:attrName>
                                        </p:attrNameLst>
                                      </p:cBhvr>
                                      <p:tavLst>
                                        <p:tav tm="0">
                                          <p:val>
                                            <p:strVal val="#ppt_x"/>
                                          </p:val>
                                        </p:tav>
                                        <p:tav tm="100000">
                                          <p:val>
                                            <p:strVal val="#ppt_x"/>
                                          </p:val>
                                        </p:tav>
                                      </p:tavLst>
                                    </p:anim>
                                    <p:anim calcmode="lin" valueType="num">
                                      <p:cBhvr additive="base">
                                        <p:cTn id="128" dur="500" fill="hold"/>
                                        <p:tgtEl>
                                          <p:spTgt spid="18">
                                            <p:bg/>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18">
                                            <p:txEl>
                                              <p:pRg st="0" end="0"/>
                                            </p:txEl>
                                          </p:spTgt>
                                        </p:tgtEl>
                                        <p:attrNameLst>
                                          <p:attrName>style.visibility</p:attrName>
                                        </p:attrNameLst>
                                      </p:cBhvr>
                                      <p:to>
                                        <p:strVal val="visible"/>
                                      </p:to>
                                    </p:set>
                                    <p:anim calcmode="lin" valueType="num">
                                      <p:cBhvr additive="base">
                                        <p:cTn id="133"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34" dur="500" fill="hold"/>
                                        <p:tgtEl>
                                          <p:spTgt spid="18">
                                            <p:txEl>
                                              <p:pRg st="0" end="0"/>
                                            </p:txEl>
                                          </p:spTgt>
                                        </p:tgtEl>
                                        <p:attrNameLst>
                                          <p:attrName>ppt_y</p:attrName>
                                        </p:attrNameLst>
                                      </p:cBhvr>
                                      <p:tavLst>
                                        <p:tav tm="0">
                                          <p:val>
                                            <p:strVal val="1+#ppt_h/2"/>
                                          </p:val>
                                        </p:tav>
                                        <p:tav tm="100000">
                                          <p:val>
                                            <p:strVal val="#ppt_y"/>
                                          </p:val>
                                        </p:tav>
                                      </p:tavLst>
                                    </p:anim>
                                  </p:childTnLst>
                                </p:cTn>
                              </p:par>
                              <p:par>
                                <p:cTn id="135" presetID="2" presetClass="entr" presetSubtype="4" fill="hold" grpId="0" nodeType="withEffect">
                                  <p:stCondLst>
                                    <p:cond delay="0"/>
                                  </p:stCondLst>
                                  <p:childTnLst>
                                    <p:set>
                                      <p:cBhvr>
                                        <p:cTn id="136" dur="1" fill="hold">
                                          <p:stCondLst>
                                            <p:cond delay="0"/>
                                          </p:stCondLst>
                                        </p:cTn>
                                        <p:tgtEl>
                                          <p:spTgt spid="19">
                                            <p:bg/>
                                          </p:spTgt>
                                        </p:tgtEl>
                                        <p:attrNameLst>
                                          <p:attrName>style.visibility</p:attrName>
                                        </p:attrNameLst>
                                      </p:cBhvr>
                                      <p:to>
                                        <p:strVal val="visible"/>
                                      </p:to>
                                    </p:set>
                                    <p:anim calcmode="lin" valueType="num">
                                      <p:cBhvr additive="base">
                                        <p:cTn id="137" dur="500" fill="hold"/>
                                        <p:tgtEl>
                                          <p:spTgt spid="19">
                                            <p:bg/>
                                          </p:spTgt>
                                        </p:tgtEl>
                                        <p:attrNameLst>
                                          <p:attrName>ppt_x</p:attrName>
                                        </p:attrNameLst>
                                      </p:cBhvr>
                                      <p:tavLst>
                                        <p:tav tm="0">
                                          <p:val>
                                            <p:strVal val="#ppt_x"/>
                                          </p:val>
                                        </p:tav>
                                        <p:tav tm="100000">
                                          <p:val>
                                            <p:strVal val="#ppt_x"/>
                                          </p:val>
                                        </p:tav>
                                      </p:tavLst>
                                    </p:anim>
                                    <p:anim calcmode="lin" valueType="num">
                                      <p:cBhvr additive="base">
                                        <p:cTn id="138" dur="500" fill="hold"/>
                                        <p:tgtEl>
                                          <p:spTgt spid="19">
                                            <p:bg/>
                                          </p:spTgt>
                                        </p:tgtEl>
                                        <p:attrNameLst>
                                          <p:attrName>ppt_y</p:attrName>
                                        </p:attrNameLst>
                                      </p:cBhvr>
                                      <p:tavLst>
                                        <p:tav tm="0">
                                          <p:val>
                                            <p:strVal val="1+#ppt_h/2"/>
                                          </p:val>
                                        </p:tav>
                                        <p:tav tm="100000">
                                          <p:val>
                                            <p:strVal val="#ppt_y"/>
                                          </p:val>
                                        </p:tav>
                                      </p:tavLst>
                                    </p:anim>
                                  </p:childTnLst>
                                </p:cTn>
                              </p:par>
                            </p:childTnLst>
                          </p:cTn>
                        </p:par>
                      </p:childTnLst>
                    </p:cTn>
                  </p:par>
                  <p:par>
                    <p:cTn id="139" fill="hold">
                      <p:stCondLst>
                        <p:cond delay="indefinite"/>
                      </p:stCondLst>
                      <p:childTnLst>
                        <p:par>
                          <p:cTn id="140" fill="hold">
                            <p:stCondLst>
                              <p:cond delay="0"/>
                            </p:stCondLst>
                            <p:childTnLst>
                              <p:par>
                                <p:cTn id="141" presetID="2" presetClass="entr" presetSubtype="4" fill="hold" grpId="0" nodeType="clickEffect">
                                  <p:stCondLst>
                                    <p:cond delay="0"/>
                                  </p:stCondLst>
                                  <p:childTnLst>
                                    <p:set>
                                      <p:cBhvr>
                                        <p:cTn id="142" dur="1" fill="hold">
                                          <p:stCondLst>
                                            <p:cond delay="0"/>
                                          </p:stCondLst>
                                        </p:cTn>
                                        <p:tgtEl>
                                          <p:spTgt spid="19">
                                            <p:txEl>
                                              <p:pRg st="0" end="0"/>
                                            </p:txEl>
                                          </p:spTgt>
                                        </p:tgtEl>
                                        <p:attrNameLst>
                                          <p:attrName>style.visibility</p:attrName>
                                        </p:attrNameLst>
                                      </p:cBhvr>
                                      <p:to>
                                        <p:strVal val="visible"/>
                                      </p:to>
                                    </p:set>
                                    <p:anim calcmode="lin" valueType="num">
                                      <p:cBhvr additive="base">
                                        <p:cTn id="143"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44" dur="500" fill="hold"/>
                                        <p:tgtEl>
                                          <p:spTgt spid="19">
                                            <p:txEl>
                                              <p:pRg st="0" end="0"/>
                                            </p:txEl>
                                          </p:spTgt>
                                        </p:tgtEl>
                                        <p:attrNameLst>
                                          <p:attrName>ppt_y</p:attrName>
                                        </p:attrNameLst>
                                      </p:cBhvr>
                                      <p:tavLst>
                                        <p:tav tm="0">
                                          <p:val>
                                            <p:strVal val="1+#ppt_h/2"/>
                                          </p:val>
                                        </p:tav>
                                        <p:tav tm="100000">
                                          <p:val>
                                            <p:strVal val="#ppt_y"/>
                                          </p:val>
                                        </p:tav>
                                      </p:tavLst>
                                    </p:anim>
                                  </p:childTnLst>
                                </p:cTn>
                              </p:par>
                              <p:par>
                                <p:cTn id="145" presetID="2" presetClass="entr" presetSubtype="4" fill="hold" grpId="0" nodeType="withEffect">
                                  <p:stCondLst>
                                    <p:cond delay="0"/>
                                  </p:stCondLst>
                                  <p:childTnLst>
                                    <p:set>
                                      <p:cBhvr>
                                        <p:cTn id="146" dur="1" fill="hold">
                                          <p:stCondLst>
                                            <p:cond delay="0"/>
                                          </p:stCondLst>
                                        </p:cTn>
                                        <p:tgtEl>
                                          <p:spTgt spid="20">
                                            <p:bg/>
                                          </p:spTgt>
                                        </p:tgtEl>
                                        <p:attrNameLst>
                                          <p:attrName>style.visibility</p:attrName>
                                        </p:attrNameLst>
                                      </p:cBhvr>
                                      <p:to>
                                        <p:strVal val="visible"/>
                                      </p:to>
                                    </p:set>
                                    <p:anim calcmode="lin" valueType="num">
                                      <p:cBhvr additive="base">
                                        <p:cTn id="147" dur="500" fill="hold"/>
                                        <p:tgtEl>
                                          <p:spTgt spid="20">
                                            <p:bg/>
                                          </p:spTgt>
                                        </p:tgtEl>
                                        <p:attrNameLst>
                                          <p:attrName>ppt_x</p:attrName>
                                        </p:attrNameLst>
                                      </p:cBhvr>
                                      <p:tavLst>
                                        <p:tav tm="0">
                                          <p:val>
                                            <p:strVal val="#ppt_x"/>
                                          </p:val>
                                        </p:tav>
                                        <p:tav tm="100000">
                                          <p:val>
                                            <p:strVal val="#ppt_x"/>
                                          </p:val>
                                        </p:tav>
                                      </p:tavLst>
                                    </p:anim>
                                    <p:anim calcmode="lin" valueType="num">
                                      <p:cBhvr additive="base">
                                        <p:cTn id="148" dur="500" fill="hold"/>
                                        <p:tgtEl>
                                          <p:spTgt spid="20">
                                            <p:bg/>
                                          </p:spTgt>
                                        </p:tgtEl>
                                        <p:attrNameLst>
                                          <p:attrName>ppt_y</p:attrName>
                                        </p:attrNameLst>
                                      </p:cBhvr>
                                      <p:tavLst>
                                        <p:tav tm="0">
                                          <p:val>
                                            <p:strVal val="1+#ppt_h/2"/>
                                          </p:val>
                                        </p:tav>
                                        <p:tav tm="100000">
                                          <p:val>
                                            <p:strVal val="#ppt_y"/>
                                          </p:val>
                                        </p:tav>
                                      </p:tavLst>
                                    </p:anim>
                                  </p:childTnLst>
                                </p:cTn>
                              </p:par>
                            </p:childTnLst>
                          </p:cTn>
                        </p:par>
                      </p:childTnLst>
                    </p:cTn>
                  </p:par>
                  <p:par>
                    <p:cTn id="149" fill="hold">
                      <p:stCondLst>
                        <p:cond delay="indefinite"/>
                      </p:stCondLst>
                      <p:childTnLst>
                        <p:par>
                          <p:cTn id="150" fill="hold">
                            <p:stCondLst>
                              <p:cond delay="0"/>
                            </p:stCondLst>
                            <p:childTnLst>
                              <p:par>
                                <p:cTn id="151" presetID="2" presetClass="entr" presetSubtype="4" fill="hold" grpId="0" nodeType="clickEffect">
                                  <p:stCondLst>
                                    <p:cond delay="0"/>
                                  </p:stCondLst>
                                  <p:childTnLst>
                                    <p:set>
                                      <p:cBhvr>
                                        <p:cTn id="152" dur="1" fill="hold">
                                          <p:stCondLst>
                                            <p:cond delay="0"/>
                                          </p:stCondLst>
                                        </p:cTn>
                                        <p:tgtEl>
                                          <p:spTgt spid="20">
                                            <p:txEl>
                                              <p:pRg st="0" end="0"/>
                                            </p:txEl>
                                          </p:spTgt>
                                        </p:tgtEl>
                                        <p:attrNameLst>
                                          <p:attrName>style.visibility</p:attrName>
                                        </p:attrNameLst>
                                      </p:cBhvr>
                                      <p:to>
                                        <p:strVal val="visible"/>
                                      </p:to>
                                    </p:set>
                                    <p:anim calcmode="lin" valueType="num">
                                      <p:cBhvr additive="base">
                                        <p:cTn id="153"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154" dur="500" fill="hold"/>
                                        <p:tgtEl>
                                          <p:spTgt spid="20">
                                            <p:txEl>
                                              <p:pRg st="0" end="0"/>
                                            </p:txEl>
                                          </p:spTgt>
                                        </p:tgtEl>
                                        <p:attrNameLst>
                                          <p:attrName>ppt_y</p:attrName>
                                        </p:attrNameLst>
                                      </p:cBhvr>
                                      <p:tavLst>
                                        <p:tav tm="0">
                                          <p:val>
                                            <p:strVal val="1+#ppt_h/2"/>
                                          </p:val>
                                        </p:tav>
                                        <p:tav tm="100000">
                                          <p:val>
                                            <p:strVal val="#ppt_y"/>
                                          </p:val>
                                        </p:tav>
                                      </p:tavLst>
                                    </p:anim>
                                  </p:childTnLst>
                                </p:cTn>
                              </p:par>
                              <p:par>
                                <p:cTn id="155" presetID="2" presetClass="entr" presetSubtype="4" fill="hold" grpId="0" nodeType="withEffect">
                                  <p:stCondLst>
                                    <p:cond delay="0"/>
                                  </p:stCondLst>
                                  <p:childTnLst>
                                    <p:set>
                                      <p:cBhvr>
                                        <p:cTn id="156" dur="1" fill="hold">
                                          <p:stCondLst>
                                            <p:cond delay="0"/>
                                          </p:stCondLst>
                                        </p:cTn>
                                        <p:tgtEl>
                                          <p:spTgt spid="21">
                                            <p:bg/>
                                          </p:spTgt>
                                        </p:tgtEl>
                                        <p:attrNameLst>
                                          <p:attrName>style.visibility</p:attrName>
                                        </p:attrNameLst>
                                      </p:cBhvr>
                                      <p:to>
                                        <p:strVal val="visible"/>
                                      </p:to>
                                    </p:set>
                                    <p:anim calcmode="lin" valueType="num">
                                      <p:cBhvr additive="base">
                                        <p:cTn id="157" dur="500" fill="hold"/>
                                        <p:tgtEl>
                                          <p:spTgt spid="21">
                                            <p:bg/>
                                          </p:spTgt>
                                        </p:tgtEl>
                                        <p:attrNameLst>
                                          <p:attrName>ppt_x</p:attrName>
                                        </p:attrNameLst>
                                      </p:cBhvr>
                                      <p:tavLst>
                                        <p:tav tm="0">
                                          <p:val>
                                            <p:strVal val="#ppt_x"/>
                                          </p:val>
                                        </p:tav>
                                        <p:tav tm="100000">
                                          <p:val>
                                            <p:strVal val="#ppt_x"/>
                                          </p:val>
                                        </p:tav>
                                      </p:tavLst>
                                    </p:anim>
                                    <p:anim calcmode="lin" valueType="num">
                                      <p:cBhvr additive="base">
                                        <p:cTn id="158" dur="500" fill="hold"/>
                                        <p:tgtEl>
                                          <p:spTgt spid="21">
                                            <p:bg/>
                                          </p:spTgt>
                                        </p:tgtEl>
                                        <p:attrNameLst>
                                          <p:attrName>ppt_y</p:attrName>
                                        </p:attrNameLst>
                                      </p:cBhvr>
                                      <p:tavLst>
                                        <p:tav tm="0">
                                          <p:val>
                                            <p:strVal val="1+#ppt_h/2"/>
                                          </p:val>
                                        </p:tav>
                                        <p:tav tm="100000">
                                          <p:val>
                                            <p:strVal val="#ppt_y"/>
                                          </p:val>
                                        </p:tav>
                                      </p:tavLst>
                                    </p:anim>
                                  </p:childTnLst>
                                </p:cTn>
                              </p:par>
                            </p:childTnLst>
                          </p:cTn>
                        </p:par>
                      </p:childTnLst>
                    </p:cTn>
                  </p:par>
                  <p:par>
                    <p:cTn id="159" fill="hold">
                      <p:stCondLst>
                        <p:cond delay="indefinite"/>
                      </p:stCondLst>
                      <p:childTnLst>
                        <p:par>
                          <p:cTn id="160" fill="hold">
                            <p:stCondLst>
                              <p:cond delay="0"/>
                            </p:stCondLst>
                            <p:childTnLst>
                              <p:par>
                                <p:cTn id="161" presetID="2" presetClass="entr" presetSubtype="4" fill="hold" grpId="0" nodeType="clickEffect">
                                  <p:stCondLst>
                                    <p:cond delay="0"/>
                                  </p:stCondLst>
                                  <p:childTnLst>
                                    <p:set>
                                      <p:cBhvr>
                                        <p:cTn id="162" dur="1" fill="hold">
                                          <p:stCondLst>
                                            <p:cond delay="0"/>
                                          </p:stCondLst>
                                        </p:cTn>
                                        <p:tgtEl>
                                          <p:spTgt spid="21">
                                            <p:txEl>
                                              <p:pRg st="0" end="0"/>
                                            </p:txEl>
                                          </p:spTgt>
                                        </p:tgtEl>
                                        <p:attrNameLst>
                                          <p:attrName>style.visibility</p:attrName>
                                        </p:attrNameLst>
                                      </p:cBhvr>
                                      <p:to>
                                        <p:strVal val="visible"/>
                                      </p:to>
                                    </p:set>
                                    <p:anim calcmode="lin" valueType="num">
                                      <p:cBhvr additive="base">
                                        <p:cTn id="163"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164" dur="500" fill="hold"/>
                                        <p:tgtEl>
                                          <p:spTgt spid="21">
                                            <p:txEl>
                                              <p:pRg st="0" end="0"/>
                                            </p:txEl>
                                          </p:spTgt>
                                        </p:tgtEl>
                                        <p:attrNameLst>
                                          <p:attrName>ppt_y</p:attrName>
                                        </p:attrNameLst>
                                      </p:cBhvr>
                                      <p:tavLst>
                                        <p:tav tm="0">
                                          <p:val>
                                            <p:strVal val="1+#ppt_h/2"/>
                                          </p:val>
                                        </p:tav>
                                        <p:tav tm="100000">
                                          <p:val>
                                            <p:strVal val="#ppt_y"/>
                                          </p:val>
                                        </p:tav>
                                      </p:tavLst>
                                    </p:anim>
                                  </p:childTnLst>
                                </p:cTn>
                              </p:par>
                              <p:par>
                                <p:cTn id="165" presetID="2" presetClass="entr" presetSubtype="4" fill="hold" grpId="0" nodeType="withEffect">
                                  <p:stCondLst>
                                    <p:cond delay="0"/>
                                  </p:stCondLst>
                                  <p:childTnLst>
                                    <p:set>
                                      <p:cBhvr>
                                        <p:cTn id="166" dur="1" fill="hold">
                                          <p:stCondLst>
                                            <p:cond delay="0"/>
                                          </p:stCondLst>
                                        </p:cTn>
                                        <p:tgtEl>
                                          <p:spTgt spid="22">
                                            <p:bg/>
                                          </p:spTgt>
                                        </p:tgtEl>
                                        <p:attrNameLst>
                                          <p:attrName>style.visibility</p:attrName>
                                        </p:attrNameLst>
                                      </p:cBhvr>
                                      <p:to>
                                        <p:strVal val="visible"/>
                                      </p:to>
                                    </p:set>
                                    <p:anim calcmode="lin" valueType="num">
                                      <p:cBhvr additive="base">
                                        <p:cTn id="167" dur="500" fill="hold"/>
                                        <p:tgtEl>
                                          <p:spTgt spid="22">
                                            <p:bg/>
                                          </p:spTgt>
                                        </p:tgtEl>
                                        <p:attrNameLst>
                                          <p:attrName>ppt_x</p:attrName>
                                        </p:attrNameLst>
                                      </p:cBhvr>
                                      <p:tavLst>
                                        <p:tav tm="0">
                                          <p:val>
                                            <p:strVal val="#ppt_x"/>
                                          </p:val>
                                        </p:tav>
                                        <p:tav tm="100000">
                                          <p:val>
                                            <p:strVal val="#ppt_x"/>
                                          </p:val>
                                        </p:tav>
                                      </p:tavLst>
                                    </p:anim>
                                    <p:anim calcmode="lin" valueType="num">
                                      <p:cBhvr additive="base">
                                        <p:cTn id="168" dur="500" fill="hold"/>
                                        <p:tgtEl>
                                          <p:spTgt spid="22">
                                            <p:bg/>
                                          </p:spTgt>
                                        </p:tgtEl>
                                        <p:attrNameLst>
                                          <p:attrName>ppt_y</p:attrName>
                                        </p:attrNameLst>
                                      </p:cBhvr>
                                      <p:tavLst>
                                        <p:tav tm="0">
                                          <p:val>
                                            <p:strVal val="1+#ppt_h/2"/>
                                          </p:val>
                                        </p:tav>
                                        <p:tav tm="100000">
                                          <p:val>
                                            <p:strVal val="#ppt_y"/>
                                          </p:val>
                                        </p:tav>
                                      </p:tavLst>
                                    </p:anim>
                                  </p:childTnLst>
                                </p:cTn>
                              </p:par>
                            </p:childTnLst>
                          </p:cTn>
                        </p:par>
                      </p:childTnLst>
                    </p:cTn>
                  </p:par>
                  <p:par>
                    <p:cTn id="169" fill="hold">
                      <p:stCondLst>
                        <p:cond delay="indefinite"/>
                      </p:stCondLst>
                      <p:childTnLst>
                        <p:par>
                          <p:cTn id="170" fill="hold">
                            <p:stCondLst>
                              <p:cond delay="0"/>
                            </p:stCondLst>
                            <p:childTnLst>
                              <p:par>
                                <p:cTn id="171" presetID="2" presetClass="entr" presetSubtype="4" fill="hold" grpId="0" nodeType="clickEffect">
                                  <p:stCondLst>
                                    <p:cond delay="0"/>
                                  </p:stCondLst>
                                  <p:childTnLst>
                                    <p:set>
                                      <p:cBhvr>
                                        <p:cTn id="172" dur="1" fill="hold">
                                          <p:stCondLst>
                                            <p:cond delay="0"/>
                                          </p:stCondLst>
                                        </p:cTn>
                                        <p:tgtEl>
                                          <p:spTgt spid="22">
                                            <p:txEl>
                                              <p:pRg st="0" end="0"/>
                                            </p:txEl>
                                          </p:spTgt>
                                        </p:tgtEl>
                                        <p:attrNameLst>
                                          <p:attrName>style.visibility</p:attrName>
                                        </p:attrNameLst>
                                      </p:cBhvr>
                                      <p:to>
                                        <p:strVal val="visible"/>
                                      </p:to>
                                    </p:set>
                                    <p:anim calcmode="lin" valueType="num">
                                      <p:cBhvr additive="base">
                                        <p:cTn id="173"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174" dur="500" fill="hold"/>
                                        <p:tgtEl>
                                          <p:spTgt spid="22">
                                            <p:txEl>
                                              <p:pRg st="0" end="0"/>
                                            </p:txEl>
                                          </p:spTgt>
                                        </p:tgtEl>
                                        <p:attrNameLst>
                                          <p:attrName>ppt_y</p:attrName>
                                        </p:attrNameLst>
                                      </p:cBhvr>
                                      <p:tavLst>
                                        <p:tav tm="0">
                                          <p:val>
                                            <p:strVal val="1+#ppt_h/2"/>
                                          </p:val>
                                        </p:tav>
                                        <p:tav tm="100000">
                                          <p:val>
                                            <p:strVal val="#ppt_y"/>
                                          </p:val>
                                        </p:tav>
                                      </p:tavLst>
                                    </p:anim>
                                  </p:childTnLst>
                                </p:cTn>
                              </p:par>
                              <p:par>
                                <p:cTn id="175" presetID="2" presetClass="entr" presetSubtype="4" fill="hold" grpId="0" nodeType="withEffect">
                                  <p:stCondLst>
                                    <p:cond delay="0"/>
                                  </p:stCondLst>
                                  <p:childTnLst>
                                    <p:set>
                                      <p:cBhvr>
                                        <p:cTn id="176" dur="1" fill="hold">
                                          <p:stCondLst>
                                            <p:cond delay="0"/>
                                          </p:stCondLst>
                                        </p:cTn>
                                        <p:tgtEl>
                                          <p:spTgt spid="23">
                                            <p:bg/>
                                          </p:spTgt>
                                        </p:tgtEl>
                                        <p:attrNameLst>
                                          <p:attrName>style.visibility</p:attrName>
                                        </p:attrNameLst>
                                      </p:cBhvr>
                                      <p:to>
                                        <p:strVal val="visible"/>
                                      </p:to>
                                    </p:set>
                                    <p:anim calcmode="lin" valueType="num">
                                      <p:cBhvr additive="base">
                                        <p:cTn id="177" dur="500" fill="hold"/>
                                        <p:tgtEl>
                                          <p:spTgt spid="23">
                                            <p:bg/>
                                          </p:spTgt>
                                        </p:tgtEl>
                                        <p:attrNameLst>
                                          <p:attrName>ppt_x</p:attrName>
                                        </p:attrNameLst>
                                      </p:cBhvr>
                                      <p:tavLst>
                                        <p:tav tm="0">
                                          <p:val>
                                            <p:strVal val="#ppt_x"/>
                                          </p:val>
                                        </p:tav>
                                        <p:tav tm="100000">
                                          <p:val>
                                            <p:strVal val="#ppt_x"/>
                                          </p:val>
                                        </p:tav>
                                      </p:tavLst>
                                    </p:anim>
                                    <p:anim calcmode="lin" valueType="num">
                                      <p:cBhvr additive="base">
                                        <p:cTn id="178" dur="500" fill="hold"/>
                                        <p:tgtEl>
                                          <p:spTgt spid="23">
                                            <p:bg/>
                                          </p:spTgt>
                                        </p:tgtEl>
                                        <p:attrNameLst>
                                          <p:attrName>ppt_y</p:attrName>
                                        </p:attrNameLst>
                                      </p:cBhvr>
                                      <p:tavLst>
                                        <p:tav tm="0">
                                          <p:val>
                                            <p:strVal val="1+#ppt_h/2"/>
                                          </p:val>
                                        </p:tav>
                                        <p:tav tm="100000">
                                          <p:val>
                                            <p:strVal val="#ppt_y"/>
                                          </p:val>
                                        </p:tav>
                                      </p:tavLst>
                                    </p:anim>
                                  </p:childTnLst>
                                </p:cTn>
                              </p:par>
                            </p:childTnLst>
                          </p:cTn>
                        </p:par>
                      </p:childTnLst>
                    </p:cTn>
                  </p:par>
                  <p:par>
                    <p:cTn id="179" fill="hold">
                      <p:stCondLst>
                        <p:cond delay="indefinite"/>
                      </p:stCondLst>
                      <p:childTnLst>
                        <p:par>
                          <p:cTn id="180" fill="hold">
                            <p:stCondLst>
                              <p:cond delay="0"/>
                            </p:stCondLst>
                            <p:childTnLst>
                              <p:par>
                                <p:cTn id="181" presetID="2" presetClass="entr" presetSubtype="4" fill="hold" grpId="0" nodeType="clickEffect">
                                  <p:stCondLst>
                                    <p:cond delay="0"/>
                                  </p:stCondLst>
                                  <p:childTnLst>
                                    <p:set>
                                      <p:cBhvr>
                                        <p:cTn id="182" dur="1" fill="hold">
                                          <p:stCondLst>
                                            <p:cond delay="0"/>
                                          </p:stCondLst>
                                        </p:cTn>
                                        <p:tgtEl>
                                          <p:spTgt spid="23">
                                            <p:txEl>
                                              <p:pRg st="0" end="0"/>
                                            </p:txEl>
                                          </p:spTgt>
                                        </p:tgtEl>
                                        <p:attrNameLst>
                                          <p:attrName>style.visibility</p:attrName>
                                        </p:attrNameLst>
                                      </p:cBhvr>
                                      <p:to>
                                        <p:strVal val="visible"/>
                                      </p:to>
                                    </p:set>
                                    <p:anim calcmode="lin" valueType="num">
                                      <p:cBhvr additive="base">
                                        <p:cTn id="183"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184"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P spid="7" grpId="0" build="p" animBg="1"/>
      <p:bldP spid="8" grpId="0" build="p" animBg="1"/>
      <p:bldP spid="9" grpId="0" build="p" animBg="1"/>
      <p:bldP spid="10" grpId="0" build="p" animBg="1"/>
      <p:bldP spid="11" grpId="0" build="p" animBg="1"/>
      <p:bldP spid="12" grpId="0" build="p" animBg="1"/>
      <p:bldP spid="13" grpId="0" build="p" animBg="1"/>
      <p:bldP spid="15" grpId="0" build="p" animBg="1"/>
      <p:bldP spid="16" grpId="0" build="p" animBg="1"/>
      <p:bldP spid="17" grpId="0" build="p" animBg="1"/>
      <p:bldP spid="18" grpId="0" build="p" animBg="1"/>
      <p:bldP spid="19" grpId="0" build="p" animBg="1"/>
      <p:bldP spid="20" grpId="0" build="p" animBg="1"/>
      <p:bldP spid="21" grpId="0" build="p" animBg="1"/>
      <p:bldP spid="22" grpId="0" build="p" animBg="1"/>
      <p:bldP spid="2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lose up of a blue surface&#10;&#10;Description automatically generated">
            <a:extLst>
              <a:ext uri="{FF2B5EF4-FFF2-40B4-BE49-F238E27FC236}">
                <a16:creationId xmlns:a16="http://schemas.microsoft.com/office/drawing/2014/main" id="{C44F7E96-D70E-86A0-9BC9-165E756F3A18}"/>
              </a:ext>
            </a:extLst>
          </p:cNvPr>
          <p:cNvPicPr>
            <a:picLocks noChangeAspect="1"/>
          </p:cNvPicPr>
          <p:nvPr/>
        </p:nvPicPr>
        <p:blipFill>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D64EB5BF-96BC-4E26-AACE-56317C07DE57}"/>
              </a:ext>
            </a:extLst>
          </p:cNvPr>
          <p:cNvSpPr>
            <a:spLocks noGrp="1"/>
          </p:cNvSpPr>
          <p:nvPr>
            <p:ph type="title"/>
          </p:nvPr>
        </p:nvSpPr>
        <p:spPr>
          <a:xfrm>
            <a:off x="838200" y="365125"/>
            <a:ext cx="10515600" cy="1325563"/>
          </a:xfrm>
        </p:spPr>
        <p:txBody>
          <a:bodyPr>
            <a:normAutofit/>
          </a:bodyPr>
          <a:lstStyle/>
          <a:p>
            <a:r>
              <a:rPr lang="en-GB" sz="6000" dirty="0">
                <a:solidFill>
                  <a:srgbClr val="FFFFFF"/>
                </a:solidFill>
              </a:rPr>
              <a:t>Public Order Act 1986</a:t>
            </a:r>
          </a:p>
        </p:txBody>
      </p:sp>
      <p:sp>
        <p:nvSpPr>
          <p:cNvPr id="5" name="Slide Number Placeholder 4">
            <a:extLst>
              <a:ext uri="{FF2B5EF4-FFF2-40B4-BE49-F238E27FC236}">
                <a16:creationId xmlns:a16="http://schemas.microsoft.com/office/drawing/2014/main" id="{EF62D1D3-A29E-1288-0AEE-89093F5A5684}"/>
              </a:ext>
            </a:extLst>
          </p:cNvPr>
          <p:cNvSpPr>
            <a:spLocks noGrp="1"/>
          </p:cNvSpPr>
          <p:nvPr>
            <p:ph type="sldNum" sz="quarter" idx="12"/>
          </p:nvPr>
        </p:nvSpPr>
        <p:spPr>
          <a:xfrm>
            <a:off x="8610600" y="635635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22</a:t>
            </a:fld>
            <a:endParaRPr kumimoji="0" lang="en-GB"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35BF0611-CFB0-E248-5060-FCA7204A178A}"/>
              </a:ext>
            </a:extLst>
          </p:cNvPr>
          <p:cNvGraphicFramePr>
            <a:graphicFrameLocks noGrp="1"/>
          </p:cNvGraphicFramePr>
          <p:nvPr>
            <p:ph idx="1"/>
            <p:extLst>
              <p:ext uri="{D42A27DB-BD31-4B8C-83A1-F6EECF244321}">
                <p14:modId xmlns:p14="http://schemas.microsoft.com/office/powerpoint/2010/main" val="426597654"/>
              </p:ext>
            </p:extLst>
          </p:nvPr>
        </p:nvGraphicFramePr>
        <p:xfrm>
          <a:off x="838200" y="1543050"/>
          <a:ext cx="10877550" cy="4633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9429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23C99-0459-279F-1C2B-F1CCDBF996E2}"/>
              </a:ext>
            </a:extLst>
          </p:cNvPr>
          <p:cNvSpPr>
            <a:spLocks noGrp="1"/>
          </p:cNvSpPr>
          <p:nvPr>
            <p:ph type="title"/>
          </p:nvPr>
        </p:nvSpPr>
        <p:spPr/>
        <p:txBody>
          <a:bodyPr/>
          <a:lstStyle/>
          <a:p>
            <a:r>
              <a:rPr lang="en-GB" dirty="0"/>
              <a:t>Sec 1 POA 1986 Riot</a:t>
            </a:r>
          </a:p>
        </p:txBody>
      </p:sp>
      <p:sp>
        <p:nvSpPr>
          <p:cNvPr id="3" name="Content Placeholder 2">
            <a:extLst>
              <a:ext uri="{FF2B5EF4-FFF2-40B4-BE49-F238E27FC236}">
                <a16:creationId xmlns:a16="http://schemas.microsoft.com/office/drawing/2014/main" id="{BF1B530A-070B-C0AD-A2FC-5E06DD29E3F1}"/>
              </a:ext>
            </a:extLst>
          </p:cNvPr>
          <p:cNvSpPr>
            <a:spLocks noGrp="1"/>
          </p:cNvSpPr>
          <p:nvPr>
            <p:ph idx="1"/>
          </p:nvPr>
        </p:nvSpPr>
        <p:spPr/>
        <p:txBody>
          <a:bodyPr>
            <a:normAutofit fontScale="62500" lnSpcReduction="20000"/>
          </a:bodyPr>
          <a:lstStyle/>
          <a:p>
            <a:r>
              <a:rPr lang="en-GB" b="1" dirty="0"/>
              <a:t>Riot (section 1)</a:t>
            </a:r>
          </a:p>
          <a:p>
            <a:r>
              <a:rPr lang="en-GB" dirty="0"/>
              <a:t>Triable only on indictment</a:t>
            </a:r>
          </a:p>
          <a:p>
            <a:pPr lvl="1"/>
            <a:r>
              <a:rPr lang="en-GB" dirty="0"/>
              <a:t>for a common purpose;</a:t>
            </a:r>
          </a:p>
          <a:p>
            <a:r>
              <a:rPr lang="en-GB" dirty="0"/>
              <a:t>Maximum: 10 years’ custody</a:t>
            </a:r>
          </a:p>
          <a:p>
            <a:r>
              <a:rPr lang="en-GB" dirty="0"/>
              <a:t>This is a violent specified offence for the purposes of section 226A of the Criminal Justice Act 2003</a:t>
            </a:r>
          </a:p>
          <a:p>
            <a:r>
              <a:rPr lang="en-GB" dirty="0"/>
              <a:t>Under </a:t>
            </a:r>
            <a:r>
              <a:rPr lang="en-GB" dirty="0">
                <a:hlinkClick r:id="rId2"/>
              </a:rPr>
              <a:t>section 1</a:t>
            </a:r>
            <a:r>
              <a:rPr lang="en-GB" dirty="0"/>
              <a:t> of the Act, it must be proved that:</a:t>
            </a:r>
          </a:p>
          <a:p>
            <a:r>
              <a:rPr lang="en-GB" dirty="0"/>
              <a:t>The defendant used unlawful violence whilst they were one of twelve or more persons present together</a:t>
            </a:r>
          </a:p>
          <a:p>
            <a:pPr lvl="1"/>
            <a:r>
              <a:rPr lang="en-GB" dirty="0"/>
              <a:t>who used or threatened unlawful violence</a:t>
            </a:r>
          </a:p>
          <a:p>
            <a:pPr lvl="1"/>
            <a:r>
              <a:rPr lang="en-GB" dirty="0"/>
              <a:t>and that the conduct of them (taken together)</a:t>
            </a:r>
          </a:p>
          <a:p>
            <a:pPr lvl="1"/>
            <a:r>
              <a:rPr lang="en-GB" dirty="0"/>
              <a:t>was such as would cause a person of reasonable firmness (had such a person been present at the scene) to fear for their own personal safety</a:t>
            </a:r>
          </a:p>
          <a:p>
            <a:r>
              <a:rPr lang="en-GB" dirty="0"/>
              <a:t>The offence may be committed in a public or private place. The violence may be directed against persons or property. It is immaterial whether or not the 12 or more use or threaten unlawful violence simultaneously.</a:t>
            </a:r>
          </a:p>
          <a:p>
            <a:endParaRPr lang="en-GB" dirty="0"/>
          </a:p>
        </p:txBody>
      </p:sp>
    </p:spTree>
    <p:extLst>
      <p:ext uri="{BB962C8B-B14F-4D97-AF65-F5344CB8AC3E}">
        <p14:creationId xmlns:p14="http://schemas.microsoft.com/office/powerpoint/2010/main" val="133594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891BA-7DAF-AB83-11AC-60CA7D2431EC}"/>
              </a:ext>
            </a:extLst>
          </p:cNvPr>
          <p:cNvSpPr>
            <a:spLocks noGrp="1"/>
          </p:cNvSpPr>
          <p:nvPr>
            <p:ph type="title"/>
          </p:nvPr>
        </p:nvSpPr>
        <p:spPr/>
        <p:txBody>
          <a:bodyPr/>
          <a:lstStyle/>
          <a:p>
            <a:r>
              <a:rPr lang="en-GB" dirty="0"/>
              <a:t>Sec 2 POA 1986 – Violent Disorder</a:t>
            </a:r>
          </a:p>
        </p:txBody>
      </p:sp>
      <p:sp>
        <p:nvSpPr>
          <p:cNvPr id="3" name="Content Placeholder 2">
            <a:extLst>
              <a:ext uri="{FF2B5EF4-FFF2-40B4-BE49-F238E27FC236}">
                <a16:creationId xmlns:a16="http://schemas.microsoft.com/office/drawing/2014/main" id="{06AE289A-967C-D570-3A80-2AB902B0B1C0}"/>
              </a:ext>
            </a:extLst>
          </p:cNvPr>
          <p:cNvSpPr>
            <a:spLocks noGrp="1"/>
          </p:cNvSpPr>
          <p:nvPr>
            <p:ph idx="1"/>
          </p:nvPr>
        </p:nvSpPr>
        <p:spPr/>
        <p:txBody>
          <a:bodyPr>
            <a:normAutofit fontScale="55000" lnSpcReduction="20000"/>
          </a:bodyPr>
          <a:lstStyle/>
          <a:p>
            <a:r>
              <a:rPr lang="en-GB" b="1" dirty="0"/>
              <a:t>Violent Disorder (Section 2)</a:t>
            </a:r>
          </a:p>
          <a:p>
            <a:r>
              <a:rPr lang="en-GB" dirty="0"/>
              <a:t>Triable either way</a:t>
            </a:r>
          </a:p>
          <a:p>
            <a:r>
              <a:rPr lang="en-GB" dirty="0"/>
              <a:t>Maximum: 5 years’ custody</a:t>
            </a:r>
          </a:p>
          <a:p>
            <a:r>
              <a:rPr lang="en-GB" dirty="0"/>
              <a:t>This is a violent specified offence for the purposes of section 226A of the Criminal Justice Act 2003</a:t>
            </a:r>
          </a:p>
          <a:p>
            <a:r>
              <a:rPr lang="en-GB" dirty="0">
                <a:hlinkClick r:id="rId2"/>
              </a:rPr>
              <a:t>Section 2</a:t>
            </a:r>
            <a:r>
              <a:rPr lang="en-GB" dirty="0"/>
              <a:t> of the Act creates the offence of violent disorder. It will ordinarily be appropriate for an adult charged with this offence to be tried in the Crown Court.</a:t>
            </a:r>
          </a:p>
          <a:p>
            <a:r>
              <a:rPr lang="en-GB" dirty="0"/>
              <a:t>Under section 2 of the Act, it must be proved that:</a:t>
            </a:r>
          </a:p>
          <a:p>
            <a:r>
              <a:rPr lang="en-GB" dirty="0"/>
              <a:t>three or more persons present together</a:t>
            </a:r>
          </a:p>
          <a:p>
            <a:pPr lvl="1"/>
            <a:r>
              <a:rPr lang="en-GB" dirty="0"/>
              <a:t>used or threatened unlawful violence</a:t>
            </a:r>
          </a:p>
          <a:p>
            <a:pPr lvl="1"/>
            <a:r>
              <a:rPr lang="en-GB" dirty="0"/>
              <a:t>so that the conduct of them (taken together) would cause a person of reasonable firmness (had such a person been present at the scene) to fear for their own personal safety.</a:t>
            </a:r>
          </a:p>
          <a:p>
            <a:r>
              <a:rPr lang="en-GB" dirty="0"/>
              <a:t>For </a:t>
            </a:r>
            <a:r>
              <a:rPr lang="en-GB" i="1" dirty="0" err="1"/>
              <a:t>mens</a:t>
            </a:r>
            <a:r>
              <a:rPr lang="en-GB" i="1" dirty="0"/>
              <a:t> rea,</a:t>
            </a:r>
            <a:r>
              <a:rPr lang="en-GB" dirty="0"/>
              <a:t> see section 6 of the Act.</a:t>
            </a:r>
          </a:p>
          <a:p>
            <a:r>
              <a:rPr lang="en-GB" dirty="0"/>
              <a:t>This offence should only be charged in relation to instances of serious disorder falling short of those elements required to establish an offence under section 1. Planning may be an important ingredient in a case of violent disorder but regard should be had for the potential of minor incidents to flare up into serious disorder sufficient to meet the requirements of this section.</a:t>
            </a:r>
          </a:p>
          <a:p>
            <a:r>
              <a:rPr lang="en-GB" dirty="0"/>
              <a:t>The offence may be committed in a public or private place. The violence may be directed against persons or property. It is immaterial whether or not the three or more defendants use or threaten unlawful violence simultaneously.</a:t>
            </a:r>
          </a:p>
          <a:p>
            <a:endParaRPr lang="en-GB" dirty="0"/>
          </a:p>
        </p:txBody>
      </p:sp>
    </p:spTree>
    <p:extLst>
      <p:ext uri="{BB962C8B-B14F-4D97-AF65-F5344CB8AC3E}">
        <p14:creationId xmlns:p14="http://schemas.microsoft.com/office/powerpoint/2010/main" val="31829221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E5C0E-A855-7F0B-D7F2-52FFD87CF129}"/>
              </a:ext>
            </a:extLst>
          </p:cNvPr>
          <p:cNvSpPr>
            <a:spLocks noGrp="1"/>
          </p:cNvSpPr>
          <p:nvPr>
            <p:ph type="title"/>
          </p:nvPr>
        </p:nvSpPr>
        <p:spPr/>
        <p:txBody>
          <a:bodyPr/>
          <a:lstStyle/>
          <a:p>
            <a:r>
              <a:rPr lang="en-GB" dirty="0"/>
              <a:t>Sec 3 POA 1986 - Affray</a:t>
            </a:r>
          </a:p>
        </p:txBody>
      </p:sp>
      <p:sp>
        <p:nvSpPr>
          <p:cNvPr id="3" name="Content Placeholder 2">
            <a:extLst>
              <a:ext uri="{FF2B5EF4-FFF2-40B4-BE49-F238E27FC236}">
                <a16:creationId xmlns:a16="http://schemas.microsoft.com/office/drawing/2014/main" id="{6737C791-401F-4DD6-D864-DC37846DC953}"/>
              </a:ext>
            </a:extLst>
          </p:cNvPr>
          <p:cNvSpPr>
            <a:spLocks noGrp="1"/>
          </p:cNvSpPr>
          <p:nvPr>
            <p:ph idx="1"/>
          </p:nvPr>
        </p:nvSpPr>
        <p:spPr/>
        <p:txBody>
          <a:bodyPr>
            <a:normAutofit fontScale="62500" lnSpcReduction="20000"/>
          </a:bodyPr>
          <a:lstStyle/>
          <a:p>
            <a:r>
              <a:rPr lang="en-GB" b="1" dirty="0"/>
              <a:t>Affray (Section 3)</a:t>
            </a:r>
          </a:p>
          <a:p>
            <a:r>
              <a:rPr lang="en-GB" dirty="0"/>
              <a:t>Triable either way</a:t>
            </a:r>
          </a:p>
          <a:p>
            <a:r>
              <a:rPr lang="en-GB" dirty="0"/>
              <a:t>Maximum: 3 years’ custody</a:t>
            </a:r>
          </a:p>
          <a:p>
            <a:r>
              <a:rPr lang="en-GB" dirty="0"/>
              <a:t>This is a violent specified offence for the purposes of section 226A of the Criminal Justice Act 2003</a:t>
            </a:r>
          </a:p>
          <a:p>
            <a:r>
              <a:rPr lang="en-GB" dirty="0"/>
              <a:t>Under </a:t>
            </a:r>
            <a:r>
              <a:rPr lang="en-GB" dirty="0">
                <a:hlinkClick r:id="rId2"/>
              </a:rPr>
              <a:t>section 3</a:t>
            </a:r>
            <a:r>
              <a:rPr lang="en-GB" dirty="0"/>
              <a:t> of the Act, it must be proved that:</a:t>
            </a:r>
          </a:p>
          <a:p>
            <a:r>
              <a:rPr lang="en-GB" dirty="0"/>
              <a:t>a person has used or threatened</a:t>
            </a:r>
          </a:p>
          <a:p>
            <a:pPr lvl="1"/>
            <a:r>
              <a:rPr lang="en-GB" dirty="0"/>
              <a:t>unlawful violence towards another</a:t>
            </a:r>
          </a:p>
          <a:p>
            <a:pPr lvl="1"/>
            <a:r>
              <a:rPr lang="en-GB" dirty="0"/>
              <a:t>and their conduct is such as would cause a person of reasonable firmness (had such a person been present at the scene) to fear for their own personal safety.</a:t>
            </a:r>
          </a:p>
          <a:p>
            <a:r>
              <a:rPr lang="en-GB" dirty="0"/>
              <a:t>The accused must have intended to use or threaten unlawful violence; or have been aware that their conduct may be violent or may threaten unlawful violence.</a:t>
            </a:r>
          </a:p>
          <a:p>
            <a:r>
              <a:rPr lang="en-GB" dirty="0"/>
              <a:t>The threat cannot be by words alone.</a:t>
            </a:r>
          </a:p>
          <a:p>
            <a:r>
              <a:rPr lang="en-GB" dirty="0"/>
              <a:t>“Violence” does not include violence against property alone (see </a:t>
            </a:r>
            <a:r>
              <a:rPr lang="en-GB" dirty="0">
                <a:hlinkClick r:id="rId3"/>
              </a:rPr>
              <a:t>section 8</a:t>
            </a:r>
            <a:r>
              <a:rPr lang="en-GB" dirty="0"/>
              <a:t> of the Act).</a:t>
            </a:r>
          </a:p>
          <a:p>
            <a:r>
              <a:rPr lang="en-GB" dirty="0"/>
              <a:t>The offence may be committed in a public or private place.</a:t>
            </a:r>
          </a:p>
          <a:p>
            <a:endParaRPr lang="en-GB" dirty="0"/>
          </a:p>
        </p:txBody>
      </p:sp>
    </p:spTree>
    <p:extLst>
      <p:ext uri="{BB962C8B-B14F-4D97-AF65-F5344CB8AC3E}">
        <p14:creationId xmlns:p14="http://schemas.microsoft.com/office/powerpoint/2010/main" val="21558210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121C8-63E6-43EE-1888-E9D8080924D2}"/>
              </a:ext>
            </a:extLst>
          </p:cNvPr>
          <p:cNvSpPr>
            <a:spLocks noGrp="1"/>
          </p:cNvSpPr>
          <p:nvPr>
            <p:ph type="title"/>
          </p:nvPr>
        </p:nvSpPr>
        <p:spPr/>
        <p:txBody>
          <a:bodyPr/>
          <a:lstStyle/>
          <a:p>
            <a:r>
              <a:rPr lang="en-GB" dirty="0"/>
              <a:t>Sec 4 POA 1986</a:t>
            </a:r>
          </a:p>
        </p:txBody>
      </p:sp>
      <p:sp>
        <p:nvSpPr>
          <p:cNvPr id="3" name="Content Placeholder 2">
            <a:extLst>
              <a:ext uri="{FF2B5EF4-FFF2-40B4-BE49-F238E27FC236}">
                <a16:creationId xmlns:a16="http://schemas.microsoft.com/office/drawing/2014/main" id="{95EE4381-9761-D385-F765-A5C2C110F90C}"/>
              </a:ext>
            </a:extLst>
          </p:cNvPr>
          <p:cNvSpPr>
            <a:spLocks noGrp="1"/>
          </p:cNvSpPr>
          <p:nvPr>
            <p:ph idx="1"/>
          </p:nvPr>
        </p:nvSpPr>
        <p:spPr/>
        <p:txBody>
          <a:bodyPr>
            <a:normAutofit fontScale="62500" lnSpcReduction="20000"/>
          </a:bodyPr>
          <a:lstStyle/>
          <a:p>
            <a:r>
              <a:rPr lang="en-GB" b="1" dirty="0"/>
              <a:t>Section 4 - Fear or Provocation of Violence</a:t>
            </a:r>
          </a:p>
          <a:p>
            <a:r>
              <a:rPr lang="en-GB" dirty="0"/>
              <a:t>Triable summarily</a:t>
            </a:r>
          </a:p>
          <a:p>
            <a:r>
              <a:rPr lang="en-GB" dirty="0"/>
              <a:t>Maximum: 6 months’ custody</a:t>
            </a:r>
          </a:p>
          <a:p>
            <a:r>
              <a:rPr lang="en-GB" dirty="0"/>
              <a:t>See </a:t>
            </a:r>
            <a:r>
              <a:rPr lang="en-GB" dirty="0">
                <a:hlinkClick r:id="rId2"/>
              </a:rPr>
              <a:t>Table</a:t>
            </a:r>
            <a:r>
              <a:rPr lang="en-GB" dirty="0"/>
              <a:t> below for the elements of this offence.</a:t>
            </a:r>
          </a:p>
          <a:p>
            <a:r>
              <a:rPr lang="en-GB" dirty="0"/>
              <a:t>The following types of conduct are examples which may amount to </a:t>
            </a:r>
            <a:r>
              <a:rPr lang="en-GB" dirty="0">
                <a:hlinkClick r:id="rId3"/>
              </a:rPr>
              <a:t>section 4</a:t>
            </a:r>
            <a:r>
              <a:rPr lang="en-GB" dirty="0"/>
              <a:t> threatening, abusive or insulting words or behaviour:</a:t>
            </a:r>
          </a:p>
          <a:p>
            <a:r>
              <a:rPr lang="en-GB" dirty="0"/>
              <a:t>Threats made towards innocent bystanders or individuals carrying out public service duties;</a:t>
            </a:r>
          </a:p>
          <a:p>
            <a:r>
              <a:rPr lang="en-GB" dirty="0"/>
              <a:t>The throwing of missiles by a person taking part in a demonstration or other public gathering where no injury is caused;</a:t>
            </a:r>
          </a:p>
          <a:p>
            <a:r>
              <a:rPr lang="en-GB" dirty="0"/>
              <a:t>Scuffles or incidents of violence or threats of violence committed in the context of a brawl (such as in or in the vicinity of a public house);</a:t>
            </a:r>
          </a:p>
          <a:p>
            <a:r>
              <a:rPr lang="en-GB" dirty="0"/>
              <a:t>Incidents which do not justify a charge of assault where an individual is picked on by a gang.</a:t>
            </a:r>
          </a:p>
          <a:p>
            <a:r>
              <a:rPr lang="en-GB" dirty="0"/>
              <a:t>The unlawful violence feared/likely to be provoked, etc. must be “immediate” (</a:t>
            </a:r>
            <a:r>
              <a:rPr lang="en-GB" i="1" dirty="0"/>
              <a:t>R v Horseferry Road Magistrates’ Court </a:t>
            </a:r>
            <a:r>
              <a:rPr lang="en-GB" dirty="0"/>
              <a:t>[1991] 1 All E. R. 324: The publishers of a book (The Satanic Verses) had not committed any offence under section 4 as any violence provoked was too remote from the action of publishing the book to qualify as “immediate”.</a:t>
            </a:r>
          </a:p>
          <a:p>
            <a:endParaRPr lang="en-GB" dirty="0"/>
          </a:p>
        </p:txBody>
      </p:sp>
    </p:spTree>
    <p:extLst>
      <p:ext uri="{BB962C8B-B14F-4D97-AF65-F5344CB8AC3E}">
        <p14:creationId xmlns:p14="http://schemas.microsoft.com/office/powerpoint/2010/main" val="22495398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8A348-0486-F4FB-32FD-5EC31C51B17A}"/>
              </a:ext>
            </a:extLst>
          </p:cNvPr>
          <p:cNvSpPr>
            <a:spLocks noGrp="1"/>
          </p:cNvSpPr>
          <p:nvPr>
            <p:ph type="title"/>
          </p:nvPr>
        </p:nvSpPr>
        <p:spPr/>
        <p:txBody>
          <a:bodyPr/>
          <a:lstStyle/>
          <a:p>
            <a:r>
              <a:rPr lang="en-GB" dirty="0"/>
              <a:t>Sec 4a POA 1986</a:t>
            </a:r>
          </a:p>
        </p:txBody>
      </p:sp>
      <p:sp>
        <p:nvSpPr>
          <p:cNvPr id="3" name="Content Placeholder 2">
            <a:extLst>
              <a:ext uri="{FF2B5EF4-FFF2-40B4-BE49-F238E27FC236}">
                <a16:creationId xmlns:a16="http://schemas.microsoft.com/office/drawing/2014/main" id="{7FD5708D-9663-3919-A368-ADCFB9D29C0D}"/>
              </a:ext>
            </a:extLst>
          </p:cNvPr>
          <p:cNvSpPr>
            <a:spLocks noGrp="1"/>
          </p:cNvSpPr>
          <p:nvPr>
            <p:ph idx="1"/>
          </p:nvPr>
        </p:nvSpPr>
        <p:spPr/>
        <p:txBody>
          <a:bodyPr/>
          <a:lstStyle/>
          <a:p>
            <a:r>
              <a:rPr lang="en-GB" b="1" dirty="0"/>
              <a:t>Section 4A - Intentional Harassment, Alarm or Distress</a:t>
            </a:r>
          </a:p>
          <a:p>
            <a:r>
              <a:rPr lang="en-GB" dirty="0"/>
              <a:t>Triable summarily</a:t>
            </a:r>
          </a:p>
          <a:p>
            <a:r>
              <a:rPr lang="en-GB" dirty="0"/>
              <a:t>Maximum: 26 weeks’ custody</a:t>
            </a:r>
          </a:p>
          <a:p>
            <a:r>
              <a:rPr lang="en-GB" dirty="0"/>
              <a:t>See </a:t>
            </a:r>
            <a:r>
              <a:rPr lang="en-GB" dirty="0">
                <a:hlinkClick r:id="rId2"/>
              </a:rPr>
              <a:t>Table</a:t>
            </a:r>
            <a:r>
              <a:rPr lang="en-GB" dirty="0"/>
              <a:t> below for the elements of this offence.</a:t>
            </a:r>
          </a:p>
          <a:p>
            <a:r>
              <a:rPr lang="en-GB" dirty="0">
                <a:hlinkClick r:id="rId3"/>
              </a:rPr>
              <a:t>Section 4A</a:t>
            </a:r>
            <a:r>
              <a:rPr lang="en-GB" dirty="0"/>
              <a:t> carries a higher maximum than section 5. It requires the intention to cause harassment, alarm or distress to a specific victim. This can usually be proved where there is evidence of specific, directed abuse.</a:t>
            </a:r>
          </a:p>
          <a:p>
            <a:endParaRPr lang="en-GB" dirty="0"/>
          </a:p>
        </p:txBody>
      </p:sp>
    </p:spTree>
    <p:extLst>
      <p:ext uri="{BB962C8B-B14F-4D97-AF65-F5344CB8AC3E}">
        <p14:creationId xmlns:p14="http://schemas.microsoft.com/office/powerpoint/2010/main" val="152710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101D7-9D08-0C40-4965-6D6EEF2E6F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54233D-E2DE-3F2B-AEF7-DC7E6F2CD211}"/>
              </a:ext>
            </a:extLst>
          </p:cNvPr>
          <p:cNvSpPr>
            <a:spLocks noGrp="1"/>
          </p:cNvSpPr>
          <p:nvPr>
            <p:ph idx="1"/>
          </p:nvPr>
        </p:nvSpPr>
        <p:spPr/>
        <p:txBody>
          <a:bodyPr/>
          <a:lstStyle/>
          <a:p>
            <a:r>
              <a:rPr lang="en-GB" dirty="0"/>
              <a:t>Sections 4, 4A and 5 may take place in a </a:t>
            </a:r>
            <a:r>
              <a:rPr lang="en-GB" b="1" dirty="0"/>
              <a:t>public</a:t>
            </a:r>
            <a:r>
              <a:rPr lang="en-GB" dirty="0"/>
              <a:t> or </a:t>
            </a:r>
            <a:r>
              <a:rPr lang="en-GB" b="1" dirty="0"/>
              <a:t>private place</a:t>
            </a:r>
            <a:r>
              <a:rPr lang="en-GB" dirty="0"/>
              <a:t>.</a:t>
            </a:r>
          </a:p>
          <a:p>
            <a:r>
              <a:rPr lang="en-GB" dirty="0"/>
              <a:t> No offence under these sections is committed, however, if such conduct takes place inside a dwelling and the person to whom it is directed is inside that or another dwelling.</a:t>
            </a:r>
          </a:p>
          <a:p>
            <a:endParaRPr lang="en-GB" dirty="0"/>
          </a:p>
          <a:p>
            <a:r>
              <a:rPr lang="en-GB" dirty="0"/>
              <a:t>Offender may be inside but actions are directed outside. For example shouting abuse from a window.</a:t>
            </a:r>
          </a:p>
        </p:txBody>
      </p:sp>
    </p:spTree>
    <p:extLst>
      <p:ext uri="{BB962C8B-B14F-4D97-AF65-F5344CB8AC3E}">
        <p14:creationId xmlns:p14="http://schemas.microsoft.com/office/powerpoint/2010/main" val="768479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058B-BC43-E175-7A9E-F1F9187E13F5}"/>
              </a:ext>
            </a:extLst>
          </p:cNvPr>
          <p:cNvSpPr>
            <a:spLocks noGrp="1"/>
          </p:cNvSpPr>
          <p:nvPr>
            <p:ph type="title"/>
          </p:nvPr>
        </p:nvSpPr>
        <p:spPr/>
        <p:txBody>
          <a:bodyPr/>
          <a:lstStyle/>
          <a:p>
            <a:r>
              <a:rPr lang="en-GB" dirty="0"/>
              <a:t>Sec 1 Protection from </a:t>
            </a:r>
            <a:r>
              <a:rPr lang="en-GB" dirty="0" err="1"/>
              <a:t>Harrasment</a:t>
            </a:r>
            <a:r>
              <a:rPr lang="en-GB" dirty="0"/>
              <a:t> Act 1997</a:t>
            </a:r>
          </a:p>
        </p:txBody>
      </p:sp>
      <p:sp>
        <p:nvSpPr>
          <p:cNvPr id="3" name="Content Placeholder 2">
            <a:extLst>
              <a:ext uri="{FF2B5EF4-FFF2-40B4-BE49-F238E27FC236}">
                <a16:creationId xmlns:a16="http://schemas.microsoft.com/office/drawing/2014/main" id="{1ABCB92B-FEA2-AD88-4C96-4BC6DC3650E8}"/>
              </a:ext>
            </a:extLst>
          </p:cNvPr>
          <p:cNvSpPr>
            <a:spLocks noGrp="1"/>
          </p:cNvSpPr>
          <p:nvPr>
            <p:ph idx="1"/>
          </p:nvPr>
        </p:nvSpPr>
        <p:spPr/>
        <p:txBody>
          <a:bodyPr>
            <a:normAutofit fontScale="85000" lnSpcReduction="20000"/>
          </a:bodyPr>
          <a:lstStyle/>
          <a:p>
            <a:r>
              <a:rPr lang="en-GB" b="1" dirty="0"/>
              <a:t>Prohibition of harassment.</a:t>
            </a:r>
          </a:p>
          <a:p>
            <a:r>
              <a:rPr lang="en-GB" dirty="0"/>
              <a:t>(1)A person must not pursue a course of conduct—</a:t>
            </a:r>
          </a:p>
          <a:p>
            <a:r>
              <a:rPr lang="en-GB" dirty="0"/>
              <a:t>(a)which amounts to harassment of another, and</a:t>
            </a:r>
          </a:p>
          <a:p>
            <a:r>
              <a:rPr lang="en-GB" dirty="0"/>
              <a:t>(b)which he knows or ought to know amounts to harassment of the other.</a:t>
            </a:r>
          </a:p>
          <a:p>
            <a:r>
              <a:rPr lang="en-GB" dirty="0"/>
              <a:t>(1A)A person must not pursue a course of conduct —</a:t>
            </a:r>
          </a:p>
          <a:p>
            <a:r>
              <a:rPr lang="en-GB" dirty="0"/>
              <a:t>(a)which involves harassment of two or more persons, and</a:t>
            </a:r>
          </a:p>
          <a:p>
            <a:r>
              <a:rPr lang="en-GB" dirty="0"/>
              <a:t>(b)which he knows or ought to know involves harassment of those persons, and</a:t>
            </a:r>
          </a:p>
          <a:p>
            <a:r>
              <a:rPr lang="en-GB" dirty="0"/>
              <a:t>(c)by which he intends to persuade any person (whether or not one of those mentioned above)—</a:t>
            </a:r>
          </a:p>
          <a:p>
            <a:r>
              <a:rPr lang="en-GB" dirty="0"/>
              <a:t>(</a:t>
            </a:r>
            <a:r>
              <a:rPr lang="en-GB" dirty="0" err="1"/>
              <a:t>i</a:t>
            </a:r>
            <a:r>
              <a:rPr lang="en-GB" dirty="0"/>
              <a:t>)not to do something that he is entitled or required to do, or</a:t>
            </a:r>
          </a:p>
          <a:p>
            <a:r>
              <a:rPr lang="en-GB" dirty="0"/>
              <a:t>(ii)to do something that he is not under any obligation to do</a:t>
            </a:r>
            <a:r>
              <a:rPr lang="en-GB" b="1" dirty="0"/>
              <a:t>]</a:t>
            </a:r>
            <a:endParaRPr lang="en-GB" dirty="0"/>
          </a:p>
          <a:p>
            <a:endParaRPr lang="en-GB" dirty="0"/>
          </a:p>
        </p:txBody>
      </p:sp>
    </p:spTree>
    <p:extLst>
      <p:ext uri="{BB962C8B-B14F-4D97-AF65-F5344CB8AC3E}">
        <p14:creationId xmlns:p14="http://schemas.microsoft.com/office/powerpoint/2010/main" val="16330086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846CD-8273-9E60-6EA5-E939E5560756}"/>
              </a:ext>
            </a:extLst>
          </p:cNvPr>
          <p:cNvSpPr>
            <a:spLocks noGrp="1"/>
          </p:cNvSpPr>
          <p:nvPr>
            <p:ph type="title"/>
          </p:nvPr>
        </p:nvSpPr>
        <p:spPr/>
        <p:txBody>
          <a:bodyPr/>
          <a:lstStyle/>
          <a:p>
            <a:r>
              <a:rPr lang="en-GB" dirty="0"/>
              <a:t>Hatred </a:t>
            </a:r>
          </a:p>
        </p:txBody>
      </p:sp>
      <p:sp>
        <p:nvSpPr>
          <p:cNvPr id="3" name="Content Placeholder 2">
            <a:extLst>
              <a:ext uri="{FF2B5EF4-FFF2-40B4-BE49-F238E27FC236}">
                <a16:creationId xmlns:a16="http://schemas.microsoft.com/office/drawing/2014/main" id="{E369E258-BDE1-A69D-DB27-B0ED83D37704}"/>
              </a:ext>
            </a:extLst>
          </p:cNvPr>
          <p:cNvSpPr>
            <a:spLocks noGrp="1"/>
          </p:cNvSpPr>
          <p:nvPr>
            <p:ph idx="1"/>
          </p:nvPr>
        </p:nvSpPr>
        <p:spPr/>
        <p:txBody>
          <a:bodyPr>
            <a:normAutofit fontScale="62500" lnSpcReduction="20000"/>
          </a:bodyPr>
          <a:lstStyle/>
          <a:p>
            <a:r>
              <a:rPr lang="en-GB" b="1" dirty="0"/>
              <a:t>Racially/Religiously Aggravated Offences</a:t>
            </a:r>
          </a:p>
          <a:p>
            <a:r>
              <a:rPr lang="en-GB" dirty="0"/>
              <a:t>Where an offence under sections 4, 4A or 5 is aggravated by racial or religious hostility (defined at </a:t>
            </a:r>
            <a:r>
              <a:rPr lang="en-GB" dirty="0">
                <a:hlinkClick r:id="rId2"/>
              </a:rPr>
              <a:t>section 28(1) of the Crime and Disorder Act 1998),</a:t>
            </a:r>
            <a:r>
              <a:rPr lang="en-GB" dirty="0"/>
              <a:t> a specific racially or religiously aggravated version of the offence is available.</a:t>
            </a:r>
          </a:p>
          <a:p>
            <a:r>
              <a:rPr lang="en-GB" dirty="0"/>
              <a:t>These aggravated offences carry a higher maximum penalty than the basic equivalent offences.</a:t>
            </a:r>
          </a:p>
          <a:p>
            <a:r>
              <a:rPr lang="en-GB" dirty="0"/>
              <a:t>In the case of offences under section 4 or 4A of the Act, the racially or religiously aggravated version of the offence is either-way with the maximum penalty on indictment being two years’ imprisonment or an unlimited fine or both. The maximum penalty on summary conviction is six months’ imprisonment or an unlimited fine or both.</a:t>
            </a:r>
          </a:p>
          <a:p>
            <a:r>
              <a:rPr lang="en-GB" dirty="0"/>
              <a:t>Racially or religiously aggravated section 5 is a summary only, non-imprisonable offence and the maximum penalty is a level 4 fine.</a:t>
            </a:r>
          </a:p>
          <a:p>
            <a:r>
              <a:rPr lang="en-GB" dirty="0"/>
              <a:t>Where there is credible evidence to prove the racially or religiously aggravated form of the offence, this should always be charged. The basic offence should also always be charged (as an alternative in the case of summary trial since the magistrates cannot bring in an alternative verdict) but a plea to the basic offence is not acceptable.</a:t>
            </a:r>
          </a:p>
          <a:p>
            <a:r>
              <a:rPr lang="en-GB" dirty="0"/>
              <a:t>Prosecutors should refer to the </a:t>
            </a:r>
            <a:r>
              <a:rPr lang="en-GB" dirty="0">
                <a:hlinkClick r:id="rId3"/>
              </a:rPr>
              <a:t>CPS Guidance on Prosecuting Racist and Religious Crime,</a:t>
            </a:r>
            <a:r>
              <a:rPr lang="en-GB" dirty="0"/>
              <a:t> elsewhere in the Legal Guidance.</a:t>
            </a:r>
          </a:p>
          <a:p>
            <a:endParaRPr lang="en-GB" dirty="0"/>
          </a:p>
        </p:txBody>
      </p:sp>
    </p:spTree>
    <p:extLst>
      <p:ext uri="{BB962C8B-B14F-4D97-AF65-F5344CB8AC3E}">
        <p14:creationId xmlns:p14="http://schemas.microsoft.com/office/powerpoint/2010/main" val="3510573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50EFE-D6B6-C621-DA7C-E551DBFCD0C9}"/>
              </a:ext>
            </a:extLst>
          </p:cNvPr>
          <p:cNvSpPr>
            <a:spLocks noGrp="1"/>
          </p:cNvSpPr>
          <p:nvPr>
            <p:ph type="title"/>
          </p:nvPr>
        </p:nvSpPr>
        <p:spPr/>
        <p:txBody>
          <a:bodyPr/>
          <a:lstStyle/>
          <a:p>
            <a:r>
              <a:rPr lang="en-GB" dirty="0"/>
              <a:t>Incitement to Hate…</a:t>
            </a:r>
          </a:p>
        </p:txBody>
      </p:sp>
      <p:sp>
        <p:nvSpPr>
          <p:cNvPr id="3" name="Content Placeholder 2">
            <a:extLst>
              <a:ext uri="{FF2B5EF4-FFF2-40B4-BE49-F238E27FC236}">
                <a16:creationId xmlns:a16="http://schemas.microsoft.com/office/drawing/2014/main" id="{9451115C-89D3-3995-3B3E-FEECE75C6440}"/>
              </a:ext>
            </a:extLst>
          </p:cNvPr>
          <p:cNvSpPr>
            <a:spLocks noGrp="1"/>
          </p:cNvSpPr>
          <p:nvPr>
            <p:ph idx="1"/>
          </p:nvPr>
        </p:nvSpPr>
        <p:spPr/>
        <p:txBody>
          <a:bodyPr>
            <a:normAutofit fontScale="92500" lnSpcReduction="20000"/>
          </a:bodyPr>
          <a:lstStyle/>
          <a:p>
            <a:r>
              <a:rPr lang="en-GB" b="1" dirty="0"/>
              <a:t>Incitement to Hatred on the grounds of Race, Religion or Sexual Orientation</a:t>
            </a:r>
          </a:p>
          <a:p>
            <a:r>
              <a:rPr lang="en-GB" dirty="0">
                <a:hlinkClick r:id="rId2"/>
              </a:rPr>
              <a:t>Parts III</a:t>
            </a:r>
            <a:r>
              <a:rPr lang="en-GB" dirty="0"/>
              <a:t> and </a:t>
            </a:r>
            <a:r>
              <a:rPr lang="en-GB" dirty="0">
                <a:hlinkClick r:id="rId3"/>
              </a:rPr>
              <a:t>3A</a:t>
            </a:r>
            <a:r>
              <a:rPr lang="en-GB" dirty="0"/>
              <a:t> of the Act create offences of inciting hatred based on race, religion or sexual orientation.</a:t>
            </a:r>
          </a:p>
          <a:p>
            <a:r>
              <a:rPr lang="en-GB" dirty="0"/>
              <a:t>Refer to CPS legal guidance on </a:t>
            </a:r>
            <a:r>
              <a:rPr lang="en-GB" dirty="0">
                <a:hlinkClick r:id="rId4"/>
              </a:rPr>
              <a:t>Prosecuting Cases of Racist and Religious Crime</a:t>
            </a:r>
            <a:r>
              <a:rPr lang="en-GB" dirty="0"/>
              <a:t>, and </a:t>
            </a:r>
            <a:r>
              <a:rPr lang="en-GB" dirty="0">
                <a:hlinkClick r:id="rId5"/>
              </a:rPr>
              <a:t>Homophobic, </a:t>
            </a:r>
            <a:r>
              <a:rPr lang="en-GB" dirty="0" err="1">
                <a:hlinkClick r:id="rId5"/>
              </a:rPr>
              <a:t>Biphobic</a:t>
            </a:r>
            <a:r>
              <a:rPr lang="en-GB" dirty="0">
                <a:hlinkClick r:id="rId5"/>
              </a:rPr>
              <a:t> and Transphobic Hate Crime</a:t>
            </a:r>
            <a:r>
              <a:rPr lang="en-GB" dirty="0"/>
              <a:t>.</a:t>
            </a:r>
          </a:p>
          <a:p>
            <a:r>
              <a:rPr lang="en-GB" dirty="0"/>
              <a:t>Proceedings for any of these offences may only be instituted with the consent of the Attorney General. Where a case alleging incitement to hatred based on race, religion or sexual orientation is referred to Area, Area must prepare a report for SCCTD so that SCCTD and Area can have an informed discussion on </a:t>
            </a:r>
            <a:r>
              <a:rPr lang="en-GB" dirty="0">
                <a:hlinkClick r:id="rId6"/>
              </a:rPr>
              <a:t>where the responsibility for the case should lie</a:t>
            </a:r>
            <a:r>
              <a:rPr lang="en-GB" dirty="0"/>
              <a:t>.</a:t>
            </a:r>
          </a:p>
          <a:p>
            <a:endParaRPr lang="en-GB" dirty="0"/>
          </a:p>
        </p:txBody>
      </p:sp>
    </p:spTree>
    <p:extLst>
      <p:ext uri="{BB962C8B-B14F-4D97-AF65-F5344CB8AC3E}">
        <p14:creationId xmlns:p14="http://schemas.microsoft.com/office/powerpoint/2010/main" val="22053212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5B15-BA48-DB49-6A7F-7D72F7E435D4}"/>
              </a:ext>
            </a:extLst>
          </p:cNvPr>
          <p:cNvSpPr>
            <a:spLocks noGrp="1"/>
          </p:cNvSpPr>
          <p:nvPr>
            <p:ph type="title"/>
          </p:nvPr>
        </p:nvSpPr>
        <p:spPr/>
        <p:txBody>
          <a:bodyPr/>
          <a:lstStyle/>
          <a:p>
            <a:r>
              <a:rPr lang="en-GB" dirty="0"/>
              <a:t>Case exercises</a:t>
            </a:r>
          </a:p>
        </p:txBody>
      </p:sp>
      <p:sp>
        <p:nvSpPr>
          <p:cNvPr id="3" name="Content Placeholder 2">
            <a:extLst>
              <a:ext uri="{FF2B5EF4-FFF2-40B4-BE49-F238E27FC236}">
                <a16:creationId xmlns:a16="http://schemas.microsoft.com/office/drawing/2014/main" id="{73AE0AC9-8630-ED65-C163-68D8647BCF9F}"/>
              </a:ext>
            </a:extLst>
          </p:cNvPr>
          <p:cNvSpPr>
            <a:spLocks noGrp="1"/>
          </p:cNvSpPr>
          <p:nvPr>
            <p:ph idx="1"/>
          </p:nvPr>
        </p:nvSpPr>
        <p:spPr/>
        <p:txBody>
          <a:bodyPr>
            <a:normAutofit fontScale="32500" lnSpcReduction="20000"/>
          </a:bodyPr>
          <a:lstStyle/>
          <a:p>
            <a:r>
              <a:rPr lang="en-GB" dirty="0"/>
              <a:t>A man living alone that works shifts but persistently undertakes DIY projects during the early hours of the morning.</a:t>
            </a:r>
          </a:p>
          <a:p>
            <a:endParaRPr lang="en-GB" dirty="0"/>
          </a:p>
          <a:p>
            <a:r>
              <a:rPr lang="en-GB" dirty="0"/>
              <a:t>A woman who screams at her children in the Garden telling them to come in which is getting on a neighbour’s nerves.</a:t>
            </a:r>
          </a:p>
          <a:p>
            <a:endParaRPr lang="en-GB" dirty="0"/>
          </a:p>
          <a:p>
            <a:r>
              <a:rPr lang="en-GB" dirty="0"/>
              <a:t>A Male neighbour who is hard of hearing and watches adult themed material in the afternoon, which all other occupants of the </a:t>
            </a:r>
            <a:r>
              <a:rPr lang="en-GB" dirty="0" err="1"/>
              <a:t>cul</a:t>
            </a:r>
            <a:r>
              <a:rPr lang="en-GB" dirty="0"/>
              <a:t> de sac can hear and feel upset about its contents and their peace and quiet being disturbed.</a:t>
            </a:r>
          </a:p>
          <a:p>
            <a:endParaRPr lang="en-GB" dirty="0"/>
          </a:p>
          <a:p>
            <a:r>
              <a:rPr lang="en-GB" dirty="0"/>
              <a:t>Youths spinning around the local area on electric bikes, performing stunts which on times cause drivers to brake sharply to avoid them.</a:t>
            </a:r>
          </a:p>
          <a:p>
            <a:endParaRPr lang="en-GB" dirty="0"/>
          </a:p>
          <a:p>
            <a:r>
              <a:rPr lang="en-GB" dirty="0"/>
              <a:t>Two local comprehensive schools who are age old advisory’s arranging to meet up during the school holidays to “have it out”.</a:t>
            </a:r>
          </a:p>
          <a:p>
            <a:endParaRPr lang="en-GB" dirty="0"/>
          </a:p>
          <a:p>
            <a:r>
              <a:rPr lang="en-GB" dirty="0"/>
              <a:t>A drunk on international Saturday, jubilant that their team has won, who choses to run over all of the vehicles parked in the high street without thinking that damage might be caused.</a:t>
            </a:r>
          </a:p>
          <a:p>
            <a:endParaRPr lang="en-GB" dirty="0"/>
          </a:p>
          <a:p>
            <a:r>
              <a:rPr lang="en-GB" dirty="0"/>
              <a:t>Two brothers arguing and then fighting in the centre of town during the early evening causing an elderly couple to have to walk around them and take a different route to their car, with the female feeling really quite concerned and threatened by their actions.</a:t>
            </a:r>
          </a:p>
          <a:p>
            <a:endParaRPr lang="en-GB" dirty="0"/>
          </a:p>
          <a:p>
            <a:r>
              <a:rPr lang="en-GB" dirty="0"/>
              <a:t>A very annoyed lecturer who has just delivered a lecture to students who did attend but were heavily under the influence of their partying the night before, leaving the building and as she does so, falls off the kerb, twists her ankle and swears in frustration as the day is just not getting any better.</a:t>
            </a:r>
          </a:p>
          <a:p>
            <a:endParaRPr lang="en-GB" dirty="0"/>
          </a:p>
          <a:p>
            <a:r>
              <a:rPr lang="en-GB" dirty="0"/>
              <a:t>Consider the case exercises, whether or not they fall under ASB, what actions are available to you, which would be most effective and would it be a sole agency response.</a:t>
            </a:r>
          </a:p>
        </p:txBody>
      </p:sp>
      <p:sp>
        <p:nvSpPr>
          <p:cNvPr id="4" name="Slide Number Placeholder 3">
            <a:extLst>
              <a:ext uri="{FF2B5EF4-FFF2-40B4-BE49-F238E27FC236}">
                <a16:creationId xmlns:a16="http://schemas.microsoft.com/office/drawing/2014/main" id="{3C5B266F-C320-052C-6B85-56FA4A7FCE56}"/>
              </a:ext>
            </a:extLst>
          </p:cNvPr>
          <p:cNvSpPr>
            <a:spLocks noGrp="1"/>
          </p:cNvSpPr>
          <p:nvPr>
            <p:ph type="sldNum" sz="quarter" idx="12"/>
          </p:nvPr>
        </p:nvSpPr>
        <p:spPr/>
        <p:txBody>
          <a:bodyPr/>
          <a:lstStyle/>
          <a:p>
            <a:fld id="{7EE70F85-FB46-4664-904F-529BF12CA752}" type="slidenum">
              <a:rPr lang="en-GB" smtClean="0"/>
              <a:t>32</a:t>
            </a:fld>
            <a:endParaRPr lang="en-GB"/>
          </a:p>
        </p:txBody>
      </p:sp>
    </p:spTree>
    <p:extLst>
      <p:ext uri="{BB962C8B-B14F-4D97-AF65-F5344CB8AC3E}">
        <p14:creationId xmlns:p14="http://schemas.microsoft.com/office/powerpoint/2010/main" val="31440464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B98D3-C69C-3C4C-CAC1-C6BA12A6172F}"/>
              </a:ext>
            </a:extLst>
          </p:cNvPr>
          <p:cNvSpPr>
            <a:spLocks noGrp="1"/>
          </p:cNvSpPr>
          <p:nvPr>
            <p:ph type="title"/>
          </p:nvPr>
        </p:nvSpPr>
        <p:spPr/>
        <p:txBody>
          <a:bodyPr/>
          <a:lstStyle/>
          <a:p>
            <a:r>
              <a:rPr lang="en-GB" dirty="0"/>
              <a:t>Other potential ASB considerations</a:t>
            </a:r>
          </a:p>
        </p:txBody>
      </p:sp>
      <p:sp>
        <p:nvSpPr>
          <p:cNvPr id="3" name="Content Placeholder 2">
            <a:extLst>
              <a:ext uri="{FF2B5EF4-FFF2-40B4-BE49-F238E27FC236}">
                <a16:creationId xmlns:a16="http://schemas.microsoft.com/office/drawing/2014/main" id="{C3E58341-26EA-72E5-6ABE-93AFF0D93FE7}"/>
              </a:ext>
            </a:extLst>
          </p:cNvPr>
          <p:cNvSpPr>
            <a:spLocks noGrp="1"/>
          </p:cNvSpPr>
          <p:nvPr>
            <p:ph idx="1"/>
          </p:nvPr>
        </p:nvSpPr>
        <p:spPr/>
        <p:txBody>
          <a:bodyPr/>
          <a:lstStyle/>
          <a:p>
            <a:r>
              <a:rPr lang="en-GB" dirty="0"/>
              <a:t>Forced Marriage</a:t>
            </a:r>
          </a:p>
          <a:p>
            <a:r>
              <a:rPr lang="en-GB" dirty="0"/>
              <a:t>Domestic Abuse</a:t>
            </a:r>
          </a:p>
          <a:p>
            <a:r>
              <a:rPr lang="en-GB" dirty="0"/>
              <a:t>County lines</a:t>
            </a:r>
          </a:p>
          <a:p>
            <a:r>
              <a:rPr lang="en-GB" dirty="0"/>
              <a:t>Drug Offences</a:t>
            </a:r>
          </a:p>
          <a:p>
            <a:r>
              <a:rPr lang="en-GB" dirty="0"/>
              <a:t>Human Trafficking</a:t>
            </a:r>
          </a:p>
          <a:p>
            <a:r>
              <a:rPr lang="en-GB" dirty="0"/>
              <a:t>Sex Workers</a:t>
            </a:r>
          </a:p>
        </p:txBody>
      </p:sp>
    </p:spTree>
    <p:extLst>
      <p:ext uri="{BB962C8B-B14F-4D97-AF65-F5344CB8AC3E}">
        <p14:creationId xmlns:p14="http://schemas.microsoft.com/office/powerpoint/2010/main" val="34171956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E1C4D-6949-CD19-5822-60C136901E8A}"/>
              </a:ext>
            </a:extLst>
          </p:cNvPr>
          <p:cNvSpPr>
            <a:spLocks noGrp="1"/>
          </p:cNvSpPr>
          <p:nvPr>
            <p:ph type="title"/>
          </p:nvPr>
        </p:nvSpPr>
        <p:spPr/>
        <p:txBody>
          <a:bodyPr/>
          <a:lstStyle/>
          <a:p>
            <a:r>
              <a:rPr lang="en-GB" dirty="0"/>
              <a:t>Consider ……</a:t>
            </a:r>
          </a:p>
        </p:txBody>
      </p:sp>
      <p:sp>
        <p:nvSpPr>
          <p:cNvPr id="3" name="Content Placeholder 2">
            <a:extLst>
              <a:ext uri="{FF2B5EF4-FFF2-40B4-BE49-F238E27FC236}">
                <a16:creationId xmlns:a16="http://schemas.microsoft.com/office/drawing/2014/main" id="{7821F575-102F-ECB2-38C1-182D17E8D9D8}"/>
              </a:ext>
            </a:extLst>
          </p:cNvPr>
          <p:cNvSpPr>
            <a:spLocks noGrp="1"/>
          </p:cNvSpPr>
          <p:nvPr>
            <p:ph idx="1"/>
          </p:nvPr>
        </p:nvSpPr>
        <p:spPr/>
        <p:txBody>
          <a:bodyPr/>
          <a:lstStyle/>
          <a:p>
            <a:r>
              <a:rPr lang="en-GB" dirty="0"/>
              <a:t>How would you engage hard to reach people?</a:t>
            </a:r>
          </a:p>
        </p:txBody>
      </p:sp>
    </p:spTree>
    <p:extLst>
      <p:ext uri="{BB962C8B-B14F-4D97-AF65-F5344CB8AC3E}">
        <p14:creationId xmlns:p14="http://schemas.microsoft.com/office/powerpoint/2010/main" val="2424614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06A56-EA2E-FBE4-0C2E-3119E9D80F3A}"/>
              </a:ext>
            </a:extLst>
          </p:cNvPr>
          <p:cNvSpPr>
            <a:spLocks noGrp="1"/>
          </p:cNvSpPr>
          <p:nvPr>
            <p:ph type="title"/>
          </p:nvPr>
        </p:nvSpPr>
        <p:spPr/>
        <p:txBody>
          <a:bodyPr/>
          <a:lstStyle/>
          <a:p>
            <a:r>
              <a:rPr lang="en-GB" dirty="0"/>
              <a:t>Role Play Prep Case Exercises.</a:t>
            </a:r>
          </a:p>
        </p:txBody>
      </p:sp>
      <p:sp>
        <p:nvSpPr>
          <p:cNvPr id="3" name="Content Placeholder 2">
            <a:extLst>
              <a:ext uri="{FF2B5EF4-FFF2-40B4-BE49-F238E27FC236}">
                <a16:creationId xmlns:a16="http://schemas.microsoft.com/office/drawing/2014/main" id="{A6457E19-B2A7-2CF9-E1AE-4EF26D5F3A3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446077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1952C-A475-67C7-4699-B14E280DEE47}"/>
              </a:ext>
            </a:extLst>
          </p:cNvPr>
          <p:cNvSpPr>
            <a:spLocks noGrp="1"/>
          </p:cNvSpPr>
          <p:nvPr>
            <p:ph type="title"/>
          </p:nvPr>
        </p:nvSpPr>
        <p:spPr/>
        <p:txBody>
          <a:bodyPr/>
          <a:lstStyle/>
          <a:p>
            <a:r>
              <a:rPr lang="en-GB" dirty="0"/>
              <a:t>Revision</a:t>
            </a:r>
          </a:p>
        </p:txBody>
      </p:sp>
      <p:sp>
        <p:nvSpPr>
          <p:cNvPr id="3" name="Content Placeholder 2">
            <a:extLst>
              <a:ext uri="{FF2B5EF4-FFF2-40B4-BE49-F238E27FC236}">
                <a16:creationId xmlns:a16="http://schemas.microsoft.com/office/drawing/2014/main" id="{09A7D077-BB3C-7ED8-37EA-41110462523D}"/>
              </a:ext>
            </a:extLst>
          </p:cNvPr>
          <p:cNvSpPr>
            <a:spLocks noGrp="1"/>
          </p:cNvSpPr>
          <p:nvPr>
            <p:ph idx="1"/>
          </p:nvPr>
        </p:nvSpPr>
        <p:spPr/>
        <p:txBody>
          <a:bodyPr>
            <a:normAutofit lnSpcReduction="10000"/>
          </a:bodyPr>
          <a:lstStyle/>
          <a:p>
            <a:r>
              <a:rPr lang="en-GB" dirty="0"/>
              <a:t>A call has been made to police that children are throwing fireworks around in the local park.</a:t>
            </a:r>
          </a:p>
          <a:p>
            <a:r>
              <a:rPr lang="en-GB" dirty="0"/>
              <a:t>This happens every November in the lead up to Bonfire Night</a:t>
            </a:r>
          </a:p>
          <a:p>
            <a:r>
              <a:rPr lang="en-GB" dirty="0"/>
              <a:t>Locals are especially concerned as there has been a previous incident where children hid fireworks inside the bonfire and when the organisers lit it, they shot off in all directions narrowly missing members of the community</a:t>
            </a:r>
          </a:p>
          <a:p>
            <a:r>
              <a:rPr lang="en-GB" dirty="0"/>
              <a:t>Consider your powers, options and possible actions and whether you would benefit from partnership working and if so in what way would you work together to reduce the </a:t>
            </a:r>
            <a:r>
              <a:rPr lang="en-GB" dirty="0" err="1"/>
              <a:t>liklikhood</a:t>
            </a:r>
            <a:r>
              <a:rPr lang="en-GB" dirty="0"/>
              <a:t> of harm from this ASB incident.</a:t>
            </a:r>
          </a:p>
        </p:txBody>
      </p:sp>
    </p:spTree>
    <p:extLst>
      <p:ext uri="{BB962C8B-B14F-4D97-AF65-F5344CB8AC3E}">
        <p14:creationId xmlns:p14="http://schemas.microsoft.com/office/powerpoint/2010/main" val="40990695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57BB-ABBA-E043-9E3D-962C4EA96D4F}"/>
              </a:ext>
            </a:extLst>
          </p:cNvPr>
          <p:cNvSpPr>
            <a:spLocks noGrp="1"/>
          </p:cNvSpPr>
          <p:nvPr>
            <p:ph type="title"/>
          </p:nvPr>
        </p:nvSpPr>
        <p:spPr/>
        <p:txBody>
          <a:bodyPr/>
          <a:lstStyle/>
          <a:p>
            <a:r>
              <a:rPr lang="en-GB" dirty="0"/>
              <a:t>Revision 2</a:t>
            </a:r>
          </a:p>
        </p:txBody>
      </p:sp>
      <p:sp>
        <p:nvSpPr>
          <p:cNvPr id="3" name="Content Placeholder 2">
            <a:extLst>
              <a:ext uri="{FF2B5EF4-FFF2-40B4-BE49-F238E27FC236}">
                <a16:creationId xmlns:a16="http://schemas.microsoft.com/office/drawing/2014/main" id="{0C6A8C03-FFB8-2DDD-4EB9-73443AFF63F3}"/>
              </a:ext>
            </a:extLst>
          </p:cNvPr>
          <p:cNvSpPr>
            <a:spLocks noGrp="1"/>
          </p:cNvSpPr>
          <p:nvPr>
            <p:ph idx="1"/>
          </p:nvPr>
        </p:nvSpPr>
        <p:spPr/>
        <p:txBody>
          <a:bodyPr/>
          <a:lstStyle/>
          <a:p>
            <a:r>
              <a:rPr lang="en-GB" dirty="0"/>
              <a:t>A local supermarket has telephoned to say that they are experiencing problems with youths in cars parking up at night, playing loud music and then showing off to each other their driving skills.  They all have loud exhausts which the manager suspects may not be legal and they are leaving a terrible mess with burnt rubber all over the tarmac.</a:t>
            </a:r>
          </a:p>
          <a:p>
            <a:endParaRPr lang="en-GB" dirty="0"/>
          </a:p>
          <a:p>
            <a:r>
              <a:rPr lang="en-GB" dirty="0"/>
              <a:t>Again consider what offences might be here, what ASB is being caused, who the victim is and how you intend to work towards reducing the ASB?</a:t>
            </a:r>
          </a:p>
        </p:txBody>
      </p:sp>
    </p:spTree>
    <p:extLst>
      <p:ext uri="{BB962C8B-B14F-4D97-AF65-F5344CB8AC3E}">
        <p14:creationId xmlns:p14="http://schemas.microsoft.com/office/powerpoint/2010/main" val="1935648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6DFF-AF3C-A6BC-1CF9-1E244CF68A3A}"/>
              </a:ext>
            </a:extLst>
          </p:cNvPr>
          <p:cNvSpPr>
            <a:spLocks noGrp="1"/>
          </p:cNvSpPr>
          <p:nvPr>
            <p:ph type="title"/>
          </p:nvPr>
        </p:nvSpPr>
        <p:spPr/>
        <p:txBody>
          <a:bodyPr/>
          <a:lstStyle/>
          <a:p>
            <a:r>
              <a:rPr lang="en-GB" dirty="0"/>
              <a:t>Revision 3</a:t>
            </a:r>
          </a:p>
        </p:txBody>
      </p:sp>
      <p:sp>
        <p:nvSpPr>
          <p:cNvPr id="3" name="Content Placeholder 2">
            <a:extLst>
              <a:ext uri="{FF2B5EF4-FFF2-40B4-BE49-F238E27FC236}">
                <a16:creationId xmlns:a16="http://schemas.microsoft.com/office/drawing/2014/main" id="{09355390-1A52-B246-B307-03ACE3EEAC22}"/>
              </a:ext>
            </a:extLst>
          </p:cNvPr>
          <p:cNvSpPr>
            <a:spLocks noGrp="1"/>
          </p:cNvSpPr>
          <p:nvPr>
            <p:ph idx="1"/>
          </p:nvPr>
        </p:nvSpPr>
        <p:spPr/>
        <p:txBody>
          <a:bodyPr/>
          <a:lstStyle/>
          <a:p>
            <a:pPr marL="0" indent="0">
              <a:buNone/>
            </a:pPr>
            <a:r>
              <a:rPr lang="en-GB" dirty="0"/>
              <a:t>A member of the public has come to the police station to complain about next door throwing rubbish over the back of their fence onto a path that runs across council owned land.  They are concerned that this will attract rats.  They have tried speaking to the individual but when they do, all they get is an aggressive and sometimes threatening answer which has caused them to become scared of approaching this person so they have telephoned the police.  Is this a police matter and if so why?  Explain what actions you are going to take consider the PAT triangle and SARA model and any potential agencies you may work with to remedy this and what </a:t>
            </a:r>
            <a:r>
              <a:rPr lang="en-GB" dirty="0" err="1"/>
              <a:t>everyones</a:t>
            </a:r>
            <a:r>
              <a:rPr lang="en-GB" dirty="0"/>
              <a:t> roles will be.</a:t>
            </a:r>
          </a:p>
        </p:txBody>
      </p:sp>
    </p:spTree>
    <p:extLst>
      <p:ext uri="{BB962C8B-B14F-4D97-AF65-F5344CB8AC3E}">
        <p14:creationId xmlns:p14="http://schemas.microsoft.com/office/powerpoint/2010/main" val="27527206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3042</Words>
  <Application>Microsoft Office PowerPoint</Application>
  <PresentationFormat>Widescreen</PresentationFormat>
  <Paragraphs>247</Paragraphs>
  <Slides>38</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38</vt:i4>
      </vt:variant>
    </vt:vector>
  </HeadingPairs>
  <TitlesOfParts>
    <vt:vector size="44" baseType="lpstr">
      <vt:lpstr>Aptos</vt:lpstr>
      <vt:lpstr>Aptos Display</vt:lpstr>
      <vt:lpstr>Arial</vt:lpstr>
      <vt:lpstr>Calibri</vt:lpstr>
      <vt:lpstr>Office Theme</vt:lpstr>
      <vt:lpstr>Packager Shell Object</vt:lpstr>
      <vt:lpstr>Problem Orientated Policing</vt:lpstr>
      <vt:lpstr>Goldstein, (1990)</vt:lpstr>
      <vt:lpstr>POP’s is not “Fire Brigade Policing”</vt:lpstr>
      <vt:lpstr>What is anti-social behaviour?</vt:lpstr>
      <vt:lpstr>PowerPoint Presentation</vt:lpstr>
      <vt:lpstr>Potential outcomes for dealing with ASB</vt:lpstr>
      <vt:lpstr>ASB Hot Spot – Orders and Powers</vt:lpstr>
      <vt:lpstr>Models for ASB</vt:lpstr>
      <vt:lpstr>PowerPoint Presentation</vt:lpstr>
      <vt:lpstr>PowerPoint Presentation</vt:lpstr>
      <vt:lpstr>PowerPoint Presentation</vt:lpstr>
      <vt:lpstr>PowerPoint Presentation</vt:lpstr>
      <vt:lpstr>PowerPoint Presentation</vt:lpstr>
      <vt:lpstr>PowerPoint Presentation</vt:lpstr>
      <vt:lpstr>What if we do nothing or just deal with the matter on the surface?</vt:lpstr>
      <vt:lpstr>The broken window theory</vt:lpstr>
      <vt:lpstr>Options to deal with ASB</vt:lpstr>
      <vt:lpstr>PowerPoint Presentation</vt:lpstr>
      <vt:lpstr>Remember that there is an obligation for the Police and other statutory partners to work together to reduce ASB.</vt:lpstr>
      <vt:lpstr>Potential Offences associated with ASB</vt:lpstr>
      <vt:lpstr>Breach of the Peace R v Howell [1981] 3 All ER 383</vt:lpstr>
      <vt:lpstr>Public Order Act 1986</vt:lpstr>
      <vt:lpstr>Sec 1 POA 1986 Riot</vt:lpstr>
      <vt:lpstr>Sec 2 POA 1986 – Violent Disorder</vt:lpstr>
      <vt:lpstr>Sec 3 POA 1986 - Affray</vt:lpstr>
      <vt:lpstr>Sec 4 POA 1986</vt:lpstr>
      <vt:lpstr>Sec 4a POA 1986</vt:lpstr>
      <vt:lpstr>PowerPoint Presentation</vt:lpstr>
      <vt:lpstr>Sec 1 Protection from Harrasment Act 1997</vt:lpstr>
      <vt:lpstr>Hatred </vt:lpstr>
      <vt:lpstr>Incitement to Hate…</vt:lpstr>
      <vt:lpstr>Case exercises</vt:lpstr>
      <vt:lpstr>Other potential ASB considerations</vt:lpstr>
      <vt:lpstr>Consider ……</vt:lpstr>
      <vt:lpstr>Role Play Prep Case Exercises.</vt:lpstr>
      <vt:lpstr>Revision</vt:lpstr>
      <vt:lpstr>Revision 2</vt:lpstr>
      <vt:lpstr>Revision 3</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4</cp:revision>
  <dcterms:created xsi:type="dcterms:W3CDTF">2025-10-29T13:19:45Z</dcterms:created>
  <dcterms:modified xsi:type="dcterms:W3CDTF">2025-11-04T22:02:44Z</dcterms:modified>
</cp:coreProperties>
</file>