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9" r:id="rId4"/>
    <p:sldId id="260" r:id="rId5"/>
    <p:sldId id="261" r:id="rId6"/>
    <p:sldId id="262" r:id="rId7"/>
    <p:sldId id="263" r:id="rId8"/>
    <p:sldId id="264" r:id="rId9"/>
    <p:sldId id="265" r:id="rId10"/>
    <p:sldId id="266" r:id="rId11"/>
    <p:sldId id="267" r:id="rId12"/>
    <p:sldId id="268"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43" autoAdjust="0"/>
    <p:restoredTop sz="94660"/>
  </p:normalViewPr>
  <p:slideViewPr>
    <p:cSldViewPr snapToGrid="0">
      <p:cViewPr varScale="1">
        <p:scale>
          <a:sx n="115" d="100"/>
          <a:sy n="115" d="100"/>
        </p:scale>
        <p:origin x="144"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2C2A1119-28A2-4F6C-BBFA-DE4C90FAEB29}" type="datetimeFigureOut">
              <a:rPr lang="en-GB" smtClean="0"/>
              <a:t>06/01/2020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760169-2FF1-4C50-8A1D-9C926C216DD0}" type="slidenum">
              <a:rPr lang="en-GB" smtClean="0"/>
              <a:t>‹#›</a:t>
            </a:fld>
            <a:endParaRPr lang="en-GB"/>
          </a:p>
        </p:txBody>
      </p:sp>
    </p:spTree>
    <p:extLst>
      <p:ext uri="{BB962C8B-B14F-4D97-AF65-F5344CB8AC3E}">
        <p14:creationId xmlns:p14="http://schemas.microsoft.com/office/powerpoint/2010/main" val="28759017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C2A1119-28A2-4F6C-BBFA-DE4C90FAEB29}" type="datetimeFigureOut">
              <a:rPr lang="en-GB" smtClean="0"/>
              <a:t>06/01/2020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760169-2FF1-4C50-8A1D-9C926C216DD0}" type="slidenum">
              <a:rPr lang="en-GB" smtClean="0"/>
              <a:t>‹#›</a:t>
            </a:fld>
            <a:endParaRPr lang="en-GB"/>
          </a:p>
        </p:txBody>
      </p:sp>
    </p:spTree>
    <p:extLst>
      <p:ext uri="{BB962C8B-B14F-4D97-AF65-F5344CB8AC3E}">
        <p14:creationId xmlns:p14="http://schemas.microsoft.com/office/powerpoint/2010/main" val="10275684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C2A1119-28A2-4F6C-BBFA-DE4C90FAEB29}" type="datetimeFigureOut">
              <a:rPr lang="en-GB" smtClean="0"/>
              <a:t>06/01/2020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760169-2FF1-4C50-8A1D-9C926C216DD0}" type="slidenum">
              <a:rPr lang="en-GB" smtClean="0"/>
              <a:t>‹#›</a:t>
            </a:fld>
            <a:endParaRPr lang="en-GB"/>
          </a:p>
        </p:txBody>
      </p:sp>
    </p:spTree>
    <p:extLst>
      <p:ext uri="{BB962C8B-B14F-4D97-AF65-F5344CB8AC3E}">
        <p14:creationId xmlns:p14="http://schemas.microsoft.com/office/powerpoint/2010/main" val="21155539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2C2A1119-28A2-4F6C-BBFA-DE4C90FAEB29}" type="datetimeFigureOut">
              <a:rPr lang="en-GB" smtClean="0"/>
              <a:t>06/01/2020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C760169-2FF1-4C50-8A1D-9C926C216DD0}" type="slidenum">
              <a:rPr lang="en-GB" smtClean="0"/>
              <a:t>‹#›</a:t>
            </a:fld>
            <a:endParaRPr lang="en-GB"/>
          </a:p>
        </p:txBody>
      </p:sp>
    </p:spTree>
    <p:extLst>
      <p:ext uri="{BB962C8B-B14F-4D97-AF65-F5344CB8AC3E}">
        <p14:creationId xmlns:p14="http://schemas.microsoft.com/office/powerpoint/2010/main" val="24636455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2C2A1119-28A2-4F6C-BBFA-DE4C90FAEB29}" type="datetimeFigureOut">
              <a:rPr lang="en-GB" smtClean="0"/>
              <a:t>06/01/2020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C760169-2FF1-4C50-8A1D-9C926C216DD0}" type="slidenum">
              <a:rPr lang="en-GB" smtClean="0"/>
              <a:t>‹#›</a:t>
            </a:fld>
            <a:endParaRPr lang="en-GB"/>
          </a:p>
        </p:txBody>
      </p:sp>
    </p:spTree>
    <p:extLst>
      <p:ext uri="{BB962C8B-B14F-4D97-AF65-F5344CB8AC3E}">
        <p14:creationId xmlns:p14="http://schemas.microsoft.com/office/powerpoint/2010/main" val="4510345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2C2A1119-28A2-4F6C-BBFA-DE4C90FAEB29}" type="datetimeFigureOut">
              <a:rPr lang="en-GB" smtClean="0"/>
              <a:t>06/01/2020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C760169-2FF1-4C50-8A1D-9C926C216DD0}" type="slidenum">
              <a:rPr lang="en-GB" smtClean="0"/>
              <a:t>‹#›</a:t>
            </a:fld>
            <a:endParaRPr lang="en-GB"/>
          </a:p>
        </p:txBody>
      </p:sp>
    </p:spTree>
    <p:extLst>
      <p:ext uri="{BB962C8B-B14F-4D97-AF65-F5344CB8AC3E}">
        <p14:creationId xmlns:p14="http://schemas.microsoft.com/office/powerpoint/2010/main" val="41163748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C2A1119-28A2-4F6C-BBFA-DE4C90FAEB29}" type="datetimeFigureOut">
              <a:rPr lang="en-GB" smtClean="0"/>
              <a:t>06/01/2020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C760169-2FF1-4C50-8A1D-9C926C216DD0}" type="slidenum">
              <a:rPr lang="en-GB" smtClean="0"/>
              <a:t>‹#›</a:t>
            </a:fld>
            <a:endParaRPr lang="en-GB"/>
          </a:p>
        </p:txBody>
      </p:sp>
    </p:spTree>
    <p:extLst>
      <p:ext uri="{BB962C8B-B14F-4D97-AF65-F5344CB8AC3E}">
        <p14:creationId xmlns:p14="http://schemas.microsoft.com/office/powerpoint/2010/main" val="17746319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C2A1119-28A2-4F6C-BBFA-DE4C90FAEB29}" type="datetimeFigureOut">
              <a:rPr lang="en-GB" smtClean="0"/>
              <a:t>06/01/2020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C760169-2FF1-4C50-8A1D-9C926C216DD0}" type="slidenum">
              <a:rPr lang="en-GB" smtClean="0"/>
              <a:t>‹#›</a:t>
            </a:fld>
            <a:endParaRPr lang="en-GB"/>
          </a:p>
        </p:txBody>
      </p:sp>
    </p:spTree>
    <p:extLst>
      <p:ext uri="{BB962C8B-B14F-4D97-AF65-F5344CB8AC3E}">
        <p14:creationId xmlns:p14="http://schemas.microsoft.com/office/powerpoint/2010/main" val="29996700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C2A1119-28A2-4F6C-BBFA-DE4C90FAEB29}" type="datetimeFigureOut">
              <a:rPr lang="en-GB" smtClean="0"/>
              <a:t>06/01/2020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C760169-2FF1-4C50-8A1D-9C926C216DD0}" type="slidenum">
              <a:rPr lang="en-GB" smtClean="0"/>
              <a:t>‹#›</a:t>
            </a:fld>
            <a:endParaRPr lang="en-GB"/>
          </a:p>
        </p:txBody>
      </p:sp>
    </p:spTree>
    <p:extLst>
      <p:ext uri="{BB962C8B-B14F-4D97-AF65-F5344CB8AC3E}">
        <p14:creationId xmlns:p14="http://schemas.microsoft.com/office/powerpoint/2010/main" val="34388761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C2A1119-28A2-4F6C-BBFA-DE4C90FAEB29}" type="datetimeFigureOut">
              <a:rPr lang="en-GB" smtClean="0"/>
              <a:t>06/01/2020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760169-2FF1-4C50-8A1D-9C926C216DD0}" type="slidenum">
              <a:rPr lang="en-GB" smtClean="0"/>
              <a:t>‹#›</a:t>
            </a:fld>
            <a:endParaRPr lang="en-GB"/>
          </a:p>
        </p:txBody>
      </p:sp>
    </p:spTree>
    <p:extLst>
      <p:ext uri="{BB962C8B-B14F-4D97-AF65-F5344CB8AC3E}">
        <p14:creationId xmlns:p14="http://schemas.microsoft.com/office/powerpoint/2010/main" val="32783034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C2A1119-28A2-4F6C-BBFA-DE4C90FAEB29}" type="datetimeFigureOut">
              <a:rPr lang="en-GB" smtClean="0"/>
              <a:t>06/01/2020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760169-2FF1-4C50-8A1D-9C926C216DD0}" type="slidenum">
              <a:rPr lang="en-GB" smtClean="0"/>
              <a:t>‹#›</a:t>
            </a:fld>
            <a:endParaRPr lang="en-GB"/>
          </a:p>
        </p:txBody>
      </p:sp>
    </p:spTree>
    <p:extLst>
      <p:ext uri="{BB962C8B-B14F-4D97-AF65-F5344CB8AC3E}">
        <p14:creationId xmlns:p14="http://schemas.microsoft.com/office/powerpoint/2010/main" val="27098462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C2A1119-28A2-4F6C-BBFA-DE4C90FAEB29}" type="datetimeFigureOut">
              <a:rPr lang="en-GB" smtClean="0"/>
              <a:t>06/01/2020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C760169-2FF1-4C50-8A1D-9C926C216DD0}" type="slidenum">
              <a:rPr lang="en-GB" smtClean="0"/>
              <a:t>‹#›</a:t>
            </a:fld>
            <a:endParaRPr lang="en-GB"/>
          </a:p>
        </p:txBody>
      </p:sp>
    </p:spTree>
    <p:extLst>
      <p:ext uri="{BB962C8B-B14F-4D97-AF65-F5344CB8AC3E}">
        <p14:creationId xmlns:p14="http://schemas.microsoft.com/office/powerpoint/2010/main" val="11325137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Customers and other Stakeholders</a:t>
            </a:r>
            <a:endParaRPr lang="en-GB" dirty="0"/>
          </a:p>
        </p:txBody>
      </p:sp>
    </p:spTree>
    <p:extLst>
      <p:ext uri="{BB962C8B-B14F-4D97-AF65-F5344CB8AC3E}">
        <p14:creationId xmlns:p14="http://schemas.microsoft.com/office/powerpoint/2010/main" val="42520984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Customers</a:t>
            </a:r>
            <a:endParaRPr lang="en-GB" dirty="0"/>
          </a:p>
        </p:txBody>
      </p:sp>
      <p:sp>
        <p:nvSpPr>
          <p:cNvPr id="3" name="Content Placeholder 2"/>
          <p:cNvSpPr>
            <a:spLocks noGrp="1"/>
          </p:cNvSpPr>
          <p:nvPr>
            <p:ph idx="1"/>
          </p:nvPr>
        </p:nvSpPr>
        <p:spPr/>
        <p:txBody>
          <a:bodyPr/>
          <a:lstStyle/>
          <a:p>
            <a:pPr marL="0" indent="0">
              <a:buNone/>
            </a:pPr>
            <a:r>
              <a:rPr lang="en-GB" dirty="0" smtClean="0"/>
              <a:t>In groups, discuss the following:</a:t>
            </a:r>
          </a:p>
          <a:p>
            <a:pPr marL="0" indent="0">
              <a:buNone/>
            </a:pPr>
            <a:r>
              <a:rPr lang="en-GB" dirty="0" smtClean="0"/>
              <a:t>You are setting up a new Social Marketing Company.  Who is your target audience?  Do not limit yourself, consider all types of organisations/people/governments that may wish to spread a message.</a:t>
            </a:r>
          </a:p>
          <a:p>
            <a:pPr marL="0" indent="0">
              <a:buNone/>
            </a:pPr>
            <a:endParaRPr lang="en-GB" dirty="0"/>
          </a:p>
          <a:p>
            <a:pPr marL="0" indent="0">
              <a:buNone/>
            </a:pPr>
            <a:r>
              <a:rPr lang="en-GB" dirty="0" smtClean="0"/>
              <a:t>We shall discuss as a class….</a:t>
            </a:r>
            <a:endParaRPr lang="en-GB" dirty="0"/>
          </a:p>
        </p:txBody>
      </p:sp>
    </p:spTree>
    <p:extLst>
      <p:ext uri="{BB962C8B-B14F-4D97-AF65-F5344CB8AC3E}">
        <p14:creationId xmlns:p14="http://schemas.microsoft.com/office/powerpoint/2010/main" val="30517027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Customers</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Third Sector organisations – Both born independently and those </a:t>
            </a:r>
            <a:r>
              <a:rPr lang="en-GB" dirty="0" err="1" smtClean="0"/>
              <a:t>bron</a:t>
            </a:r>
            <a:r>
              <a:rPr lang="en-GB" dirty="0" smtClean="0"/>
              <a:t> from government intervention</a:t>
            </a:r>
          </a:p>
          <a:p>
            <a:r>
              <a:rPr lang="en-GB" dirty="0" smtClean="0"/>
              <a:t>Charities</a:t>
            </a:r>
          </a:p>
          <a:p>
            <a:r>
              <a:rPr lang="en-GB" dirty="0" smtClean="0"/>
              <a:t>Local Authorities</a:t>
            </a:r>
          </a:p>
          <a:p>
            <a:r>
              <a:rPr lang="en-GB" dirty="0" smtClean="0"/>
              <a:t>Education sector</a:t>
            </a:r>
          </a:p>
          <a:p>
            <a:r>
              <a:rPr lang="en-GB" dirty="0" smtClean="0"/>
              <a:t>Corporate Organisations</a:t>
            </a:r>
          </a:p>
          <a:p>
            <a:r>
              <a:rPr lang="en-GB" dirty="0" smtClean="0"/>
              <a:t>Community Groups</a:t>
            </a:r>
          </a:p>
          <a:p>
            <a:r>
              <a:rPr lang="en-GB" dirty="0" smtClean="0"/>
              <a:t>Steering Groups</a:t>
            </a:r>
          </a:p>
          <a:p>
            <a:r>
              <a:rPr lang="en-GB" dirty="0" smtClean="0"/>
              <a:t>Personalities</a:t>
            </a:r>
          </a:p>
          <a:p>
            <a:r>
              <a:rPr lang="en-GB" dirty="0" smtClean="0"/>
              <a:t>Pretty much anybody with a message to share….</a:t>
            </a:r>
            <a:endParaRPr lang="en-GB" dirty="0"/>
          </a:p>
        </p:txBody>
      </p:sp>
    </p:spTree>
    <p:extLst>
      <p:ext uri="{BB962C8B-B14F-4D97-AF65-F5344CB8AC3E}">
        <p14:creationId xmlns:p14="http://schemas.microsoft.com/office/powerpoint/2010/main" val="38851364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Stakeholder Theory</a:t>
            </a:r>
            <a:endParaRPr lang="en-GB" dirty="0"/>
          </a:p>
        </p:txBody>
      </p:sp>
      <p:sp>
        <p:nvSpPr>
          <p:cNvPr id="3" name="Content Placeholder 2"/>
          <p:cNvSpPr>
            <a:spLocks noGrp="1"/>
          </p:cNvSpPr>
          <p:nvPr>
            <p:ph idx="1"/>
          </p:nvPr>
        </p:nvSpPr>
        <p:spPr/>
        <p:txBody>
          <a:bodyPr/>
          <a:lstStyle/>
          <a:p>
            <a:pPr marL="0" indent="0">
              <a:buNone/>
            </a:pPr>
            <a:r>
              <a:rPr lang="en-GB" dirty="0" smtClean="0"/>
              <a:t>https://www.youtube.com/watch?v=MlK6582g700</a:t>
            </a:r>
            <a:endParaRPr lang="en-GB" dirty="0"/>
          </a:p>
        </p:txBody>
      </p:sp>
    </p:spTree>
    <p:extLst>
      <p:ext uri="{BB962C8B-B14F-4D97-AF65-F5344CB8AC3E}">
        <p14:creationId xmlns:p14="http://schemas.microsoft.com/office/powerpoint/2010/main" val="7341390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does that mean?</a:t>
            </a:r>
            <a:endParaRPr lang="en-GB" dirty="0"/>
          </a:p>
        </p:txBody>
      </p:sp>
      <p:sp>
        <p:nvSpPr>
          <p:cNvPr id="3" name="Content Placeholder 2"/>
          <p:cNvSpPr>
            <a:spLocks noGrp="1"/>
          </p:cNvSpPr>
          <p:nvPr>
            <p:ph idx="1"/>
          </p:nvPr>
        </p:nvSpPr>
        <p:spPr/>
        <p:txBody>
          <a:bodyPr/>
          <a:lstStyle/>
          <a:p>
            <a:pPr>
              <a:buFont typeface="Wingdings" panose="05000000000000000000" pitchFamily="2" charset="2"/>
              <a:buChar char="§"/>
            </a:pPr>
            <a:r>
              <a:rPr lang="en-GB" sz="3600" dirty="0" smtClean="0"/>
              <a:t>Mapping everyone that has a relationship with an organisation</a:t>
            </a:r>
          </a:p>
          <a:p>
            <a:pPr>
              <a:buFont typeface="Wingdings" panose="05000000000000000000" pitchFamily="2" charset="2"/>
              <a:buChar char="§"/>
            </a:pPr>
            <a:r>
              <a:rPr lang="en-GB" sz="3600" dirty="0" smtClean="0"/>
              <a:t>Rather than simply meeting the requirements of the shareholders, considering a wider remit</a:t>
            </a:r>
          </a:p>
          <a:p>
            <a:pPr>
              <a:buFont typeface="Wingdings" panose="05000000000000000000" pitchFamily="2" charset="2"/>
              <a:buChar char="§"/>
            </a:pPr>
            <a:r>
              <a:rPr lang="en-GB" sz="3600" dirty="0" smtClean="0"/>
              <a:t>It involves the principles of ethics and ethical theory</a:t>
            </a:r>
          </a:p>
          <a:p>
            <a:pPr>
              <a:buFont typeface="Wingdings" panose="05000000000000000000" pitchFamily="2" charset="2"/>
              <a:buChar char="§"/>
            </a:pPr>
            <a:endParaRPr lang="en-GB" dirty="0" smtClean="0"/>
          </a:p>
          <a:p>
            <a:pPr>
              <a:buFont typeface="Wingdings" panose="05000000000000000000" pitchFamily="2" charset="2"/>
              <a:buChar char="§"/>
            </a:pPr>
            <a:endParaRPr lang="en-GB" dirty="0"/>
          </a:p>
          <a:p>
            <a:pPr>
              <a:buFont typeface="Wingdings" panose="05000000000000000000" pitchFamily="2" charset="2"/>
              <a:buChar char="§"/>
            </a:pPr>
            <a:endParaRPr lang="en-GB" dirty="0" smtClean="0"/>
          </a:p>
          <a:p>
            <a:pPr>
              <a:buFont typeface="Wingdings" panose="05000000000000000000" pitchFamily="2" charset="2"/>
              <a:buChar char="§"/>
            </a:pPr>
            <a:endParaRPr lang="en-GB" dirty="0"/>
          </a:p>
        </p:txBody>
      </p:sp>
    </p:spTree>
    <p:extLst>
      <p:ext uri="{BB962C8B-B14F-4D97-AF65-F5344CB8AC3E}">
        <p14:creationId xmlns:p14="http://schemas.microsoft.com/office/powerpoint/2010/main" val="1312362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does it look like?</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53364" y="1690688"/>
            <a:ext cx="4844415" cy="3407092"/>
          </a:xfr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27965" y="0"/>
            <a:ext cx="6164035" cy="3451860"/>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097779" y="3862704"/>
            <a:ext cx="7094221" cy="2995295"/>
          </a:xfrm>
          <a:prstGeom prst="rect">
            <a:avLst/>
          </a:prstGeom>
        </p:spPr>
      </p:pic>
    </p:spTree>
    <p:extLst>
      <p:ext uri="{BB962C8B-B14F-4D97-AF65-F5344CB8AC3E}">
        <p14:creationId xmlns:p14="http://schemas.microsoft.com/office/powerpoint/2010/main" val="13269513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a:t>
            </a:r>
            <a:endParaRPr lang="en-GB" dirty="0"/>
          </a:p>
        </p:txBody>
      </p:sp>
      <p:sp>
        <p:nvSpPr>
          <p:cNvPr id="3" name="Content Placeholder 2"/>
          <p:cNvSpPr>
            <a:spLocks noGrp="1"/>
          </p:cNvSpPr>
          <p:nvPr>
            <p:ph idx="1"/>
          </p:nvPr>
        </p:nvSpPr>
        <p:spPr/>
        <p:txBody>
          <a:bodyPr/>
          <a:lstStyle/>
          <a:p>
            <a:pPr marL="0" indent="0">
              <a:buNone/>
            </a:pPr>
            <a:r>
              <a:rPr lang="en-GB" dirty="0" smtClean="0"/>
              <a:t>Consider a Social Marketing campaign, either one that exists or an imaginary one.  Consider the stakeholders for the campaign and add them to the model you prefer the most.  Ensure you look at internal and external stakeholders.</a:t>
            </a:r>
            <a:endParaRPr lang="en-GB" dirty="0"/>
          </a:p>
        </p:txBody>
      </p:sp>
    </p:spTree>
    <p:extLst>
      <p:ext uri="{BB962C8B-B14F-4D97-AF65-F5344CB8AC3E}">
        <p14:creationId xmlns:p14="http://schemas.microsoft.com/office/powerpoint/2010/main" val="17848780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Stakeholder theory Matrix</a:t>
            </a:r>
            <a:endParaRPr lang="en-GB" dirty="0"/>
          </a:p>
        </p:txBody>
      </p:sp>
      <p:pic>
        <p:nvPicPr>
          <p:cNvPr id="4" name="Content Placeholder 3"/>
          <p:cNvPicPr>
            <a:picLocks noGrp="1" noChangeAspect="1"/>
          </p:cNvPicPr>
          <p:nvPr>
            <p:ph idx="1"/>
          </p:nvPr>
        </p:nvPicPr>
        <p:blipFill rotWithShape="1">
          <a:blip r:embed="rId2">
            <a:extLst>
              <a:ext uri="{28A0092B-C50C-407E-A947-70E740481C1C}">
                <a14:useLocalDpi xmlns:a14="http://schemas.microsoft.com/office/drawing/2010/main" val="0"/>
              </a:ext>
            </a:extLst>
          </a:blip>
          <a:srcRect l="-4252" t="250" r="1417" b="5760"/>
          <a:stretch/>
        </p:blipFill>
        <p:spPr>
          <a:xfrm>
            <a:off x="1531620" y="1690688"/>
            <a:ext cx="10012680" cy="4537069"/>
          </a:xfrm>
        </p:spPr>
      </p:pic>
      <p:sp>
        <p:nvSpPr>
          <p:cNvPr id="5" name="TextBox 4"/>
          <p:cNvSpPr txBox="1"/>
          <p:nvPr/>
        </p:nvSpPr>
        <p:spPr>
          <a:xfrm>
            <a:off x="3543300" y="6227757"/>
            <a:ext cx="7543800" cy="365760"/>
          </a:xfrm>
          <a:prstGeom prst="rect">
            <a:avLst/>
          </a:prstGeom>
          <a:noFill/>
        </p:spPr>
        <p:txBody>
          <a:bodyPr wrap="square" rtlCol="0">
            <a:spAutoFit/>
          </a:bodyPr>
          <a:lstStyle/>
          <a:p>
            <a:pPr algn="ctr"/>
            <a:r>
              <a:rPr lang="en-GB" b="1" dirty="0" smtClean="0"/>
              <a:t>INTEREST OF STAKEHOLDER</a:t>
            </a:r>
            <a:endParaRPr lang="en-GB" b="1" dirty="0"/>
          </a:p>
        </p:txBody>
      </p:sp>
      <p:sp>
        <p:nvSpPr>
          <p:cNvPr id="7" name="TextBox 6"/>
          <p:cNvSpPr txBox="1"/>
          <p:nvPr/>
        </p:nvSpPr>
        <p:spPr>
          <a:xfrm>
            <a:off x="1531620" y="3497557"/>
            <a:ext cx="1645920" cy="923330"/>
          </a:xfrm>
          <a:prstGeom prst="rect">
            <a:avLst/>
          </a:prstGeom>
          <a:noFill/>
        </p:spPr>
        <p:txBody>
          <a:bodyPr wrap="square" rtlCol="0">
            <a:spAutoFit/>
          </a:bodyPr>
          <a:lstStyle/>
          <a:p>
            <a:pPr algn="ctr"/>
            <a:r>
              <a:rPr lang="en-GB" b="1" dirty="0" smtClean="0"/>
              <a:t>Influence and Power of Stakeholder</a:t>
            </a:r>
            <a:endParaRPr lang="en-GB" b="1" dirty="0"/>
          </a:p>
        </p:txBody>
      </p:sp>
    </p:spTree>
    <p:extLst>
      <p:ext uri="{BB962C8B-B14F-4D97-AF65-F5344CB8AC3E}">
        <p14:creationId xmlns:p14="http://schemas.microsoft.com/office/powerpoint/2010/main" val="42188192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a:t>
            </a:r>
            <a:endParaRPr lang="en-GB" dirty="0"/>
          </a:p>
        </p:txBody>
      </p:sp>
      <p:sp>
        <p:nvSpPr>
          <p:cNvPr id="3" name="Content Placeholder 2"/>
          <p:cNvSpPr>
            <a:spLocks noGrp="1"/>
          </p:cNvSpPr>
          <p:nvPr>
            <p:ph idx="1"/>
          </p:nvPr>
        </p:nvSpPr>
        <p:spPr/>
        <p:txBody>
          <a:bodyPr/>
          <a:lstStyle/>
          <a:p>
            <a:pPr marL="0" indent="0">
              <a:buNone/>
            </a:pPr>
            <a:r>
              <a:rPr lang="en-GB" dirty="0" smtClean="0"/>
              <a:t>Using the stakeholders you identified in the previous activity, add them to the matrix.</a:t>
            </a:r>
            <a:endParaRPr lang="en-GB" dirty="0"/>
          </a:p>
        </p:txBody>
      </p:sp>
      <p:pic>
        <p:nvPicPr>
          <p:cNvPr id="4" name="Picture 3"/>
          <p:cNvPicPr>
            <a:picLocks noChangeAspect="1"/>
          </p:cNvPicPr>
          <p:nvPr/>
        </p:nvPicPr>
        <p:blipFill>
          <a:blip r:embed="rId2"/>
          <a:stretch>
            <a:fillRect/>
          </a:stretch>
        </p:blipFill>
        <p:spPr>
          <a:xfrm>
            <a:off x="2686205" y="2460171"/>
            <a:ext cx="9310722" cy="4221843"/>
          </a:xfrm>
          <a:prstGeom prst="rect">
            <a:avLst/>
          </a:prstGeom>
        </p:spPr>
      </p:pic>
    </p:spTree>
    <p:extLst>
      <p:ext uri="{BB962C8B-B14F-4D97-AF65-F5344CB8AC3E}">
        <p14:creationId xmlns:p14="http://schemas.microsoft.com/office/powerpoint/2010/main" val="35914292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Part 2</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238787"/>
            <a:ext cx="12192000" cy="6586921"/>
          </a:xfrm>
        </p:spPr>
      </p:pic>
      <p:sp>
        <p:nvSpPr>
          <p:cNvPr id="5" name="TextBox 4"/>
          <p:cNvSpPr txBox="1"/>
          <p:nvPr/>
        </p:nvSpPr>
        <p:spPr>
          <a:xfrm>
            <a:off x="7886700" y="4937760"/>
            <a:ext cx="3634740" cy="1015663"/>
          </a:xfrm>
          <a:prstGeom prst="rect">
            <a:avLst/>
          </a:prstGeom>
          <a:noFill/>
        </p:spPr>
        <p:txBody>
          <a:bodyPr wrap="square" rtlCol="0">
            <a:spAutoFit/>
          </a:bodyPr>
          <a:lstStyle/>
          <a:p>
            <a:r>
              <a:rPr lang="en-GB" sz="6000" b="1" dirty="0" smtClean="0">
                <a:solidFill>
                  <a:schemeClr val="bg1"/>
                </a:solidFill>
              </a:rPr>
              <a:t>Part 2</a:t>
            </a:r>
            <a:endParaRPr lang="en-GB" sz="6000" b="1" dirty="0">
              <a:solidFill>
                <a:schemeClr val="bg1"/>
              </a:solidFill>
            </a:endParaRPr>
          </a:p>
        </p:txBody>
      </p:sp>
    </p:spTree>
    <p:extLst>
      <p:ext uri="{BB962C8B-B14F-4D97-AF65-F5344CB8AC3E}">
        <p14:creationId xmlns:p14="http://schemas.microsoft.com/office/powerpoint/2010/main" val="6370373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Background Info</a:t>
            </a:r>
            <a:endParaRPr lang="en-GB" dirty="0"/>
          </a:p>
        </p:txBody>
      </p:sp>
      <p:sp>
        <p:nvSpPr>
          <p:cNvPr id="3" name="Content Placeholder 2"/>
          <p:cNvSpPr>
            <a:spLocks noGrp="1"/>
          </p:cNvSpPr>
          <p:nvPr>
            <p:ph idx="1"/>
          </p:nvPr>
        </p:nvSpPr>
        <p:spPr/>
        <p:txBody>
          <a:bodyPr/>
          <a:lstStyle/>
          <a:p>
            <a:pPr marL="0" indent="0">
              <a:buNone/>
            </a:pPr>
            <a:r>
              <a:rPr lang="en-GB" dirty="0" smtClean="0"/>
              <a:t>Carmarthen Business School need to create a marketing campaign for the CERT HE Social Enterprise</a:t>
            </a:r>
          </a:p>
          <a:p>
            <a:pPr marL="0" indent="0">
              <a:buNone/>
            </a:pPr>
            <a:endParaRPr lang="en-GB" dirty="0"/>
          </a:p>
          <a:p>
            <a:pPr marL="0" indent="0">
              <a:buNone/>
            </a:pPr>
            <a:r>
              <a:rPr lang="en-GB" dirty="0" smtClean="0"/>
              <a:t>What channels of marketing would you use?</a:t>
            </a:r>
          </a:p>
          <a:p>
            <a:pPr marL="0" indent="0">
              <a:buNone/>
            </a:pPr>
            <a:r>
              <a:rPr lang="en-GB" dirty="0" smtClean="0"/>
              <a:t>What would the material look like?</a:t>
            </a:r>
          </a:p>
          <a:p>
            <a:pPr marL="0" indent="0">
              <a:buNone/>
            </a:pPr>
            <a:r>
              <a:rPr lang="en-GB" dirty="0" smtClean="0"/>
              <a:t>Who would be the target audience?</a:t>
            </a:r>
            <a:endParaRPr lang="en-GB" dirty="0"/>
          </a:p>
        </p:txBody>
      </p:sp>
    </p:spTree>
    <p:extLst>
      <p:ext uri="{BB962C8B-B14F-4D97-AF65-F5344CB8AC3E}">
        <p14:creationId xmlns:p14="http://schemas.microsoft.com/office/powerpoint/2010/main" val="30332068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a:t>
            </a:r>
            <a:endParaRPr lang="en-GB" dirty="0"/>
          </a:p>
        </p:txBody>
      </p:sp>
      <p:sp>
        <p:nvSpPr>
          <p:cNvPr id="3" name="Content Placeholder 2"/>
          <p:cNvSpPr>
            <a:spLocks noGrp="1"/>
          </p:cNvSpPr>
          <p:nvPr>
            <p:ph idx="1"/>
          </p:nvPr>
        </p:nvSpPr>
        <p:spPr/>
        <p:txBody>
          <a:bodyPr/>
          <a:lstStyle/>
          <a:p>
            <a:pPr marL="0" indent="0">
              <a:buNone/>
            </a:pPr>
            <a:r>
              <a:rPr lang="en-GB" dirty="0" smtClean="0"/>
              <a:t>In your table groups design the marketing strategy for the programme, to ensure maximum exposure.</a:t>
            </a:r>
            <a:endParaRPr lang="en-GB" dirty="0"/>
          </a:p>
        </p:txBody>
      </p:sp>
    </p:spTree>
    <p:extLst>
      <p:ext uri="{BB962C8B-B14F-4D97-AF65-F5344CB8AC3E}">
        <p14:creationId xmlns:p14="http://schemas.microsoft.com/office/powerpoint/2010/main" val="167753958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221</TotalTime>
  <Words>267</Words>
  <Application>Microsoft Office PowerPoint</Application>
  <PresentationFormat>Widescreen</PresentationFormat>
  <Paragraphs>42</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Calibri Light</vt:lpstr>
      <vt:lpstr>Wingdings</vt:lpstr>
      <vt:lpstr>Office Theme</vt:lpstr>
      <vt:lpstr>Customers and other Stakeholders</vt:lpstr>
      <vt:lpstr>Customers</vt:lpstr>
      <vt:lpstr>Customers</vt:lpstr>
      <vt:lpstr>Stakeholder Theory</vt:lpstr>
      <vt:lpstr>What does that mean?</vt:lpstr>
      <vt:lpstr>What does it look like?</vt:lpstr>
      <vt:lpstr>Activity</vt:lpstr>
      <vt:lpstr>Stakeholder theory Matrix</vt:lpstr>
      <vt:lpstr>Activity</vt:lpstr>
      <vt:lpstr>Part 2</vt:lpstr>
      <vt:lpstr>Background Info</vt:lpstr>
      <vt:lpstr>Activity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Customers and other Stakeholders</dc:title>
  <dc:creator>Jessica Shore</dc:creator>
  <cp:lastModifiedBy>Jessica Shore</cp:lastModifiedBy>
  <cp:revision>8</cp:revision>
  <dcterms:created xsi:type="dcterms:W3CDTF">2019-02-12T11:51:42Z</dcterms:created>
  <dcterms:modified xsi:type="dcterms:W3CDTF">2020-01-06T12:58:07Z</dcterms:modified>
</cp:coreProperties>
</file>