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20" r:id="rId2"/>
  </p:sldMasterIdLst>
  <p:notesMasterIdLst>
    <p:notesMasterId r:id="rId26"/>
  </p:notesMasterIdLst>
  <p:handoutMasterIdLst>
    <p:handoutMasterId r:id="rId27"/>
  </p:handoutMasterIdLst>
  <p:sldIdLst>
    <p:sldId id="270" r:id="rId3"/>
    <p:sldId id="304" r:id="rId4"/>
    <p:sldId id="305" r:id="rId5"/>
    <p:sldId id="306" r:id="rId6"/>
    <p:sldId id="282" r:id="rId7"/>
    <p:sldId id="267" r:id="rId8"/>
    <p:sldId id="284" r:id="rId9"/>
    <p:sldId id="275" r:id="rId10"/>
    <p:sldId id="268" r:id="rId11"/>
    <p:sldId id="277" r:id="rId12"/>
    <p:sldId id="308" r:id="rId13"/>
    <p:sldId id="309" r:id="rId14"/>
    <p:sldId id="310" r:id="rId15"/>
    <p:sldId id="311" r:id="rId16"/>
    <p:sldId id="312" r:id="rId17"/>
    <p:sldId id="313" r:id="rId18"/>
    <p:sldId id="314" r:id="rId19"/>
    <p:sldId id="315" r:id="rId20"/>
    <p:sldId id="307" r:id="rId21"/>
    <p:sldId id="279" r:id="rId22"/>
    <p:sldId id="283" r:id="rId23"/>
    <p:sldId id="285" r:id="rId24"/>
    <p:sldId id="316" r:id="rId25"/>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60628" autoAdjust="0"/>
  </p:normalViewPr>
  <p:slideViewPr>
    <p:cSldViewPr snapToGrid="0">
      <p:cViewPr varScale="1">
        <p:scale>
          <a:sx n="63" d="100"/>
          <a:sy n="63" d="100"/>
        </p:scale>
        <p:origin x="99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89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250" y="0"/>
            <a:ext cx="2889250" cy="488950"/>
          </a:xfrm>
          <a:prstGeom prst="rect">
            <a:avLst/>
          </a:prstGeom>
        </p:spPr>
        <p:txBody>
          <a:bodyPr vert="horz" lIns="91440" tIns="45720" rIns="91440" bIns="45720" rtlCol="0"/>
          <a:lstStyle>
            <a:lvl1pPr algn="r">
              <a:defRPr sz="1200"/>
            </a:lvl1pPr>
          </a:lstStyle>
          <a:p>
            <a:fld id="{6ADAA4F1-3237-4C01-ADC8-5ADF13FB164B}" type="datetimeFigureOut">
              <a:rPr lang="en-GB" smtClean="0"/>
              <a:t>16/03/2021</a:t>
            </a:fld>
            <a:endParaRPr lang="en-GB"/>
          </a:p>
        </p:txBody>
      </p:sp>
      <p:sp>
        <p:nvSpPr>
          <p:cNvPr id="4" name="Footer Placeholder 3"/>
          <p:cNvSpPr>
            <a:spLocks noGrp="1"/>
          </p:cNvSpPr>
          <p:nvPr>
            <p:ph type="ftr" sz="quarter" idx="2"/>
          </p:nvPr>
        </p:nvSpPr>
        <p:spPr>
          <a:xfrm>
            <a:off x="0" y="9264650"/>
            <a:ext cx="2889250" cy="48895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250" y="9264650"/>
            <a:ext cx="2889250" cy="488950"/>
          </a:xfrm>
          <a:prstGeom prst="rect">
            <a:avLst/>
          </a:prstGeom>
        </p:spPr>
        <p:txBody>
          <a:bodyPr vert="horz" lIns="91440" tIns="45720" rIns="91440" bIns="45720" rtlCol="0" anchor="b"/>
          <a:lstStyle>
            <a:lvl1pPr algn="r">
              <a:defRPr sz="1200"/>
            </a:lvl1pPr>
          </a:lstStyle>
          <a:p>
            <a:fld id="{3CA35FC8-8792-4F76-9925-5B86266CED95}" type="slidenum">
              <a:rPr lang="en-GB" smtClean="0"/>
              <a:t>‹#›</a:t>
            </a:fld>
            <a:endParaRPr lang="en-GB"/>
          </a:p>
        </p:txBody>
      </p:sp>
    </p:spTree>
    <p:extLst>
      <p:ext uri="{BB962C8B-B14F-4D97-AF65-F5344CB8AC3E}">
        <p14:creationId xmlns:p14="http://schemas.microsoft.com/office/powerpoint/2010/main" val="16013703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6DE6313A-03F2-4ED1-8B95-72E475C816CF}" type="datetimeFigureOut">
              <a:rPr lang="en-GB" smtClean="0"/>
              <a:t>16/03/2021</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075C65FD-572A-4E8A-BA87-36984EE88F19}" type="slidenum">
              <a:rPr lang="en-GB" smtClean="0"/>
              <a:t>‹#›</a:t>
            </a:fld>
            <a:endParaRPr lang="en-GB"/>
          </a:p>
        </p:txBody>
      </p:sp>
    </p:spTree>
    <p:extLst>
      <p:ext uri="{BB962C8B-B14F-4D97-AF65-F5344CB8AC3E}">
        <p14:creationId xmlns:p14="http://schemas.microsoft.com/office/powerpoint/2010/main" val="2130801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D695DF-DD2C-4D2D-AF96-7590631D328A}" type="slidenum">
              <a:rPr lang="en-GB" smtClean="0"/>
              <a:t>1</a:t>
            </a:fld>
            <a:endParaRPr lang="en-GB"/>
          </a:p>
        </p:txBody>
      </p:sp>
    </p:spTree>
    <p:extLst>
      <p:ext uri="{BB962C8B-B14F-4D97-AF65-F5344CB8AC3E}">
        <p14:creationId xmlns:p14="http://schemas.microsoft.com/office/powerpoint/2010/main" val="20374387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075C65FD-572A-4E8A-BA87-36984EE88F19}" type="slidenum">
              <a:rPr lang="en-GB" smtClean="0"/>
              <a:t>4</a:t>
            </a:fld>
            <a:endParaRPr lang="en-GB"/>
          </a:p>
        </p:txBody>
      </p:sp>
    </p:spTree>
    <p:extLst>
      <p:ext uri="{BB962C8B-B14F-4D97-AF65-F5344CB8AC3E}">
        <p14:creationId xmlns:p14="http://schemas.microsoft.com/office/powerpoint/2010/main" val="947690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endParaRPr lang="en-GB" dirty="0"/>
          </a:p>
        </p:txBody>
      </p:sp>
      <p:sp>
        <p:nvSpPr>
          <p:cNvPr id="4" name="Slide Number Placeholder 3"/>
          <p:cNvSpPr>
            <a:spLocks noGrp="1"/>
          </p:cNvSpPr>
          <p:nvPr>
            <p:ph type="sldNum" sz="quarter" idx="5"/>
          </p:nvPr>
        </p:nvSpPr>
        <p:spPr/>
        <p:txBody>
          <a:bodyPr/>
          <a:lstStyle/>
          <a:p>
            <a:fld id="{075C65FD-572A-4E8A-BA87-36984EE88F19}" type="slidenum">
              <a:rPr lang="en-GB" smtClean="0"/>
              <a:t>5</a:t>
            </a:fld>
            <a:endParaRPr lang="en-GB"/>
          </a:p>
        </p:txBody>
      </p:sp>
    </p:spTree>
    <p:extLst>
      <p:ext uri="{BB962C8B-B14F-4D97-AF65-F5344CB8AC3E}">
        <p14:creationId xmlns:p14="http://schemas.microsoft.com/office/powerpoint/2010/main" val="2808219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mj-lt"/>
              <a:buNone/>
            </a:pPr>
            <a:endParaRPr lang="en-GB" dirty="0"/>
          </a:p>
          <a:p>
            <a:endParaRPr lang="en-GB" dirty="0"/>
          </a:p>
        </p:txBody>
      </p:sp>
      <p:sp>
        <p:nvSpPr>
          <p:cNvPr id="4" name="Slide Number Placeholder 3"/>
          <p:cNvSpPr>
            <a:spLocks noGrp="1"/>
          </p:cNvSpPr>
          <p:nvPr>
            <p:ph type="sldNum" sz="quarter" idx="5"/>
          </p:nvPr>
        </p:nvSpPr>
        <p:spPr/>
        <p:txBody>
          <a:bodyPr/>
          <a:lstStyle/>
          <a:p>
            <a:fld id="{075C65FD-572A-4E8A-BA87-36984EE88F19}" type="slidenum">
              <a:rPr lang="en-GB" smtClean="0"/>
              <a:t>6</a:t>
            </a:fld>
            <a:endParaRPr lang="en-GB"/>
          </a:p>
        </p:txBody>
      </p:sp>
    </p:spTree>
    <p:extLst>
      <p:ext uri="{BB962C8B-B14F-4D97-AF65-F5344CB8AC3E}">
        <p14:creationId xmlns:p14="http://schemas.microsoft.com/office/powerpoint/2010/main" val="10660294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7</a:t>
            </a:fld>
            <a:endParaRPr lang="en-GB"/>
          </a:p>
        </p:txBody>
      </p:sp>
    </p:spTree>
    <p:extLst>
      <p:ext uri="{BB962C8B-B14F-4D97-AF65-F5344CB8AC3E}">
        <p14:creationId xmlns:p14="http://schemas.microsoft.com/office/powerpoint/2010/main" val="194228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endParaRPr lang="en-GB" b="0" dirty="0"/>
          </a:p>
        </p:txBody>
      </p:sp>
      <p:sp>
        <p:nvSpPr>
          <p:cNvPr id="4" name="Slide Number Placeholder 3"/>
          <p:cNvSpPr>
            <a:spLocks noGrp="1"/>
          </p:cNvSpPr>
          <p:nvPr>
            <p:ph type="sldNum" sz="quarter" idx="10"/>
          </p:nvPr>
        </p:nvSpPr>
        <p:spPr/>
        <p:txBody>
          <a:bodyPr/>
          <a:lstStyle/>
          <a:p>
            <a:fld id="{075C65FD-572A-4E8A-BA87-36984EE88F19}" type="slidenum">
              <a:rPr lang="en-GB" smtClean="0"/>
              <a:t>8</a:t>
            </a:fld>
            <a:endParaRPr lang="en-GB"/>
          </a:p>
        </p:txBody>
      </p:sp>
    </p:spTree>
    <p:extLst>
      <p:ext uri="{BB962C8B-B14F-4D97-AF65-F5344CB8AC3E}">
        <p14:creationId xmlns:p14="http://schemas.microsoft.com/office/powerpoint/2010/main" val="27670824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endParaRPr lang="en-GB" sz="1200" dirty="0"/>
          </a:p>
          <a:p>
            <a:r>
              <a:rPr lang="en-GB" sz="1200" dirty="0"/>
              <a:t> </a:t>
            </a:r>
          </a:p>
          <a:p>
            <a:endParaRPr lang="en-GB" dirty="0"/>
          </a:p>
        </p:txBody>
      </p:sp>
      <p:sp>
        <p:nvSpPr>
          <p:cNvPr id="4" name="Slide Number Placeholder 3"/>
          <p:cNvSpPr>
            <a:spLocks noGrp="1"/>
          </p:cNvSpPr>
          <p:nvPr>
            <p:ph type="sldNum" sz="quarter" idx="10"/>
          </p:nvPr>
        </p:nvSpPr>
        <p:spPr/>
        <p:txBody>
          <a:bodyPr/>
          <a:lstStyle/>
          <a:p>
            <a:fld id="{075C65FD-572A-4E8A-BA87-36984EE88F19}" type="slidenum">
              <a:rPr lang="en-GB" smtClean="0"/>
              <a:t>9</a:t>
            </a:fld>
            <a:endParaRPr lang="en-GB"/>
          </a:p>
        </p:txBody>
      </p:sp>
    </p:spTree>
    <p:extLst>
      <p:ext uri="{BB962C8B-B14F-4D97-AF65-F5344CB8AC3E}">
        <p14:creationId xmlns:p14="http://schemas.microsoft.com/office/powerpoint/2010/main" val="4257831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a:p>
            <a:endParaRPr lang="en-GB" dirty="0"/>
          </a:p>
        </p:txBody>
      </p:sp>
      <p:sp>
        <p:nvSpPr>
          <p:cNvPr id="4" name="Slide Number Placeholder 3"/>
          <p:cNvSpPr>
            <a:spLocks noGrp="1"/>
          </p:cNvSpPr>
          <p:nvPr>
            <p:ph type="sldNum" sz="quarter" idx="10"/>
          </p:nvPr>
        </p:nvSpPr>
        <p:spPr/>
        <p:txBody>
          <a:bodyPr/>
          <a:lstStyle/>
          <a:p>
            <a:fld id="{E153B431-3B6E-4840-86C0-9079EB9077A1}" type="slidenum">
              <a:rPr lang="en-GB" smtClean="0"/>
              <a:t>10</a:t>
            </a:fld>
            <a:endParaRPr lang="en-GB"/>
          </a:p>
        </p:txBody>
      </p:sp>
    </p:spTree>
    <p:extLst>
      <p:ext uri="{BB962C8B-B14F-4D97-AF65-F5344CB8AC3E}">
        <p14:creationId xmlns:p14="http://schemas.microsoft.com/office/powerpoint/2010/main" val="42527845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075C65FD-572A-4E8A-BA87-36984EE88F19}" type="slidenum">
              <a:rPr lang="en-GB" smtClean="0"/>
              <a:t>11</a:t>
            </a:fld>
            <a:endParaRPr lang="en-GB"/>
          </a:p>
        </p:txBody>
      </p:sp>
    </p:spTree>
    <p:extLst>
      <p:ext uri="{BB962C8B-B14F-4D97-AF65-F5344CB8AC3E}">
        <p14:creationId xmlns:p14="http://schemas.microsoft.com/office/powerpoint/2010/main" val="3768611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075C65FD-572A-4E8A-BA87-36984EE88F19}" type="slidenum">
              <a:rPr lang="en-GB" smtClean="0"/>
              <a:t>12</a:t>
            </a:fld>
            <a:endParaRPr lang="en-GB"/>
          </a:p>
        </p:txBody>
      </p:sp>
    </p:spTree>
    <p:extLst>
      <p:ext uri="{BB962C8B-B14F-4D97-AF65-F5344CB8AC3E}">
        <p14:creationId xmlns:p14="http://schemas.microsoft.com/office/powerpoint/2010/main" val="4154635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075C65FD-572A-4E8A-BA87-36984EE88F19}" type="slidenum">
              <a:rPr lang="en-GB" smtClean="0"/>
              <a:t>13</a:t>
            </a:fld>
            <a:endParaRPr lang="en-GB"/>
          </a:p>
        </p:txBody>
      </p:sp>
    </p:spTree>
    <p:extLst>
      <p:ext uri="{BB962C8B-B14F-4D97-AF65-F5344CB8AC3E}">
        <p14:creationId xmlns:p14="http://schemas.microsoft.com/office/powerpoint/2010/main" val="40047276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075C65FD-572A-4E8A-BA87-36984EE88F19}" type="slidenum">
              <a:rPr lang="en-GB" smtClean="0"/>
              <a:t>14</a:t>
            </a:fld>
            <a:endParaRPr lang="en-GB"/>
          </a:p>
        </p:txBody>
      </p:sp>
    </p:spTree>
    <p:extLst>
      <p:ext uri="{BB962C8B-B14F-4D97-AF65-F5344CB8AC3E}">
        <p14:creationId xmlns:p14="http://schemas.microsoft.com/office/powerpoint/2010/main" val="1495127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075C65FD-572A-4E8A-BA87-36984EE88F19}" type="slidenum">
              <a:rPr lang="en-GB" smtClean="0"/>
              <a:t>15</a:t>
            </a:fld>
            <a:endParaRPr lang="en-GB"/>
          </a:p>
        </p:txBody>
      </p:sp>
    </p:spTree>
    <p:extLst>
      <p:ext uri="{BB962C8B-B14F-4D97-AF65-F5344CB8AC3E}">
        <p14:creationId xmlns:p14="http://schemas.microsoft.com/office/powerpoint/2010/main" val="29751610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075C65FD-572A-4E8A-BA87-36984EE88F19}" type="slidenum">
              <a:rPr lang="en-GB" smtClean="0"/>
              <a:t>16</a:t>
            </a:fld>
            <a:endParaRPr lang="en-GB"/>
          </a:p>
        </p:txBody>
      </p:sp>
    </p:spTree>
    <p:extLst>
      <p:ext uri="{BB962C8B-B14F-4D97-AF65-F5344CB8AC3E}">
        <p14:creationId xmlns:p14="http://schemas.microsoft.com/office/powerpoint/2010/main" val="28787115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075C65FD-572A-4E8A-BA87-36984EE88F19}" type="slidenum">
              <a:rPr lang="en-GB" smtClean="0"/>
              <a:t>17</a:t>
            </a:fld>
            <a:endParaRPr lang="en-GB"/>
          </a:p>
        </p:txBody>
      </p:sp>
    </p:spTree>
    <p:extLst>
      <p:ext uri="{BB962C8B-B14F-4D97-AF65-F5344CB8AC3E}">
        <p14:creationId xmlns:p14="http://schemas.microsoft.com/office/powerpoint/2010/main" val="22430240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075C65FD-572A-4E8A-BA87-36984EE88F19}" type="slidenum">
              <a:rPr lang="en-GB" smtClean="0"/>
              <a:t>18</a:t>
            </a:fld>
            <a:endParaRPr lang="en-GB"/>
          </a:p>
        </p:txBody>
      </p:sp>
    </p:spTree>
    <p:extLst>
      <p:ext uri="{BB962C8B-B14F-4D97-AF65-F5344CB8AC3E}">
        <p14:creationId xmlns:p14="http://schemas.microsoft.com/office/powerpoint/2010/main" val="24134613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075C65FD-572A-4E8A-BA87-36984EE88F19}" type="slidenum">
              <a:rPr lang="en-GB" smtClean="0"/>
              <a:t>19</a:t>
            </a:fld>
            <a:endParaRPr lang="en-GB"/>
          </a:p>
        </p:txBody>
      </p:sp>
    </p:spTree>
    <p:extLst>
      <p:ext uri="{BB962C8B-B14F-4D97-AF65-F5344CB8AC3E}">
        <p14:creationId xmlns:p14="http://schemas.microsoft.com/office/powerpoint/2010/main" val="19352143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10"/>
          </p:nvPr>
        </p:nvSpPr>
        <p:spPr/>
        <p:txBody>
          <a:bodyPr/>
          <a:lstStyle/>
          <a:p>
            <a:fld id="{075C65FD-572A-4E8A-BA87-36984EE88F19}" type="slidenum">
              <a:rPr lang="en-GB" smtClean="0"/>
              <a:t>20</a:t>
            </a:fld>
            <a:endParaRPr lang="en-GB"/>
          </a:p>
        </p:txBody>
      </p:sp>
    </p:spTree>
    <p:extLst>
      <p:ext uri="{BB962C8B-B14F-4D97-AF65-F5344CB8AC3E}">
        <p14:creationId xmlns:p14="http://schemas.microsoft.com/office/powerpoint/2010/main" val="2962320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10"/>
          </p:nvPr>
        </p:nvSpPr>
        <p:spPr/>
        <p:txBody>
          <a:bodyPr/>
          <a:lstStyle/>
          <a:p>
            <a:fld id="{075C65FD-572A-4E8A-BA87-36984EE88F19}" type="slidenum">
              <a:rPr lang="en-GB" smtClean="0"/>
              <a:t>21</a:t>
            </a:fld>
            <a:endParaRPr lang="en-GB"/>
          </a:p>
        </p:txBody>
      </p:sp>
    </p:spTree>
    <p:extLst>
      <p:ext uri="{BB962C8B-B14F-4D97-AF65-F5344CB8AC3E}">
        <p14:creationId xmlns:p14="http://schemas.microsoft.com/office/powerpoint/2010/main" val="24239314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075C65FD-572A-4E8A-BA87-36984EE88F19}" type="slidenum">
              <a:rPr lang="en-GB" smtClean="0"/>
              <a:t>22</a:t>
            </a:fld>
            <a:endParaRPr lang="en-GB"/>
          </a:p>
        </p:txBody>
      </p:sp>
    </p:spTree>
    <p:extLst>
      <p:ext uri="{BB962C8B-B14F-4D97-AF65-F5344CB8AC3E}">
        <p14:creationId xmlns:p14="http://schemas.microsoft.com/office/powerpoint/2010/main" val="2580632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4B28D892-AF19-4F45-AADA-42B567E129AD}"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4157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28D892-AF19-4F45-AADA-42B567E129AD}"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64241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28D892-AF19-4F45-AADA-42B567E129AD}"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015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B28D892-AF19-4F45-AADA-42B567E129AD}" type="datetimeFigureOut">
              <a:rPr lang="en-GB" smtClean="0"/>
              <a:t>16/03/2021</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296674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B28D892-AF19-4F45-AADA-42B567E129AD}" type="datetimeFigureOut">
              <a:rPr lang="en-GB" smtClean="0"/>
              <a:t>16/03/2021</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549514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B28D892-AF19-4F45-AADA-42B567E129AD}" type="datetimeFigureOut">
              <a:rPr lang="en-GB" smtClean="0"/>
              <a:t>16/03/2021</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131735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28D892-AF19-4F45-AADA-42B567E129AD}" type="datetimeFigureOut">
              <a:rPr lang="en-GB" smtClean="0"/>
              <a:t>16/03/2021</a:t>
            </a:fld>
            <a:endParaRPr lang="en-GB"/>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1005770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16/03/2021</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644316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16/03/2021</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2371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28D892-AF19-4F45-AADA-42B567E129AD}"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466667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28D892-AF19-4F45-AADA-42B567E129AD}"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24694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4B28D892-AF19-4F45-AADA-42B567E129AD}"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25452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28D892-AF19-4F45-AADA-42B567E129AD}"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3416077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28D892-AF19-4F45-AADA-42B567E129AD}"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1026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B28D892-AF19-4F45-AADA-42B567E129AD}" type="datetimeFigureOut">
              <a:rPr lang="en-GB" smtClean="0"/>
              <a:t>16/03/2021</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9975338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B28D892-AF19-4F45-AADA-42B567E129AD}" type="datetimeFigureOut">
              <a:rPr lang="en-GB" smtClean="0"/>
              <a:t>16/03/2021</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7264626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B28D892-AF19-4F45-AADA-42B567E129AD}" type="datetimeFigureOut">
              <a:rPr lang="en-GB" smtClean="0"/>
              <a:t>16/03/2021</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8080004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28D892-AF19-4F45-AADA-42B567E129AD}" type="datetimeFigureOut">
              <a:rPr lang="en-GB" smtClean="0"/>
              <a:t>16/03/2021</a:t>
            </a:fld>
            <a:endParaRPr lang="en-GB"/>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35025070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16/03/2021</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0264236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16/03/2021</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90870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28D892-AF19-4F45-AADA-42B567E129AD}"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37915417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28D892-AF19-4F45-AADA-42B567E129AD}"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6560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4B28D892-AF19-4F45-AADA-42B567E129AD}" type="datetimeFigureOut">
              <a:rPr lang="en-GB" smtClean="0"/>
              <a:t>16/03/2021</a:t>
            </a:fld>
            <a:endParaRPr lang="en-GB"/>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F057C1E1-5AFC-47F0-86B7-A2650DA6740C}"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841024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4B28D892-AF19-4F45-AADA-42B567E129AD}" type="datetimeFigureOut">
              <a:rPr lang="en-GB" smtClean="0"/>
              <a:t>16/03/2021</a:t>
            </a:fld>
            <a:endParaRPr lang="en-GB"/>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F057C1E1-5AFC-47F0-86B7-A2650DA6740C}"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604789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bAQS6Jou3SE" TargetMode="External"/><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hyperlink" Target="https://www.cipd.co.uk/podcasts/trust" TargetMode="External"/><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BA0C938-1486-4635-9F6C-44D521FA6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42A7ABB-6A86-4A02-A072-FA82CDCE53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928" y="484632"/>
            <a:ext cx="11244036" cy="5880916"/>
          </a:xfrm>
          <a:prstGeom prst="rect">
            <a:avLst/>
          </a:pr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365356" y="806365"/>
            <a:ext cx="7020747" cy="5229630"/>
          </a:xfrm>
        </p:spPr>
        <p:txBody>
          <a:bodyPr>
            <a:normAutofit/>
          </a:bodyPr>
          <a:lstStyle/>
          <a:p>
            <a:pPr algn="l"/>
            <a:br>
              <a:rPr lang="en-GB" sz="5600" b="1"/>
            </a:br>
            <a:r>
              <a:rPr lang="en-GB" sz="5600" b="1"/>
              <a:t>BMSW5105_CARD</a:t>
            </a:r>
            <a:br>
              <a:rPr lang="en-GB" sz="5600" b="1"/>
            </a:br>
            <a:r>
              <a:rPr lang="en-GB" sz="5600" b="1"/>
              <a:t>Workplace Culture and its Impact on Organisational Efficiency</a:t>
            </a:r>
            <a:br>
              <a:rPr lang="en-GB" sz="5600"/>
            </a:br>
            <a:endParaRPr lang="en-GB" sz="5600"/>
          </a:p>
        </p:txBody>
      </p:sp>
      <p:cxnSp>
        <p:nvCxnSpPr>
          <p:cNvPr id="21" name="Straight Connector 20">
            <a:extLst>
              <a:ext uri="{FF2B5EF4-FFF2-40B4-BE49-F238E27FC236}">
                <a16:creationId xmlns:a16="http://schemas.microsoft.com/office/drawing/2014/main" id="{B6916720-6D22-4D4B-BC19-23008C7DD4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993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1174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E1070-34FB-402F-A916-1D1FAED88CEB}"/>
              </a:ext>
            </a:extLst>
          </p:cNvPr>
          <p:cNvSpPr>
            <a:spLocks noGrp="1"/>
          </p:cNvSpPr>
          <p:nvPr>
            <p:ph type="title"/>
          </p:nvPr>
        </p:nvSpPr>
        <p:spPr>
          <a:xfrm>
            <a:off x="1024128" y="585216"/>
            <a:ext cx="6066818" cy="1499616"/>
          </a:xfrm>
        </p:spPr>
        <p:txBody>
          <a:bodyPr>
            <a:normAutofit/>
          </a:bodyPr>
          <a:lstStyle/>
          <a:p>
            <a:r>
              <a:rPr lang="en-GB" b="1" dirty="0"/>
              <a:t>Recap of Previous Lecture  </a:t>
            </a:r>
          </a:p>
        </p:txBody>
      </p:sp>
      <p:sp>
        <p:nvSpPr>
          <p:cNvPr id="3" name="Content Placeholder 2">
            <a:extLst>
              <a:ext uri="{FF2B5EF4-FFF2-40B4-BE49-F238E27FC236}">
                <a16:creationId xmlns:a16="http://schemas.microsoft.com/office/drawing/2014/main" id="{E3A609E4-169A-4E36-B12D-862AD1144255}"/>
              </a:ext>
            </a:extLst>
          </p:cNvPr>
          <p:cNvSpPr>
            <a:spLocks noGrp="1"/>
          </p:cNvSpPr>
          <p:nvPr>
            <p:ph idx="1"/>
          </p:nvPr>
        </p:nvSpPr>
        <p:spPr>
          <a:xfrm>
            <a:off x="1024128" y="2286000"/>
            <a:ext cx="6066818" cy="4023360"/>
          </a:xfrm>
        </p:spPr>
        <p:txBody>
          <a:bodyPr>
            <a:normAutofit/>
          </a:bodyPr>
          <a:lstStyle/>
          <a:p>
            <a:r>
              <a:rPr lang="en-GB" dirty="0"/>
              <a:t>Why focus on International Differences?</a:t>
            </a:r>
          </a:p>
          <a:p>
            <a:r>
              <a:rPr lang="en-GB" dirty="0"/>
              <a:t>Hofstede’s Five Cultural Dimensions</a:t>
            </a:r>
          </a:p>
          <a:p>
            <a:r>
              <a:rPr lang="en-GB" dirty="0"/>
              <a:t>The Trompenaars and Hampden-Turner Framework </a:t>
            </a:r>
          </a:p>
          <a:p>
            <a:pPr marL="0" indent="0">
              <a:buNone/>
            </a:pPr>
            <a:endParaRPr lang="en-GB" dirty="0"/>
          </a:p>
          <a:p>
            <a:pPr marL="0" indent="0">
              <a:buNone/>
            </a:pPr>
            <a:endParaRPr lang="en-GB" dirty="0"/>
          </a:p>
        </p:txBody>
      </p:sp>
      <p:pic>
        <p:nvPicPr>
          <p:cNvPr id="5" name="Picture 4" descr="Conference room table">
            <a:extLst>
              <a:ext uri="{FF2B5EF4-FFF2-40B4-BE49-F238E27FC236}">
                <a16:creationId xmlns:a16="http://schemas.microsoft.com/office/drawing/2014/main" id="{EC97DC00-6531-4B23-8B63-7EE5D10DF0EE}"/>
              </a:ext>
            </a:extLst>
          </p:cNvPr>
          <p:cNvPicPr>
            <a:picLocks noChangeAspect="1"/>
          </p:cNvPicPr>
          <p:nvPr/>
        </p:nvPicPr>
        <p:blipFill rotWithShape="1">
          <a:blip r:embed="rId2"/>
          <a:srcRect l="39619"/>
          <a:stretch/>
        </p:blipFill>
        <p:spPr>
          <a:xfrm>
            <a:off x="7552266" y="10"/>
            <a:ext cx="4639733" cy="6857990"/>
          </a:xfrm>
          <a:prstGeom prst="rect">
            <a:avLst/>
          </a:prstGeom>
        </p:spPr>
      </p:pic>
    </p:spTree>
    <p:extLst>
      <p:ext uri="{BB962C8B-B14F-4D97-AF65-F5344CB8AC3E}">
        <p14:creationId xmlns:p14="http://schemas.microsoft.com/office/powerpoint/2010/main" val="777608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B2A1016-34C3-4BE4-94F4-F4215EA18E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BBFA14D-8E4F-42D4-B5A0-9588A6A454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5" y="321731"/>
            <a:ext cx="11551187" cy="6214535"/>
          </a:xfrm>
          <a:prstGeom prst="rect">
            <a:avLst/>
          </a:pr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B1BBDB-CADF-4D87-A798-93476D7F2CF2}"/>
              </a:ext>
            </a:extLst>
          </p:cNvPr>
          <p:cNvSpPr>
            <a:spLocks noGrp="1"/>
          </p:cNvSpPr>
          <p:nvPr>
            <p:ph type="title"/>
          </p:nvPr>
        </p:nvSpPr>
        <p:spPr>
          <a:xfrm>
            <a:off x="1024129" y="585216"/>
            <a:ext cx="10329671" cy="1499616"/>
          </a:xfrm>
        </p:spPr>
        <p:txBody>
          <a:bodyPr>
            <a:normAutofit/>
          </a:bodyPr>
          <a:lstStyle/>
          <a:p>
            <a:r>
              <a:rPr lang="en-GB" b="1">
                <a:solidFill>
                  <a:srgbClr val="FFFFFF"/>
                </a:solidFill>
              </a:rPr>
              <a:t>Structure of Lecture 4</a:t>
            </a:r>
          </a:p>
        </p:txBody>
      </p:sp>
      <p:cxnSp>
        <p:nvCxnSpPr>
          <p:cNvPr id="12" name="Straight Connector 11">
            <a:extLst>
              <a:ext uri="{FF2B5EF4-FFF2-40B4-BE49-F238E27FC236}">
                <a16:creationId xmlns:a16="http://schemas.microsoft.com/office/drawing/2014/main" id="{610B2B88-1A1B-486B-9366-918FE2E71D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3386B71-C483-4B28-9FDA-29A2F49E0D5C}"/>
              </a:ext>
            </a:extLst>
          </p:cNvPr>
          <p:cNvSpPr>
            <a:spLocks noGrp="1"/>
          </p:cNvSpPr>
          <p:nvPr>
            <p:ph idx="1"/>
          </p:nvPr>
        </p:nvSpPr>
        <p:spPr>
          <a:xfrm>
            <a:off x="1024129" y="2286000"/>
            <a:ext cx="10329671" cy="3862971"/>
          </a:xfrm>
        </p:spPr>
        <p:txBody>
          <a:bodyPr>
            <a:normAutofit/>
          </a:bodyPr>
          <a:lstStyle/>
          <a:p>
            <a:r>
              <a:rPr lang="en-GB">
                <a:solidFill>
                  <a:srgbClr val="FFFFFF"/>
                </a:solidFill>
              </a:rPr>
              <a:t>Corporate responsibility </a:t>
            </a:r>
          </a:p>
          <a:p>
            <a:r>
              <a:rPr lang="en-GB">
                <a:solidFill>
                  <a:srgbClr val="FFFFFF"/>
                </a:solidFill>
              </a:rPr>
              <a:t>Why does corporate responsibility matter?</a:t>
            </a:r>
          </a:p>
          <a:p>
            <a:r>
              <a:rPr lang="en-GB">
                <a:solidFill>
                  <a:srgbClr val="FFFFFF"/>
                </a:solidFill>
              </a:rPr>
              <a:t>The importance of principles</a:t>
            </a:r>
          </a:p>
          <a:p>
            <a:r>
              <a:rPr lang="en-GB">
                <a:solidFill>
                  <a:srgbClr val="FFFFFF"/>
                </a:solidFill>
              </a:rPr>
              <a:t>Ethical framework</a:t>
            </a:r>
          </a:p>
          <a:p>
            <a:r>
              <a:rPr lang="en-GB">
                <a:solidFill>
                  <a:srgbClr val="FFFFFF"/>
                </a:solidFill>
              </a:rPr>
              <a:t>CIPD ethical lenses</a:t>
            </a:r>
          </a:p>
          <a:p>
            <a:r>
              <a:rPr lang="en-GB">
                <a:solidFill>
                  <a:srgbClr val="FFFFFF"/>
                </a:solidFill>
              </a:rPr>
              <a:t>Exercises</a:t>
            </a:r>
          </a:p>
        </p:txBody>
      </p:sp>
    </p:spTree>
    <p:extLst>
      <p:ext uri="{BB962C8B-B14F-4D97-AF65-F5344CB8AC3E}">
        <p14:creationId xmlns:p14="http://schemas.microsoft.com/office/powerpoint/2010/main" val="427953894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C82E0D7-37D0-4C31-B2DA-233C8F10C9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9097524" cy="614897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21DBB1-6049-4004-909B-B9A03D2121B2}"/>
              </a:ext>
            </a:extLst>
          </p:cNvPr>
          <p:cNvSpPr>
            <a:spLocks noGrp="1"/>
          </p:cNvSpPr>
          <p:nvPr>
            <p:ph type="title"/>
          </p:nvPr>
        </p:nvSpPr>
        <p:spPr>
          <a:xfrm>
            <a:off x="1024129" y="585216"/>
            <a:ext cx="8069094" cy="1499616"/>
          </a:xfrm>
        </p:spPr>
        <p:txBody>
          <a:bodyPr>
            <a:normAutofit/>
          </a:bodyPr>
          <a:lstStyle/>
          <a:p>
            <a:r>
              <a:rPr lang="en-GB" b="1">
                <a:solidFill>
                  <a:srgbClr val="FFFFFF"/>
                </a:solidFill>
              </a:rPr>
              <a:t>Corporate Responsibility </a:t>
            </a:r>
          </a:p>
        </p:txBody>
      </p:sp>
      <p:cxnSp>
        <p:nvCxnSpPr>
          <p:cNvPr id="10" name="Straight Connector 9">
            <a:extLst>
              <a:ext uri="{FF2B5EF4-FFF2-40B4-BE49-F238E27FC236}">
                <a16:creationId xmlns:a16="http://schemas.microsoft.com/office/drawing/2014/main" id="{1AD3A364-FD48-4C42-B623-DAD0C3ED6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E88330F-02D0-4B76-AF71-4D97B4EC742B}"/>
              </a:ext>
            </a:extLst>
          </p:cNvPr>
          <p:cNvSpPr>
            <a:spLocks noGrp="1"/>
          </p:cNvSpPr>
          <p:nvPr>
            <p:ph idx="1"/>
          </p:nvPr>
        </p:nvSpPr>
        <p:spPr>
          <a:xfrm>
            <a:off x="1024129" y="2286000"/>
            <a:ext cx="8074151" cy="3862971"/>
          </a:xfrm>
        </p:spPr>
        <p:txBody>
          <a:bodyPr>
            <a:normAutofit/>
          </a:bodyPr>
          <a:lstStyle/>
          <a:p>
            <a:r>
              <a:rPr lang="en-GB">
                <a:solidFill>
                  <a:srgbClr val="FFFFFF"/>
                </a:solidFill>
              </a:rPr>
              <a:t>“A responsible organisation conducts business ethically and takes account of its economic, social and environmental impact” (CIPD, 2019)</a:t>
            </a:r>
          </a:p>
          <a:p>
            <a:endParaRPr lang="en-GB">
              <a:solidFill>
                <a:srgbClr val="FFFFFF"/>
              </a:solidFill>
            </a:endParaRPr>
          </a:p>
        </p:txBody>
      </p:sp>
      <p:sp>
        <p:nvSpPr>
          <p:cNvPr id="12" name="Rectangle 11">
            <a:extLst>
              <a:ext uri="{FF2B5EF4-FFF2-40B4-BE49-F238E27FC236}">
                <a16:creationId xmlns:a16="http://schemas.microsoft.com/office/drawing/2014/main" id="{F9F40211-4307-4706-AE59-83AC153FBF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325601"/>
            <a:ext cx="2286920" cy="614510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201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A7C513-277B-4325-9779-116946C0D3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2"/>
            <a:ext cx="11207835" cy="35119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20F6923-DC2F-4143-ACA0-519D0FE6C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150596"/>
            <a:ext cx="3248522" cy="2219668"/>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319B32C-704E-4A0B-BD7B-186B70511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7745" y="4150596"/>
            <a:ext cx="7794722" cy="221966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B939FE-5C3B-4B92-AA84-14A1F360B35A}"/>
              </a:ext>
            </a:extLst>
          </p:cNvPr>
          <p:cNvSpPr>
            <a:spLocks noGrp="1"/>
          </p:cNvSpPr>
          <p:nvPr>
            <p:ph type="title"/>
          </p:nvPr>
        </p:nvSpPr>
        <p:spPr>
          <a:xfrm>
            <a:off x="4178301" y="4391025"/>
            <a:ext cx="7192110" cy="1738808"/>
          </a:xfrm>
        </p:spPr>
        <p:txBody>
          <a:bodyPr>
            <a:normAutofit/>
          </a:bodyPr>
          <a:lstStyle/>
          <a:p>
            <a:r>
              <a:rPr lang="en-GB" sz="4300" b="1">
                <a:solidFill>
                  <a:srgbClr val="FFFFFF"/>
                </a:solidFill>
              </a:rPr>
              <a:t>Areas of Corporate Responsibility</a:t>
            </a:r>
            <a:br>
              <a:rPr lang="en-GB" sz="4300" b="1">
                <a:solidFill>
                  <a:srgbClr val="FFFFFF"/>
                </a:solidFill>
              </a:rPr>
            </a:br>
            <a:endParaRPr lang="en-GB" sz="4300">
              <a:solidFill>
                <a:srgbClr val="FFFFFF"/>
              </a:solidFill>
            </a:endParaRPr>
          </a:p>
        </p:txBody>
      </p:sp>
      <p:sp>
        <p:nvSpPr>
          <p:cNvPr id="3" name="Content Placeholder 2">
            <a:extLst>
              <a:ext uri="{FF2B5EF4-FFF2-40B4-BE49-F238E27FC236}">
                <a16:creationId xmlns:a16="http://schemas.microsoft.com/office/drawing/2014/main" id="{99BDF63F-7B57-4755-A9B2-5DAEA2567347}"/>
              </a:ext>
            </a:extLst>
          </p:cNvPr>
          <p:cNvSpPr>
            <a:spLocks noGrp="1"/>
          </p:cNvSpPr>
          <p:nvPr>
            <p:ph idx="1"/>
          </p:nvPr>
        </p:nvSpPr>
        <p:spPr>
          <a:xfrm>
            <a:off x="1149265" y="966217"/>
            <a:ext cx="9920901" cy="2545732"/>
          </a:xfrm>
        </p:spPr>
        <p:txBody>
          <a:bodyPr anchor="ctr">
            <a:normAutofit/>
          </a:bodyPr>
          <a:lstStyle/>
          <a:p>
            <a:pPr marL="0" indent="0">
              <a:buNone/>
            </a:pPr>
            <a:r>
              <a:rPr lang="en-GB" dirty="0"/>
              <a:t>CR initiatives fall into four main areas:</a:t>
            </a:r>
          </a:p>
          <a:p>
            <a:pPr marL="0" indent="0">
              <a:buNone/>
            </a:pPr>
            <a:endParaRPr lang="en-GB" dirty="0"/>
          </a:p>
          <a:p>
            <a:pPr lvl="1">
              <a:buFont typeface="Wingdings" panose="05000000000000000000" pitchFamily="2" charset="2"/>
              <a:buChar char="§"/>
            </a:pPr>
            <a:r>
              <a:rPr lang="en-GB" dirty="0"/>
              <a:t>Workplace</a:t>
            </a:r>
          </a:p>
          <a:p>
            <a:pPr lvl="1">
              <a:buFont typeface="Wingdings" panose="05000000000000000000" pitchFamily="2" charset="2"/>
              <a:buChar char="§"/>
            </a:pPr>
            <a:r>
              <a:rPr lang="en-GB" dirty="0"/>
              <a:t>Market place </a:t>
            </a:r>
          </a:p>
          <a:p>
            <a:pPr lvl="1">
              <a:buFont typeface="Wingdings" panose="05000000000000000000" pitchFamily="2" charset="2"/>
              <a:buChar char="§"/>
            </a:pPr>
            <a:r>
              <a:rPr lang="en-GB" dirty="0"/>
              <a:t>Environment</a:t>
            </a:r>
          </a:p>
          <a:p>
            <a:pPr lvl="1">
              <a:buFont typeface="Wingdings" panose="05000000000000000000" pitchFamily="2" charset="2"/>
              <a:buChar char="§"/>
            </a:pPr>
            <a:r>
              <a:rPr lang="en-GB" dirty="0"/>
              <a:t>Community</a:t>
            </a:r>
          </a:p>
        </p:txBody>
      </p:sp>
    </p:spTree>
    <p:extLst>
      <p:ext uri="{BB962C8B-B14F-4D97-AF65-F5344CB8AC3E}">
        <p14:creationId xmlns:p14="http://schemas.microsoft.com/office/powerpoint/2010/main" val="3223224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C82E0D7-37D0-4C31-B2DA-233C8F10C9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9097524" cy="614897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4129" y="585216"/>
            <a:ext cx="8069094" cy="1499616"/>
          </a:xfrm>
        </p:spPr>
        <p:txBody>
          <a:bodyPr>
            <a:normAutofit/>
          </a:bodyPr>
          <a:lstStyle/>
          <a:p>
            <a:r>
              <a:rPr lang="en-GB" b="1">
                <a:solidFill>
                  <a:srgbClr val="FFFFFF"/>
                </a:solidFill>
              </a:rPr>
              <a:t>Why does Corporate Responsibility Matter?</a:t>
            </a:r>
          </a:p>
        </p:txBody>
      </p:sp>
      <p:cxnSp>
        <p:nvCxnSpPr>
          <p:cNvPr id="11" name="Straight Connector 10">
            <a:extLst>
              <a:ext uri="{FF2B5EF4-FFF2-40B4-BE49-F238E27FC236}">
                <a16:creationId xmlns:a16="http://schemas.microsoft.com/office/drawing/2014/main" id="{1AD3A364-FD48-4C42-B623-DAD0C3ED6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1024129" y="2286000"/>
            <a:ext cx="8074151" cy="3862971"/>
          </a:xfrm>
        </p:spPr>
        <p:txBody>
          <a:bodyPr>
            <a:normAutofit/>
          </a:bodyPr>
          <a:lstStyle/>
          <a:p>
            <a:r>
              <a:rPr lang="en-GB">
                <a:solidFill>
                  <a:srgbClr val="FFFFFF"/>
                </a:solidFill>
              </a:rPr>
              <a:t>Most businesses traditionally driven by economic, not ethical goals</a:t>
            </a:r>
          </a:p>
          <a:p>
            <a:r>
              <a:rPr lang="en-GB">
                <a:solidFill>
                  <a:srgbClr val="FFFFFF"/>
                </a:solidFill>
              </a:rPr>
              <a:t>Idea that organisations are responsible for their decisions (Kaptein and Wempe, 2002) </a:t>
            </a:r>
          </a:p>
          <a:p>
            <a:r>
              <a:rPr lang="en-GB">
                <a:solidFill>
                  <a:srgbClr val="FFFFFF"/>
                </a:solidFill>
              </a:rPr>
              <a:t>Some corporate responsibility stems from legal requirements – health and safety (duty of care), employment law, consumer protection</a:t>
            </a:r>
          </a:p>
          <a:p>
            <a:r>
              <a:rPr lang="en-GB">
                <a:solidFill>
                  <a:srgbClr val="FFFFFF"/>
                </a:solidFill>
              </a:rPr>
              <a:t>Also responsibility to be moral/ethical – rise in ethical investment and ethical consumerism</a:t>
            </a:r>
          </a:p>
          <a:p>
            <a:r>
              <a:rPr lang="en-GB">
                <a:solidFill>
                  <a:srgbClr val="FFFFFF"/>
                </a:solidFill>
              </a:rPr>
              <a:t>Management – many decisions pose ethical questions since they deal with people issues</a:t>
            </a:r>
          </a:p>
        </p:txBody>
      </p:sp>
      <p:sp>
        <p:nvSpPr>
          <p:cNvPr id="4" name="Slide Number Placeholder 3"/>
          <p:cNvSpPr>
            <a:spLocks noGrp="1"/>
          </p:cNvSpPr>
          <p:nvPr>
            <p:ph type="sldNum" sz="quarter" idx="12"/>
          </p:nvPr>
        </p:nvSpPr>
        <p:spPr>
          <a:xfrm>
            <a:off x="11213566" y="6470704"/>
            <a:ext cx="597434" cy="274320"/>
          </a:xfrm>
        </p:spPr>
        <p:txBody>
          <a:bodyPr>
            <a:normAutofit/>
          </a:bodyPr>
          <a:lstStyle/>
          <a:p>
            <a:pPr>
              <a:spcAft>
                <a:spcPts val="600"/>
              </a:spcAft>
            </a:pPr>
            <a:fld id="{AC82685A-BD3A-4230-8D85-804689F67293}" type="slidenum">
              <a:rPr lang="en-GB" smtClean="0"/>
              <a:pPr>
                <a:spcAft>
                  <a:spcPts val="600"/>
                </a:spcAft>
              </a:pPr>
              <a:t>6</a:t>
            </a:fld>
            <a:endParaRPr lang="en-GB"/>
          </a:p>
        </p:txBody>
      </p:sp>
      <p:sp>
        <p:nvSpPr>
          <p:cNvPr id="13" name="Rectangle 12">
            <a:extLst>
              <a:ext uri="{FF2B5EF4-FFF2-40B4-BE49-F238E27FC236}">
                <a16:creationId xmlns:a16="http://schemas.microsoft.com/office/drawing/2014/main" id="{F9F40211-4307-4706-AE59-83AC153FBF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325601"/>
            <a:ext cx="2286920" cy="614510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69477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C82E0D7-37D0-4C31-B2DA-233C8F10C9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9097524" cy="614897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5EF16C-C495-4A5D-8550-79C252BA5868}"/>
              </a:ext>
            </a:extLst>
          </p:cNvPr>
          <p:cNvSpPr>
            <a:spLocks noGrp="1"/>
          </p:cNvSpPr>
          <p:nvPr>
            <p:ph type="title"/>
          </p:nvPr>
        </p:nvSpPr>
        <p:spPr>
          <a:xfrm>
            <a:off x="1024129" y="585216"/>
            <a:ext cx="8069094" cy="1499616"/>
          </a:xfrm>
        </p:spPr>
        <p:txBody>
          <a:bodyPr>
            <a:normAutofit/>
          </a:bodyPr>
          <a:lstStyle/>
          <a:p>
            <a:r>
              <a:rPr lang="en-GB" b="1">
                <a:solidFill>
                  <a:srgbClr val="FFFFFF"/>
                </a:solidFill>
              </a:rPr>
              <a:t>Capgemini - Video</a:t>
            </a:r>
          </a:p>
        </p:txBody>
      </p:sp>
      <p:cxnSp>
        <p:nvCxnSpPr>
          <p:cNvPr id="10" name="Straight Connector 9">
            <a:extLst>
              <a:ext uri="{FF2B5EF4-FFF2-40B4-BE49-F238E27FC236}">
                <a16:creationId xmlns:a16="http://schemas.microsoft.com/office/drawing/2014/main" id="{1AD3A364-FD48-4C42-B623-DAD0C3ED6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B3E82FC-BC85-4759-9691-4F4654B6D327}"/>
              </a:ext>
            </a:extLst>
          </p:cNvPr>
          <p:cNvSpPr>
            <a:spLocks noGrp="1"/>
          </p:cNvSpPr>
          <p:nvPr>
            <p:ph idx="1"/>
          </p:nvPr>
        </p:nvSpPr>
        <p:spPr>
          <a:xfrm>
            <a:off x="1024129" y="2286000"/>
            <a:ext cx="8074151" cy="3862971"/>
          </a:xfrm>
        </p:spPr>
        <p:txBody>
          <a:bodyPr>
            <a:normAutofit/>
          </a:bodyPr>
          <a:lstStyle/>
          <a:p>
            <a:r>
              <a:rPr lang="en-GB">
                <a:solidFill>
                  <a:srgbClr val="FFFFFF"/>
                </a:solidFill>
                <a:hlinkClick r:id="rId3"/>
              </a:rPr>
              <a:t>https://www.youtube.com/watch?v=bAQS6Jou3SE</a:t>
            </a:r>
            <a:endParaRPr lang="en-GB">
              <a:solidFill>
                <a:srgbClr val="FFFFFF"/>
              </a:solidFill>
            </a:endParaRPr>
          </a:p>
          <a:p>
            <a:endParaRPr lang="en-GB">
              <a:solidFill>
                <a:srgbClr val="FFFFFF"/>
              </a:solidFill>
            </a:endParaRPr>
          </a:p>
        </p:txBody>
      </p:sp>
      <p:sp>
        <p:nvSpPr>
          <p:cNvPr id="12" name="Rectangle 11">
            <a:extLst>
              <a:ext uri="{FF2B5EF4-FFF2-40B4-BE49-F238E27FC236}">
                <a16:creationId xmlns:a16="http://schemas.microsoft.com/office/drawing/2014/main" id="{F9F40211-4307-4706-AE59-83AC153FBF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325601"/>
            <a:ext cx="2286920" cy="614510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084742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964788" y="804333"/>
            <a:ext cx="3302412" cy="5249334"/>
          </a:xfrm>
        </p:spPr>
        <p:txBody>
          <a:bodyPr>
            <a:normAutofit/>
          </a:bodyPr>
          <a:lstStyle/>
          <a:p>
            <a:pPr algn="r"/>
            <a:r>
              <a:rPr lang="en-GB" b="1">
                <a:solidFill>
                  <a:srgbClr val="FFFFFF"/>
                </a:solidFill>
              </a:rPr>
              <a:t>The Importance of Principles</a:t>
            </a:r>
          </a:p>
        </p:txBody>
      </p:sp>
      <p:sp>
        <p:nvSpPr>
          <p:cNvPr id="3" name="Content Placeholder 2"/>
          <p:cNvSpPr>
            <a:spLocks noGrp="1"/>
          </p:cNvSpPr>
          <p:nvPr>
            <p:ph idx="1"/>
          </p:nvPr>
        </p:nvSpPr>
        <p:spPr>
          <a:xfrm>
            <a:off x="5109882" y="804333"/>
            <a:ext cx="6147169" cy="5249334"/>
          </a:xfrm>
        </p:spPr>
        <p:txBody>
          <a:bodyPr anchor="ctr">
            <a:normAutofit/>
          </a:bodyPr>
          <a:lstStyle/>
          <a:p>
            <a:pPr marL="0" indent="0">
              <a:buNone/>
            </a:pPr>
            <a:r>
              <a:rPr lang="en-GB"/>
              <a:t>Two aspects of ‘business ethics’ (</a:t>
            </a:r>
            <a:r>
              <a:rPr lang="en-GB" err="1"/>
              <a:t>Chryssides</a:t>
            </a:r>
            <a:r>
              <a:rPr lang="en-GB"/>
              <a:t> and </a:t>
            </a:r>
            <a:r>
              <a:rPr lang="en-GB" err="1"/>
              <a:t>Kaler</a:t>
            </a:r>
            <a:r>
              <a:rPr lang="en-GB"/>
              <a:t>, 1993):</a:t>
            </a:r>
          </a:p>
          <a:p>
            <a:pPr marL="914400" lvl="1" indent="-514350">
              <a:buAutoNum type="arabicPeriod"/>
            </a:pPr>
            <a:r>
              <a:rPr lang="en-GB"/>
              <a:t>Specific situations in which ethical controversy arises</a:t>
            </a:r>
          </a:p>
          <a:p>
            <a:pPr marL="914400" lvl="1" indent="-514350">
              <a:buAutoNum type="arabicPeriod"/>
            </a:pPr>
            <a:r>
              <a:rPr lang="en-GB"/>
              <a:t>The principals of behaviour by which it is appropriate to abide</a:t>
            </a:r>
          </a:p>
          <a:p>
            <a:pPr marL="0" indent="0">
              <a:buNone/>
            </a:pPr>
            <a:endParaRPr lang="en-GB" dirty="0"/>
          </a:p>
          <a:p>
            <a:pPr marL="0" indent="0">
              <a:buNone/>
            </a:pPr>
            <a:r>
              <a:rPr lang="en-GB" dirty="0"/>
              <a:t>Principles include:</a:t>
            </a:r>
          </a:p>
          <a:p>
            <a:r>
              <a:rPr lang="en-GB" dirty="0"/>
              <a:t>Ethics of employment – pay, unions, worker’s rights, equal opportunities, non-discrimination, whistle-blowing</a:t>
            </a:r>
          </a:p>
          <a:p>
            <a:r>
              <a:rPr lang="en-GB" dirty="0"/>
              <a:t>Ethics of accounting, finance, restructuring and investing</a:t>
            </a:r>
          </a:p>
          <a:p>
            <a:r>
              <a:rPr lang="en-GB" dirty="0"/>
              <a:t>Ethics of information</a:t>
            </a:r>
          </a:p>
        </p:txBody>
      </p:sp>
      <p:sp>
        <p:nvSpPr>
          <p:cNvPr id="4" name="Slide Number Placeholder 3"/>
          <p:cNvSpPr>
            <a:spLocks noGrp="1"/>
          </p:cNvSpPr>
          <p:nvPr>
            <p:ph type="sldNum" sz="quarter" idx="12"/>
          </p:nvPr>
        </p:nvSpPr>
        <p:spPr>
          <a:xfrm>
            <a:off x="10837334" y="6470704"/>
            <a:ext cx="973666" cy="274320"/>
          </a:xfrm>
        </p:spPr>
        <p:txBody>
          <a:bodyPr>
            <a:normAutofit/>
          </a:bodyPr>
          <a:lstStyle/>
          <a:p>
            <a:pPr>
              <a:spcAft>
                <a:spcPts val="600"/>
              </a:spcAft>
            </a:pPr>
            <a:fld id="{AC82685A-BD3A-4230-8D85-804689F67293}" type="slidenum">
              <a:rPr lang="en-GB" smtClean="0"/>
              <a:pPr>
                <a:spcAft>
                  <a:spcPts val="600"/>
                </a:spcAft>
              </a:pPr>
              <a:t>8</a:t>
            </a:fld>
            <a:endParaRPr lang="en-GB"/>
          </a:p>
        </p:txBody>
      </p:sp>
    </p:spTree>
    <p:extLst>
      <p:ext uri="{BB962C8B-B14F-4D97-AF65-F5344CB8AC3E}">
        <p14:creationId xmlns:p14="http://schemas.microsoft.com/office/powerpoint/2010/main" val="178722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B2A1016-34C3-4BE4-94F4-F4215EA18E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BBFA14D-8E4F-42D4-B5A0-9588A6A454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5" y="321731"/>
            <a:ext cx="11551187" cy="6214535"/>
          </a:xfrm>
          <a:prstGeom prst="rect">
            <a:avLst/>
          </a:pr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4129" y="585216"/>
            <a:ext cx="10329671" cy="1499616"/>
          </a:xfrm>
        </p:spPr>
        <p:txBody>
          <a:bodyPr>
            <a:normAutofit/>
          </a:bodyPr>
          <a:lstStyle/>
          <a:p>
            <a:r>
              <a:rPr lang="en-GB" b="1">
                <a:solidFill>
                  <a:srgbClr val="FFFFFF"/>
                </a:solidFill>
              </a:rPr>
              <a:t>Ethical Frameworks</a:t>
            </a:r>
          </a:p>
        </p:txBody>
      </p:sp>
      <p:cxnSp>
        <p:nvCxnSpPr>
          <p:cNvPr id="13" name="Straight Connector 12">
            <a:extLst>
              <a:ext uri="{FF2B5EF4-FFF2-40B4-BE49-F238E27FC236}">
                <a16:creationId xmlns:a16="http://schemas.microsoft.com/office/drawing/2014/main" id="{610B2B88-1A1B-486B-9366-918FE2E71D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1024129" y="2286000"/>
            <a:ext cx="10329671" cy="3862971"/>
          </a:xfrm>
        </p:spPr>
        <p:txBody>
          <a:bodyPr numCol="2">
            <a:normAutofit/>
          </a:bodyPr>
          <a:lstStyle/>
          <a:p>
            <a:pPr marL="0" indent="0">
              <a:buNone/>
            </a:pPr>
            <a:r>
              <a:rPr lang="en-GB" dirty="0">
                <a:solidFill>
                  <a:srgbClr val="FFFFFF"/>
                </a:solidFill>
              </a:rPr>
              <a:t>Winstanley et al (1996) identify the       following frameworks to analyse the management of people:</a:t>
            </a:r>
          </a:p>
          <a:p>
            <a:r>
              <a:rPr lang="en-GB" dirty="0">
                <a:solidFill>
                  <a:srgbClr val="FFFFFF"/>
                </a:solidFill>
              </a:rPr>
              <a:t>Basic human, civil and employment rights</a:t>
            </a:r>
          </a:p>
          <a:p>
            <a:r>
              <a:rPr lang="en-GB" dirty="0">
                <a:solidFill>
                  <a:srgbClr val="FFFFFF"/>
                </a:solidFill>
              </a:rPr>
              <a:t>Social and organisational justice</a:t>
            </a:r>
          </a:p>
          <a:p>
            <a:r>
              <a:rPr lang="en-GB" dirty="0">
                <a:solidFill>
                  <a:srgbClr val="FFFFFF"/>
                </a:solidFill>
              </a:rPr>
              <a:t>Universalism</a:t>
            </a:r>
          </a:p>
          <a:p>
            <a:r>
              <a:rPr lang="en-GB" dirty="0">
                <a:solidFill>
                  <a:srgbClr val="FFFFFF"/>
                </a:solidFill>
              </a:rPr>
              <a:t>Community of purpose </a:t>
            </a:r>
          </a:p>
          <a:p>
            <a:endParaRPr lang="en-GB" dirty="0">
              <a:solidFill>
                <a:srgbClr val="FFFFFF"/>
              </a:solidFill>
            </a:endParaRPr>
          </a:p>
          <a:p>
            <a:pPr marL="0" indent="0">
              <a:buNone/>
            </a:pPr>
            <a:r>
              <a:rPr lang="en-GB" dirty="0">
                <a:solidFill>
                  <a:srgbClr val="FFFFFF"/>
                </a:solidFill>
              </a:rPr>
              <a:t> </a:t>
            </a:r>
            <a:r>
              <a:rPr lang="en-GB" b="1" dirty="0">
                <a:solidFill>
                  <a:srgbClr val="FFFFFF"/>
                </a:solidFill>
              </a:rPr>
              <a:t>Recommended:</a:t>
            </a:r>
          </a:p>
          <a:p>
            <a:r>
              <a:rPr lang="en-GB" dirty="0">
                <a:solidFill>
                  <a:srgbClr val="FFFFFF"/>
                </a:solidFill>
              </a:rPr>
              <a:t>Employment charters</a:t>
            </a:r>
          </a:p>
          <a:p>
            <a:r>
              <a:rPr lang="en-GB" dirty="0">
                <a:solidFill>
                  <a:srgbClr val="FFFFFF"/>
                </a:solidFill>
              </a:rPr>
              <a:t>Legal regulation</a:t>
            </a:r>
          </a:p>
          <a:p>
            <a:r>
              <a:rPr lang="en-GB" dirty="0">
                <a:solidFill>
                  <a:srgbClr val="FFFFFF"/>
                </a:solidFill>
              </a:rPr>
              <a:t>Innovation in good practice</a:t>
            </a:r>
          </a:p>
          <a:p>
            <a:r>
              <a:rPr lang="en-GB" dirty="0">
                <a:solidFill>
                  <a:srgbClr val="FFFFFF"/>
                </a:solidFill>
              </a:rPr>
              <a:t>Challenge inevitability of demise of job security</a:t>
            </a:r>
          </a:p>
        </p:txBody>
      </p:sp>
      <p:sp>
        <p:nvSpPr>
          <p:cNvPr id="4" name="Slide Number Placeholder 3"/>
          <p:cNvSpPr>
            <a:spLocks noGrp="1"/>
          </p:cNvSpPr>
          <p:nvPr>
            <p:ph type="sldNum" sz="quarter" idx="12"/>
          </p:nvPr>
        </p:nvSpPr>
        <p:spPr>
          <a:xfrm>
            <a:off x="10837333" y="6536693"/>
            <a:ext cx="973667" cy="274320"/>
          </a:xfrm>
        </p:spPr>
        <p:txBody>
          <a:bodyPr>
            <a:normAutofit/>
          </a:bodyPr>
          <a:lstStyle/>
          <a:p>
            <a:pPr>
              <a:spcAft>
                <a:spcPts val="600"/>
              </a:spcAft>
            </a:pPr>
            <a:fld id="{AC82685A-BD3A-4230-8D85-804689F67293}" type="slidenum">
              <a:rPr lang="en-GB">
                <a:solidFill>
                  <a:schemeClr val="accent2"/>
                </a:solidFill>
              </a:rPr>
              <a:pPr>
                <a:spcAft>
                  <a:spcPts val="600"/>
                </a:spcAft>
              </a:pPr>
              <a:t>9</a:t>
            </a:fld>
            <a:endParaRPr lang="en-GB">
              <a:solidFill>
                <a:schemeClr val="accent2"/>
              </a:solidFill>
            </a:endParaRPr>
          </a:p>
        </p:txBody>
      </p:sp>
    </p:spTree>
    <p:extLst>
      <p:ext uri="{BB962C8B-B14F-4D97-AF65-F5344CB8AC3E}">
        <p14:creationId xmlns:p14="http://schemas.microsoft.com/office/powerpoint/2010/main" val="310089884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AA7C513-277B-4325-9779-116946C0D3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2"/>
            <a:ext cx="11207835" cy="35119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20F6923-DC2F-4143-ACA0-519D0FE6C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150596"/>
            <a:ext cx="3248522" cy="2219668"/>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319B32C-704E-4A0B-BD7B-186B70511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7745" y="4150596"/>
            <a:ext cx="7794722" cy="221966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178301" y="4391025"/>
            <a:ext cx="7192110" cy="1738808"/>
          </a:xfrm>
        </p:spPr>
        <p:txBody>
          <a:bodyPr>
            <a:normAutofit/>
          </a:bodyPr>
          <a:lstStyle/>
          <a:p>
            <a:r>
              <a:rPr lang="en-GB" b="1">
                <a:solidFill>
                  <a:srgbClr val="FFFFFF"/>
                </a:solidFill>
              </a:rPr>
              <a:t>CIPD – Eight Ethical Lenses</a:t>
            </a:r>
          </a:p>
        </p:txBody>
      </p:sp>
      <p:sp>
        <p:nvSpPr>
          <p:cNvPr id="3" name="Content Placeholder 2"/>
          <p:cNvSpPr>
            <a:spLocks noGrp="1"/>
          </p:cNvSpPr>
          <p:nvPr>
            <p:ph idx="1"/>
          </p:nvPr>
        </p:nvSpPr>
        <p:spPr>
          <a:xfrm>
            <a:off x="1149265" y="966217"/>
            <a:ext cx="9920901" cy="2545732"/>
          </a:xfrm>
        </p:spPr>
        <p:txBody>
          <a:bodyPr numCol="2" anchor="ctr">
            <a:normAutofit/>
          </a:bodyPr>
          <a:lstStyle/>
          <a:p>
            <a:r>
              <a:rPr lang="en-GB"/>
              <a:t>Fairness</a:t>
            </a:r>
          </a:p>
          <a:p>
            <a:r>
              <a:rPr lang="en-GB"/>
              <a:t>Merit </a:t>
            </a:r>
          </a:p>
          <a:p>
            <a:r>
              <a:rPr lang="en-GB"/>
              <a:t>Markets</a:t>
            </a:r>
          </a:p>
          <a:p>
            <a:r>
              <a:rPr lang="en-GB"/>
              <a:t>Democracy </a:t>
            </a:r>
          </a:p>
          <a:p>
            <a:endParaRPr lang="en-GB"/>
          </a:p>
          <a:p>
            <a:r>
              <a:rPr lang="en-GB"/>
              <a:t>Wellbeing  </a:t>
            </a:r>
          </a:p>
          <a:p>
            <a:r>
              <a:rPr lang="en-GB"/>
              <a:t>Rights and Duties</a:t>
            </a:r>
          </a:p>
          <a:p>
            <a:r>
              <a:rPr lang="en-GB"/>
              <a:t>Character </a:t>
            </a:r>
          </a:p>
          <a:p>
            <a:r>
              <a:rPr lang="en-GB"/>
              <a:t>Handing down</a:t>
            </a:r>
          </a:p>
        </p:txBody>
      </p:sp>
      <p:sp>
        <p:nvSpPr>
          <p:cNvPr id="4" name="Slide Number Placeholder 3"/>
          <p:cNvSpPr>
            <a:spLocks noGrp="1"/>
          </p:cNvSpPr>
          <p:nvPr>
            <p:ph type="sldNum" sz="quarter" idx="12"/>
          </p:nvPr>
        </p:nvSpPr>
        <p:spPr>
          <a:xfrm>
            <a:off x="10837334" y="6470704"/>
            <a:ext cx="973666" cy="274320"/>
          </a:xfrm>
        </p:spPr>
        <p:txBody>
          <a:bodyPr>
            <a:normAutofit/>
          </a:bodyPr>
          <a:lstStyle/>
          <a:p>
            <a:pPr>
              <a:spcAft>
                <a:spcPts val="600"/>
              </a:spcAft>
            </a:pPr>
            <a:fld id="{AC82685A-BD3A-4230-8D85-804689F67293}" type="slidenum">
              <a:rPr lang="en-GB" smtClean="0"/>
              <a:pPr>
                <a:spcAft>
                  <a:spcPts val="600"/>
                </a:spcAft>
              </a:pPr>
              <a:t>10</a:t>
            </a:fld>
            <a:endParaRPr lang="en-GB"/>
          </a:p>
        </p:txBody>
      </p:sp>
    </p:spTree>
    <p:extLst>
      <p:ext uri="{BB962C8B-B14F-4D97-AF65-F5344CB8AC3E}">
        <p14:creationId xmlns:p14="http://schemas.microsoft.com/office/powerpoint/2010/main" val="1514389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F7FAA46-F63C-45FE-B4F0-A7E677E9F4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 name="Straight Connector 10">
            <a:extLst>
              <a:ext uri="{FF2B5EF4-FFF2-40B4-BE49-F238E27FC236}">
                <a16:creationId xmlns:a16="http://schemas.microsoft.com/office/drawing/2014/main" id="{DA9B7795-7E78-4F68-B6FE-6ECC916562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B8D726A5-7900-41B4-8D49-49B4A2010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ight bulb on yellow background with sketched light beams and cord">
            <a:extLst>
              <a:ext uri="{FF2B5EF4-FFF2-40B4-BE49-F238E27FC236}">
                <a16:creationId xmlns:a16="http://schemas.microsoft.com/office/drawing/2014/main" id="{7DB78907-3FC8-4B76-A09D-4EED20AED674}"/>
              </a:ext>
            </a:extLst>
          </p:cNvPr>
          <p:cNvPicPr>
            <a:picLocks noChangeAspect="1"/>
          </p:cNvPicPr>
          <p:nvPr/>
        </p:nvPicPr>
        <p:blipFill rotWithShape="1">
          <a:blip r:embed="rId3">
            <a:alphaModFix amt="45000"/>
          </a:blip>
          <a:srcRect t="8514" r="-1" b="-1"/>
          <a:stretch/>
        </p:blipFill>
        <p:spPr>
          <a:xfrm>
            <a:off x="20" y="-1"/>
            <a:ext cx="12188932" cy="6858000"/>
          </a:xfrm>
          <a:prstGeom prst="rect">
            <a:avLst/>
          </a:prstGeom>
        </p:spPr>
      </p:pic>
      <p:sp>
        <p:nvSpPr>
          <p:cNvPr id="2" name="Title 1">
            <a:extLst>
              <a:ext uri="{FF2B5EF4-FFF2-40B4-BE49-F238E27FC236}">
                <a16:creationId xmlns:a16="http://schemas.microsoft.com/office/drawing/2014/main" id="{65EF2956-A54F-4A30-8647-CD9A90012B91}"/>
              </a:ext>
            </a:extLst>
          </p:cNvPr>
          <p:cNvSpPr>
            <a:spLocks noGrp="1"/>
          </p:cNvSpPr>
          <p:nvPr>
            <p:ph type="title"/>
          </p:nvPr>
        </p:nvSpPr>
        <p:spPr>
          <a:xfrm>
            <a:off x="643467" y="643467"/>
            <a:ext cx="7164674" cy="5571066"/>
          </a:xfrm>
        </p:spPr>
        <p:txBody>
          <a:bodyPr vert="horz" lIns="91440" tIns="45720" rIns="91440" bIns="45720" rtlCol="0" anchor="ctr">
            <a:normAutofit/>
          </a:bodyPr>
          <a:lstStyle/>
          <a:p>
            <a:pPr algn="r"/>
            <a:r>
              <a:rPr lang="en-US" sz="6600" b="1" spc="200">
                <a:solidFill>
                  <a:schemeClr val="tx1"/>
                </a:solidFill>
              </a:rPr>
              <a:t>Fairness</a:t>
            </a:r>
          </a:p>
        </p:txBody>
      </p:sp>
      <p:sp>
        <p:nvSpPr>
          <p:cNvPr id="3" name="Content Placeholder 2">
            <a:extLst>
              <a:ext uri="{FF2B5EF4-FFF2-40B4-BE49-F238E27FC236}">
                <a16:creationId xmlns:a16="http://schemas.microsoft.com/office/drawing/2014/main" id="{369139C0-3476-4656-8EF0-818BC1BC5FF6}"/>
              </a:ext>
            </a:extLst>
          </p:cNvPr>
          <p:cNvSpPr>
            <a:spLocks noGrp="1"/>
          </p:cNvSpPr>
          <p:nvPr>
            <p:ph idx="1"/>
          </p:nvPr>
        </p:nvSpPr>
        <p:spPr>
          <a:xfrm>
            <a:off x="8451608" y="643467"/>
            <a:ext cx="3096926" cy="5571066"/>
          </a:xfrm>
        </p:spPr>
        <p:txBody>
          <a:bodyPr vert="horz" lIns="91440" tIns="45720" rIns="91440" bIns="45720" rtlCol="0" anchor="ctr">
            <a:normAutofit/>
          </a:bodyPr>
          <a:lstStyle/>
          <a:p>
            <a:pPr marL="0" indent="0">
              <a:lnSpc>
                <a:spcPct val="100000"/>
              </a:lnSpc>
              <a:spcBef>
                <a:spcPts val="0"/>
              </a:spcBef>
              <a:buNone/>
            </a:pPr>
            <a:r>
              <a:rPr lang="en-US" sz="2000"/>
              <a:t>Everyone in an organisation should be able to agree to it, whatever their place in it.</a:t>
            </a:r>
          </a:p>
        </p:txBody>
      </p:sp>
      <p:cxnSp>
        <p:nvCxnSpPr>
          <p:cNvPr id="15" name="Straight Connector 14">
            <a:extLst>
              <a:ext uri="{FF2B5EF4-FFF2-40B4-BE49-F238E27FC236}">
                <a16:creationId xmlns:a16="http://schemas.microsoft.com/office/drawing/2014/main" id="{46E49661-E258-450C-8150-A91A6B30D1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828800"/>
            <a:ext cx="0" cy="3200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699935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1E7C082-5B81-400A-A1DE-7CA9F26ED8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0" name="Straight Connector 9">
            <a:extLst>
              <a:ext uri="{FF2B5EF4-FFF2-40B4-BE49-F238E27FC236}">
                <a16:creationId xmlns:a16="http://schemas.microsoft.com/office/drawing/2014/main" id="{08D54232-CDE1-4B53-B430-AB82206F6B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4BA0C938-1486-4635-9F6C-44D521FA6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42A7ABB-6A86-4A02-A072-FA82CDCE53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928" y="484632"/>
            <a:ext cx="11244036" cy="5880916"/>
          </a:xfrm>
          <a:prstGeom prst="rect">
            <a:avLst/>
          </a:pr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0B2250-095A-4A7B-8524-62ACA9BD826D}"/>
              </a:ext>
            </a:extLst>
          </p:cNvPr>
          <p:cNvSpPr>
            <a:spLocks noGrp="1"/>
          </p:cNvSpPr>
          <p:nvPr>
            <p:ph type="title"/>
          </p:nvPr>
        </p:nvSpPr>
        <p:spPr>
          <a:xfrm>
            <a:off x="4365356" y="806365"/>
            <a:ext cx="7020747" cy="5229630"/>
          </a:xfrm>
        </p:spPr>
        <p:txBody>
          <a:bodyPr vert="horz" lIns="91440" tIns="45720" rIns="91440" bIns="45720" rtlCol="0" anchor="ctr">
            <a:normAutofit/>
          </a:bodyPr>
          <a:lstStyle/>
          <a:p>
            <a:r>
              <a:rPr lang="en-US" sz="6600" b="1" spc="200"/>
              <a:t>Merit</a:t>
            </a:r>
          </a:p>
        </p:txBody>
      </p:sp>
      <p:sp>
        <p:nvSpPr>
          <p:cNvPr id="3" name="Content Placeholder 2">
            <a:extLst>
              <a:ext uri="{FF2B5EF4-FFF2-40B4-BE49-F238E27FC236}">
                <a16:creationId xmlns:a16="http://schemas.microsoft.com/office/drawing/2014/main" id="{70CF55F8-53DF-40B9-94C8-3BCE144F7453}"/>
              </a:ext>
            </a:extLst>
          </p:cNvPr>
          <p:cNvSpPr>
            <a:spLocks noGrp="1"/>
          </p:cNvSpPr>
          <p:nvPr>
            <p:ph idx="1"/>
          </p:nvPr>
        </p:nvSpPr>
        <p:spPr>
          <a:xfrm>
            <a:off x="788661" y="806365"/>
            <a:ext cx="2949542" cy="5229630"/>
          </a:xfrm>
        </p:spPr>
        <p:txBody>
          <a:bodyPr vert="horz" lIns="91440" tIns="45720" rIns="91440" bIns="45720" rtlCol="0" anchor="ctr">
            <a:normAutofit/>
          </a:bodyPr>
          <a:lstStyle/>
          <a:p>
            <a:pPr marL="0" indent="0" algn="r">
              <a:lnSpc>
                <a:spcPct val="100000"/>
              </a:lnSpc>
              <a:spcBef>
                <a:spcPts val="0"/>
              </a:spcBef>
              <a:buNone/>
            </a:pPr>
            <a:r>
              <a:rPr lang="en-US" sz="2400">
                <a:solidFill>
                  <a:schemeClr val="tx1">
                    <a:lumMod val="75000"/>
                    <a:lumOff val="25000"/>
                  </a:schemeClr>
                </a:solidFill>
              </a:rPr>
              <a:t>Jobs and their rewards should track talent and hard work. </a:t>
            </a:r>
          </a:p>
        </p:txBody>
      </p:sp>
      <p:cxnSp>
        <p:nvCxnSpPr>
          <p:cNvPr id="16" name="Straight Connector 15">
            <a:extLst>
              <a:ext uri="{FF2B5EF4-FFF2-40B4-BE49-F238E27FC236}">
                <a16:creationId xmlns:a16="http://schemas.microsoft.com/office/drawing/2014/main" id="{B6916720-6D22-4D4B-BC19-23008C7DD4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993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8107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1E7C082-5B81-400A-A1DE-7CA9F26ED8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0" name="Straight Connector 9">
            <a:extLst>
              <a:ext uri="{FF2B5EF4-FFF2-40B4-BE49-F238E27FC236}">
                <a16:creationId xmlns:a16="http://schemas.microsoft.com/office/drawing/2014/main" id="{08D54232-CDE1-4B53-B430-AB82206F6B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4BA0C938-1486-4635-9F6C-44D521FA6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42A7ABB-6A86-4A02-A072-FA82CDCE53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928" y="484632"/>
            <a:ext cx="11244036" cy="5880916"/>
          </a:xfrm>
          <a:prstGeom prst="rect">
            <a:avLst/>
          </a:pr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1F45B7-9C05-4956-A646-F0A8A8ABD4A3}"/>
              </a:ext>
            </a:extLst>
          </p:cNvPr>
          <p:cNvSpPr>
            <a:spLocks noGrp="1"/>
          </p:cNvSpPr>
          <p:nvPr>
            <p:ph type="title"/>
          </p:nvPr>
        </p:nvSpPr>
        <p:spPr>
          <a:xfrm>
            <a:off x="4365356" y="806365"/>
            <a:ext cx="7020747" cy="5229630"/>
          </a:xfrm>
        </p:spPr>
        <p:txBody>
          <a:bodyPr vert="horz" lIns="91440" tIns="45720" rIns="91440" bIns="45720" rtlCol="0" anchor="ctr">
            <a:normAutofit/>
          </a:bodyPr>
          <a:lstStyle/>
          <a:p>
            <a:r>
              <a:rPr lang="en-US" sz="6600" b="1" spc="200"/>
              <a:t>Markets</a:t>
            </a:r>
          </a:p>
        </p:txBody>
      </p:sp>
      <p:sp>
        <p:nvSpPr>
          <p:cNvPr id="3" name="Content Placeholder 2">
            <a:extLst>
              <a:ext uri="{FF2B5EF4-FFF2-40B4-BE49-F238E27FC236}">
                <a16:creationId xmlns:a16="http://schemas.microsoft.com/office/drawing/2014/main" id="{0CDBFA9B-0AF8-4B7D-8BF5-E0E786A18EEF}"/>
              </a:ext>
            </a:extLst>
          </p:cNvPr>
          <p:cNvSpPr>
            <a:spLocks noGrp="1"/>
          </p:cNvSpPr>
          <p:nvPr>
            <p:ph idx="1"/>
          </p:nvPr>
        </p:nvSpPr>
        <p:spPr>
          <a:xfrm>
            <a:off x="788661" y="806365"/>
            <a:ext cx="2949542" cy="5229630"/>
          </a:xfrm>
        </p:spPr>
        <p:txBody>
          <a:bodyPr vert="horz" lIns="91440" tIns="45720" rIns="91440" bIns="45720" rtlCol="0" anchor="ctr">
            <a:normAutofit/>
          </a:bodyPr>
          <a:lstStyle/>
          <a:p>
            <a:pPr marL="0" indent="0" algn="r">
              <a:lnSpc>
                <a:spcPct val="100000"/>
              </a:lnSpc>
              <a:spcBef>
                <a:spcPts val="0"/>
              </a:spcBef>
              <a:buNone/>
            </a:pPr>
            <a:r>
              <a:rPr lang="en-US" sz="2400">
                <a:solidFill>
                  <a:schemeClr val="tx1">
                    <a:lumMod val="75000"/>
                    <a:lumOff val="25000"/>
                  </a:schemeClr>
                </a:solidFill>
              </a:rPr>
              <a:t>Jobs and their rewards should follow from voluntary market exchanges. </a:t>
            </a:r>
          </a:p>
        </p:txBody>
      </p:sp>
      <p:cxnSp>
        <p:nvCxnSpPr>
          <p:cNvPr id="16" name="Straight Connector 15">
            <a:extLst>
              <a:ext uri="{FF2B5EF4-FFF2-40B4-BE49-F238E27FC236}">
                <a16:creationId xmlns:a16="http://schemas.microsoft.com/office/drawing/2014/main" id="{B6916720-6D22-4D4B-BC19-23008C7DD4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993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505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1E7C082-5B81-400A-A1DE-7CA9F26ED8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0" name="Straight Connector 9">
            <a:extLst>
              <a:ext uri="{FF2B5EF4-FFF2-40B4-BE49-F238E27FC236}">
                <a16:creationId xmlns:a16="http://schemas.microsoft.com/office/drawing/2014/main" id="{08D54232-CDE1-4B53-B430-AB82206F6B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4BA0C938-1486-4635-9F6C-44D521FA6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42A7ABB-6A86-4A02-A072-FA82CDCE53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928" y="484632"/>
            <a:ext cx="11244036" cy="5880916"/>
          </a:xfrm>
          <a:prstGeom prst="rect">
            <a:avLst/>
          </a:pr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BBFED4-5B8B-4899-94C0-FCB8500AA368}"/>
              </a:ext>
            </a:extLst>
          </p:cNvPr>
          <p:cNvSpPr>
            <a:spLocks noGrp="1"/>
          </p:cNvSpPr>
          <p:nvPr>
            <p:ph type="title"/>
          </p:nvPr>
        </p:nvSpPr>
        <p:spPr>
          <a:xfrm>
            <a:off x="4365356" y="806365"/>
            <a:ext cx="7020747" cy="5229630"/>
          </a:xfrm>
        </p:spPr>
        <p:txBody>
          <a:bodyPr vert="horz" lIns="91440" tIns="45720" rIns="91440" bIns="45720" rtlCol="0" anchor="ctr">
            <a:normAutofit/>
          </a:bodyPr>
          <a:lstStyle/>
          <a:p>
            <a:r>
              <a:rPr lang="en-US" sz="6600" b="1" spc="200"/>
              <a:t>Democracy</a:t>
            </a:r>
          </a:p>
        </p:txBody>
      </p:sp>
      <p:sp>
        <p:nvSpPr>
          <p:cNvPr id="3" name="Content Placeholder 2">
            <a:extLst>
              <a:ext uri="{FF2B5EF4-FFF2-40B4-BE49-F238E27FC236}">
                <a16:creationId xmlns:a16="http://schemas.microsoft.com/office/drawing/2014/main" id="{1A45E3D1-CB48-4AEE-B463-32FF42699923}"/>
              </a:ext>
            </a:extLst>
          </p:cNvPr>
          <p:cNvSpPr>
            <a:spLocks noGrp="1"/>
          </p:cNvSpPr>
          <p:nvPr>
            <p:ph idx="1"/>
          </p:nvPr>
        </p:nvSpPr>
        <p:spPr>
          <a:xfrm>
            <a:off x="788661" y="806365"/>
            <a:ext cx="2949542" cy="5229630"/>
          </a:xfrm>
        </p:spPr>
        <p:txBody>
          <a:bodyPr vert="horz" lIns="91440" tIns="45720" rIns="91440" bIns="45720" rtlCol="0" anchor="ctr">
            <a:normAutofit/>
          </a:bodyPr>
          <a:lstStyle/>
          <a:p>
            <a:pPr marL="0" indent="0" algn="r">
              <a:lnSpc>
                <a:spcPct val="100000"/>
              </a:lnSpc>
              <a:spcBef>
                <a:spcPts val="0"/>
              </a:spcBef>
              <a:buNone/>
            </a:pPr>
            <a:r>
              <a:rPr lang="en-US" sz="2400">
                <a:solidFill>
                  <a:schemeClr val="tx1">
                    <a:lumMod val="75000"/>
                    <a:lumOff val="25000"/>
                  </a:schemeClr>
                </a:solidFill>
              </a:rPr>
              <a:t>No one should be subject to a regime in which they have no say</a:t>
            </a:r>
          </a:p>
        </p:txBody>
      </p:sp>
      <p:cxnSp>
        <p:nvCxnSpPr>
          <p:cNvPr id="16" name="Straight Connector 15">
            <a:extLst>
              <a:ext uri="{FF2B5EF4-FFF2-40B4-BE49-F238E27FC236}">
                <a16:creationId xmlns:a16="http://schemas.microsoft.com/office/drawing/2014/main" id="{B6916720-6D22-4D4B-BC19-23008C7DD4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993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5522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1E7C082-5B81-400A-A1DE-7CA9F26ED8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0" name="Straight Connector 9">
            <a:extLst>
              <a:ext uri="{FF2B5EF4-FFF2-40B4-BE49-F238E27FC236}">
                <a16:creationId xmlns:a16="http://schemas.microsoft.com/office/drawing/2014/main" id="{08D54232-CDE1-4B53-B430-AB82206F6B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4BA0C938-1486-4635-9F6C-44D521FA6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42A7ABB-6A86-4A02-A072-FA82CDCE53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928" y="484632"/>
            <a:ext cx="11244036" cy="5880916"/>
          </a:xfrm>
          <a:prstGeom prst="rect">
            <a:avLst/>
          </a:pr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F4432D-1D34-4B1C-B8E3-689D652B84BF}"/>
              </a:ext>
            </a:extLst>
          </p:cNvPr>
          <p:cNvSpPr>
            <a:spLocks noGrp="1"/>
          </p:cNvSpPr>
          <p:nvPr>
            <p:ph type="title"/>
          </p:nvPr>
        </p:nvSpPr>
        <p:spPr>
          <a:xfrm>
            <a:off x="4365356" y="806365"/>
            <a:ext cx="7020747" cy="5229630"/>
          </a:xfrm>
        </p:spPr>
        <p:txBody>
          <a:bodyPr vert="horz" lIns="91440" tIns="45720" rIns="91440" bIns="45720" rtlCol="0" anchor="ctr">
            <a:normAutofit/>
          </a:bodyPr>
          <a:lstStyle/>
          <a:p>
            <a:r>
              <a:rPr lang="en-US" sz="6600" b="1" spc="200"/>
              <a:t>Wellbeing</a:t>
            </a:r>
          </a:p>
        </p:txBody>
      </p:sp>
      <p:sp>
        <p:nvSpPr>
          <p:cNvPr id="3" name="Content Placeholder 2">
            <a:extLst>
              <a:ext uri="{FF2B5EF4-FFF2-40B4-BE49-F238E27FC236}">
                <a16:creationId xmlns:a16="http://schemas.microsoft.com/office/drawing/2014/main" id="{D0BA1621-C8B1-49D9-9655-C0C551A64FEB}"/>
              </a:ext>
            </a:extLst>
          </p:cNvPr>
          <p:cNvSpPr>
            <a:spLocks noGrp="1"/>
          </p:cNvSpPr>
          <p:nvPr>
            <p:ph idx="1"/>
          </p:nvPr>
        </p:nvSpPr>
        <p:spPr>
          <a:xfrm>
            <a:off x="788661" y="806365"/>
            <a:ext cx="2949542" cy="5229630"/>
          </a:xfrm>
        </p:spPr>
        <p:txBody>
          <a:bodyPr vert="horz" lIns="91440" tIns="45720" rIns="91440" bIns="45720" rtlCol="0" anchor="ctr">
            <a:normAutofit/>
          </a:bodyPr>
          <a:lstStyle/>
          <a:p>
            <a:pPr marL="0" indent="0" algn="r">
              <a:lnSpc>
                <a:spcPct val="100000"/>
              </a:lnSpc>
              <a:spcBef>
                <a:spcPts val="0"/>
              </a:spcBef>
              <a:buNone/>
            </a:pPr>
            <a:r>
              <a:rPr lang="en-US" sz="2400">
                <a:solidFill>
                  <a:schemeClr val="tx1">
                    <a:lumMod val="75000"/>
                    <a:lumOff val="25000"/>
                  </a:schemeClr>
                </a:solidFill>
              </a:rPr>
              <a:t>Work should be good for us. </a:t>
            </a:r>
          </a:p>
        </p:txBody>
      </p:sp>
      <p:cxnSp>
        <p:nvCxnSpPr>
          <p:cNvPr id="16" name="Straight Connector 15">
            <a:extLst>
              <a:ext uri="{FF2B5EF4-FFF2-40B4-BE49-F238E27FC236}">
                <a16:creationId xmlns:a16="http://schemas.microsoft.com/office/drawing/2014/main" id="{B6916720-6D22-4D4B-BC19-23008C7DD4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993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6166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FAFEBEB-E7DF-4119-99EC-3C2C5F3C7A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7" y="321731"/>
            <a:ext cx="5688020" cy="621453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87340C-9F25-4350-8E1F-8D3DA4C897AB}"/>
              </a:ext>
            </a:extLst>
          </p:cNvPr>
          <p:cNvSpPr>
            <a:spLocks noGrp="1"/>
          </p:cNvSpPr>
          <p:nvPr>
            <p:ph type="title"/>
          </p:nvPr>
        </p:nvSpPr>
        <p:spPr>
          <a:xfrm>
            <a:off x="840998" y="965200"/>
            <a:ext cx="4689938" cy="4815596"/>
          </a:xfrm>
        </p:spPr>
        <p:txBody>
          <a:bodyPr>
            <a:normAutofit/>
          </a:bodyPr>
          <a:lstStyle/>
          <a:p>
            <a:pPr algn="r"/>
            <a:r>
              <a:rPr lang="en-GB" b="1">
                <a:solidFill>
                  <a:srgbClr val="FFFFFF"/>
                </a:solidFill>
              </a:rPr>
              <a:t>Rights and Duties</a:t>
            </a:r>
          </a:p>
        </p:txBody>
      </p:sp>
      <p:sp>
        <p:nvSpPr>
          <p:cNvPr id="10" name="Rectangle 9">
            <a:extLst>
              <a:ext uri="{FF2B5EF4-FFF2-40B4-BE49-F238E27FC236}">
                <a16:creationId xmlns:a16="http://schemas.microsoft.com/office/drawing/2014/main" id="{8E25F227-C9F5-44BC-8ECE-188763D853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6434" y="321732"/>
            <a:ext cx="5693835" cy="62145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1DF08AB-84AF-4C47-9ACC-7F1DA8E653F3}"/>
              </a:ext>
            </a:extLst>
          </p:cNvPr>
          <p:cNvSpPr>
            <a:spLocks noGrp="1"/>
          </p:cNvSpPr>
          <p:nvPr>
            <p:ph idx="1"/>
          </p:nvPr>
        </p:nvSpPr>
        <p:spPr>
          <a:xfrm>
            <a:off x="6661065" y="974875"/>
            <a:ext cx="4724573" cy="4852362"/>
          </a:xfrm>
        </p:spPr>
        <p:txBody>
          <a:bodyPr anchor="ctr">
            <a:normAutofit/>
          </a:bodyPr>
          <a:lstStyle/>
          <a:p>
            <a:r>
              <a:rPr lang="en-GB">
                <a:solidFill>
                  <a:srgbClr val="FFFFFF"/>
                </a:solidFill>
              </a:rPr>
              <a:t>Everyone has rights to do some things and to be free of some things, and everyone has duties not to violate others’ rights. </a:t>
            </a:r>
          </a:p>
        </p:txBody>
      </p:sp>
    </p:spTree>
    <p:extLst>
      <p:ext uri="{BB962C8B-B14F-4D97-AF65-F5344CB8AC3E}">
        <p14:creationId xmlns:p14="http://schemas.microsoft.com/office/powerpoint/2010/main" val="44144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1E7C082-5B81-400A-A1DE-7CA9F26ED8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0" name="Straight Connector 9">
            <a:extLst>
              <a:ext uri="{FF2B5EF4-FFF2-40B4-BE49-F238E27FC236}">
                <a16:creationId xmlns:a16="http://schemas.microsoft.com/office/drawing/2014/main" id="{08D54232-CDE1-4B53-B430-AB82206F6B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4BA0C938-1486-4635-9F6C-44D521FA6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42A7ABB-6A86-4A02-A072-FA82CDCE53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928" y="484632"/>
            <a:ext cx="11244036" cy="5880916"/>
          </a:xfrm>
          <a:prstGeom prst="rect">
            <a:avLst/>
          </a:prstGeom>
          <a:solidFill>
            <a:schemeClr val="bg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770983-B69B-4B62-836C-3A5A3259CF28}"/>
              </a:ext>
            </a:extLst>
          </p:cNvPr>
          <p:cNvSpPr>
            <a:spLocks noGrp="1"/>
          </p:cNvSpPr>
          <p:nvPr>
            <p:ph type="title"/>
          </p:nvPr>
        </p:nvSpPr>
        <p:spPr>
          <a:xfrm>
            <a:off x="4365356" y="806365"/>
            <a:ext cx="7020747" cy="5229630"/>
          </a:xfrm>
        </p:spPr>
        <p:txBody>
          <a:bodyPr vert="horz" lIns="91440" tIns="45720" rIns="91440" bIns="45720" rtlCol="0" anchor="ctr">
            <a:normAutofit/>
          </a:bodyPr>
          <a:lstStyle/>
          <a:p>
            <a:r>
              <a:rPr lang="en-US" sz="6600" b="1" spc="200"/>
              <a:t>Character</a:t>
            </a:r>
          </a:p>
        </p:txBody>
      </p:sp>
      <p:sp>
        <p:nvSpPr>
          <p:cNvPr id="3" name="Content Placeholder 2">
            <a:extLst>
              <a:ext uri="{FF2B5EF4-FFF2-40B4-BE49-F238E27FC236}">
                <a16:creationId xmlns:a16="http://schemas.microsoft.com/office/drawing/2014/main" id="{B559D034-C2AB-4593-A98F-015D11A1A782}"/>
              </a:ext>
            </a:extLst>
          </p:cNvPr>
          <p:cNvSpPr>
            <a:spLocks noGrp="1"/>
          </p:cNvSpPr>
          <p:nvPr>
            <p:ph idx="1"/>
          </p:nvPr>
        </p:nvSpPr>
        <p:spPr>
          <a:xfrm>
            <a:off x="788661" y="806365"/>
            <a:ext cx="2949542" cy="5229630"/>
          </a:xfrm>
        </p:spPr>
        <p:txBody>
          <a:bodyPr vert="horz" lIns="91440" tIns="45720" rIns="91440" bIns="45720" rtlCol="0" anchor="ctr">
            <a:normAutofit/>
          </a:bodyPr>
          <a:lstStyle/>
          <a:p>
            <a:pPr marL="0" indent="0" algn="r">
              <a:lnSpc>
                <a:spcPct val="100000"/>
              </a:lnSpc>
              <a:spcBef>
                <a:spcPts val="0"/>
              </a:spcBef>
              <a:buNone/>
            </a:pPr>
            <a:r>
              <a:rPr lang="en-US" sz="2400">
                <a:solidFill>
                  <a:schemeClr val="tx1">
                    <a:lumMod val="75000"/>
                    <a:lumOff val="25000"/>
                  </a:schemeClr>
                </a:solidFill>
              </a:rPr>
              <a:t>Each of us should work to develop the best ethical character for our roles. </a:t>
            </a:r>
          </a:p>
        </p:txBody>
      </p:sp>
      <p:cxnSp>
        <p:nvCxnSpPr>
          <p:cNvPr id="16" name="Straight Connector 15">
            <a:extLst>
              <a:ext uri="{FF2B5EF4-FFF2-40B4-BE49-F238E27FC236}">
                <a16:creationId xmlns:a16="http://schemas.microsoft.com/office/drawing/2014/main" id="{B6916720-6D22-4D4B-BC19-23008C7DD4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993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1520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C82E0D7-37D0-4C31-B2DA-233C8F10C9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9097524" cy="614897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0C3716-0DBC-4324-9FC8-9E737E867768}"/>
              </a:ext>
            </a:extLst>
          </p:cNvPr>
          <p:cNvSpPr>
            <a:spLocks noGrp="1"/>
          </p:cNvSpPr>
          <p:nvPr>
            <p:ph type="title"/>
          </p:nvPr>
        </p:nvSpPr>
        <p:spPr>
          <a:xfrm>
            <a:off x="1024129" y="585216"/>
            <a:ext cx="8069094" cy="1499616"/>
          </a:xfrm>
        </p:spPr>
        <p:txBody>
          <a:bodyPr>
            <a:normAutofit/>
          </a:bodyPr>
          <a:lstStyle/>
          <a:p>
            <a:r>
              <a:rPr lang="en-GB" b="1">
                <a:solidFill>
                  <a:srgbClr val="FFFFFF"/>
                </a:solidFill>
              </a:rPr>
              <a:t>Handing Down</a:t>
            </a:r>
          </a:p>
        </p:txBody>
      </p:sp>
      <p:cxnSp>
        <p:nvCxnSpPr>
          <p:cNvPr id="10" name="Straight Connector 9">
            <a:extLst>
              <a:ext uri="{FF2B5EF4-FFF2-40B4-BE49-F238E27FC236}">
                <a16:creationId xmlns:a16="http://schemas.microsoft.com/office/drawing/2014/main" id="{1AD3A364-FD48-4C42-B623-DAD0C3ED6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60A989F-8857-4ED9-A888-C39085721411}"/>
              </a:ext>
            </a:extLst>
          </p:cNvPr>
          <p:cNvSpPr>
            <a:spLocks noGrp="1"/>
          </p:cNvSpPr>
          <p:nvPr>
            <p:ph idx="1"/>
          </p:nvPr>
        </p:nvSpPr>
        <p:spPr>
          <a:xfrm>
            <a:off x="1024129" y="2286000"/>
            <a:ext cx="8074151" cy="3862971"/>
          </a:xfrm>
        </p:spPr>
        <p:txBody>
          <a:bodyPr>
            <a:normAutofit/>
          </a:bodyPr>
          <a:lstStyle/>
          <a:p>
            <a:r>
              <a:rPr lang="en-GB">
                <a:solidFill>
                  <a:srgbClr val="FFFFFF"/>
                </a:solidFill>
              </a:rPr>
              <a:t>We can’t reinvent or master the world, and are instead responsible for conserving and maintaining the small part of it over which we currently have stewardship, and for passing it on undamaged to our descendants. </a:t>
            </a:r>
          </a:p>
        </p:txBody>
      </p:sp>
      <p:sp>
        <p:nvSpPr>
          <p:cNvPr id="12" name="Rectangle 11">
            <a:extLst>
              <a:ext uri="{FF2B5EF4-FFF2-40B4-BE49-F238E27FC236}">
                <a16:creationId xmlns:a16="http://schemas.microsoft.com/office/drawing/2014/main" id="{F9F40211-4307-4706-AE59-83AC153FBF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325601"/>
            <a:ext cx="2286920" cy="614510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62597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61657BD-3333-446A-A16A-CBDC77C8E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52CAFF06-4D3A-42A5-8614-B1FA47EA0F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643467"/>
            <a:ext cx="10905066" cy="5571066"/>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EC314F1-70D3-4277-A7CE-016F44641DF7}"/>
              </a:ext>
            </a:extLst>
          </p:cNvPr>
          <p:cNvPicPr>
            <a:picLocks noChangeAspect="1"/>
          </p:cNvPicPr>
          <p:nvPr/>
        </p:nvPicPr>
        <p:blipFill rotWithShape="1">
          <a:blip r:embed="rId3"/>
          <a:srcRect l="3750" t="29463" r="55000" b="28411"/>
          <a:stretch/>
        </p:blipFill>
        <p:spPr>
          <a:xfrm>
            <a:off x="1526950" y="804333"/>
            <a:ext cx="9138096" cy="5249331"/>
          </a:xfrm>
          <a:prstGeom prst="rect">
            <a:avLst/>
          </a:prstGeom>
        </p:spPr>
      </p:pic>
    </p:spTree>
    <p:extLst>
      <p:ext uri="{BB962C8B-B14F-4D97-AF65-F5344CB8AC3E}">
        <p14:creationId xmlns:p14="http://schemas.microsoft.com/office/powerpoint/2010/main" val="3971888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C82E0D7-37D0-4C31-B2DA-233C8F10C9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9097524" cy="614897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4129" y="585216"/>
            <a:ext cx="8069094" cy="1499616"/>
          </a:xfrm>
        </p:spPr>
        <p:txBody>
          <a:bodyPr>
            <a:normAutofit/>
          </a:bodyPr>
          <a:lstStyle/>
          <a:p>
            <a:r>
              <a:rPr lang="en-GB" b="1">
                <a:solidFill>
                  <a:srgbClr val="FFFFFF"/>
                </a:solidFill>
              </a:rPr>
              <a:t>CIPD Podcast 144 (Jan 19)</a:t>
            </a:r>
          </a:p>
        </p:txBody>
      </p:sp>
      <p:cxnSp>
        <p:nvCxnSpPr>
          <p:cNvPr id="11" name="Straight Connector 10">
            <a:extLst>
              <a:ext uri="{FF2B5EF4-FFF2-40B4-BE49-F238E27FC236}">
                <a16:creationId xmlns:a16="http://schemas.microsoft.com/office/drawing/2014/main" id="{1AD3A364-FD48-4C42-B623-DAD0C3ED6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1024129" y="2286000"/>
            <a:ext cx="8074151" cy="3862971"/>
          </a:xfrm>
        </p:spPr>
        <p:txBody>
          <a:bodyPr>
            <a:normAutofit/>
          </a:bodyPr>
          <a:lstStyle/>
          <a:p>
            <a:pPr marL="0" indent="0">
              <a:buNone/>
            </a:pPr>
            <a:endParaRPr lang="en-GB">
              <a:solidFill>
                <a:srgbClr val="FFFFFF"/>
              </a:solidFill>
            </a:endParaRPr>
          </a:p>
          <a:p>
            <a:pPr marL="0" indent="0">
              <a:buNone/>
            </a:pPr>
            <a:r>
              <a:rPr lang="en-GB">
                <a:solidFill>
                  <a:srgbClr val="FFFFFF"/>
                </a:solidFill>
                <a:hlinkClick r:id="rId3"/>
              </a:rPr>
              <a:t>https://www.cipd.co.uk/podcasts/trust</a:t>
            </a:r>
            <a:endParaRPr lang="en-GB">
              <a:solidFill>
                <a:srgbClr val="FFFFFF"/>
              </a:solidFill>
            </a:endParaRPr>
          </a:p>
          <a:p>
            <a:pPr marL="0" indent="0">
              <a:buNone/>
            </a:pPr>
            <a:endParaRPr lang="en-GB">
              <a:solidFill>
                <a:srgbClr val="FFFFFF"/>
              </a:solidFill>
            </a:endParaRPr>
          </a:p>
          <a:p>
            <a:pPr marL="0" indent="0">
              <a:buNone/>
            </a:pPr>
            <a:r>
              <a:rPr lang="en-GB">
                <a:solidFill>
                  <a:srgbClr val="FFFFFF"/>
                </a:solidFill>
              </a:rPr>
              <a:t>Exploring Trust and human connection in today’s workplaces:</a:t>
            </a:r>
          </a:p>
          <a:p>
            <a:pPr marL="0" indent="0">
              <a:buNone/>
            </a:pPr>
            <a:endParaRPr lang="en-GB">
              <a:solidFill>
                <a:srgbClr val="FFFFFF"/>
              </a:solidFill>
            </a:endParaRPr>
          </a:p>
          <a:p>
            <a:pPr marL="0" indent="0">
              <a:buNone/>
            </a:pPr>
            <a:r>
              <a:rPr lang="en-GB">
                <a:solidFill>
                  <a:srgbClr val="FFFFFF"/>
                </a:solidFill>
              </a:rPr>
              <a:t>“There is a really tight link between low trust cultures and cultures that struggle to innovate.”</a:t>
            </a:r>
          </a:p>
        </p:txBody>
      </p:sp>
      <p:sp>
        <p:nvSpPr>
          <p:cNvPr id="4" name="Slide Number Placeholder 3"/>
          <p:cNvSpPr>
            <a:spLocks noGrp="1"/>
          </p:cNvSpPr>
          <p:nvPr>
            <p:ph type="sldNum" sz="quarter" idx="12"/>
          </p:nvPr>
        </p:nvSpPr>
        <p:spPr>
          <a:xfrm>
            <a:off x="11213566" y="6470704"/>
            <a:ext cx="597434" cy="274320"/>
          </a:xfrm>
        </p:spPr>
        <p:txBody>
          <a:bodyPr>
            <a:normAutofit/>
          </a:bodyPr>
          <a:lstStyle/>
          <a:p>
            <a:pPr>
              <a:spcAft>
                <a:spcPts val="600"/>
              </a:spcAft>
            </a:pPr>
            <a:fld id="{AC82685A-BD3A-4230-8D85-804689F67293}" type="slidenum">
              <a:rPr lang="en-GB" smtClean="0"/>
              <a:pPr>
                <a:spcAft>
                  <a:spcPts val="600"/>
                </a:spcAft>
              </a:pPr>
              <a:t>20</a:t>
            </a:fld>
            <a:endParaRPr lang="en-GB"/>
          </a:p>
        </p:txBody>
      </p:sp>
      <p:sp>
        <p:nvSpPr>
          <p:cNvPr id="13" name="Rectangle 12">
            <a:extLst>
              <a:ext uri="{FF2B5EF4-FFF2-40B4-BE49-F238E27FC236}">
                <a16:creationId xmlns:a16="http://schemas.microsoft.com/office/drawing/2014/main" id="{F9F40211-4307-4706-AE59-83AC153FBF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325601"/>
            <a:ext cx="2286920" cy="614510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099405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76741-D287-4AF0-8DB9-119CAAC52EA3}"/>
              </a:ext>
            </a:extLst>
          </p:cNvPr>
          <p:cNvSpPr>
            <a:spLocks noGrp="1"/>
          </p:cNvSpPr>
          <p:nvPr>
            <p:ph type="title"/>
          </p:nvPr>
        </p:nvSpPr>
        <p:spPr>
          <a:xfrm>
            <a:off x="609600" y="154746"/>
            <a:ext cx="10972800" cy="815926"/>
          </a:xfrm>
        </p:spPr>
        <p:txBody>
          <a:bodyPr/>
          <a:lstStyle/>
          <a:p>
            <a:r>
              <a:rPr lang="en-GB" b="1" dirty="0"/>
              <a:t>Exercise: Ethical Dilemmas</a:t>
            </a:r>
          </a:p>
        </p:txBody>
      </p:sp>
      <p:sp>
        <p:nvSpPr>
          <p:cNvPr id="3" name="Content Placeholder 2">
            <a:extLst>
              <a:ext uri="{FF2B5EF4-FFF2-40B4-BE49-F238E27FC236}">
                <a16:creationId xmlns:a16="http://schemas.microsoft.com/office/drawing/2014/main" id="{5A078CA7-591F-49DD-B281-80A7BFBD65F9}"/>
              </a:ext>
            </a:extLst>
          </p:cNvPr>
          <p:cNvSpPr>
            <a:spLocks noGrp="1"/>
          </p:cNvSpPr>
          <p:nvPr>
            <p:ph idx="1"/>
          </p:nvPr>
        </p:nvSpPr>
        <p:spPr>
          <a:xfrm>
            <a:off x="385008" y="1135040"/>
            <a:ext cx="5686929" cy="4684171"/>
          </a:xfrm>
        </p:spPr>
        <p:txBody>
          <a:bodyPr numCol="1">
            <a:normAutofit lnSpcReduction="10000"/>
          </a:bodyPr>
          <a:lstStyle/>
          <a:p>
            <a:pPr marL="0" indent="0">
              <a:buNone/>
            </a:pPr>
            <a:r>
              <a:rPr lang="en-GB" sz="3000" dirty="0"/>
              <a:t>In your groups consider the list of ethical dilemmas and agree what    you would do in each situation. </a:t>
            </a:r>
          </a:p>
          <a:p>
            <a:pPr marL="0" indent="0">
              <a:buNone/>
            </a:pPr>
            <a:r>
              <a:rPr lang="en-GB" sz="3000" b="1" dirty="0"/>
              <a:t>Justify your answers. </a:t>
            </a:r>
          </a:p>
          <a:p>
            <a:pPr marL="0" indent="0">
              <a:buNone/>
            </a:pPr>
            <a:endParaRPr lang="en-GB" sz="3000" b="1" dirty="0"/>
          </a:p>
          <a:p>
            <a:pPr marL="0" indent="0">
              <a:buNone/>
            </a:pPr>
            <a:r>
              <a:rPr lang="en-GB" sz="3000" dirty="0"/>
              <a:t>The options are:</a:t>
            </a:r>
          </a:p>
          <a:p>
            <a:pPr marL="514350" indent="-514350">
              <a:buAutoNum type="arabicPeriod"/>
            </a:pPr>
            <a:r>
              <a:rPr lang="en-GB" sz="3000" dirty="0"/>
              <a:t>Do nothing – why?</a:t>
            </a:r>
          </a:p>
          <a:p>
            <a:pPr marL="514350" indent="-514350">
              <a:buAutoNum type="arabicPeriod"/>
            </a:pPr>
            <a:r>
              <a:rPr lang="en-GB" sz="3000" dirty="0"/>
              <a:t>Take action – what?</a:t>
            </a:r>
          </a:p>
          <a:p>
            <a:pPr marL="0" indent="0">
              <a:buNone/>
            </a:pPr>
            <a:r>
              <a:rPr lang="en-GB" sz="3000" dirty="0"/>
              <a:t> </a:t>
            </a:r>
            <a:endParaRPr lang="en-GB" dirty="0"/>
          </a:p>
        </p:txBody>
      </p:sp>
      <p:sp>
        <p:nvSpPr>
          <p:cNvPr id="4" name="TextBox 3">
            <a:extLst>
              <a:ext uri="{FF2B5EF4-FFF2-40B4-BE49-F238E27FC236}">
                <a16:creationId xmlns:a16="http://schemas.microsoft.com/office/drawing/2014/main" id="{D3F386AD-2A11-44C1-92FC-CFBB68F78B5F}"/>
              </a:ext>
            </a:extLst>
          </p:cNvPr>
          <p:cNvSpPr txBox="1"/>
          <p:nvPr/>
        </p:nvSpPr>
        <p:spPr>
          <a:xfrm>
            <a:off x="6168191" y="1159103"/>
            <a:ext cx="5686927" cy="3600986"/>
          </a:xfrm>
          <a:prstGeom prst="rect">
            <a:avLst/>
          </a:prstGeom>
          <a:noFill/>
        </p:spPr>
        <p:txBody>
          <a:bodyPr wrap="square" rtlCol="0">
            <a:spAutoFit/>
          </a:bodyPr>
          <a:lstStyle/>
          <a:p>
            <a:r>
              <a:rPr lang="en-GB" sz="3000" dirty="0"/>
              <a:t>If you are an employee, actions include:</a:t>
            </a:r>
          </a:p>
          <a:p>
            <a:pPr marL="457200" indent="-457200">
              <a:buFont typeface="Arial" panose="020B0604020202020204" pitchFamily="34" charset="0"/>
              <a:buChar char="•"/>
            </a:pPr>
            <a:r>
              <a:rPr lang="en-GB" sz="3000" dirty="0"/>
              <a:t>Tell your manager</a:t>
            </a:r>
          </a:p>
          <a:p>
            <a:pPr marL="457200" indent="-457200">
              <a:buFont typeface="Arial" panose="020B0604020202020204" pitchFamily="34" charset="0"/>
              <a:buChar char="•"/>
            </a:pPr>
            <a:r>
              <a:rPr lang="en-GB" sz="3000" dirty="0"/>
              <a:t>Tell your internal audit team</a:t>
            </a:r>
          </a:p>
          <a:p>
            <a:pPr marL="457200" indent="-457200">
              <a:buFont typeface="Arial" panose="020B0604020202020204" pitchFamily="34" charset="0"/>
              <a:buChar char="•"/>
            </a:pPr>
            <a:r>
              <a:rPr lang="en-GB" sz="3000" dirty="0"/>
              <a:t>Tell an external body (</a:t>
            </a:r>
            <a:r>
              <a:rPr lang="en-GB" sz="3000" dirty="0" err="1"/>
              <a:t>eg</a:t>
            </a:r>
            <a:r>
              <a:rPr lang="en-GB" sz="3000" dirty="0"/>
              <a:t> regulator)</a:t>
            </a:r>
          </a:p>
          <a:p>
            <a:pPr marL="457200" indent="-457200">
              <a:buFont typeface="Arial" panose="020B0604020202020204" pitchFamily="34" charset="0"/>
              <a:buChar char="•"/>
            </a:pPr>
            <a:r>
              <a:rPr lang="en-GB" sz="3000" dirty="0"/>
              <a:t>Tell the press</a:t>
            </a:r>
          </a:p>
          <a:p>
            <a:endParaRPr lang="en-GB" dirty="0"/>
          </a:p>
        </p:txBody>
      </p:sp>
    </p:spTree>
    <p:extLst>
      <p:ext uri="{BB962C8B-B14F-4D97-AF65-F5344CB8AC3E}">
        <p14:creationId xmlns:p14="http://schemas.microsoft.com/office/powerpoint/2010/main" val="3695640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C82E0D7-37D0-4C31-B2DA-233C8F10C9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9097524" cy="614897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E4832B-0DC8-48F7-8803-F7980B9A9B25}"/>
              </a:ext>
            </a:extLst>
          </p:cNvPr>
          <p:cNvSpPr>
            <a:spLocks noGrp="1"/>
          </p:cNvSpPr>
          <p:nvPr>
            <p:ph type="title"/>
          </p:nvPr>
        </p:nvSpPr>
        <p:spPr>
          <a:xfrm>
            <a:off x="1024129" y="585216"/>
            <a:ext cx="8069094" cy="1499616"/>
          </a:xfrm>
        </p:spPr>
        <p:txBody>
          <a:bodyPr>
            <a:normAutofit/>
          </a:bodyPr>
          <a:lstStyle/>
          <a:p>
            <a:r>
              <a:rPr lang="en-GB" b="1">
                <a:solidFill>
                  <a:srgbClr val="FFFFFF"/>
                </a:solidFill>
              </a:rPr>
              <a:t>Exercise: Building a Culture of Sustainability</a:t>
            </a:r>
          </a:p>
        </p:txBody>
      </p:sp>
      <p:cxnSp>
        <p:nvCxnSpPr>
          <p:cNvPr id="10" name="Straight Connector 9">
            <a:extLst>
              <a:ext uri="{FF2B5EF4-FFF2-40B4-BE49-F238E27FC236}">
                <a16:creationId xmlns:a16="http://schemas.microsoft.com/office/drawing/2014/main" id="{1AD3A364-FD48-4C42-B623-DAD0C3ED6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B29F976-466A-4C80-A700-7BBCB4E78949}"/>
              </a:ext>
            </a:extLst>
          </p:cNvPr>
          <p:cNvSpPr>
            <a:spLocks noGrp="1"/>
          </p:cNvSpPr>
          <p:nvPr>
            <p:ph idx="1"/>
          </p:nvPr>
        </p:nvSpPr>
        <p:spPr>
          <a:xfrm>
            <a:off x="1024129" y="2286000"/>
            <a:ext cx="8074151" cy="3862971"/>
          </a:xfrm>
        </p:spPr>
        <p:txBody>
          <a:bodyPr>
            <a:normAutofit/>
          </a:bodyPr>
          <a:lstStyle/>
          <a:p>
            <a:r>
              <a:rPr lang="en-GB" dirty="0">
                <a:solidFill>
                  <a:srgbClr val="FFFFFF"/>
                </a:solidFill>
              </a:rPr>
              <a:t>In your groups, identify and discuss ways that a manager/owner of a company can encourage corporate responsibility.</a:t>
            </a:r>
          </a:p>
          <a:p>
            <a:r>
              <a:rPr lang="en-GB" dirty="0">
                <a:solidFill>
                  <a:srgbClr val="FFFFFF"/>
                </a:solidFill>
              </a:rPr>
              <a:t>Think about how to influence employee behaviour.</a:t>
            </a:r>
          </a:p>
        </p:txBody>
      </p:sp>
      <p:sp>
        <p:nvSpPr>
          <p:cNvPr id="12" name="Rectangle 11">
            <a:extLst>
              <a:ext uri="{FF2B5EF4-FFF2-40B4-BE49-F238E27FC236}">
                <a16:creationId xmlns:a16="http://schemas.microsoft.com/office/drawing/2014/main" id="{F9F40211-4307-4706-AE59-83AC153FBF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325601"/>
            <a:ext cx="2286920" cy="614510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84840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1BBDB-CADF-4D87-A798-93476D7F2CF2}"/>
              </a:ext>
            </a:extLst>
          </p:cNvPr>
          <p:cNvSpPr>
            <a:spLocks noGrp="1"/>
          </p:cNvSpPr>
          <p:nvPr>
            <p:ph type="title"/>
          </p:nvPr>
        </p:nvSpPr>
        <p:spPr/>
        <p:txBody>
          <a:bodyPr/>
          <a:lstStyle/>
          <a:p>
            <a:r>
              <a:rPr lang="en-GB" b="1" dirty="0"/>
              <a:t>Summary of Lecture  </a:t>
            </a:r>
          </a:p>
        </p:txBody>
      </p:sp>
      <p:sp>
        <p:nvSpPr>
          <p:cNvPr id="3" name="Content Placeholder 2">
            <a:extLst>
              <a:ext uri="{FF2B5EF4-FFF2-40B4-BE49-F238E27FC236}">
                <a16:creationId xmlns:a16="http://schemas.microsoft.com/office/drawing/2014/main" id="{D3386B71-C483-4B28-9FDA-29A2F49E0D5C}"/>
              </a:ext>
            </a:extLst>
          </p:cNvPr>
          <p:cNvSpPr>
            <a:spLocks noGrp="1"/>
          </p:cNvSpPr>
          <p:nvPr>
            <p:ph idx="1"/>
          </p:nvPr>
        </p:nvSpPr>
        <p:spPr>
          <a:xfrm>
            <a:off x="609600" y="1950720"/>
            <a:ext cx="10972800" cy="3752247"/>
          </a:xfrm>
        </p:spPr>
        <p:txBody>
          <a:bodyPr>
            <a:normAutofit/>
          </a:bodyPr>
          <a:lstStyle/>
          <a:p>
            <a:r>
              <a:rPr lang="en-GB" dirty="0"/>
              <a:t>Corporate responsibility </a:t>
            </a:r>
          </a:p>
          <a:p>
            <a:r>
              <a:rPr lang="en-GB" dirty="0"/>
              <a:t>Why does corporate responsibility matter?</a:t>
            </a:r>
          </a:p>
          <a:p>
            <a:r>
              <a:rPr lang="en-GB" dirty="0"/>
              <a:t>The importance of principles</a:t>
            </a:r>
          </a:p>
          <a:p>
            <a:r>
              <a:rPr lang="en-GB" dirty="0"/>
              <a:t>Ethical framework</a:t>
            </a:r>
          </a:p>
          <a:p>
            <a:r>
              <a:rPr lang="en-GB" dirty="0"/>
              <a:t>CIPD ethical lenses</a:t>
            </a:r>
          </a:p>
          <a:p>
            <a:r>
              <a:rPr lang="en-GB" dirty="0"/>
              <a:t>Exercises</a:t>
            </a:r>
          </a:p>
          <a:p>
            <a:pPr marL="0" indent="0" algn="ctr">
              <a:buNone/>
            </a:pPr>
            <a:r>
              <a:rPr lang="en-GB" b="1" dirty="0"/>
              <a:t> </a:t>
            </a:r>
          </a:p>
        </p:txBody>
      </p:sp>
    </p:spTree>
    <p:extLst>
      <p:ext uri="{BB962C8B-B14F-4D97-AF65-F5344CB8AC3E}">
        <p14:creationId xmlns:p14="http://schemas.microsoft.com/office/powerpoint/2010/main" val="2757115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1_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699</Words>
  <Application>Microsoft Office PowerPoint</Application>
  <PresentationFormat>Widescreen</PresentationFormat>
  <Paragraphs>149</Paragraphs>
  <Slides>23</Slides>
  <Notes>20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23</vt:i4>
      </vt:variant>
    </vt:vector>
  </HeadingPairs>
  <TitlesOfParts>
    <vt:vector size="31" baseType="lpstr">
      <vt:lpstr>Arial</vt:lpstr>
      <vt:lpstr>Calibri</vt:lpstr>
      <vt:lpstr>Tw Cen MT</vt:lpstr>
      <vt:lpstr>Tw Cen MT Condensed</vt:lpstr>
      <vt:lpstr>Wingdings</vt:lpstr>
      <vt:lpstr>Wingdings 3</vt:lpstr>
      <vt:lpstr>Integral</vt:lpstr>
      <vt:lpstr>1_Integral</vt:lpstr>
      <vt:lpstr> BMSW5105_CARD Workplace Culture and its Impact on Organisational Efficiency </vt:lpstr>
      <vt:lpstr>Recap of Previous Lecture  </vt:lpstr>
      <vt:lpstr>Structure of Lecture 4</vt:lpstr>
      <vt:lpstr>Corporate Responsibility </vt:lpstr>
      <vt:lpstr>Areas of Corporate Responsibility </vt:lpstr>
      <vt:lpstr>Why does Corporate Responsibility Matter?</vt:lpstr>
      <vt:lpstr>Capgemini - Video</vt:lpstr>
      <vt:lpstr>The Importance of Principles</vt:lpstr>
      <vt:lpstr>Ethical Frameworks</vt:lpstr>
      <vt:lpstr>CIPD – Eight Ethical Lenses</vt:lpstr>
      <vt:lpstr>Fairness</vt:lpstr>
      <vt:lpstr>Merit</vt:lpstr>
      <vt:lpstr>Markets</vt:lpstr>
      <vt:lpstr>Democracy</vt:lpstr>
      <vt:lpstr>Wellbeing</vt:lpstr>
      <vt:lpstr>Rights and Duties</vt:lpstr>
      <vt:lpstr>Character</vt:lpstr>
      <vt:lpstr>Handing Down</vt:lpstr>
      <vt:lpstr>PowerPoint Presentation</vt:lpstr>
      <vt:lpstr>CIPD Podcast 144 (Jan 19)</vt:lpstr>
      <vt:lpstr>Exercise: Ethical Dilemmas</vt:lpstr>
      <vt:lpstr>Exercise: Building a Culture of Sustainability</vt:lpstr>
      <vt:lpstr>Summary of Lecture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Thomas</dc:creator>
  <cp:lastModifiedBy>Marie Pitson</cp:lastModifiedBy>
  <cp:revision>62</cp:revision>
  <cp:lastPrinted>2019-02-07T08:12:09Z</cp:lastPrinted>
  <dcterms:created xsi:type="dcterms:W3CDTF">2019-01-29T10:46:40Z</dcterms:created>
  <dcterms:modified xsi:type="dcterms:W3CDTF">2021-03-16T08:09:18Z</dcterms:modified>
</cp:coreProperties>
</file>