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diagrams/drawing2.xml" ContentType="application/vnd.ms-office.drawingml.diagramDrawing+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7" r:id="rId2"/>
    <p:sldId id="256" r:id="rId3"/>
    <p:sldId id="260" r:id="rId4"/>
    <p:sldId id="262" r:id="rId5"/>
    <p:sldId id="261" r:id="rId6"/>
    <p:sldId id="266" r:id="rId7"/>
    <p:sldId id="265" r:id="rId8"/>
    <p:sldId id="268" r:id="rId9"/>
    <p:sldId id="264" r:id="rId10"/>
    <p:sldId id="269" r:id="rId11"/>
    <p:sldId id="258" r:id="rId12"/>
    <p:sldId id="259" r:id="rId13"/>
    <p:sldId id="263"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FF"/>
  </p:clrMru>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7F8225-325A-473F-A27E-C321062EC844}" v="66" dt="2024-12-05T11:51:14.3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4995" autoAdjust="0"/>
    <p:restoredTop sz="94660"/>
  </p:normalViewPr>
  <p:slideViewPr>
    <p:cSldViewPr snapToGrid="0">
      <p:cViewPr varScale="1">
        <p:scale>
          <a:sx n="82" d="100"/>
          <a:sy n="82" d="100"/>
        </p:scale>
        <p:origin x="-720" y="-91"/>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8DD446-011C-4F68-AAF2-797444BF39C6}">
      <dsp:nvSpPr>
        <dsp:cNvPr id="0" name=""/>
        <dsp:cNvSpPr/>
      </dsp:nvSpPr>
      <dsp:spPr>
        <a:xfrm rot="16200000">
          <a:off x="-947373" y="950505"/>
          <a:ext cx="2999846" cy="1098835"/>
        </a:xfrm>
        <a:prstGeom prst="flowChartManualOperation">
          <a:avLst/>
        </a:prstGeom>
        <a:gradFill rotWithShape="0">
          <a:gsLst>
            <a:gs pos="0">
              <a:schemeClr val="accent5">
                <a:shade val="50000"/>
                <a:hueOff val="0"/>
                <a:satOff val="0"/>
                <a:lumOff val="0"/>
                <a:alphaOff val="0"/>
                <a:satMod val="103000"/>
                <a:lumMod val="102000"/>
                <a:tint val="94000"/>
              </a:schemeClr>
            </a:gs>
            <a:gs pos="50000">
              <a:schemeClr val="accent5">
                <a:shade val="50000"/>
                <a:hueOff val="0"/>
                <a:satOff val="0"/>
                <a:lumOff val="0"/>
                <a:alphaOff val="0"/>
                <a:satMod val="110000"/>
                <a:lumMod val="100000"/>
                <a:shade val="100000"/>
              </a:schemeClr>
            </a:gs>
            <a:gs pos="100000">
              <a:schemeClr val="accent5">
                <a:shade val="50000"/>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0" tIns="0" rIns="162719"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5400000">
        <a:off x="3132" y="599969"/>
        <a:ext cx="1098835" cy="1799908"/>
      </dsp:txXfrm>
    </dsp:sp>
    <dsp:sp modelId="{8E9EEA0E-9907-40B9-811F-C417D667A272}">
      <dsp:nvSpPr>
        <dsp:cNvPr id="0" name=""/>
        <dsp:cNvSpPr/>
      </dsp:nvSpPr>
      <dsp:spPr>
        <a:xfrm rot="16200000">
          <a:off x="233874" y="950505"/>
          <a:ext cx="2999846" cy="1098835"/>
        </a:xfrm>
        <a:prstGeom prst="flowChartManualOperation">
          <a:avLst/>
        </a:prstGeom>
        <a:gradFill rotWithShape="0">
          <a:gsLst>
            <a:gs pos="0">
              <a:schemeClr val="accent5">
                <a:shade val="50000"/>
                <a:hueOff val="83492"/>
                <a:satOff val="-14547"/>
                <a:lumOff val="19294"/>
                <a:alphaOff val="0"/>
                <a:satMod val="103000"/>
                <a:lumMod val="102000"/>
                <a:tint val="94000"/>
              </a:schemeClr>
            </a:gs>
            <a:gs pos="50000">
              <a:schemeClr val="accent5">
                <a:shade val="50000"/>
                <a:hueOff val="83492"/>
                <a:satOff val="-14547"/>
                <a:lumOff val="19294"/>
                <a:alphaOff val="0"/>
                <a:satMod val="110000"/>
                <a:lumMod val="100000"/>
                <a:shade val="100000"/>
              </a:schemeClr>
            </a:gs>
            <a:gs pos="100000">
              <a:schemeClr val="accent5">
                <a:shade val="50000"/>
                <a:hueOff val="83492"/>
                <a:satOff val="-14547"/>
                <a:lumOff val="19294"/>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0" tIns="0" rIns="162719"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5400000">
        <a:off x="1184379" y="599969"/>
        <a:ext cx="1098835" cy="1799908"/>
      </dsp:txXfrm>
    </dsp:sp>
    <dsp:sp modelId="{56DE465F-954A-4B44-8629-CA35C22BA5E9}">
      <dsp:nvSpPr>
        <dsp:cNvPr id="0" name=""/>
        <dsp:cNvSpPr/>
      </dsp:nvSpPr>
      <dsp:spPr>
        <a:xfrm rot="16200000">
          <a:off x="1415122" y="950505"/>
          <a:ext cx="2999846" cy="1098835"/>
        </a:xfrm>
        <a:prstGeom prst="flowChartManualOperation">
          <a:avLst/>
        </a:prstGeom>
        <a:gradFill rotWithShape="0">
          <a:gsLst>
            <a:gs pos="0">
              <a:schemeClr val="accent5">
                <a:shade val="50000"/>
                <a:hueOff val="166983"/>
                <a:satOff val="-29094"/>
                <a:lumOff val="38589"/>
                <a:alphaOff val="0"/>
                <a:satMod val="103000"/>
                <a:lumMod val="102000"/>
                <a:tint val="94000"/>
              </a:schemeClr>
            </a:gs>
            <a:gs pos="50000">
              <a:schemeClr val="accent5">
                <a:shade val="50000"/>
                <a:hueOff val="166983"/>
                <a:satOff val="-29094"/>
                <a:lumOff val="38589"/>
                <a:alphaOff val="0"/>
                <a:satMod val="110000"/>
                <a:lumMod val="100000"/>
                <a:shade val="100000"/>
              </a:schemeClr>
            </a:gs>
            <a:gs pos="100000">
              <a:schemeClr val="accent5">
                <a:shade val="50000"/>
                <a:hueOff val="166983"/>
                <a:satOff val="-29094"/>
                <a:lumOff val="38589"/>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0" tIns="0" rIns="162719" bIns="0" numCol="1" spcCol="1270" anchor="ctr" anchorCtr="0">
          <a:noAutofit/>
        </a:bodyPr>
        <a:lstStyle/>
        <a:p>
          <a:pPr marL="0" lvl="0" indent="0" algn="ctr" defTabSz="1155700">
            <a:lnSpc>
              <a:spcPct val="90000"/>
            </a:lnSpc>
            <a:spcBef>
              <a:spcPct val="0"/>
            </a:spcBef>
            <a:spcAft>
              <a:spcPct val="35000"/>
            </a:spcAft>
            <a:buNone/>
          </a:pPr>
          <a:endParaRPr lang="en-GB" sz="2600" kern="1200" dirty="0"/>
        </a:p>
      </dsp:txBody>
      <dsp:txXfrm rot="5400000">
        <a:off x="2365627" y="599969"/>
        <a:ext cx="1098835" cy="1799908"/>
      </dsp:txXfrm>
    </dsp:sp>
    <dsp:sp modelId="{A909BC16-4F55-47B8-90F1-DB59965C58A3}">
      <dsp:nvSpPr>
        <dsp:cNvPr id="0" name=""/>
        <dsp:cNvSpPr/>
      </dsp:nvSpPr>
      <dsp:spPr>
        <a:xfrm rot="16200000">
          <a:off x="2596369" y="950505"/>
          <a:ext cx="2999846" cy="1098835"/>
        </a:xfrm>
        <a:prstGeom prst="flowChartManualOperation">
          <a:avLst/>
        </a:prstGeom>
        <a:gradFill rotWithShape="0">
          <a:gsLst>
            <a:gs pos="0">
              <a:schemeClr val="accent5">
                <a:shade val="50000"/>
                <a:hueOff val="166983"/>
                <a:satOff val="-29094"/>
                <a:lumOff val="38589"/>
                <a:alphaOff val="0"/>
                <a:satMod val="103000"/>
                <a:lumMod val="102000"/>
                <a:tint val="94000"/>
              </a:schemeClr>
            </a:gs>
            <a:gs pos="50000">
              <a:schemeClr val="accent5">
                <a:shade val="50000"/>
                <a:hueOff val="166983"/>
                <a:satOff val="-29094"/>
                <a:lumOff val="38589"/>
                <a:alphaOff val="0"/>
                <a:satMod val="110000"/>
                <a:lumMod val="100000"/>
                <a:shade val="100000"/>
              </a:schemeClr>
            </a:gs>
            <a:gs pos="100000">
              <a:schemeClr val="accent5">
                <a:shade val="50000"/>
                <a:hueOff val="166983"/>
                <a:satOff val="-29094"/>
                <a:lumOff val="38589"/>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0" tIns="0" rIns="162719" bIns="0" numCol="1" spcCol="1270" anchor="ctr" anchorCtr="0">
          <a:noAutofit/>
        </a:bodyPr>
        <a:lstStyle/>
        <a:p>
          <a:pPr marL="0" lvl="0" indent="0" algn="ctr" defTabSz="1155700">
            <a:lnSpc>
              <a:spcPct val="90000"/>
            </a:lnSpc>
            <a:spcBef>
              <a:spcPct val="0"/>
            </a:spcBef>
            <a:spcAft>
              <a:spcPct val="35000"/>
            </a:spcAft>
            <a:buNone/>
          </a:pPr>
          <a:r>
            <a:rPr lang="en-GB" sz="2600" kern="1200" dirty="0"/>
            <a:t>[Text]</a:t>
          </a:r>
        </a:p>
      </dsp:txBody>
      <dsp:txXfrm rot="5400000">
        <a:off x="3546874" y="599969"/>
        <a:ext cx="1098835" cy="1799908"/>
      </dsp:txXfrm>
    </dsp:sp>
    <dsp:sp modelId="{476EA84F-5156-4B68-97F6-1D0B2171118B}">
      <dsp:nvSpPr>
        <dsp:cNvPr id="0" name=""/>
        <dsp:cNvSpPr/>
      </dsp:nvSpPr>
      <dsp:spPr>
        <a:xfrm rot="16200000">
          <a:off x="3777617" y="950505"/>
          <a:ext cx="2999846" cy="1098835"/>
        </a:xfrm>
        <a:prstGeom prst="flowChartManualOperation">
          <a:avLst/>
        </a:prstGeom>
        <a:gradFill rotWithShape="0">
          <a:gsLst>
            <a:gs pos="0">
              <a:schemeClr val="accent5">
                <a:shade val="50000"/>
                <a:hueOff val="83492"/>
                <a:satOff val="-14547"/>
                <a:lumOff val="19294"/>
                <a:alphaOff val="0"/>
                <a:satMod val="103000"/>
                <a:lumMod val="102000"/>
                <a:tint val="94000"/>
              </a:schemeClr>
            </a:gs>
            <a:gs pos="50000">
              <a:schemeClr val="accent5">
                <a:shade val="50000"/>
                <a:hueOff val="83492"/>
                <a:satOff val="-14547"/>
                <a:lumOff val="19294"/>
                <a:alphaOff val="0"/>
                <a:satMod val="110000"/>
                <a:lumMod val="100000"/>
                <a:shade val="100000"/>
              </a:schemeClr>
            </a:gs>
            <a:gs pos="100000">
              <a:schemeClr val="accent5">
                <a:shade val="50000"/>
                <a:hueOff val="83492"/>
                <a:satOff val="-14547"/>
                <a:lumOff val="19294"/>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0" tIns="0" rIns="162719" bIns="0" numCol="1" spcCol="1270" anchor="ctr" anchorCtr="0">
          <a:noAutofit/>
        </a:bodyPr>
        <a:lstStyle/>
        <a:p>
          <a:pPr marL="0" lvl="0" indent="0" algn="ctr" defTabSz="1155700">
            <a:lnSpc>
              <a:spcPct val="90000"/>
            </a:lnSpc>
            <a:spcBef>
              <a:spcPct val="0"/>
            </a:spcBef>
            <a:spcAft>
              <a:spcPct val="35000"/>
            </a:spcAft>
            <a:buNone/>
          </a:pPr>
          <a:r>
            <a:rPr lang="en-GB" sz="2600" kern="1200" dirty="0"/>
            <a:t>[Text]</a:t>
          </a:r>
        </a:p>
      </dsp:txBody>
      <dsp:txXfrm rot="5400000">
        <a:off x="4728122" y="599969"/>
        <a:ext cx="1098835" cy="17999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8DD446-011C-4F68-AAF2-797444BF39C6}">
      <dsp:nvSpPr>
        <dsp:cNvPr id="0" name=""/>
        <dsp:cNvSpPr/>
      </dsp:nvSpPr>
      <dsp:spPr>
        <a:xfrm rot="5400000">
          <a:off x="3475123" y="981996"/>
          <a:ext cx="2999846" cy="1035853"/>
        </a:xfrm>
        <a:prstGeom prst="flowChartManualOperation">
          <a:avLst/>
        </a:prstGeom>
        <a:gradFill rotWithShape="0">
          <a:gsLst>
            <a:gs pos="0">
              <a:schemeClr val="accent5">
                <a:shade val="50000"/>
                <a:hueOff val="0"/>
                <a:satOff val="0"/>
                <a:lumOff val="0"/>
                <a:alphaOff val="0"/>
                <a:satMod val="103000"/>
                <a:lumMod val="102000"/>
                <a:tint val="94000"/>
              </a:schemeClr>
            </a:gs>
            <a:gs pos="50000">
              <a:schemeClr val="accent5">
                <a:shade val="50000"/>
                <a:hueOff val="0"/>
                <a:satOff val="0"/>
                <a:lumOff val="0"/>
                <a:alphaOff val="0"/>
                <a:satMod val="110000"/>
                <a:lumMod val="100000"/>
                <a:shade val="100000"/>
              </a:schemeClr>
            </a:gs>
            <a:gs pos="100000">
              <a:schemeClr val="accent5">
                <a:shade val="50000"/>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8750" tIns="0" rIns="156766"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rot="-5400000">
        <a:off x="4457119" y="599969"/>
        <a:ext cx="1035853" cy="1799908"/>
      </dsp:txXfrm>
    </dsp:sp>
    <dsp:sp modelId="{8E9EEA0E-9907-40B9-811F-C417D667A272}">
      <dsp:nvSpPr>
        <dsp:cNvPr id="0" name=""/>
        <dsp:cNvSpPr/>
      </dsp:nvSpPr>
      <dsp:spPr>
        <a:xfrm rot="5400000">
          <a:off x="2361581" y="981996"/>
          <a:ext cx="2999846" cy="1035853"/>
        </a:xfrm>
        <a:prstGeom prst="flowChartManualOperation">
          <a:avLst/>
        </a:prstGeom>
        <a:gradFill rotWithShape="0">
          <a:gsLst>
            <a:gs pos="0">
              <a:schemeClr val="accent5">
                <a:shade val="50000"/>
                <a:hueOff val="83492"/>
                <a:satOff val="-14547"/>
                <a:lumOff val="19294"/>
                <a:alphaOff val="0"/>
                <a:satMod val="103000"/>
                <a:lumMod val="102000"/>
                <a:tint val="94000"/>
              </a:schemeClr>
            </a:gs>
            <a:gs pos="50000">
              <a:schemeClr val="accent5">
                <a:shade val="50000"/>
                <a:hueOff val="83492"/>
                <a:satOff val="-14547"/>
                <a:lumOff val="19294"/>
                <a:alphaOff val="0"/>
                <a:satMod val="110000"/>
                <a:lumMod val="100000"/>
                <a:shade val="100000"/>
              </a:schemeClr>
            </a:gs>
            <a:gs pos="100000">
              <a:schemeClr val="accent5">
                <a:shade val="50000"/>
                <a:hueOff val="83492"/>
                <a:satOff val="-14547"/>
                <a:lumOff val="19294"/>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8750" tIns="0" rIns="156766"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rot="-5400000">
        <a:off x="3343577" y="599969"/>
        <a:ext cx="1035853" cy="1799908"/>
      </dsp:txXfrm>
    </dsp:sp>
    <dsp:sp modelId="{56DE465F-954A-4B44-8629-CA35C22BA5E9}">
      <dsp:nvSpPr>
        <dsp:cNvPr id="0" name=""/>
        <dsp:cNvSpPr/>
      </dsp:nvSpPr>
      <dsp:spPr>
        <a:xfrm rot="5400000">
          <a:off x="1248039" y="981996"/>
          <a:ext cx="2999846" cy="1035853"/>
        </a:xfrm>
        <a:prstGeom prst="flowChartManualOperation">
          <a:avLst/>
        </a:prstGeom>
        <a:gradFill rotWithShape="0">
          <a:gsLst>
            <a:gs pos="0">
              <a:schemeClr val="accent5">
                <a:shade val="50000"/>
                <a:hueOff val="166983"/>
                <a:satOff val="-29094"/>
                <a:lumOff val="38589"/>
                <a:alphaOff val="0"/>
                <a:satMod val="103000"/>
                <a:lumMod val="102000"/>
                <a:tint val="94000"/>
              </a:schemeClr>
            </a:gs>
            <a:gs pos="50000">
              <a:schemeClr val="accent5">
                <a:shade val="50000"/>
                <a:hueOff val="166983"/>
                <a:satOff val="-29094"/>
                <a:lumOff val="38589"/>
                <a:alphaOff val="0"/>
                <a:satMod val="110000"/>
                <a:lumMod val="100000"/>
                <a:shade val="100000"/>
              </a:schemeClr>
            </a:gs>
            <a:gs pos="100000">
              <a:schemeClr val="accent5">
                <a:shade val="50000"/>
                <a:hueOff val="166983"/>
                <a:satOff val="-29094"/>
                <a:lumOff val="38589"/>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8750" tIns="0" rIns="156766" bIns="0" numCol="1" spcCol="1270" anchor="ctr" anchorCtr="0">
          <a:noAutofit/>
        </a:bodyPr>
        <a:lstStyle/>
        <a:p>
          <a:pPr marL="0" lvl="0" indent="0" algn="ctr" defTabSz="1111250">
            <a:lnSpc>
              <a:spcPct val="90000"/>
            </a:lnSpc>
            <a:spcBef>
              <a:spcPct val="0"/>
            </a:spcBef>
            <a:spcAft>
              <a:spcPct val="35000"/>
            </a:spcAft>
            <a:buNone/>
          </a:pPr>
          <a:endParaRPr lang="en-GB" sz="2500" kern="1200" dirty="0"/>
        </a:p>
      </dsp:txBody>
      <dsp:txXfrm rot="-5400000">
        <a:off x="2230035" y="599969"/>
        <a:ext cx="1035853" cy="1799908"/>
      </dsp:txXfrm>
    </dsp:sp>
    <dsp:sp modelId="{A909BC16-4F55-47B8-90F1-DB59965C58A3}">
      <dsp:nvSpPr>
        <dsp:cNvPr id="0" name=""/>
        <dsp:cNvSpPr/>
      </dsp:nvSpPr>
      <dsp:spPr>
        <a:xfrm rot="5400000">
          <a:off x="134497" y="981996"/>
          <a:ext cx="2999846" cy="1035853"/>
        </a:xfrm>
        <a:prstGeom prst="flowChartManualOperation">
          <a:avLst/>
        </a:prstGeom>
        <a:gradFill rotWithShape="0">
          <a:gsLst>
            <a:gs pos="0">
              <a:schemeClr val="accent5">
                <a:shade val="50000"/>
                <a:hueOff val="166983"/>
                <a:satOff val="-29094"/>
                <a:lumOff val="38589"/>
                <a:alphaOff val="0"/>
                <a:satMod val="103000"/>
                <a:lumMod val="102000"/>
                <a:tint val="94000"/>
              </a:schemeClr>
            </a:gs>
            <a:gs pos="50000">
              <a:schemeClr val="accent5">
                <a:shade val="50000"/>
                <a:hueOff val="166983"/>
                <a:satOff val="-29094"/>
                <a:lumOff val="38589"/>
                <a:alphaOff val="0"/>
                <a:satMod val="110000"/>
                <a:lumMod val="100000"/>
                <a:shade val="100000"/>
              </a:schemeClr>
            </a:gs>
            <a:gs pos="100000">
              <a:schemeClr val="accent5">
                <a:shade val="50000"/>
                <a:hueOff val="166983"/>
                <a:satOff val="-29094"/>
                <a:lumOff val="38589"/>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8750" tIns="0" rIns="156766" bIns="0" numCol="1" spcCol="1270" anchor="ctr" anchorCtr="0">
          <a:noAutofit/>
        </a:bodyPr>
        <a:lstStyle/>
        <a:p>
          <a:pPr marL="0" lvl="0" indent="0" algn="ctr" defTabSz="1111250">
            <a:lnSpc>
              <a:spcPct val="90000"/>
            </a:lnSpc>
            <a:spcBef>
              <a:spcPct val="0"/>
            </a:spcBef>
            <a:spcAft>
              <a:spcPct val="35000"/>
            </a:spcAft>
            <a:buNone/>
          </a:pPr>
          <a:r>
            <a:rPr lang="en-GB" sz="2500" kern="1200" dirty="0"/>
            <a:t>[Text]</a:t>
          </a:r>
        </a:p>
      </dsp:txBody>
      <dsp:txXfrm rot="-5400000">
        <a:off x="1116493" y="599969"/>
        <a:ext cx="1035853" cy="1799908"/>
      </dsp:txXfrm>
    </dsp:sp>
    <dsp:sp modelId="{476EA84F-5156-4B68-97F6-1D0B2171118B}">
      <dsp:nvSpPr>
        <dsp:cNvPr id="0" name=""/>
        <dsp:cNvSpPr/>
      </dsp:nvSpPr>
      <dsp:spPr>
        <a:xfrm rot="5400000">
          <a:off x="-979044" y="981996"/>
          <a:ext cx="2999846" cy="1035853"/>
        </a:xfrm>
        <a:prstGeom prst="flowChartManualOperation">
          <a:avLst/>
        </a:prstGeom>
        <a:gradFill rotWithShape="0">
          <a:gsLst>
            <a:gs pos="0">
              <a:schemeClr val="accent5">
                <a:shade val="50000"/>
                <a:hueOff val="83492"/>
                <a:satOff val="-14547"/>
                <a:lumOff val="19294"/>
                <a:alphaOff val="0"/>
                <a:satMod val="103000"/>
                <a:lumMod val="102000"/>
                <a:tint val="94000"/>
              </a:schemeClr>
            </a:gs>
            <a:gs pos="50000">
              <a:schemeClr val="accent5">
                <a:shade val="50000"/>
                <a:hueOff val="83492"/>
                <a:satOff val="-14547"/>
                <a:lumOff val="19294"/>
                <a:alphaOff val="0"/>
                <a:satMod val="110000"/>
                <a:lumMod val="100000"/>
                <a:shade val="100000"/>
              </a:schemeClr>
            </a:gs>
            <a:gs pos="100000">
              <a:schemeClr val="accent5">
                <a:shade val="50000"/>
                <a:hueOff val="83492"/>
                <a:satOff val="-14547"/>
                <a:lumOff val="19294"/>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8750" tIns="0" rIns="156766" bIns="0" numCol="1" spcCol="1270" anchor="ctr" anchorCtr="0">
          <a:noAutofit/>
        </a:bodyPr>
        <a:lstStyle/>
        <a:p>
          <a:pPr marL="0" lvl="0" indent="0" algn="ctr" defTabSz="1111250">
            <a:lnSpc>
              <a:spcPct val="90000"/>
            </a:lnSpc>
            <a:spcBef>
              <a:spcPct val="0"/>
            </a:spcBef>
            <a:spcAft>
              <a:spcPct val="35000"/>
            </a:spcAft>
            <a:buNone/>
          </a:pPr>
          <a:r>
            <a:rPr lang="en-GB" sz="2500" kern="1200" dirty="0"/>
            <a:t>[Text]</a:t>
          </a:r>
        </a:p>
      </dsp:txBody>
      <dsp:txXfrm rot="-5400000">
        <a:off x="2952" y="599969"/>
        <a:ext cx="1035853" cy="1799908"/>
      </dsp:txXfrm>
    </dsp:sp>
  </dsp:spTree>
</dsp:drawing>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71058EF-7650-4D76-AE78-453BDD4C7C2D}" type="datetimeFigureOut">
              <a:rPr lang="en-US" smtClean="0"/>
              <a:pPr/>
              <a:t>11/7/2025</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5C079E1-3886-4FCB-A1BC-188DCF9272F9}"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5C079E1-3886-4FCB-A1BC-188DCF9272F9}" type="slidenum">
              <a:rPr lang="en-GB" smtClean="0"/>
              <a:pPr/>
              <a:t>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B517086-0A7B-B8E6-DE9B-61142775334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xmlns="" id="{48667AAA-26F9-8B32-0678-7452490B6E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xmlns="" id="{D182A465-CD41-C153-D7B4-DC4E5496EF34}"/>
              </a:ext>
            </a:extLst>
          </p:cNvPr>
          <p:cNvSpPr>
            <a:spLocks noGrp="1"/>
          </p:cNvSpPr>
          <p:nvPr>
            <p:ph type="dt" sz="half" idx="10"/>
          </p:nvPr>
        </p:nvSpPr>
        <p:spPr/>
        <p:txBody>
          <a:bodyPr/>
          <a:lstStyle/>
          <a:p>
            <a:fld id="{DBFAE419-DAFB-407F-8B94-6CCB168B9A61}" type="datetime1">
              <a:rPr lang="en-GB" smtClean="0"/>
              <a:pPr/>
              <a:t>07/11/2025</a:t>
            </a:fld>
            <a:endParaRPr lang="en-GB"/>
          </a:p>
        </p:txBody>
      </p:sp>
      <p:sp>
        <p:nvSpPr>
          <p:cNvPr id="5" name="Footer Placeholder 4">
            <a:extLst>
              <a:ext uri="{FF2B5EF4-FFF2-40B4-BE49-F238E27FC236}">
                <a16:creationId xmlns:a16="http://schemas.microsoft.com/office/drawing/2014/main" xmlns="" id="{DB81C78A-785E-C5BE-1DC8-A11A9FACB3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E5685B72-E2C2-E9E0-DF84-E2300BBBA7A6}"/>
              </a:ext>
            </a:extLst>
          </p:cNvPr>
          <p:cNvSpPr>
            <a:spLocks noGrp="1"/>
          </p:cNvSpPr>
          <p:nvPr>
            <p:ph type="sldNum" sz="quarter" idx="12"/>
          </p:nvPr>
        </p:nvSpPr>
        <p:spPr/>
        <p:txBody>
          <a:bodyPr/>
          <a:lstStyle/>
          <a:p>
            <a:fld id="{9F1F8E63-D4E6-420C-B763-C5977E96A00A}" type="slidenum">
              <a:rPr lang="en-GB" smtClean="0"/>
              <a:pPr/>
              <a:t>‹#›</a:t>
            </a:fld>
            <a:endParaRPr lang="en-GB"/>
          </a:p>
        </p:txBody>
      </p:sp>
    </p:spTree>
    <p:extLst>
      <p:ext uri="{BB962C8B-B14F-4D97-AF65-F5344CB8AC3E}">
        <p14:creationId xmlns:p14="http://schemas.microsoft.com/office/powerpoint/2010/main" xmlns="" val="4160928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68E77F6-58FD-1674-FBB7-7B665EBF384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xmlns="" id="{AC7596EE-1FD0-E9BB-0AD0-534F2EE2A4D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xmlns="" id="{35FE2B99-32D4-0AE9-E9ED-8879A598B3F1}"/>
              </a:ext>
            </a:extLst>
          </p:cNvPr>
          <p:cNvSpPr>
            <a:spLocks noGrp="1"/>
          </p:cNvSpPr>
          <p:nvPr>
            <p:ph type="dt" sz="half" idx="10"/>
          </p:nvPr>
        </p:nvSpPr>
        <p:spPr/>
        <p:txBody>
          <a:bodyPr/>
          <a:lstStyle/>
          <a:p>
            <a:fld id="{870CF067-3A85-454A-9469-A46EC24D162D}" type="datetime1">
              <a:rPr lang="en-GB" smtClean="0"/>
              <a:pPr/>
              <a:t>07/11/2025</a:t>
            </a:fld>
            <a:endParaRPr lang="en-GB"/>
          </a:p>
        </p:txBody>
      </p:sp>
      <p:sp>
        <p:nvSpPr>
          <p:cNvPr id="5" name="Footer Placeholder 4">
            <a:extLst>
              <a:ext uri="{FF2B5EF4-FFF2-40B4-BE49-F238E27FC236}">
                <a16:creationId xmlns:a16="http://schemas.microsoft.com/office/drawing/2014/main" xmlns="" id="{E76B858B-6D2B-C25B-DF05-DD735A44F3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AD683244-059A-FFC7-1666-1696E23117FE}"/>
              </a:ext>
            </a:extLst>
          </p:cNvPr>
          <p:cNvSpPr>
            <a:spLocks noGrp="1"/>
          </p:cNvSpPr>
          <p:nvPr>
            <p:ph type="sldNum" sz="quarter" idx="12"/>
          </p:nvPr>
        </p:nvSpPr>
        <p:spPr/>
        <p:txBody>
          <a:bodyPr/>
          <a:lstStyle/>
          <a:p>
            <a:fld id="{9F1F8E63-D4E6-420C-B763-C5977E96A00A}" type="slidenum">
              <a:rPr lang="en-GB" smtClean="0"/>
              <a:pPr/>
              <a:t>‹#›</a:t>
            </a:fld>
            <a:endParaRPr lang="en-GB"/>
          </a:p>
        </p:txBody>
      </p:sp>
    </p:spTree>
    <p:extLst>
      <p:ext uri="{BB962C8B-B14F-4D97-AF65-F5344CB8AC3E}">
        <p14:creationId xmlns:p14="http://schemas.microsoft.com/office/powerpoint/2010/main" xmlns="" val="3112564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B248D56-24D5-48AC-4457-EBC6A93BAC6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xmlns="" id="{0CCF94F9-0FC3-D24E-F236-B837FF2EA82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xmlns="" id="{CCB4ACC7-352E-7F53-EA36-6B21E03C9509}"/>
              </a:ext>
            </a:extLst>
          </p:cNvPr>
          <p:cNvSpPr>
            <a:spLocks noGrp="1"/>
          </p:cNvSpPr>
          <p:nvPr>
            <p:ph type="dt" sz="half" idx="10"/>
          </p:nvPr>
        </p:nvSpPr>
        <p:spPr/>
        <p:txBody>
          <a:bodyPr/>
          <a:lstStyle/>
          <a:p>
            <a:fld id="{7612D7C3-1B19-47DD-9C9E-941E536D356A}" type="datetime1">
              <a:rPr lang="en-GB" smtClean="0"/>
              <a:pPr/>
              <a:t>07/11/2025</a:t>
            </a:fld>
            <a:endParaRPr lang="en-GB"/>
          </a:p>
        </p:txBody>
      </p:sp>
      <p:sp>
        <p:nvSpPr>
          <p:cNvPr id="5" name="Footer Placeholder 4">
            <a:extLst>
              <a:ext uri="{FF2B5EF4-FFF2-40B4-BE49-F238E27FC236}">
                <a16:creationId xmlns:a16="http://schemas.microsoft.com/office/drawing/2014/main" xmlns="" id="{69ABC194-4575-5A26-389F-AA592D2784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4E8B9179-297C-A850-65FA-99C966770D5F}"/>
              </a:ext>
            </a:extLst>
          </p:cNvPr>
          <p:cNvSpPr>
            <a:spLocks noGrp="1"/>
          </p:cNvSpPr>
          <p:nvPr>
            <p:ph type="sldNum" sz="quarter" idx="12"/>
          </p:nvPr>
        </p:nvSpPr>
        <p:spPr/>
        <p:txBody>
          <a:bodyPr/>
          <a:lstStyle/>
          <a:p>
            <a:fld id="{9F1F8E63-D4E6-420C-B763-C5977E96A00A}" type="slidenum">
              <a:rPr lang="en-GB" smtClean="0"/>
              <a:pPr/>
              <a:t>‹#›</a:t>
            </a:fld>
            <a:endParaRPr lang="en-GB"/>
          </a:p>
        </p:txBody>
      </p:sp>
    </p:spTree>
    <p:extLst>
      <p:ext uri="{BB962C8B-B14F-4D97-AF65-F5344CB8AC3E}">
        <p14:creationId xmlns:p14="http://schemas.microsoft.com/office/powerpoint/2010/main" xmlns="" val="10871629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198E98C-E281-E6FB-7669-BD5529BB9CC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xmlns="" id="{DAAF649E-45DA-F167-F0AF-8607132598A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xmlns="" id="{E1BA1647-C130-C1C9-9E5C-0C668800BC9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xmlns="" id="{0FD77A71-D2CF-3F0B-960A-14DFEC9E6904}"/>
              </a:ext>
            </a:extLst>
          </p:cNvPr>
          <p:cNvSpPr>
            <a:spLocks noGrp="1"/>
          </p:cNvSpPr>
          <p:nvPr>
            <p:ph type="dt" sz="half" idx="10"/>
          </p:nvPr>
        </p:nvSpPr>
        <p:spPr/>
        <p:txBody>
          <a:bodyPr/>
          <a:lstStyle/>
          <a:p>
            <a:fld id="{504BBF3C-970C-47C6-8628-A37620FBF1EE}" type="datetime1">
              <a:rPr lang="en-GB" smtClean="0"/>
              <a:pPr/>
              <a:t>07/11/2025</a:t>
            </a:fld>
            <a:endParaRPr lang="en-GB"/>
          </a:p>
        </p:txBody>
      </p:sp>
      <p:sp>
        <p:nvSpPr>
          <p:cNvPr id="6" name="Footer Placeholder 5">
            <a:extLst>
              <a:ext uri="{FF2B5EF4-FFF2-40B4-BE49-F238E27FC236}">
                <a16:creationId xmlns:a16="http://schemas.microsoft.com/office/drawing/2014/main" xmlns="" id="{D708F349-5B17-3B3B-323B-7353717087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95DC9F0B-BF84-9B1F-07FE-4AA658120C51}"/>
              </a:ext>
            </a:extLst>
          </p:cNvPr>
          <p:cNvSpPr>
            <a:spLocks noGrp="1"/>
          </p:cNvSpPr>
          <p:nvPr>
            <p:ph type="sldNum" sz="quarter" idx="12"/>
          </p:nvPr>
        </p:nvSpPr>
        <p:spPr/>
        <p:txBody>
          <a:bodyPr/>
          <a:lstStyle/>
          <a:p>
            <a:fld id="{9F1F8E63-D4E6-420C-B763-C5977E96A00A}" type="slidenum">
              <a:rPr lang="en-GB" smtClean="0"/>
              <a:pPr/>
              <a:t>‹#›</a:t>
            </a:fld>
            <a:endParaRPr lang="en-GB"/>
          </a:p>
        </p:txBody>
      </p:sp>
    </p:spTree>
    <p:extLst>
      <p:ext uri="{BB962C8B-B14F-4D97-AF65-F5344CB8AC3E}">
        <p14:creationId xmlns:p14="http://schemas.microsoft.com/office/powerpoint/2010/main" xmlns="" val="1204449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0477FA9-AF50-E374-1CD7-6A316475748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xmlns="" id="{31EEADF8-33A2-2948-C645-2CADF1979D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xmlns="" id="{6C0BD892-1D74-34C9-5BD5-E05919E9968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xmlns="" id="{DE3B58F7-B674-4EA5-12F2-BA8F840407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xmlns="" id="{90C9D8C0-506A-E427-C1D2-788A3B5DA8E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xmlns="" id="{8440486D-B061-A692-ECB1-674CE6E7A34F}"/>
              </a:ext>
            </a:extLst>
          </p:cNvPr>
          <p:cNvSpPr>
            <a:spLocks noGrp="1"/>
          </p:cNvSpPr>
          <p:nvPr>
            <p:ph type="dt" sz="half" idx="10"/>
          </p:nvPr>
        </p:nvSpPr>
        <p:spPr/>
        <p:txBody>
          <a:bodyPr/>
          <a:lstStyle/>
          <a:p>
            <a:fld id="{A123524D-30B1-437A-AE00-63712BD12D99}" type="datetime1">
              <a:rPr lang="en-GB" smtClean="0"/>
              <a:pPr/>
              <a:t>07/11/2025</a:t>
            </a:fld>
            <a:endParaRPr lang="en-GB"/>
          </a:p>
        </p:txBody>
      </p:sp>
      <p:sp>
        <p:nvSpPr>
          <p:cNvPr id="8" name="Footer Placeholder 7">
            <a:extLst>
              <a:ext uri="{FF2B5EF4-FFF2-40B4-BE49-F238E27FC236}">
                <a16:creationId xmlns:a16="http://schemas.microsoft.com/office/drawing/2014/main" xmlns="" id="{79A86DB8-4688-68A3-BAD0-2DE3221B688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6AB54931-FF3C-303C-47CA-5BB106166E69}"/>
              </a:ext>
            </a:extLst>
          </p:cNvPr>
          <p:cNvSpPr>
            <a:spLocks noGrp="1"/>
          </p:cNvSpPr>
          <p:nvPr>
            <p:ph type="sldNum" sz="quarter" idx="12"/>
          </p:nvPr>
        </p:nvSpPr>
        <p:spPr/>
        <p:txBody>
          <a:bodyPr/>
          <a:lstStyle/>
          <a:p>
            <a:fld id="{9F1F8E63-D4E6-420C-B763-C5977E96A00A}" type="slidenum">
              <a:rPr lang="en-GB" smtClean="0"/>
              <a:pPr/>
              <a:t>‹#›</a:t>
            </a:fld>
            <a:endParaRPr lang="en-GB"/>
          </a:p>
        </p:txBody>
      </p:sp>
    </p:spTree>
    <p:extLst>
      <p:ext uri="{BB962C8B-B14F-4D97-AF65-F5344CB8AC3E}">
        <p14:creationId xmlns:p14="http://schemas.microsoft.com/office/powerpoint/2010/main" xmlns="" val="2924787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0AA1F0A-E5FC-C869-6FB4-643EFC4E4B6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xmlns="" id="{4D723C00-3F4F-A73B-C468-E0D512AE4D16}"/>
              </a:ext>
            </a:extLst>
          </p:cNvPr>
          <p:cNvSpPr>
            <a:spLocks noGrp="1"/>
          </p:cNvSpPr>
          <p:nvPr>
            <p:ph type="dt" sz="half" idx="10"/>
          </p:nvPr>
        </p:nvSpPr>
        <p:spPr/>
        <p:txBody>
          <a:bodyPr/>
          <a:lstStyle/>
          <a:p>
            <a:fld id="{FCC6CFDD-4E26-4320-9F27-FE85701C7D0A}" type="datetime1">
              <a:rPr lang="en-GB" smtClean="0"/>
              <a:pPr/>
              <a:t>07/11/2025</a:t>
            </a:fld>
            <a:endParaRPr lang="en-GB"/>
          </a:p>
        </p:txBody>
      </p:sp>
      <p:sp>
        <p:nvSpPr>
          <p:cNvPr id="4" name="Footer Placeholder 3">
            <a:extLst>
              <a:ext uri="{FF2B5EF4-FFF2-40B4-BE49-F238E27FC236}">
                <a16:creationId xmlns:a16="http://schemas.microsoft.com/office/drawing/2014/main" xmlns="" id="{64475C5C-05A4-33DF-4685-C5ABB27D30F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57D8C15D-F12E-6FCB-AEE5-66FD4D3EDEA3}"/>
              </a:ext>
            </a:extLst>
          </p:cNvPr>
          <p:cNvSpPr>
            <a:spLocks noGrp="1"/>
          </p:cNvSpPr>
          <p:nvPr>
            <p:ph type="sldNum" sz="quarter" idx="12"/>
          </p:nvPr>
        </p:nvSpPr>
        <p:spPr/>
        <p:txBody>
          <a:bodyPr/>
          <a:lstStyle/>
          <a:p>
            <a:fld id="{9F1F8E63-D4E6-420C-B763-C5977E96A00A}" type="slidenum">
              <a:rPr lang="en-GB" smtClean="0"/>
              <a:pPr/>
              <a:t>‹#›</a:t>
            </a:fld>
            <a:endParaRPr lang="en-GB"/>
          </a:p>
        </p:txBody>
      </p:sp>
    </p:spTree>
    <p:extLst>
      <p:ext uri="{BB962C8B-B14F-4D97-AF65-F5344CB8AC3E}">
        <p14:creationId xmlns:p14="http://schemas.microsoft.com/office/powerpoint/2010/main" xmlns="" val="1998175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1D7341A8-618A-745C-ACF8-16F5F3D82D9A}"/>
              </a:ext>
            </a:extLst>
          </p:cNvPr>
          <p:cNvSpPr>
            <a:spLocks noGrp="1"/>
          </p:cNvSpPr>
          <p:nvPr>
            <p:ph type="dt" sz="half" idx="10"/>
          </p:nvPr>
        </p:nvSpPr>
        <p:spPr/>
        <p:txBody>
          <a:bodyPr/>
          <a:lstStyle/>
          <a:p>
            <a:fld id="{640C6C90-6670-44C8-BF5F-A0BAF2B51E6A}" type="datetime1">
              <a:rPr lang="en-GB" smtClean="0"/>
              <a:pPr/>
              <a:t>07/11/2025</a:t>
            </a:fld>
            <a:endParaRPr lang="en-GB"/>
          </a:p>
        </p:txBody>
      </p:sp>
      <p:sp>
        <p:nvSpPr>
          <p:cNvPr id="3" name="Footer Placeholder 2">
            <a:extLst>
              <a:ext uri="{FF2B5EF4-FFF2-40B4-BE49-F238E27FC236}">
                <a16:creationId xmlns:a16="http://schemas.microsoft.com/office/drawing/2014/main" xmlns="" id="{5140A855-E0D0-3048-0794-584BEE3ECBC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9A46B83A-96B1-01DC-A806-7809F9F6A411}"/>
              </a:ext>
            </a:extLst>
          </p:cNvPr>
          <p:cNvSpPr>
            <a:spLocks noGrp="1"/>
          </p:cNvSpPr>
          <p:nvPr>
            <p:ph type="sldNum" sz="quarter" idx="12"/>
          </p:nvPr>
        </p:nvSpPr>
        <p:spPr/>
        <p:txBody>
          <a:bodyPr/>
          <a:lstStyle/>
          <a:p>
            <a:fld id="{9F1F8E63-D4E6-420C-B763-C5977E96A00A}" type="slidenum">
              <a:rPr lang="en-GB" smtClean="0"/>
              <a:pPr/>
              <a:t>‹#›</a:t>
            </a:fld>
            <a:endParaRPr lang="en-GB"/>
          </a:p>
        </p:txBody>
      </p:sp>
    </p:spTree>
    <p:extLst>
      <p:ext uri="{BB962C8B-B14F-4D97-AF65-F5344CB8AC3E}">
        <p14:creationId xmlns:p14="http://schemas.microsoft.com/office/powerpoint/2010/main" xmlns="" val="2082960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09ED3EF-E4D5-643A-BF4F-06708184550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xmlns="" id="{318345B8-1926-C9DA-D730-EDB6E2D27D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xmlns="" id="{24D69C87-D890-D23C-6418-D5F447A809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xmlns="" id="{34ADF4BF-4B35-E3C3-C4C8-9B055F20343A}"/>
              </a:ext>
            </a:extLst>
          </p:cNvPr>
          <p:cNvSpPr>
            <a:spLocks noGrp="1"/>
          </p:cNvSpPr>
          <p:nvPr>
            <p:ph type="dt" sz="half" idx="10"/>
          </p:nvPr>
        </p:nvSpPr>
        <p:spPr/>
        <p:txBody>
          <a:bodyPr/>
          <a:lstStyle/>
          <a:p>
            <a:fld id="{AB8665C5-2EB5-45ED-8DE5-4F679292BB30}" type="datetime1">
              <a:rPr lang="en-GB" smtClean="0"/>
              <a:pPr/>
              <a:t>07/11/2025</a:t>
            </a:fld>
            <a:endParaRPr lang="en-GB"/>
          </a:p>
        </p:txBody>
      </p:sp>
      <p:sp>
        <p:nvSpPr>
          <p:cNvPr id="6" name="Footer Placeholder 5">
            <a:extLst>
              <a:ext uri="{FF2B5EF4-FFF2-40B4-BE49-F238E27FC236}">
                <a16:creationId xmlns:a16="http://schemas.microsoft.com/office/drawing/2014/main" xmlns="" id="{5217013E-0C48-3BC2-8C58-A9ABE6FB58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0CEF5A03-93DA-A656-3297-42FCA9095790}"/>
              </a:ext>
            </a:extLst>
          </p:cNvPr>
          <p:cNvSpPr>
            <a:spLocks noGrp="1"/>
          </p:cNvSpPr>
          <p:nvPr>
            <p:ph type="sldNum" sz="quarter" idx="12"/>
          </p:nvPr>
        </p:nvSpPr>
        <p:spPr/>
        <p:txBody>
          <a:bodyPr/>
          <a:lstStyle/>
          <a:p>
            <a:fld id="{9F1F8E63-D4E6-420C-B763-C5977E96A00A}" type="slidenum">
              <a:rPr lang="en-GB" smtClean="0"/>
              <a:pPr/>
              <a:t>‹#›</a:t>
            </a:fld>
            <a:endParaRPr lang="en-GB"/>
          </a:p>
        </p:txBody>
      </p:sp>
    </p:spTree>
    <p:extLst>
      <p:ext uri="{BB962C8B-B14F-4D97-AF65-F5344CB8AC3E}">
        <p14:creationId xmlns:p14="http://schemas.microsoft.com/office/powerpoint/2010/main" xmlns="" val="12189391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7373C8B-F61A-2AFD-A28D-B191FD3DC2B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xmlns="" id="{E4746556-67B5-18F3-BE76-C121EFBA9F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429A14B4-B172-BCBA-911C-C996DAB08B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xmlns="" id="{360A2D9A-52B6-24A3-83F5-C25CA194B312}"/>
              </a:ext>
            </a:extLst>
          </p:cNvPr>
          <p:cNvSpPr>
            <a:spLocks noGrp="1"/>
          </p:cNvSpPr>
          <p:nvPr>
            <p:ph type="dt" sz="half" idx="10"/>
          </p:nvPr>
        </p:nvSpPr>
        <p:spPr/>
        <p:txBody>
          <a:bodyPr/>
          <a:lstStyle/>
          <a:p>
            <a:fld id="{13D93B15-AF25-45D3-BA7F-A19DF093580F}" type="datetime1">
              <a:rPr lang="en-GB" smtClean="0"/>
              <a:pPr/>
              <a:t>07/11/2025</a:t>
            </a:fld>
            <a:endParaRPr lang="en-GB"/>
          </a:p>
        </p:txBody>
      </p:sp>
      <p:sp>
        <p:nvSpPr>
          <p:cNvPr id="6" name="Footer Placeholder 5">
            <a:extLst>
              <a:ext uri="{FF2B5EF4-FFF2-40B4-BE49-F238E27FC236}">
                <a16:creationId xmlns:a16="http://schemas.microsoft.com/office/drawing/2014/main" xmlns="" id="{FB327DE7-4575-FB48-8324-13D23B27B7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A1A3813D-3444-A598-D2CC-C773CA666396}"/>
              </a:ext>
            </a:extLst>
          </p:cNvPr>
          <p:cNvSpPr>
            <a:spLocks noGrp="1"/>
          </p:cNvSpPr>
          <p:nvPr>
            <p:ph type="sldNum" sz="quarter" idx="12"/>
          </p:nvPr>
        </p:nvSpPr>
        <p:spPr/>
        <p:txBody>
          <a:bodyPr/>
          <a:lstStyle/>
          <a:p>
            <a:fld id="{9F1F8E63-D4E6-420C-B763-C5977E96A00A}" type="slidenum">
              <a:rPr lang="en-GB" smtClean="0"/>
              <a:pPr/>
              <a:t>‹#›</a:t>
            </a:fld>
            <a:endParaRPr lang="en-GB"/>
          </a:p>
        </p:txBody>
      </p:sp>
    </p:spTree>
    <p:extLst>
      <p:ext uri="{BB962C8B-B14F-4D97-AF65-F5344CB8AC3E}">
        <p14:creationId xmlns:p14="http://schemas.microsoft.com/office/powerpoint/2010/main" xmlns="" val="33047518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AD2AC68-DB7B-9188-5E2B-AED24F5D0E1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xmlns="" id="{106E9E37-60F0-D94C-E900-7ACA32E8489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xmlns="" id="{B3BDB9A1-BFB7-299B-0756-2467AD40D147}"/>
              </a:ext>
            </a:extLst>
          </p:cNvPr>
          <p:cNvSpPr>
            <a:spLocks noGrp="1"/>
          </p:cNvSpPr>
          <p:nvPr>
            <p:ph type="dt" sz="half" idx="10"/>
          </p:nvPr>
        </p:nvSpPr>
        <p:spPr/>
        <p:txBody>
          <a:bodyPr/>
          <a:lstStyle/>
          <a:p>
            <a:fld id="{DD3C25C5-3195-4493-8241-7CC98A7D186E}" type="datetime1">
              <a:rPr lang="en-GB" smtClean="0"/>
              <a:pPr/>
              <a:t>07/11/2025</a:t>
            </a:fld>
            <a:endParaRPr lang="en-GB"/>
          </a:p>
        </p:txBody>
      </p:sp>
      <p:sp>
        <p:nvSpPr>
          <p:cNvPr id="5" name="Footer Placeholder 4">
            <a:extLst>
              <a:ext uri="{FF2B5EF4-FFF2-40B4-BE49-F238E27FC236}">
                <a16:creationId xmlns:a16="http://schemas.microsoft.com/office/drawing/2014/main" xmlns="" id="{E64FCCA0-A162-44E0-B170-BE5237E0FC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BCCF2811-5F67-0B61-92AC-DF6B1F251A69}"/>
              </a:ext>
            </a:extLst>
          </p:cNvPr>
          <p:cNvSpPr>
            <a:spLocks noGrp="1"/>
          </p:cNvSpPr>
          <p:nvPr>
            <p:ph type="sldNum" sz="quarter" idx="12"/>
          </p:nvPr>
        </p:nvSpPr>
        <p:spPr/>
        <p:txBody>
          <a:bodyPr/>
          <a:lstStyle/>
          <a:p>
            <a:fld id="{9F1F8E63-D4E6-420C-B763-C5977E96A00A}" type="slidenum">
              <a:rPr lang="en-GB" smtClean="0"/>
              <a:pPr/>
              <a:t>‹#›</a:t>
            </a:fld>
            <a:endParaRPr lang="en-GB"/>
          </a:p>
        </p:txBody>
      </p:sp>
    </p:spTree>
    <p:extLst>
      <p:ext uri="{BB962C8B-B14F-4D97-AF65-F5344CB8AC3E}">
        <p14:creationId xmlns:p14="http://schemas.microsoft.com/office/powerpoint/2010/main" xmlns="" val="205006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CE6A15E7-8331-DE16-12AA-82D0904FF0F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xmlns="" id="{1BEF1A17-E7B2-EDA3-A26F-C46981A0569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xmlns="" id="{EE40515F-E530-3520-AC88-B9AD4D97DB8B}"/>
              </a:ext>
            </a:extLst>
          </p:cNvPr>
          <p:cNvSpPr>
            <a:spLocks noGrp="1"/>
          </p:cNvSpPr>
          <p:nvPr>
            <p:ph type="dt" sz="half" idx="10"/>
          </p:nvPr>
        </p:nvSpPr>
        <p:spPr/>
        <p:txBody>
          <a:bodyPr/>
          <a:lstStyle/>
          <a:p>
            <a:fld id="{5CF80F08-75BE-43E4-8709-78FD3E05BF3B}" type="datetime1">
              <a:rPr lang="en-GB" smtClean="0"/>
              <a:pPr/>
              <a:t>07/11/2025</a:t>
            </a:fld>
            <a:endParaRPr lang="en-GB"/>
          </a:p>
        </p:txBody>
      </p:sp>
      <p:sp>
        <p:nvSpPr>
          <p:cNvPr id="5" name="Footer Placeholder 4">
            <a:extLst>
              <a:ext uri="{FF2B5EF4-FFF2-40B4-BE49-F238E27FC236}">
                <a16:creationId xmlns:a16="http://schemas.microsoft.com/office/drawing/2014/main" xmlns="" id="{EB0C2A85-C1E1-F474-A77F-8570C0DA80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01FBAA9F-2510-2118-460C-454F77800246}"/>
              </a:ext>
            </a:extLst>
          </p:cNvPr>
          <p:cNvSpPr>
            <a:spLocks noGrp="1"/>
          </p:cNvSpPr>
          <p:nvPr>
            <p:ph type="sldNum" sz="quarter" idx="12"/>
          </p:nvPr>
        </p:nvSpPr>
        <p:spPr/>
        <p:txBody>
          <a:bodyPr/>
          <a:lstStyle/>
          <a:p>
            <a:fld id="{9F1F8E63-D4E6-420C-B763-C5977E96A00A}" type="slidenum">
              <a:rPr lang="en-GB" smtClean="0"/>
              <a:pPr/>
              <a:t>‹#›</a:t>
            </a:fld>
            <a:endParaRPr lang="en-GB"/>
          </a:p>
        </p:txBody>
      </p:sp>
    </p:spTree>
    <p:extLst>
      <p:ext uri="{BB962C8B-B14F-4D97-AF65-F5344CB8AC3E}">
        <p14:creationId xmlns:p14="http://schemas.microsoft.com/office/powerpoint/2010/main" xmlns="" val="1932449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F7500896-471E-0CAA-5BB4-72AC2FEB99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xmlns="" id="{B85E81BE-EB7E-F9D3-45D8-28F546E5F5D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xmlns="" id="{C4D8CA30-07B0-46F4-7D56-34523B057A6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C056A45-B754-4260-8480-F806503482DD}" type="datetime1">
              <a:rPr lang="en-GB" smtClean="0"/>
              <a:pPr/>
              <a:t>07/11/2025</a:t>
            </a:fld>
            <a:endParaRPr lang="en-GB"/>
          </a:p>
        </p:txBody>
      </p:sp>
      <p:sp>
        <p:nvSpPr>
          <p:cNvPr id="5" name="Footer Placeholder 4">
            <a:extLst>
              <a:ext uri="{FF2B5EF4-FFF2-40B4-BE49-F238E27FC236}">
                <a16:creationId xmlns:a16="http://schemas.microsoft.com/office/drawing/2014/main" xmlns="" id="{C6C12CA4-A5B2-8B4E-17EA-2AFA4AB17C2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xmlns="" id="{1D7E9CFD-05B7-9819-B608-4DB1049B4D7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F1F8E63-D4E6-420C-B763-C5977E96A00A}" type="slidenum">
              <a:rPr lang="en-GB" smtClean="0"/>
              <a:pPr/>
              <a:t>‹#›</a:t>
            </a:fld>
            <a:endParaRPr lang="en-GB"/>
          </a:p>
        </p:txBody>
      </p:sp>
    </p:spTree>
    <p:extLst>
      <p:ext uri="{BB962C8B-B14F-4D97-AF65-F5344CB8AC3E}">
        <p14:creationId xmlns:p14="http://schemas.microsoft.com/office/powerpoint/2010/main" xmlns="" val="6323881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 Id="rId6" Type="http://schemas.microsoft.com/office/2007/relationships/diagramDrawing" Target="../diagrams/drawing1.xml"/><Relationship Id="rId11" Type="http://schemas.microsoft.com/office/2007/relationships/diagramDrawing" Target="../diagrams/drawing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s://www.nhs.uk/tests-and-treatments/cgm-and-hcl-for-diabetes/" TargetMode="External"/><Relationship Id="rId7" Type="http://schemas.openxmlformats.org/officeDocument/2006/relationships/hyperlink" Target="https://www.niddk.nih.gov/health-information/diabetes/overview/managing-diabetes/continuous-glucose-monitoring" TargetMode="External"/><Relationship Id="rId2" Type="http://schemas.openxmlformats.org/officeDocument/2006/relationships/hyperlink" Target="https://www.doi.org/10.15277/bjd.2018.168" TargetMode="External"/><Relationship Id="rId1" Type="http://schemas.openxmlformats.org/officeDocument/2006/relationships/slideLayout" Target="../slideLayouts/slideLayout2.xml"/><Relationship Id="rId6" Type="http://schemas.openxmlformats.org/officeDocument/2006/relationships/hyperlink" Target="https://www.the-gadgeteer.com/2020/12/08/abbott-freestyle-libre-14-day-flash-glucose-monitoring-sensor-review-no-more-finger-sticks/" TargetMode="External"/><Relationship Id="rId5" Type="http://schemas.openxmlformats.org/officeDocument/2006/relationships/hyperlink" Target="https://www.freestyle.abbott/ae-en/product/freestyle-libre-sensor.html" TargetMode="External"/><Relationship Id="rId4" Type="http://schemas.openxmlformats.org/officeDocument/2006/relationships/hyperlink" Target="https://www.freestyle.abbott/uk-en/products/freestyle-libre-2.html"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diabetes.org.uk/about-as/about-the-charity/our-strategy/statistics" TargetMode="External"/><Relationship Id="rId2" Type="http://schemas.openxmlformats.org/officeDocument/2006/relationships/hyperlink" Target="https://www.niddk.nih.gov/health-information/diabetes/overview/managing-diabetes/continuous-glucose-monitoring" TargetMode="External"/><Relationship Id="rId1" Type="http://schemas.openxmlformats.org/officeDocument/2006/relationships/slideLayout" Target="../slideLayouts/slideLayout2.xml"/><Relationship Id="rId6" Type="http://schemas.openxmlformats.org/officeDocument/2006/relationships/hyperlink" Target="https://doi.org/10.3803/EnM.2025.2370" TargetMode="External"/><Relationship Id="rId5" Type="http://schemas.openxmlformats.org/officeDocument/2006/relationships/hyperlink" Target="https://www.assets.publishing.service.gov.uk/government/uploads/system/uploads/image_data/file/78624/HpfE_Chapt3_fig10.jpg" TargetMode="External"/><Relationship Id="rId4" Type="http://schemas.openxmlformats.org/officeDocument/2006/relationships/hyperlink" Target="https://www.statista.com/statistics/386758/patients-receiving-the-care-processes-for-diabetes-by-in-england/"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089/dia.2021.0515" TargetMode="External"/><Relationship Id="rId7" Type="http://schemas.openxmlformats.org/officeDocument/2006/relationships/hyperlink" Target="https://qualityincare.org/?s=Diabetes+Digital+Monitoring%3A+Building+Back+Better+to+Support+Nursing+Teams%2C+Reduce+Healthcare+Inequalities+%26+Empower+Patients&amp;asp%20_active=1&amp;p_asid=1&amp;p_asp_data=1&amp;filters_initial=1&amp;filters_changed=0&amp;qtranslate_lang=0&amp;current_page_id=21210" TargetMode="External"/><Relationship Id="rId2" Type="http://schemas.openxmlformats.org/officeDocument/2006/relationships/hyperlink" Target="https://pmc.ncbi.nlm.nih.gov/articles/PMC11223994/" TargetMode="External"/><Relationship Id="rId1" Type="http://schemas.openxmlformats.org/officeDocument/2006/relationships/slideLayout" Target="../slideLayouts/slideLayout7.xml"/><Relationship Id="rId6" Type="http://schemas.openxmlformats.org/officeDocument/2006/relationships/hyperlink" Target="https://research.manchester.ac.uk/en/searchAll/index/?search=The+FreeStyle+Libre+flash+glucose+monitoring+system%3A+how+it+has+improved+glycaemic+control+for+people+with+type+1+diabetes+in+Eastern+Cheshire%2C+UK&amp;pageSize=25&amp;showAdvanced=false&amp;allConcepts=true&amp;inferConcepts=true&amp;searchBy=PartOfNameOrTitle" TargetMode="External"/><Relationship Id="rId5" Type="http://schemas.openxmlformats.org/officeDocument/2006/relationships/hyperlink" Target="https://research.manchester.ac.uk/en/publications/the-freestyle-libre-flash-glucose-monitoring-system-how-it-has-im-2/" TargetMode="External"/><Relationship Id="rId4" Type="http://schemas.openxmlformats.org/officeDocument/2006/relationships/hyperlink" Target="https://www.abcd.care/announcement/diabetes-care-publishes-abcd-freestyle-libre-aduit-outcome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2337/dc25-Srev" TargetMode="External"/><Relationship Id="rId2" Type="http://schemas.openxmlformats.org/officeDocument/2006/relationships/hyperlink" Target="https://www.manchesterbrc.nihr.ac.uk/news-and-events/diabetes-technology-associated-with-reduced-hospital-admissions-and-improved-blood-sugar-control-for-blackpool-patients/?utm_source=chatgpt.com" TargetMode="External"/><Relationship Id="rId1" Type="http://schemas.openxmlformats.org/officeDocument/2006/relationships/slideLayout" Target="../slideLayouts/slideLayout7.xml"/><Relationship Id="rId6" Type="http://schemas.openxmlformats.org/officeDocument/2006/relationships/hyperlink" Target="https://doi.org/10.1001/jama.2021.7444" TargetMode="External"/><Relationship Id="rId5" Type="http://schemas.openxmlformats.org/officeDocument/2006/relationships/hyperlink" Target="https://doi.org/10.1177/19322968231196168" TargetMode="External"/><Relationship Id="rId4" Type="http://schemas.openxmlformats.org/officeDocument/2006/relationships/hyperlink" Target="https://doi.org/10.2337/dc25-S00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xmlns="" id="{F47C0C98-9DB3-D0C5-DF62-1C5B7F625AEF}"/>
              </a:ext>
            </a:extLst>
          </p:cNvPr>
          <p:cNvSpPr/>
          <p:nvPr/>
        </p:nvSpPr>
        <p:spPr>
          <a:xfrm>
            <a:off x="438912" y="466344"/>
            <a:ext cx="11210544" cy="777240"/>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solidFill>
                  <a:schemeClr val="tx1"/>
                </a:solidFill>
              </a:rPr>
              <a:t>Student Name</a:t>
            </a:r>
            <a:r>
              <a:rPr lang="en-GB" b="1" dirty="0" smtClean="0">
                <a:solidFill>
                  <a:schemeClr val="tx1"/>
                </a:solidFill>
              </a:rPr>
              <a:t>: </a:t>
            </a:r>
            <a:r>
              <a:rPr lang="en-GB" b="1" dirty="0" err="1" smtClean="0">
                <a:solidFill>
                  <a:schemeClr val="tx1"/>
                </a:solidFill>
              </a:rPr>
              <a:t>Saima</a:t>
            </a:r>
            <a:r>
              <a:rPr lang="en-GB" b="1" dirty="0" smtClean="0">
                <a:solidFill>
                  <a:schemeClr val="tx1"/>
                </a:solidFill>
              </a:rPr>
              <a:t> </a:t>
            </a:r>
            <a:r>
              <a:rPr lang="en-GB" b="1" dirty="0" err="1" smtClean="0">
                <a:solidFill>
                  <a:schemeClr val="tx1"/>
                </a:solidFill>
              </a:rPr>
              <a:t>Ijaz</a:t>
            </a:r>
            <a:r>
              <a:rPr lang="en-GB" b="1" dirty="0" smtClean="0">
                <a:solidFill>
                  <a:schemeClr val="tx1"/>
                </a:solidFill>
              </a:rPr>
              <a:t>  </a:t>
            </a:r>
            <a:endParaRPr lang="en-GB" b="1" dirty="0">
              <a:solidFill>
                <a:schemeClr val="tx1"/>
              </a:solidFill>
            </a:endParaRPr>
          </a:p>
        </p:txBody>
      </p:sp>
      <p:sp>
        <p:nvSpPr>
          <p:cNvPr id="7" name="Rectangle: Rounded Corners 6">
            <a:extLst>
              <a:ext uri="{FF2B5EF4-FFF2-40B4-BE49-F238E27FC236}">
                <a16:creationId xmlns:a16="http://schemas.microsoft.com/office/drawing/2014/main" xmlns="" id="{FAC94C40-FC58-11D3-B784-2D610CF944DB}"/>
              </a:ext>
            </a:extLst>
          </p:cNvPr>
          <p:cNvSpPr/>
          <p:nvPr/>
        </p:nvSpPr>
        <p:spPr>
          <a:xfrm>
            <a:off x="438912" y="1395984"/>
            <a:ext cx="11210544" cy="777240"/>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solidFill>
                  <a:schemeClr val="tx1"/>
                </a:solidFill>
              </a:rPr>
              <a:t>Student Number</a:t>
            </a:r>
            <a:r>
              <a:rPr lang="en-GB" b="1" dirty="0" smtClean="0">
                <a:solidFill>
                  <a:schemeClr val="tx1"/>
                </a:solidFill>
              </a:rPr>
              <a:t>: 2237202  </a:t>
            </a:r>
            <a:endParaRPr lang="en-GB" b="1" dirty="0">
              <a:solidFill>
                <a:schemeClr val="tx1"/>
              </a:solidFill>
            </a:endParaRPr>
          </a:p>
        </p:txBody>
      </p:sp>
      <p:sp>
        <p:nvSpPr>
          <p:cNvPr id="8" name="Rectangle: Rounded Corners 7">
            <a:extLst>
              <a:ext uri="{FF2B5EF4-FFF2-40B4-BE49-F238E27FC236}">
                <a16:creationId xmlns:a16="http://schemas.microsoft.com/office/drawing/2014/main" xmlns="" id="{7688054F-F214-F309-B403-27096C412965}"/>
              </a:ext>
            </a:extLst>
          </p:cNvPr>
          <p:cNvSpPr/>
          <p:nvPr/>
        </p:nvSpPr>
        <p:spPr>
          <a:xfrm>
            <a:off x="438912" y="2325624"/>
            <a:ext cx="11210544" cy="777240"/>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smtClean="0">
                <a:solidFill>
                  <a:schemeClr val="tx1"/>
                </a:solidFill>
              </a:rPr>
              <a:t>BMHP6026_BIRM </a:t>
            </a:r>
            <a:r>
              <a:rPr lang="en-GB" b="1" dirty="0">
                <a:solidFill>
                  <a:schemeClr val="tx1"/>
                </a:solidFill>
              </a:rPr>
              <a:t>– Component </a:t>
            </a:r>
            <a:r>
              <a:rPr lang="en-GB" b="1" dirty="0" smtClean="0">
                <a:solidFill>
                  <a:schemeClr val="tx1"/>
                </a:solidFill>
              </a:rPr>
              <a:t>2 </a:t>
            </a:r>
            <a:r>
              <a:rPr lang="en-GB" b="1" dirty="0">
                <a:solidFill>
                  <a:schemeClr val="tx1"/>
                </a:solidFill>
              </a:rPr>
              <a:t>– </a:t>
            </a:r>
            <a:r>
              <a:rPr lang="en-GB" b="1" dirty="0" smtClean="0">
                <a:solidFill>
                  <a:schemeClr val="tx1"/>
                </a:solidFill>
              </a:rPr>
              <a:t>Presentation  </a:t>
            </a:r>
            <a:endParaRPr lang="en-GB" b="1" dirty="0">
              <a:solidFill>
                <a:schemeClr val="tx1"/>
              </a:solidFill>
            </a:endParaRPr>
          </a:p>
        </p:txBody>
      </p:sp>
      <p:sp>
        <p:nvSpPr>
          <p:cNvPr id="9" name="Rectangle: Rounded Corners 8">
            <a:extLst>
              <a:ext uri="{FF2B5EF4-FFF2-40B4-BE49-F238E27FC236}">
                <a16:creationId xmlns:a16="http://schemas.microsoft.com/office/drawing/2014/main" xmlns="" id="{6E88BE97-5180-972C-808D-40C2D1F954DA}"/>
              </a:ext>
            </a:extLst>
          </p:cNvPr>
          <p:cNvSpPr/>
          <p:nvPr/>
        </p:nvSpPr>
        <p:spPr>
          <a:xfrm>
            <a:off x="438912" y="3255264"/>
            <a:ext cx="11210544" cy="777240"/>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smtClean="0">
                <a:solidFill>
                  <a:schemeClr val="tx1"/>
                </a:solidFill>
              </a:rPr>
              <a:t>Title of Presentation: Digital Innovation successfully implemented within Health and Social Care within the last 10 years.</a:t>
            </a:r>
            <a:r>
              <a:rPr lang="en-GB" dirty="0" smtClean="0">
                <a:solidFill>
                  <a:schemeClr val="tx1"/>
                </a:solidFill>
              </a:rPr>
              <a:t> </a:t>
            </a:r>
            <a:endParaRPr lang="en-GB" dirty="0">
              <a:solidFill>
                <a:schemeClr val="tx1"/>
              </a:solidFill>
            </a:endParaRPr>
          </a:p>
        </p:txBody>
      </p:sp>
      <p:sp>
        <p:nvSpPr>
          <p:cNvPr id="10" name="Slide Number Placeholder 9"/>
          <p:cNvSpPr>
            <a:spLocks noGrp="1"/>
          </p:cNvSpPr>
          <p:nvPr>
            <p:ph type="sldNum" sz="quarter" idx="12"/>
          </p:nvPr>
        </p:nvSpPr>
        <p:spPr/>
        <p:txBody>
          <a:bodyPr/>
          <a:lstStyle/>
          <a:p>
            <a:fld id="{9F1F8E63-D4E6-420C-B763-C5977E96A00A}" type="slidenum">
              <a:rPr lang="en-GB" smtClean="0"/>
              <a:pPr/>
              <a:t>1</a:t>
            </a:fld>
            <a:endParaRPr lang="en-GB"/>
          </a:p>
        </p:txBody>
      </p:sp>
    </p:spTree>
    <p:extLst>
      <p:ext uri="{BB962C8B-B14F-4D97-AF65-F5344CB8AC3E}">
        <p14:creationId xmlns:p14="http://schemas.microsoft.com/office/powerpoint/2010/main" xmlns=""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xmlns="" id="{930EBB7A-B6F2-BC3D-A3A2-A69F56721AF6}"/>
              </a:ext>
            </a:extLst>
          </p:cNvPr>
          <p:cNvSpPr/>
          <p:nvPr/>
        </p:nvSpPr>
        <p:spPr>
          <a:xfrm>
            <a:off x="457200" y="205274"/>
            <a:ext cx="11383347" cy="625150"/>
          </a:xfrm>
          <a:prstGeom prst="roundRect">
            <a:avLst/>
          </a:prstGeom>
          <a:solidFill>
            <a:schemeClr val="accent5">
              <a:lumMod val="20000"/>
              <a:lumOff val="80000"/>
            </a:schemeClr>
          </a:solidFill>
          <a:ln w="38100">
            <a:solidFill>
              <a:schemeClr val="accent5"/>
            </a:solidFill>
          </a:ln>
          <a:effectLst>
            <a:outerShdw blurRad="50800" dist="38100" dir="5400000" algn="t"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b="1" u="sng" dirty="0" smtClean="0">
                <a:solidFill>
                  <a:schemeClr val="tx1"/>
                </a:solidFill>
                <a:latin typeface="Arial" pitchFamily="34" charset="0"/>
                <a:cs typeface="Arial" pitchFamily="34" charset="0"/>
              </a:rPr>
              <a:t>Investigate a digital innovation (technology/device) that has been successfully implemented within Health and Social Care within the last 10 years.</a:t>
            </a:r>
            <a:endParaRPr lang="en-GB" u="sng" dirty="0">
              <a:solidFill>
                <a:schemeClr val="tx1"/>
              </a:solidFill>
              <a:latin typeface="Arial" pitchFamily="34" charset="0"/>
              <a:cs typeface="Arial" pitchFamily="34" charset="0"/>
            </a:endParaRPr>
          </a:p>
        </p:txBody>
      </p:sp>
      <p:sp>
        <p:nvSpPr>
          <p:cNvPr id="8" name="Rectangle: Rounded Corners 7">
            <a:extLst>
              <a:ext uri="{FF2B5EF4-FFF2-40B4-BE49-F238E27FC236}">
                <a16:creationId xmlns:a16="http://schemas.microsoft.com/office/drawing/2014/main" xmlns="" id="{B1C14AAE-9FBB-1A04-99EE-C7DED60F300E}"/>
              </a:ext>
            </a:extLst>
          </p:cNvPr>
          <p:cNvSpPr/>
          <p:nvPr/>
        </p:nvSpPr>
        <p:spPr>
          <a:xfrm>
            <a:off x="363895" y="933062"/>
            <a:ext cx="11561406" cy="5467738"/>
          </a:xfrm>
          <a:prstGeom prst="roundRect">
            <a:avLst/>
          </a:prstGeom>
          <a:solidFill>
            <a:schemeClr val="accent5">
              <a:lumMod val="40000"/>
              <a:lumOff val="60000"/>
            </a:schemeClr>
          </a:solidFill>
          <a:ln w="57150">
            <a:solidFill>
              <a:schemeClr val="accent5"/>
            </a:solidFill>
          </a:ln>
          <a:effectLst>
            <a:outerShdw blurRad="50800" dist="38100" algn="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b="1" u="sng" dirty="0" smtClean="0">
              <a:solidFill>
                <a:schemeClr val="tx1"/>
              </a:solidFill>
              <a:latin typeface="Arial" pitchFamily="34" charset="0"/>
              <a:cs typeface="Arial" pitchFamily="34" charset="0"/>
            </a:endParaRPr>
          </a:p>
          <a:p>
            <a:endParaRPr lang="en-GB" b="1" u="sng" dirty="0" smtClean="0">
              <a:solidFill>
                <a:schemeClr val="tx1"/>
              </a:solidFill>
              <a:latin typeface="Arial" pitchFamily="34" charset="0"/>
              <a:cs typeface="Arial" pitchFamily="34" charset="0"/>
            </a:endParaRPr>
          </a:p>
          <a:p>
            <a:endParaRPr lang="en-GB" b="1" u="sng" dirty="0" smtClean="0">
              <a:solidFill>
                <a:schemeClr val="tx1"/>
              </a:solidFill>
              <a:latin typeface="Arial" pitchFamily="34" charset="0"/>
              <a:cs typeface="Arial" pitchFamily="34" charset="0"/>
            </a:endParaRPr>
          </a:p>
          <a:p>
            <a:endParaRPr lang="en-GB" b="1" u="sng" dirty="0" smtClean="0">
              <a:solidFill>
                <a:schemeClr val="tx1"/>
              </a:solidFill>
              <a:latin typeface="Arial" pitchFamily="34" charset="0"/>
              <a:cs typeface="Arial" pitchFamily="34" charset="0"/>
            </a:endParaRPr>
          </a:p>
          <a:p>
            <a:r>
              <a:rPr lang="en-GB" b="1" u="sng" dirty="0" smtClean="0">
                <a:solidFill>
                  <a:schemeClr val="tx1"/>
                </a:solidFill>
                <a:latin typeface="Arial" pitchFamily="34" charset="0"/>
                <a:cs typeface="Arial" pitchFamily="34" charset="0"/>
              </a:rPr>
              <a:t>Introduction</a:t>
            </a:r>
          </a:p>
          <a:p>
            <a:pPr algn="just">
              <a:lnSpc>
                <a:spcPct val="150000"/>
              </a:lnSpc>
            </a:pPr>
            <a:r>
              <a:rPr lang="en-GB" sz="1600" dirty="0" smtClean="0">
                <a:solidFill>
                  <a:schemeClr val="tx1"/>
                </a:solidFill>
                <a:latin typeface="Arial" pitchFamily="34" charset="0"/>
                <a:cs typeface="Arial" pitchFamily="34" charset="0"/>
              </a:rPr>
              <a:t>Innovations in Health and Social Care plays an important role to improve patient’s satisfaction level, easy access to patient’s medical records, reduce medical errors and reduction in care cost. Continuous blood glucose monitoring sensors (CGM) introduced in 2017 on NHS Drug Tariff but just type 1 Diabetic can take and finally rolled out by 2022 (Crabtree et al., 2018). With this device, patients and health professionals can keep a closer eye on levels of blood glucose, complications due to hypo and hyper episodes, better management  and reduce hospital admissions (NHS, 2024).  </a:t>
            </a:r>
          </a:p>
          <a:p>
            <a:pPr algn="just">
              <a:lnSpc>
                <a:spcPct val="150000"/>
              </a:lnSpc>
            </a:pPr>
            <a:r>
              <a:rPr lang="en-GB" sz="1600" b="1" u="sng" dirty="0" smtClean="0">
                <a:solidFill>
                  <a:schemeClr val="tx1"/>
                </a:solidFill>
                <a:latin typeface="Arial" pitchFamily="34" charset="0"/>
                <a:cs typeface="Arial" pitchFamily="34" charset="0"/>
              </a:rPr>
              <a:t>What is CGM devices and how it works?</a:t>
            </a:r>
          </a:p>
          <a:p>
            <a:pPr algn="just">
              <a:lnSpc>
                <a:spcPct val="150000"/>
              </a:lnSpc>
            </a:pPr>
            <a:r>
              <a:rPr lang="en-GB" sz="1600" dirty="0" smtClean="0">
                <a:solidFill>
                  <a:schemeClr val="tx1"/>
                </a:solidFill>
                <a:latin typeface="Arial" pitchFamily="34" charset="0"/>
                <a:cs typeface="Arial" pitchFamily="34" charset="0"/>
              </a:rPr>
              <a:t>CGM is a device for those who have diabetes, this device provides 24/7 blood glucose readings for patients and health professionals to manage the blood glucose level in both cases of hypo and hyper, instead of painful finger pricks. This sensor attached on the upper arm or on tummy, it senses glucose from the interstitial fluid under skin as well as patient and health professional can check readings on an app installed on any smart device</a:t>
            </a:r>
          </a:p>
          <a:p>
            <a:pPr algn="just">
              <a:lnSpc>
                <a:spcPct val="150000"/>
              </a:lnSpc>
            </a:pPr>
            <a:r>
              <a:rPr lang="en-GB" sz="1600" dirty="0" smtClean="0">
                <a:solidFill>
                  <a:schemeClr val="tx1"/>
                </a:solidFill>
                <a:latin typeface="Arial" pitchFamily="34" charset="0"/>
                <a:cs typeface="Arial" pitchFamily="34" charset="0"/>
              </a:rPr>
              <a:t> (National Health of Institute, 2023).. </a:t>
            </a:r>
          </a:p>
          <a:p>
            <a:pPr algn="just">
              <a:lnSpc>
                <a:spcPct val="150000"/>
              </a:lnSpc>
            </a:pPr>
            <a:r>
              <a:rPr lang="en-GB" sz="1600" dirty="0" smtClean="0">
                <a:solidFill>
                  <a:schemeClr val="tx1"/>
                </a:solidFill>
                <a:latin typeface="Arial" pitchFamily="34" charset="0"/>
                <a:cs typeface="Arial" pitchFamily="34" charset="0"/>
              </a:rPr>
              <a:t>						(</a:t>
            </a:r>
            <a:r>
              <a:rPr lang="en-GB" sz="1600" dirty="0" err="1" smtClean="0">
                <a:solidFill>
                  <a:schemeClr val="tx1"/>
                </a:solidFill>
                <a:latin typeface="Arial" pitchFamily="34" charset="0"/>
                <a:cs typeface="Arial" pitchFamily="34" charset="0"/>
              </a:rPr>
              <a:t>FreeStyle</a:t>
            </a:r>
            <a:r>
              <a:rPr lang="en-GB" sz="1600" dirty="0" smtClean="0">
                <a:solidFill>
                  <a:schemeClr val="tx1"/>
                </a:solidFill>
                <a:latin typeface="Arial" pitchFamily="34" charset="0"/>
                <a:cs typeface="Arial" pitchFamily="34" charset="0"/>
              </a:rPr>
              <a:t> </a:t>
            </a:r>
            <a:r>
              <a:rPr lang="en-GB" sz="1600" dirty="0" err="1" smtClean="0">
                <a:solidFill>
                  <a:schemeClr val="tx1"/>
                </a:solidFill>
                <a:latin typeface="Arial" pitchFamily="34" charset="0"/>
                <a:cs typeface="Arial" pitchFamily="34" charset="0"/>
              </a:rPr>
              <a:t>Libre</a:t>
            </a:r>
            <a:r>
              <a:rPr lang="en-GB" sz="1600" dirty="0" smtClean="0">
                <a:solidFill>
                  <a:schemeClr val="tx1"/>
                </a:solidFill>
                <a:latin typeface="Arial" pitchFamily="34" charset="0"/>
                <a:cs typeface="Arial" pitchFamily="34" charset="0"/>
              </a:rPr>
              <a:t>, 2023)    </a:t>
            </a:r>
          </a:p>
          <a:p>
            <a:pPr algn="just">
              <a:lnSpc>
                <a:spcPct val="150000"/>
              </a:lnSpc>
            </a:pPr>
            <a:endParaRPr lang="en-GB" sz="1600" b="1" u="sng" dirty="0" smtClean="0">
              <a:solidFill>
                <a:schemeClr val="tx1"/>
              </a:solidFill>
              <a:latin typeface="Arial" pitchFamily="34" charset="0"/>
              <a:cs typeface="Arial" pitchFamily="34" charset="0"/>
            </a:endParaRPr>
          </a:p>
          <a:p>
            <a:pPr algn="just">
              <a:lnSpc>
                <a:spcPct val="150000"/>
              </a:lnSpc>
            </a:pPr>
            <a:endParaRPr lang="en-GB" sz="1600" b="1" u="sng" dirty="0" smtClean="0">
              <a:solidFill>
                <a:schemeClr val="tx1"/>
              </a:solidFill>
              <a:latin typeface="Arial" pitchFamily="34" charset="0"/>
              <a:cs typeface="Arial" pitchFamily="34" charset="0"/>
            </a:endParaRPr>
          </a:p>
          <a:p>
            <a:pPr algn="just">
              <a:lnSpc>
                <a:spcPct val="150000"/>
              </a:lnSpc>
            </a:pPr>
            <a:r>
              <a:rPr lang="en-GB" sz="1600" dirty="0" smtClean="0">
                <a:solidFill>
                  <a:schemeClr val="tx1"/>
                </a:solidFill>
                <a:latin typeface="Arial" pitchFamily="34" charset="0"/>
                <a:cs typeface="Arial" pitchFamily="34" charset="0"/>
              </a:rPr>
              <a:t>     </a:t>
            </a:r>
            <a:endParaRPr lang="en-GB" sz="1600" dirty="0">
              <a:solidFill>
                <a:schemeClr val="tx1"/>
              </a:solidFill>
              <a:latin typeface="Arial" pitchFamily="34" charset="0"/>
              <a:cs typeface="Arial" pitchFamily="34" charset="0"/>
            </a:endParaRPr>
          </a:p>
        </p:txBody>
      </p:sp>
      <p:sp>
        <p:nvSpPr>
          <p:cNvPr id="11" name="Slide Number Placeholder 10"/>
          <p:cNvSpPr>
            <a:spLocks noGrp="1"/>
          </p:cNvSpPr>
          <p:nvPr>
            <p:ph type="sldNum" sz="quarter" idx="12"/>
          </p:nvPr>
        </p:nvSpPr>
        <p:spPr/>
        <p:txBody>
          <a:bodyPr/>
          <a:lstStyle/>
          <a:p>
            <a:fld id="{9F1F8E63-D4E6-420C-B763-C5977E96A00A}" type="slidenum">
              <a:rPr lang="en-GB" smtClean="0"/>
              <a:pPr/>
              <a:t>2</a:t>
            </a:fld>
            <a:endParaRPr lang="en-GB"/>
          </a:p>
        </p:txBody>
      </p:sp>
      <p:sp>
        <p:nvSpPr>
          <p:cNvPr id="15362" name="AutoShape 2" descr="Image result for innovations in healthcar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5364" name="AutoShape 4" descr="Image result for innovations in healthcar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7" name="Picture 6" descr="FSL2 Plus sensor package"/>
          <p:cNvPicPr/>
          <p:nvPr/>
        </p:nvPicPr>
        <p:blipFill>
          <a:blip r:embed="rId2"/>
          <a:srcRect/>
          <a:stretch>
            <a:fillRect/>
          </a:stretch>
        </p:blipFill>
        <p:spPr bwMode="auto">
          <a:xfrm>
            <a:off x="8733453" y="4991878"/>
            <a:ext cx="2845836" cy="1436914"/>
          </a:xfrm>
          <a:prstGeom prst="rect">
            <a:avLst/>
          </a:prstGeom>
          <a:noFill/>
          <a:ln w="9525">
            <a:noFill/>
            <a:miter lim="800000"/>
            <a:headEnd/>
            <a:tailEnd/>
          </a:ln>
        </p:spPr>
      </p:pic>
    </p:spTree>
    <p:extLst>
      <p:ext uri="{BB962C8B-B14F-4D97-AF65-F5344CB8AC3E}">
        <p14:creationId xmlns:p14="http://schemas.microsoft.com/office/powerpoint/2010/main" xmlns="" val="251621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75862" y="298580"/>
            <a:ext cx="11308701" cy="6124754"/>
          </a:xfrm>
          <a:prstGeom prst="rect">
            <a:avLst/>
          </a:prstGeom>
          <a:solidFill>
            <a:schemeClr val="accent5">
              <a:lumMod val="40000"/>
              <a:lumOff val="60000"/>
            </a:schemeClr>
          </a:solidFill>
        </p:spPr>
        <p:txBody>
          <a:bodyPr wrap="square">
            <a:spAutoFit/>
          </a:bodyPr>
          <a:lstStyle/>
          <a:p>
            <a:pPr algn="just"/>
            <a:endParaRPr lang="en-GB" sz="1400" dirty="0" smtClean="0">
              <a:latin typeface="Arial" pitchFamily="34" charset="0"/>
              <a:cs typeface="Arial" pitchFamily="34" charset="0"/>
            </a:endParaRPr>
          </a:p>
          <a:p>
            <a:pPr algn="just"/>
            <a:r>
              <a:rPr lang="en-GB" sz="1400" dirty="0" smtClean="0">
                <a:latin typeface="Arial" pitchFamily="34" charset="0"/>
                <a:cs typeface="Arial" pitchFamily="34" charset="0"/>
              </a:rPr>
              <a:t>Some CGM devices work for 15 days or some 10 days. 2 are very popular in </a:t>
            </a:r>
            <a:r>
              <a:rPr lang="en-GB" sz="1400" dirty="0" err="1" smtClean="0">
                <a:latin typeface="Arial" pitchFamily="34" charset="0"/>
                <a:cs typeface="Arial" pitchFamily="34" charset="0"/>
              </a:rPr>
              <a:t>Uk</a:t>
            </a:r>
            <a:r>
              <a:rPr lang="en-GB" sz="1400" dirty="0" smtClean="0">
                <a:latin typeface="Arial" pitchFamily="34" charset="0"/>
                <a:cs typeface="Arial" pitchFamily="34" charset="0"/>
              </a:rPr>
              <a:t> and internationally, such as</a:t>
            </a:r>
          </a:p>
          <a:p>
            <a:pPr algn="just">
              <a:buFont typeface="Arial" pitchFamily="34" charset="0"/>
              <a:buChar char="•"/>
            </a:pPr>
            <a:r>
              <a:rPr lang="en-GB" sz="1400" dirty="0" err="1" smtClean="0">
                <a:latin typeface="Arial" pitchFamily="34" charset="0"/>
                <a:cs typeface="Arial" pitchFamily="34" charset="0"/>
              </a:rPr>
              <a:t>Libre</a:t>
            </a:r>
            <a:endParaRPr lang="en-GB" sz="1400" dirty="0" smtClean="0">
              <a:latin typeface="Arial" pitchFamily="34" charset="0"/>
              <a:cs typeface="Arial" pitchFamily="34" charset="0"/>
            </a:endParaRPr>
          </a:p>
          <a:p>
            <a:pPr algn="just">
              <a:buFont typeface="Arial" pitchFamily="34" charset="0"/>
              <a:buChar char="•"/>
            </a:pPr>
            <a:r>
              <a:rPr lang="en-GB" sz="1400" dirty="0" err="1" smtClean="0">
                <a:latin typeface="Arial" pitchFamily="34" charset="0"/>
                <a:cs typeface="Arial" pitchFamily="34" charset="0"/>
              </a:rPr>
              <a:t>Dexcom</a:t>
            </a:r>
            <a:endParaRPr lang="en-GB" sz="1400" dirty="0" smtClean="0">
              <a:latin typeface="Arial" pitchFamily="34" charset="0"/>
              <a:cs typeface="Arial" pitchFamily="34" charset="0"/>
            </a:endParaRPr>
          </a:p>
          <a:p>
            <a:pPr algn="just"/>
            <a:r>
              <a:rPr lang="en-GB" sz="1400" dirty="0" smtClean="0">
                <a:latin typeface="Arial" pitchFamily="34" charset="0"/>
                <a:cs typeface="Arial" pitchFamily="34" charset="0"/>
              </a:rPr>
              <a:t>According to National Institute for Health and Care Excellence (NICE) (2023), 28,453 people are using CGM device in England , however 250,000 people are living with diabetes type 1 in country. One out of 10 type 1 diabetes are using CGM device currently. In 2024. 7 million people are using CGM device in more than 60 countries. </a:t>
            </a:r>
          </a:p>
          <a:p>
            <a:pPr algn="just"/>
            <a:endParaRPr lang="en-GB" sz="1400" dirty="0" smtClean="0">
              <a:latin typeface="Arial" pitchFamily="34" charset="0"/>
              <a:cs typeface="Arial" pitchFamily="34" charset="0"/>
            </a:endParaRPr>
          </a:p>
          <a:p>
            <a:pPr algn="just"/>
            <a:endParaRPr lang="en-GB" sz="1400" dirty="0" smtClean="0">
              <a:latin typeface="Arial" pitchFamily="34" charset="0"/>
              <a:cs typeface="Arial" pitchFamily="34" charset="0"/>
            </a:endParaRPr>
          </a:p>
          <a:p>
            <a:pPr algn="just"/>
            <a:endParaRPr lang="en-GB" sz="1400" dirty="0" smtClean="0"/>
          </a:p>
          <a:p>
            <a:pPr algn="just"/>
            <a:endParaRPr lang="en-GB" sz="1400" dirty="0" smtClean="0">
              <a:latin typeface="Arial" pitchFamily="34" charset="0"/>
              <a:cs typeface="Arial" pitchFamily="34" charset="0"/>
            </a:endParaRPr>
          </a:p>
          <a:p>
            <a:pPr algn="just"/>
            <a:r>
              <a:rPr lang="en-GB" sz="1400" dirty="0" smtClean="0">
                <a:latin typeface="Arial" pitchFamily="34" charset="0"/>
                <a:cs typeface="Arial" pitchFamily="34" charset="0"/>
              </a:rPr>
              <a:t> </a:t>
            </a:r>
          </a:p>
          <a:p>
            <a:pPr algn="just"/>
            <a:endParaRPr lang="en-GB" sz="1400" dirty="0" smtClean="0">
              <a:latin typeface="Arial" pitchFamily="34" charset="0"/>
              <a:cs typeface="Arial" pitchFamily="34" charset="0"/>
            </a:endParaRPr>
          </a:p>
          <a:p>
            <a:pPr algn="just"/>
            <a:endParaRPr lang="en-GB" sz="1400" dirty="0" smtClean="0">
              <a:latin typeface="Arial" pitchFamily="34" charset="0"/>
              <a:cs typeface="Arial" pitchFamily="34" charset="0"/>
            </a:endParaRPr>
          </a:p>
          <a:p>
            <a:pPr algn="just"/>
            <a:endParaRPr lang="en-GB" sz="1400" dirty="0" smtClean="0">
              <a:latin typeface="Arial" pitchFamily="34" charset="0"/>
              <a:cs typeface="Arial" pitchFamily="34" charset="0"/>
            </a:endParaRPr>
          </a:p>
          <a:p>
            <a:pPr algn="just"/>
            <a:endParaRPr lang="en-GB" sz="1400" dirty="0" smtClean="0">
              <a:latin typeface="Arial" pitchFamily="34" charset="0"/>
              <a:cs typeface="Arial" pitchFamily="34" charset="0"/>
            </a:endParaRPr>
          </a:p>
          <a:p>
            <a:pPr algn="just"/>
            <a:endParaRPr lang="en-GB" sz="1400" dirty="0" smtClean="0">
              <a:latin typeface="Arial" pitchFamily="34" charset="0"/>
              <a:cs typeface="Arial" pitchFamily="34" charset="0"/>
            </a:endParaRPr>
          </a:p>
          <a:p>
            <a:pPr algn="just"/>
            <a:endParaRPr lang="en-GB" sz="1400" dirty="0" smtClean="0">
              <a:latin typeface="Arial" pitchFamily="34" charset="0"/>
              <a:cs typeface="Arial" pitchFamily="34" charset="0"/>
            </a:endParaRPr>
          </a:p>
          <a:p>
            <a:pPr algn="just"/>
            <a:endParaRPr lang="en-GB" sz="1400" dirty="0" smtClean="0">
              <a:latin typeface="Arial" pitchFamily="34" charset="0"/>
              <a:cs typeface="Arial" pitchFamily="34" charset="0"/>
            </a:endParaRPr>
          </a:p>
          <a:p>
            <a:pPr algn="just"/>
            <a:endParaRPr lang="en-GB" sz="1400" dirty="0" smtClean="0">
              <a:latin typeface="Arial" pitchFamily="34" charset="0"/>
              <a:cs typeface="Arial" pitchFamily="34" charset="0"/>
            </a:endParaRPr>
          </a:p>
          <a:p>
            <a:pPr algn="just"/>
            <a:endParaRPr lang="en-GB" sz="1400" dirty="0" smtClean="0">
              <a:latin typeface="Arial" pitchFamily="34" charset="0"/>
              <a:cs typeface="Arial" pitchFamily="34" charset="0"/>
            </a:endParaRPr>
          </a:p>
          <a:p>
            <a:pPr algn="just"/>
            <a:endParaRPr lang="en-GB" sz="1400" dirty="0" smtClean="0">
              <a:latin typeface="Arial" pitchFamily="34" charset="0"/>
              <a:cs typeface="Arial" pitchFamily="34" charset="0"/>
            </a:endParaRPr>
          </a:p>
          <a:p>
            <a:pPr algn="just"/>
            <a:endParaRPr lang="en-GB" sz="1400" dirty="0" smtClean="0">
              <a:latin typeface="Arial" pitchFamily="34" charset="0"/>
              <a:cs typeface="Arial" pitchFamily="34" charset="0"/>
            </a:endParaRPr>
          </a:p>
          <a:p>
            <a:pPr algn="just"/>
            <a:endParaRPr lang="en-GB" sz="1400" dirty="0" smtClean="0">
              <a:latin typeface="Arial" pitchFamily="34" charset="0"/>
              <a:cs typeface="Arial" pitchFamily="34" charset="0"/>
            </a:endParaRPr>
          </a:p>
          <a:p>
            <a:pPr algn="just"/>
            <a:endParaRPr lang="en-GB" sz="1400" dirty="0" smtClean="0">
              <a:latin typeface="Arial" pitchFamily="34" charset="0"/>
              <a:cs typeface="Arial" pitchFamily="34" charset="0"/>
            </a:endParaRPr>
          </a:p>
          <a:p>
            <a:pPr algn="just"/>
            <a:endParaRPr lang="en-GB" sz="1400" dirty="0" smtClean="0">
              <a:latin typeface="Arial" pitchFamily="34" charset="0"/>
              <a:cs typeface="Arial" pitchFamily="34" charset="0"/>
            </a:endParaRPr>
          </a:p>
          <a:p>
            <a:pPr algn="just"/>
            <a:endParaRPr lang="en-GB" sz="1400" dirty="0" smtClean="0">
              <a:latin typeface="Arial" pitchFamily="34" charset="0"/>
              <a:cs typeface="Arial" pitchFamily="34" charset="0"/>
            </a:endParaRPr>
          </a:p>
          <a:p>
            <a:pPr algn="just"/>
            <a:endParaRPr lang="en-GB" sz="1400" dirty="0" smtClean="0">
              <a:latin typeface="Arial" pitchFamily="34" charset="0"/>
              <a:cs typeface="Arial" pitchFamily="34" charset="0"/>
            </a:endParaRPr>
          </a:p>
        </p:txBody>
      </p:sp>
      <p:sp>
        <p:nvSpPr>
          <p:cNvPr id="3" name="Slide Number Placeholder 2"/>
          <p:cNvSpPr>
            <a:spLocks noGrp="1"/>
          </p:cNvSpPr>
          <p:nvPr>
            <p:ph type="sldNum" sz="quarter" idx="12"/>
          </p:nvPr>
        </p:nvSpPr>
        <p:spPr/>
        <p:txBody>
          <a:bodyPr/>
          <a:lstStyle/>
          <a:p>
            <a:fld id="{9F1F8E63-D4E6-420C-B763-C5977E96A00A}" type="slidenum">
              <a:rPr lang="en-GB" smtClean="0"/>
              <a:pPr/>
              <a:t>3</a:t>
            </a:fld>
            <a:endParaRPr lang="en-GB"/>
          </a:p>
        </p:txBody>
      </p:sp>
      <p:pic>
        <p:nvPicPr>
          <p:cNvPr id="5" name="Picture 4" descr="FreeStyle Libre Sensor: Features, Application, &amp; More - FreeStyle ..."/>
          <p:cNvPicPr/>
          <p:nvPr/>
        </p:nvPicPr>
        <p:blipFill>
          <a:blip r:embed="rId3"/>
          <a:srcRect/>
          <a:stretch>
            <a:fillRect/>
          </a:stretch>
        </p:blipFill>
        <p:spPr bwMode="auto">
          <a:xfrm>
            <a:off x="571616" y="2677887"/>
            <a:ext cx="5204033" cy="2911150"/>
          </a:xfrm>
          <a:prstGeom prst="rect">
            <a:avLst/>
          </a:prstGeom>
          <a:noFill/>
          <a:ln w="9525">
            <a:noFill/>
            <a:miter lim="800000"/>
            <a:headEnd/>
            <a:tailEnd/>
          </a:ln>
        </p:spPr>
      </p:pic>
      <p:pic>
        <p:nvPicPr>
          <p:cNvPr id="6" name="Picture 5" descr="Abbott FreeStyle Libre 14-day flash glucose monitoring sensor review ..."/>
          <p:cNvPicPr/>
          <p:nvPr/>
        </p:nvPicPr>
        <p:blipFill>
          <a:blip r:embed="rId4"/>
          <a:srcRect/>
          <a:stretch>
            <a:fillRect/>
          </a:stretch>
        </p:blipFill>
        <p:spPr bwMode="auto">
          <a:xfrm>
            <a:off x="6578082" y="2696546"/>
            <a:ext cx="5047861" cy="2855168"/>
          </a:xfrm>
          <a:prstGeom prst="rect">
            <a:avLst/>
          </a:prstGeom>
          <a:noFill/>
          <a:ln w="9525">
            <a:noFill/>
            <a:miter lim="800000"/>
            <a:headEnd/>
            <a:tailEnd/>
          </a:ln>
        </p:spPr>
      </p:pic>
      <p:sp>
        <p:nvSpPr>
          <p:cNvPr id="8" name="Rectangle 7"/>
          <p:cNvSpPr/>
          <p:nvPr/>
        </p:nvSpPr>
        <p:spPr>
          <a:xfrm>
            <a:off x="8808098" y="5962261"/>
            <a:ext cx="2024744" cy="326571"/>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400" dirty="0" smtClean="0">
                <a:solidFill>
                  <a:schemeClr val="tx1"/>
                </a:solidFill>
                <a:latin typeface="Arial" pitchFamily="34" charset="0"/>
                <a:cs typeface="Arial" pitchFamily="34" charset="0"/>
              </a:rPr>
              <a:t>(The </a:t>
            </a:r>
            <a:r>
              <a:rPr lang="en-GB" sz="1400" dirty="0" err="1" smtClean="0">
                <a:solidFill>
                  <a:schemeClr val="tx1"/>
                </a:solidFill>
                <a:latin typeface="Arial" pitchFamily="34" charset="0"/>
                <a:cs typeface="Arial" pitchFamily="34" charset="0"/>
              </a:rPr>
              <a:t>Gadgeteer</a:t>
            </a:r>
            <a:r>
              <a:rPr lang="en-GB" sz="1400" dirty="0" smtClean="0">
                <a:solidFill>
                  <a:schemeClr val="tx1"/>
                </a:solidFill>
                <a:latin typeface="Arial" pitchFamily="34" charset="0"/>
                <a:cs typeface="Arial" pitchFamily="34" charset="0"/>
              </a:rPr>
              <a:t>, 2020</a:t>
            </a:r>
            <a:r>
              <a:rPr lang="en-GB" dirty="0" smtClean="0">
                <a:solidFill>
                  <a:schemeClr val="tx1"/>
                </a:solidFill>
              </a:rPr>
              <a:t>)</a:t>
            </a:r>
            <a:endParaRPr lang="en-GB" dirty="0">
              <a:solidFill>
                <a:schemeClr val="tx1"/>
              </a:solidFill>
            </a:endParaRPr>
          </a:p>
        </p:txBody>
      </p:sp>
      <p:sp>
        <p:nvSpPr>
          <p:cNvPr id="9" name="Rectangle 8"/>
          <p:cNvSpPr/>
          <p:nvPr/>
        </p:nvSpPr>
        <p:spPr>
          <a:xfrm>
            <a:off x="1082351" y="5962262"/>
            <a:ext cx="2034073" cy="289248"/>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smtClean="0">
                <a:solidFill>
                  <a:schemeClr val="tx1"/>
                </a:solidFill>
                <a:latin typeface="Arial" pitchFamily="34" charset="0"/>
                <a:cs typeface="Arial" pitchFamily="34" charset="0"/>
              </a:rPr>
              <a:t>(</a:t>
            </a:r>
            <a:r>
              <a:rPr lang="en-GB" sz="1400" dirty="0" err="1" smtClean="0">
                <a:solidFill>
                  <a:schemeClr val="tx1"/>
                </a:solidFill>
                <a:latin typeface="Arial" pitchFamily="34" charset="0"/>
                <a:cs typeface="Arial" pitchFamily="34" charset="0"/>
              </a:rPr>
              <a:t>FreeStyle</a:t>
            </a:r>
            <a:r>
              <a:rPr lang="en-GB" sz="1400" dirty="0" smtClean="0">
                <a:solidFill>
                  <a:schemeClr val="tx1"/>
                </a:solidFill>
                <a:latin typeface="Arial" pitchFamily="34" charset="0"/>
                <a:cs typeface="Arial" pitchFamily="34" charset="0"/>
              </a:rPr>
              <a:t> </a:t>
            </a:r>
            <a:r>
              <a:rPr lang="en-GB" sz="1400" dirty="0" err="1" smtClean="0">
                <a:solidFill>
                  <a:schemeClr val="tx1"/>
                </a:solidFill>
                <a:latin typeface="Arial" pitchFamily="34" charset="0"/>
                <a:cs typeface="Arial" pitchFamily="34" charset="0"/>
              </a:rPr>
              <a:t>Libre</a:t>
            </a:r>
            <a:r>
              <a:rPr lang="en-GB" sz="1400" dirty="0" smtClean="0">
                <a:solidFill>
                  <a:schemeClr val="tx1"/>
                </a:solidFill>
                <a:latin typeface="Arial" pitchFamily="34" charset="0"/>
                <a:cs typeface="Arial" pitchFamily="34" charset="0"/>
              </a:rPr>
              <a:t>, 2023</a:t>
            </a:r>
            <a:r>
              <a:rPr lang="en-GB" dirty="0" smtClean="0">
                <a:solidFill>
                  <a:schemeClr val="tx1"/>
                </a:solidFill>
              </a:rPr>
              <a:t>) </a:t>
            </a:r>
            <a:endParaRPr lang="en-GB" dirty="0">
              <a:solidFill>
                <a:schemeClr val="tx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9F1F8E63-D4E6-420C-B763-C5977E96A00A}" type="slidenum">
              <a:rPr lang="en-GB" smtClean="0"/>
              <a:pPr/>
              <a:t>4</a:t>
            </a:fld>
            <a:endParaRPr lang="en-GB"/>
          </a:p>
        </p:txBody>
      </p:sp>
      <p:sp>
        <p:nvSpPr>
          <p:cNvPr id="3" name="Rectangle 2"/>
          <p:cNvSpPr/>
          <p:nvPr/>
        </p:nvSpPr>
        <p:spPr>
          <a:xfrm>
            <a:off x="578498" y="466531"/>
            <a:ext cx="11150082" cy="5253134"/>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fontAlgn="base">
              <a:lnSpc>
                <a:spcPct val="150000"/>
              </a:lnSpc>
              <a:spcBef>
                <a:spcPct val="0"/>
              </a:spcBef>
              <a:spcAft>
                <a:spcPct val="0"/>
              </a:spcAft>
            </a:pPr>
            <a:endParaRPr lang="en-GB" sz="1400" dirty="0" smtClean="0">
              <a:solidFill>
                <a:schemeClr val="tx1"/>
              </a:solidFill>
              <a:latin typeface="Arial" pitchFamily="34" charset="0"/>
              <a:ea typeface="Times New Roman" pitchFamily="18" charset="0"/>
              <a:cs typeface="Arial" pitchFamily="34" charset="0"/>
            </a:endParaRPr>
          </a:p>
          <a:p>
            <a:pPr lvl="0" algn="just" fontAlgn="base">
              <a:lnSpc>
                <a:spcPct val="150000"/>
              </a:lnSpc>
              <a:spcBef>
                <a:spcPct val="0"/>
              </a:spcBef>
              <a:spcAft>
                <a:spcPct val="0"/>
              </a:spcAft>
            </a:pPr>
            <a:endParaRPr lang="en-GB" sz="1400" dirty="0" smtClean="0">
              <a:solidFill>
                <a:schemeClr val="tx1"/>
              </a:solidFill>
              <a:latin typeface="Arial" pitchFamily="34" charset="0"/>
              <a:ea typeface="Times New Roman" pitchFamily="18" charset="0"/>
              <a:cs typeface="Arial" pitchFamily="34" charset="0"/>
            </a:endParaRPr>
          </a:p>
          <a:p>
            <a:pPr lvl="0" algn="just" fontAlgn="base">
              <a:lnSpc>
                <a:spcPct val="150000"/>
              </a:lnSpc>
              <a:spcBef>
                <a:spcPct val="0"/>
              </a:spcBef>
              <a:spcAft>
                <a:spcPct val="0"/>
              </a:spcAft>
            </a:pPr>
            <a:endParaRPr lang="en-GB" sz="1400" dirty="0" smtClean="0">
              <a:solidFill>
                <a:schemeClr val="tx1"/>
              </a:solidFill>
              <a:latin typeface="Arial" pitchFamily="34" charset="0"/>
              <a:ea typeface="Times New Roman" pitchFamily="18" charset="0"/>
              <a:cs typeface="Arial" pitchFamily="34" charset="0"/>
            </a:endParaRPr>
          </a:p>
          <a:p>
            <a:pPr lvl="0" algn="just" fontAlgn="base">
              <a:lnSpc>
                <a:spcPct val="150000"/>
              </a:lnSpc>
              <a:spcBef>
                <a:spcPct val="0"/>
              </a:spcBef>
              <a:spcAft>
                <a:spcPct val="0"/>
              </a:spcAft>
            </a:pPr>
            <a:endParaRPr lang="en-GB" sz="1400" dirty="0" smtClean="0">
              <a:solidFill>
                <a:schemeClr val="tx1"/>
              </a:solidFill>
              <a:latin typeface="Arial" pitchFamily="34" charset="0"/>
              <a:ea typeface="Times New Roman" pitchFamily="18" charset="0"/>
              <a:cs typeface="Arial" pitchFamily="34" charset="0"/>
            </a:endParaRPr>
          </a:p>
          <a:p>
            <a:pPr lvl="0" algn="just" fontAlgn="base">
              <a:lnSpc>
                <a:spcPct val="150000"/>
              </a:lnSpc>
              <a:spcBef>
                <a:spcPct val="0"/>
              </a:spcBef>
              <a:spcAft>
                <a:spcPct val="0"/>
              </a:spcAft>
            </a:pPr>
            <a:endParaRPr lang="en-GB" sz="1400" dirty="0" smtClean="0">
              <a:solidFill>
                <a:schemeClr val="tx1"/>
              </a:solidFill>
              <a:latin typeface="Arial" pitchFamily="34" charset="0"/>
              <a:ea typeface="Times New Roman" pitchFamily="18" charset="0"/>
              <a:cs typeface="Arial" pitchFamily="34" charset="0"/>
            </a:endParaRPr>
          </a:p>
          <a:p>
            <a:pPr lvl="0" algn="just" fontAlgn="base">
              <a:lnSpc>
                <a:spcPct val="150000"/>
              </a:lnSpc>
              <a:spcBef>
                <a:spcPct val="0"/>
              </a:spcBef>
              <a:spcAft>
                <a:spcPct val="0"/>
              </a:spcAft>
            </a:pPr>
            <a:endParaRPr lang="en-GB" sz="1400" dirty="0" smtClean="0">
              <a:solidFill>
                <a:schemeClr val="tx1"/>
              </a:solidFill>
              <a:latin typeface="Arial" pitchFamily="34" charset="0"/>
              <a:ea typeface="Times New Roman" pitchFamily="18" charset="0"/>
              <a:cs typeface="Arial" pitchFamily="34" charset="0"/>
            </a:endParaRPr>
          </a:p>
          <a:p>
            <a:pPr lvl="0" algn="just" fontAlgn="base">
              <a:lnSpc>
                <a:spcPct val="150000"/>
              </a:lnSpc>
              <a:spcBef>
                <a:spcPct val="0"/>
              </a:spcBef>
              <a:spcAft>
                <a:spcPct val="0"/>
              </a:spcAft>
            </a:pPr>
            <a:endParaRPr lang="en-GB" sz="1400" dirty="0" smtClean="0">
              <a:solidFill>
                <a:schemeClr val="tx1"/>
              </a:solidFill>
              <a:latin typeface="Arial" pitchFamily="34" charset="0"/>
              <a:ea typeface="Times New Roman" pitchFamily="18" charset="0"/>
              <a:cs typeface="Arial" pitchFamily="34" charset="0"/>
            </a:endParaRPr>
          </a:p>
          <a:p>
            <a:pPr lvl="0" algn="just" fontAlgn="base">
              <a:lnSpc>
                <a:spcPct val="150000"/>
              </a:lnSpc>
              <a:spcBef>
                <a:spcPct val="0"/>
              </a:spcBef>
              <a:spcAft>
                <a:spcPct val="0"/>
              </a:spcAft>
            </a:pPr>
            <a:endParaRPr lang="en-GB" sz="1400" dirty="0" smtClean="0">
              <a:solidFill>
                <a:schemeClr val="tx1"/>
              </a:solidFill>
              <a:latin typeface="Arial" pitchFamily="34" charset="0"/>
              <a:ea typeface="Times New Roman" pitchFamily="18" charset="0"/>
              <a:cs typeface="Arial" pitchFamily="34" charset="0"/>
            </a:endParaRPr>
          </a:p>
          <a:p>
            <a:pPr lvl="0" algn="just" fontAlgn="base">
              <a:lnSpc>
                <a:spcPct val="150000"/>
              </a:lnSpc>
              <a:spcBef>
                <a:spcPct val="0"/>
              </a:spcBef>
              <a:spcAft>
                <a:spcPct val="0"/>
              </a:spcAft>
            </a:pPr>
            <a:endParaRPr lang="en-GB" sz="1400" dirty="0" smtClean="0">
              <a:solidFill>
                <a:schemeClr val="tx1"/>
              </a:solidFill>
              <a:latin typeface="Arial" pitchFamily="34" charset="0"/>
              <a:ea typeface="Times New Roman" pitchFamily="18" charset="0"/>
              <a:cs typeface="Arial" pitchFamily="34" charset="0"/>
            </a:endParaRPr>
          </a:p>
          <a:p>
            <a:pPr lvl="0" algn="just" fontAlgn="base">
              <a:lnSpc>
                <a:spcPct val="150000"/>
              </a:lnSpc>
              <a:spcBef>
                <a:spcPct val="0"/>
              </a:spcBef>
              <a:spcAft>
                <a:spcPct val="0"/>
              </a:spcAft>
            </a:pPr>
            <a:endParaRPr lang="en-GB" sz="1400" dirty="0" smtClean="0">
              <a:solidFill>
                <a:schemeClr val="tx1"/>
              </a:solidFill>
              <a:latin typeface="Arial" pitchFamily="34" charset="0"/>
              <a:ea typeface="Times New Roman" pitchFamily="18" charset="0"/>
              <a:cs typeface="Arial" pitchFamily="34" charset="0"/>
            </a:endParaRPr>
          </a:p>
          <a:p>
            <a:pPr lvl="0" algn="just" fontAlgn="base">
              <a:lnSpc>
                <a:spcPct val="150000"/>
              </a:lnSpc>
              <a:spcBef>
                <a:spcPct val="0"/>
              </a:spcBef>
              <a:spcAft>
                <a:spcPct val="0"/>
              </a:spcAft>
            </a:pPr>
            <a:r>
              <a:rPr lang="en-GB" sz="1400" dirty="0" smtClean="0">
                <a:solidFill>
                  <a:schemeClr val="tx1"/>
                </a:solidFill>
                <a:latin typeface="Arial" pitchFamily="34" charset="0"/>
                <a:ea typeface="Times New Roman" pitchFamily="18" charset="0"/>
                <a:cs typeface="Arial" pitchFamily="34" charset="0"/>
              </a:rPr>
              <a:t>According to Diabetes UK (2024), there are 5.8 million people living in UK with diabetes, 4.6 million diagnosed with diabetes although 1.3 million people living with diabetes but not diagnosed yet. The numbers of people for 2023-24 are up by 185,034 from 2022-23. Around 8% of people diagnosed with diabetes type 1 whilst 90% with type 2. </a:t>
            </a:r>
            <a:endParaRPr lang="en-GB" sz="1400" dirty="0" smtClean="0">
              <a:solidFill>
                <a:schemeClr val="tx1"/>
              </a:solidFill>
              <a:latin typeface="Arial" pitchFamily="34" charset="0"/>
              <a:cs typeface="Arial" pitchFamily="34" charset="0"/>
            </a:endParaRPr>
          </a:p>
          <a:p>
            <a:pPr lvl="0" algn="just" eaLnBrk="0" fontAlgn="base" hangingPunct="0">
              <a:lnSpc>
                <a:spcPct val="150000"/>
              </a:lnSpc>
              <a:spcBef>
                <a:spcPct val="0"/>
              </a:spcBef>
              <a:spcAft>
                <a:spcPct val="0"/>
              </a:spcAft>
            </a:pPr>
            <a:r>
              <a:rPr lang="en-GB" sz="1400" dirty="0" smtClean="0">
                <a:solidFill>
                  <a:schemeClr val="tx1"/>
                </a:solidFill>
                <a:latin typeface="Arial" pitchFamily="34" charset="0"/>
                <a:ea typeface="Times New Roman" pitchFamily="18" charset="0"/>
                <a:cs typeface="Arial" pitchFamily="34" charset="0"/>
              </a:rPr>
              <a:t>People from India, Pakistan, Bangladesh, Chinese, Black African and Caribbean ethnicities have been found 4 times more likely to type 1 or type 2 diabetes than white people (Statista.com, 2025).</a:t>
            </a:r>
          </a:p>
          <a:p>
            <a:pPr lvl="0" algn="just" eaLnBrk="0" fontAlgn="base" hangingPunct="0">
              <a:lnSpc>
                <a:spcPct val="150000"/>
              </a:lnSpc>
              <a:spcBef>
                <a:spcPct val="0"/>
              </a:spcBef>
              <a:spcAft>
                <a:spcPct val="0"/>
              </a:spcAft>
            </a:pPr>
            <a:endParaRPr lang="en-GB" sz="1400" b="1" u="sng" dirty="0" smtClean="0">
              <a:solidFill>
                <a:schemeClr val="tx1"/>
              </a:solidFill>
              <a:latin typeface="Arial" pitchFamily="34" charset="0"/>
              <a:cs typeface="Arial" pitchFamily="34" charset="0"/>
            </a:endParaRPr>
          </a:p>
          <a:p>
            <a:pPr lvl="0" algn="just" eaLnBrk="0" fontAlgn="base" hangingPunct="0">
              <a:lnSpc>
                <a:spcPct val="150000"/>
              </a:lnSpc>
              <a:spcBef>
                <a:spcPct val="0"/>
              </a:spcBef>
              <a:spcAft>
                <a:spcPct val="0"/>
              </a:spcAft>
            </a:pPr>
            <a:r>
              <a:rPr lang="en-GB" sz="1400" b="1" u="sng" dirty="0" smtClean="0">
                <a:solidFill>
                  <a:schemeClr val="tx1"/>
                </a:solidFill>
                <a:latin typeface="Arial" pitchFamily="34" charset="0"/>
                <a:cs typeface="Arial" pitchFamily="34" charset="0"/>
              </a:rPr>
              <a:t>Ethnic Groups have type 1 or type 2 diabetes. </a:t>
            </a:r>
          </a:p>
          <a:p>
            <a:pPr lvl="0" algn="just" eaLnBrk="0" fontAlgn="base" hangingPunct="0">
              <a:lnSpc>
                <a:spcPct val="150000"/>
              </a:lnSpc>
              <a:spcBef>
                <a:spcPct val="0"/>
              </a:spcBef>
              <a:spcAft>
                <a:spcPct val="0"/>
              </a:spcAft>
            </a:pPr>
            <a:r>
              <a:rPr lang="en-GB" sz="1400" dirty="0" smtClean="0">
                <a:solidFill>
                  <a:schemeClr val="tx1"/>
                </a:solidFill>
                <a:latin typeface="Arial" pitchFamily="34" charset="0"/>
                <a:cs typeface="Arial" pitchFamily="34" charset="0"/>
              </a:rPr>
              <a:t>		</a:t>
            </a:r>
          </a:p>
          <a:p>
            <a:pPr lvl="0" algn="just" eaLnBrk="0" fontAlgn="base" hangingPunct="0">
              <a:lnSpc>
                <a:spcPct val="150000"/>
              </a:lnSpc>
              <a:spcBef>
                <a:spcPct val="0"/>
              </a:spcBef>
              <a:spcAft>
                <a:spcPct val="0"/>
              </a:spcAft>
            </a:pPr>
            <a:endParaRPr lang="en-GB" sz="1400" dirty="0" smtClean="0">
              <a:solidFill>
                <a:schemeClr val="tx1"/>
              </a:solidFill>
              <a:latin typeface="Arial" pitchFamily="34" charset="0"/>
              <a:cs typeface="Arial" pitchFamily="34" charset="0"/>
            </a:endParaRPr>
          </a:p>
          <a:p>
            <a:pPr lvl="0" algn="just" eaLnBrk="0" fontAlgn="base" hangingPunct="0">
              <a:lnSpc>
                <a:spcPct val="150000"/>
              </a:lnSpc>
              <a:spcBef>
                <a:spcPct val="0"/>
              </a:spcBef>
              <a:spcAft>
                <a:spcPct val="0"/>
              </a:spcAft>
            </a:pPr>
            <a:endParaRPr lang="en-GB" sz="1400" dirty="0" smtClean="0">
              <a:solidFill>
                <a:schemeClr val="tx1"/>
              </a:solidFill>
              <a:latin typeface="Arial" pitchFamily="34" charset="0"/>
              <a:cs typeface="Arial" pitchFamily="34" charset="0"/>
            </a:endParaRPr>
          </a:p>
          <a:p>
            <a:pPr lvl="0" algn="just" eaLnBrk="0" fontAlgn="base" hangingPunct="0">
              <a:lnSpc>
                <a:spcPct val="150000"/>
              </a:lnSpc>
              <a:spcBef>
                <a:spcPct val="0"/>
              </a:spcBef>
              <a:spcAft>
                <a:spcPct val="0"/>
              </a:spcAft>
            </a:pPr>
            <a:endParaRPr lang="en-GB" sz="1400" dirty="0" smtClean="0">
              <a:solidFill>
                <a:schemeClr val="tx1"/>
              </a:solidFill>
              <a:latin typeface="Arial" pitchFamily="34" charset="0"/>
              <a:cs typeface="Arial" pitchFamily="34" charset="0"/>
            </a:endParaRPr>
          </a:p>
          <a:p>
            <a:pPr lvl="0" algn="just" eaLnBrk="0" fontAlgn="base" hangingPunct="0">
              <a:lnSpc>
                <a:spcPct val="150000"/>
              </a:lnSpc>
              <a:spcBef>
                <a:spcPct val="0"/>
              </a:spcBef>
              <a:spcAft>
                <a:spcPct val="0"/>
              </a:spcAft>
            </a:pPr>
            <a:r>
              <a:rPr lang="en-GB" sz="1400" dirty="0" smtClean="0">
                <a:solidFill>
                  <a:schemeClr val="tx1"/>
                </a:solidFill>
                <a:latin typeface="Arial" pitchFamily="34" charset="0"/>
                <a:cs typeface="Arial" pitchFamily="34" charset="0"/>
              </a:rPr>
              <a:t>			</a:t>
            </a:r>
          </a:p>
          <a:p>
            <a:pPr lvl="0" algn="just" eaLnBrk="0" fontAlgn="base" hangingPunct="0">
              <a:lnSpc>
                <a:spcPct val="150000"/>
              </a:lnSpc>
              <a:spcBef>
                <a:spcPct val="0"/>
              </a:spcBef>
              <a:spcAft>
                <a:spcPct val="0"/>
              </a:spcAft>
            </a:pPr>
            <a:endParaRPr lang="en-GB" sz="1400" dirty="0" smtClean="0">
              <a:solidFill>
                <a:schemeClr val="tx1"/>
              </a:solidFill>
              <a:latin typeface="Arial" pitchFamily="34" charset="0"/>
              <a:cs typeface="Arial" pitchFamily="34" charset="0"/>
            </a:endParaRPr>
          </a:p>
          <a:p>
            <a:pPr lvl="0" algn="just" eaLnBrk="0" fontAlgn="base" hangingPunct="0">
              <a:lnSpc>
                <a:spcPct val="150000"/>
              </a:lnSpc>
              <a:spcBef>
                <a:spcPct val="0"/>
              </a:spcBef>
              <a:spcAft>
                <a:spcPct val="0"/>
              </a:spcAft>
            </a:pPr>
            <a:endParaRPr lang="en-GB" sz="1400" dirty="0" smtClean="0">
              <a:solidFill>
                <a:schemeClr val="tx1"/>
              </a:solidFill>
              <a:latin typeface="Arial" pitchFamily="34" charset="0"/>
              <a:cs typeface="Arial" pitchFamily="34" charset="0"/>
            </a:endParaRPr>
          </a:p>
          <a:p>
            <a:pPr lvl="0" algn="just" eaLnBrk="0" fontAlgn="base" hangingPunct="0">
              <a:lnSpc>
                <a:spcPct val="150000"/>
              </a:lnSpc>
              <a:spcBef>
                <a:spcPct val="0"/>
              </a:spcBef>
              <a:spcAft>
                <a:spcPct val="0"/>
              </a:spcAft>
            </a:pPr>
            <a:r>
              <a:rPr lang="en-GB" sz="1400" dirty="0" smtClean="0">
                <a:solidFill>
                  <a:schemeClr val="tx1"/>
                </a:solidFill>
                <a:latin typeface="Arial" pitchFamily="34" charset="0"/>
                <a:cs typeface="Arial" pitchFamily="34" charset="0"/>
              </a:rPr>
              <a:t>							(Diabetes UK, 2023)</a:t>
            </a:r>
            <a:endParaRPr lang="en-GB" sz="1400" dirty="0" smtClean="0">
              <a:solidFill>
                <a:schemeClr val="tx1"/>
              </a:solidFill>
              <a:latin typeface="Arial" pitchFamily="34" charset="0"/>
              <a:ea typeface="Times New Roman" pitchFamily="18" charset="0"/>
              <a:cs typeface="Arial" pitchFamily="34" charset="0"/>
            </a:endParaRPr>
          </a:p>
          <a:p>
            <a:pPr lvl="0" algn="just" eaLnBrk="0" fontAlgn="base" hangingPunct="0">
              <a:lnSpc>
                <a:spcPct val="150000"/>
              </a:lnSpc>
              <a:spcBef>
                <a:spcPct val="0"/>
              </a:spcBef>
              <a:spcAft>
                <a:spcPct val="0"/>
              </a:spcAft>
            </a:pPr>
            <a:endParaRPr lang="en-GB" sz="1400" dirty="0" smtClean="0">
              <a:solidFill>
                <a:schemeClr val="tx1"/>
              </a:solidFill>
              <a:latin typeface="Arial" pitchFamily="34" charset="0"/>
              <a:cs typeface="Arial" pitchFamily="34" charset="0"/>
            </a:endParaRPr>
          </a:p>
          <a:p>
            <a:pPr lvl="0" algn="just" eaLnBrk="0" fontAlgn="base" hangingPunct="0">
              <a:lnSpc>
                <a:spcPct val="150000"/>
              </a:lnSpc>
              <a:spcBef>
                <a:spcPct val="0"/>
              </a:spcBef>
              <a:spcAft>
                <a:spcPct val="0"/>
              </a:spcAft>
            </a:pPr>
            <a:endParaRPr lang="en-GB" sz="1400" dirty="0" smtClean="0">
              <a:solidFill>
                <a:schemeClr val="tx1"/>
              </a:solidFill>
              <a:latin typeface="Arial" pitchFamily="34" charset="0"/>
              <a:cs typeface="Arial" pitchFamily="34" charset="0"/>
            </a:endParaRPr>
          </a:p>
          <a:p>
            <a:pPr lvl="0" algn="just" eaLnBrk="0" fontAlgn="base" hangingPunct="0">
              <a:lnSpc>
                <a:spcPct val="150000"/>
              </a:lnSpc>
              <a:spcBef>
                <a:spcPct val="0"/>
              </a:spcBef>
              <a:spcAft>
                <a:spcPct val="0"/>
              </a:spcAft>
            </a:pPr>
            <a:endParaRPr lang="en-GB" sz="1400" dirty="0" smtClean="0">
              <a:solidFill>
                <a:schemeClr val="tx1"/>
              </a:solidFill>
              <a:latin typeface="Arial" pitchFamily="34" charset="0"/>
              <a:cs typeface="Arial" pitchFamily="34" charset="0"/>
            </a:endParaRPr>
          </a:p>
          <a:p>
            <a:pPr lvl="0" algn="just" eaLnBrk="0" fontAlgn="base" hangingPunct="0">
              <a:lnSpc>
                <a:spcPct val="150000"/>
              </a:lnSpc>
              <a:spcBef>
                <a:spcPct val="0"/>
              </a:spcBef>
              <a:spcAft>
                <a:spcPct val="0"/>
              </a:spcAft>
            </a:pPr>
            <a:endParaRPr lang="en-GB" sz="1400" dirty="0" smtClean="0">
              <a:solidFill>
                <a:schemeClr val="tx1"/>
              </a:solidFill>
              <a:latin typeface="Arial" pitchFamily="34" charset="0"/>
              <a:cs typeface="Arial" pitchFamily="34" charset="0"/>
            </a:endParaRPr>
          </a:p>
          <a:p>
            <a:pPr lvl="0" algn="just" eaLnBrk="0" fontAlgn="base" hangingPunct="0">
              <a:lnSpc>
                <a:spcPct val="150000"/>
              </a:lnSpc>
              <a:spcBef>
                <a:spcPct val="0"/>
              </a:spcBef>
              <a:spcAft>
                <a:spcPct val="0"/>
              </a:spcAft>
            </a:pPr>
            <a:endParaRPr lang="en-GB" sz="1400" dirty="0" smtClean="0">
              <a:solidFill>
                <a:schemeClr val="tx1"/>
              </a:solidFill>
              <a:latin typeface="Arial" pitchFamily="34" charset="0"/>
              <a:cs typeface="Arial" pitchFamily="34" charset="0"/>
            </a:endParaRPr>
          </a:p>
          <a:p>
            <a:pPr lvl="0" algn="just" eaLnBrk="0" fontAlgn="base" hangingPunct="0">
              <a:lnSpc>
                <a:spcPct val="150000"/>
              </a:lnSpc>
              <a:spcBef>
                <a:spcPct val="0"/>
              </a:spcBef>
              <a:spcAft>
                <a:spcPct val="0"/>
              </a:spcAft>
            </a:pPr>
            <a:endParaRPr lang="en-GB" sz="1400" dirty="0" smtClean="0">
              <a:solidFill>
                <a:schemeClr val="tx1"/>
              </a:solidFill>
              <a:latin typeface="Arial" pitchFamily="34" charset="0"/>
              <a:cs typeface="Arial" pitchFamily="34" charset="0"/>
            </a:endParaRPr>
          </a:p>
          <a:p>
            <a:pPr lvl="0" algn="just" eaLnBrk="0" fontAlgn="base" hangingPunct="0">
              <a:lnSpc>
                <a:spcPct val="150000"/>
              </a:lnSpc>
              <a:spcBef>
                <a:spcPct val="0"/>
              </a:spcBef>
              <a:spcAft>
                <a:spcPct val="0"/>
              </a:spcAft>
            </a:pPr>
            <a:endParaRPr lang="en-GB" sz="1400" dirty="0" smtClean="0">
              <a:solidFill>
                <a:schemeClr val="tx1"/>
              </a:solidFill>
              <a:latin typeface="Arial" pitchFamily="34" charset="0"/>
              <a:cs typeface="Arial" pitchFamily="34" charset="0"/>
            </a:endParaRPr>
          </a:p>
          <a:p>
            <a:pPr lvl="0" algn="just" eaLnBrk="0" fontAlgn="base" hangingPunct="0">
              <a:lnSpc>
                <a:spcPct val="150000"/>
              </a:lnSpc>
              <a:spcBef>
                <a:spcPct val="0"/>
              </a:spcBef>
              <a:spcAft>
                <a:spcPct val="0"/>
              </a:spcAft>
            </a:pPr>
            <a:endParaRPr lang="en-GB" sz="1400" dirty="0" smtClean="0">
              <a:solidFill>
                <a:schemeClr val="tx1"/>
              </a:solidFill>
              <a:latin typeface="Arial" pitchFamily="34" charset="0"/>
              <a:cs typeface="Arial" pitchFamily="34" charset="0"/>
            </a:endParaRPr>
          </a:p>
          <a:p>
            <a:pPr lvl="0" algn="just" eaLnBrk="0" fontAlgn="base" hangingPunct="0">
              <a:lnSpc>
                <a:spcPct val="150000"/>
              </a:lnSpc>
              <a:spcBef>
                <a:spcPct val="0"/>
              </a:spcBef>
              <a:spcAft>
                <a:spcPct val="0"/>
              </a:spcAft>
            </a:pPr>
            <a:endParaRPr lang="en-GB" sz="1400" dirty="0" smtClean="0">
              <a:solidFill>
                <a:schemeClr val="tx1"/>
              </a:solidFill>
              <a:latin typeface="Arial" pitchFamily="34" charset="0"/>
              <a:cs typeface="Arial" pitchFamily="34" charset="0"/>
            </a:endParaRPr>
          </a:p>
          <a:p>
            <a:pPr lvl="0" algn="just" eaLnBrk="0" fontAlgn="base" hangingPunct="0">
              <a:lnSpc>
                <a:spcPct val="150000"/>
              </a:lnSpc>
              <a:spcBef>
                <a:spcPct val="0"/>
              </a:spcBef>
              <a:spcAft>
                <a:spcPct val="0"/>
              </a:spcAft>
            </a:pPr>
            <a:endParaRPr lang="en-GB" sz="1400" dirty="0" smtClean="0">
              <a:solidFill>
                <a:schemeClr val="tx1"/>
              </a:solidFill>
              <a:latin typeface="Arial" pitchFamily="34" charset="0"/>
              <a:cs typeface="Arial" pitchFamily="34" charset="0"/>
            </a:endParaRPr>
          </a:p>
          <a:p>
            <a:pPr lvl="0" algn="just" eaLnBrk="0" fontAlgn="base" hangingPunct="0">
              <a:lnSpc>
                <a:spcPct val="150000"/>
              </a:lnSpc>
              <a:spcBef>
                <a:spcPct val="0"/>
              </a:spcBef>
              <a:spcAft>
                <a:spcPct val="0"/>
              </a:spcAft>
            </a:pPr>
            <a:endParaRPr lang="en-GB" sz="1400" dirty="0" smtClean="0">
              <a:solidFill>
                <a:schemeClr val="tx1"/>
              </a:solidFill>
              <a:latin typeface="Arial" pitchFamily="34" charset="0"/>
              <a:cs typeface="Arial" pitchFamily="34" charset="0"/>
            </a:endParaRPr>
          </a:p>
        </p:txBody>
      </p:sp>
      <p:pic>
        <p:nvPicPr>
          <p:cNvPr id="4" name="Picture 3" descr="Diabetes Uk"/>
          <p:cNvPicPr/>
          <p:nvPr/>
        </p:nvPicPr>
        <p:blipFill>
          <a:blip r:embed="rId2"/>
          <a:srcRect/>
          <a:stretch>
            <a:fillRect/>
          </a:stretch>
        </p:blipFill>
        <p:spPr bwMode="auto">
          <a:xfrm>
            <a:off x="762155" y="3107094"/>
            <a:ext cx="5634990" cy="2519265"/>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9F1F8E63-D4E6-420C-B763-C5977E96A00A}" type="slidenum">
              <a:rPr lang="en-GB" smtClean="0"/>
              <a:pPr/>
              <a:t>5</a:t>
            </a:fld>
            <a:endParaRPr lang="en-GB"/>
          </a:p>
        </p:txBody>
      </p:sp>
      <p:sp>
        <p:nvSpPr>
          <p:cNvPr id="3" name="Rectangle 2"/>
          <p:cNvSpPr/>
          <p:nvPr/>
        </p:nvSpPr>
        <p:spPr>
          <a:xfrm>
            <a:off x="335901" y="363893"/>
            <a:ext cx="11457991" cy="5791978"/>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endParaRPr lang="en-GB" sz="1400" dirty="0" smtClean="0">
              <a:solidFill>
                <a:schemeClr val="tx1"/>
              </a:solidFill>
              <a:latin typeface="Arial" pitchFamily="34" charset="0"/>
              <a:cs typeface="Arial" pitchFamily="34" charset="0"/>
            </a:endParaRPr>
          </a:p>
          <a:p>
            <a:pPr algn="just">
              <a:lnSpc>
                <a:spcPct val="150000"/>
              </a:lnSpc>
            </a:pPr>
            <a:endParaRPr lang="en-GB" sz="1400" dirty="0" smtClean="0">
              <a:solidFill>
                <a:schemeClr val="tx1"/>
              </a:solidFill>
              <a:latin typeface="Arial" pitchFamily="34" charset="0"/>
              <a:cs typeface="Arial" pitchFamily="34" charset="0"/>
            </a:endParaRPr>
          </a:p>
          <a:p>
            <a:pPr algn="just">
              <a:lnSpc>
                <a:spcPct val="150000"/>
              </a:lnSpc>
            </a:pPr>
            <a:endParaRPr lang="en-GB" sz="1400" dirty="0" smtClean="0">
              <a:solidFill>
                <a:schemeClr val="tx1"/>
              </a:solidFill>
              <a:latin typeface="Arial" pitchFamily="34" charset="0"/>
              <a:cs typeface="Arial" pitchFamily="34" charset="0"/>
            </a:endParaRPr>
          </a:p>
          <a:p>
            <a:pPr algn="just">
              <a:lnSpc>
                <a:spcPct val="150000"/>
              </a:lnSpc>
            </a:pPr>
            <a:endParaRPr lang="en-GB" sz="1400" dirty="0" smtClean="0">
              <a:solidFill>
                <a:schemeClr val="tx1"/>
              </a:solidFill>
              <a:latin typeface="Arial" pitchFamily="34" charset="0"/>
              <a:cs typeface="Arial" pitchFamily="34" charset="0"/>
            </a:endParaRPr>
          </a:p>
          <a:p>
            <a:pPr algn="just">
              <a:lnSpc>
                <a:spcPct val="150000"/>
              </a:lnSpc>
            </a:pPr>
            <a:endParaRPr lang="en-GB" sz="1400" dirty="0" smtClean="0">
              <a:solidFill>
                <a:schemeClr val="tx1"/>
              </a:solidFill>
              <a:latin typeface="Arial" pitchFamily="34" charset="0"/>
              <a:cs typeface="Arial" pitchFamily="34" charset="0"/>
            </a:endParaRPr>
          </a:p>
          <a:p>
            <a:pPr algn="just">
              <a:lnSpc>
                <a:spcPct val="150000"/>
              </a:lnSpc>
            </a:pPr>
            <a:endParaRPr lang="en-GB" sz="1400" dirty="0" smtClean="0">
              <a:solidFill>
                <a:schemeClr val="tx1"/>
              </a:solidFill>
              <a:latin typeface="Arial" pitchFamily="34" charset="0"/>
              <a:cs typeface="Arial" pitchFamily="34" charset="0"/>
            </a:endParaRPr>
          </a:p>
          <a:p>
            <a:pPr algn="just">
              <a:lnSpc>
                <a:spcPct val="150000"/>
              </a:lnSpc>
            </a:pPr>
            <a:endParaRPr lang="en-GB" sz="1400" dirty="0" smtClean="0">
              <a:solidFill>
                <a:schemeClr val="tx1"/>
              </a:solidFill>
              <a:latin typeface="Arial" pitchFamily="34" charset="0"/>
              <a:cs typeface="Arial" pitchFamily="34" charset="0"/>
            </a:endParaRPr>
          </a:p>
          <a:p>
            <a:pPr algn="just">
              <a:lnSpc>
                <a:spcPct val="150000"/>
              </a:lnSpc>
            </a:pPr>
            <a:r>
              <a:rPr lang="en-GB" sz="1400" dirty="0" smtClean="0">
                <a:solidFill>
                  <a:schemeClr val="tx1"/>
                </a:solidFill>
                <a:latin typeface="Arial" pitchFamily="34" charset="0"/>
                <a:cs typeface="Arial" pitchFamily="34" charset="0"/>
              </a:rPr>
              <a:t>Furthermore, </a:t>
            </a:r>
            <a:r>
              <a:rPr lang="en-GB" sz="1400" dirty="0" smtClean="0">
                <a:solidFill>
                  <a:schemeClr val="tx1"/>
                </a:solidFill>
                <a:latin typeface="Arial" pitchFamily="34" charset="0"/>
                <a:cs typeface="Arial" pitchFamily="34" charset="0"/>
              </a:rPr>
              <a:t>we will see that how CGM devices put impact on 2 major areas, such as:</a:t>
            </a:r>
          </a:p>
          <a:p>
            <a:pPr algn="just">
              <a:lnSpc>
                <a:spcPct val="150000"/>
              </a:lnSpc>
              <a:buFont typeface="Arial" pitchFamily="34" charset="0"/>
              <a:buChar char="•"/>
            </a:pPr>
            <a:r>
              <a:rPr lang="en-GB" sz="1400" dirty="0" smtClean="0">
                <a:solidFill>
                  <a:schemeClr val="tx1"/>
                </a:solidFill>
                <a:latin typeface="Arial" pitchFamily="34" charset="0"/>
                <a:cs typeface="Arial" pitchFamily="34" charset="0"/>
              </a:rPr>
              <a:t>Workforce </a:t>
            </a:r>
          </a:p>
          <a:p>
            <a:pPr algn="just">
              <a:lnSpc>
                <a:spcPct val="150000"/>
              </a:lnSpc>
              <a:buFont typeface="Arial" pitchFamily="34" charset="0"/>
              <a:buChar char="•"/>
            </a:pPr>
            <a:r>
              <a:rPr lang="en-GB" sz="1400" dirty="0" smtClean="0">
                <a:solidFill>
                  <a:schemeClr val="tx1"/>
                </a:solidFill>
                <a:latin typeface="Arial" pitchFamily="34" charset="0"/>
                <a:cs typeface="Arial" pitchFamily="34" charset="0"/>
              </a:rPr>
              <a:t> Service </a:t>
            </a:r>
            <a:r>
              <a:rPr lang="en-GB" sz="1400" dirty="0" smtClean="0">
                <a:solidFill>
                  <a:schemeClr val="tx1"/>
                </a:solidFill>
                <a:latin typeface="Arial" pitchFamily="34" charset="0"/>
                <a:cs typeface="Arial" pitchFamily="34" charset="0"/>
              </a:rPr>
              <a:t>Delivery </a:t>
            </a:r>
            <a:endParaRPr lang="en-GB" sz="1400" dirty="0" smtClean="0">
              <a:solidFill>
                <a:schemeClr val="tx1"/>
              </a:solidFill>
              <a:latin typeface="Arial" pitchFamily="34" charset="0"/>
              <a:cs typeface="Arial" pitchFamily="34" charset="0"/>
            </a:endParaRPr>
          </a:p>
          <a:p>
            <a:pPr algn="just">
              <a:lnSpc>
                <a:spcPct val="150000"/>
              </a:lnSpc>
            </a:pPr>
            <a:r>
              <a:rPr lang="en-GB" b="1" u="sng" dirty="0" smtClean="0">
                <a:solidFill>
                  <a:schemeClr val="tx1"/>
                </a:solidFill>
                <a:latin typeface="Arial" pitchFamily="34" charset="0"/>
                <a:cs typeface="Arial" pitchFamily="34" charset="0"/>
              </a:rPr>
              <a:t>Workforce</a:t>
            </a:r>
          </a:p>
          <a:p>
            <a:pPr algn="just">
              <a:lnSpc>
                <a:spcPct val="150000"/>
              </a:lnSpc>
            </a:pPr>
            <a:r>
              <a:rPr lang="en-GB" sz="1400" dirty="0" smtClean="0">
                <a:solidFill>
                  <a:schemeClr val="tx1"/>
                </a:solidFill>
                <a:latin typeface="Arial" pitchFamily="34" charset="0"/>
                <a:cs typeface="Arial" pitchFamily="34" charset="0"/>
              </a:rPr>
              <a:t>In this part, we will examine that how CGM devices changed job roles of healthcare professionals as well as how patients daily life changed after using this, what type of competencies and training required for workforce training to handle this technology and what benefits and challenges faced by the workforce after this innovation.</a:t>
            </a:r>
          </a:p>
          <a:p>
            <a:pPr algn="just">
              <a:lnSpc>
                <a:spcPct val="150000"/>
              </a:lnSpc>
            </a:pPr>
            <a:r>
              <a:rPr lang="en-GB" sz="1400" b="1" u="sng" dirty="0" smtClean="0">
                <a:solidFill>
                  <a:schemeClr val="tx1"/>
                </a:solidFill>
                <a:latin typeface="Arial" pitchFamily="34" charset="0"/>
                <a:cs typeface="Arial" pitchFamily="34" charset="0"/>
              </a:rPr>
              <a:t>Changes in Job Roles</a:t>
            </a:r>
          </a:p>
          <a:p>
            <a:pPr algn="just">
              <a:lnSpc>
                <a:spcPct val="150000"/>
              </a:lnSpc>
            </a:pPr>
            <a:r>
              <a:rPr lang="en-GB" sz="1400" dirty="0" smtClean="0">
                <a:solidFill>
                  <a:schemeClr val="tx1"/>
                </a:solidFill>
                <a:latin typeface="Arial" pitchFamily="34" charset="0"/>
                <a:cs typeface="Arial" pitchFamily="34" charset="0"/>
              </a:rPr>
              <a:t>This innovation  has changed  the traditional ways to handle tasks related to diabetic care. Now Health care professionals educate patients to analyse and manage blood glucose levels according to real time readings, increase or decrease insulin intake according to readings, data analysis, interpreting received  data, device placement and advising them to manage hypo/hyper (Ni et al., 2024).</a:t>
            </a:r>
          </a:p>
          <a:p>
            <a:pPr algn="just">
              <a:lnSpc>
                <a:spcPct val="150000"/>
              </a:lnSpc>
            </a:pPr>
            <a:r>
              <a:rPr lang="en-GB" sz="1400" b="1" u="sng" dirty="0" smtClean="0">
                <a:solidFill>
                  <a:schemeClr val="tx1"/>
                </a:solidFill>
                <a:latin typeface="Arial" pitchFamily="34" charset="0"/>
                <a:cs typeface="Arial" pitchFamily="34" charset="0"/>
              </a:rPr>
              <a:t>Competency and Training </a:t>
            </a:r>
            <a:r>
              <a:rPr lang="en-GB" sz="1400" b="1" u="sng" dirty="0" smtClean="0">
                <a:solidFill>
                  <a:schemeClr val="tx1"/>
                </a:solidFill>
                <a:latin typeface="Arial" pitchFamily="34" charset="0"/>
                <a:cs typeface="Arial" pitchFamily="34" charset="0"/>
              </a:rPr>
              <a:t>Requirements</a:t>
            </a:r>
          </a:p>
          <a:p>
            <a:pPr algn="just">
              <a:lnSpc>
                <a:spcPct val="150000"/>
              </a:lnSpc>
            </a:pPr>
            <a:r>
              <a:rPr lang="en-GB" sz="1400" dirty="0" smtClean="0">
                <a:solidFill>
                  <a:schemeClr val="tx1"/>
                </a:solidFill>
                <a:latin typeface="Arial" pitchFamily="34" charset="0"/>
                <a:cs typeface="Arial" pitchFamily="34" charset="0"/>
              </a:rPr>
              <a:t>Professionals need to learn these skills to cope CGM devices, such as:</a:t>
            </a:r>
            <a:r>
              <a:rPr lang="en-GB" sz="1400" b="1" u="sng" dirty="0" smtClean="0">
                <a:solidFill>
                  <a:schemeClr val="tx1"/>
                </a:solidFill>
                <a:latin typeface="Arial" pitchFamily="34" charset="0"/>
                <a:cs typeface="Arial" pitchFamily="34" charset="0"/>
              </a:rPr>
              <a:t> </a:t>
            </a:r>
            <a:endParaRPr lang="en-GB" sz="1400" dirty="0" smtClean="0">
              <a:solidFill>
                <a:schemeClr val="tx1"/>
              </a:solidFill>
              <a:latin typeface="Arial" pitchFamily="34" charset="0"/>
              <a:cs typeface="Arial" pitchFamily="34" charset="0"/>
            </a:endParaRPr>
          </a:p>
          <a:p>
            <a:pPr algn="just">
              <a:lnSpc>
                <a:spcPct val="150000"/>
              </a:lnSpc>
              <a:buFont typeface="Arial" pitchFamily="34" charset="0"/>
              <a:buChar char="•"/>
            </a:pPr>
            <a:r>
              <a:rPr lang="en-GB" sz="1400" dirty="0" smtClean="0">
                <a:solidFill>
                  <a:schemeClr val="tx1"/>
                </a:solidFill>
                <a:latin typeface="Arial" pitchFamily="34" charset="0"/>
                <a:cs typeface="Arial" pitchFamily="34" charset="0"/>
              </a:rPr>
              <a:t> Enhance IT skills</a:t>
            </a:r>
          </a:p>
          <a:p>
            <a:pPr algn="just">
              <a:lnSpc>
                <a:spcPct val="150000"/>
              </a:lnSpc>
              <a:buFont typeface="Arial" pitchFamily="34" charset="0"/>
              <a:buChar char="•"/>
            </a:pPr>
            <a:r>
              <a:rPr lang="en-GB" sz="1400" dirty="0" smtClean="0">
                <a:solidFill>
                  <a:schemeClr val="tx1"/>
                </a:solidFill>
                <a:latin typeface="Arial" pitchFamily="34" charset="0"/>
                <a:cs typeface="Arial" pitchFamily="34" charset="0"/>
              </a:rPr>
              <a:t> </a:t>
            </a:r>
            <a:r>
              <a:rPr lang="en-GB" sz="1400" dirty="0" smtClean="0">
                <a:solidFill>
                  <a:schemeClr val="tx1"/>
                </a:solidFill>
                <a:latin typeface="Arial" pitchFamily="34" charset="0"/>
                <a:cs typeface="Arial" pitchFamily="34" charset="0"/>
              </a:rPr>
              <a:t>Data interpreting/Analysis</a:t>
            </a:r>
          </a:p>
          <a:p>
            <a:pPr algn="just">
              <a:lnSpc>
                <a:spcPct val="150000"/>
              </a:lnSpc>
              <a:buFont typeface="Arial" pitchFamily="34" charset="0"/>
              <a:buChar char="•"/>
            </a:pPr>
            <a:r>
              <a:rPr lang="en-GB" sz="1400" dirty="0" smtClean="0">
                <a:solidFill>
                  <a:schemeClr val="tx1"/>
                </a:solidFill>
                <a:latin typeface="Arial" pitchFamily="34" charset="0"/>
                <a:cs typeface="Arial" pitchFamily="34" charset="0"/>
              </a:rPr>
              <a:t> </a:t>
            </a:r>
            <a:r>
              <a:rPr lang="en-GB" sz="1400" dirty="0" smtClean="0">
                <a:solidFill>
                  <a:schemeClr val="tx1"/>
                </a:solidFill>
                <a:latin typeface="Arial" pitchFamily="34" charset="0"/>
                <a:cs typeface="Arial" pitchFamily="34" charset="0"/>
              </a:rPr>
              <a:t>complete understanding about CGM devices</a:t>
            </a:r>
          </a:p>
          <a:p>
            <a:pPr algn="just">
              <a:lnSpc>
                <a:spcPct val="150000"/>
              </a:lnSpc>
            </a:pPr>
            <a:r>
              <a:rPr lang="en-GB" sz="1400" dirty="0" smtClean="0">
                <a:solidFill>
                  <a:schemeClr val="tx1"/>
                </a:solidFill>
                <a:latin typeface="Arial" pitchFamily="34" charset="0"/>
                <a:cs typeface="Arial" pitchFamily="34" charset="0"/>
              </a:rPr>
              <a:t>NHS should start a targeted and structured training programme to educate the current  staff. With continuous professional development programme, staff can be align with new emerging technologies (Kwon and Moon, 2025).</a:t>
            </a:r>
          </a:p>
          <a:p>
            <a:pPr algn="just">
              <a:lnSpc>
                <a:spcPct val="150000"/>
              </a:lnSpc>
            </a:pPr>
            <a:endParaRPr lang="en-GB" sz="1400" dirty="0" smtClean="0">
              <a:solidFill>
                <a:schemeClr val="tx1"/>
              </a:solidFill>
              <a:latin typeface="Arial" pitchFamily="34" charset="0"/>
              <a:cs typeface="Arial" pitchFamily="34" charset="0"/>
            </a:endParaRPr>
          </a:p>
          <a:p>
            <a:pPr algn="just">
              <a:lnSpc>
                <a:spcPct val="150000"/>
              </a:lnSpc>
            </a:pPr>
            <a:endParaRPr lang="en-GB" sz="1400" dirty="0" smtClean="0">
              <a:solidFill>
                <a:schemeClr val="tx1"/>
              </a:solidFill>
              <a:latin typeface="Arial" pitchFamily="34" charset="0"/>
              <a:cs typeface="Arial" pitchFamily="34" charset="0"/>
            </a:endParaRPr>
          </a:p>
          <a:p>
            <a:pPr algn="just">
              <a:lnSpc>
                <a:spcPct val="150000"/>
              </a:lnSpc>
            </a:pPr>
            <a:endParaRPr lang="en-GB" sz="1400" dirty="0" smtClean="0">
              <a:solidFill>
                <a:schemeClr val="tx1"/>
              </a:solidFill>
              <a:latin typeface="Arial" pitchFamily="34" charset="0"/>
              <a:cs typeface="Arial" pitchFamily="34" charset="0"/>
            </a:endParaRPr>
          </a:p>
          <a:p>
            <a:pPr algn="just">
              <a:lnSpc>
                <a:spcPct val="150000"/>
              </a:lnSpc>
            </a:pPr>
            <a:endParaRPr lang="en-GB" sz="1400" dirty="0" smtClean="0">
              <a:solidFill>
                <a:schemeClr val="tx1"/>
              </a:solidFill>
              <a:latin typeface="Arial" pitchFamily="34" charset="0"/>
              <a:cs typeface="Arial" pitchFamily="34" charset="0"/>
            </a:endParaRPr>
          </a:p>
          <a:p>
            <a:pPr algn="just">
              <a:lnSpc>
                <a:spcPct val="150000"/>
              </a:lnSpc>
            </a:pPr>
            <a:r>
              <a:rPr lang="en-GB" sz="1400" dirty="0" smtClean="0">
                <a:solidFill>
                  <a:schemeClr val="tx1"/>
                </a:solidFill>
                <a:latin typeface="Arial" pitchFamily="34" charset="0"/>
                <a:cs typeface="Arial" pitchFamily="34" charset="0"/>
              </a:rPr>
              <a:t> </a:t>
            </a:r>
          </a:p>
          <a:p>
            <a:pPr algn="just">
              <a:lnSpc>
                <a:spcPct val="150000"/>
              </a:lnSpc>
            </a:pPr>
            <a:endParaRPr lang="en-GB" b="1" u="sng" dirty="0" smtClean="0">
              <a:solidFill>
                <a:schemeClr val="tx1"/>
              </a:solidFill>
              <a:latin typeface="Arial" pitchFamily="34" charset="0"/>
              <a:cs typeface="Arial" pitchFamily="34" charset="0"/>
            </a:endParaRPr>
          </a:p>
          <a:p>
            <a:pPr algn="just">
              <a:lnSpc>
                <a:spcPct val="150000"/>
              </a:lnSpc>
            </a:pPr>
            <a:endParaRPr lang="en-GB" sz="1400" dirty="0">
              <a:solidFill>
                <a:schemeClr val="tx1"/>
              </a:solidFill>
              <a:latin typeface="Arial" pitchFamily="34" charset="0"/>
              <a:cs typeface="Arial"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1175" y="365126"/>
            <a:ext cx="11206065" cy="829192"/>
          </a:xfrm>
          <a:solidFill>
            <a:schemeClr val="accent5">
              <a:lumMod val="40000"/>
              <a:lumOff val="60000"/>
            </a:schemeClr>
          </a:solidFill>
        </p:spPr>
        <p:txBody>
          <a:bodyPr>
            <a:normAutofit fontScale="90000"/>
          </a:bodyPr>
          <a:lstStyle/>
          <a:p>
            <a:r>
              <a:rPr lang="en-GB" sz="2700" b="1" u="sng" dirty="0" smtClean="0">
                <a:latin typeface="Arial" pitchFamily="34" charset="0"/>
                <a:cs typeface="Arial" pitchFamily="34" charset="0"/>
              </a:rPr>
              <a:t>Benefits vs. Challenges</a:t>
            </a:r>
            <a:r>
              <a:rPr lang="en-GB" b="1" u="sng" dirty="0" smtClean="0">
                <a:latin typeface="Arial" pitchFamily="34" charset="0"/>
                <a:cs typeface="Arial" pitchFamily="34" charset="0"/>
              </a:rPr>
              <a:t/>
            </a:r>
            <a:br>
              <a:rPr lang="en-GB" b="1" u="sng" dirty="0" smtClean="0">
                <a:latin typeface="Arial" pitchFamily="34" charset="0"/>
                <a:cs typeface="Arial" pitchFamily="34" charset="0"/>
              </a:rPr>
            </a:br>
            <a:endParaRPr lang="en-GB" dirty="0"/>
          </a:p>
        </p:txBody>
      </p:sp>
      <p:sp>
        <p:nvSpPr>
          <p:cNvPr id="3" name="Content Placeholder 2"/>
          <p:cNvSpPr>
            <a:spLocks noGrp="1"/>
          </p:cNvSpPr>
          <p:nvPr>
            <p:ph sz="half" idx="1"/>
          </p:nvPr>
        </p:nvSpPr>
        <p:spPr>
          <a:xfrm>
            <a:off x="550506" y="1338943"/>
            <a:ext cx="5469294" cy="2579914"/>
          </a:xfrm>
          <a:solidFill>
            <a:schemeClr val="accent5">
              <a:lumMod val="40000"/>
              <a:lumOff val="60000"/>
            </a:schemeClr>
          </a:solidFill>
        </p:spPr>
        <p:txBody>
          <a:bodyPr>
            <a:normAutofit/>
          </a:bodyPr>
          <a:lstStyle/>
          <a:p>
            <a:pPr algn="ctr">
              <a:buNone/>
            </a:pPr>
            <a:r>
              <a:rPr lang="en-GB" sz="2400" b="1" u="sng" dirty="0" smtClean="0">
                <a:latin typeface="Arial" pitchFamily="34" charset="0"/>
                <a:cs typeface="Arial" pitchFamily="34" charset="0"/>
              </a:rPr>
              <a:t>Benefits</a:t>
            </a:r>
          </a:p>
          <a:p>
            <a:pPr algn="just"/>
            <a:r>
              <a:rPr lang="en-GB" sz="1400" dirty="0" smtClean="0">
                <a:latin typeface="Arial" pitchFamily="34" charset="0"/>
                <a:cs typeface="Arial" pitchFamily="34" charset="0"/>
              </a:rPr>
              <a:t> Reduction in </a:t>
            </a:r>
            <a:r>
              <a:rPr lang="en-GB" sz="1400" dirty="0" err="1" smtClean="0">
                <a:latin typeface="Arial" pitchFamily="34" charset="0"/>
                <a:cs typeface="Arial" pitchFamily="34" charset="0"/>
              </a:rPr>
              <a:t>Glycated</a:t>
            </a:r>
            <a:r>
              <a:rPr lang="en-GB" sz="1400" dirty="0" smtClean="0">
                <a:latin typeface="Arial" pitchFamily="34" charset="0"/>
                <a:cs typeface="Arial" pitchFamily="34" charset="0"/>
              </a:rPr>
              <a:t> haemoglobin (HbA1c)</a:t>
            </a:r>
          </a:p>
          <a:p>
            <a:pPr algn="just"/>
            <a:r>
              <a:rPr lang="en-GB" sz="1400" dirty="0" smtClean="0">
                <a:latin typeface="Arial" pitchFamily="34" charset="0"/>
                <a:cs typeface="Arial" pitchFamily="34" charset="0"/>
              </a:rPr>
              <a:t> </a:t>
            </a:r>
            <a:r>
              <a:rPr lang="en-GB" sz="1400" dirty="0" smtClean="0">
                <a:latin typeface="Arial" pitchFamily="34" charset="0"/>
                <a:cs typeface="Arial" pitchFamily="34" charset="0"/>
              </a:rPr>
              <a:t>Workforce efficiency and productivity</a:t>
            </a:r>
          </a:p>
          <a:p>
            <a:pPr algn="just"/>
            <a:r>
              <a:rPr lang="en-GB" sz="1400" dirty="0" smtClean="0">
                <a:latin typeface="Arial" pitchFamily="34" charset="0"/>
                <a:cs typeface="Arial" pitchFamily="34" charset="0"/>
              </a:rPr>
              <a:t> Enhance Patients satisfaction</a:t>
            </a:r>
          </a:p>
          <a:p>
            <a:pPr algn="just"/>
            <a:r>
              <a:rPr lang="en-GB" sz="1400" dirty="0" smtClean="0">
                <a:latin typeface="Arial" pitchFamily="34" charset="0"/>
                <a:cs typeface="Arial" pitchFamily="34" charset="0"/>
              </a:rPr>
              <a:t> </a:t>
            </a:r>
            <a:r>
              <a:rPr lang="en-GB" sz="1400" dirty="0" smtClean="0">
                <a:latin typeface="Arial" pitchFamily="34" charset="0"/>
                <a:cs typeface="Arial" pitchFamily="34" charset="0"/>
              </a:rPr>
              <a:t>Pain free checking</a:t>
            </a:r>
          </a:p>
          <a:p>
            <a:pPr algn="just"/>
            <a:r>
              <a:rPr lang="en-GB" sz="1400" dirty="0" smtClean="0">
                <a:latin typeface="Arial" pitchFamily="34" charset="0"/>
                <a:cs typeface="Arial" pitchFamily="34" charset="0"/>
              </a:rPr>
              <a:t> </a:t>
            </a:r>
            <a:r>
              <a:rPr lang="en-GB" sz="1400" dirty="0" smtClean="0">
                <a:latin typeface="Arial" pitchFamily="34" charset="0"/>
                <a:cs typeface="Arial" pitchFamily="34" charset="0"/>
              </a:rPr>
              <a:t>Interdisciplinary collaboration</a:t>
            </a:r>
          </a:p>
          <a:p>
            <a:pPr algn="just">
              <a:buNone/>
            </a:pPr>
            <a:r>
              <a:rPr lang="en-GB" sz="1400" dirty="0" smtClean="0">
                <a:latin typeface="Arial" pitchFamily="34" charset="0"/>
                <a:cs typeface="Arial" pitchFamily="34" charset="0"/>
              </a:rPr>
              <a:t> </a:t>
            </a:r>
            <a:r>
              <a:rPr lang="en-GB" sz="1400" dirty="0" smtClean="0">
                <a:latin typeface="Arial" pitchFamily="34" charset="0"/>
                <a:cs typeface="Arial" pitchFamily="34" charset="0"/>
              </a:rPr>
              <a:t>    			(</a:t>
            </a:r>
            <a:r>
              <a:rPr lang="en-GB" sz="1400" dirty="0" err="1" smtClean="0">
                <a:latin typeface="Arial" pitchFamily="34" charset="0"/>
                <a:cs typeface="Arial" pitchFamily="34" charset="0"/>
              </a:rPr>
              <a:t>Knon</a:t>
            </a:r>
            <a:r>
              <a:rPr lang="en-GB" sz="1400" dirty="0" smtClean="0">
                <a:latin typeface="Arial" pitchFamily="34" charset="0"/>
                <a:cs typeface="Arial" pitchFamily="34" charset="0"/>
              </a:rPr>
              <a:t> and Moon, 2025)</a:t>
            </a:r>
          </a:p>
          <a:p>
            <a:pPr algn="just">
              <a:buNone/>
            </a:pPr>
            <a:endParaRPr lang="en-GB" sz="1400" dirty="0">
              <a:latin typeface="Arial" pitchFamily="34" charset="0"/>
              <a:cs typeface="Arial" pitchFamily="34" charset="0"/>
            </a:endParaRPr>
          </a:p>
        </p:txBody>
      </p:sp>
      <p:sp>
        <p:nvSpPr>
          <p:cNvPr id="4" name="Content Placeholder 3"/>
          <p:cNvSpPr>
            <a:spLocks noGrp="1"/>
          </p:cNvSpPr>
          <p:nvPr>
            <p:ph sz="half" idx="2"/>
          </p:nvPr>
        </p:nvSpPr>
        <p:spPr>
          <a:xfrm>
            <a:off x="6172200" y="1355272"/>
            <a:ext cx="5593702" cy="2579914"/>
          </a:xfrm>
          <a:solidFill>
            <a:schemeClr val="accent5">
              <a:lumMod val="40000"/>
              <a:lumOff val="60000"/>
            </a:schemeClr>
          </a:solidFill>
        </p:spPr>
        <p:txBody>
          <a:bodyPr>
            <a:normAutofit/>
          </a:bodyPr>
          <a:lstStyle/>
          <a:p>
            <a:pPr algn="ctr">
              <a:buNone/>
            </a:pPr>
            <a:r>
              <a:rPr lang="en-GB" sz="2400" b="1" u="sng" dirty="0" smtClean="0">
                <a:latin typeface="Arial" pitchFamily="34" charset="0"/>
                <a:cs typeface="Arial" pitchFamily="34" charset="0"/>
              </a:rPr>
              <a:t>Challenges</a:t>
            </a:r>
          </a:p>
          <a:p>
            <a:pPr algn="just"/>
            <a:r>
              <a:rPr lang="en-GB" sz="1400" dirty="0" smtClean="0">
                <a:latin typeface="Arial" pitchFamily="34" charset="0"/>
                <a:cs typeface="Arial" pitchFamily="34" charset="0"/>
              </a:rPr>
              <a:t> </a:t>
            </a:r>
            <a:r>
              <a:rPr lang="en-GB" sz="1400" dirty="0" smtClean="0">
                <a:latin typeface="Arial" pitchFamily="34" charset="0"/>
                <a:cs typeface="Arial" pitchFamily="34" charset="0"/>
              </a:rPr>
              <a:t>Digital education  difficult to teach in old people</a:t>
            </a:r>
          </a:p>
          <a:p>
            <a:pPr algn="just"/>
            <a:r>
              <a:rPr lang="en-GB" sz="1400" dirty="0" smtClean="0">
                <a:latin typeface="Arial" pitchFamily="34" charset="0"/>
                <a:cs typeface="Arial" pitchFamily="34" charset="0"/>
              </a:rPr>
              <a:t> I</a:t>
            </a:r>
            <a:r>
              <a:rPr lang="en-GB" sz="1400" dirty="0" smtClean="0">
                <a:latin typeface="Arial" pitchFamily="34" charset="0"/>
                <a:cs typeface="Arial" pitchFamily="34" charset="0"/>
              </a:rPr>
              <a:t>ncreased cost </a:t>
            </a:r>
          </a:p>
          <a:p>
            <a:pPr algn="just"/>
            <a:r>
              <a:rPr lang="en-GB" sz="1400" dirty="0" smtClean="0">
                <a:latin typeface="Arial" pitchFamily="34" charset="0"/>
                <a:cs typeface="Arial" pitchFamily="34" charset="0"/>
              </a:rPr>
              <a:t> </a:t>
            </a:r>
            <a:r>
              <a:rPr lang="en-GB" sz="1400" dirty="0" smtClean="0">
                <a:latin typeface="Arial" pitchFamily="34" charset="0"/>
                <a:cs typeface="Arial" pitchFamily="34" charset="0"/>
              </a:rPr>
              <a:t> Difficulty in analytical thinking and data interpreting</a:t>
            </a:r>
          </a:p>
          <a:p>
            <a:pPr algn="just"/>
            <a:r>
              <a:rPr lang="en-GB" sz="1400" dirty="0" smtClean="0">
                <a:latin typeface="Arial" pitchFamily="34" charset="0"/>
                <a:cs typeface="Arial" pitchFamily="34" charset="0"/>
              </a:rPr>
              <a:t> </a:t>
            </a:r>
            <a:r>
              <a:rPr lang="en-GB" sz="1400" dirty="0" smtClean="0">
                <a:latin typeface="Arial" pitchFamily="34" charset="0"/>
                <a:cs typeface="Arial" pitchFamily="34" charset="0"/>
              </a:rPr>
              <a:t> Data overload</a:t>
            </a:r>
          </a:p>
          <a:p>
            <a:pPr algn="just">
              <a:buNone/>
            </a:pPr>
            <a:r>
              <a:rPr lang="en-GB" sz="1400" dirty="0" smtClean="0">
                <a:latin typeface="Arial" pitchFamily="34" charset="0"/>
                <a:cs typeface="Arial" pitchFamily="34" charset="0"/>
              </a:rPr>
              <a:t>				(</a:t>
            </a:r>
            <a:r>
              <a:rPr lang="en-GB" sz="1400" dirty="0" err="1" smtClean="0">
                <a:latin typeface="Arial" pitchFamily="34" charset="0"/>
                <a:cs typeface="Arial" pitchFamily="34" charset="0"/>
              </a:rPr>
              <a:t>Agarwal</a:t>
            </a:r>
            <a:r>
              <a:rPr lang="en-GB" sz="1400" dirty="0" smtClean="0">
                <a:latin typeface="Arial" pitchFamily="34" charset="0"/>
                <a:cs typeface="Arial" pitchFamily="34" charset="0"/>
              </a:rPr>
              <a:t> et al., 2022)</a:t>
            </a:r>
            <a:endParaRPr lang="en-GB" sz="1400" dirty="0">
              <a:latin typeface="Arial" pitchFamily="34" charset="0"/>
              <a:cs typeface="Arial" pitchFamily="34" charset="0"/>
            </a:endParaRPr>
          </a:p>
        </p:txBody>
      </p:sp>
      <p:sp>
        <p:nvSpPr>
          <p:cNvPr id="5" name="Slide Number Placeholder 4"/>
          <p:cNvSpPr>
            <a:spLocks noGrp="1"/>
          </p:cNvSpPr>
          <p:nvPr>
            <p:ph type="sldNum" sz="quarter" idx="12"/>
          </p:nvPr>
        </p:nvSpPr>
        <p:spPr/>
        <p:txBody>
          <a:bodyPr/>
          <a:lstStyle/>
          <a:p>
            <a:fld id="{9F1F8E63-D4E6-420C-B763-C5977E96A00A}" type="slidenum">
              <a:rPr lang="en-GB" smtClean="0"/>
              <a:pPr/>
              <a:t>6</a:t>
            </a:fld>
            <a:endParaRPr lang="en-GB"/>
          </a:p>
        </p:txBody>
      </p:sp>
      <p:sp>
        <p:nvSpPr>
          <p:cNvPr id="6" name="Rectangle 5"/>
          <p:cNvSpPr/>
          <p:nvPr/>
        </p:nvSpPr>
        <p:spPr>
          <a:xfrm>
            <a:off x="578499" y="4226767"/>
            <a:ext cx="11196734" cy="2136711"/>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u="sng" dirty="0" smtClean="0">
                <a:solidFill>
                  <a:schemeClr val="tx1"/>
                </a:solidFill>
                <a:latin typeface="Arial" pitchFamily="34" charset="0"/>
                <a:cs typeface="Arial" pitchFamily="34" charset="0"/>
              </a:rPr>
              <a:t>Service Delivery</a:t>
            </a:r>
          </a:p>
          <a:p>
            <a:pPr algn="just">
              <a:lnSpc>
                <a:spcPct val="150000"/>
              </a:lnSpc>
            </a:pPr>
            <a:r>
              <a:rPr lang="en-GB" sz="1400" dirty="0" smtClean="0">
                <a:solidFill>
                  <a:schemeClr val="tx1"/>
                </a:solidFill>
                <a:latin typeface="Arial" pitchFamily="34" charset="0"/>
                <a:cs typeface="Arial" pitchFamily="34" charset="0"/>
              </a:rPr>
              <a:t>CGM devices reshaped diabetes care model. It shifted regular clinic visits, manual finger pricking, data reviewing and targeted interventions. CGM devices are providing proactive, continuous and remote monitoring.  </a:t>
            </a:r>
            <a:endParaRPr lang="en-GB" sz="1400" dirty="0">
              <a:solidFill>
                <a:schemeClr val="tx1"/>
              </a:solidFill>
              <a:latin typeface="Arial" pitchFamily="34" charset="0"/>
              <a:cs typeface="Arial"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9F1F8E63-D4E6-420C-B763-C5977E96A00A}" type="slidenum">
              <a:rPr lang="en-GB" smtClean="0"/>
              <a:pPr/>
              <a:t>7</a:t>
            </a:fld>
            <a:endParaRPr lang="en-GB"/>
          </a:p>
        </p:txBody>
      </p:sp>
      <p:sp>
        <p:nvSpPr>
          <p:cNvPr id="3" name="Rectangle 2"/>
          <p:cNvSpPr/>
          <p:nvPr/>
        </p:nvSpPr>
        <p:spPr>
          <a:xfrm>
            <a:off x="522514" y="410547"/>
            <a:ext cx="11122089" cy="5682343"/>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GB" b="1" u="sng" dirty="0" smtClean="0">
                <a:solidFill>
                  <a:schemeClr val="tx1"/>
                </a:solidFill>
                <a:latin typeface="Arial" pitchFamily="34" charset="0"/>
                <a:cs typeface="Arial" pitchFamily="34" charset="0"/>
              </a:rPr>
              <a:t>Changes in Workflows, Communication, and </a:t>
            </a:r>
            <a:r>
              <a:rPr lang="en-GB" b="1" u="sng" dirty="0" smtClean="0">
                <a:solidFill>
                  <a:schemeClr val="tx1"/>
                </a:solidFill>
                <a:latin typeface="Arial" pitchFamily="34" charset="0"/>
                <a:cs typeface="Arial" pitchFamily="34" charset="0"/>
              </a:rPr>
              <a:t>Efficiency</a:t>
            </a:r>
          </a:p>
          <a:p>
            <a:pPr>
              <a:lnSpc>
                <a:spcPct val="150000"/>
              </a:lnSpc>
            </a:pPr>
            <a:endParaRPr lang="en-GB" b="1" u="sng" dirty="0" smtClean="0">
              <a:solidFill>
                <a:schemeClr val="tx1"/>
              </a:solidFill>
              <a:latin typeface="Arial" pitchFamily="34" charset="0"/>
              <a:cs typeface="Arial" pitchFamily="34" charset="0"/>
            </a:endParaRPr>
          </a:p>
          <a:p>
            <a:pPr algn="just">
              <a:lnSpc>
                <a:spcPct val="150000"/>
              </a:lnSpc>
            </a:pPr>
            <a:r>
              <a:rPr lang="en-GB" sz="1600" dirty="0" smtClean="0">
                <a:solidFill>
                  <a:schemeClr val="tx1"/>
                </a:solidFill>
                <a:latin typeface="Arial" pitchFamily="34" charset="0"/>
                <a:cs typeface="Arial" pitchFamily="34" charset="0"/>
              </a:rPr>
              <a:t>CGM devices make sure that health care professionals including nurses, specialist diabetes nurses and pharmacists to share their tasks, integrate digital data which received from sensors with healthcare records, analyse data and prepare reports based on real time readings of diabetes (American Diabetes Association, 2025).</a:t>
            </a:r>
          </a:p>
          <a:p>
            <a:pPr algn="just">
              <a:lnSpc>
                <a:spcPct val="150000"/>
              </a:lnSpc>
            </a:pPr>
            <a:r>
              <a:rPr lang="en-GB" sz="1600" dirty="0" smtClean="0">
                <a:solidFill>
                  <a:schemeClr val="tx1"/>
                </a:solidFill>
                <a:latin typeface="Arial" pitchFamily="34" charset="0"/>
                <a:cs typeface="Arial" pitchFamily="34" charset="0"/>
              </a:rPr>
              <a:t>Communication patterns also changed. CGM devices are connected with healthcare professional’s digital tools and cloud dashboards. In this way, interdisciplinary teams enable to access to real time reading of blood glucose which reduce GPs and hospitals. These devices minimise in person contact, easy and smooth access during pandemic as well as reduce ambiguity between patients and health professionals.(</a:t>
            </a:r>
            <a:r>
              <a:rPr lang="en-GB" sz="1600" dirty="0" smtClean="0">
                <a:solidFill>
                  <a:schemeClr val="tx1"/>
                </a:solidFill>
                <a:latin typeface="Arial" pitchFamily="34" charset="0"/>
                <a:cs typeface="Arial" pitchFamily="34" charset="0"/>
              </a:rPr>
              <a:t>American Diabetes Association, 2025</a:t>
            </a:r>
            <a:r>
              <a:rPr lang="en-GB" sz="1600" dirty="0" smtClean="0">
                <a:solidFill>
                  <a:schemeClr val="tx1"/>
                </a:solidFill>
                <a:latin typeface="Arial" pitchFamily="34" charset="0"/>
                <a:cs typeface="Arial" pitchFamily="34" charset="0"/>
              </a:rPr>
              <a:t>).</a:t>
            </a:r>
          </a:p>
          <a:p>
            <a:pPr algn="just">
              <a:lnSpc>
                <a:spcPct val="150000"/>
              </a:lnSpc>
            </a:pPr>
            <a:r>
              <a:rPr lang="en-GB" sz="1600" dirty="0" smtClean="0">
                <a:solidFill>
                  <a:schemeClr val="tx1"/>
                </a:solidFill>
                <a:latin typeface="Arial" pitchFamily="34" charset="0"/>
                <a:cs typeface="Arial" pitchFamily="34" charset="0"/>
              </a:rPr>
              <a:t>Efficiency depends on quick and accurate information , with the help of CGM devices healthcare professionals reduce emergencies and hospitalizations due to early intervention. Real time data collected by CM devices and gathered in patient’s healthcare records, nobody can change it , no risk of forgery (Aleppo et al., 2023).</a:t>
            </a:r>
          </a:p>
          <a:p>
            <a:pPr algn="just">
              <a:lnSpc>
                <a:spcPct val="150000"/>
              </a:lnSpc>
            </a:pPr>
            <a:r>
              <a:rPr lang="en-GB" sz="1400" dirty="0" smtClean="0">
                <a:solidFill>
                  <a:schemeClr val="tx1"/>
                </a:solidFill>
                <a:latin typeface="Arial" pitchFamily="34" charset="0"/>
                <a:cs typeface="Arial" pitchFamily="34" charset="0"/>
              </a:rPr>
              <a:t>  </a:t>
            </a:r>
            <a:endParaRPr lang="en-GB" sz="1400" dirty="0" smtClean="0">
              <a:solidFill>
                <a:schemeClr val="tx1"/>
              </a:solidFill>
              <a:latin typeface="Arial" pitchFamily="34" charset="0"/>
              <a:cs typeface="Arial" pitchFamily="34" charset="0"/>
            </a:endParaRPr>
          </a:p>
          <a:p>
            <a:pPr>
              <a:lnSpc>
                <a:spcPct val="150000"/>
              </a:lnSpc>
            </a:pPr>
            <a:endParaRPr lang="en-GB" sz="1400" b="1" u="sng" dirty="0" smtClean="0">
              <a:solidFill>
                <a:schemeClr val="tx1"/>
              </a:solidFill>
              <a:latin typeface="Arial" pitchFamily="34" charset="0"/>
              <a:cs typeface="Arial" pitchFamily="34" charset="0"/>
            </a:endParaRPr>
          </a:p>
          <a:p>
            <a:pPr>
              <a:lnSpc>
                <a:spcPct val="150000"/>
              </a:lnSpc>
            </a:pPr>
            <a:endParaRPr lang="en-GB" sz="1400" dirty="0" smtClean="0">
              <a:solidFill>
                <a:schemeClr val="tx1"/>
              </a:solidFill>
              <a:latin typeface="Arial" pitchFamily="34" charset="0"/>
              <a:cs typeface="Arial" pitchFamily="34" charset="0"/>
            </a:endParaRPr>
          </a:p>
          <a:p>
            <a:pPr algn="just">
              <a:lnSpc>
                <a:spcPct val="150000"/>
              </a:lnSpc>
            </a:pPr>
            <a:endParaRPr lang="en-GB" sz="1600" dirty="0">
              <a:solidFill>
                <a:schemeClr val="tx1"/>
              </a:solidFill>
              <a:latin typeface="Arial" pitchFamily="34" charset="0"/>
              <a:cs typeface="Arial"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9F1F8E63-D4E6-420C-B763-C5977E96A00A}" type="slidenum">
              <a:rPr lang="en-GB" smtClean="0"/>
              <a:pPr/>
              <a:t>8</a:t>
            </a:fld>
            <a:endParaRPr lang="en-GB"/>
          </a:p>
        </p:txBody>
      </p:sp>
      <p:sp>
        <p:nvSpPr>
          <p:cNvPr id="3" name="Rectangle 2"/>
          <p:cNvSpPr/>
          <p:nvPr/>
        </p:nvSpPr>
        <p:spPr>
          <a:xfrm>
            <a:off x="578497" y="373224"/>
            <a:ext cx="11112759" cy="6055568"/>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fontAlgn="base">
              <a:spcBef>
                <a:spcPct val="0"/>
              </a:spcBef>
              <a:spcAft>
                <a:spcPct val="0"/>
              </a:spcAft>
            </a:pPr>
            <a:endParaRPr lang="en-GB" b="1" u="sng" dirty="0" smtClean="0">
              <a:solidFill>
                <a:schemeClr val="tx1"/>
              </a:solidFill>
              <a:latin typeface="Arial" pitchFamily="34" charset="0"/>
              <a:ea typeface="Times New Roman" pitchFamily="18" charset="0"/>
              <a:cs typeface="Arial" pitchFamily="34" charset="0"/>
            </a:endParaRPr>
          </a:p>
          <a:p>
            <a:pPr lvl="0" algn="just" fontAlgn="base">
              <a:spcBef>
                <a:spcPct val="0"/>
              </a:spcBef>
              <a:spcAft>
                <a:spcPct val="0"/>
              </a:spcAft>
            </a:pPr>
            <a:endParaRPr lang="en-GB" b="1" u="sng" dirty="0" smtClean="0">
              <a:solidFill>
                <a:schemeClr val="tx1"/>
              </a:solidFill>
              <a:latin typeface="Arial" pitchFamily="34" charset="0"/>
              <a:ea typeface="Times New Roman" pitchFamily="18" charset="0"/>
              <a:cs typeface="Arial" pitchFamily="34" charset="0"/>
            </a:endParaRPr>
          </a:p>
          <a:p>
            <a:pPr lvl="0" algn="just" fontAlgn="base">
              <a:spcBef>
                <a:spcPct val="0"/>
              </a:spcBef>
              <a:spcAft>
                <a:spcPct val="0"/>
              </a:spcAft>
            </a:pPr>
            <a:endParaRPr lang="en-GB" b="1" u="sng" dirty="0" smtClean="0">
              <a:solidFill>
                <a:schemeClr val="tx1"/>
              </a:solidFill>
              <a:latin typeface="Arial" pitchFamily="34" charset="0"/>
              <a:ea typeface="Times New Roman" pitchFamily="18" charset="0"/>
              <a:cs typeface="Arial" pitchFamily="34" charset="0"/>
            </a:endParaRPr>
          </a:p>
          <a:p>
            <a:pPr lvl="0" algn="just" fontAlgn="base">
              <a:spcBef>
                <a:spcPct val="0"/>
              </a:spcBef>
              <a:spcAft>
                <a:spcPct val="0"/>
              </a:spcAft>
            </a:pPr>
            <a:endParaRPr lang="en-GB" b="1" u="sng" dirty="0" smtClean="0">
              <a:solidFill>
                <a:schemeClr val="tx1"/>
              </a:solidFill>
              <a:latin typeface="Arial" pitchFamily="34" charset="0"/>
              <a:ea typeface="Times New Roman" pitchFamily="18" charset="0"/>
              <a:cs typeface="Arial" pitchFamily="34" charset="0"/>
            </a:endParaRPr>
          </a:p>
          <a:p>
            <a:pPr lvl="0" algn="just" fontAlgn="base">
              <a:spcBef>
                <a:spcPct val="0"/>
              </a:spcBef>
              <a:spcAft>
                <a:spcPct val="0"/>
              </a:spcAft>
            </a:pPr>
            <a:endParaRPr lang="en-GB" b="1" u="sng" dirty="0" smtClean="0">
              <a:solidFill>
                <a:schemeClr val="tx1"/>
              </a:solidFill>
              <a:latin typeface="Arial" pitchFamily="34" charset="0"/>
              <a:ea typeface="Times New Roman" pitchFamily="18" charset="0"/>
              <a:cs typeface="Arial" pitchFamily="34" charset="0"/>
            </a:endParaRPr>
          </a:p>
          <a:p>
            <a:pPr lvl="0" algn="just" fontAlgn="base">
              <a:spcBef>
                <a:spcPct val="0"/>
              </a:spcBef>
              <a:spcAft>
                <a:spcPct val="0"/>
              </a:spcAft>
            </a:pPr>
            <a:r>
              <a:rPr lang="en-GB" b="1" u="sng" dirty="0" smtClean="0">
                <a:solidFill>
                  <a:schemeClr val="tx1"/>
                </a:solidFill>
                <a:latin typeface="Arial" pitchFamily="34" charset="0"/>
                <a:ea typeface="Times New Roman" pitchFamily="18" charset="0"/>
                <a:cs typeface="Arial" pitchFamily="34" charset="0"/>
              </a:rPr>
              <a:t>Short-Term Challenges</a:t>
            </a:r>
          </a:p>
          <a:p>
            <a:pPr lvl="0" algn="just" fontAlgn="base">
              <a:spcBef>
                <a:spcPct val="0"/>
              </a:spcBef>
              <a:spcAft>
                <a:spcPct val="0"/>
              </a:spcAft>
            </a:pPr>
            <a:endParaRPr lang="en-GB" b="1" u="sng" dirty="0" smtClean="0">
              <a:solidFill>
                <a:schemeClr val="tx1"/>
              </a:solidFill>
              <a:latin typeface="Arial" pitchFamily="34" charset="0"/>
              <a:ea typeface="Times New Roman" pitchFamily="18" charset="0"/>
              <a:cs typeface="Arial" pitchFamily="34" charset="0"/>
            </a:endParaRPr>
          </a:p>
          <a:p>
            <a:pPr lvl="0" algn="just" fontAlgn="base">
              <a:spcBef>
                <a:spcPct val="0"/>
              </a:spcBef>
              <a:spcAft>
                <a:spcPct val="0"/>
              </a:spcAft>
              <a:buFont typeface="Arial" pitchFamily="34" charset="0"/>
              <a:buChar char="•"/>
            </a:pPr>
            <a:r>
              <a:rPr lang="en-GB" sz="1400" dirty="0" smtClean="0">
                <a:solidFill>
                  <a:schemeClr val="tx1"/>
                </a:solidFill>
                <a:latin typeface="Arial" pitchFamily="34" charset="0"/>
                <a:cs typeface="Arial" pitchFamily="34" charset="0"/>
              </a:rPr>
              <a:t> </a:t>
            </a:r>
            <a:r>
              <a:rPr lang="en-GB" sz="1400" dirty="0" smtClean="0">
                <a:solidFill>
                  <a:schemeClr val="tx1"/>
                </a:solidFill>
                <a:latin typeface="Arial" pitchFamily="34" charset="0"/>
                <a:cs typeface="Arial" pitchFamily="34" charset="0"/>
              </a:rPr>
              <a:t>Cost barrier</a:t>
            </a:r>
          </a:p>
          <a:p>
            <a:pPr lvl="0" algn="just" fontAlgn="base">
              <a:spcBef>
                <a:spcPct val="0"/>
              </a:spcBef>
              <a:spcAft>
                <a:spcPct val="0"/>
              </a:spcAft>
              <a:buFont typeface="Arial" pitchFamily="34" charset="0"/>
              <a:buChar char="•"/>
            </a:pPr>
            <a:r>
              <a:rPr lang="en-GB" sz="1400" dirty="0" smtClean="0">
                <a:solidFill>
                  <a:schemeClr val="tx1"/>
                </a:solidFill>
                <a:latin typeface="Arial" pitchFamily="34" charset="0"/>
                <a:cs typeface="Arial" pitchFamily="34" charset="0"/>
              </a:rPr>
              <a:t> </a:t>
            </a:r>
            <a:r>
              <a:rPr lang="en-GB" sz="1400" dirty="0" smtClean="0">
                <a:solidFill>
                  <a:schemeClr val="tx1"/>
                </a:solidFill>
                <a:latin typeface="Arial" pitchFamily="34" charset="0"/>
                <a:cs typeface="Arial" pitchFamily="34" charset="0"/>
              </a:rPr>
              <a:t>Untrained staff</a:t>
            </a:r>
          </a:p>
          <a:p>
            <a:pPr lvl="0" algn="just" fontAlgn="base">
              <a:spcBef>
                <a:spcPct val="0"/>
              </a:spcBef>
              <a:spcAft>
                <a:spcPct val="0"/>
              </a:spcAft>
              <a:buFont typeface="Arial" pitchFamily="34" charset="0"/>
              <a:buChar char="•"/>
            </a:pPr>
            <a:r>
              <a:rPr lang="en-GB" sz="1400" dirty="0" smtClean="0">
                <a:solidFill>
                  <a:schemeClr val="tx1"/>
                </a:solidFill>
                <a:latin typeface="Arial" pitchFamily="34" charset="0"/>
                <a:cs typeface="Arial" pitchFamily="34" charset="0"/>
              </a:rPr>
              <a:t> </a:t>
            </a:r>
            <a:r>
              <a:rPr lang="en-GB" sz="1400" dirty="0" smtClean="0">
                <a:solidFill>
                  <a:schemeClr val="tx1"/>
                </a:solidFill>
                <a:latin typeface="Arial" pitchFamily="34" charset="0"/>
                <a:cs typeface="Arial" pitchFamily="34" charset="0"/>
              </a:rPr>
              <a:t>Less knowledge about IT</a:t>
            </a:r>
          </a:p>
          <a:p>
            <a:pPr lvl="0" algn="just" fontAlgn="base">
              <a:spcBef>
                <a:spcPct val="0"/>
              </a:spcBef>
              <a:spcAft>
                <a:spcPct val="0"/>
              </a:spcAft>
            </a:pPr>
            <a:r>
              <a:rPr lang="en-GB" sz="1400" dirty="0" smtClean="0">
                <a:solidFill>
                  <a:schemeClr val="tx1"/>
                </a:solidFill>
                <a:latin typeface="Arial" pitchFamily="34" charset="0"/>
                <a:cs typeface="Arial" pitchFamily="34" charset="0"/>
              </a:rPr>
              <a:t>                                                                                                                                                                       (Martens et al., 2021)</a:t>
            </a:r>
          </a:p>
          <a:p>
            <a:pPr lvl="0" algn="just" fontAlgn="base">
              <a:spcBef>
                <a:spcPct val="0"/>
              </a:spcBef>
              <a:spcAft>
                <a:spcPct val="0"/>
              </a:spcAft>
            </a:pPr>
            <a:endParaRPr lang="en-GB" sz="1400" dirty="0" smtClean="0">
              <a:solidFill>
                <a:schemeClr val="tx1"/>
              </a:solidFill>
              <a:latin typeface="Arial" pitchFamily="34" charset="0"/>
              <a:cs typeface="Arial" pitchFamily="34" charset="0"/>
            </a:endParaRPr>
          </a:p>
          <a:p>
            <a:pPr algn="just" fontAlgn="base">
              <a:spcBef>
                <a:spcPct val="0"/>
              </a:spcBef>
              <a:spcAft>
                <a:spcPct val="0"/>
              </a:spcAft>
            </a:pPr>
            <a:r>
              <a:rPr lang="en-GB" b="1" u="sng" dirty="0" smtClean="0">
                <a:solidFill>
                  <a:schemeClr val="tx1"/>
                </a:solidFill>
                <a:latin typeface="Arial" pitchFamily="34" charset="0"/>
                <a:ea typeface="Times New Roman" pitchFamily="18" charset="0"/>
                <a:cs typeface="Arial" pitchFamily="34" charset="0"/>
              </a:rPr>
              <a:t>UK-Based Case </a:t>
            </a:r>
            <a:r>
              <a:rPr lang="en-GB" b="1" u="sng" dirty="0" smtClean="0">
                <a:solidFill>
                  <a:schemeClr val="tx1"/>
                </a:solidFill>
                <a:latin typeface="Arial" pitchFamily="34" charset="0"/>
                <a:ea typeface="Times New Roman" pitchFamily="18" charset="0"/>
                <a:cs typeface="Arial" pitchFamily="34" charset="0"/>
              </a:rPr>
              <a:t>Studies</a:t>
            </a:r>
            <a:endParaRPr lang="en-GB" sz="1400" dirty="0" smtClean="0">
              <a:solidFill>
                <a:schemeClr val="tx1"/>
              </a:solidFill>
              <a:latin typeface="Arial" pitchFamily="34" charset="0"/>
              <a:cs typeface="Arial" pitchFamily="34" charset="0"/>
            </a:endParaRPr>
          </a:p>
          <a:p>
            <a:pPr lvl="0" algn="just" eaLnBrk="0" fontAlgn="base" hangingPunct="0">
              <a:lnSpc>
                <a:spcPct val="150000"/>
              </a:lnSpc>
              <a:spcBef>
                <a:spcPct val="0"/>
              </a:spcBef>
              <a:spcAft>
                <a:spcPct val="0"/>
              </a:spcAft>
              <a:buFont typeface="Arial" pitchFamily="34" charset="0"/>
              <a:buChar char="•"/>
            </a:pPr>
            <a:r>
              <a:rPr lang="en-GB" sz="1400" dirty="0" smtClean="0">
                <a:solidFill>
                  <a:schemeClr val="tx1"/>
                </a:solidFill>
                <a:latin typeface="Arial" pitchFamily="34" charset="0"/>
                <a:ea typeface="Times New Roman" pitchFamily="18" charset="0"/>
                <a:cs typeface="Arial" pitchFamily="34" charset="0"/>
              </a:rPr>
              <a:t> Association of British Clinical </a:t>
            </a:r>
            <a:r>
              <a:rPr lang="en-GB" sz="1400" dirty="0" err="1" smtClean="0">
                <a:solidFill>
                  <a:schemeClr val="tx1"/>
                </a:solidFill>
                <a:latin typeface="Arial" pitchFamily="34" charset="0"/>
                <a:ea typeface="Times New Roman" pitchFamily="18" charset="0"/>
                <a:cs typeface="Arial" pitchFamily="34" charset="0"/>
              </a:rPr>
              <a:t>Diabetologists</a:t>
            </a:r>
            <a:r>
              <a:rPr lang="en-GB" sz="1400" dirty="0" smtClean="0">
                <a:solidFill>
                  <a:schemeClr val="tx1"/>
                </a:solidFill>
                <a:latin typeface="Arial" pitchFamily="34" charset="0"/>
                <a:ea typeface="Times New Roman" pitchFamily="18" charset="0"/>
                <a:cs typeface="Arial" pitchFamily="34" charset="0"/>
              </a:rPr>
              <a:t> (ABCD) (2020), audit collected real-world data from over 10,000 freestyle Libra users from 101 NHS hospitals in UK. Through this study, they examine effects on </a:t>
            </a:r>
            <a:r>
              <a:rPr lang="en-GB" sz="1400" dirty="0" err="1" smtClean="0">
                <a:solidFill>
                  <a:schemeClr val="tx1"/>
                </a:solidFill>
                <a:latin typeface="Arial" pitchFamily="34" charset="0"/>
                <a:ea typeface="Times New Roman" pitchFamily="18" charset="0"/>
                <a:cs typeface="Arial" pitchFamily="34" charset="0"/>
              </a:rPr>
              <a:t>glycaemic</a:t>
            </a:r>
            <a:r>
              <a:rPr lang="en-GB" sz="1400" dirty="0" smtClean="0">
                <a:solidFill>
                  <a:schemeClr val="tx1"/>
                </a:solidFill>
                <a:latin typeface="Arial" pitchFamily="34" charset="0"/>
                <a:ea typeface="Times New Roman" pitchFamily="18" charset="0"/>
                <a:cs typeface="Arial" pitchFamily="34" charset="0"/>
              </a:rPr>
              <a:t> control (HBA1c), hypoglycaemic awareness, time in hypoglycaemia, diabetes stress and utilisation of healthcare resources.</a:t>
            </a:r>
            <a:endParaRPr lang="en-GB" sz="1400" dirty="0" smtClean="0">
              <a:solidFill>
                <a:schemeClr val="tx1"/>
              </a:solidFill>
              <a:latin typeface="Arial" pitchFamily="34" charset="0"/>
              <a:cs typeface="Arial" pitchFamily="34" charset="0"/>
            </a:endParaRPr>
          </a:p>
          <a:p>
            <a:pPr lvl="0" algn="just" eaLnBrk="0" fontAlgn="base" hangingPunct="0">
              <a:lnSpc>
                <a:spcPct val="150000"/>
              </a:lnSpc>
              <a:spcBef>
                <a:spcPct val="0"/>
              </a:spcBef>
              <a:spcAft>
                <a:spcPct val="0"/>
              </a:spcAft>
              <a:buFont typeface="Arial" pitchFamily="34" charset="0"/>
              <a:buChar char="•"/>
            </a:pPr>
            <a:r>
              <a:rPr lang="en-GB" sz="1400" dirty="0" smtClean="0">
                <a:solidFill>
                  <a:schemeClr val="tx1"/>
                </a:solidFill>
                <a:latin typeface="Arial" pitchFamily="34" charset="0"/>
                <a:ea typeface="Times New Roman" pitchFamily="18" charset="0"/>
                <a:cs typeface="Arial" pitchFamily="34" charset="0"/>
              </a:rPr>
              <a:t> In another study, 92 adults aged 18 years old with type 1 diabetes from Eastern </a:t>
            </a:r>
            <a:r>
              <a:rPr lang="en-GB" sz="1400" dirty="0" err="1" smtClean="0">
                <a:solidFill>
                  <a:schemeClr val="tx1"/>
                </a:solidFill>
                <a:latin typeface="Arial" pitchFamily="34" charset="0"/>
                <a:ea typeface="Times New Roman" pitchFamily="18" charset="0"/>
                <a:cs typeface="Arial" pitchFamily="34" charset="0"/>
              </a:rPr>
              <a:t>Chestshire</a:t>
            </a:r>
            <a:r>
              <a:rPr lang="en-GB" sz="1400" dirty="0" smtClean="0">
                <a:solidFill>
                  <a:schemeClr val="tx1"/>
                </a:solidFill>
                <a:latin typeface="Arial" pitchFamily="34" charset="0"/>
                <a:ea typeface="Times New Roman" pitchFamily="18" charset="0"/>
                <a:cs typeface="Arial" pitchFamily="34" charset="0"/>
              </a:rPr>
              <a:t> region participate. Researcher found that after 3 months use of </a:t>
            </a:r>
            <a:r>
              <a:rPr lang="en-GB" sz="1400" dirty="0" err="1" smtClean="0">
                <a:solidFill>
                  <a:schemeClr val="tx1"/>
                </a:solidFill>
                <a:latin typeface="Arial" pitchFamily="34" charset="0"/>
                <a:ea typeface="Times New Roman" pitchFamily="18" charset="0"/>
                <a:cs typeface="Arial" pitchFamily="34" charset="0"/>
              </a:rPr>
              <a:t>Libre</a:t>
            </a:r>
            <a:r>
              <a:rPr lang="en-GB" sz="1400" dirty="0" smtClean="0">
                <a:solidFill>
                  <a:schemeClr val="tx1"/>
                </a:solidFill>
                <a:latin typeface="Arial" pitchFamily="34" charset="0"/>
                <a:ea typeface="Times New Roman" pitchFamily="18" charset="0"/>
                <a:cs typeface="Arial" pitchFamily="34" charset="0"/>
              </a:rPr>
              <a:t> HBA1c reduced to 83.0 </a:t>
            </a:r>
            <a:r>
              <a:rPr lang="en-GB" sz="1400" dirty="0" err="1" smtClean="0">
                <a:solidFill>
                  <a:schemeClr val="tx1"/>
                </a:solidFill>
                <a:latin typeface="Arial" pitchFamily="34" charset="0"/>
                <a:ea typeface="Times New Roman" pitchFamily="18" charset="0"/>
                <a:cs typeface="Arial" pitchFamily="34" charset="0"/>
              </a:rPr>
              <a:t>mmol</a:t>
            </a:r>
            <a:r>
              <a:rPr lang="en-GB" sz="1400" dirty="0" smtClean="0">
                <a:solidFill>
                  <a:schemeClr val="tx1"/>
                </a:solidFill>
                <a:latin typeface="Arial" pitchFamily="34" charset="0"/>
                <a:ea typeface="Times New Roman" pitchFamily="18" charset="0"/>
                <a:cs typeface="Arial" pitchFamily="34" charset="0"/>
              </a:rPr>
              <a:t> to 72.3 </a:t>
            </a:r>
            <a:r>
              <a:rPr lang="en-GB" sz="1400" dirty="0" err="1" smtClean="0">
                <a:solidFill>
                  <a:schemeClr val="tx1"/>
                </a:solidFill>
                <a:latin typeface="Arial" pitchFamily="34" charset="0"/>
                <a:ea typeface="Times New Roman" pitchFamily="18" charset="0"/>
                <a:cs typeface="Arial" pitchFamily="34" charset="0"/>
              </a:rPr>
              <a:t>mmol</a:t>
            </a:r>
            <a:r>
              <a:rPr lang="en-GB" sz="1400" dirty="0" smtClean="0">
                <a:solidFill>
                  <a:schemeClr val="tx1"/>
                </a:solidFill>
                <a:latin typeface="Arial" pitchFamily="34" charset="0"/>
                <a:ea typeface="Times New Roman" pitchFamily="18" charset="0"/>
                <a:cs typeface="Arial" pitchFamily="34" charset="0"/>
              </a:rPr>
              <a:t> and further reduced in next 6 months. Age and gender did not correlate with any change in HBA1c (</a:t>
            </a:r>
            <a:r>
              <a:rPr lang="en-GB" sz="1400" dirty="0" smtClean="0">
                <a:solidFill>
                  <a:srgbClr val="000000"/>
                </a:solidFill>
                <a:latin typeface="Arial" pitchFamily="34" charset="0"/>
                <a:ea typeface="Calibri" pitchFamily="34" charset="0"/>
                <a:cs typeface="Arial" pitchFamily="34" charset="0"/>
              </a:rPr>
              <a:t>The University of Manchester, 2020)</a:t>
            </a:r>
            <a:r>
              <a:rPr lang="en-GB" sz="1400" dirty="0" smtClean="0">
                <a:solidFill>
                  <a:schemeClr val="tx1"/>
                </a:solidFill>
                <a:latin typeface="Arial" pitchFamily="34" charset="0"/>
                <a:ea typeface="Times New Roman" pitchFamily="18" charset="0"/>
                <a:cs typeface="Arial" pitchFamily="34" charset="0"/>
              </a:rPr>
              <a:t>.</a:t>
            </a:r>
            <a:endParaRPr lang="en-GB" sz="1400" dirty="0" smtClean="0">
              <a:solidFill>
                <a:schemeClr val="tx1"/>
              </a:solidFill>
              <a:latin typeface="Arial" pitchFamily="34" charset="0"/>
              <a:cs typeface="Arial" pitchFamily="34" charset="0"/>
            </a:endParaRPr>
          </a:p>
          <a:p>
            <a:pPr lvl="0" algn="just" eaLnBrk="0" fontAlgn="base" hangingPunct="0">
              <a:lnSpc>
                <a:spcPct val="150000"/>
              </a:lnSpc>
              <a:spcBef>
                <a:spcPct val="0"/>
              </a:spcBef>
              <a:spcAft>
                <a:spcPct val="0"/>
              </a:spcAft>
              <a:buFont typeface="Arial" pitchFamily="34" charset="0"/>
              <a:buChar char="•"/>
            </a:pPr>
            <a:r>
              <a:rPr lang="en-GB" sz="1400" dirty="0" smtClean="0">
                <a:solidFill>
                  <a:srgbClr val="000000"/>
                </a:solidFill>
                <a:latin typeface="Arial" pitchFamily="34" charset="0"/>
                <a:ea typeface="Calibri" pitchFamily="34" charset="0"/>
                <a:cs typeface="Arial" pitchFamily="34" charset="0"/>
              </a:rPr>
              <a:t> Quality in Care (2020) developed a study during Covid-19 pandemic when NHS Trust uses to implement </a:t>
            </a:r>
            <a:r>
              <a:rPr lang="en-GB" sz="1400" dirty="0" err="1" smtClean="0">
                <a:solidFill>
                  <a:srgbClr val="000000"/>
                </a:solidFill>
                <a:latin typeface="Arial" pitchFamily="34" charset="0"/>
                <a:ea typeface="Calibri" pitchFamily="34" charset="0"/>
                <a:cs typeface="Arial" pitchFamily="34" charset="0"/>
              </a:rPr>
              <a:t>Libre</a:t>
            </a:r>
            <a:r>
              <a:rPr lang="en-GB" sz="1400" dirty="0" smtClean="0">
                <a:solidFill>
                  <a:srgbClr val="000000"/>
                </a:solidFill>
                <a:latin typeface="Arial" pitchFamily="34" charset="0"/>
                <a:ea typeface="Calibri" pitchFamily="34" charset="0"/>
                <a:cs typeface="Arial" pitchFamily="34" charset="0"/>
              </a:rPr>
              <a:t> or similar flash device on 350 patients to reduce staff exposure as well as staff burden. Device users found it extremely useful, 94% reported about staff exposure reduction, 87% preferred it on finger pricking, 68% felt great control on diabetes and 79% reported about increased in confidence. </a:t>
            </a:r>
          </a:p>
          <a:p>
            <a:pPr lvl="0" algn="just" eaLnBrk="0" fontAlgn="base" hangingPunct="0">
              <a:lnSpc>
                <a:spcPct val="150000"/>
              </a:lnSpc>
              <a:spcBef>
                <a:spcPct val="0"/>
              </a:spcBef>
              <a:spcAft>
                <a:spcPct val="0"/>
              </a:spcAft>
              <a:buFont typeface="Arial" pitchFamily="34" charset="0"/>
              <a:buChar char="•"/>
            </a:pPr>
            <a:r>
              <a:rPr lang="en-GB" sz="1400" dirty="0" smtClean="0">
                <a:solidFill>
                  <a:srgbClr val="000000"/>
                </a:solidFill>
                <a:latin typeface="Arial" pitchFamily="34" charset="0"/>
                <a:ea typeface="Calibri" pitchFamily="34" charset="0"/>
                <a:cs typeface="Arial" pitchFamily="34" charset="0"/>
              </a:rPr>
              <a:t> Manchester Biomedical Research Centre (NIHR) (2024), conducted a study from Blackpool Teaching Hospital’s 127 patients who participated to check the affects of </a:t>
            </a:r>
            <a:r>
              <a:rPr lang="en-GB" sz="1400" dirty="0" err="1" smtClean="0">
                <a:solidFill>
                  <a:srgbClr val="000000"/>
                </a:solidFill>
                <a:latin typeface="Arial" pitchFamily="34" charset="0"/>
                <a:ea typeface="Calibri" pitchFamily="34" charset="0"/>
                <a:cs typeface="Arial" pitchFamily="34" charset="0"/>
              </a:rPr>
              <a:t>Libre</a:t>
            </a:r>
            <a:r>
              <a:rPr lang="en-GB" sz="1400" dirty="0" smtClean="0">
                <a:solidFill>
                  <a:srgbClr val="000000"/>
                </a:solidFill>
                <a:latin typeface="Arial" pitchFamily="34" charset="0"/>
                <a:ea typeface="Calibri" pitchFamily="34" charset="0"/>
                <a:cs typeface="Arial" pitchFamily="34" charset="0"/>
              </a:rPr>
              <a:t> after 1 year use. They reported 46% reduction in hypoglycaemic episodes as well as they check the work flow and efficiency after using this device.</a:t>
            </a:r>
          </a:p>
          <a:p>
            <a:pPr lvl="0" eaLnBrk="0" fontAlgn="base" hangingPunct="0">
              <a:spcBef>
                <a:spcPct val="0"/>
              </a:spcBef>
              <a:spcAft>
                <a:spcPct val="0"/>
              </a:spcAft>
            </a:pPr>
            <a:endParaRPr lang="en-GB" sz="1100" dirty="0" smtClean="0">
              <a:solidFill>
                <a:srgbClr val="000000"/>
              </a:solidFill>
              <a:latin typeface="Arial" pitchFamily="34" charset="0"/>
              <a:ea typeface="Calibri" pitchFamily="34" charset="0"/>
              <a:cs typeface="Arial" pitchFamily="34" charset="0"/>
            </a:endParaRPr>
          </a:p>
          <a:p>
            <a:pPr lvl="0" eaLnBrk="0" fontAlgn="base" hangingPunct="0">
              <a:spcBef>
                <a:spcPct val="0"/>
              </a:spcBef>
              <a:spcAft>
                <a:spcPct val="0"/>
              </a:spcAft>
            </a:pPr>
            <a:endParaRPr lang="en-GB" sz="1100" dirty="0" smtClean="0">
              <a:solidFill>
                <a:srgbClr val="000000"/>
              </a:solidFill>
              <a:latin typeface="Arial" pitchFamily="34" charset="0"/>
              <a:ea typeface="Calibri" pitchFamily="34" charset="0"/>
              <a:cs typeface="Arial" pitchFamily="34" charset="0"/>
            </a:endParaRPr>
          </a:p>
          <a:p>
            <a:pPr lvl="0" eaLnBrk="0" fontAlgn="base" hangingPunct="0">
              <a:spcBef>
                <a:spcPct val="0"/>
              </a:spcBef>
              <a:spcAft>
                <a:spcPct val="0"/>
              </a:spcAft>
            </a:pPr>
            <a:endParaRPr lang="en-GB" sz="1100" dirty="0" smtClean="0">
              <a:solidFill>
                <a:srgbClr val="000000"/>
              </a:solidFill>
              <a:latin typeface="Arial" pitchFamily="34" charset="0"/>
              <a:ea typeface="Calibri" pitchFamily="34" charset="0"/>
              <a:cs typeface="Arial" pitchFamily="34" charset="0"/>
            </a:endParaRPr>
          </a:p>
          <a:p>
            <a:pPr algn="just" fontAlgn="base">
              <a:spcBef>
                <a:spcPct val="0"/>
              </a:spcBef>
              <a:spcAft>
                <a:spcPct val="0"/>
              </a:spcAft>
            </a:pPr>
            <a:endParaRPr lang="en-GB" sz="1400" dirty="0" smtClean="0">
              <a:solidFill>
                <a:schemeClr val="tx1"/>
              </a:solidFill>
              <a:latin typeface="Arial" pitchFamily="34" charset="0"/>
              <a:cs typeface="Arial" pitchFamily="34" charset="0"/>
            </a:endParaRPr>
          </a:p>
          <a:p>
            <a:pPr lvl="0" algn="just" fontAlgn="base">
              <a:spcBef>
                <a:spcPct val="0"/>
              </a:spcBef>
              <a:spcAft>
                <a:spcPct val="0"/>
              </a:spcAft>
            </a:pPr>
            <a:endParaRPr lang="en-GB" sz="1400" dirty="0" smtClean="0">
              <a:solidFill>
                <a:schemeClr val="tx1"/>
              </a:solidFill>
              <a:latin typeface="Arial" pitchFamily="34" charset="0"/>
              <a:cs typeface="Arial" pitchFamily="34" charset="0"/>
            </a:endParaRPr>
          </a:p>
          <a:p>
            <a:pPr lvl="0" algn="just" fontAlgn="base">
              <a:spcBef>
                <a:spcPct val="0"/>
              </a:spcBef>
              <a:spcAft>
                <a:spcPct val="0"/>
              </a:spcAft>
            </a:pPr>
            <a:endParaRPr lang="en-GB" sz="1400" dirty="0" smtClean="0">
              <a:solidFill>
                <a:schemeClr val="tx1"/>
              </a:solidFill>
              <a:latin typeface="Arial" pitchFamily="34" charset="0"/>
              <a:cs typeface="Arial"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9F1F8E63-D4E6-420C-B763-C5977E96A00A}" type="slidenum">
              <a:rPr lang="en-GB" smtClean="0"/>
              <a:pPr/>
              <a:t>9</a:t>
            </a:fld>
            <a:endParaRPr lang="en-GB"/>
          </a:p>
        </p:txBody>
      </p:sp>
      <p:sp>
        <p:nvSpPr>
          <p:cNvPr id="3" name="Rectangle 2"/>
          <p:cNvSpPr/>
          <p:nvPr/>
        </p:nvSpPr>
        <p:spPr>
          <a:xfrm>
            <a:off x="475861" y="466531"/>
            <a:ext cx="11243387" cy="5327779"/>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u="sng" dirty="0" smtClean="0">
                <a:solidFill>
                  <a:schemeClr val="tx1"/>
                </a:solidFill>
                <a:latin typeface="Arial" pitchFamily="34" charset="0"/>
                <a:cs typeface="Arial" pitchFamily="34" charset="0"/>
              </a:rPr>
              <a:t>Recommendations</a:t>
            </a:r>
          </a:p>
          <a:p>
            <a:endParaRPr lang="en-GB" b="1" u="sng" dirty="0" smtClean="0">
              <a:solidFill>
                <a:schemeClr val="tx1"/>
              </a:solidFill>
              <a:latin typeface="Arial" pitchFamily="34" charset="0"/>
              <a:cs typeface="Arial" pitchFamily="34" charset="0"/>
            </a:endParaRPr>
          </a:p>
          <a:p>
            <a:pPr lvl="0" algn="just">
              <a:lnSpc>
                <a:spcPct val="150000"/>
              </a:lnSpc>
              <a:buFont typeface="Arial" pitchFamily="34" charset="0"/>
              <a:buChar char="•"/>
            </a:pPr>
            <a:r>
              <a:rPr lang="en-GB" sz="1600" dirty="0" smtClean="0">
                <a:solidFill>
                  <a:schemeClr val="tx1"/>
                </a:solidFill>
                <a:latin typeface="Arial" pitchFamily="34" charset="0"/>
                <a:cs typeface="Arial" pitchFamily="34" charset="0"/>
              </a:rPr>
              <a:t> NHS </a:t>
            </a:r>
            <a:r>
              <a:rPr lang="en-GB" sz="1600" dirty="0" smtClean="0">
                <a:solidFill>
                  <a:schemeClr val="tx1"/>
                </a:solidFill>
                <a:latin typeface="Arial" pitchFamily="34" charset="0"/>
                <a:cs typeface="Arial" pitchFamily="34" charset="0"/>
              </a:rPr>
              <a:t>should be targeted high need group first whether they belong to any area or ethnic group.</a:t>
            </a:r>
            <a:endParaRPr lang="en-GB" sz="1600" b="1" dirty="0" smtClean="0">
              <a:solidFill>
                <a:schemeClr val="tx1"/>
              </a:solidFill>
              <a:latin typeface="Arial" pitchFamily="34" charset="0"/>
              <a:cs typeface="Arial" pitchFamily="34" charset="0"/>
            </a:endParaRPr>
          </a:p>
          <a:p>
            <a:pPr lvl="0" algn="just">
              <a:lnSpc>
                <a:spcPct val="150000"/>
              </a:lnSpc>
              <a:buFont typeface="Arial" pitchFamily="34" charset="0"/>
              <a:buChar char="•"/>
            </a:pPr>
            <a:r>
              <a:rPr lang="en-GB" sz="1600" dirty="0" smtClean="0">
                <a:solidFill>
                  <a:schemeClr val="tx1"/>
                </a:solidFill>
                <a:latin typeface="Arial" pitchFamily="34" charset="0"/>
                <a:cs typeface="Arial" pitchFamily="34" charset="0"/>
              </a:rPr>
              <a:t> Provide </a:t>
            </a:r>
            <a:r>
              <a:rPr lang="en-GB" sz="1600" dirty="0" smtClean="0">
                <a:solidFill>
                  <a:schemeClr val="tx1"/>
                </a:solidFill>
                <a:latin typeface="Arial" pitchFamily="34" charset="0"/>
                <a:cs typeface="Arial" pitchFamily="34" charset="0"/>
              </a:rPr>
              <a:t>a mandatory education for users and gave them awareness of CGM device’s importance for their diabetes management</a:t>
            </a:r>
            <a:r>
              <a:rPr lang="en-GB" sz="1600" dirty="0" smtClean="0">
                <a:solidFill>
                  <a:schemeClr val="tx1"/>
                </a:solidFill>
                <a:latin typeface="Arial" pitchFamily="34" charset="0"/>
                <a:cs typeface="Arial" pitchFamily="34" charset="0"/>
              </a:rPr>
              <a:t>.</a:t>
            </a:r>
            <a:endParaRPr lang="en-GB" sz="1600" b="1" dirty="0" smtClean="0">
              <a:solidFill>
                <a:schemeClr val="tx1"/>
              </a:solidFill>
              <a:latin typeface="Arial" pitchFamily="34" charset="0"/>
              <a:cs typeface="Arial" pitchFamily="34" charset="0"/>
            </a:endParaRPr>
          </a:p>
          <a:p>
            <a:pPr lvl="0" algn="just">
              <a:lnSpc>
                <a:spcPct val="150000"/>
              </a:lnSpc>
              <a:buFont typeface="Arial" pitchFamily="34" charset="0"/>
              <a:buChar char="•"/>
            </a:pPr>
            <a:r>
              <a:rPr lang="en-GB" sz="1600" dirty="0" smtClean="0">
                <a:solidFill>
                  <a:schemeClr val="tx1"/>
                </a:solidFill>
                <a:latin typeface="Arial" pitchFamily="34" charset="0"/>
                <a:cs typeface="Arial" pitchFamily="34" charset="0"/>
              </a:rPr>
              <a:t> Some </a:t>
            </a:r>
            <a:r>
              <a:rPr lang="en-GB" sz="1600" dirty="0" smtClean="0">
                <a:solidFill>
                  <a:schemeClr val="tx1"/>
                </a:solidFill>
                <a:latin typeface="Arial" pitchFamily="34" charset="0"/>
                <a:cs typeface="Arial" pitchFamily="34" charset="0"/>
              </a:rPr>
              <a:t>patients with type 2 treated with insulin but some local government found them costly. In this way NHS make them cost effective for those patients.</a:t>
            </a:r>
            <a:endParaRPr lang="en-GB" sz="1600" b="1" dirty="0" smtClean="0">
              <a:solidFill>
                <a:schemeClr val="tx1"/>
              </a:solidFill>
              <a:latin typeface="Arial" pitchFamily="34" charset="0"/>
              <a:cs typeface="Arial" pitchFamily="34" charset="0"/>
            </a:endParaRPr>
          </a:p>
          <a:p>
            <a:pPr lvl="0" algn="just">
              <a:lnSpc>
                <a:spcPct val="150000"/>
              </a:lnSpc>
              <a:buFont typeface="Arial" pitchFamily="34" charset="0"/>
              <a:buChar char="•"/>
            </a:pPr>
            <a:r>
              <a:rPr lang="en-GB" sz="1600" dirty="0" smtClean="0">
                <a:solidFill>
                  <a:schemeClr val="tx1"/>
                </a:solidFill>
                <a:latin typeface="Arial" pitchFamily="34" charset="0"/>
                <a:cs typeface="Arial" pitchFamily="34" charset="0"/>
              </a:rPr>
              <a:t> CGM </a:t>
            </a:r>
            <a:r>
              <a:rPr lang="en-GB" sz="1600" dirty="0" smtClean="0">
                <a:solidFill>
                  <a:schemeClr val="tx1"/>
                </a:solidFill>
                <a:latin typeface="Arial" pitchFamily="34" charset="0"/>
                <a:cs typeface="Arial" pitchFamily="34" charset="0"/>
              </a:rPr>
              <a:t>should be adopted broadly for people with insulin-treated diabetes including Type 2, pregnant women with Type 1, and those have hypoglycaemia episodes or who require carer support</a:t>
            </a:r>
            <a:r>
              <a:rPr lang="en-GB" sz="1600" dirty="0" smtClean="0">
                <a:solidFill>
                  <a:schemeClr val="tx1"/>
                </a:solidFill>
                <a:latin typeface="Arial" pitchFamily="34" charset="0"/>
                <a:cs typeface="Arial" pitchFamily="34" charset="0"/>
              </a:rPr>
              <a:t>.</a:t>
            </a:r>
            <a:r>
              <a:rPr lang="en-GB" sz="1600" dirty="0" smtClean="0">
                <a:solidFill>
                  <a:schemeClr val="tx1"/>
                </a:solidFill>
                <a:latin typeface="Arial" pitchFamily="34" charset="0"/>
                <a:cs typeface="Arial" pitchFamily="34" charset="0"/>
              </a:rPr>
              <a:t> </a:t>
            </a:r>
          </a:p>
          <a:p>
            <a:pPr lvl="0" algn="just">
              <a:lnSpc>
                <a:spcPct val="150000"/>
              </a:lnSpc>
              <a:buFont typeface="Arial" pitchFamily="34" charset="0"/>
              <a:buChar char="•"/>
            </a:pPr>
            <a:r>
              <a:rPr lang="en-GB" sz="1600" dirty="0" smtClean="0">
                <a:solidFill>
                  <a:schemeClr val="tx1"/>
                </a:solidFill>
                <a:latin typeface="Arial" pitchFamily="34" charset="0"/>
                <a:cs typeface="Arial" pitchFamily="34" charset="0"/>
              </a:rPr>
              <a:t> Ensure </a:t>
            </a:r>
            <a:r>
              <a:rPr lang="en-GB" sz="1600" dirty="0" smtClean="0">
                <a:solidFill>
                  <a:schemeClr val="tx1"/>
                </a:solidFill>
                <a:latin typeface="Arial" pitchFamily="34" charset="0"/>
                <a:cs typeface="Arial" pitchFamily="34" charset="0"/>
              </a:rPr>
              <a:t>paring device with existing NHS EHR system and adopt strict safety criteria. </a:t>
            </a:r>
            <a:endParaRPr lang="en-GB" sz="1600" b="1" dirty="0" smtClean="0">
              <a:solidFill>
                <a:schemeClr val="tx1"/>
              </a:solidFill>
              <a:latin typeface="Arial" pitchFamily="34" charset="0"/>
              <a:cs typeface="Arial" pitchFamily="34" charset="0"/>
            </a:endParaRPr>
          </a:p>
          <a:p>
            <a:pPr algn="just">
              <a:lnSpc>
                <a:spcPct val="150000"/>
              </a:lnSpc>
            </a:pPr>
            <a:r>
              <a:rPr lang="en-GB" sz="1600" b="1" dirty="0" smtClean="0">
                <a:solidFill>
                  <a:schemeClr val="tx1"/>
                </a:solidFill>
                <a:latin typeface="Arial" pitchFamily="34" charset="0"/>
                <a:cs typeface="Arial" pitchFamily="34" charset="0"/>
              </a:rPr>
              <a:t> </a:t>
            </a:r>
            <a:endParaRPr lang="en-GB" sz="1600" dirty="0" smtClean="0">
              <a:solidFill>
                <a:schemeClr val="tx1"/>
              </a:solidFill>
              <a:latin typeface="Arial" pitchFamily="34" charset="0"/>
              <a:cs typeface="Arial" pitchFamily="34" charset="0"/>
            </a:endParaRPr>
          </a:p>
          <a:p>
            <a:endParaRPr lang="en-GB" b="1" u="sng" dirty="0" smtClean="0">
              <a:solidFill>
                <a:schemeClr val="tx1"/>
              </a:solidFill>
              <a:latin typeface="Arial" pitchFamily="34" charset="0"/>
              <a:cs typeface="Arial" pitchFamily="34" charset="0"/>
            </a:endParaRPr>
          </a:p>
          <a:p>
            <a:pPr algn="just">
              <a:lnSpc>
                <a:spcPct val="150000"/>
              </a:lnSpc>
            </a:pPr>
            <a:endParaRPr lang="en-GB" sz="1400" dirty="0">
              <a:solidFill>
                <a:schemeClr val="tx1"/>
              </a:solidFill>
              <a:latin typeface="Arial" pitchFamily="34" charset="0"/>
              <a:cs typeface="Arial" pitchFamily="34" charset="0"/>
            </a:endParaRPr>
          </a:p>
        </p:txBody>
      </p:sp>
      <p:sp>
        <p:nvSpPr>
          <p:cNvPr id="1026" name="Rectangle 2"/>
          <p:cNvSpPr>
            <a:spLocks noChangeArrowheads="1"/>
          </p:cNvSpPr>
          <p:nvPr/>
        </p:nvSpPr>
        <p:spPr bwMode="auto">
          <a:xfrm>
            <a:off x="457201" y="457202"/>
            <a:ext cx="11280710" cy="109260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50000"/>
              </a:lnSpc>
              <a:spcBef>
                <a:spcPct val="0"/>
              </a:spcBef>
              <a:spcAft>
                <a:spcPct val="0"/>
              </a:spcAft>
              <a:buClrTx/>
              <a:buSzTx/>
              <a:buFontTx/>
              <a:buNone/>
              <a:tabLst/>
            </a:pPr>
            <a:endParaRPr kumimoji="0" lang="en-GB" sz="1400" b="0" i="0" u="none" strike="noStrike" cap="none" normalizeH="0" baseline="0" dirty="0" smtClean="0">
              <a:ln>
                <a:noFill/>
              </a:ln>
              <a:solidFill>
                <a:srgbClr val="000000"/>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solidFill>
                <a:srgbClr val="000000"/>
              </a:solidFill>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rgbClr val="000000"/>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solidFill>
                <a:srgbClr val="000000"/>
              </a:solidFill>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rgbClr val="000000"/>
              </a:solidFill>
              <a:effectLst/>
              <a:latin typeface="Arial" pitchFamily="34" charset="0"/>
              <a:ea typeface="Calibri" pitchFamily="34" charset="0"/>
              <a:cs typeface="Arial"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251904"/>
          </a:xfrm>
          <a:solidFill>
            <a:schemeClr val="accent5">
              <a:lumMod val="40000"/>
              <a:lumOff val="60000"/>
            </a:schemeClr>
          </a:solidFill>
        </p:spPr>
        <p:txBody>
          <a:bodyPr>
            <a:normAutofit/>
          </a:bodyPr>
          <a:lstStyle/>
          <a:p>
            <a:pPr algn="just">
              <a:lnSpc>
                <a:spcPct val="150000"/>
              </a:lnSpc>
            </a:pPr>
            <a:r>
              <a:rPr lang="en-GB" sz="2800" b="1" u="sng" dirty="0" smtClean="0">
                <a:latin typeface="Arial" pitchFamily="34" charset="0"/>
                <a:cs typeface="Arial" pitchFamily="34" charset="0"/>
              </a:rPr>
              <a:t>Conclusion</a:t>
            </a:r>
            <a:br>
              <a:rPr lang="en-GB" sz="2800" b="1" u="sng" dirty="0" smtClean="0">
                <a:latin typeface="Arial" pitchFamily="34" charset="0"/>
                <a:cs typeface="Arial" pitchFamily="34" charset="0"/>
              </a:rPr>
            </a:br>
            <a:r>
              <a:rPr lang="en-GB" sz="1600" dirty="0" smtClean="0">
                <a:latin typeface="Arial" pitchFamily="34" charset="0"/>
                <a:cs typeface="Arial" pitchFamily="34" charset="0"/>
              </a:rPr>
              <a:t>CGM devices has been widely implemented across UK health and social care during last ten years and emerged as revolutionary innovation in the field of diabetes management. As well as they played a vital role in improving </a:t>
            </a:r>
            <a:r>
              <a:rPr lang="en-GB" sz="1600" dirty="0" err="1" smtClean="0">
                <a:latin typeface="Arial" pitchFamily="34" charset="0"/>
                <a:cs typeface="Arial" pitchFamily="34" charset="0"/>
              </a:rPr>
              <a:t>glycaemic</a:t>
            </a:r>
            <a:r>
              <a:rPr lang="en-GB" sz="1600" dirty="0" smtClean="0">
                <a:latin typeface="Arial" pitchFamily="34" charset="0"/>
                <a:cs typeface="Arial" pitchFamily="34" charset="0"/>
              </a:rPr>
              <a:t> control (HBA1c). This device rollout must be paired with training, equity measures, and robust training programmes. Over the last decade CGM has moved to mainstream diabetes care in many parts of health and social care sector. The technology is clinically valuable and can be cost-effective, but its success depends on accompanying education, safe procurement, data integration and equity-focused implementation. CGM represents a high-value digital innovation that improves outcomes and quality of life for people who are treated by </a:t>
            </a:r>
            <a:r>
              <a:rPr lang="en-GB" sz="1600" dirty="0" smtClean="0">
                <a:latin typeface="Arial" pitchFamily="34" charset="0"/>
                <a:cs typeface="Arial" pitchFamily="34" charset="0"/>
              </a:rPr>
              <a:t>insulin.</a:t>
            </a:r>
            <a:r>
              <a:rPr lang="en-GB" sz="1600" b="1" u="sng" dirty="0" smtClean="0">
                <a:latin typeface="Arial" pitchFamily="34" charset="0"/>
                <a:cs typeface="Arial" pitchFamily="34" charset="0"/>
              </a:rPr>
              <a:t/>
            </a:r>
            <a:br>
              <a:rPr lang="en-GB" sz="1600" b="1" u="sng" dirty="0" smtClean="0">
                <a:latin typeface="Arial" pitchFamily="34" charset="0"/>
                <a:cs typeface="Arial" pitchFamily="34" charset="0"/>
              </a:rPr>
            </a:br>
            <a:r>
              <a:rPr lang="en-GB" dirty="0" smtClean="0"/>
              <a:t> </a:t>
            </a:r>
            <a:endParaRPr lang="en-GB" dirty="0"/>
          </a:p>
        </p:txBody>
      </p:sp>
      <p:sp>
        <p:nvSpPr>
          <p:cNvPr id="3" name="Slide Number Placeholder 2"/>
          <p:cNvSpPr>
            <a:spLocks noGrp="1"/>
          </p:cNvSpPr>
          <p:nvPr>
            <p:ph type="sldNum" sz="quarter" idx="12"/>
          </p:nvPr>
        </p:nvSpPr>
        <p:spPr/>
        <p:txBody>
          <a:bodyPr/>
          <a:lstStyle/>
          <a:p>
            <a:fld id="{9F1F8E63-D4E6-420C-B763-C5977E96A00A}" type="slidenum">
              <a:rPr lang="en-GB" smtClean="0"/>
              <a:pPr/>
              <a:t>10</a:t>
            </a:fld>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7E8D49D-1F6E-F0FD-FCD7-89051D655141}"/>
              </a:ext>
            </a:extLst>
          </p:cNvPr>
          <p:cNvSpPr>
            <a:spLocks noGrp="1"/>
          </p:cNvSpPr>
          <p:nvPr>
            <p:ph type="title"/>
          </p:nvPr>
        </p:nvSpPr>
        <p:spPr>
          <a:xfrm>
            <a:off x="838200" y="365126"/>
            <a:ext cx="10515600" cy="344001"/>
          </a:xfrm>
          <a:solidFill>
            <a:schemeClr val="accent5">
              <a:lumMod val="20000"/>
              <a:lumOff val="80000"/>
            </a:schemeClr>
          </a:solidFill>
        </p:spPr>
        <p:txBody>
          <a:bodyPr>
            <a:normAutofit fontScale="90000"/>
          </a:bodyPr>
          <a:lstStyle/>
          <a:p>
            <a:r>
              <a:rPr lang="en-GB" sz="2000" b="1" u="sng" dirty="0" smtClean="0">
                <a:latin typeface="Arial" pitchFamily="34" charset="0"/>
                <a:cs typeface="Arial" pitchFamily="34" charset="0"/>
              </a:rPr>
              <a:t>References </a:t>
            </a:r>
            <a:endParaRPr lang="en-GB" sz="2000" b="1" u="sng" dirty="0">
              <a:latin typeface="Arial" pitchFamily="34" charset="0"/>
              <a:cs typeface="Arial" pitchFamily="34" charset="0"/>
            </a:endParaRPr>
          </a:p>
        </p:txBody>
      </p:sp>
      <p:sp>
        <p:nvSpPr>
          <p:cNvPr id="3" name="Content Placeholder 2">
            <a:extLst>
              <a:ext uri="{FF2B5EF4-FFF2-40B4-BE49-F238E27FC236}">
                <a16:creationId xmlns:a16="http://schemas.microsoft.com/office/drawing/2014/main" xmlns="" id="{C44F92CA-6836-730C-0D3D-598D8BD1D512}"/>
              </a:ext>
            </a:extLst>
          </p:cNvPr>
          <p:cNvSpPr>
            <a:spLocks noGrp="1"/>
          </p:cNvSpPr>
          <p:nvPr>
            <p:ph idx="1"/>
          </p:nvPr>
        </p:nvSpPr>
        <p:spPr>
          <a:xfrm>
            <a:off x="828870" y="830425"/>
            <a:ext cx="10515600" cy="5831632"/>
          </a:xfrm>
          <a:solidFill>
            <a:schemeClr val="accent5">
              <a:lumMod val="40000"/>
              <a:lumOff val="60000"/>
            </a:schemeClr>
          </a:solidFill>
        </p:spPr>
        <p:txBody>
          <a:bodyPr>
            <a:normAutofit fontScale="32500" lnSpcReduction="20000"/>
          </a:bodyPr>
          <a:lstStyle/>
          <a:p>
            <a:pPr algn="just">
              <a:buNone/>
            </a:pPr>
            <a:endParaRPr lang="en-GB" sz="1200" b="1" u="sng" dirty="0" smtClean="0">
              <a:latin typeface="Arial" pitchFamily="34" charset="0"/>
              <a:cs typeface="Arial" pitchFamily="34" charset="0"/>
            </a:endParaRPr>
          </a:p>
          <a:p>
            <a:pPr algn="just">
              <a:lnSpc>
                <a:spcPct val="150000"/>
              </a:lnSpc>
              <a:buNone/>
            </a:pPr>
            <a:r>
              <a:rPr lang="en-GB" sz="4300" dirty="0" smtClean="0">
                <a:latin typeface="Arial" pitchFamily="34" charset="0"/>
                <a:cs typeface="Arial" pitchFamily="34" charset="0"/>
              </a:rPr>
              <a:t>Crabtree, SJ. T., </a:t>
            </a:r>
            <a:r>
              <a:rPr lang="en-GB" sz="4300" dirty="0" err="1" smtClean="0">
                <a:latin typeface="Arial" pitchFamily="34" charset="0"/>
                <a:cs typeface="Arial" pitchFamily="34" charset="0"/>
              </a:rPr>
              <a:t>Sathyapalan</a:t>
            </a:r>
            <a:r>
              <a:rPr lang="en-GB" sz="4300" dirty="0" smtClean="0">
                <a:latin typeface="Arial" pitchFamily="34" charset="0"/>
                <a:cs typeface="Arial" pitchFamily="34" charset="0"/>
              </a:rPr>
              <a:t>, T., and </a:t>
            </a:r>
            <a:r>
              <a:rPr lang="en-GB" sz="4300" dirty="0" err="1" smtClean="0">
                <a:latin typeface="Arial" pitchFamily="34" charset="0"/>
                <a:cs typeface="Arial" pitchFamily="34" charset="0"/>
              </a:rPr>
              <a:t>Wimot</a:t>
            </a:r>
            <a:r>
              <a:rPr lang="en-GB" sz="4300" dirty="0" smtClean="0">
                <a:latin typeface="Arial" pitchFamily="34" charset="0"/>
                <a:cs typeface="Arial" pitchFamily="34" charset="0"/>
              </a:rPr>
              <a:t>, G.E., (2018) ‘</a:t>
            </a:r>
            <a:r>
              <a:rPr lang="en-GB" sz="4300" dirty="0" err="1" smtClean="0">
                <a:latin typeface="Arial" pitchFamily="34" charset="0"/>
                <a:cs typeface="Arial" pitchFamily="34" charset="0"/>
              </a:rPr>
              <a:t>FreeStyle</a:t>
            </a:r>
            <a:r>
              <a:rPr lang="en-GB" sz="4300" dirty="0" smtClean="0">
                <a:latin typeface="Arial" pitchFamily="34" charset="0"/>
                <a:cs typeface="Arial" pitchFamily="34" charset="0"/>
              </a:rPr>
              <a:t> </a:t>
            </a:r>
            <a:r>
              <a:rPr lang="en-GB" sz="4300" dirty="0" err="1" smtClean="0">
                <a:latin typeface="Arial" pitchFamily="34" charset="0"/>
                <a:cs typeface="Arial" pitchFamily="34" charset="0"/>
              </a:rPr>
              <a:t>Libre</a:t>
            </a:r>
            <a:r>
              <a:rPr lang="en-GB" sz="4300" dirty="0" smtClean="0">
                <a:latin typeface="Arial" pitchFamily="34" charset="0"/>
                <a:cs typeface="Arial" pitchFamily="34" charset="0"/>
              </a:rPr>
              <a:t>: available on the NHS?’ </a:t>
            </a:r>
            <a:r>
              <a:rPr lang="en-GB" sz="4300" i="1" dirty="0" smtClean="0">
                <a:latin typeface="Arial" pitchFamily="34" charset="0"/>
                <a:cs typeface="Arial" pitchFamily="34" charset="0"/>
              </a:rPr>
              <a:t>The British Journal of diabetes.</a:t>
            </a:r>
            <a:r>
              <a:rPr lang="en-GB" sz="4300" dirty="0" smtClean="0">
                <a:latin typeface="Arial" pitchFamily="34" charset="0"/>
                <a:cs typeface="Arial" pitchFamily="34" charset="0"/>
              </a:rPr>
              <a:t> </a:t>
            </a:r>
          </a:p>
          <a:p>
            <a:pPr algn="just">
              <a:lnSpc>
                <a:spcPct val="150000"/>
              </a:lnSpc>
              <a:buNone/>
            </a:pPr>
            <a:r>
              <a:rPr lang="en-GB" sz="4300" dirty="0" smtClean="0">
                <a:latin typeface="Arial" pitchFamily="34" charset="0"/>
                <a:cs typeface="Arial" pitchFamily="34" charset="0"/>
              </a:rPr>
              <a:t>Available at: </a:t>
            </a:r>
            <a:r>
              <a:rPr lang="en-GB" sz="4300" u="sng" dirty="0" smtClean="0">
                <a:latin typeface="Arial" pitchFamily="34" charset="0"/>
                <a:cs typeface="Arial" pitchFamily="34" charset="0"/>
                <a:hlinkClick r:id="rId2"/>
              </a:rPr>
              <a:t>https://www.doi.org/10.15277/bjd.2018.168</a:t>
            </a:r>
            <a:r>
              <a:rPr lang="en-GB" sz="4300" dirty="0" smtClean="0">
                <a:latin typeface="Arial" pitchFamily="34" charset="0"/>
                <a:cs typeface="Arial" pitchFamily="34" charset="0"/>
              </a:rPr>
              <a:t>. (Accessed: 18</a:t>
            </a:r>
            <a:r>
              <a:rPr lang="en-GB" sz="4300" baseline="30000" dirty="0" smtClean="0">
                <a:latin typeface="Arial" pitchFamily="34" charset="0"/>
                <a:cs typeface="Arial" pitchFamily="34" charset="0"/>
              </a:rPr>
              <a:t>th </a:t>
            </a:r>
            <a:r>
              <a:rPr lang="en-GB" sz="4300" dirty="0" smtClean="0">
                <a:latin typeface="Arial" pitchFamily="34" charset="0"/>
                <a:cs typeface="Arial" pitchFamily="34" charset="0"/>
              </a:rPr>
              <a:t>September 2025).</a:t>
            </a:r>
          </a:p>
          <a:p>
            <a:pPr algn="just">
              <a:lnSpc>
                <a:spcPct val="150000"/>
              </a:lnSpc>
              <a:buNone/>
            </a:pPr>
            <a:r>
              <a:rPr lang="en-GB" sz="4300" dirty="0" smtClean="0">
                <a:latin typeface="Arial" pitchFamily="34" charset="0"/>
                <a:cs typeface="Arial" pitchFamily="34" charset="0"/>
              </a:rPr>
              <a:t>NHS (2024) </a:t>
            </a:r>
            <a:r>
              <a:rPr lang="en-GB" sz="4300" i="1" dirty="0" smtClean="0">
                <a:latin typeface="Arial" pitchFamily="34" charset="0"/>
                <a:cs typeface="Arial" pitchFamily="34" charset="0"/>
              </a:rPr>
              <a:t>Continuous glucose monitoring and hybrid closed loop for diabetes.</a:t>
            </a:r>
            <a:r>
              <a:rPr lang="en-GB" sz="4300" dirty="0" smtClean="0">
                <a:latin typeface="Arial" pitchFamily="34" charset="0"/>
                <a:cs typeface="Arial" pitchFamily="34" charset="0"/>
              </a:rPr>
              <a:t> </a:t>
            </a:r>
          </a:p>
          <a:p>
            <a:pPr algn="just">
              <a:lnSpc>
                <a:spcPct val="150000"/>
              </a:lnSpc>
              <a:buNone/>
            </a:pPr>
            <a:r>
              <a:rPr lang="en-GB" sz="4300" dirty="0" smtClean="0">
                <a:latin typeface="Arial" pitchFamily="34" charset="0"/>
                <a:cs typeface="Arial" pitchFamily="34" charset="0"/>
              </a:rPr>
              <a:t>Available at: </a:t>
            </a:r>
            <a:r>
              <a:rPr lang="en-GB" sz="4300" u="sng" dirty="0" smtClean="0">
                <a:latin typeface="Arial" pitchFamily="34" charset="0"/>
                <a:cs typeface="Arial" pitchFamily="34" charset="0"/>
                <a:hlinkClick r:id="rId3"/>
              </a:rPr>
              <a:t>https://www.nhs.uk/tests-and-treatments/cgm-and-hcl-for-diabetes/</a:t>
            </a:r>
            <a:r>
              <a:rPr lang="en-GB" sz="4300" dirty="0" smtClean="0">
                <a:latin typeface="Arial" pitchFamily="34" charset="0"/>
                <a:cs typeface="Arial" pitchFamily="34" charset="0"/>
              </a:rPr>
              <a:t> (Accessed: 18</a:t>
            </a:r>
            <a:r>
              <a:rPr lang="en-GB" sz="4300" baseline="30000" dirty="0" smtClean="0">
                <a:latin typeface="Arial" pitchFamily="34" charset="0"/>
                <a:cs typeface="Arial" pitchFamily="34" charset="0"/>
              </a:rPr>
              <a:t>th </a:t>
            </a:r>
            <a:r>
              <a:rPr lang="en-GB" sz="4300" dirty="0" smtClean="0">
                <a:latin typeface="Arial" pitchFamily="34" charset="0"/>
                <a:cs typeface="Arial" pitchFamily="34" charset="0"/>
              </a:rPr>
              <a:t>September 2025).</a:t>
            </a:r>
          </a:p>
          <a:p>
            <a:pPr algn="just">
              <a:lnSpc>
                <a:spcPct val="170000"/>
              </a:lnSpc>
              <a:buNone/>
            </a:pPr>
            <a:r>
              <a:rPr lang="en-GB" sz="4300" dirty="0" err="1" smtClean="0">
                <a:latin typeface="Arial" pitchFamily="34" charset="0"/>
                <a:cs typeface="Arial" pitchFamily="34" charset="0"/>
              </a:rPr>
              <a:t>FreeStyle</a:t>
            </a:r>
            <a:r>
              <a:rPr lang="en-GB" sz="4300" dirty="0" smtClean="0">
                <a:latin typeface="Arial" pitchFamily="34" charset="0"/>
                <a:cs typeface="Arial" pitchFamily="34" charset="0"/>
              </a:rPr>
              <a:t> </a:t>
            </a:r>
            <a:r>
              <a:rPr lang="en-GB" sz="4300" dirty="0" err="1" smtClean="0">
                <a:latin typeface="Arial" pitchFamily="34" charset="0"/>
                <a:cs typeface="Arial" pitchFamily="34" charset="0"/>
              </a:rPr>
              <a:t>Libre</a:t>
            </a:r>
            <a:r>
              <a:rPr lang="en-GB" sz="4300" dirty="0" smtClean="0">
                <a:latin typeface="Arial" pitchFamily="34" charset="0"/>
                <a:cs typeface="Arial" pitchFamily="34" charset="0"/>
              </a:rPr>
              <a:t> (2023) </a:t>
            </a:r>
            <a:r>
              <a:rPr lang="en-GB" sz="4300" i="1" dirty="0" smtClean="0">
                <a:latin typeface="Arial" pitchFamily="34" charset="0"/>
                <a:cs typeface="Arial" pitchFamily="34" charset="0"/>
              </a:rPr>
              <a:t>The </a:t>
            </a:r>
            <a:r>
              <a:rPr lang="en-GB" sz="4300" i="1" dirty="0" err="1" smtClean="0">
                <a:latin typeface="Arial" pitchFamily="34" charset="0"/>
                <a:cs typeface="Arial" pitchFamily="34" charset="0"/>
              </a:rPr>
              <a:t>FreeStyle</a:t>
            </a:r>
            <a:r>
              <a:rPr lang="en-GB" sz="4300" i="1" dirty="0" smtClean="0">
                <a:latin typeface="Arial" pitchFamily="34" charset="0"/>
                <a:cs typeface="Arial" pitchFamily="34" charset="0"/>
              </a:rPr>
              <a:t> </a:t>
            </a:r>
            <a:r>
              <a:rPr lang="en-GB" sz="4300" i="1" dirty="0" err="1" smtClean="0">
                <a:latin typeface="Arial" pitchFamily="34" charset="0"/>
                <a:cs typeface="Arial" pitchFamily="34" charset="0"/>
              </a:rPr>
              <a:t>Libre</a:t>
            </a:r>
            <a:r>
              <a:rPr lang="en-GB" sz="4300" i="1" dirty="0" smtClean="0">
                <a:latin typeface="Arial" pitchFamily="34" charset="0"/>
                <a:cs typeface="Arial" pitchFamily="34" charset="0"/>
              </a:rPr>
              <a:t> 2 System.</a:t>
            </a:r>
            <a:endParaRPr lang="en-GB" sz="4300" dirty="0" smtClean="0">
              <a:latin typeface="Arial" pitchFamily="34" charset="0"/>
              <a:cs typeface="Arial" pitchFamily="34" charset="0"/>
            </a:endParaRPr>
          </a:p>
          <a:p>
            <a:pPr algn="just">
              <a:lnSpc>
                <a:spcPct val="170000"/>
              </a:lnSpc>
              <a:buNone/>
            </a:pPr>
            <a:r>
              <a:rPr lang="en-GB" sz="4300" dirty="0" smtClean="0">
                <a:latin typeface="Arial" pitchFamily="34" charset="0"/>
                <a:cs typeface="Arial" pitchFamily="34" charset="0"/>
              </a:rPr>
              <a:t>Available at: </a:t>
            </a:r>
            <a:r>
              <a:rPr lang="en-GB" sz="4300" u="sng" dirty="0" smtClean="0">
                <a:latin typeface="Arial" pitchFamily="34" charset="0"/>
                <a:cs typeface="Arial" pitchFamily="34" charset="0"/>
                <a:hlinkClick r:id="rId4"/>
              </a:rPr>
              <a:t>https://www.freestyle.abbott/uk-en/products/freestyle-libre-2.html</a:t>
            </a:r>
            <a:r>
              <a:rPr lang="en-GB" sz="4300" dirty="0" smtClean="0">
                <a:latin typeface="Arial" pitchFamily="34" charset="0"/>
                <a:cs typeface="Arial" pitchFamily="34" charset="0"/>
              </a:rPr>
              <a:t>  (Accessed: 23</a:t>
            </a:r>
            <a:r>
              <a:rPr lang="en-GB" sz="4300" baseline="30000" dirty="0" smtClean="0">
                <a:latin typeface="Arial" pitchFamily="34" charset="0"/>
                <a:cs typeface="Arial" pitchFamily="34" charset="0"/>
              </a:rPr>
              <a:t>rd</a:t>
            </a:r>
            <a:r>
              <a:rPr lang="en-GB" sz="4300" dirty="0" smtClean="0">
                <a:latin typeface="Arial" pitchFamily="34" charset="0"/>
                <a:cs typeface="Arial" pitchFamily="34" charset="0"/>
              </a:rPr>
              <a:t> October 2025).</a:t>
            </a:r>
          </a:p>
          <a:p>
            <a:pPr algn="just">
              <a:lnSpc>
                <a:spcPct val="170000"/>
              </a:lnSpc>
              <a:buNone/>
            </a:pPr>
            <a:r>
              <a:rPr lang="en-GB" sz="4300" dirty="0" err="1" smtClean="0">
                <a:latin typeface="Arial" pitchFamily="34" charset="0"/>
                <a:cs typeface="Arial" pitchFamily="34" charset="0"/>
              </a:rPr>
              <a:t>FreeStyle</a:t>
            </a:r>
            <a:r>
              <a:rPr lang="en-GB" sz="4300" dirty="0" smtClean="0">
                <a:latin typeface="Arial" pitchFamily="34" charset="0"/>
                <a:cs typeface="Arial" pitchFamily="34" charset="0"/>
              </a:rPr>
              <a:t> </a:t>
            </a:r>
            <a:r>
              <a:rPr lang="en-GB" sz="4300" dirty="0" err="1" smtClean="0">
                <a:latin typeface="Arial" pitchFamily="34" charset="0"/>
                <a:cs typeface="Arial" pitchFamily="34" charset="0"/>
              </a:rPr>
              <a:t>Libre</a:t>
            </a:r>
            <a:r>
              <a:rPr lang="en-GB" sz="4300" dirty="0" smtClean="0">
                <a:latin typeface="Arial" pitchFamily="34" charset="0"/>
                <a:cs typeface="Arial" pitchFamily="34" charset="0"/>
              </a:rPr>
              <a:t> (2023) </a:t>
            </a:r>
            <a:r>
              <a:rPr lang="en-GB" sz="4300" i="1" dirty="0" err="1" smtClean="0">
                <a:latin typeface="Arial" pitchFamily="34" charset="0"/>
                <a:cs typeface="Arial" pitchFamily="34" charset="0"/>
              </a:rPr>
              <a:t>FreeStyle</a:t>
            </a:r>
            <a:r>
              <a:rPr lang="en-GB" sz="4300" i="1" dirty="0" smtClean="0">
                <a:latin typeface="Arial" pitchFamily="34" charset="0"/>
                <a:cs typeface="Arial" pitchFamily="34" charset="0"/>
              </a:rPr>
              <a:t> </a:t>
            </a:r>
            <a:r>
              <a:rPr lang="en-GB" sz="4300" i="1" dirty="0" err="1" smtClean="0">
                <a:latin typeface="Arial" pitchFamily="34" charset="0"/>
                <a:cs typeface="Arial" pitchFamily="34" charset="0"/>
              </a:rPr>
              <a:t>Libre</a:t>
            </a:r>
            <a:r>
              <a:rPr lang="en-GB" sz="4300" i="1" dirty="0" smtClean="0">
                <a:latin typeface="Arial" pitchFamily="34" charset="0"/>
                <a:cs typeface="Arial" pitchFamily="34" charset="0"/>
              </a:rPr>
              <a:t> Sensors.</a:t>
            </a:r>
            <a:r>
              <a:rPr lang="en-GB" sz="4300" dirty="0" smtClean="0">
                <a:latin typeface="Arial" pitchFamily="34" charset="0"/>
                <a:cs typeface="Arial" pitchFamily="34" charset="0"/>
              </a:rPr>
              <a:t> Available at: </a:t>
            </a:r>
            <a:r>
              <a:rPr lang="en-GB" sz="4300" u="sng" dirty="0" smtClean="0">
                <a:latin typeface="Arial" pitchFamily="34" charset="0"/>
                <a:cs typeface="Arial" pitchFamily="34" charset="0"/>
                <a:hlinkClick r:id="rId5"/>
              </a:rPr>
              <a:t>https://www.freestyle.abbott/ae-en/product/freestyle-libre-</a:t>
            </a:r>
          </a:p>
          <a:p>
            <a:pPr algn="just">
              <a:lnSpc>
                <a:spcPct val="170000"/>
              </a:lnSpc>
              <a:buNone/>
            </a:pPr>
            <a:r>
              <a:rPr lang="en-GB" sz="4300" u="sng" dirty="0" smtClean="0">
                <a:latin typeface="Arial" pitchFamily="34" charset="0"/>
                <a:cs typeface="Arial" pitchFamily="34" charset="0"/>
                <a:hlinkClick r:id="rId5"/>
              </a:rPr>
              <a:t>sensor.html</a:t>
            </a:r>
            <a:r>
              <a:rPr lang="en-GB" sz="4300" dirty="0" smtClean="0">
                <a:latin typeface="Arial" pitchFamily="34" charset="0"/>
                <a:cs typeface="Arial" pitchFamily="34" charset="0"/>
              </a:rPr>
              <a:t> (Accessed: 23</a:t>
            </a:r>
            <a:r>
              <a:rPr lang="en-GB" sz="4300" baseline="30000" dirty="0" smtClean="0">
                <a:latin typeface="Arial" pitchFamily="34" charset="0"/>
                <a:cs typeface="Arial" pitchFamily="34" charset="0"/>
              </a:rPr>
              <a:t>rd</a:t>
            </a:r>
            <a:r>
              <a:rPr lang="en-GB" sz="4300" dirty="0" smtClean="0">
                <a:latin typeface="Arial" pitchFamily="34" charset="0"/>
                <a:cs typeface="Arial" pitchFamily="34" charset="0"/>
              </a:rPr>
              <a:t> October 2025).</a:t>
            </a:r>
          </a:p>
          <a:p>
            <a:pPr algn="just" fontAlgn="base">
              <a:lnSpc>
                <a:spcPct val="170000"/>
              </a:lnSpc>
              <a:buNone/>
            </a:pPr>
            <a:r>
              <a:rPr lang="en-GB" sz="4300" dirty="0" smtClean="0">
                <a:latin typeface="Arial" pitchFamily="34" charset="0"/>
                <a:cs typeface="Arial" pitchFamily="34" charset="0"/>
              </a:rPr>
              <a:t>The </a:t>
            </a:r>
            <a:r>
              <a:rPr lang="en-GB" sz="4300" dirty="0" err="1" smtClean="0">
                <a:latin typeface="Arial" pitchFamily="34" charset="0"/>
                <a:cs typeface="Arial" pitchFamily="34" charset="0"/>
              </a:rPr>
              <a:t>Gadgeteer</a:t>
            </a:r>
            <a:r>
              <a:rPr lang="en-GB" sz="4300" dirty="0" smtClean="0">
                <a:latin typeface="Arial" pitchFamily="34" charset="0"/>
                <a:cs typeface="Arial" pitchFamily="34" charset="0"/>
              </a:rPr>
              <a:t> (2020)</a:t>
            </a:r>
            <a:r>
              <a:rPr lang="en-GB" sz="4300" b="1" dirty="0" smtClean="0">
                <a:latin typeface="Arial" pitchFamily="34" charset="0"/>
                <a:cs typeface="Arial" pitchFamily="34" charset="0"/>
              </a:rPr>
              <a:t> </a:t>
            </a:r>
            <a:r>
              <a:rPr lang="en-GB" sz="4300" i="1" dirty="0" smtClean="0">
                <a:latin typeface="Arial" pitchFamily="34" charset="0"/>
                <a:cs typeface="Arial" pitchFamily="34" charset="0"/>
              </a:rPr>
              <a:t>Abbott </a:t>
            </a:r>
            <a:r>
              <a:rPr lang="en-GB" sz="4300" i="1" dirty="0" err="1" smtClean="0">
                <a:latin typeface="Arial" pitchFamily="34" charset="0"/>
                <a:cs typeface="Arial" pitchFamily="34" charset="0"/>
              </a:rPr>
              <a:t>FreeStyle</a:t>
            </a:r>
            <a:r>
              <a:rPr lang="en-GB" sz="4300" i="1" dirty="0" smtClean="0">
                <a:latin typeface="Arial" pitchFamily="34" charset="0"/>
                <a:cs typeface="Arial" pitchFamily="34" charset="0"/>
              </a:rPr>
              <a:t> </a:t>
            </a:r>
            <a:r>
              <a:rPr lang="en-GB" sz="4300" i="1" dirty="0" err="1" smtClean="0">
                <a:latin typeface="Arial" pitchFamily="34" charset="0"/>
                <a:cs typeface="Arial" pitchFamily="34" charset="0"/>
              </a:rPr>
              <a:t>Libre</a:t>
            </a:r>
            <a:r>
              <a:rPr lang="en-GB" sz="4300" i="1" dirty="0" smtClean="0">
                <a:latin typeface="Arial" pitchFamily="34" charset="0"/>
                <a:cs typeface="Arial" pitchFamily="34" charset="0"/>
              </a:rPr>
              <a:t> 14-day flash glucose monitoring sensor review – No more finger sticks!</a:t>
            </a:r>
            <a:r>
              <a:rPr lang="en-GB" sz="4300" dirty="0" smtClean="0">
                <a:latin typeface="Arial" pitchFamily="34" charset="0"/>
                <a:cs typeface="Arial" pitchFamily="34" charset="0"/>
              </a:rPr>
              <a:t> Available at: </a:t>
            </a:r>
            <a:endParaRPr lang="en-GB" sz="4300" b="1" dirty="0" smtClean="0">
              <a:latin typeface="Arial" pitchFamily="34" charset="0"/>
              <a:cs typeface="Arial" pitchFamily="34" charset="0"/>
            </a:endParaRPr>
          </a:p>
          <a:p>
            <a:pPr algn="just">
              <a:lnSpc>
                <a:spcPct val="170000"/>
              </a:lnSpc>
              <a:buNone/>
            </a:pPr>
            <a:r>
              <a:rPr lang="en-GB" sz="4300" u="sng" dirty="0" smtClean="0">
                <a:latin typeface="Arial" pitchFamily="34" charset="0"/>
                <a:cs typeface="Arial" pitchFamily="34" charset="0"/>
                <a:hlinkClick r:id="rId6"/>
              </a:rPr>
              <a:t>https://www.the-gadgeteer.com/2020/12/08/abbott-freestyle-libre-14-day-flash-glucose-monitoring-sensor-review-no-more-finger-sticks/</a:t>
            </a:r>
            <a:r>
              <a:rPr lang="en-GB" sz="4300" dirty="0" smtClean="0">
                <a:latin typeface="Arial" pitchFamily="34" charset="0"/>
                <a:cs typeface="Arial" pitchFamily="34" charset="0"/>
              </a:rPr>
              <a:t> (Accessed: 23</a:t>
            </a:r>
            <a:r>
              <a:rPr lang="en-GB" sz="4300" baseline="30000" dirty="0" smtClean="0">
                <a:latin typeface="Arial" pitchFamily="34" charset="0"/>
                <a:cs typeface="Arial" pitchFamily="34" charset="0"/>
              </a:rPr>
              <a:t>rd</a:t>
            </a:r>
            <a:r>
              <a:rPr lang="en-GB" sz="4300" dirty="0" smtClean="0">
                <a:latin typeface="Arial" pitchFamily="34" charset="0"/>
                <a:cs typeface="Arial" pitchFamily="34" charset="0"/>
              </a:rPr>
              <a:t> October 2025).</a:t>
            </a:r>
          </a:p>
          <a:p>
            <a:pPr algn="just">
              <a:lnSpc>
                <a:spcPct val="170000"/>
              </a:lnSpc>
              <a:buNone/>
            </a:pPr>
            <a:r>
              <a:rPr lang="en-GB" sz="4300" dirty="0" smtClean="0">
                <a:latin typeface="Arial" pitchFamily="34" charset="0"/>
                <a:cs typeface="Arial" pitchFamily="34" charset="0"/>
              </a:rPr>
              <a:t>National Institute of Care Excellence (2023) </a:t>
            </a:r>
            <a:r>
              <a:rPr lang="en-GB" sz="4300" i="1" dirty="0" smtClean="0">
                <a:latin typeface="Arial" pitchFamily="34" charset="0"/>
                <a:cs typeface="Arial" pitchFamily="34" charset="0"/>
              </a:rPr>
              <a:t>Continuous Glucose Monitoring.</a:t>
            </a:r>
            <a:r>
              <a:rPr lang="en-GB" sz="4300" dirty="0" smtClean="0">
                <a:latin typeface="Arial" pitchFamily="34" charset="0"/>
                <a:cs typeface="Arial" pitchFamily="34" charset="0"/>
              </a:rPr>
              <a:t> Available at: </a:t>
            </a:r>
            <a:r>
              <a:rPr lang="en-GB" sz="4300" u="sng" dirty="0" smtClean="0">
                <a:latin typeface="Arial" pitchFamily="34" charset="0"/>
                <a:cs typeface="Arial" pitchFamily="34" charset="0"/>
                <a:hlinkClick r:id="rId7"/>
              </a:rPr>
              <a:t>https://www.niddk.nih.gov/</a:t>
            </a:r>
          </a:p>
          <a:p>
            <a:pPr algn="just">
              <a:lnSpc>
                <a:spcPct val="170000"/>
              </a:lnSpc>
              <a:buNone/>
            </a:pPr>
            <a:r>
              <a:rPr lang="en-GB" sz="4300" u="sng" dirty="0" smtClean="0">
                <a:latin typeface="Arial" pitchFamily="34" charset="0"/>
                <a:cs typeface="Arial" pitchFamily="34" charset="0"/>
                <a:hlinkClick r:id="rId7"/>
              </a:rPr>
              <a:t>health-information/diabetes/overview/managing-diabetes/continuous-glucose-monitoring</a:t>
            </a:r>
            <a:r>
              <a:rPr lang="en-GB" sz="4300" dirty="0" smtClean="0">
                <a:latin typeface="Arial" pitchFamily="34" charset="0"/>
                <a:cs typeface="Arial" pitchFamily="34" charset="0"/>
              </a:rPr>
              <a:t> (Accessed: 18</a:t>
            </a:r>
            <a:r>
              <a:rPr lang="en-GB" sz="4300" baseline="30000" dirty="0" smtClean="0">
                <a:latin typeface="Arial" pitchFamily="34" charset="0"/>
                <a:cs typeface="Arial" pitchFamily="34" charset="0"/>
              </a:rPr>
              <a:t>th </a:t>
            </a:r>
            <a:r>
              <a:rPr lang="en-GB" sz="4300" dirty="0" smtClean="0">
                <a:latin typeface="Arial" pitchFamily="34" charset="0"/>
                <a:cs typeface="Arial" pitchFamily="34" charset="0"/>
              </a:rPr>
              <a:t>September 2025).</a:t>
            </a:r>
          </a:p>
          <a:p>
            <a:pPr algn="just">
              <a:lnSpc>
                <a:spcPct val="150000"/>
              </a:lnSpc>
              <a:buNone/>
            </a:pPr>
            <a:endParaRPr lang="en-US" sz="1400" dirty="0" smtClean="0">
              <a:latin typeface="Arial" pitchFamily="34" charset="0"/>
              <a:cs typeface="Arial" pitchFamily="34" charset="0"/>
            </a:endParaRPr>
          </a:p>
          <a:p>
            <a:pPr>
              <a:buNone/>
            </a:pPr>
            <a:endParaRPr lang="en-GB" sz="1400" dirty="0">
              <a:latin typeface="Arial" pitchFamily="34" charset="0"/>
              <a:cs typeface="Arial" pitchFamily="34" charset="0"/>
            </a:endParaRPr>
          </a:p>
        </p:txBody>
      </p:sp>
      <p:sp>
        <p:nvSpPr>
          <p:cNvPr id="4" name="Slide Number Placeholder 3"/>
          <p:cNvSpPr>
            <a:spLocks noGrp="1"/>
          </p:cNvSpPr>
          <p:nvPr>
            <p:ph type="sldNum" sz="quarter" idx="12"/>
          </p:nvPr>
        </p:nvSpPr>
        <p:spPr/>
        <p:txBody>
          <a:bodyPr/>
          <a:lstStyle/>
          <a:p>
            <a:fld id="{9F1F8E63-D4E6-420C-B763-C5977E96A00A}" type="slidenum">
              <a:rPr lang="en-GB" smtClean="0"/>
              <a:pPr/>
              <a:t>11</a:t>
            </a:fld>
            <a:endParaRPr lang="en-GB"/>
          </a:p>
        </p:txBody>
      </p:sp>
    </p:spTree>
    <p:extLst>
      <p:ext uri="{BB962C8B-B14F-4D97-AF65-F5344CB8AC3E}">
        <p14:creationId xmlns:p14="http://schemas.microsoft.com/office/powerpoint/2010/main" xmlns="" val="22457302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B00E5DB6-82A8-E51B-E71E-ABCC67A3D2DC}"/>
            </a:ext>
          </a:extLst>
        </p:cNvPr>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9F1F8E63-D4E6-420C-B763-C5977E96A00A}" type="slidenum">
              <a:rPr lang="en-GB" smtClean="0"/>
              <a:pPr/>
              <a:t>12</a:t>
            </a:fld>
            <a:endParaRPr lang="en-GB"/>
          </a:p>
        </p:txBody>
      </p:sp>
      <p:sp>
        <p:nvSpPr>
          <p:cNvPr id="5" name="Content Placeholder 4"/>
          <p:cNvSpPr>
            <a:spLocks noGrp="1"/>
          </p:cNvSpPr>
          <p:nvPr>
            <p:ph idx="1"/>
          </p:nvPr>
        </p:nvSpPr>
        <p:spPr>
          <a:xfrm>
            <a:off x="838200" y="643812"/>
            <a:ext cx="10515600" cy="5533151"/>
          </a:xfrm>
          <a:solidFill>
            <a:schemeClr val="accent5">
              <a:lumMod val="40000"/>
              <a:lumOff val="60000"/>
            </a:schemeClr>
          </a:solidFill>
        </p:spPr>
        <p:txBody>
          <a:bodyPr>
            <a:normAutofit/>
          </a:bodyPr>
          <a:lstStyle/>
          <a:p>
            <a:pPr algn="just">
              <a:lnSpc>
                <a:spcPct val="150000"/>
              </a:lnSpc>
              <a:buNone/>
            </a:pPr>
            <a:r>
              <a:rPr lang="en-GB" sz="1400" dirty="0" smtClean="0">
                <a:latin typeface="Arial" pitchFamily="34" charset="0"/>
                <a:cs typeface="Arial" pitchFamily="34" charset="0"/>
              </a:rPr>
              <a:t>National Institute of Care Excellence (2023) </a:t>
            </a:r>
            <a:r>
              <a:rPr lang="en-GB" sz="1400" i="1" dirty="0" smtClean="0">
                <a:latin typeface="Arial" pitchFamily="34" charset="0"/>
                <a:cs typeface="Arial" pitchFamily="34" charset="0"/>
              </a:rPr>
              <a:t>Continuous Glucose Monitoring.</a:t>
            </a:r>
            <a:r>
              <a:rPr lang="en-GB" sz="1400" dirty="0" smtClean="0">
                <a:latin typeface="Arial" pitchFamily="34" charset="0"/>
                <a:cs typeface="Arial" pitchFamily="34" charset="0"/>
              </a:rPr>
              <a:t> Available at: </a:t>
            </a:r>
            <a:r>
              <a:rPr lang="en-GB" sz="1400" u="sng" dirty="0" smtClean="0">
                <a:latin typeface="Arial" pitchFamily="34" charset="0"/>
                <a:cs typeface="Arial" pitchFamily="34" charset="0"/>
                <a:hlinkClick r:id="rId2"/>
              </a:rPr>
              <a:t>https://www.niddk.nih.gov/</a:t>
            </a:r>
          </a:p>
          <a:p>
            <a:pPr algn="just">
              <a:lnSpc>
                <a:spcPct val="150000"/>
              </a:lnSpc>
              <a:buNone/>
            </a:pPr>
            <a:r>
              <a:rPr lang="en-GB" sz="1400" u="sng" dirty="0" smtClean="0">
                <a:latin typeface="Arial" pitchFamily="34" charset="0"/>
                <a:cs typeface="Arial" pitchFamily="34" charset="0"/>
                <a:hlinkClick r:id="rId2"/>
              </a:rPr>
              <a:t>health-information/diabetes/overview/managing-diabetes/continuous-glucose-monitoring</a:t>
            </a:r>
            <a:r>
              <a:rPr lang="en-GB" sz="1400" dirty="0" smtClean="0">
                <a:latin typeface="Arial" pitchFamily="34" charset="0"/>
                <a:cs typeface="Arial" pitchFamily="34" charset="0"/>
              </a:rPr>
              <a:t> (Accessed: 18</a:t>
            </a:r>
            <a:r>
              <a:rPr lang="en-GB" sz="1400" baseline="30000" dirty="0" smtClean="0">
                <a:latin typeface="Arial" pitchFamily="34" charset="0"/>
                <a:cs typeface="Arial" pitchFamily="34" charset="0"/>
              </a:rPr>
              <a:t>th </a:t>
            </a:r>
            <a:r>
              <a:rPr lang="en-GB" sz="1400" dirty="0" smtClean="0">
                <a:latin typeface="Arial" pitchFamily="34" charset="0"/>
                <a:cs typeface="Arial" pitchFamily="34" charset="0"/>
              </a:rPr>
              <a:t>September 2025).</a:t>
            </a:r>
          </a:p>
          <a:p>
            <a:pPr algn="just">
              <a:lnSpc>
                <a:spcPct val="150000"/>
              </a:lnSpc>
              <a:buNone/>
            </a:pPr>
            <a:r>
              <a:rPr lang="en-GB" sz="1400" dirty="0" smtClean="0">
                <a:latin typeface="Arial" pitchFamily="34" charset="0"/>
                <a:cs typeface="Arial" pitchFamily="34" charset="0"/>
              </a:rPr>
              <a:t>Diabetes UK (2024) </a:t>
            </a:r>
            <a:r>
              <a:rPr lang="en-GB" sz="1400" i="1" dirty="0" smtClean="0">
                <a:latin typeface="Arial" pitchFamily="34" charset="0"/>
                <a:cs typeface="Arial" pitchFamily="34" charset="0"/>
              </a:rPr>
              <a:t>How many people in the UK have diabetes?</a:t>
            </a:r>
            <a:r>
              <a:rPr lang="en-GB" sz="1400" dirty="0" smtClean="0">
                <a:latin typeface="Arial" pitchFamily="34" charset="0"/>
                <a:cs typeface="Arial" pitchFamily="34" charset="0"/>
              </a:rPr>
              <a:t> Available at: </a:t>
            </a:r>
            <a:r>
              <a:rPr lang="en-GB" sz="1400" u="sng" dirty="0" smtClean="0">
                <a:latin typeface="Arial" pitchFamily="34" charset="0"/>
                <a:cs typeface="Arial" pitchFamily="34" charset="0"/>
                <a:hlinkClick r:id="rId3"/>
              </a:rPr>
              <a:t>https://www.diabetes.org.uk/about-as/about</a:t>
            </a:r>
          </a:p>
          <a:p>
            <a:pPr algn="just">
              <a:lnSpc>
                <a:spcPct val="150000"/>
              </a:lnSpc>
              <a:buNone/>
            </a:pPr>
            <a:r>
              <a:rPr lang="en-GB" sz="1400" u="sng" dirty="0" smtClean="0">
                <a:latin typeface="Arial" pitchFamily="34" charset="0"/>
                <a:cs typeface="Arial" pitchFamily="34" charset="0"/>
                <a:hlinkClick r:id="rId3"/>
              </a:rPr>
              <a:t>-the-charity/our-strategy/statistics</a:t>
            </a:r>
            <a:r>
              <a:rPr lang="en-GB" sz="1400" dirty="0" smtClean="0">
                <a:latin typeface="Arial" pitchFamily="34" charset="0"/>
                <a:cs typeface="Arial" pitchFamily="34" charset="0"/>
              </a:rPr>
              <a:t> (Accessed: 22</a:t>
            </a:r>
            <a:r>
              <a:rPr lang="en-GB" sz="1400" baseline="30000" dirty="0" smtClean="0">
                <a:latin typeface="Arial" pitchFamily="34" charset="0"/>
                <a:cs typeface="Arial" pitchFamily="34" charset="0"/>
              </a:rPr>
              <a:t>nd </a:t>
            </a:r>
            <a:r>
              <a:rPr lang="en-GB" sz="1400" dirty="0" smtClean="0">
                <a:latin typeface="Arial" pitchFamily="34" charset="0"/>
                <a:cs typeface="Arial" pitchFamily="34" charset="0"/>
              </a:rPr>
              <a:t>October 2025).</a:t>
            </a:r>
          </a:p>
          <a:p>
            <a:pPr algn="just">
              <a:lnSpc>
                <a:spcPct val="150000"/>
              </a:lnSpc>
              <a:buNone/>
            </a:pPr>
            <a:r>
              <a:rPr lang="en-GB" sz="1400" dirty="0" smtClean="0">
                <a:latin typeface="Arial" pitchFamily="34" charset="0"/>
                <a:cs typeface="Arial" pitchFamily="34" charset="0"/>
              </a:rPr>
              <a:t>Statista.com (2025) </a:t>
            </a:r>
            <a:r>
              <a:rPr lang="en-GB" sz="1400" i="1" dirty="0" smtClean="0">
                <a:latin typeface="Arial" pitchFamily="34" charset="0"/>
                <a:cs typeface="Arial" pitchFamily="34" charset="0"/>
              </a:rPr>
              <a:t>Share of patient receiving care processes and treatment for diabetes in England in 2023/24, by type.</a:t>
            </a:r>
            <a:r>
              <a:rPr lang="en-GB" sz="1400" dirty="0" smtClean="0">
                <a:latin typeface="Arial" pitchFamily="34" charset="0"/>
                <a:cs typeface="Arial" pitchFamily="34" charset="0"/>
              </a:rPr>
              <a:t> </a:t>
            </a:r>
          </a:p>
          <a:p>
            <a:pPr algn="just">
              <a:lnSpc>
                <a:spcPct val="150000"/>
              </a:lnSpc>
              <a:buNone/>
            </a:pPr>
            <a:r>
              <a:rPr lang="en-GB" sz="1400" dirty="0" smtClean="0">
                <a:latin typeface="Arial" pitchFamily="34" charset="0"/>
                <a:cs typeface="Arial" pitchFamily="34" charset="0"/>
              </a:rPr>
              <a:t>Available at: </a:t>
            </a:r>
            <a:r>
              <a:rPr lang="en-GB" sz="1400" u="sng" dirty="0" smtClean="0">
                <a:latin typeface="Arial" pitchFamily="34" charset="0"/>
                <a:cs typeface="Arial" pitchFamily="34" charset="0"/>
                <a:hlinkClick r:id="rId4"/>
              </a:rPr>
              <a:t>https://www.statista.com/statistics/386758/patients-receiving-the-care-processes-for-diabetes-by-in-england/</a:t>
            </a:r>
            <a:endParaRPr lang="en-GB" sz="1400" u="sng" dirty="0" smtClean="0">
              <a:latin typeface="Arial" pitchFamily="34" charset="0"/>
              <a:cs typeface="Arial" pitchFamily="34" charset="0"/>
            </a:endParaRPr>
          </a:p>
          <a:p>
            <a:pPr algn="just">
              <a:lnSpc>
                <a:spcPct val="150000"/>
              </a:lnSpc>
              <a:buNone/>
            </a:pPr>
            <a:r>
              <a:rPr lang="en-GB" sz="1400" dirty="0" smtClean="0">
                <a:latin typeface="Arial" pitchFamily="34" charset="0"/>
                <a:cs typeface="Arial" pitchFamily="34" charset="0"/>
              </a:rPr>
              <a:t>(Accessed: 22</a:t>
            </a:r>
            <a:r>
              <a:rPr lang="en-GB" sz="1400" baseline="30000" dirty="0" smtClean="0">
                <a:latin typeface="Arial" pitchFamily="34" charset="0"/>
                <a:cs typeface="Arial" pitchFamily="34" charset="0"/>
              </a:rPr>
              <a:t>nd</a:t>
            </a:r>
            <a:r>
              <a:rPr lang="en-GB" sz="1400" dirty="0" smtClean="0">
                <a:latin typeface="Arial" pitchFamily="34" charset="0"/>
                <a:cs typeface="Arial" pitchFamily="34" charset="0"/>
              </a:rPr>
              <a:t> October 2025). </a:t>
            </a:r>
          </a:p>
          <a:p>
            <a:pPr algn="just">
              <a:lnSpc>
                <a:spcPct val="150000"/>
              </a:lnSpc>
              <a:buNone/>
            </a:pPr>
            <a:r>
              <a:rPr lang="en-GB" sz="1400" dirty="0" smtClean="0">
                <a:latin typeface="Arial" pitchFamily="34" charset="0"/>
                <a:cs typeface="Arial" pitchFamily="34" charset="0"/>
              </a:rPr>
              <a:t>Diabetes UK (2023) Available at:</a:t>
            </a:r>
          </a:p>
          <a:p>
            <a:pPr algn="just">
              <a:lnSpc>
                <a:spcPct val="150000"/>
              </a:lnSpc>
              <a:buNone/>
            </a:pPr>
            <a:r>
              <a:rPr lang="en-GB" sz="1400" u="sng" dirty="0" smtClean="0">
                <a:latin typeface="Arial" pitchFamily="34" charset="0"/>
                <a:cs typeface="Arial" pitchFamily="34" charset="0"/>
                <a:hlinkClick r:id="rId5"/>
              </a:rPr>
              <a:t>https://www.assets.publishing.service.gov.uk/government/uploads/system/uploads/image_data/file/78624/HpfE_Chapt3_fig10.jpg</a:t>
            </a:r>
            <a:endParaRPr lang="en-GB" sz="1400" u="sng" dirty="0" smtClean="0">
              <a:latin typeface="Arial" pitchFamily="34" charset="0"/>
              <a:cs typeface="Arial" pitchFamily="34" charset="0"/>
            </a:endParaRPr>
          </a:p>
          <a:p>
            <a:pPr algn="just">
              <a:lnSpc>
                <a:spcPct val="150000"/>
              </a:lnSpc>
              <a:buNone/>
            </a:pPr>
            <a:r>
              <a:rPr lang="en-GB" sz="1400" dirty="0" smtClean="0">
                <a:latin typeface="Arial" pitchFamily="34" charset="0"/>
                <a:cs typeface="Arial" pitchFamily="34" charset="0"/>
              </a:rPr>
              <a:t>(Accessed: 22</a:t>
            </a:r>
            <a:r>
              <a:rPr lang="en-GB" sz="1400" baseline="30000" dirty="0" smtClean="0">
                <a:latin typeface="Arial" pitchFamily="34" charset="0"/>
                <a:cs typeface="Arial" pitchFamily="34" charset="0"/>
              </a:rPr>
              <a:t>nd </a:t>
            </a:r>
            <a:r>
              <a:rPr lang="en-GB" sz="1400" dirty="0" smtClean="0">
                <a:latin typeface="Arial" pitchFamily="34" charset="0"/>
                <a:cs typeface="Arial" pitchFamily="34" charset="0"/>
              </a:rPr>
              <a:t>October 2025</a:t>
            </a:r>
            <a:r>
              <a:rPr lang="en-GB" sz="1400" dirty="0" smtClean="0">
                <a:latin typeface="Arial" pitchFamily="34" charset="0"/>
                <a:cs typeface="Arial" pitchFamily="34" charset="0"/>
              </a:rPr>
              <a:t>).</a:t>
            </a:r>
          </a:p>
          <a:p>
            <a:pPr algn="just">
              <a:lnSpc>
                <a:spcPct val="150000"/>
              </a:lnSpc>
              <a:buNone/>
            </a:pPr>
            <a:r>
              <a:rPr lang="en-GB" sz="1400" dirty="0" smtClean="0">
                <a:latin typeface="Arial" pitchFamily="34" charset="0"/>
                <a:cs typeface="Arial" pitchFamily="34" charset="0"/>
              </a:rPr>
              <a:t>Kwon, S. Y., &amp; Moon, J. S. (2025). Advances in continuous glucose monitoring: Clinical applications. </a:t>
            </a:r>
            <a:r>
              <a:rPr lang="en-GB" sz="1400" i="1" dirty="0" smtClean="0">
                <a:latin typeface="Arial" pitchFamily="34" charset="0"/>
                <a:cs typeface="Arial" pitchFamily="34" charset="0"/>
              </a:rPr>
              <a:t>Endocrinology and </a:t>
            </a:r>
            <a:endParaRPr lang="en-GB" sz="1400" i="1" dirty="0" smtClean="0">
              <a:latin typeface="Arial" pitchFamily="34" charset="0"/>
              <a:cs typeface="Arial" pitchFamily="34" charset="0"/>
            </a:endParaRPr>
          </a:p>
          <a:p>
            <a:pPr algn="just">
              <a:lnSpc>
                <a:spcPct val="150000"/>
              </a:lnSpc>
              <a:buNone/>
            </a:pPr>
            <a:r>
              <a:rPr lang="en-GB" sz="1400" i="1" dirty="0" smtClean="0">
                <a:latin typeface="Arial" pitchFamily="34" charset="0"/>
                <a:cs typeface="Arial" pitchFamily="34" charset="0"/>
              </a:rPr>
              <a:t>Metabolism </a:t>
            </a:r>
            <a:r>
              <a:rPr lang="en-GB" sz="1400" i="1" dirty="0" smtClean="0">
                <a:latin typeface="Arial" pitchFamily="34" charset="0"/>
                <a:cs typeface="Arial" pitchFamily="34" charset="0"/>
              </a:rPr>
              <a:t>(Seoul)</a:t>
            </a:r>
            <a:r>
              <a:rPr lang="en-GB" sz="1400" dirty="0" smtClean="0">
                <a:latin typeface="Arial" pitchFamily="34" charset="0"/>
                <a:cs typeface="Arial" pitchFamily="34" charset="0"/>
              </a:rPr>
              <a:t>, 40(2), 161–173. Available at: </a:t>
            </a:r>
            <a:r>
              <a:rPr lang="en-GB" sz="1400" dirty="0" smtClean="0">
                <a:latin typeface="Arial" pitchFamily="34" charset="0"/>
                <a:cs typeface="Arial" pitchFamily="34" charset="0"/>
                <a:hlinkClick r:id="rId6"/>
              </a:rPr>
              <a:t>https://doi.org/10.3803/EnM.2025.2370</a:t>
            </a:r>
            <a:r>
              <a:rPr lang="en-GB" sz="1400" dirty="0" smtClean="0">
                <a:latin typeface="Arial" pitchFamily="34" charset="0"/>
                <a:cs typeface="Arial" pitchFamily="34" charset="0"/>
              </a:rPr>
              <a:t> (Accessed: 20</a:t>
            </a:r>
            <a:r>
              <a:rPr lang="en-GB" sz="1400" baseline="30000" dirty="0" smtClean="0">
                <a:latin typeface="Arial" pitchFamily="34" charset="0"/>
                <a:cs typeface="Arial" pitchFamily="34" charset="0"/>
              </a:rPr>
              <a:t>th </a:t>
            </a:r>
            <a:r>
              <a:rPr lang="en-GB" sz="1400" dirty="0" smtClean="0">
                <a:latin typeface="Arial" pitchFamily="34" charset="0"/>
                <a:cs typeface="Arial" pitchFamily="34" charset="0"/>
              </a:rPr>
              <a:t>October 2025).</a:t>
            </a:r>
            <a:endParaRPr lang="en-GB" sz="1400" dirty="0" smtClean="0">
              <a:latin typeface="Arial" pitchFamily="34" charset="0"/>
              <a:cs typeface="Arial" pitchFamily="34" charset="0"/>
            </a:endParaRPr>
          </a:p>
          <a:p>
            <a:pPr algn="just">
              <a:lnSpc>
                <a:spcPct val="150000"/>
              </a:lnSpc>
              <a:buNone/>
            </a:pPr>
            <a:endParaRPr lang="en-GB" sz="1400" dirty="0">
              <a:latin typeface="Arial" pitchFamily="34" charset="0"/>
              <a:cs typeface="Arial" pitchFamily="34" charset="0"/>
            </a:endParaRPr>
          </a:p>
        </p:txBody>
      </p:sp>
    </p:spTree>
    <p:extLst>
      <p:ext uri="{BB962C8B-B14F-4D97-AF65-F5344CB8AC3E}">
        <p14:creationId xmlns:p14="http://schemas.microsoft.com/office/powerpoint/2010/main" xmlns="" val="9551682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9F1F8E63-D4E6-420C-B763-C5977E96A00A}" type="slidenum">
              <a:rPr lang="en-GB" smtClean="0"/>
              <a:pPr/>
              <a:t>13</a:t>
            </a:fld>
            <a:endParaRPr lang="en-GB"/>
          </a:p>
        </p:txBody>
      </p:sp>
      <p:sp>
        <p:nvSpPr>
          <p:cNvPr id="3" name="Rectangle 2"/>
          <p:cNvSpPr/>
          <p:nvPr/>
        </p:nvSpPr>
        <p:spPr>
          <a:xfrm>
            <a:off x="597159" y="447869"/>
            <a:ext cx="11056776" cy="5999583"/>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endParaRPr lang="en-GB" sz="1400" dirty="0" smtClean="0">
              <a:solidFill>
                <a:schemeClr val="tx1"/>
              </a:solidFill>
              <a:latin typeface="Arial" pitchFamily="34" charset="0"/>
              <a:cs typeface="Arial" pitchFamily="34" charset="0"/>
            </a:endParaRPr>
          </a:p>
          <a:p>
            <a:pPr algn="just">
              <a:lnSpc>
                <a:spcPct val="150000"/>
              </a:lnSpc>
            </a:pPr>
            <a:endParaRPr lang="en-GB" sz="1400" dirty="0" smtClean="0">
              <a:solidFill>
                <a:schemeClr val="tx1"/>
              </a:solidFill>
              <a:latin typeface="Arial" pitchFamily="34" charset="0"/>
              <a:cs typeface="Arial" pitchFamily="34" charset="0"/>
            </a:endParaRPr>
          </a:p>
          <a:p>
            <a:pPr algn="just">
              <a:lnSpc>
                <a:spcPct val="150000"/>
              </a:lnSpc>
            </a:pPr>
            <a:r>
              <a:rPr lang="en-GB" sz="1400" dirty="0" smtClean="0">
                <a:solidFill>
                  <a:schemeClr val="tx1"/>
                </a:solidFill>
                <a:latin typeface="Arial" pitchFamily="34" charset="0"/>
                <a:cs typeface="Arial" pitchFamily="34" charset="0"/>
              </a:rPr>
              <a:t>Ni, K., Johnston, A. R., Poll, J. B., Hays, E. M., &amp; Jones, C. W. (2024). Continuous glucose monitor: Reclaiming type 2 diabetes self-care. </a:t>
            </a:r>
            <a:r>
              <a:rPr lang="en-GB" sz="1400" i="1" dirty="0" smtClean="0">
                <a:solidFill>
                  <a:schemeClr val="tx1"/>
                </a:solidFill>
                <a:latin typeface="Arial" pitchFamily="34" charset="0"/>
                <a:cs typeface="Arial" pitchFamily="34" charset="0"/>
              </a:rPr>
              <a:t>Journal of Diabetes Science and Technology</a:t>
            </a:r>
            <a:r>
              <a:rPr lang="en-GB" sz="1400" dirty="0" smtClean="0">
                <a:solidFill>
                  <a:schemeClr val="tx1"/>
                </a:solidFill>
                <a:latin typeface="Arial" pitchFamily="34" charset="0"/>
                <a:cs typeface="Arial" pitchFamily="34" charset="0"/>
              </a:rPr>
              <a:t>, 18(3), 501–512. Available at: </a:t>
            </a:r>
            <a:r>
              <a:rPr lang="en-GB" sz="1400" u="sng" dirty="0" smtClean="0">
                <a:solidFill>
                  <a:schemeClr val="tx1"/>
                </a:solidFill>
                <a:latin typeface="Arial" pitchFamily="34" charset="0"/>
                <a:cs typeface="Arial" pitchFamily="34" charset="0"/>
                <a:hlinkClick r:id="rId2"/>
              </a:rPr>
              <a:t>https://pmc.ncbi.nlm.nih.gov/articles/PMC11223994/</a:t>
            </a:r>
            <a:r>
              <a:rPr lang="en-GB" sz="1400" dirty="0" smtClean="0">
                <a:solidFill>
                  <a:schemeClr val="tx1"/>
                </a:solidFill>
                <a:latin typeface="Arial" pitchFamily="34" charset="0"/>
                <a:cs typeface="Arial" pitchFamily="34" charset="0"/>
              </a:rPr>
              <a:t> (Accessed: 20</a:t>
            </a:r>
            <a:r>
              <a:rPr lang="en-GB" sz="1400" baseline="30000" dirty="0" smtClean="0">
                <a:solidFill>
                  <a:schemeClr val="tx1"/>
                </a:solidFill>
                <a:latin typeface="Arial" pitchFamily="34" charset="0"/>
                <a:cs typeface="Arial" pitchFamily="34" charset="0"/>
              </a:rPr>
              <a:t>th </a:t>
            </a:r>
            <a:r>
              <a:rPr lang="en-GB" sz="1400" dirty="0" smtClean="0">
                <a:solidFill>
                  <a:schemeClr val="tx1"/>
                </a:solidFill>
                <a:latin typeface="Arial" pitchFamily="34" charset="0"/>
                <a:cs typeface="Arial" pitchFamily="34" charset="0"/>
              </a:rPr>
              <a:t>October 2025).</a:t>
            </a:r>
          </a:p>
          <a:p>
            <a:pPr algn="just">
              <a:lnSpc>
                <a:spcPct val="150000"/>
              </a:lnSpc>
            </a:pPr>
            <a:r>
              <a:rPr lang="en-GB" sz="1400" dirty="0" err="1" smtClean="0">
                <a:solidFill>
                  <a:schemeClr val="tx1"/>
                </a:solidFill>
                <a:latin typeface="Arial" pitchFamily="34" charset="0"/>
                <a:cs typeface="Arial" pitchFamily="34" charset="0"/>
              </a:rPr>
              <a:t>Agarwal</a:t>
            </a:r>
            <a:r>
              <a:rPr lang="en-GB" sz="1400" dirty="0" smtClean="0">
                <a:solidFill>
                  <a:schemeClr val="tx1"/>
                </a:solidFill>
                <a:latin typeface="Arial" pitchFamily="34" charset="0"/>
                <a:cs typeface="Arial" pitchFamily="34" charset="0"/>
              </a:rPr>
              <a:t>, S., Schechter, C., Gonzalez, J., &amp; Long, J. A. (2022). The use of diabetes technology to address inequity in diabetes care. </a:t>
            </a:r>
            <a:r>
              <a:rPr lang="en-GB" sz="1400" i="1" dirty="0" smtClean="0">
                <a:solidFill>
                  <a:schemeClr val="tx1"/>
                </a:solidFill>
                <a:latin typeface="Arial" pitchFamily="34" charset="0"/>
                <a:cs typeface="Arial" pitchFamily="34" charset="0"/>
              </a:rPr>
              <a:t>Diabetes Technology &amp; Therapeutics</a:t>
            </a:r>
            <a:r>
              <a:rPr lang="en-GB" sz="1400" dirty="0" smtClean="0">
                <a:solidFill>
                  <a:schemeClr val="tx1"/>
                </a:solidFill>
                <a:latin typeface="Arial" pitchFamily="34" charset="0"/>
                <a:cs typeface="Arial" pitchFamily="34" charset="0"/>
              </a:rPr>
              <a:t>, 24(8), 580–587. Available at: </a:t>
            </a:r>
            <a:r>
              <a:rPr lang="en-GB" sz="1400" dirty="0" smtClean="0">
                <a:solidFill>
                  <a:schemeClr val="tx1"/>
                </a:solidFill>
                <a:latin typeface="Arial" pitchFamily="34" charset="0"/>
                <a:cs typeface="Arial" pitchFamily="34" charset="0"/>
                <a:hlinkClick r:id="rId3"/>
              </a:rPr>
              <a:t>https://doi.org/10.1089/dia.2021.0515</a:t>
            </a:r>
            <a:r>
              <a:rPr lang="en-GB" sz="1400" dirty="0" smtClean="0">
                <a:solidFill>
                  <a:schemeClr val="tx1"/>
                </a:solidFill>
                <a:latin typeface="Arial" pitchFamily="34" charset="0"/>
                <a:cs typeface="Arial" pitchFamily="34" charset="0"/>
              </a:rPr>
              <a:t> (Accessed: 20</a:t>
            </a:r>
            <a:r>
              <a:rPr lang="en-GB" sz="1400" baseline="30000" dirty="0" smtClean="0">
                <a:solidFill>
                  <a:schemeClr val="tx1"/>
                </a:solidFill>
                <a:latin typeface="Arial" pitchFamily="34" charset="0"/>
                <a:cs typeface="Arial" pitchFamily="34" charset="0"/>
              </a:rPr>
              <a:t>th </a:t>
            </a:r>
            <a:r>
              <a:rPr lang="en-GB" sz="1400" dirty="0" smtClean="0">
                <a:solidFill>
                  <a:schemeClr val="tx1"/>
                </a:solidFill>
                <a:latin typeface="Arial" pitchFamily="34" charset="0"/>
                <a:cs typeface="Arial" pitchFamily="34" charset="0"/>
              </a:rPr>
              <a:t>October 2025).</a:t>
            </a:r>
          </a:p>
          <a:p>
            <a:pPr algn="just">
              <a:lnSpc>
                <a:spcPct val="150000"/>
              </a:lnSpc>
            </a:pPr>
            <a:r>
              <a:rPr lang="en-GB" sz="1400" dirty="0" smtClean="0">
                <a:solidFill>
                  <a:schemeClr val="tx1"/>
                </a:solidFill>
                <a:latin typeface="Arial" pitchFamily="34" charset="0"/>
                <a:cs typeface="Arial" pitchFamily="34" charset="0"/>
              </a:rPr>
              <a:t>Association of British Clinical </a:t>
            </a:r>
            <a:r>
              <a:rPr lang="en-GB" sz="1400" dirty="0" err="1" smtClean="0">
                <a:solidFill>
                  <a:schemeClr val="tx1"/>
                </a:solidFill>
                <a:latin typeface="Arial" pitchFamily="34" charset="0"/>
                <a:cs typeface="Arial" pitchFamily="34" charset="0"/>
              </a:rPr>
              <a:t>Diabetologists</a:t>
            </a:r>
            <a:r>
              <a:rPr lang="en-GB" sz="1400" dirty="0" smtClean="0">
                <a:solidFill>
                  <a:schemeClr val="tx1"/>
                </a:solidFill>
                <a:latin typeface="Arial" pitchFamily="34" charset="0"/>
                <a:cs typeface="Arial" pitchFamily="34" charset="0"/>
              </a:rPr>
              <a:t> (ABCD) (2020) </a:t>
            </a:r>
            <a:r>
              <a:rPr lang="en-GB" sz="1400" i="1" dirty="0" smtClean="0">
                <a:solidFill>
                  <a:schemeClr val="tx1"/>
                </a:solidFill>
                <a:latin typeface="Arial" pitchFamily="34" charset="0"/>
                <a:cs typeface="Arial" pitchFamily="34" charset="0"/>
              </a:rPr>
              <a:t>Diabetes Care Publishes ABCD Freestyle </a:t>
            </a:r>
            <a:r>
              <a:rPr lang="en-GB" sz="1400" i="1" dirty="0" err="1" smtClean="0">
                <a:solidFill>
                  <a:schemeClr val="tx1"/>
                </a:solidFill>
                <a:latin typeface="Arial" pitchFamily="34" charset="0"/>
                <a:cs typeface="Arial" pitchFamily="34" charset="0"/>
              </a:rPr>
              <a:t>Libre</a:t>
            </a:r>
            <a:r>
              <a:rPr lang="en-GB" sz="1400" i="1" dirty="0" smtClean="0">
                <a:solidFill>
                  <a:schemeClr val="tx1"/>
                </a:solidFill>
                <a:latin typeface="Arial" pitchFamily="34" charset="0"/>
                <a:cs typeface="Arial" pitchFamily="34" charset="0"/>
              </a:rPr>
              <a:t> Audit Outcomes.</a:t>
            </a:r>
            <a:r>
              <a:rPr lang="en-GB" sz="1400" dirty="0" smtClean="0">
                <a:solidFill>
                  <a:schemeClr val="tx1"/>
                </a:solidFill>
                <a:latin typeface="Arial" pitchFamily="34" charset="0"/>
                <a:cs typeface="Arial" pitchFamily="34" charset="0"/>
              </a:rPr>
              <a:t> Available at: </a:t>
            </a:r>
            <a:r>
              <a:rPr lang="en-GB" sz="1400" u="sng" dirty="0" smtClean="0">
                <a:solidFill>
                  <a:schemeClr val="tx1"/>
                </a:solidFill>
                <a:latin typeface="Arial" pitchFamily="34" charset="0"/>
                <a:cs typeface="Arial" pitchFamily="34" charset="0"/>
                <a:hlinkClick r:id="rId4"/>
              </a:rPr>
              <a:t>https://www.abcd.care/announcement/diabetes-care-publishes-abcd-freestyle-libre-aduit-outcomes</a:t>
            </a:r>
            <a:r>
              <a:rPr lang="en-GB" sz="1400" dirty="0" smtClean="0">
                <a:solidFill>
                  <a:schemeClr val="tx1"/>
                </a:solidFill>
                <a:latin typeface="Arial" pitchFamily="34" charset="0"/>
                <a:cs typeface="Arial" pitchFamily="34" charset="0"/>
              </a:rPr>
              <a:t> (Accessed: 25</a:t>
            </a:r>
            <a:r>
              <a:rPr lang="en-GB" sz="1400" baseline="30000" dirty="0" smtClean="0">
                <a:solidFill>
                  <a:schemeClr val="tx1"/>
                </a:solidFill>
                <a:latin typeface="Arial" pitchFamily="34" charset="0"/>
                <a:cs typeface="Arial" pitchFamily="34" charset="0"/>
              </a:rPr>
              <a:t>th</a:t>
            </a:r>
            <a:r>
              <a:rPr lang="en-GB" sz="1400" dirty="0" smtClean="0">
                <a:solidFill>
                  <a:schemeClr val="tx1"/>
                </a:solidFill>
                <a:latin typeface="Arial" pitchFamily="34" charset="0"/>
                <a:cs typeface="Arial" pitchFamily="34" charset="0"/>
              </a:rPr>
              <a:t> October 2025</a:t>
            </a:r>
            <a:r>
              <a:rPr lang="en-GB" sz="1400" dirty="0" smtClean="0">
                <a:solidFill>
                  <a:schemeClr val="tx1"/>
                </a:solidFill>
                <a:latin typeface="Arial" pitchFamily="34" charset="0"/>
                <a:cs typeface="Arial" pitchFamily="34" charset="0"/>
              </a:rPr>
              <a:t>).</a:t>
            </a:r>
          </a:p>
          <a:p>
            <a:pPr algn="just">
              <a:lnSpc>
                <a:spcPct val="150000"/>
              </a:lnSpc>
            </a:pPr>
            <a:r>
              <a:rPr lang="en-GB" sz="1400" dirty="0" smtClean="0">
                <a:solidFill>
                  <a:schemeClr val="tx1"/>
                </a:solidFill>
                <a:latin typeface="Arial" pitchFamily="34" charset="0"/>
                <a:cs typeface="Arial" pitchFamily="34" charset="0"/>
              </a:rPr>
              <a:t>The University of Manchester (2020) </a:t>
            </a:r>
            <a:r>
              <a:rPr lang="en-GB" sz="1400" i="1" u="sng" dirty="0" smtClean="0">
                <a:solidFill>
                  <a:schemeClr val="tx1"/>
                </a:solidFill>
                <a:latin typeface="Arial" pitchFamily="34" charset="0"/>
                <a:cs typeface="Arial" pitchFamily="34" charset="0"/>
                <a:hlinkClick r:id="rId5"/>
              </a:rPr>
              <a:t>The </a:t>
            </a:r>
            <a:r>
              <a:rPr lang="en-GB" sz="1400" i="1" u="sng" dirty="0" err="1" smtClean="0">
                <a:solidFill>
                  <a:schemeClr val="tx1"/>
                </a:solidFill>
                <a:latin typeface="Arial" pitchFamily="34" charset="0"/>
                <a:cs typeface="Arial" pitchFamily="34" charset="0"/>
                <a:hlinkClick r:id="rId5"/>
              </a:rPr>
              <a:t>FreeStyle</a:t>
            </a:r>
            <a:r>
              <a:rPr lang="en-GB" sz="1400" i="1" u="sng" dirty="0" smtClean="0">
                <a:solidFill>
                  <a:schemeClr val="tx1"/>
                </a:solidFill>
                <a:latin typeface="Arial" pitchFamily="34" charset="0"/>
                <a:cs typeface="Arial" pitchFamily="34" charset="0"/>
                <a:hlinkClick r:id="rId5"/>
              </a:rPr>
              <a:t> </a:t>
            </a:r>
            <a:r>
              <a:rPr lang="en-GB" sz="1400" i="1" u="sng" dirty="0" err="1" smtClean="0">
                <a:solidFill>
                  <a:schemeClr val="tx1"/>
                </a:solidFill>
                <a:latin typeface="Arial" pitchFamily="34" charset="0"/>
                <a:cs typeface="Arial" pitchFamily="34" charset="0"/>
                <a:hlinkClick r:id="rId5"/>
              </a:rPr>
              <a:t>Libre</a:t>
            </a:r>
            <a:r>
              <a:rPr lang="en-GB" sz="1400" i="1" u="sng" dirty="0" smtClean="0">
                <a:solidFill>
                  <a:schemeClr val="tx1"/>
                </a:solidFill>
                <a:latin typeface="Arial" pitchFamily="34" charset="0"/>
                <a:cs typeface="Arial" pitchFamily="34" charset="0"/>
                <a:hlinkClick r:id="rId5"/>
              </a:rPr>
              <a:t> flash glucose monitoring system: how it has improved </a:t>
            </a:r>
            <a:r>
              <a:rPr lang="en-GB" sz="1400" i="1" u="sng" dirty="0" err="1" smtClean="0">
                <a:solidFill>
                  <a:schemeClr val="tx1"/>
                </a:solidFill>
                <a:latin typeface="Arial" pitchFamily="34" charset="0"/>
                <a:cs typeface="Arial" pitchFamily="34" charset="0"/>
                <a:hlinkClick r:id="rId5"/>
              </a:rPr>
              <a:t>glycaemic</a:t>
            </a:r>
            <a:r>
              <a:rPr lang="en-GB" sz="1400" i="1" u="sng" dirty="0" smtClean="0">
                <a:solidFill>
                  <a:schemeClr val="tx1"/>
                </a:solidFill>
                <a:latin typeface="Arial" pitchFamily="34" charset="0"/>
                <a:cs typeface="Arial" pitchFamily="34" charset="0"/>
                <a:hlinkClick r:id="rId5"/>
              </a:rPr>
              <a:t> control for people with type 1 diabetes in Eastern Cheshire, UK</a:t>
            </a:r>
            <a:r>
              <a:rPr lang="en-GB" sz="1400" i="1" dirty="0" smtClean="0">
                <a:solidFill>
                  <a:schemeClr val="tx1"/>
                </a:solidFill>
                <a:latin typeface="Arial" pitchFamily="34" charset="0"/>
                <a:cs typeface="Arial" pitchFamily="34" charset="0"/>
              </a:rPr>
              <a:t>.</a:t>
            </a:r>
            <a:r>
              <a:rPr lang="en-GB" sz="1400" dirty="0" smtClean="0">
                <a:solidFill>
                  <a:schemeClr val="tx1"/>
                </a:solidFill>
                <a:latin typeface="Arial" pitchFamily="34" charset="0"/>
                <a:cs typeface="Arial" pitchFamily="34" charset="0"/>
              </a:rPr>
              <a:t> Available at: </a:t>
            </a:r>
            <a:endParaRPr lang="en-GB" sz="1400" b="1" dirty="0" smtClean="0">
              <a:solidFill>
                <a:schemeClr val="tx1"/>
              </a:solidFill>
              <a:latin typeface="Arial" pitchFamily="34" charset="0"/>
              <a:cs typeface="Arial" pitchFamily="34" charset="0"/>
            </a:endParaRPr>
          </a:p>
          <a:p>
            <a:pPr algn="just">
              <a:lnSpc>
                <a:spcPct val="150000"/>
              </a:lnSpc>
            </a:pPr>
            <a:r>
              <a:rPr lang="en-GB" sz="1400" u="sng" dirty="0" smtClean="0">
                <a:solidFill>
                  <a:schemeClr val="tx1"/>
                </a:solidFill>
                <a:latin typeface="Arial" pitchFamily="34" charset="0"/>
                <a:cs typeface="Arial" pitchFamily="34" charset="0"/>
                <a:hlinkClick r:id="rId6"/>
              </a:rPr>
              <a:t>https://research.manchester.ac.uk/en/searchAll/index/?search=The+FreeStyle+Libre+flash+glucose+monitoring+system%3A+how+it+has+improved+glycaemic+control+for+people+with+type+1+diabetes+in+Eastern+Cheshire%2C+UK&amp;pageSize=25&amp;showAdvanced=false&amp;allConcepts=true&amp;inferConcepts=true&amp;searchBy=PartOfNameOrTitle</a:t>
            </a:r>
            <a:r>
              <a:rPr lang="en-GB" sz="1400" dirty="0" smtClean="0">
                <a:solidFill>
                  <a:schemeClr val="tx1"/>
                </a:solidFill>
                <a:latin typeface="Arial" pitchFamily="34" charset="0"/>
                <a:cs typeface="Arial" pitchFamily="34" charset="0"/>
              </a:rPr>
              <a:t> (Accessed: 25</a:t>
            </a:r>
            <a:r>
              <a:rPr lang="en-GB" sz="1400" baseline="30000" dirty="0" smtClean="0">
                <a:solidFill>
                  <a:schemeClr val="tx1"/>
                </a:solidFill>
                <a:latin typeface="Arial" pitchFamily="34" charset="0"/>
                <a:cs typeface="Arial" pitchFamily="34" charset="0"/>
              </a:rPr>
              <a:t>th</a:t>
            </a:r>
            <a:r>
              <a:rPr lang="en-GB" sz="1400" dirty="0" smtClean="0">
                <a:solidFill>
                  <a:schemeClr val="tx1"/>
                </a:solidFill>
                <a:latin typeface="Arial" pitchFamily="34" charset="0"/>
                <a:cs typeface="Arial" pitchFamily="34" charset="0"/>
              </a:rPr>
              <a:t> October 2025</a:t>
            </a:r>
            <a:r>
              <a:rPr lang="en-GB" sz="1400" dirty="0" smtClean="0">
                <a:solidFill>
                  <a:schemeClr val="tx1"/>
                </a:solidFill>
                <a:latin typeface="Arial" pitchFamily="34" charset="0"/>
                <a:cs typeface="Arial" pitchFamily="34" charset="0"/>
              </a:rPr>
              <a:t>).</a:t>
            </a:r>
          </a:p>
          <a:p>
            <a:pPr algn="just">
              <a:lnSpc>
                <a:spcPct val="150000"/>
              </a:lnSpc>
            </a:pPr>
            <a:r>
              <a:rPr lang="en-GB" sz="1400" dirty="0" smtClean="0">
                <a:solidFill>
                  <a:schemeClr val="tx1"/>
                </a:solidFill>
                <a:latin typeface="Arial" pitchFamily="34" charset="0"/>
                <a:cs typeface="Arial" pitchFamily="34" charset="0"/>
              </a:rPr>
              <a:t>Quality in Care Diabetes (2025) </a:t>
            </a:r>
            <a:r>
              <a:rPr lang="en-GB" sz="1400" i="1" dirty="0" smtClean="0">
                <a:solidFill>
                  <a:schemeClr val="tx1"/>
                </a:solidFill>
                <a:latin typeface="Arial" pitchFamily="34" charset="0"/>
                <a:cs typeface="Arial" pitchFamily="34" charset="0"/>
              </a:rPr>
              <a:t>Diabetes Digital Monitoring: Building Back Better to Support Nursing Teams, Reduce Healthcare Inequalities &amp; Empower Patients.</a:t>
            </a:r>
            <a:r>
              <a:rPr lang="en-GB" sz="1400" dirty="0" smtClean="0">
                <a:solidFill>
                  <a:schemeClr val="tx1"/>
                </a:solidFill>
                <a:latin typeface="Arial" pitchFamily="34" charset="0"/>
                <a:cs typeface="Arial" pitchFamily="34" charset="0"/>
              </a:rPr>
              <a:t> available at: </a:t>
            </a:r>
          </a:p>
          <a:p>
            <a:pPr algn="just">
              <a:lnSpc>
                <a:spcPct val="150000"/>
              </a:lnSpc>
            </a:pPr>
            <a:r>
              <a:rPr lang="en-GB" sz="1400" u="sng" dirty="0" smtClean="0">
                <a:solidFill>
                  <a:schemeClr val="tx1"/>
                </a:solidFill>
                <a:latin typeface="Arial" pitchFamily="34" charset="0"/>
                <a:cs typeface="Arial" pitchFamily="34" charset="0"/>
                <a:hlinkClick r:id="rId7"/>
              </a:rPr>
              <a:t>https://qualityincare.org/?s=Diabetes+Digital+Monitoring%3A+Building+Back+Better+to+Support+Nursing+Teams%2C+Reduce+Healthcare+Inequalities+%26+Empower+Patients&amp;asp _active=1&amp;p_asid=1&amp;p_asp_data=1&amp;filters_initial=1&amp;filters_changed=0&amp;qtranslate_lang=0&amp;current_page_id=21210</a:t>
            </a:r>
            <a:r>
              <a:rPr lang="en-GB" sz="1400" dirty="0" smtClean="0">
                <a:solidFill>
                  <a:schemeClr val="tx1"/>
                </a:solidFill>
                <a:latin typeface="Arial" pitchFamily="34" charset="0"/>
                <a:cs typeface="Arial" pitchFamily="34" charset="0"/>
              </a:rPr>
              <a:t> (Accessed: 25</a:t>
            </a:r>
            <a:r>
              <a:rPr lang="en-GB" sz="1400" baseline="30000" dirty="0" smtClean="0">
                <a:solidFill>
                  <a:schemeClr val="tx1"/>
                </a:solidFill>
                <a:latin typeface="Arial" pitchFamily="34" charset="0"/>
                <a:cs typeface="Arial" pitchFamily="34" charset="0"/>
              </a:rPr>
              <a:t>th</a:t>
            </a:r>
            <a:r>
              <a:rPr lang="en-GB" sz="1400" dirty="0" smtClean="0">
                <a:solidFill>
                  <a:schemeClr val="tx1"/>
                </a:solidFill>
                <a:latin typeface="Arial" pitchFamily="34" charset="0"/>
                <a:cs typeface="Arial" pitchFamily="34" charset="0"/>
              </a:rPr>
              <a:t> October 2025).</a:t>
            </a:r>
            <a:endParaRPr lang="en-GB" sz="1400" dirty="0" smtClean="0">
              <a:solidFill>
                <a:schemeClr val="tx1"/>
              </a:solidFill>
              <a:latin typeface="Arial" pitchFamily="34" charset="0"/>
              <a:cs typeface="Arial" pitchFamily="34" charset="0"/>
            </a:endParaRPr>
          </a:p>
          <a:p>
            <a:pPr algn="just">
              <a:lnSpc>
                <a:spcPct val="150000"/>
              </a:lnSpc>
            </a:pPr>
            <a:endParaRPr lang="en-GB" sz="1400" dirty="0" smtClean="0">
              <a:solidFill>
                <a:schemeClr val="tx1"/>
              </a:solidFill>
              <a:latin typeface="Arial" pitchFamily="34" charset="0"/>
              <a:cs typeface="Arial" pitchFamily="34" charset="0"/>
            </a:endParaRPr>
          </a:p>
          <a:p>
            <a:pPr algn="just">
              <a:lnSpc>
                <a:spcPct val="150000"/>
              </a:lnSpc>
            </a:pPr>
            <a:endParaRPr lang="en-GB" sz="1400" dirty="0" smtClean="0">
              <a:solidFill>
                <a:schemeClr val="tx1"/>
              </a:solidFill>
              <a:latin typeface="Arial" pitchFamily="34" charset="0"/>
              <a:cs typeface="Arial" pitchFamily="34" charset="0"/>
            </a:endParaRPr>
          </a:p>
          <a:p>
            <a:pPr algn="just">
              <a:lnSpc>
                <a:spcPct val="150000"/>
              </a:lnSpc>
            </a:pPr>
            <a:endParaRPr lang="en-GB" sz="1400" dirty="0">
              <a:solidFill>
                <a:schemeClr val="tx1"/>
              </a:solidFill>
              <a:latin typeface="Arial" pitchFamily="34" charset="0"/>
              <a:cs typeface="Arial"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9F1F8E63-D4E6-420C-B763-C5977E96A00A}" type="slidenum">
              <a:rPr lang="en-GB" smtClean="0"/>
              <a:pPr/>
              <a:t>14</a:t>
            </a:fld>
            <a:endParaRPr lang="en-GB"/>
          </a:p>
        </p:txBody>
      </p:sp>
      <p:sp>
        <p:nvSpPr>
          <p:cNvPr id="3" name="Rectangle 2"/>
          <p:cNvSpPr/>
          <p:nvPr/>
        </p:nvSpPr>
        <p:spPr>
          <a:xfrm>
            <a:off x="522514" y="662473"/>
            <a:ext cx="11150081" cy="5243805"/>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1400" dirty="0" smtClean="0">
                <a:solidFill>
                  <a:schemeClr val="tx1"/>
                </a:solidFill>
                <a:latin typeface="Arial" pitchFamily="34" charset="0"/>
                <a:cs typeface="Arial" pitchFamily="34" charset="0"/>
              </a:rPr>
              <a:t>Manchester Biomedical Research Centre (NIHR) (2024) </a:t>
            </a:r>
            <a:r>
              <a:rPr lang="en-GB" sz="1400" i="1" dirty="0" smtClean="0">
                <a:solidFill>
                  <a:schemeClr val="tx1"/>
                </a:solidFill>
                <a:latin typeface="Arial" pitchFamily="34" charset="0"/>
                <a:cs typeface="Arial" pitchFamily="34" charset="0"/>
              </a:rPr>
              <a:t>Diabetes technology associated with reduced hospital admissions and improved blood sugar control for Blackpool patients. </a:t>
            </a:r>
            <a:r>
              <a:rPr lang="en-GB" sz="1400" dirty="0" smtClean="0">
                <a:solidFill>
                  <a:schemeClr val="tx1"/>
                </a:solidFill>
                <a:latin typeface="Arial" pitchFamily="34" charset="0"/>
                <a:cs typeface="Arial" pitchFamily="34" charset="0"/>
              </a:rPr>
              <a:t>Available at:</a:t>
            </a:r>
            <a:r>
              <a:rPr lang="en-GB" sz="1400" b="1" dirty="0" smtClean="0">
                <a:solidFill>
                  <a:schemeClr val="tx1"/>
                </a:solidFill>
                <a:latin typeface="Arial" pitchFamily="34" charset="0"/>
                <a:cs typeface="Arial" pitchFamily="34" charset="0"/>
              </a:rPr>
              <a:t> </a:t>
            </a:r>
            <a:r>
              <a:rPr lang="en-GB" sz="1400" u="sng" dirty="0" smtClean="0">
                <a:solidFill>
                  <a:schemeClr val="tx1"/>
                </a:solidFill>
                <a:latin typeface="Arial" pitchFamily="34" charset="0"/>
                <a:cs typeface="Arial" pitchFamily="34" charset="0"/>
                <a:hlinkClick r:id="rId2"/>
              </a:rPr>
              <a:t>https://www.manchesterbrc.nihr.ac.uk/news-and-events/diabetes-technology-associated-with-reduced-hospital-admissions-and-improved-blood-sugar-control-for-blackpool-patients/?utm_source=chatgpt.com</a:t>
            </a:r>
            <a:r>
              <a:rPr lang="en-GB" sz="1400" dirty="0" smtClean="0">
                <a:solidFill>
                  <a:schemeClr val="tx1"/>
                </a:solidFill>
                <a:latin typeface="Arial" pitchFamily="34" charset="0"/>
                <a:cs typeface="Arial" pitchFamily="34" charset="0"/>
              </a:rPr>
              <a:t> (Accessed: 25</a:t>
            </a:r>
            <a:r>
              <a:rPr lang="en-GB" sz="1400" baseline="30000" dirty="0" smtClean="0">
                <a:solidFill>
                  <a:schemeClr val="tx1"/>
                </a:solidFill>
                <a:latin typeface="Arial" pitchFamily="34" charset="0"/>
                <a:cs typeface="Arial" pitchFamily="34" charset="0"/>
              </a:rPr>
              <a:t>th</a:t>
            </a:r>
            <a:r>
              <a:rPr lang="en-GB" sz="1400" dirty="0" smtClean="0">
                <a:solidFill>
                  <a:schemeClr val="tx1"/>
                </a:solidFill>
                <a:latin typeface="Arial" pitchFamily="34" charset="0"/>
                <a:cs typeface="Arial" pitchFamily="34" charset="0"/>
              </a:rPr>
              <a:t> October 2025</a:t>
            </a:r>
            <a:r>
              <a:rPr lang="en-GB" sz="1400" dirty="0" smtClean="0">
                <a:solidFill>
                  <a:schemeClr val="tx1"/>
                </a:solidFill>
                <a:latin typeface="Arial" pitchFamily="34" charset="0"/>
                <a:cs typeface="Arial" pitchFamily="34" charset="0"/>
              </a:rPr>
              <a:t>).</a:t>
            </a:r>
          </a:p>
          <a:p>
            <a:pPr algn="just">
              <a:lnSpc>
                <a:spcPct val="150000"/>
              </a:lnSpc>
            </a:pPr>
            <a:r>
              <a:rPr lang="en-GB" sz="1400" dirty="0" smtClean="0">
                <a:solidFill>
                  <a:schemeClr val="tx1"/>
                </a:solidFill>
                <a:latin typeface="Arial" pitchFamily="34" charset="0"/>
                <a:cs typeface="Arial" pitchFamily="34" charset="0"/>
              </a:rPr>
              <a:t>American Diabetes Association. (2025). </a:t>
            </a:r>
            <a:r>
              <a:rPr lang="en-GB" sz="1400" i="1" dirty="0" smtClean="0">
                <a:solidFill>
                  <a:schemeClr val="tx1"/>
                </a:solidFill>
                <a:latin typeface="Arial" pitchFamily="34" charset="0"/>
                <a:cs typeface="Arial" pitchFamily="34" charset="0"/>
              </a:rPr>
              <a:t>Summary of revisions: Standards of medical care in diabetes — 2025</a:t>
            </a:r>
            <a:r>
              <a:rPr lang="en-GB" sz="1400" dirty="0" smtClean="0">
                <a:solidFill>
                  <a:schemeClr val="tx1"/>
                </a:solidFill>
                <a:latin typeface="Arial" pitchFamily="34" charset="0"/>
                <a:cs typeface="Arial" pitchFamily="34" charset="0"/>
              </a:rPr>
              <a:t>. </a:t>
            </a:r>
            <a:r>
              <a:rPr lang="en-GB" sz="1400" i="1" dirty="0" smtClean="0">
                <a:solidFill>
                  <a:schemeClr val="tx1"/>
                </a:solidFill>
                <a:latin typeface="Arial" pitchFamily="34" charset="0"/>
                <a:cs typeface="Arial" pitchFamily="34" charset="0"/>
              </a:rPr>
              <a:t>Diabetes Care, 48</a:t>
            </a:r>
            <a:r>
              <a:rPr lang="en-GB" sz="1400" dirty="0" smtClean="0">
                <a:solidFill>
                  <a:schemeClr val="tx1"/>
                </a:solidFill>
                <a:latin typeface="Arial" pitchFamily="34" charset="0"/>
                <a:cs typeface="Arial" pitchFamily="34" charset="0"/>
              </a:rPr>
              <a:t>(Suppl. 1). </a:t>
            </a:r>
            <a:r>
              <a:rPr lang="en-GB" sz="1400" u="sng" dirty="0" smtClean="0">
                <a:solidFill>
                  <a:schemeClr val="tx1"/>
                </a:solidFill>
                <a:latin typeface="Arial" pitchFamily="34" charset="0"/>
                <a:cs typeface="Arial" pitchFamily="34" charset="0"/>
                <a:hlinkClick r:id="rId3"/>
              </a:rPr>
              <a:t>https://doi.org/10.2337/dc25-Srev</a:t>
            </a:r>
            <a:r>
              <a:rPr lang="en-GB" sz="1400" dirty="0" smtClean="0">
                <a:solidFill>
                  <a:schemeClr val="tx1"/>
                </a:solidFill>
                <a:latin typeface="Arial" pitchFamily="34" charset="0"/>
                <a:cs typeface="Arial" pitchFamily="34" charset="0"/>
              </a:rPr>
              <a:t> (Accessed: 22</a:t>
            </a:r>
            <a:r>
              <a:rPr lang="en-GB" sz="1400" baseline="30000" dirty="0" smtClean="0">
                <a:solidFill>
                  <a:schemeClr val="tx1"/>
                </a:solidFill>
                <a:latin typeface="Arial" pitchFamily="34" charset="0"/>
                <a:cs typeface="Arial" pitchFamily="34" charset="0"/>
              </a:rPr>
              <a:t>nd </a:t>
            </a:r>
            <a:r>
              <a:rPr lang="en-GB" sz="1400" dirty="0" smtClean="0">
                <a:solidFill>
                  <a:schemeClr val="tx1"/>
                </a:solidFill>
                <a:latin typeface="Arial" pitchFamily="34" charset="0"/>
                <a:cs typeface="Arial" pitchFamily="34" charset="0"/>
              </a:rPr>
              <a:t>October 2025).</a:t>
            </a:r>
            <a:endParaRPr lang="en-GB" sz="1400" dirty="0" smtClean="0">
              <a:solidFill>
                <a:schemeClr val="tx1"/>
              </a:solidFill>
              <a:latin typeface="Arial" pitchFamily="34" charset="0"/>
              <a:cs typeface="Arial" pitchFamily="34" charset="0"/>
            </a:endParaRPr>
          </a:p>
          <a:p>
            <a:pPr algn="just">
              <a:lnSpc>
                <a:spcPct val="150000"/>
              </a:lnSpc>
            </a:pPr>
            <a:r>
              <a:rPr lang="en-GB" sz="1400" dirty="0" smtClean="0">
                <a:solidFill>
                  <a:schemeClr val="tx1"/>
                </a:solidFill>
                <a:latin typeface="Arial" pitchFamily="34" charset="0"/>
                <a:cs typeface="Arial" pitchFamily="34" charset="0"/>
              </a:rPr>
              <a:t>American Diabetes Association (ADA). (2025). </a:t>
            </a:r>
            <a:r>
              <a:rPr lang="en-GB" sz="1400" i="1" dirty="0" smtClean="0">
                <a:solidFill>
                  <a:schemeClr val="tx1"/>
                </a:solidFill>
                <a:latin typeface="Arial" pitchFamily="34" charset="0"/>
                <a:cs typeface="Arial" pitchFamily="34" charset="0"/>
              </a:rPr>
              <a:t>Standards of medical care in diabetes — 2025</a:t>
            </a:r>
            <a:r>
              <a:rPr lang="en-GB" sz="1400" dirty="0" smtClean="0">
                <a:solidFill>
                  <a:schemeClr val="tx1"/>
                </a:solidFill>
                <a:latin typeface="Arial" pitchFamily="34" charset="0"/>
                <a:cs typeface="Arial" pitchFamily="34" charset="0"/>
              </a:rPr>
              <a:t>. </a:t>
            </a:r>
            <a:r>
              <a:rPr lang="en-GB" sz="1400" i="1" dirty="0" smtClean="0">
                <a:solidFill>
                  <a:schemeClr val="tx1"/>
                </a:solidFill>
                <a:latin typeface="Arial" pitchFamily="34" charset="0"/>
                <a:cs typeface="Arial" pitchFamily="34" charset="0"/>
              </a:rPr>
              <a:t>Diabetes Care, 48</a:t>
            </a:r>
            <a:r>
              <a:rPr lang="en-GB" sz="1400" dirty="0" smtClean="0">
                <a:solidFill>
                  <a:schemeClr val="tx1"/>
                </a:solidFill>
                <a:latin typeface="Arial" pitchFamily="34" charset="0"/>
                <a:cs typeface="Arial" pitchFamily="34" charset="0"/>
              </a:rPr>
              <a:t>(Suppl. 1). </a:t>
            </a:r>
            <a:r>
              <a:rPr lang="en-GB" sz="1400" u="sng" dirty="0" smtClean="0">
                <a:solidFill>
                  <a:schemeClr val="tx1"/>
                </a:solidFill>
                <a:latin typeface="Arial" pitchFamily="34" charset="0"/>
                <a:cs typeface="Arial" pitchFamily="34" charset="0"/>
                <a:hlinkClick r:id="rId4"/>
              </a:rPr>
              <a:t>https://doi.org/10.2337/dc25-S001</a:t>
            </a:r>
            <a:r>
              <a:rPr lang="en-GB" sz="1400" dirty="0" smtClean="0">
                <a:solidFill>
                  <a:schemeClr val="tx1"/>
                </a:solidFill>
                <a:latin typeface="Arial" pitchFamily="34" charset="0"/>
                <a:cs typeface="Arial" pitchFamily="34" charset="0"/>
              </a:rPr>
              <a:t> (Accessed: 22</a:t>
            </a:r>
            <a:r>
              <a:rPr lang="en-GB" sz="1400" baseline="30000" dirty="0" smtClean="0">
                <a:solidFill>
                  <a:schemeClr val="tx1"/>
                </a:solidFill>
                <a:latin typeface="Arial" pitchFamily="34" charset="0"/>
                <a:cs typeface="Arial" pitchFamily="34" charset="0"/>
              </a:rPr>
              <a:t>nd </a:t>
            </a:r>
            <a:r>
              <a:rPr lang="en-GB" sz="1400" dirty="0" smtClean="0">
                <a:solidFill>
                  <a:schemeClr val="tx1"/>
                </a:solidFill>
                <a:latin typeface="Arial" pitchFamily="34" charset="0"/>
                <a:cs typeface="Arial" pitchFamily="34" charset="0"/>
              </a:rPr>
              <a:t>October 2025</a:t>
            </a:r>
            <a:r>
              <a:rPr lang="en-GB" sz="1400" dirty="0" smtClean="0">
                <a:solidFill>
                  <a:schemeClr val="tx1"/>
                </a:solidFill>
                <a:latin typeface="Arial" pitchFamily="34" charset="0"/>
                <a:cs typeface="Arial" pitchFamily="34" charset="0"/>
              </a:rPr>
              <a:t>).</a:t>
            </a:r>
          </a:p>
          <a:p>
            <a:pPr algn="just">
              <a:lnSpc>
                <a:spcPct val="150000"/>
              </a:lnSpc>
            </a:pPr>
            <a:r>
              <a:rPr lang="en-GB" sz="1400" dirty="0" smtClean="0">
                <a:solidFill>
                  <a:schemeClr val="tx1"/>
                </a:solidFill>
                <a:latin typeface="Arial" pitchFamily="34" charset="0"/>
                <a:cs typeface="Arial" pitchFamily="34" charset="0"/>
              </a:rPr>
              <a:t>Aleppo, G., </a:t>
            </a:r>
            <a:r>
              <a:rPr lang="en-GB" sz="1400" dirty="0" err="1" smtClean="0">
                <a:solidFill>
                  <a:schemeClr val="tx1"/>
                </a:solidFill>
                <a:latin typeface="Arial" pitchFamily="34" charset="0"/>
                <a:cs typeface="Arial" pitchFamily="34" charset="0"/>
              </a:rPr>
              <a:t>Chmiel</a:t>
            </a:r>
            <a:r>
              <a:rPr lang="en-GB" sz="1400" dirty="0" smtClean="0">
                <a:solidFill>
                  <a:schemeClr val="tx1"/>
                </a:solidFill>
                <a:latin typeface="Arial" pitchFamily="34" charset="0"/>
                <a:cs typeface="Arial" pitchFamily="34" charset="0"/>
              </a:rPr>
              <a:t>, R., </a:t>
            </a:r>
            <a:r>
              <a:rPr lang="en-GB" sz="1400" dirty="0" err="1" smtClean="0">
                <a:solidFill>
                  <a:schemeClr val="tx1"/>
                </a:solidFill>
                <a:latin typeface="Arial" pitchFamily="34" charset="0"/>
                <a:cs typeface="Arial" pitchFamily="34" charset="0"/>
              </a:rPr>
              <a:t>Zurn</a:t>
            </a:r>
            <a:r>
              <a:rPr lang="en-GB" sz="1400" dirty="0" smtClean="0">
                <a:solidFill>
                  <a:schemeClr val="tx1"/>
                </a:solidFill>
                <a:latin typeface="Arial" pitchFamily="34" charset="0"/>
                <a:cs typeface="Arial" pitchFamily="34" charset="0"/>
              </a:rPr>
              <a:t>, A., </a:t>
            </a:r>
            <a:r>
              <a:rPr lang="en-GB" sz="1400" dirty="0" err="1" smtClean="0">
                <a:solidFill>
                  <a:schemeClr val="tx1"/>
                </a:solidFill>
                <a:latin typeface="Arial" pitchFamily="34" charset="0"/>
                <a:cs typeface="Arial" pitchFamily="34" charset="0"/>
              </a:rPr>
              <a:t>Bandoske</a:t>
            </a:r>
            <a:r>
              <a:rPr lang="en-GB" sz="1400" dirty="0" smtClean="0">
                <a:solidFill>
                  <a:schemeClr val="tx1"/>
                </a:solidFill>
                <a:latin typeface="Arial" pitchFamily="34" charset="0"/>
                <a:cs typeface="Arial" pitchFamily="34" charset="0"/>
              </a:rPr>
              <a:t>, R., Creamer, P., </a:t>
            </a:r>
            <a:r>
              <a:rPr lang="en-GB" sz="1400" dirty="0" err="1" smtClean="0">
                <a:solidFill>
                  <a:schemeClr val="tx1"/>
                </a:solidFill>
                <a:latin typeface="Arial" pitchFamily="34" charset="0"/>
                <a:cs typeface="Arial" pitchFamily="34" charset="0"/>
              </a:rPr>
              <a:t>Neubauer</a:t>
            </a:r>
            <a:r>
              <a:rPr lang="en-GB" sz="1400" dirty="0" smtClean="0">
                <a:solidFill>
                  <a:schemeClr val="tx1"/>
                </a:solidFill>
                <a:latin typeface="Arial" pitchFamily="34" charset="0"/>
                <a:cs typeface="Arial" pitchFamily="34" charset="0"/>
              </a:rPr>
              <a:t>, N., Wong, J., Andrade, S. B., &amp; Hauptman, A. (2025). Integration of continuous glucose monitoring data into an electronic health record system: Single-</a:t>
            </a:r>
            <a:r>
              <a:rPr lang="en-GB" sz="1400" dirty="0" err="1" smtClean="0">
                <a:solidFill>
                  <a:schemeClr val="tx1"/>
                </a:solidFill>
                <a:latin typeface="Arial" pitchFamily="34" charset="0"/>
                <a:cs typeface="Arial" pitchFamily="34" charset="0"/>
              </a:rPr>
              <a:t>center</a:t>
            </a:r>
            <a:r>
              <a:rPr lang="en-GB" sz="1400" dirty="0" smtClean="0">
                <a:solidFill>
                  <a:schemeClr val="tx1"/>
                </a:solidFill>
                <a:latin typeface="Arial" pitchFamily="34" charset="0"/>
                <a:cs typeface="Arial" pitchFamily="34" charset="0"/>
              </a:rPr>
              <a:t> implementation. </a:t>
            </a:r>
            <a:r>
              <a:rPr lang="en-GB" sz="1400" i="1" dirty="0" smtClean="0">
                <a:solidFill>
                  <a:schemeClr val="tx1"/>
                </a:solidFill>
                <a:latin typeface="Arial" pitchFamily="34" charset="0"/>
                <a:cs typeface="Arial" pitchFamily="34" charset="0"/>
              </a:rPr>
              <a:t>Journal of Diabetes Science and Technology, 19</a:t>
            </a:r>
            <a:r>
              <a:rPr lang="en-GB" sz="1400" dirty="0" smtClean="0">
                <a:solidFill>
                  <a:schemeClr val="tx1"/>
                </a:solidFill>
                <a:latin typeface="Arial" pitchFamily="34" charset="0"/>
                <a:cs typeface="Arial" pitchFamily="34" charset="0"/>
              </a:rPr>
              <a:t>(2), 426–430. </a:t>
            </a:r>
            <a:r>
              <a:rPr lang="en-GB" sz="1400" dirty="0" smtClean="0">
                <a:solidFill>
                  <a:schemeClr val="tx1"/>
                </a:solidFill>
                <a:latin typeface="Arial" pitchFamily="34" charset="0"/>
                <a:cs typeface="Arial" pitchFamily="34" charset="0"/>
                <a:hlinkClick r:id="rId5"/>
              </a:rPr>
              <a:t>https://doi.org/10.1177/19322968231196168</a:t>
            </a:r>
            <a:r>
              <a:rPr lang="en-GB" sz="1400" dirty="0" smtClean="0">
                <a:solidFill>
                  <a:schemeClr val="tx1"/>
                </a:solidFill>
                <a:latin typeface="Arial" pitchFamily="34" charset="0"/>
                <a:cs typeface="Arial" pitchFamily="34" charset="0"/>
              </a:rPr>
              <a:t> (Accessed: 20</a:t>
            </a:r>
            <a:r>
              <a:rPr lang="en-GB" sz="1400" baseline="30000" dirty="0" smtClean="0">
                <a:solidFill>
                  <a:schemeClr val="tx1"/>
                </a:solidFill>
                <a:latin typeface="Arial" pitchFamily="34" charset="0"/>
                <a:cs typeface="Arial" pitchFamily="34" charset="0"/>
              </a:rPr>
              <a:t>th </a:t>
            </a:r>
            <a:r>
              <a:rPr lang="en-GB" sz="1400" dirty="0" smtClean="0">
                <a:solidFill>
                  <a:schemeClr val="tx1"/>
                </a:solidFill>
                <a:latin typeface="Arial" pitchFamily="34" charset="0"/>
                <a:cs typeface="Arial" pitchFamily="34" charset="0"/>
              </a:rPr>
              <a:t>October 2025</a:t>
            </a:r>
            <a:r>
              <a:rPr lang="en-GB" sz="1400" dirty="0" smtClean="0">
                <a:solidFill>
                  <a:schemeClr val="tx1"/>
                </a:solidFill>
                <a:latin typeface="Arial" pitchFamily="34" charset="0"/>
                <a:cs typeface="Arial" pitchFamily="34" charset="0"/>
              </a:rPr>
              <a:t>).</a:t>
            </a:r>
          </a:p>
          <a:p>
            <a:pPr algn="just">
              <a:lnSpc>
                <a:spcPct val="150000"/>
              </a:lnSpc>
            </a:pPr>
            <a:r>
              <a:rPr lang="en-GB" sz="1400" dirty="0" smtClean="0">
                <a:solidFill>
                  <a:schemeClr val="tx1"/>
                </a:solidFill>
                <a:latin typeface="Arial" pitchFamily="34" charset="0"/>
                <a:cs typeface="Arial" pitchFamily="34" charset="0"/>
              </a:rPr>
              <a:t>Martens, T., et al. (2021). Effect of continuous glucose monitoring on </a:t>
            </a:r>
            <a:r>
              <a:rPr lang="en-GB" sz="1400" dirty="0" err="1" smtClean="0">
                <a:solidFill>
                  <a:schemeClr val="tx1"/>
                </a:solidFill>
                <a:latin typeface="Arial" pitchFamily="34" charset="0"/>
                <a:cs typeface="Arial" pitchFamily="34" charset="0"/>
              </a:rPr>
              <a:t>glycemic</a:t>
            </a:r>
            <a:r>
              <a:rPr lang="en-GB" sz="1400" dirty="0" smtClean="0">
                <a:solidFill>
                  <a:schemeClr val="tx1"/>
                </a:solidFill>
                <a:latin typeface="Arial" pitchFamily="34" charset="0"/>
                <a:cs typeface="Arial" pitchFamily="34" charset="0"/>
              </a:rPr>
              <a:t> control in patients with type 2 diabetes treated with basal insulin: The MOBILE randomized clinical trial. </a:t>
            </a:r>
            <a:r>
              <a:rPr lang="en-GB" sz="1400" i="1" dirty="0" smtClean="0">
                <a:solidFill>
                  <a:schemeClr val="tx1"/>
                </a:solidFill>
                <a:latin typeface="Arial" pitchFamily="34" charset="0"/>
                <a:cs typeface="Arial" pitchFamily="34" charset="0"/>
              </a:rPr>
              <a:t>JAMA, 325</a:t>
            </a:r>
            <a:r>
              <a:rPr lang="en-GB" sz="1400" dirty="0" smtClean="0">
                <a:solidFill>
                  <a:schemeClr val="tx1"/>
                </a:solidFill>
                <a:latin typeface="Arial" pitchFamily="34" charset="0"/>
                <a:cs typeface="Arial" pitchFamily="34" charset="0"/>
              </a:rPr>
              <a:t>(22), 2262–2272. </a:t>
            </a:r>
            <a:r>
              <a:rPr lang="en-GB" sz="1400" u="sng" dirty="0" smtClean="0">
                <a:solidFill>
                  <a:schemeClr val="tx1"/>
                </a:solidFill>
                <a:latin typeface="Arial" pitchFamily="34" charset="0"/>
                <a:cs typeface="Arial" pitchFamily="34" charset="0"/>
                <a:hlinkClick r:id="rId6"/>
              </a:rPr>
              <a:t>https://doi.org/10.1001/jama.2021.7444</a:t>
            </a:r>
            <a:r>
              <a:rPr lang="en-GB" sz="1400" dirty="0" smtClean="0">
                <a:solidFill>
                  <a:schemeClr val="tx1"/>
                </a:solidFill>
                <a:latin typeface="Arial" pitchFamily="34" charset="0"/>
                <a:cs typeface="Arial" pitchFamily="34" charset="0"/>
              </a:rPr>
              <a:t> (Accessed: 22</a:t>
            </a:r>
            <a:r>
              <a:rPr lang="en-GB" sz="1400" baseline="30000" dirty="0" smtClean="0">
                <a:solidFill>
                  <a:schemeClr val="tx1"/>
                </a:solidFill>
                <a:latin typeface="Arial" pitchFamily="34" charset="0"/>
                <a:cs typeface="Arial" pitchFamily="34" charset="0"/>
              </a:rPr>
              <a:t>nd </a:t>
            </a:r>
            <a:r>
              <a:rPr lang="en-GB" sz="1400" dirty="0" smtClean="0">
                <a:solidFill>
                  <a:schemeClr val="tx1"/>
                </a:solidFill>
                <a:latin typeface="Arial" pitchFamily="34" charset="0"/>
                <a:cs typeface="Arial" pitchFamily="34" charset="0"/>
              </a:rPr>
              <a:t>October 2025).</a:t>
            </a:r>
            <a:endParaRPr lang="en-GB" sz="1400" dirty="0" smtClean="0">
              <a:solidFill>
                <a:schemeClr val="tx1"/>
              </a:solidFill>
              <a:latin typeface="Arial" pitchFamily="34" charset="0"/>
              <a:cs typeface="Arial"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xmlns=""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1451</TotalTime>
  <Words>2197</Words>
  <Application>Microsoft Office PowerPoint</Application>
  <PresentationFormat>Custom</PresentationFormat>
  <Paragraphs>212</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Slide 1</vt:lpstr>
      <vt:lpstr>Slide 2</vt:lpstr>
      <vt:lpstr>Slide 3</vt:lpstr>
      <vt:lpstr>Slide 4</vt:lpstr>
      <vt:lpstr>Slide 5</vt:lpstr>
      <vt:lpstr>Benefits vs. Challenges </vt:lpstr>
      <vt:lpstr>Slide 7</vt:lpstr>
      <vt:lpstr>Slide 8</vt:lpstr>
      <vt:lpstr>Slide 9</vt:lpstr>
      <vt:lpstr>Conclusion CGM devices has been widely implemented across UK health and social care during last ten years and emerged as revolutionary innovation in the field of diabetes management. As well as they played a vital role in improving glycaemic control (HBA1c). This device rollout must be paired with training, equity measures, and robust training programmes. Over the last decade CGM has moved to mainstream diabetes care in many parts of health and social care sector. The technology is clinically valuable and can be cost-effective, but its success depends on accompanying education, safe procurement, data integration and equity-focused implementation. CGM represents a high-value digital innovation that improves outcomes and quality of life for people who are treated by insulin.  </vt:lpstr>
      <vt:lpstr>References </vt:lpstr>
      <vt:lpstr>Slide 12</vt:lpstr>
      <vt:lpstr>Slide 13</vt:lpstr>
      <vt:lpstr>Slide 14</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Beau Academic</dc:creator>
  <cp:lastModifiedBy>Saima Ijaz</cp:lastModifiedBy>
  <cp:revision>183</cp:revision>
  <dcterms:created xsi:type="dcterms:W3CDTF">2024-12-04T18:07:56Z</dcterms:created>
  <dcterms:modified xsi:type="dcterms:W3CDTF">2025-11-07T19:25:56Z</dcterms:modified>
</cp:coreProperties>
</file>