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2" r:id="rId6"/>
    <p:sldMasterId id="2147483675" r:id="rId7"/>
    <p:sldMasterId id="2147483680" r:id="rId8"/>
  </p:sldMasterIdLst>
  <p:notesMasterIdLst>
    <p:notesMasterId r:id="rId45"/>
  </p:notesMasterIdLst>
  <p:sldIdLst>
    <p:sldId id="286" r:id="rId9"/>
    <p:sldId id="273" r:id="rId10"/>
    <p:sldId id="285" r:id="rId11"/>
    <p:sldId id="287" r:id="rId12"/>
    <p:sldId id="288" r:id="rId13"/>
    <p:sldId id="290" r:id="rId14"/>
    <p:sldId id="274" r:id="rId15"/>
    <p:sldId id="276" r:id="rId16"/>
    <p:sldId id="265" r:id="rId17"/>
    <p:sldId id="263" r:id="rId18"/>
    <p:sldId id="264" r:id="rId19"/>
    <p:sldId id="266" r:id="rId20"/>
    <p:sldId id="267" r:id="rId21"/>
    <p:sldId id="279" r:id="rId22"/>
    <p:sldId id="277" r:id="rId23"/>
    <p:sldId id="268" r:id="rId24"/>
    <p:sldId id="269" r:id="rId25"/>
    <p:sldId id="294" r:id="rId26"/>
    <p:sldId id="270" r:id="rId27"/>
    <p:sldId id="278" r:id="rId28"/>
    <p:sldId id="281" r:id="rId29"/>
    <p:sldId id="282" r:id="rId30"/>
    <p:sldId id="284" r:id="rId31"/>
    <p:sldId id="280" r:id="rId32"/>
    <p:sldId id="271" r:id="rId33"/>
    <p:sldId id="272" r:id="rId34"/>
    <p:sldId id="275" r:id="rId35"/>
    <p:sldId id="256" r:id="rId36"/>
    <p:sldId id="260" r:id="rId37"/>
    <p:sldId id="257" r:id="rId38"/>
    <p:sldId id="259" r:id="rId39"/>
    <p:sldId id="261" r:id="rId40"/>
    <p:sldId id="262" r:id="rId41"/>
    <p:sldId id="291" r:id="rId42"/>
    <p:sldId id="292" r:id="rId43"/>
    <p:sldId id="29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3CD4CD-883A-AD78-A5CE-4543E8D4266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3C4AB390-5727-9A0E-4BD6-FB6980E79DB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6EF85CD-717C-45A6-B2E4-DED313FB8FBC}" type="datetime1">
              <a:rPr lang="en-US"/>
              <a:pPr lvl="0"/>
              <a:t>7/27/2022</a:t>
            </a:fld>
            <a:endParaRPr lang="en-US"/>
          </a:p>
        </p:txBody>
      </p:sp>
      <p:sp>
        <p:nvSpPr>
          <p:cNvPr id="4" name="Slide Image Placeholder 3">
            <a:extLst>
              <a:ext uri="{FF2B5EF4-FFF2-40B4-BE49-F238E27FC236}">
                <a16:creationId xmlns:a16="http://schemas.microsoft.com/office/drawing/2014/main" id="{643E3C39-2A82-51E3-A3A9-07FD5759B91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C533C9A-C94E-3333-CC08-48DA021A513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26DD2F9F-EA87-CB35-B10E-3E850807ABD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744BD14F-749E-382A-C935-D8D5ADD02E9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522286C-99B5-4823-B798-6D9ABDED802B}" type="slidenum">
              <a:t>‹#›</a:t>
            </a:fld>
            <a:endParaRPr lang="en-US"/>
          </a:p>
        </p:txBody>
      </p:sp>
    </p:spTree>
    <p:extLst>
      <p:ext uri="{BB962C8B-B14F-4D97-AF65-F5344CB8AC3E}">
        <p14:creationId xmlns:p14="http://schemas.microsoft.com/office/powerpoint/2010/main" val="362396441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04BD89-FE37-B114-A376-71E8DD8FD0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9825C8-2DAF-D3C1-8927-EB3698926F93}"/>
              </a:ext>
            </a:extLst>
          </p:cNvPr>
          <p:cNvSpPr txBox="1">
            <a:spLocks noGrp="1"/>
          </p:cNvSpPr>
          <p:nvPr>
            <p:ph type="body" sz="quarter" idx="1"/>
          </p:nvPr>
        </p:nvSpPr>
        <p:spPr/>
        <p:txBody>
          <a:bodyPr/>
          <a:lstStyle/>
          <a:p>
            <a:pPr lvl="0"/>
            <a:r>
              <a:rPr lang="en-US"/>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a:p>
            <a:pPr lvl="0"/>
            <a:endParaRPr lang="en-US"/>
          </a:p>
        </p:txBody>
      </p:sp>
      <p:sp>
        <p:nvSpPr>
          <p:cNvPr id="4" name="Slide Number Placeholder 3">
            <a:extLst>
              <a:ext uri="{FF2B5EF4-FFF2-40B4-BE49-F238E27FC236}">
                <a16:creationId xmlns:a16="http://schemas.microsoft.com/office/drawing/2014/main" id="{C37640D1-A2E3-21D4-E936-F8B72FE2AFA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47C4E5-23F8-441B-9B95-57FB93CA8139}" type="slidenum">
              <a:t>20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96D647-743C-2A48-DA65-43D3FEDE91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A53525-314A-756F-89A4-72065CB318EE}"/>
              </a:ext>
            </a:extLst>
          </p:cNvPr>
          <p:cNvSpPr txBox="1">
            <a:spLocks noGrp="1"/>
          </p:cNvSpPr>
          <p:nvPr>
            <p:ph type="body" sz="quarter" idx="1"/>
          </p:nvPr>
        </p:nvSpPr>
        <p:spPr/>
        <p:txBody>
          <a:bodyPr/>
          <a:lstStyle/>
          <a:p>
            <a:pPr lvl="0"/>
            <a:r>
              <a:rPr lang="en-US" b="1"/>
              <a:t>Preventing and Resolving problems</a:t>
            </a:r>
            <a:endParaRPr lang="en-US"/>
          </a:p>
          <a:p>
            <a:pPr lvl="0"/>
            <a:r>
              <a:rPr lang="en-US"/>
              <a:t>Effective communication helps resolve and prevent conflicts. The ability to resolve conflicts and avoid new ones depends on being able to communicate effectively (Austin and Pinkleton, 2015). </a:t>
            </a:r>
          </a:p>
          <a:p>
            <a:pPr lvl="0"/>
            <a:r>
              <a:rPr lang="en-US" b="1"/>
              <a:t>Increases employee engagement</a:t>
            </a:r>
            <a:endParaRPr lang="en-US"/>
          </a:p>
          <a:p>
            <a:pPr lvl="0"/>
            <a:r>
              <a:rPr lang="en-US"/>
              <a:t>It helps to maintain open lines of communication between employees and other organization members. In the end, this improves employee engagement, which may result in higher employee satisfaction and a more positive workplace culture.</a:t>
            </a:r>
          </a:p>
          <a:p>
            <a:pPr lvl="0"/>
            <a:r>
              <a:rPr lang="en-US" b="1"/>
              <a:t>Improved productivity</a:t>
            </a:r>
            <a:endParaRPr lang="en-US"/>
          </a:p>
          <a:p>
            <a:pPr lvl="0"/>
            <a:r>
              <a:rPr lang="en-US"/>
              <a:t>Employees are more productive and efficient when they are engaged in their job and know exactly what is expected of them (Genç, 2017). When employees aren't clear on their responsibilities or expectations they may feel unable to accomplish their jobs well.</a:t>
            </a:r>
          </a:p>
          <a:p>
            <a:pPr lvl="0"/>
            <a:endParaRPr lang="en-US"/>
          </a:p>
        </p:txBody>
      </p:sp>
      <p:sp>
        <p:nvSpPr>
          <p:cNvPr id="4" name="Slide Number Placeholder 3">
            <a:extLst>
              <a:ext uri="{FF2B5EF4-FFF2-40B4-BE49-F238E27FC236}">
                <a16:creationId xmlns:a16="http://schemas.microsoft.com/office/drawing/2014/main" id="{ACA6204E-7B8D-73FC-1D8F-D068B30C71C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233340-D562-4285-BEDC-DAE3ED614F4F}" type="slidenum">
              <a:t>21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534CD-CBB6-9AE4-3CA9-0DF0A304A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815AF3-4E38-B0C8-5565-AF483BFB1856}"/>
              </a:ext>
            </a:extLst>
          </p:cNvPr>
          <p:cNvSpPr txBox="1">
            <a:spLocks noGrp="1"/>
          </p:cNvSpPr>
          <p:nvPr>
            <p:ph type="body" sz="quarter" idx="1"/>
          </p:nvPr>
        </p:nvSpPr>
        <p:spPr/>
        <p:txBody>
          <a:bodyPr/>
          <a:lstStyle/>
          <a:p>
            <a:pPr lvl="0"/>
            <a:r>
              <a:rPr lang="en-US"/>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a:p>
            <a:pPr lvl="0"/>
            <a:endParaRPr lang="en-US"/>
          </a:p>
        </p:txBody>
      </p:sp>
      <p:sp>
        <p:nvSpPr>
          <p:cNvPr id="4" name="Slide Number Placeholder 3">
            <a:extLst>
              <a:ext uri="{FF2B5EF4-FFF2-40B4-BE49-F238E27FC236}">
                <a16:creationId xmlns:a16="http://schemas.microsoft.com/office/drawing/2014/main" id="{281D004F-8187-45C4-3A30-5D005CEBCF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1BD133-75A1-4A03-9008-F98910D42FA5}" type="slidenum">
              <a:t>22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87FF97-AB94-52D2-82B6-7C279F5B23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4832B-B533-0322-7845-ED3E379BCCE7}"/>
              </a:ext>
            </a:extLst>
          </p:cNvPr>
          <p:cNvSpPr txBox="1">
            <a:spLocks noGrp="1"/>
          </p:cNvSpPr>
          <p:nvPr>
            <p:ph type="body" sz="quarter" idx="1"/>
          </p:nvPr>
        </p:nvSpPr>
        <p:spPr/>
        <p:txBody>
          <a:bodyPr/>
          <a:lstStyle/>
          <a:p>
            <a:pPr lvl="0"/>
            <a:r>
              <a:rPr lang="en-US" b="1"/>
              <a:t>Lack of transparency and trust</a:t>
            </a:r>
            <a:endParaRPr lang="en-US"/>
          </a:p>
          <a:p>
            <a:pPr lvl="0"/>
            <a:r>
              <a:rPr lang="en-US"/>
              <a:t>Lack of transparency and confidence limits sharing. Some workers may grow nervous and speculate if they believe you are hiding information, making it harder to engage with them.</a:t>
            </a:r>
          </a:p>
          <a:p>
            <a:pPr lvl="0"/>
            <a:r>
              <a:rPr lang="en-US" b="1"/>
              <a:t>Conflicts in workplace</a:t>
            </a:r>
            <a:endParaRPr lang="en-US"/>
          </a:p>
          <a:p>
            <a:pPr lvl="0"/>
            <a:r>
              <a:rPr lang="en-US"/>
              <a:t>A stumbling block to good communication is conflict, which can arise for a variety of reasons. What important is trying to resolve the disagreement. When a quarrel festers, people take sides and communication becomes tough.</a:t>
            </a:r>
          </a:p>
          <a:p>
            <a:pPr lvl="0"/>
            <a:r>
              <a:rPr lang="en-US" b="1"/>
              <a:t>Cultural differences</a:t>
            </a:r>
            <a:endParaRPr lang="en-US"/>
          </a:p>
          <a:p>
            <a:pPr lvl="0"/>
            <a:r>
              <a:rPr lang="en-US"/>
              <a:t>To connect with individuals from other cultures, you must comprehend their thoughts, linguistics, gestures, and concepts (Barker, 2016). Prejudices, etiquette, and viewpoints are all influenced by cultural norms and values.</a:t>
            </a:r>
          </a:p>
          <a:p>
            <a:pPr lvl="0"/>
            <a:endParaRPr lang="en-US"/>
          </a:p>
        </p:txBody>
      </p:sp>
      <p:sp>
        <p:nvSpPr>
          <p:cNvPr id="4" name="Slide Number Placeholder 3">
            <a:extLst>
              <a:ext uri="{FF2B5EF4-FFF2-40B4-BE49-F238E27FC236}">
                <a16:creationId xmlns:a16="http://schemas.microsoft.com/office/drawing/2014/main" id="{70CA0024-33D6-3C17-05BA-AC1A805EEC5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8EF12E-1C75-4261-B019-1F01889275B4}" type="slidenum">
              <a:t>23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173E11-862C-0F9C-1C8A-EFAE3191AF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A81B8-D9A2-8A3E-D035-BC3B14088522}"/>
              </a:ext>
            </a:extLst>
          </p:cNvPr>
          <p:cNvSpPr txBox="1">
            <a:spLocks noGrp="1"/>
          </p:cNvSpPr>
          <p:nvPr>
            <p:ph type="body" sz="quarter" idx="1"/>
          </p:nvPr>
        </p:nvSpPr>
        <p:spPr/>
        <p:txBody>
          <a:bodyPr/>
          <a:lstStyle/>
          <a:p>
            <a:pPr lvl="0"/>
            <a:r>
              <a:rPr lang="en-US" b="1"/>
              <a:t>E-mail</a:t>
            </a:r>
            <a:endParaRPr lang="en-US"/>
          </a:p>
          <a:p>
            <a:pPr lvl="0"/>
            <a:r>
              <a:rPr lang="en-US"/>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a:t>
            </a:r>
          </a:p>
          <a:p>
            <a:pPr lvl="0"/>
            <a:r>
              <a:rPr lang="en-US" b="1"/>
              <a:t>Intranet</a:t>
            </a:r>
            <a:endParaRPr lang="en-US"/>
          </a:p>
          <a:p>
            <a:pPr lvl="0"/>
            <a:r>
              <a:rPr lang="en-US"/>
              <a:t>Using an intranet for company-wide communication is a better alternative (Verčič and Špoljarić, 2020). Accessible FAQs and helpdesks provide for faster response times on minor to medium-sized concerns.</a:t>
            </a:r>
          </a:p>
          <a:p>
            <a:pPr lvl="0"/>
            <a:br>
              <a:rPr lang="en-US" b="1"/>
            </a:br>
            <a:r>
              <a:rPr lang="en-US" b="1"/>
              <a:t> </a:t>
            </a:r>
            <a:endParaRPr lang="en-US"/>
          </a:p>
          <a:p>
            <a:pPr lvl="0"/>
            <a:r>
              <a:rPr lang="en-US" b="1"/>
              <a:t>Video- conferencing</a:t>
            </a:r>
            <a:endParaRPr lang="en-US"/>
          </a:p>
          <a:p>
            <a:pPr lvl="0"/>
            <a:r>
              <a:rPr lang="en-US"/>
              <a:t>Larger firms must pay to utilize video conferencing solutions, but they're useful for real-time communication. Video conferencing permits complex or lengthy interactions, although scheduling is required.</a:t>
            </a:r>
          </a:p>
          <a:p>
            <a:pPr lvl="0"/>
            <a:endParaRPr lang="en-US"/>
          </a:p>
        </p:txBody>
      </p:sp>
      <p:sp>
        <p:nvSpPr>
          <p:cNvPr id="4" name="Slide Number Placeholder 3">
            <a:extLst>
              <a:ext uri="{FF2B5EF4-FFF2-40B4-BE49-F238E27FC236}">
                <a16:creationId xmlns:a16="http://schemas.microsoft.com/office/drawing/2014/main" id="{D8903977-B7E9-B582-BD9B-CEB6CADFE36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B278BD-CF79-4BCF-B810-069B95B8C9A0}" type="slidenum">
              <a:t>24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8D544-1F84-DC66-3EE1-5A38829F2D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060071-E9BE-4A51-6008-CCB8140BF277}"/>
              </a:ext>
            </a:extLst>
          </p:cNvPr>
          <p:cNvSpPr txBox="1">
            <a:spLocks noGrp="1"/>
          </p:cNvSpPr>
          <p:nvPr>
            <p:ph type="body" sz="quarter" idx="1"/>
          </p:nvPr>
        </p:nvSpPr>
        <p:spPr/>
        <p:txBody>
          <a:bodyPr/>
          <a:lstStyle/>
          <a:p>
            <a:pPr lvl="0"/>
            <a:r>
              <a:rPr lang="en-US"/>
              <a:t>We can conclude that effective communication is very important to ensure smooth running of an organization. An organization should use an effective model of communication along with most useful communication channels to ensure effective communication.</a:t>
            </a:r>
          </a:p>
          <a:p>
            <a:pPr lvl="0"/>
            <a:endParaRPr lang="en-US"/>
          </a:p>
        </p:txBody>
      </p:sp>
      <p:sp>
        <p:nvSpPr>
          <p:cNvPr id="4" name="Slide Number Placeholder 3">
            <a:extLst>
              <a:ext uri="{FF2B5EF4-FFF2-40B4-BE49-F238E27FC236}">
                <a16:creationId xmlns:a16="http://schemas.microsoft.com/office/drawing/2014/main" id="{C9435F7A-7891-15E0-C1A5-CCA70C16D7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832375C-B682-4586-91E1-DCD74AFB4E5D}" type="slidenum">
              <a:t>25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DE5B5-8835-7F46-C3DF-C42767A70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01AA65-00AB-3529-EBEA-E8B7141F15FC}"/>
              </a:ext>
            </a:extLst>
          </p:cNvPr>
          <p:cNvSpPr txBox="1">
            <a:spLocks noGrp="1"/>
          </p:cNvSpPr>
          <p:nvPr>
            <p:ph type="body" sz="quarter" idx="1"/>
          </p:nvPr>
        </p:nvSpPr>
        <p:spPr/>
        <p:txBody>
          <a:bodyPr/>
          <a:lstStyle/>
          <a:p>
            <a:pPr lvl="0"/>
            <a:r>
              <a:rPr lang="en-US"/>
              <a:t>Austin, E. and Pinkleton, B., 2015. Strategic public relations management. Routledge.</a:t>
            </a:r>
          </a:p>
          <a:p>
            <a:pPr lvl="0"/>
            <a:r>
              <a:rPr lang="en-US"/>
              <a:t>Barker, G., 2016. Cross-Cultural Perspectives on Intercultural Communication Competence. Journal of Intercultural Communication Research, 45(1), pp.13-30.</a:t>
            </a:r>
          </a:p>
          <a:p>
            <a:pPr lvl="0"/>
            <a:r>
              <a:rPr lang="en-US"/>
              <a:t>Genç, R., 2017. The Importance of Communication in Sustainability &amp;amp; Sustainable Strategies. Procedia Manufacturing, 8, pp.511-516.</a:t>
            </a:r>
          </a:p>
          <a:p>
            <a:pPr lvl="0"/>
            <a:r>
              <a:rPr lang="en-US"/>
              <a:t>Verčič, A. and Špoljarić, A., 2020. Managing internal communication: How the choice of channels affects internal communication satisfaction. Public Relations Review, 46(3), p.101926.</a:t>
            </a:r>
          </a:p>
          <a:p>
            <a:pPr lvl="0"/>
            <a:endParaRPr lang="en-US"/>
          </a:p>
        </p:txBody>
      </p:sp>
      <p:sp>
        <p:nvSpPr>
          <p:cNvPr id="4" name="Slide Number Placeholder 3">
            <a:extLst>
              <a:ext uri="{FF2B5EF4-FFF2-40B4-BE49-F238E27FC236}">
                <a16:creationId xmlns:a16="http://schemas.microsoft.com/office/drawing/2014/main" id="{B51C1622-CC2F-7B73-5D29-487235B294A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51BF09-105A-4CB5-8066-F6B1060E878C}" type="slidenum">
              <a:t>26</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117C83A2-8087-2117-04E1-2483E3A0DFF6}"/>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9E5B286-24A0-78A7-DE7C-FE9848389965}"/>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D2453EA0-D724-DFDE-DB7B-F2ECDC8F9264}"/>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E4C80EC6-CE4E-1B3F-DE24-11CE9866BE52}"/>
              </a:ext>
            </a:extLst>
          </p:cNvPr>
          <p:cNvSpPr txBox="1">
            <a:spLocks noGrp="1"/>
          </p:cNvSpPr>
          <p:nvPr>
            <p:ph type="dt" sz="half" idx="7"/>
          </p:nvPr>
        </p:nvSpPr>
        <p:spPr>
          <a:xfrm>
            <a:off x="7909560" y="4314331"/>
            <a:ext cx="2910836" cy="374638"/>
          </a:xfrm>
        </p:spPr>
        <p:txBody>
          <a:bodyPr/>
          <a:lstStyle>
            <a:lvl1pPr>
              <a:defRPr/>
            </a:lvl1pPr>
          </a:lstStyle>
          <a:p>
            <a:pPr lvl="0"/>
            <a:fld id="{EFB124B8-B183-455E-B94B-17820320D711}" type="datetime1">
              <a:rPr lang="en-US"/>
              <a:pPr lvl="0"/>
              <a:t>7/27/2022</a:t>
            </a:fld>
            <a:endParaRPr lang="en-US"/>
          </a:p>
        </p:txBody>
      </p:sp>
      <p:sp>
        <p:nvSpPr>
          <p:cNvPr id="6" name="Footer Placeholder 4">
            <a:extLst>
              <a:ext uri="{FF2B5EF4-FFF2-40B4-BE49-F238E27FC236}">
                <a16:creationId xmlns:a16="http://schemas.microsoft.com/office/drawing/2014/main" id="{240E0EF3-4670-B0A4-9202-96A37105103F}"/>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0D2D8D4-B7C3-8E9A-4232-FAB20199E41E}"/>
              </a:ext>
            </a:extLst>
          </p:cNvPr>
          <p:cNvSpPr txBox="1">
            <a:spLocks noGrp="1"/>
          </p:cNvSpPr>
          <p:nvPr>
            <p:ph type="sldNum" sz="quarter" idx="8"/>
          </p:nvPr>
        </p:nvSpPr>
        <p:spPr>
          <a:xfrm>
            <a:off x="8077196" y="1430862"/>
            <a:ext cx="2743200" cy="365129"/>
          </a:xfrm>
        </p:spPr>
        <p:txBody>
          <a:bodyPr/>
          <a:lstStyle>
            <a:lvl1pPr>
              <a:defRPr/>
            </a:lvl1pPr>
          </a:lstStyle>
          <a:p>
            <a:pPr lvl="0"/>
            <a:fld id="{BA171BBB-46CA-4016-B1BD-0A559C6B85F0}" type="slidenum">
              <a:t>‹#›</a:t>
            </a:fld>
            <a:endParaRPr lang="en-US"/>
          </a:p>
        </p:txBody>
      </p:sp>
    </p:spTree>
    <p:extLst>
      <p:ext uri="{BB962C8B-B14F-4D97-AF65-F5344CB8AC3E}">
        <p14:creationId xmlns:p14="http://schemas.microsoft.com/office/powerpoint/2010/main" val="13086307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F733-0BFC-5989-2698-89FF991A58A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E7EAA7-99E8-5D3F-591A-4DCB6AE8DF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BB487F-A515-B167-035A-1572F00ED868}"/>
              </a:ext>
            </a:extLst>
          </p:cNvPr>
          <p:cNvSpPr txBox="1">
            <a:spLocks noGrp="1"/>
          </p:cNvSpPr>
          <p:nvPr>
            <p:ph type="dt" sz="half" idx="7"/>
          </p:nvPr>
        </p:nvSpPr>
        <p:spPr/>
        <p:txBody>
          <a:bodyPr/>
          <a:lstStyle>
            <a:lvl1pPr>
              <a:defRPr/>
            </a:lvl1pPr>
          </a:lstStyle>
          <a:p>
            <a:pPr lvl="0"/>
            <a:fld id="{9CE4795F-C4AE-49FB-9CA8-451965BB023A}" type="datetime1">
              <a:rPr lang="en-US"/>
              <a:pPr lvl="0"/>
              <a:t>7/27/2022</a:t>
            </a:fld>
            <a:endParaRPr lang="en-US"/>
          </a:p>
        </p:txBody>
      </p:sp>
      <p:sp>
        <p:nvSpPr>
          <p:cNvPr id="5" name="Footer Placeholder 4">
            <a:extLst>
              <a:ext uri="{FF2B5EF4-FFF2-40B4-BE49-F238E27FC236}">
                <a16:creationId xmlns:a16="http://schemas.microsoft.com/office/drawing/2014/main" id="{8B120F3B-BAC3-E171-37CD-CBC65DFF19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8F71CA-3F8A-B8B4-A8C3-15A3FE5E8C74}"/>
              </a:ext>
            </a:extLst>
          </p:cNvPr>
          <p:cNvSpPr txBox="1">
            <a:spLocks noGrp="1"/>
          </p:cNvSpPr>
          <p:nvPr>
            <p:ph type="sldNum" sz="quarter" idx="8"/>
          </p:nvPr>
        </p:nvSpPr>
        <p:spPr/>
        <p:txBody>
          <a:bodyPr/>
          <a:lstStyle>
            <a:lvl1pPr>
              <a:defRPr/>
            </a:lvl1pPr>
          </a:lstStyle>
          <a:p>
            <a:pPr lvl="0"/>
            <a:fld id="{85626FDC-D954-49EB-BF5D-B0F811B764BC}" type="slidenum">
              <a:t>‹#›</a:t>
            </a:fld>
            <a:endParaRPr lang="en-US"/>
          </a:p>
        </p:txBody>
      </p:sp>
    </p:spTree>
    <p:extLst>
      <p:ext uri="{BB962C8B-B14F-4D97-AF65-F5344CB8AC3E}">
        <p14:creationId xmlns:p14="http://schemas.microsoft.com/office/powerpoint/2010/main" val="316252955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49C988D4-C8DC-DA01-2F9D-E958430F2D0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C16B727-3C57-184E-0A0A-444782E357E1}"/>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37C3A38B-CD34-3473-9383-65AA4078C3A6}"/>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426DBD1E-F65D-6C97-E8FA-53F40AC6BB3C}"/>
              </a:ext>
            </a:extLst>
          </p:cNvPr>
          <p:cNvSpPr txBox="1">
            <a:spLocks noGrp="1"/>
          </p:cNvSpPr>
          <p:nvPr>
            <p:ph type="dt" sz="half" idx="7"/>
          </p:nvPr>
        </p:nvSpPr>
        <p:spPr>
          <a:xfrm>
            <a:off x="7814453" y="381003"/>
            <a:ext cx="2910836" cy="365129"/>
          </a:xfrm>
        </p:spPr>
        <p:txBody>
          <a:bodyPr/>
          <a:lstStyle>
            <a:lvl1pPr>
              <a:defRPr/>
            </a:lvl1pPr>
          </a:lstStyle>
          <a:p>
            <a:pPr lvl="0"/>
            <a:fld id="{451FC5AD-5ADA-4AF5-A443-D5FF3F806BE0}" type="datetime1">
              <a:rPr lang="en-US"/>
              <a:pPr lvl="0"/>
              <a:t>7/27/2022</a:t>
            </a:fld>
            <a:endParaRPr lang="en-US"/>
          </a:p>
        </p:txBody>
      </p:sp>
      <p:sp>
        <p:nvSpPr>
          <p:cNvPr id="6" name="Footer Placeholder 4">
            <a:extLst>
              <a:ext uri="{FF2B5EF4-FFF2-40B4-BE49-F238E27FC236}">
                <a16:creationId xmlns:a16="http://schemas.microsoft.com/office/drawing/2014/main" id="{DC27A09C-6544-448D-7067-D9009F6CF1BD}"/>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D9B5904-FAD7-B710-3022-96644C72BE5B}"/>
              </a:ext>
            </a:extLst>
          </p:cNvPr>
          <p:cNvSpPr txBox="1">
            <a:spLocks noGrp="1"/>
          </p:cNvSpPr>
          <p:nvPr>
            <p:ph type="sldNum" sz="quarter" idx="8"/>
          </p:nvPr>
        </p:nvSpPr>
        <p:spPr>
          <a:xfrm>
            <a:off x="10862450" y="381003"/>
            <a:ext cx="643746" cy="365129"/>
          </a:xfrm>
        </p:spPr>
        <p:txBody>
          <a:bodyPr/>
          <a:lstStyle>
            <a:lvl1pPr>
              <a:defRPr/>
            </a:lvl1pPr>
          </a:lstStyle>
          <a:p>
            <a:pPr lvl="0"/>
            <a:fld id="{0F754059-46E9-4C91-9288-DCAC5359E9B3}" type="slidenum">
              <a:t>‹#›</a:t>
            </a:fld>
            <a:endParaRPr lang="en-US"/>
          </a:p>
        </p:txBody>
      </p:sp>
    </p:spTree>
    <p:extLst>
      <p:ext uri="{BB962C8B-B14F-4D97-AF65-F5344CB8AC3E}">
        <p14:creationId xmlns:p14="http://schemas.microsoft.com/office/powerpoint/2010/main" val="289239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9CC77-4AA3-44C0-9E41-D9CED427942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AE7B4A0-C3CA-1044-FA2B-55BF665402FF}"/>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71EBED-29CC-916E-1654-5E3F6415C0CF}"/>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8A414B-02E5-61E0-2B98-AD6896865AF2}"/>
              </a:ext>
            </a:extLst>
          </p:cNvPr>
          <p:cNvSpPr txBox="1">
            <a:spLocks noGrp="1"/>
          </p:cNvSpPr>
          <p:nvPr>
            <p:ph type="dt" sz="half" idx="7"/>
          </p:nvPr>
        </p:nvSpPr>
        <p:spPr/>
        <p:txBody>
          <a:bodyPr/>
          <a:lstStyle>
            <a:lvl1pPr>
              <a:defRPr/>
            </a:lvl1pPr>
          </a:lstStyle>
          <a:p>
            <a:pPr lvl="0"/>
            <a:fld id="{3DF2A4D3-C0A5-4023-8EAF-CF7D9C4DB178}" type="datetime1">
              <a:rPr lang="en-US"/>
              <a:pPr lvl="0"/>
              <a:t>7/27/2022</a:t>
            </a:fld>
            <a:endParaRPr lang="en-US"/>
          </a:p>
        </p:txBody>
      </p:sp>
      <p:sp>
        <p:nvSpPr>
          <p:cNvPr id="6" name="Footer Placeholder 5">
            <a:extLst>
              <a:ext uri="{FF2B5EF4-FFF2-40B4-BE49-F238E27FC236}">
                <a16:creationId xmlns:a16="http://schemas.microsoft.com/office/drawing/2014/main" id="{08368A3A-31F1-2A48-8FA2-9978B71494C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CCCE956-C08D-7EDE-2589-C2613D21FB9A}"/>
              </a:ext>
            </a:extLst>
          </p:cNvPr>
          <p:cNvSpPr txBox="1">
            <a:spLocks noGrp="1"/>
          </p:cNvSpPr>
          <p:nvPr>
            <p:ph type="sldNum" sz="quarter" idx="8"/>
          </p:nvPr>
        </p:nvSpPr>
        <p:spPr/>
        <p:txBody>
          <a:bodyPr/>
          <a:lstStyle>
            <a:lvl1pPr>
              <a:defRPr/>
            </a:lvl1pPr>
          </a:lstStyle>
          <a:p>
            <a:pPr lvl="0"/>
            <a:fld id="{92F7F084-36D3-4E2F-B966-6A8F19D876DC}" type="slidenum">
              <a:t>‹#›</a:t>
            </a:fld>
            <a:endParaRPr lang="en-US"/>
          </a:p>
        </p:txBody>
      </p:sp>
    </p:spTree>
    <p:extLst>
      <p:ext uri="{BB962C8B-B14F-4D97-AF65-F5344CB8AC3E}">
        <p14:creationId xmlns:p14="http://schemas.microsoft.com/office/powerpoint/2010/main" val="2940320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2F78D-90B4-D4BE-C92D-03F5338901C1}"/>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79BB743-53BB-17E8-4459-4E8200623B96}"/>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79CDDB45-710B-15AD-6903-A79925A93465}"/>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8A63BE-5DE5-82DD-C03E-56FE9F3539B5}"/>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68F62F34-F722-23C3-4FFA-322D0252BDC5}"/>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932DB3F-3295-3306-6B13-EEEA48C36555}"/>
              </a:ext>
            </a:extLst>
          </p:cNvPr>
          <p:cNvSpPr txBox="1">
            <a:spLocks noGrp="1"/>
          </p:cNvSpPr>
          <p:nvPr>
            <p:ph type="dt" sz="half" idx="7"/>
          </p:nvPr>
        </p:nvSpPr>
        <p:spPr/>
        <p:txBody>
          <a:bodyPr/>
          <a:lstStyle>
            <a:lvl1pPr>
              <a:defRPr/>
            </a:lvl1pPr>
          </a:lstStyle>
          <a:p>
            <a:pPr lvl="0"/>
            <a:fld id="{AA56C3A5-9C6E-4210-84C3-B73066DB49DF}" type="datetime1">
              <a:rPr lang="en-US"/>
              <a:pPr lvl="0"/>
              <a:t>7/27/2022</a:t>
            </a:fld>
            <a:endParaRPr lang="en-US"/>
          </a:p>
        </p:txBody>
      </p:sp>
      <p:sp>
        <p:nvSpPr>
          <p:cNvPr id="8" name="Footer Placeholder 7">
            <a:extLst>
              <a:ext uri="{FF2B5EF4-FFF2-40B4-BE49-F238E27FC236}">
                <a16:creationId xmlns:a16="http://schemas.microsoft.com/office/drawing/2014/main" id="{A88A4C1B-292B-B30A-1C88-34D35E385E4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83F5BC53-3575-93E0-8762-A8A947C651DD}"/>
              </a:ext>
            </a:extLst>
          </p:cNvPr>
          <p:cNvSpPr txBox="1">
            <a:spLocks noGrp="1"/>
          </p:cNvSpPr>
          <p:nvPr>
            <p:ph type="sldNum" sz="quarter" idx="8"/>
          </p:nvPr>
        </p:nvSpPr>
        <p:spPr/>
        <p:txBody>
          <a:bodyPr/>
          <a:lstStyle>
            <a:lvl1pPr>
              <a:defRPr/>
            </a:lvl1pPr>
          </a:lstStyle>
          <a:p>
            <a:pPr lvl="0"/>
            <a:fld id="{2BB7DDEC-61E6-42BA-8612-B550C80D14EE}" type="slidenum">
              <a:t>‹#›</a:t>
            </a:fld>
            <a:endParaRPr lang="en-US"/>
          </a:p>
        </p:txBody>
      </p:sp>
    </p:spTree>
    <p:extLst>
      <p:ext uri="{BB962C8B-B14F-4D97-AF65-F5344CB8AC3E}">
        <p14:creationId xmlns:p14="http://schemas.microsoft.com/office/powerpoint/2010/main" val="4204428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06314-898B-39FA-41DC-54AC89C0D2D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7AE002CD-AC04-CB6D-5FC6-4746A254F484}"/>
              </a:ext>
            </a:extLst>
          </p:cNvPr>
          <p:cNvSpPr txBox="1">
            <a:spLocks noGrp="1"/>
          </p:cNvSpPr>
          <p:nvPr>
            <p:ph type="dt" sz="half" idx="7"/>
          </p:nvPr>
        </p:nvSpPr>
        <p:spPr/>
        <p:txBody>
          <a:bodyPr/>
          <a:lstStyle>
            <a:lvl1pPr>
              <a:defRPr/>
            </a:lvl1pPr>
          </a:lstStyle>
          <a:p>
            <a:pPr lvl="0"/>
            <a:fld id="{F60AB5AD-DC5E-4C2C-97B4-539627F0C2E0}" type="datetime1">
              <a:rPr lang="en-US"/>
              <a:pPr lvl="0"/>
              <a:t>7/27/2022</a:t>
            </a:fld>
            <a:endParaRPr lang="en-US"/>
          </a:p>
        </p:txBody>
      </p:sp>
      <p:sp>
        <p:nvSpPr>
          <p:cNvPr id="4" name="Footer Placeholder 3">
            <a:extLst>
              <a:ext uri="{FF2B5EF4-FFF2-40B4-BE49-F238E27FC236}">
                <a16:creationId xmlns:a16="http://schemas.microsoft.com/office/drawing/2014/main" id="{077A509B-5169-40F7-E902-E46E5594DCA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20965FD5-EBC1-EFC3-B590-EC24E578341C}"/>
              </a:ext>
            </a:extLst>
          </p:cNvPr>
          <p:cNvSpPr txBox="1">
            <a:spLocks noGrp="1"/>
          </p:cNvSpPr>
          <p:nvPr>
            <p:ph type="sldNum" sz="quarter" idx="8"/>
          </p:nvPr>
        </p:nvSpPr>
        <p:spPr/>
        <p:txBody>
          <a:bodyPr/>
          <a:lstStyle>
            <a:lvl1pPr>
              <a:defRPr/>
            </a:lvl1pPr>
          </a:lstStyle>
          <a:p>
            <a:pPr lvl="0"/>
            <a:fld id="{55872073-5D20-410E-8F36-F2D26054B2C8}" type="slidenum">
              <a:t>‹#›</a:t>
            </a:fld>
            <a:endParaRPr lang="en-US"/>
          </a:p>
        </p:txBody>
      </p:sp>
    </p:spTree>
    <p:extLst>
      <p:ext uri="{BB962C8B-B14F-4D97-AF65-F5344CB8AC3E}">
        <p14:creationId xmlns:p14="http://schemas.microsoft.com/office/powerpoint/2010/main" val="396355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63B2EE-332D-7EDD-9BE4-0A879A056F77}"/>
              </a:ext>
            </a:extLst>
          </p:cNvPr>
          <p:cNvSpPr txBox="1">
            <a:spLocks noGrp="1"/>
          </p:cNvSpPr>
          <p:nvPr>
            <p:ph type="dt" sz="half" idx="7"/>
          </p:nvPr>
        </p:nvSpPr>
        <p:spPr/>
        <p:txBody>
          <a:bodyPr/>
          <a:lstStyle>
            <a:lvl1pPr>
              <a:defRPr/>
            </a:lvl1pPr>
          </a:lstStyle>
          <a:p>
            <a:pPr lvl="0"/>
            <a:fld id="{D2436E83-0E86-417A-924E-01B0BD6D36FB}" type="datetime1">
              <a:rPr lang="en-US"/>
              <a:pPr lvl="0"/>
              <a:t>7/27/2022</a:t>
            </a:fld>
            <a:endParaRPr lang="en-US"/>
          </a:p>
        </p:txBody>
      </p:sp>
      <p:sp>
        <p:nvSpPr>
          <p:cNvPr id="3" name="Footer Placeholder 2">
            <a:extLst>
              <a:ext uri="{FF2B5EF4-FFF2-40B4-BE49-F238E27FC236}">
                <a16:creationId xmlns:a16="http://schemas.microsoft.com/office/drawing/2014/main" id="{D7953173-92EF-C58B-374E-C2A08C092C0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2658C6A-79C2-E7EE-4072-6A845A783947}"/>
              </a:ext>
            </a:extLst>
          </p:cNvPr>
          <p:cNvSpPr txBox="1">
            <a:spLocks noGrp="1"/>
          </p:cNvSpPr>
          <p:nvPr>
            <p:ph type="sldNum" sz="quarter" idx="8"/>
          </p:nvPr>
        </p:nvSpPr>
        <p:spPr/>
        <p:txBody>
          <a:bodyPr/>
          <a:lstStyle>
            <a:lvl1pPr>
              <a:defRPr/>
            </a:lvl1pPr>
          </a:lstStyle>
          <a:p>
            <a:pPr lvl="0"/>
            <a:fld id="{3FAB1280-7F43-44A8-BAC2-1E34302F2F04}" type="slidenum">
              <a:t>‹#›</a:t>
            </a:fld>
            <a:endParaRPr lang="en-US"/>
          </a:p>
        </p:txBody>
      </p:sp>
    </p:spTree>
    <p:extLst>
      <p:ext uri="{BB962C8B-B14F-4D97-AF65-F5344CB8AC3E}">
        <p14:creationId xmlns:p14="http://schemas.microsoft.com/office/powerpoint/2010/main" val="1651775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BC775-D245-8D0A-EC79-A41C35140B2E}"/>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A8131C39-10F5-0C2A-5356-D0BA791D82EE}"/>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22C3AA-BA80-CB9C-522E-7C791AC7958D}"/>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0244B7E-CD36-3138-09E1-81458E031692}"/>
              </a:ext>
            </a:extLst>
          </p:cNvPr>
          <p:cNvSpPr txBox="1">
            <a:spLocks noGrp="1"/>
          </p:cNvSpPr>
          <p:nvPr>
            <p:ph type="dt" sz="half" idx="7"/>
          </p:nvPr>
        </p:nvSpPr>
        <p:spPr/>
        <p:txBody>
          <a:bodyPr/>
          <a:lstStyle>
            <a:lvl1pPr>
              <a:defRPr/>
            </a:lvl1pPr>
          </a:lstStyle>
          <a:p>
            <a:pPr lvl="0"/>
            <a:fld id="{CEB36EEC-0D1E-45B9-AA27-2C344B83C58E}" type="datetime1">
              <a:rPr lang="en-US"/>
              <a:pPr lvl="0"/>
              <a:t>7/27/2022</a:t>
            </a:fld>
            <a:endParaRPr lang="en-US"/>
          </a:p>
        </p:txBody>
      </p:sp>
      <p:sp>
        <p:nvSpPr>
          <p:cNvPr id="6" name="Footer Placeholder 5">
            <a:extLst>
              <a:ext uri="{FF2B5EF4-FFF2-40B4-BE49-F238E27FC236}">
                <a16:creationId xmlns:a16="http://schemas.microsoft.com/office/drawing/2014/main" id="{9935B5FA-D9C4-C8BF-C1C9-26DF8E6806F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9D9F38E-EADF-3083-F80A-13FAEBE33259}"/>
              </a:ext>
            </a:extLst>
          </p:cNvPr>
          <p:cNvSpPr txBox="1">
            <a:spLocks noGrp="1"/>
          </p:cNvSpPr>
          <p:nvPr>
            <p:ph type="sldNum" sz="quarter" idx="8"/>
          </p:nvPr>
        </p:nvSpPr>
        <p:spPr/>
        <p:txBody>
          <a:bodyPr/>
          <a:lstStyle>
            <a:lvl1pPr>
              <a:defRPr/>
            </a:lvl1pPr>
          </a:lstStyle>
          <a:p>
            <a:pPr lvl="0"/>
            <a:fld id="{BFC5A8F9-16EE-491B-B730-F7DE11769228}" type="slidenum">
              <a:t>‹#›</a:t>
            </a:fld>
            <a:endParaRPr lang="en-US"/>
          </a:p>
        </p:txBody>
      </p:sp>
    </p:spTree>
    <p:extLst>
      <p:ext uri="{BB962C8B-B14F-4D97-AF65-F5344CB8AC3E}">
        <p14:creationId xmlns:p14="http://schemas.microsoft.com/office/powerpoint/2010/main" val="1652743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8DE85-E61B-CA9F-99BD-520B72B19BE0}"/>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08EA3553-479F-2FB2-DCC7-3370EBA360CF}"/>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E328C14-DE66-453A-62CA-464DE40BADDA}"/>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160D252-ECA6-C797-3105-B46B679D890E}"/>
              </a:ext>
            </a:extLst>
          </p:cNvPr>
          <p:cNvSpPr txBox="1">
            <a:spLocks noGrp="1"/>
          </p:cNvSpPr>
          <p:nvPr>
            <p:ph type="dt" sz="half" idx="7"/>
          </p:nvPr>
        </p:nvSpPr>
        <p:spPr/>
        <p:txBody>
          <a:bodyPr/>
          <a:lstStyle>
            <a:lvl1pPr>
              <a:defRPr/>
            </a:lvl1pPr>
          </a:lstStyle>
          <a:p>
            <a:pPr lvl="0"/>
            <a:fld id="{4102E0C7-3B98-4369-A375-5A12E301FF75}" type="datetime1">
              <a:rPr lang="en-US"/>
              <a:pPr lvl="0"/>
              <a:t>7/27/2022</a:t>
            </a:fld>
            <a:endParaRPr lang="en-US"/>
          </a:p>
        </p:txBody>
      </p:sp>
      <p:sp>
        <p:nvSpPr>
          <p:cNvPr id="6" name="Footer Placeholder 5">
            <a:extLst>
              <a:ext uri="{FF2B5EF4-FFF2-40B4-BE49-F238E27FC236}">
                <a16:creationId xmlns:a16="http://schemas.microsoft.com/office/drawing/2014/main" id="{744A1782-87F2-D4BA-3ED0-A7F139DF5B3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04DDFD-0705-C6E5-8301-7EBC9F686E98}"/>
              </a:ext>
            </a:extLst>
          </p:cNvPr>
          <p:cNvSpPr txBox="1">
            <a:spLocks noGrp="1"/>
          </p:cNvSpPr>
          <p:nvPr>
            <p:ph type="sldNum" sz="quarter" idx="8"/>
          </p:nvPr>
        </p:nvSpPr>
        <p:spPr/>
        <p:txBody>
          <a:bodyPr/>
          <a:lstStyle>
            <a:lvl1pPr>
              <a:defRPr/>
            </a:lvl1pPr>
          </a:lstStyle>
          <a:p>
            <a:pPr lvl="0"/>
            <a:fld id="{A8A8761A-4123-4CF6-8759-D58774258899}" type="slidenum">
              <a:t>‹#›</a:t>
            </a:fld>
            <a:endParaRPr lang="en-US"/>
          </a:p>
        </p:txBody>
      </p:sp>
    </p:spTree>
    <p:extLst>
      <p:ext uri="{BB962C8B-B14F-4D97-AF65-F5344CB8AC3E}">
        <p14:creationId xmlns:p14="http://schemas.microsoft.com/office/powerpoint/2010/main" val="1711475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8D14E-501C-F0D1-9AB9-E3DC2527B8D3}"/>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9BB7A79-47D3-05E4-610C-9D6F734F4129}"/>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007AE41-1103-0946-ADA9-23E786E211EA}"/>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C778D98-7656-34A7-D6AB-023E5B680258}"/>
              </a:ext>
            </a:extLst>
          </p:cNvPr>
          <p:cNvSpPr txBox="1">
            <a:spLocks noGrp="1"/>
          </p:cNvSpPr>
          <p:nvPr>
            <p:ph type="dt" sz="half" idx="7"/>
          </p:nvPr>
        </p:nvSpPr>
        <p:spPr/>
        <p:txBody>
          <a:bodyPr/>
          <a:lstStyle>
            <a:lvl1pPr>
              <a:defRPr/>
            </a:lvl1pPr>
          </a:lstStyle>
          <a:p>
            <a:pPr lvl="0"/>
            <a:fld id="{C75F6A92-038E-4BBA-B77B-710FFB0948B7}" type="datetime1">
              <a:rPr lang="en-US"/>
              <a:pPr lvl="0"/>
              <a:t>7/27/2022</a:t>
            </a:fld>
            <a:endParaRPr lang="en-US"/>
          </a:p>
        </p:txBody>
      </p:sp>
      <p:sp>
        <p:nvSpPr>
          <p:cNvPr id="6" name="Footer Placeholder 5">
            <a:extLst>
              <a:ext uri="{FF2B5EF4-FFF2-40B4-BE49-F238E27FC236}">
                <a16:creationId xmlns:a16="http://schemas.microsoft.com/office/drawing/2014/main" id="{B0B77172-EECF-9E0D-534B-54B99030D2F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A265395-FBD9-AAD5-087E-04703A890B4E}"/>
              </a:ext>
            </a:extLst>
          </p:cNvPr>
          <p:cNvSpPr txBox="1">
            <a:spLocks noGrp="1"/>
          </p:cNvSpPr>
          <p:nvPr>
            <p:ph type="sldNum" sz="quarter" idx="8"/>
          </p:nvPr>
        </p:nvSpPr>
        <p:spPr/>
        <p:txBody>
          <a:bodyPr/>
          <a:lstStyle>
            <a:lvl1pPr>
              <a:defRPr/>
            </a:lvl1pPr>
          </a:lstStyle>
          <a:p>
            <a:pPr lvl="0"/>
            <a:fld id="{2C68D6B2-9CB0-4528-AF9D-5B60C704C8BF}" type="slidenum">
              <a:t>‹#›</a:t>
            </a:fld>
            <a:endParaRPr lang="en-US"/>
          </a:p>
        </p:txBody>
      </p:sp>
    </p:spTree>
    <p:extLst>
      <p:ext uri="{BB962C8B-B14F-4D97-AF65-F5344CB8AC3E}">
        <p14:creationId xmlns:p14="http://schemas.microsoft.com/office/powerpoint/2010/main" val="1578446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FECA878C-FED1-E3F7-F1CA-A6D0CCB59FC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1C7BF8E-E544-0E4B-3F8C-AC023436DDB9}"/>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3A199FF9-AFF8-5B5E-E90D-64E79574879F}"/>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6CBB682-E4AA-DF80-3BD1-17A49DEECDBD}"/>
              </a:ext>
            </a:extLst>
          </p:cNvPr>
          <p:cNvSpPr txBox="1">
            <a:spLocks noGrp="1"/>
          </p:cNvSpPr>
          <p:nvPr>
            <p:ph type="dt" sz="half" idx="7"/>
          </p:nvPr>
        </p:nvSpPr>
        <p:spPr>
          <a:xfrm>
            <a:off x="7814453" y="381003"/>
            <a:ext cx="2910836" cy="365129"/>
          </a:xfrm>
        </p:spPr>
        <p:txBody>
          <a:bodyPr/>
          <a:lstStyle>
            <a:lvl1pPr>
              <a:defRPr/>
            </a:lvl1pPr>
          </a:lstStyle>
          <a:p>
            <a:pPr lvl="0"/>
            <a:fld id="{8DA244FE-F0AE-4C71-8982-4975D5866BF8}" type="datetime1">
              <a:rPr lang="en-US"/>
              <a:pPr lvl="0"/>
              <a:t>7/27/2022</a:t>
            </a:fld>
            <a:endParaRPr lang="en-US"/>
          </a:p>
        </p:txBody>
      </p:sp>
      <p:sp>
        <p:nvSpPr>
          <p:cNvPr id="6" name="Footer Placeholder 5">
            <a:extLst>
              <a:ext uri="{FF2B5EF4-FFF2-40B4-BE49-F238E27FC236}">
                <a16:creationId xmlns:a16="http://schemas.microsoft.com/office/drawing/2014/main" id="{0EDC4600-3B0B-1E46-2987-27FB4931D206}"/>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930157C-3A64-5530-03C0-AEC64063673F}"/>
              </a:ext>
            </a:extLst>
          </p:cNvPr>
          <p:cNvSpPr txBox="1">
            <a:spLocks noGrp="1"/>
          </p:cNvSpPr>
          <p:nvPr>
            <p:ph type="sldNum" sz="quarter" idx="8"/>
          </p:nvPr>
        </p:nvSpPr>
        <p:spPr>
          <a:xfrm>
            <a:off x="10862450" y="381003"/>
            <a:ext cx="643746" cy="365129"/>
          </a:xfrm>
        </p:spPr>
        <p:txBody>
          <a:bodyPr/>
          <a:lstStyle>
            <a:lvl1pPr>
              <a:defRPr/>
            </a:lvl1pPr>
          </a:lstStyle>
          <a:p>
            <a:pPr lvl="0"/>
            <a:fld id="{D3A5F7AB-B00E-4772-A354-1CD7982BE952}" type="slidenum">
              <a:t>‹#›</a:t>
            </a:fld>
            <a:endParaRPr lang="en-US"/>
          </a:p>
        </p:txBody>
      </p:sp>
    </p:spTree>
    <p:extLst>
      <p:ext uri="{BB962C8B-B14F-4D97-AF65-F5344CB8AC3E}">
        <p14:creationId xmlns:p14="http://schemas.microsoft.com/office/powerpoint/2010/main" val="14651955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36663ED2-75A0-CAC6-E38C-EDE4EC80E5B6}"/>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AE40F3D8-46C1-49D5-19EB-60C080C3E32C}"/>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5AB54418-FD3C-2717-28FD-D18E7AE37563}"/>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C9D7AB4D-109E-C1E8-1B78-A67C2A195C0D}"/>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1CCE838-8E77-F397-DB0B-78AF204746E9}"/>
              </a:ext>
            </a:extLst>
          </p:cNvPr>
          <p:cNvSpPr txBox="1">
            <a:spLocks noGrp="1"/>
          </p:cNvSpPr>
          <p:nvPr>
            <p:ph type="dt" sz="half" idx="7"/>
          </p:nvPr>
        </p:nvSpPr>
        <p:spPr>
          <a:xfrm>
            <a:off x="7814453" y="381003"/>
            <a:ext cx="2910836" cy="365129"/>
          </a:xfrm>
        </p:spPr>
        <p:txBody>
          <a:bodyPr/>
          <a:lstStyle>
            <a:lvl1pPr>
              <a:defRPr/>
            </a:lvl1pPr>
          </a:lstStyle>
          <a:p>
            <a:pPr lvl="0"/>
            <a:fld id="{A39AD74B-3369-4500-8003-AC2195A403FE}" type="datetime1">
              <a:rPr lang="en-US"/>
              <a:pPr lvl="0"/>
              <a:t>7/27/2022</a:t>
            </a:fld>
            <a:endParaRPr lang="en-US"/>
          </a:p>
        </p:txBody>
      </p:sp>
      <p:sp>
        <p:nvSpPr>
          <p:cNvPr id="7" name="Footer Placeholder 5">
            <a:extLst>
              <a:ext uri="{FF2B5EF4-FFF2-40B4-BE49-F238E27FC236}">
                <a16:creationId xmlns:a16="http://schemas.microsoft.com/office/drawing/2014/main" id="{1E38447A-96D5-363D-F475-C0AEE10358B5}"/>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60E169DC-20D9-A171-35E6-C5AD3AEEAB4D}"/>
              </a:ext>
            </a:extLst>
          </p:cNvPr>
          <p:cNvSpPr txBox="1">
            <a:spLocks noGrp="1"/>
          </p:cNvSpPr>
          <p:nvPr>
            <p:ph type="sldNum" sz="quarter" idx="8"/>
          </p:nvPr>
        </p:nvSpPr>
        <p:spPr>
          <a:xfrm>
            <a:off x="10862450" y="381003"/>
            <a:ext cx="643746" cy="365129"/>
          </a:xfrm>
        </p:spPr>
        <p:txBody>
          <a:bodyPr/>
          <a:lstStyle>
            <a:lvl1pPr>
              <a:defRPr/>
            </a:lvl1pPr>
          </a:lstStyle>
          <a:p>
            <a:pPr lvl="0"/>
            <a:fld id="{E093BD1D-AF98-414C-86C5-E1072F6EE3F4}" type="slidenum">
              <a:t>‹#›</a:t>
            </a:fld>
            <a:endParaRPr lang="en-US"/>
          </a:p>
        </p:txBody>
      </p:sp>
      <p:sp>
        <p:nvSpPr>
          <p:cNvPr id="9" name="TextBox 8">
            <a:extLst>
              <a:ext uri="{FF2B5EF4-FFF2-40B4-BE49-F238E27FC236}">
                <a16:creationId xmlns:a16="http://schemas.microsoft.com/office/drawing/2014/main" id="{6D8FDB0E-B529-5938-800B-ED03A6CA5540}"/>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9B26451F-EF4D-D9B4-4259-17C7062CA06C}"/>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031694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3D5C5716-5597-38C3-3DE4-00282717D390}"/>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ECA36C8-2550-056A-3782-7E0B0C90BC91}"/>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F29EF3F4-BCE9-6D74-1B65-EEA81AFBDE84}"/>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D770E34-17D7-0450-DB60-9F2D653AE68C}"/>
              </a:ext>
            </a:extLst>
          </p:cNvPr>
          <p:cNvSpPr txBox="1">
            <a:spLocks noGrp="1"/>
          </p:cNvSpPr>
          <p:nvPr>
            <p:ph type="dt" sz="half" idx="7"/>
          </p:nvPr>
        </p:nvSpPr>
        <p:spPr>
          <a:xfrm>
            <a:off x="7814453" y="378881"/>
            <a:ext cx="2910836" cy="365129"/>
          </a:xfrm>
        </p:spPr>
        <p:txBody>
          <a:bodyPr/>
          <a:lstStyle>
            <a:lvl1pPr>
              <a:defRPr/>
            </a:lvl1pPr>
          </a:lstStyle>
          <a:p>
            <a:pPr lvl="0"/>
            <a:fld id="{123E75D2-2D94-49FC-8373-3A64DD6B4F34}" type="datetime1">
              <a:rPr lang="en-US"/>
              <a:pPr lvl="0"/>
              <a:t>7/27/2022</a:t>
            </a:fld>
            <a:endParaRPr lang="en-US"/>
          </a:p>
        </p:txBody>
      </p:sp>
      <p:sp>
        <p:nvSpPr>
          <p:cNvPr id="6" name="Footer Placeholder 5">
            <a:extLst>
              <a:ext uri="{FF2B5EF4-FFF2-40B4-BE49-F238E27FC236}">
                <a16:creationId xmlns:a16="http://schemas.microsoft.com/office/drawing/2014/main" id="{C9538DD6-117A-802F-C2B2-9A060B020A82}"/>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731D193-1A41-5BEF-C102-62D004477823}"/>
              </a:ext>
            </a:extLst>
          </p:cNvPr>
          <p:cNvSpPr txBox="1">
            <a:spLocks noGrp="1"/>
          </p:cNvSpPr>
          <p:nvPr>
            <p:ph type="sldNum" sz="quarter" idx="8"/>
          </p:nvPr>
        </p:nvSpPr>
        <p:spPr>
          <a:xfrm>
            <a:off x="10862450" y="381003"/>
            <a:ext cx="643746" cy="365129"/>
          </a:xfrm>
        </p:spPr>
        <p:txBody>
          <a:bodyPr/>
          <a:lstStyle>
            <a:lvl1pPr>
              <a:defRPr/>
            </a:lvl1pPr>
          </a:lstStyle>
          <a:p>
            <a:pPr lvl="0"/>
            <a:fld id="{B298AA33-846D-400E-B216-098D89B8B952}" type="slidenum">
              <a:t>‹#›</a:t>
            </a:fld>
            <a:endParaRPr lang="en-US"/>
          </a:p>
        </p:txBody>
      </p:sp>
    </p:spTree>
    <p:extLst>
      <p:ext uri="{BB962C8B-B14F-4D97-AF65-F5344CB8AC3E}">
        <p14:creationId xmlns:p14="http://schemas.microsoft.com/office/powerpoint/2010/main" val="78272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8208-DB6A-3467-4E0E-35C817DC2980}"/>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A3EB3FF-4176-40E5-AC2E-16E0E3EC8807}"/>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276FA195-DEA5-625F-0B57-CCD6643BD8B7}"/>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36DBDC49-AB45-A03A-29C0-3AC45DEA1266}"/>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15067601-9A31-100A-0BEC-141D7A297CE6}"/>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BB25E1A1-BF3B-D63C-B76A-0A26ED8B7A6C}"/>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B5D1B798-5129-DF6B-C447-2BCB4ACFE1A8}"/>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139C393C-86B3-D38E-64F2-1B3975838483}"/>
              </a:ext>
            </a:extLst>
          </p:cNvPr>
          <p:cNvSpPr txBox="1">
            <a:spLocks noGrp="1"/>
          </p:cNvSpPr>
          <p:nvPr>
            <p:ph type="dt" sz="half" idx="7"/>
          </p:nvPr>
        </p:nvSpPr>
        <p:spPr/>
        <p:txBody>
          <a:bodyPr/>
          <a:lstStyle>
            <a:lvl1pPr>
              <a:defRPr/>
            </a:lvl1pPr>
          </a:lstStyle>
          <a:p>
            <a:pPr lvl="0"/>
            <a:fld id="{8061CCE1-00DD-423A-B834-97122AAA9913}" type="datetime1">
              <a:rPr lang="en-US"/>
              <a:pPr lvl="0"/>
              <a:t>7/27/2022</a:t>
            </a:fld>
            <a:endParaRPr lang="en-US"/>
          </a:p>
        </p:txBody>
      </p:sp>
      <p:sp>
        <p:nvSpPr>
          <p:cNvPr id="10" name="Footer Placeholder 3">
            <a:extLst>
              <a:ext uri="{FF2B5EF4-FFF2-40B4-BE49-F238E27FC236}">
                <a16:creationId xmlns:a16="http://schemas.microsoft.com/office/drawing/2014/main" id="{720E0126-7BB6-DD71-3746-427B9F07DF56}"/>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D2442D4C-1ED8-AE9E-53DF-AEECDFC92072}"/>
              </a:ext>
            </a:extLst>
          </p:cNvPr>
          <p:cNvSpPr txBox="1">
            <a:spLocks noGrp="1"/>
          </p:cNvSpPr>
          <p:nvPr>
            <p:ph type="sldNum" sz="quarter" idx="8"/>
          </p:nvPr>
        </p:nvSpPr>
        <p:spPr/>
        <p:txBody>
          <a:bodyPr/>
          <a:lstStyle>
            <a:lvl1pPr>
              <a:defRPr/>
            </a:lvl1pPr>
          </a:lstStyle>
          <a:p>
            <a:pPr lvl="0"/>
            <a:fld id="{F7947DB8-D432-485D-BC85-0E4C6D3FD692}" type="slidenum">
              <a:t>‹#›</a:t>
            </a:fld>
            <a:endParaRPr lang="en-US"/>
          </a:p>
        </p:txBody>
      </p:sp>
    </p:spTree>
    <p:extLst>
      <p:ext uri="{BB962C8B-B14F-4D97-AF65-F5344CB8AC3E}">
        <p14:creationId xmlns:p14="http://schemas.microsoft.com/office/powerpoint/2010/main" val="1507592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3DD7-E408-D726-08AB-C1D4DF90C47A}"/>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DB7B4A7-65BC-044D-0F52-15D7DD2C2C71}"/>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C313B38D-23DC-D182-8AFF-6DD47ED4FF40}"/>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67E40DE-07EC-F7B2-3360-D3BF4EB3E8E2}"/>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0B77FC78-4DE8-E644-8AC0-89D664D2FB4A}"/>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C761ED06-251D-758D-A0C0-413C3B05E30F}"/>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DD94D058-D487-EB69-54FF-0F5952F9CFD1}"/>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9188CE7E-D294-656B-4718-B076FFE41EC9}"/>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9B88CA68-26B8-204E-E258-1DFEEF557ACB}"/>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4CBF4C1A-BDF5-00F9-00EA-BF396DD9E4D9}"/>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5E78F464-BAA3-88CB-87C6-220F540E7B43}"/>
              </a:ext>
            </a:extLst>
          </p:cNvPr>
          <p:cNvSpPr txBox="1">
            <a:spLocks noGrp="1"/>
          </p:cNvSpPr>
          <p:nvPr>
            <p:ph type="dt" sz="half" idx="7"/>
          </p:nvPr>
        </p:nvSpPr>
        <p:spPr/>
        <p:txBody>
          <a:bodyPr/>
          <a:lstStyle>
            <a:lvl1pPr>
              <a:defRPr/>
            </a:lvl1pPr>
          </a:lstStyle>
          <a:p>
            <a:pPr lvl="0"/>
            <a:fld id="{B8429ADB-F2E0-4D47-B521-1BE9D1C9ED21}" type="datetime1">
              <a:rPr lang="en-US"/>
              <a:pPr lvl="0"/>
              <a:t>7/27/2022</a:t>
            </a:fld>
            <a:endParaRPr lang="en-US"/>
          </a:p>
        </p:txBody>
      </p:sp>
      <p:sp>
        <p:nvSpPr>
          <p:cNvPr id="13" name="Footer Placeholder 3">
            <a:extLst>
              <a:ext uri="{FF2B5EF4-FFF2-40B4-BE49-F238E27FC236}">
                <a16:creationId xmlns:a16="http://schemas.microsoft.com/office/drawing/2014/main" id="{D007959B-01CD-BC12-866F-A4D4D9AD2D28}"/>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971E5FC9-45B3-5807-E936-8ACEE8BE514C}"/>
              </a:ext>
            </a:extLst>
          </p:cNvPr>
          <p:cNvSpPr txBox="1">
            <a:spLocks noGrp="1"/>
          </p:cNvSpPr>
          <p:nvPr>
            <p:ph type="sldNum" sz="quarter" idx="8"/>
          </p:nvPr>
        </p:nvSpPr>
        <p:spPr/>
        <p:txBody>
          <a:bodyPr/>
          <a:lstStyle>
            <a:lvl1pPr>
              <a:defRPr/>
            </a:lvl1pPr>
          </a:lstStyle>
          <a:p>
            <a:pPr lvl="0"/>
            <a:fld id="{7B8E73A9-A7DF-4DF7-A2E6-C383974B9218}" type="slidenum">
              <a:t>‹#›</a:t>
            </a:fld>
            <a:endParaRPr lang="en-US"/>
          </a:p>
        </p:txBody>
      </p:sp>
    </p:spTree>
    <p:extLst>
      <p:ext uri="{BB962C8B-B14F-4D97-AF65-F5344CB8AC3E}">
        <p14:creationId xmlns:p14="http://schemas.microsoft.com/office/powerpoint/2010/main" val="775555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7FE42-6DD3-4619-5217-E9BC3240D45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D138EF-516E-9C2E-E9DB-A442421BD8B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09FBE6-40E2-FFC8-2DCE-70A88A1F10C6}"/>
              </a:ext>
            </a:extLst>
          </p:cNvPr>
          <p:cNvSpPr txBox="1">
            <a:spLocks noGrp="1"/>
          </p:cNvSpPr>
          <p:nvPr>
            <p:ph type="dt" sz="half" idx="7"/>
          </p:nvPr>
        </p:nvSpPr>
        <p:spPr/>
        <p:txBody>
          <a:bodyPr/>
          <a:lstStyle>
            <a:lvl1pPr>
              <a:defRPr/>
            </a:lvl1pPr>
          </a:lstStyle>
          <a:p>
            <a:pPr lvl="0"/>
            <a:fld id="{7406B84D-0699-4561-BB73-2AFDFD150429}" type="datetime1">
              <a:rPr lang="en-US"/>
              <a:pPr lvl="0"/>
              <a:t>7/27/2022</a:t>
            </a:fld>
            <a:endParaRPr lang="en-US"/>
          </a:p>
        </p:txBody>
      </p:sp>
      <p:sp>
        <p:nvSpPr>
          <p:cNvPr id="5" name="Footer Placeholder 4">
            <a:extLst>
              <a:ext uri="{FF2B5EF4-FFF2-40B4-BE49-F238E27FC236}">
                <a16:creationId xmlns:a16="http://schemas.microsoft.com/office/drawing/2014/main" id="{204291DC-28CF-62FF-5540-8B6628F02F6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80B427B-1D8F-DE43-FE6C-52584E29E94C}"/>
              </a:ext>
            </a:extLst>
          </p:cNvPr>
          <p:cNvSpPr txBox="1">
            <a:spLocks noGrp="1"/>
          </p:cNvSpPr>
          <p:nvPr>
            <p:ph type="sldNum" sz="quarter" idx="8"/>
          </p:nvPr>
        </p:nvSpPr>
        <p:spPr/>
        <p:txBody>
          <a:bodyPr/>
          <a:lstStyle>
            <a:lvl1pPr>
              <a:defRPr/>
            </a:lvl1pPr>
          </a:lstStyle>
          <a:p>
            <a:pPr lvl="0"/>
            <a:fld id="{A6884875-AE1E-43AB-BCA8-AE243E3E13CC}" type="slidenum">
              <a:t>‹#›</a:t>
            </a:fld>
            <a:endParaRPr lang="en-US"/>
          </a:p>
        </p:txBody>
      </p:sp>
    </p:spTree>
    <p:extLst>
      <p:ext uri="{BB962C8B-B14F-4D97-AF65-F5344CB8AC3E}">
        <p14:creationId xmlns:p14="http://schemas.microsoft.com/office/powerpoint/2010/main" val="996013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34BA309A-22E9-F1E7-6EB6-B12A395BA8F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EEB20128-0237-6BDF-DFCB-E5FA7D6F1FAD}"/>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764B6DEF-997F-4851-2A7C-3D0CB793EDF7}"/>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68B4B2A-7377-AE91-10F5-ED98511DA23B}"/>
              </a:ext>
            </a:extLst>
          </p:cNvPr>
          <p:cNvSpPr txBox="1">
            <a:spLocks noGrp="1"/>
          </p:cNvSpPr>
          <p:nvPr>
            <p:ph type="dt" sz="half" idx="7"/>
          </p:nvPr>
        </p:nvSpPr>
        <p:spPr>
          <a:xfrm>
            <a:off x="7814453" y="379942"/>
            <a:ext cx="2910836" cy="365129"/>
          </a:xfrm>
        </p:spPr>
        <p:txBody>
          <a:bodyPr/>
          <a:lstStyle>
            <a:lvl1pPr>
              <a:defRPr/>
            </a:lvl1pPr>
          </a:lstStyle>
          <a:p>
            <a:pPr lvl="0"/>
            <a:fld id="{7CD45DA7-E53F-4813-A882-28CFBE70481C}" type="datetime1">
              <a:rPr lang="en-US"/>
              <a:pPr lvl="0"/>
              <a:t>7/27/2022</a:t>
            </a:fld>
            <a:endParaRPr lang="en-US"/>
          </a:p>
        </p:txBody>
      </p:sp>
      <p:sp>
        <p:nvSpPr>
          <p:cNvPr id="6" name="Footer Placeholder 4">
            <a:extLst>
              <a:ext uri="{FF2B5EF4-FFF2-40B4-BE49-F238E27FC236}">
                <a16:creationId xmlns:a16="http://schemas.microsoft.com/office/drawing/2014/main" id="{37B2382F-3D21-180A-95C6-1C8B71A9310A}"/>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BA4B6B2-29DA-3421-F2A1-DBF9FF882A3B}"/>
              </a:ext>
            </a:extLst>
          </p:cNvPr>
          <p:cNvSpPr txBox="1">
            <a:spLocks noGrp="1"/>
          </p:cNvSpPr>
          <p:nvPr>
            <p:ph type="sldNum" sz="quarter" idx="8"/>
          </p:nvPr>
        </p:nvSpPr>
        <p:spPr>
          <a:xfrm>
            <a:off x="10862450" y="381003"/>
            <a:ext cx="643746" cy="365129"/>
          </a:xfrm>
        </p:spPr>
        <p:txBody>
          <a:bodyPr/>
          <a:lstStyle>
            <a:lvl1pPr>
              <a:defRPr/>
            </a:lvl1pPr>
          </a:lstStyle>
          <a:p>
            <a:pPr lvl="0"/>
            <a:fld id="{F0BC2A5A-0DA6-4A97-BC11-0E9CA448969B}" type="slidenum">
              <a:t>‹#›</a:t>
            </a:fld>
            <a:endParaRPr lang="en-US"/>
          </a:p>
        </p:txBody>
      </p:sp>
    </p:spTree>
    <p:extLst>
      <p:ext uri="{BB962C8B-B14F-4D97-AF65-F5344CB8AC3E}">
        <p14:creationId xmlns:p14="http://schemas.microsoft.com/office/powerpoint/2010/main" val="29467385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4C55-0140-523E-E83F-FA97C2AF5E9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4334EA5-8E29-34CE-23B2-77D60B5AE938}"/>
              </a:ext>
            </a:extLst>
          </p:cNvPr>
          <p:cNvSpPr txBox="1">
            <a:spLocks noGrp="1"/>
          </p:cNvSpPr>
          <p:nvPr>
            <p:ph type="dt" sz="half" idx="7"/>
          </p:nvPr>
        </p:nvSpPr>
        <p:spPr/>
        <p:txBody>
          <a:bodyPr/>
          <a:lstStyle>
            <a:lvl1pPr>
              <a:defRPr/>
            </a:lvl1pPr>
          </a:lstStyle>
          <a:p>
            <a:pPr lvl="0"/>
            <a:fld id="{0D999715-8ACB-40B1-AF77-7088D4E6336E}" type="datetime1">
              <a:rPr lang="en-GB"/>
              <a:pPr lvl="0"/>
              <a:t>27/07/2022</a:t>
            </a:fld>
            <a:endParaRPr lang="en-GB"/>
          </a:p>
        </p:txBody>
      </p:sp>
      <p:sp>
        <p:nvSpPr>
          <p:cNvPr id="4" name="Footer Placeholder 3">
            <a:extLst>
              <a:ext uri="{FF2B5EF4-FFF2-40B4-BE49-F238E27FC236}">
                <a16:creationId xmlns:a16="http://schemas.microsoft.com/office/drawing/2014/main" id="{57B4819B-02CD-3095-BE82-F5EA174797D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3DBEFEC-9165-6026-DB87-407D605CE729}"/>
              </a:ext>
            </a:extLst>
          </p:cNvPr>
          <p:cNvSpPr txBox="1">
            <a:spLocks noGrp="1"/>
          </p:cNvSpPr>
          <p:nvPr>
            <p:ph type="sldNum" sz="quarter" idx="8"/>
          </p:nvPr>
        </p:nvSpPr>
        <p:spPr/>
        <p:txBody>
          <a:bodyPr/>
          <a:lstStyle>
            <a:lvl1pPr>
              <a:defRPr/>
            </a:lvl1pPr>
          </a:lstStyle>
          <a:p>
            <a:pPr lvl="0"/>
            <a:fld id="{957E9B89-08D5-4121-922C-238477ED0379}" type="slidenum">
              <a:t>‹#›</a:t>
            </a:fld>
            <a:endParaRPr lang="en-GB"/>
          </a:p>
        </p:txBody>
      </p:sp>
    </p:spTree>
    <p:extLst>
      <p:ext uri="{BB962C8B-B14F-4D97-AF65-F5344CB8AC3E}">
        <p14:creationId xmlns:p14="http://schemas.microsoft.com/office/powerpoint/2010/main" val="274059821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937B-D06D-C85C-1145-D0BA4859152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183AC5E-05FB-65D9-E7C3-329D7A9F2A15}"/>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1767DC-9DC1-C6B7-EEB4-A189B471EF00}"/>
              </a:ext>
            </a:extLst>
          </p:cNvPr>
          <p:cNvSpPr txBox="1">
            <a:spLocks noGrp="1"/>
          </p:cNvSpPr>
          <p:nvPr>
            <p:ph type="dt" sz="half" idx="7"/>
          </p:nvPr>
        </p:nvSpPr>
        <p:spPr/>
        <p:txBody>
          <a:bodyPr/>
          <a:lstStyle>
            <a:lvl1pPr>
              <a:defRPr/>
            </a:lvl1pPr>
          </a:lstStyle>
          <a:p>
            <a:pPr lvl="0"/>
            <a:fld id="{EBB9BAEB-367E-412E-B7F8-6C3F8B0032B8}" type="datetime1">
              <a:rPr lang="en-GB"/>
              <a:pPr lvl="0"/>
              <a:t>27/07/2022</a:t>
            </a:fld>
            <a:endParaRPr lang="en-GB"/>
          </a:p>
        </p:txBody>
      </p:sp>
      <p:sp>
        <p:nvSpPr>
          <p:cNvPr id="5" name="Footer Placeholder 4">
            <a:extLst>
              <a:ext uri="{FF2B5EF4-FFF2-40B4-BE49-F238E27FC236}">
                <a16:creationId xmlns:a16="http://schemas.microsoft.com/office/drawing/2014/main" id="{2F3C2AB8-033F-4708-E973-3898F14D729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CA1ECE4-C9C5-EE11-BFA8-CEA10E3D307F}"/>
              </a:ext>
            </a:extLst>
          </p:cNvPr>
          <p:cNvSpPr txBox="1">
            <a:spLocks noGrp="1"/>
          </p:cNvSpPr>
          <p:nvPr>
            <p:ph type="sldNum" sz="quarter" idx="8"/>
          </p:nvPr>
        </p:nvSpPr>
        <p:spPr/>
        <p:txBody>
          <a:bodyPr/>
          <a:lstStyle>
            <a:lvl1pPr>
              <a:defRPr/>
            </a:lvl1pPr>
          </a:lstStyle>
          <a:p>
            <a:pPr lvl="0"/>
            <a:fld id="{4C597BF3-EAD6-40D7-8658-4D6951A01998}" type="slidenum">
              <a:t>‹#›</a:t>
            </a:fld>
            <a:endParaRPr lang="en-GB"/>
          </a:p>
        </p:txBody>
      </p:sp>
    </p:spTree>
    <p:extLst>
      <p:ext uri="{BB962C8B-B14F-4D97-AF65-F5344CB8AC3E}">
        <p14:creationId xmlns:p14="http://schemas.microsoft.com/office/powerpoint/2010/main" val="385172715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6BA816-4E07-3CED-31B2-6FA18B95F6FE}"/>
              </a:ext>
            </a:extLst>
          </p:cNvPr>
          <p:cNvSpPr txBox="1">
            <a:spLocks noGrp="1"/>
          </p:cNvSpPr>
          <p:nvPr>
            <p:ph type="dt" sz="half" idx="7"/>
          </p:nvPr>
        </p:nvSpPr>
        <p:spPr/>
        <p:txBody>
          <a:bodyPr/>
          <a:lstStyle>
            <a:lvl1pPr>
              <a:defRPr/>
            </a:lvl1pPr>
          </a:lstStyle>
          <a:p>
            <a:pPr lvl="0"/>
            <a:fld id="{BF105A08-39D1-41D3-B02F-F7F9901121E3}" type="datetime1">
              <a:rPr lang="en-GB"/>
              <a:pPr lvl="0"/>
              <a:t>27/07/2022</a:t>
            </a:fld>
            <a:endParaRPr lang="en-GB"/>
          </a:p>
        </p:txBody>
      </p:sp>
      <p:sp>
        <p:nvSpPr>
          <p:cNvPr id="3" name="Footer Placeholder 2">
            <a:extLst>
              <a:ext uri="{FF2B5EF4-FFF2-40B4-BE49-F238E27FC236}">
                <a16:creationId xmlns:a16="http://schemas.microsoft.com/office/drawing/2014/main" id="{36AB9FC2-AAD5-7940-89E0-3C3DE49290D9}"/>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96F12C7-9B98-E029-A7C2-CD3DB0638ACE}"/>
              </a:ext>
            </a:extLst>
          </p:cNvPr>
          <p:cNvSpPr txBox="1">
            <a:spLocks noGrp="1"/>
          </p:cNvSpPr>
          <p:nvPr>
            <p:ph type="sldNum" sz="quarter" idx="8"/>
          </p:nvPr>
        </p:nvSpPr>
        <p:spPr/>
        <p:txBody>
          <a:bodyPr/>
          <a:lstStyle>
            <a:lvl1pPr>
              <a:defRPr/>
            </a:lvl1pPr>
          </a:lstStyle>
          <a:p>
            <a:pPr lvl="0"/>
            <a:fld id="{C307540C-5459-457C-AE82-5859933486B4}" type="slidenum">
              <a:t>‹#›</a:t>
            </a:fld>
            <a:endParaRPr lang="en-GB"/>
          </a:p>
        </p:txBody>
      </p:sp>
    </p:spTree>
    <p:extLst>
      <p:ext uri="{BB962C8B-B14F-4D97-AF65-F5344CB8AC3E}">
        <p14:creationId xmlns:p14="http://schemas.microsoft.com/office/powerpoint/2010/main" val="205995907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70A3-1309-FADD-1A68-2147A003796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C39D5A6-F567-0AF0-F099-08DAC6817C6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7625D8-EBBC-86FE-08B1-A53E6C6CFBA1}"/>
              </a:ext>
            </a:extLst>
          </p:cNvPr>
          <p:cNvSpPr txBox="1">
            <a:spLocks noGrp="1"/>
          </p:cNvSpPr>
          <p:nvPr>
            <p:ph type="dt" sz="half" idx="7"/>
          </p:nvPr>
        </p:nvSpPr>
        <p:spPr/>
        <p:txBody>
          <a:bodyPr/>
          <a:lstStyle>
            <a:lvl1pPr>
              <a:defRPr/>
            </a:lvl1pPr>
          </a:lstStyle>
          <a:p>
            <a:pPr lvl="0"/>
            <a:fld id="{06B524E2-4433-4AC4-8624-649BEC27426E}" type="datetime1">
              <a:rPr lang="en-GB"/>
              <a:pPr lvl="0"/>
              <a:t>27/07/2022</a:t>
            </a:fld>
            <a:endParaRPr lang="en-GB"/>
          </a:p>
        </p:txBody>
      </p:sp>
      <p:sp>
        <p:nvSpPr>
          <p:cNvPr id="5" name="Footer Placeholder 4">
            <a:extLst>
              <a:ext uri="{FF2B5EF4-FFF2-40B4-BE49-F238E27FC236}">
                <a16:creationId xmlns:a16="http://schemas.microsoft.com/office/drawing/2014/main" id="{6FB9D1CC-8315-FFD4-1F9B-FA90D5F3F6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0AA756-BA68-160E-3764-8980B59E673D}"/>
              </a:ext>
            </a:extLst>
          </p:cNvPr>
          <p:cNvSpPr txBox="1">
            <a:spLocks noGrp="1"/>
          </p:cNvSpPr>
          <p:nvPr>
            <p:ph type="sldNum" sz="quarter" idx="8"/>
          </p:nvPr>
        </p:nvSpPr>
        <p:spPr>
          <a:xfrm>
            <a:off x="10951860" y="5867128"/>
            <a:ext cx="551163" cy="365129"/>
          </a:xfrm>
        </p:spPr>
        <p:txBody>
          <a:bodyPr/>
          <a:lstStyle>
            <a:lvl1pPr>
              <a:defRPr/>
            </a:lvl1pPr>
          </a:lstStyle>
          <a:p>
            <a:pPr lvl="0"/>
            <a:fld id="{EC95E233-EC1F-4522-B886-D60E205DC6AD}" type="slidenum">
              <a:t>‹#›</a:t>
            </a:fld>
            <a:endParaRPr lang="en-GB"/>
          </a:p>
        </p:txBody>
      </p:sp>
    </p:spTree>
    <p:extLst>
      <p:ext uri="{BB962C8B-B14F-4D97-AF65-F5344CB8AC3E}">
        <p14:creationId xmlns:p14="http://schemas.microsoft.com/office/powerpoint/2010/main" val="239965957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4E5864D2-A9AB-71EE-E46F-0F15155DD70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3019FE69-5AC2-E7A5-2EE3-B7797364EFCF}"/>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D8490E13-3919-E305-B35D-C6ECB5B008EC}"/>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7CA259A7-8113-1048-D6AD-F9424EDD7A7B}"/>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0C63842C-61C9-0274-44D5-6C3E0804056F}"/>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ACDFB037-80C8-FAFA-F872-6B651D46084D}"/>
              </a:ext>
            </a:extLst>
          </p:cNvPr>
          <p:cNvSpPr txBox="1">
            <a:spLocks noGrp="1"/>
          </p:cNvSpPr>
          <p:nvPr>
            <p:ph type="ctrTitle"/>
          </p:nvPr>
        </p:nvSpPr>
        <p:spPr>
          <a:xfrm rot="21420016">
            <a:off x="891203" y="662666"/>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8C0151C7-C7A3-42D6-77DC-61860C04032C}"/>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180E088B-06F1-B9DE-5A0D-179CDFB3EE88}"/>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CC97F8DC-AEE0-4F58-B846-93D3734E4BA2}" type="datetime1">
              <a:rPr lang="en-GB"/>
              <a:pPr lvl="0"/>
              <a:t>27/07/2022</a:t>
            </a:fld>
            <a:endParaRPr lang="en-GB"/>
          </a:p>
        </p:txBody>
      </p:sp>
      <p:sp>
        <p:nvSpPr>
          <p:cNvPr id="10" name="Footer Placeholder 4">
            <a:extLst>
              <a:ext uri="{FF2B5EF4-FFF2-40B4-BE49-F238E27FC236}">
                <a16:creationId xmlns:a16="http://schemas.microsoft.com/office/drawing/2014/main" id="{152EC710-68DE-4D2D-249E-E82524734DEC}"/>
              </a:ext>
            </a:extLst>
          </p:cNvPr>
          <p:cNvSpPr txBox="1">
            <a:spLocks noGrp="1"/>
          </p:cNvSpPr>
          <p:nvPr>
            <p:ph type="ftr" sz="quarter" idx="9"/>
          </p:nvPr>
        </p:nvSpPr>
        <p:spPr>
          <a:xfrm rot="21420016">
            <a:off x="-5559" y="4883023"/>
            <a:ext cx="4047234" cy="1195541"/>
          </a:xfrm>
        </p:spPr>
        <p:txBody>
          <a:bodyPr/>
          <a:lstStyle>
            <a:lvl1pPr algn="r">
              <a:defRPr sz="5400"/>
            </a:lvl1pPr>
          </a:lstStyle>
          <a:p>
            <a:pPr lvl="0"/>
            <a:endParaRPr lang="en-GB"/>
          </a:p>
        </p:txBody>
      </p:sp>
      <p:sp>
        <p:nvSpPr>
          <p:cNvPr id="11" name="Slide Number Placeholder 5">
            <a:extLst>
              <a:ext uri="{FF2B5EF4-FFF2-40B4-BE49-F238E27FC236}">
                <a16:creationId xmlns:a16="http://schemas.microsoft.com/office/drawing/2014/main" id="{F6603B66-E8A2-50E4-85D3-F1F16E6E6E2B}"/>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F2780019-1AEF-4127-8C65-10A2EF143F73}" type="slidenum">
              <a:t>‹#›</a:t>
            </a:fld>
            <a:endParaRPr lang="en-GB"/>
          </a:p>
        </p:txBody>
      </p:sp>
      <p:sp>
        <p:nvSpPr>
          <p:cNvPr id="12" name="5-Point Star 24">
            <a:extLst>
              <a:ext uri="{FF2B5EF4-FFF2-40B4-BE49-F238E27FC236}">
                <a16:creationId xmlns:a16="http://schemas.microsoft.com/office/drawing/2014/main" id="{E0083881-1D80-A02F-615D-959021FF1268}"/>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2 0 f1"/>
              <a:gd name="f88" fmla="+- f83 0 f1"/>
              <a:gd name="f89" fmla="+- f84 0 f1"/>
              <a:gd name="f90" fmla="+- f85 0 f1"/>
              <a:gd name="f91" fmla="*/ f81 1 100000"/>
              <a:gd name="f92" fmla="*/ f79 f10 1"/>
              <a:gd name="f93" fmla="*/ f80 f10 1"/>
              <a:gd name="f94" fmla="cos 1 f87"/>
              <a:gd name="f95" fmla="cos 1 f88"/>
              <a:gd name="f96" fmla="sin 1 f87"/>
              <a:gd name="f97" fmla="sin 1 f88"/>
              <a:gd name="f98" fmla="cos 1 f89"/>
              <a:gd name="f99" fmla="cos 1 f90"/>
              <a:gd name="f100" fmla="sin 1 f90"/>
              <a:gd name="f101" fmla="sin 1 f89"/>
              <a:gd name="f102" fmla="*/ f92 1 50000"/>
              <a:gd name="f103" fmla="*/ f93 1 50000"/>
              <a:gd name="f104" fmla="+- 0 0 f94"/>
              <a:gd name="f105" fmla="+- 0 0 f95"/>
              <a:gd name="f106" fmla="+- 0 0 f96"/>
              <a:gd name="f107" fmla="+- 0 0 f97"/>
              <a:gd name="f108" fmla="+- 0 0 f98"/>
              <a:gd name="f109" fmla="+- 0 0 f99"/>
              <a:gd name="f110" fmla="+- 0 0 f100"/>
              <a:gd name="f111" fmla="+- 0 0 f101"/>
              <a:gd name="f112" fmla="+- f91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91 0 f132"/>
              <a:gd name="f143" fmla="+- f91 0 f133"/>
              <a:gd name="f144" fmla="+- f72 0 f134"/>
              <a:gd name="f145" fmla="+- f72 0 f135"/>
              <a:gd name="f146" fmla="+- f72 f135 0"/>
              <a:gd name="f147" fmla="+- f72 f134 0"/>
              <a:gd name="f148" fmla="+- f91 0 f136"/>
              <a:gd name="f149" fmla="+- f91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3662984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05DB-86D1-D30D-AD05-B1672458A8BE}"/>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1F6905D-2DC9-BBCD-0CE7-125F169396A6}"/>
              </a:ext>
            </a:extLst>
          </p:cNvPr>
          <p:cNvSpPr txBox="1">
            <a:spLocks noGrp="1"/>
          </p:cNvSpPr>
          <p:nvPr>
            <p:ph type="body" idx="1"/>
          </p:nvPr>
        </p:nvSpPr>
        <p:spPr>
          <a:xfrm>
            <a:off x="1154951" y="4777383"/>
            <a:ext cx="8825660" cy="860395"/>
          </a:xfrm>
        </p:spPr>
        <p:txBody>
          <a:bodyPr/>
          <a:lstStyle>
            <a:lvl1pPr marL="0" indent="0">
              <a:buNone/>
              <a:defRPr cap="all">
                <a:solidFill>
                  <a:srgbClr val="EF53A5"/>
                </a:solidFill>
              </a:defRPr>
            </a:lvl1pPr>
          </a:lstStyle>
          <a:p>
            <a:pPr lvl="0"/>
            <a:r>
              <a:rPr lang="en-US"/>
              <a:t>Edit Master text styles</a:t>
            </a:r>
          </a:p>
        </p:txBody>
      </p:sp>
      <p:sp>
        <p:nvSpPr>
          <p:cNvPr id="4" name="Date Placeholder 3">
            <a:extLst>
              <a:ext uri="{FF2B5EF4-FFF2-40B4-BE49-F238E27FC236}">
                <a16:creationId xmlns:a16="http://schemas.microsoft.com/office/drawing/2014/main" id="{2F9735E0-1759-B711-2E63-5C29B6E67700}"/>
              </a:ext>
            </a:extLst>
          </p:cNvPr>
          <p:cNvSpPr txBox="1">
            <a:spLocks noGrp="1"/>
          </p:cNvSpPr>
          <p:nvPr>
            <p:ph type="dt" sz="half" idx="7"/>
          </p:nvPr>
        </p:nvSpPr>
        <p:spPr/>
        <p:txBody>
          <a:bodyPr/>
          <a:lstStyle>
            <a:lvl1pPr>
              <a:defRPr/>
            </a:lvl1pPr>
          </a:lstStyle>
          <a:p>
            <a:pPr lvl="0"/>
            <a:fld id="{42C3678D-7FF2-4D0E-A630-FF6FA773F29B}" type="datetime1">
              <a:rPr lang="en-US"/>
              <a:pPr lvl="0"/>
              <a:t>7/27/2022</a:t>
            </a:fld>
            <a:endParaRPr lang="en-US"/>
          </a:p>
        </p:txBody>
      </p:sp>
      <p:sp>
        <p:nvSpPr>
          <p:cNvPr id="5" name="Footer Placeholder 4">
            <a:extLst>
              <a:ext uri="{FF2B5EF4-FFF2-40B4-BE49-F238E27FC236}">
                <a16:creationId xmlns:a16="http://schemas.microsoft.com/office/drawing/2014/main" id="{5CD3DD43-F179-862D-8F8C-E3B3156032F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2050210-9C17-9C64-5266-3C3D3F01ADA3}"/>
              </a:ext>
            </a:extLst>
          </p:cNvPr>
          <p:cNvSpPr txBox="1">
            <a:spLocks noGrp="1"/>
          </p:cNvSpPr>
          <p:nvPr>
            <p:ph type="sldNum" sz="quarter" idx="8"/>
          </p:nvPr>
        </p:nvSpPr>
        <p:spPr/>
        <p:txBody>
          <a:bodyPr/>
          <a:lstStyle>
            <a:lvl1pPr>
              <a:defRPr/>
            </a:lvl1pPr>
          </a:lstStyle>
          <a:p>
            <a:pPr lvl="0"/>
            <a:fld id="{F195103E-2A65-4647-91FE-0B4958780585}" type="slidenum">
              <a:t>‹#›</a:t>
            </a:fld>
            <a:endParaRPr lang="en-US"/>
          </a:p>
        </p:txBody>
      </p:sp>
    </p:spTree>
    <p:extLst>
      <p:ext uri="{BB962C8B-B14F-4D97-AF65-F5344CB8AC3E}">
        <p14:creationId xmlns:p14="http://schemas.microsoft.com/office/powerpoint/2010/main" val="3543834923"/>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13645-2E33-903C-9F38-ED25079AFAA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9B281A3-E772-0EAE-5F60-A8B89E9C53D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54ADE1-DC14-7E19-3752-F7AAC8F346D7}"/>
              </a:ext>
            </a:extLst>
          </p:cNvPr>
          <p:cNvSpPr txBox="1">
            <a:spLocks noGrp="1"/>
          </p:cNvSpPr>
          <p:nvPr>
            <p:ph type="dt" sz="half" idx="7"/>
          </p:nvPr>
        </p:nvSpPr>
        <p:spPr/>
        <p:txBody>
          <a:bodyPr/>
          <a:lstStyle>
            <a:lvl1pPr>
              <a:defRPr/>
            </a:lvl1pPr>
          </a:lstStyle>
          <a:p>
            <a:pPr lvl="0"/>
            <a:fld id="{C1641BE1-91F5-4707-B237-47EAEA845C74}" type="datetime1">
              <a:rPr lang="en-US"/>
              <a:pPr lvl="0"/>
              <a:t>7/27/2022</a:t>
            </a:fld>
            <a:endParaRPr lang="en-US"/>
          </a:p>
        </p:txBody>
      </p:sp>
      <p:sp>
        <p:nvSpPr>
          <p:cNvPr id="5" name="Footer Placeholder 4">
            <a:extLst>
              <a:ext uri="{FF2B5EF4-FFF2-40B4-BE49-F238E27FC236}">
                <a16:creationId xmlns:a16="http://schemas.microsoft.com/office/drawing/2014/main" id="{18668959-A72B-BCEA-0C0D-2723EA013A7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848D41-7C7C-EEBD-FF96-8D080B778ACC}"/>
              </a:ext>
            </a:extLst>
          </p:cNvPr>
          <p:cNvSpPr txBox="1">
            <a:spLocks noGrp="1"/>
          </p:cNvSpPr>
          <p:nvPr>
            <p:ph type="sldNum" sz="quarter" idx="8"/>
          </p:nvPr>
        </p:nvSpPr>
        <p:spPr/>
        <p:txBody>
          <a:bodyPr/>
          <a:lstStyle>
            <a:lvl1pPr>
              <a:defRPr/>
            </a:lvl1pPr>
          </a:lstStyle>
          <a:p>
            <a:pPr lvl="0"/>
            <a:fld id="{FF509835-9388-4464-9A86-BCBFCE1D09A5}" type="slidenum">
              <a:t>‹#›</a:t>
            </a:fld>
            <a:endParaRPr lang="en-US"/>
          </a:p>
        </p:txBody>
      </p:sp>
    </p:spTree>
    <p:extLst>
      <p:ext uri="{BB962C8B-B14F-4D97-AF65-F5344CB8AC3E}">
        <p14:creationId xmlns:p14="http://schemas.microsoft.com/office/powerpoint/2010/main" val="1917099784"/>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C33F-E692-99CD-CDC4-77D14B6D75F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E639697-466B-54BF-19D6-6F6DEBCC32B2}"/>
              </a:ext>
            </a:extLst>
          </p:cNvPr>
          <p:cNvSpPr txBox="1">
            <a:spLocks noGrp="1"/>
          </p:cNvSpPr>
          <p:nvPr>
            <p:ph idx="1"/>
          </p:nvPr>
        </p:nvSpPr>
        <p:spPr>
          <a:xfrm>
            <a:off x="609603"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0C24DD-1906-B399-80CE-07142A9F42E3}"/>
              </a:ext>
            </a:extLst>
          </p:cNvPr>
          <p:cNvSpPr txBox="1">
            <a:spLocks noGrp="1"/>
          </p:cNvSpPr>
          <p:nvPr>
            <p:ph idx="2"/>
          </p:nvPr>
        </p:nvSpPr>
        <p:spPr>
          <a:xfrm>
            <a:off x="6197602"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73E00-D8EB-609C-5904-A84C4CC54B37}"/>
              </a:ext>
            </a:extLst>
          </p:cNvPr>
          <p:cNvSpPr txBox="1">
            <a:spLocks noGrp="1"/>
          </p:cNvSpPr>
          <p:nvPr>
            <p:ph type="dt" sz="half" idx="7"/>
          </p:nvPr>
        </p:nvSpPr>
        <p:spPr/>
        <p:txBody>
          <a:bodyPr/>
          <a:lstStyle>
            <a:lvl1pPr>
              <a:defRPr/>
            </a:lvl1pPr>
          </a:lstStyle>
          <a:p>
            <a:pPr lvl="0"/>
            <a:fld id="{2FD3EFAE-62B6-4539-ABF3-00C0C267FC4C}" type="datetime1">
              <a:rPr lang="en-GB"/>
              <a:pPr lvl="0"/>
              <a:t>27/07/2022</a:t>
            </a:fld>
            <a:endParaRPr lang="en-GB"/>
          </a:p>
        </p:txBody>
      </p:sp>
      <p:sp>
        <p:nvSpPr>
          <p:cNvPr id="6" name="Slide Number Placeholder 6">
            <a:extLst>
              <a:ext uri="{FF2B5EF4-FFF2-40B4-BE49-F238E27FC236}">
                <a16:creationId xmlns:a16="http://schemas.microsoft.com/office/drawing/2014/main" id="{568F0B32-310E-2DAF-594E-EF96ED4CD74B}"/>
              </a:ext>
            </a:extLst>
          </p:cNvPr>
          <p:cNvSpPr txBox="1">
            <a:spLocks noGrp="1"/>
          </p:cNvSpPr>
          <p:nvPr>
            <p:ph type="sldNum" sz="quarter" idx="8"/>
          </p:nvPr>
        </p:nvSpPr>
        <p:spPr/>
        <p:txBody>
          <a:bodyPr/>
          <a:lstStyle>
            <a:lvl1pPr>
              <a:defRPr/>
            </a:lvl1pPr>
          </a:lstStyle>
          <a:p>
            <a:pPr lvl="0"/>
            <a:fld id="{01E993AC-3DC5-458C-AC82-D97CB1562F02}" type="slidenum">
              <a:t>‹#›</a:t>
            </a:fld>
            <a:endParaRPr lang="en-GB"/>
          </a:p>
        </p:txBody>
      </p:sp>
    </p:spTree>
    <p:extLst>
      <p:ext uri="{BB962C8B-B14F-4D97-AF65-F5344CB8AC3E}">
        <p14:creationId xmlns:p14="http://schemas.microsoft.com/office/powerpoint/2010/main" val="3538764706"/>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4E96B-A158-C8BF-7280-4F7E7C20EAA0}"/>
              </a:ext>
            </a:extLst>
          </p:cNvPr>
          <p:cNvSpPr txBox="1">
            <a:spLocks noGrp="1"/>
          </p:cNvSpPr>
          <p:nvPr>
            <p:ph type="ctrTitle"/>
          </p:nvPr>
        </p:nvSpPr>
        <p:spPr>
          <a:xfrm>
            <a:off x="911428" y="1988838"/>
            <a:ext cx="10363196"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73BE3FB2-125F-3B96-481E-3EDD0B174256}"/>
              </a:ext>
            </a:extLst>
          </p:cNvPr>
          <p:cNvSpPr txBox="1">
            <a:spLocks noGrp="1"/>
          </p:cNvSpPr>
          <p:nvPr>
            <p:ph type="subTitle" idx="1"/>
          </p:nvPr>
        </p:nvSpPr>
        <p:spPr>
          <a:xfrm>
            <a:off x="1825828" y="3744614"/>
            <a:ext cx="8534396"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22F7F8E-347A-2F9D-DDEC-E67AEDAC46FD}"/>
              </a:ext>
            </a:extLst>
          </p:cNvPr>
          <p:cNvSpPr txBox="1">
            <a:spLocks noGrp="1"/>
          </p:cNvSpPr>
          <p:nvPr>
            <p:ph type="dt" sz="half" idx="7"/>
          </p:nvPr>
        </p:nvSpPr>
        <p:spPr>
          <a:xfrm>
            <a:off x="527380" y="6525341"/>
            <a:ext cx="1294836" cy="218523"/>
          </a:xfrm>
        </p:spPr>
        <p:txBody>
          <a:bodyPr/>
          <a:lstStyle>
            <a:lvl1pPr>
              <a:defRPr/>
            </a:lvl1pPr>
          </a:lstStyle>
          <a:p>
            <a:pPr lvl="0"/>
            <a:fld id="{E1179688-3A1F-4A19-A292-48AF5A189C1C}" type="datetime1">
              <a:rPr lang="en-GB"/>
              <a:pPr lvl="0"/>
              <a:t>27/07/2022</a:t>
            </a:fld>
            <a:endParaRPr lang="en-GB"/>
          </a:p>
        </p:txBody>
      </p:sp>
      <p:sp>
        <p:nvSpPr>
          <p:cNvPr id="5" name="Footer Placeholder 4">
            <a:extLst>
              <a:ext uri="{FF2B5EF4-FFF2-40B4-BE49-F238E27FC236}">
                <a16:creationId xmlns:a16="http://schemas.microsoft.com/office/drawing/2014/main" id="{49124CC0-8FCF-EDC3-E95C-6526EB3661B8}"/>
              </a:ext>
            </a:extLst>
          </p:cNvPr>
          <p:cNvSpPr txBox="1">
            <a:spLocks noGrp="1"/>
          </p:cNvSpPr>
          <p:nvPr>
            <p:ph type="ftr" sz="quarter" idx="9"/>
          </p:nvPr>
        </p:nvSpPr>
        <p:spPr>
          <a:xfrm>
            <a:off x="5519940" y="6381332"/>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EE342DF6-9CCE-9CFF-2FF4-E97DBCD616EB}"/>
              </a:ext>
            </a:extLst>
          </p:cNvPr>
          <p:cNvSpPr txBox="1">
            <a:spLocks noGrp="1"/>
          </p:cNvSpPr>
          <p:nvPr>
            <p:ph type="sldNum" sz="quarter" idx="8"/>
          </p:nvPr>
        </p:nvSpPr>
        <p:spPr/>
        <p:txBody>
          <a:bodyPr/>
          <a:lstStyle>
            <a:lvl1pPr>
              <a:defRPr/>
            </a:lvl1pPr>
          </a:lstStyle>
          <a:p>
            <a:pPr lvl="0"/>
            <a:fld id="{84777D47-D122-4CA5-938C-748FB3F3FD0D}" type="slidenum">
              <a:t>‹#›</a:t>
            </a:fld>
            <a:endParaRPr lang="en-GB"/>
          </a:p>
        </p:txBody>
      </p:sp>
    </p:spTree>
    <p:extLst>
      <p:ext uri="{BB962C8B-B14F-4D97-AF65-F5344CB8AC3E}">
        <p14:creationId xmlns:p14="http://schemas.microsoft.com/office/powerpoint/2010/main" val="3164311640"/>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36464-7113-AF8E-937C-52B5ABDCAE1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7C23FF8-CE7F-82D0-9D93-4D5A0A6C452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1C354A-F13D-8AB6-62FA-3BD3F07CA74C}"/>
              </a:ext>
            </a:extLst>
          </p:cNvPr>
          <p:cNvSpPr txBox="1">
            <a:spLocks noGrp="1"/>
          </p:cNvSpPr>
          <p:nvPr>
            <p:ph type="dt" sz="half" idx="7"/>
          </p:nvPr>
        </p:nvSpPr>
        <p:spPr/>
        <p:txBody>
          <a:bodyPr/>
          <a:lstStyle>
            <a:lvl1pPr>
              <a:defRPr/>
            </a:lvl1pPr>
          </a:lstStyle>
          <a:p>
            <a:pPr lvl="0"/>
            <a:fld id="{37BF80DC-5895-46D2-83E0-ED61F0EDD37B}" type="datetime1">
              <a:rPr lang="en-GB"/>
              <a:pPr lvl="0"/>
              <a:t>27/07/2022</a:t>
            </a:fld>
            <a:endParaRPr lang="en-GB"/>
          </a:p>
        </p:txBody>
      </p:sp>
      <p:sp>
        <p:nvSpPr>
          <p:cNvPr id="5" name="Footer Placeholder 4">
            <a:extLst>
              <a:ext uri="{FF2B5EF4-FFF2-40B4-BE49-F238E27FC236}">
                <a16:creationId xmlns:a16="http://schemas.microsoft.com/office/drawing/2014/main" id="{A5730436-225C-5B32-8981-1065FDA53E8C}"/>
              </a:ext>
            </a:extLst>
          </p:cNvPr>
          <p:cNvSpPr txBox="1">
            <a:spLocks noGrp="1"/>
          </p:cNvSpPr>
          <p:nvPr>
            <p:ph type="ftr" sz="quarter" idx="9"/>
          </p:nvPr>
        </p:nvSpPr>
        <p:spPr>
          <a:xfrm>
            <a:off x="4175790" y="6461781"/>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6B349C4D-81A0-9AA1-50EF-B3872711B73B}"/>
              </a:ext>
            </a:extLst>
          </p:cNvPr>
          <p:cNvSpPr txBox="1">
            <a:spLocks noGrp="1"/>
          </p:cNvSpPr>
          <p:nvPr>
            <p:ph type="sldNum" sz="quarter" idx="8"/>
          </p:nvPr>
        </p:nvSpPr>
        <p:spPr/>
        <p:txBody>
          <a:bodyPr/>
          <a:lstStyle>
            <a:lvl1pPr>
              <a:defRPr/>
            </a:lvl1pPr>
          </a:lstStyle>
          <a:p>
            <a:pPr lvl="0"/>
            <a:fld id="{BB5CF538-58A6-41CD-A732-738F11ECDF85}" type="slidenum">
              <a:t>‹#›</a:t>
            </a:fld>
            <a:endParaRPr lang="en-GB"/>
          </a:p>
        </p:txBody>
      </p:sp>
    </p:spTree>
    <p:extLst>
      <p:ext uri="{BB962C8B-B14F-4D97-AF65-F5344CB8AC3E}">
        <p14:creationId xmlns:p14="http://schemas.microsoft.com/office/powerpoint/2010/main" val="393287179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10848F-3DD1-4324-3CF1-FDD32A4121F9}"/>
              </a:ext>
            </a:extLst>
          </p:cNvPr>
          <p:cNvSpPr txBox="1">
            <a:spLocks noGrp="1"/>
          </p:cNvSpPr>
          <p:nvPr>
            <p:ph type="dt" sz="half" idx="7"/>
          </p:nvPr>
        </p:nvSpPr>
        <p:spPr/>
        <p:txBody>
          <a:bodyPr/>
          <a:lstStyle>
            <a:lvl1pPr>
              <a:defRPr/>
            </a:lvl1pPr>
          </a:lstStyle>
          <a:p>
            <a:pPr lvl="0"/>
            <a:fld id="{3D4F117F-B74B-43D4-BF91-E0B22CBEC354}" type="datetime1">
              <a:rPr lang="en-GB"/>
              <a:pPr lvl="0"/>
              <a:t>27/07/2022</a:t>
            </a:fld>
            <a:endParaRPr lang="en-GB"/>
          </a:p>
        </p:txBody>
      </p:sp>
      <p:sp>
        <p:nvSpPr>
          <p:cNvPr id="3" name="Slide Number Placeholder 3">
            <a:extLst>
              <a:ext uri="{FF2B5EF4-FFF2-40B4-BE49-F238E27FC236}">
                <a16:creationId xmlns:a16="http://schemas.microsoft.com/office/drawing/2014/main" id="{8F40B8FD-8258-FE88-50DF-237B7D3DEB63}"/>
              </a:ext>
            </a:extLst>
          </p:cNvPr>
          <p:cNvSpPr txBox="1">
            <a:spLocks noGrp="1"/>
          </p:cNvSpPr>
          <p:nvPr>
            <p:ph type="sldNum" sz="quarter" idx="8"/>
          </p:nvPr>
        </p:nvSpPr>
        <p:spPr/>
        <p:txBody>
          <a:bodyPr/>
          <a:lstStyle>
            <a:lvl1pPr>
              <a:defRPr/>
            </a:lvl1pPr>
          </a:lstStyle>
          <a:p>
            <a:pPr lvl="0"/>
            <a:fld id="{E4033848-B86A-4C7A-938D-D458FC68DE67}" type="slidenum">
              <a:t>‹#›</a:t>
            </a:fld>
            <a:endParaRPr lang="en-GB"/>
          </a:p>
        </p:txBody>
      </p:sp>
    </p:spTree>
    <p:extLst>
      <p:ext uri="{BB962C8B-B14F-4D97-AF65-F5344CB8AC3E}">
        <p14:creationId xmlns:p14="http://schemas.microsoft.com/office/powerpoint/2010/main" val="362319410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214F4-FABD-0D43-E4E5-A0FBC1B3ED3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C14E853-B3F2-A7A2-C083-10A02C59037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57487F0-49C6-7743-BB36-DE05A1D65EDA}"/>
              </a:ext>
            </a:extLst>
          </p:cNvPr>
          <p:cNvSpPr txBox="1">
            <a:spLocks noGrp="1"/>
          </p:cNvSpPr>
          <p:nvPr>
            <p:ph type="dt" sz="half" idx="7"/>
          </p:nvPr>
        </p:nvSpPr>
        <p:spPr/>
        <p:txBody>
          <a:bodyPr/>
          <a:lstStyle>
            <a:lvl1pPr>
              <a:defRPr/>
            </a:lvl1pPr>
          </a:lstStyle>
          <a:p>
            <a:pPr lvl="0"/>
            <a:fld id="{E6E2CF40-2599-456C-A468-447D80B9E0D8}" type="datetime1">
              <a:rPr lang="en-GB"/>
              <a:pPr lvl="0"/>
              <a:t>27/07/2022</a:t>
            </a:fld>
            <a:endParaRPr lang="en-GB"/>
          </a:p>
        </p:txBody>
      </p:sp>
      <p:sp>
        <p:nvSpPr>
          <p:cNvPr id="5" name="Footer Placeholder 4">
            <a:extLst>
              <a:ext uri="{FF2B5EF4-FFF2-40B4-BE49-F238E27FC236}">
                <a16:creationId xmlns:a16="http://schemas.microsoft.com/office/drawing/2014/main" id="{4F03CA52-B2A7-3D41-C083-98859912C3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2DD52CE-4DD9-D1FD-B02B-C138DFB73E74}"/>
              </a:ext>
            </a:extLst>
          </p:cNvPr>
          <p:cNvSpPr txBox="1">
            <a:spLocks noGrp="1"/>
          </p:cNvSpPr>
          <p:nvPr>
            <p:ph type="sldNum" sz="quarter" idx="8"/>
          </p:nvPr>
        </p:nvSpPr>
        <p:spPr/>
        <p:txBody>
          <a:bodyPr/>
          <a:lstStyle>
            <a:lvl1pPr>
              <a:defRPr/>
            </a:lvl1pPr>
          </a:lstStyle>
          <a:p>
            <a:pPr lvl="0"/>
            <a:fld id="{B2AEE93D-7DB4-42A1-8077-AF21622F8081}" type="slidenum">
              <a:t>‹#›</a:t>
            </a:fld>
            <a:endParaRPr lang="en-GB"/>
          </a:p>
        </p:txBody>
      </p:sp>
    </p:spTree>
    <p:extLst>
      <p:ext uri="{BB962C8B-B14F-4D97-AF65-F5344CB8AC3E}">
        <p14:creationId xmlns:p14="http://schemas.microsoft.com/office/powerpoint/2010/main" val="22259411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C8EF4-D712-1508-C2E8-608C898393A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821AAEE-75D5-587B-72A5-A4782C84213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87597-53C4-B468-0B74-C3247EDE8885}"/>
              </a:ext>
            </a:extLst>
          </p:cNvPr>
          <p:cNvSpPr txBox="1">
            <a:spLocks noGrp="1"/>
          </p:cNvSpPr>
          <p:nvPr>
            <p:ph type="dt" sz="half" idx="7"/>
          </p:nvPr>
        </p:nvSpPr>
        <p:spPr/>
        <p:txBody>
          <a:bodyPr/>
          <a:lstStyle>
            <a:lvl1pPr>
              <a:defRPr/>
            </a:lvl1pPr>
          </a:lstStyle>
          <a:p>
            <a:pPr lvl="0"/>
            <a:fld id="{6603DB2E-2B45-421A-A4E8-79EA7903EDFE}" type="datetime1">
              <a:rPr lang="en-GB"/>
              <a:pPr lvl="0"/>
              <a:t>27/07/2022</a:t>
            </a:fld>
            <a:endParaRPr lang="en-GB"/>
          </a:p>
        </p:txBody>
      </p:sp>
      <p:sp>
        <p:nvSpPr>
          <p:cNvPr id="5" name="Footer Placeholder 4">
            <a:extLst>
              <a:ext uri="{FF2B5EF4-FFF2-40B4-BE49-F238E27FC236}">
                <a16:creationId xmlns:a16="http://schemas.microsoft.com/office/drawing/2014/main" id="{0F492EEE-B0D3-855B-29D5-3C9C2CD43CE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2FC925D-70D9-090E-BD41-7335F6CC57C2}"/>
              </a:ext>
            </a:extLst>
          </p:cNvPr>
          <p:cNvSpPr txBox="1">
            <a:spLocks noGrp="1"/>
          </p:cNvSpPr>
          <p:nvPr>
            <p:ph type="sldNum" sz="quarter" idx="8"/>
          </p:nvPr>
        </p:nvSpPr>
        <p:spPr/>
        <p:txBody>
          <a:bodyPr/>
          <a:lstStyle>
            <a:lvl1pPr>
              <a:defRPr/>
            </a:lvl1pPr>
          </a:lstStyle>
          <a:p>
            <a:pPr lvl="0"/>
            <a:fld id="{5F2E9A3D-B770-4698-AFD8-66579788A22B}" type="slidenum">
              <a:t>‹#›</a:t>
            </a:fld>
            <a:endParaRPr lang="en-GB"/>
          </a:p>
        </p:txBody>
      </p:sp>
    </p:spTree>
    <p:extLst>
      <p:ext uri="{BB962C8B-B14F-4D97-AF65-F5344CB8AC3E}">
        <p14:creationId xmlns:p14="http://schemas.microsoft.com/office/powerpoint/2010/main" val="32618174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66661-F62F-824D-B996-1FC0C7E225B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1D07EFC-67E7-A081-99A8-D5A318369C1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4087A17-08C7-ECF0-3F4F-E1DFF5C6FA27}"/>
              </a:ext>
            </a:extLst>
          </p:cNvPr>
          <p:cNvSpPr txBox="1">
            <a:spLocks noGrp="1"/>
          </p:cNvSpPr>
          <p:nvPr>
            <p:ph type="dt" sz="half" idx="7"/>
          </p:nvPr>
        </p:nvSpPr>
        <p:spPr/>
        <p:txBody>
          <a:bodyPr/>
          <a:lstStyle>
            <a:lvl1pPr>
              <a:defRPr/>
            </a:lvl1pPr>
          </a:lstStyle>
          <a:p>
            <a:pPr lvl="0"/>
            <a:fld id="{3A0CE73C-1CA6-4EA1-8CAB-8F94FFCE3E5F}" type="datetime1">
              <a:rPr lang="en-GB"/>
              <a:pPr lvl="0"/>
              <a:t>27/07/2022</a:t>
            </a:fld>
            <a:endParaRPr lang="en-GB"/>
          </a:p>
        </p:txBody>
      </p:sp>
      <p:sp>
        <p:nvSpPr>
          <p:cNvPr id="5" name="Footer Placeholder 4">
            <a:extLst>
              <a:ext uri="{FF2B5EF4-FFF2-40B4-BE49-F238E27FC236}">
                <a16:creationId xmlns:a16="http://schemas.microsoft.com/office/drawing/2014/main" id="{72B2E0C7-D5F6-2544-8874-5838630A648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DA11BAA-31AD-39E6-5050-3E7BFD09905B}"/>
              </a:ext>
            </a:extLst>
          </p:cNvPr>
          <p:cNvSpPr txBox="1">
            <a:spLocks noGrp="1"/>
          </p:cNvSpPr>
          <p:nvPr>
            <p:ph type="sldNum" sz="quarter" idx="8"/>
          </p:nvPr>
        </p:nvSpPr>
        <p:spPr/>
        <p:txBody>
          <a:bodyPr/>
          <a:lstStyle>
            <a:lvl1pPr>
              <a:defRPr/>
            </a:lvl1pPr>
          </a:lstStyle>
          <a:p>
            <a:pPr lvl="0"/>
            <a:fld id="{5BC10669-BCF2-4961-A59C-BFD26C0EA0C5}" type="slidenum">
              <a:t>‹#›</a:t>
            </a:fld>
            <a:endParaRPr lang="en-GB"/>
          </a:p>
        </p:txBody>
      </p:sp>
    </p:spTree>
    <p:extLst>
      <p:ext uri="{BB962C8B-B14F-4D97-AF65-F5344CB8AC3E}">
        <p14:creationId xmlns:p14="http://schemas.microsoft.com/office/powerpoint/2010/main" val="41661906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0D0A1-FEFF-BBD7-0E65-EE1A2EA3FE3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7F51159-1978-1B3E-A817-73B11043AE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DB5F2F-0E2C-FF88-2FA7-05EBF705EB2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BCC50D-5B7A-DEA7-7CD3-493B47FD7566}"/>
              </a:ext>
            </a:extLst>
          </p:cNvPr>
          <p:cNvSpPr txBox="1">
            <a:spLocks noGrp="1"/>
          </p:cNvSpPr>
          <p:nvPr>
            <p:ph type="dt" sz="half" idx="7"/>
          </p:nvPr>
        </p:nvSpPr>
        <p:spPr/>
        <p:txBody>
          <a:bodyPr/>
          <a:lstStyle>
            <a:lvl1pPr>
              <a:defRPr/>
            </a:lvl1pPr>
          </a:lstStyle>
          <a:p>
            <a:pPr lvl="0"/>
            <a:fld id="{00EC829E-500A-4573-ACFB-D1CD1E0AC8F5}" type="datetime1">
              <a:rPr lang="en-GB"/>
              <a:pPr lvl="0"/>
              <a:t>27/07/2022</a:t>
            </a:fld>
            <a:endParaRPr lang="en-GB"/>
          </a:p>
        </p:txBody>
      </p:sp>
      <p:sp>
        <p:nvSpPr>
          <p:cNvPr id="6" name="Footer Placeholder 5">
            <a:extLst>
              <a:ext uri="{FF2B5EF4-FFF2-40B4-BE49-F238E27FC236}">
                <a16:creationId xmlns:a16="http://schemas.microsoft.com/office/drawing/2014/main" id="{C20EFAC7-B2D8-ED37-CF94-956551369FF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D8DA243-8CC9-3BFA-7B51-3B5D14B8BF67}"/>
              </a:ext>
            </a:extLst>
          </p:cNvPr>
          <p:cNvSpPr txBox="1">
            <a:spLocks noGrp="1"/>
          </p:cNvSpPr>
          <p:nvPr>
            <p:ph type="sldNum" sz="quarter" idx="8"/>
          </p:nvPr>
        </p:nvSpPr>
        <p:spPr/>
        <p:txBody>
          <a:bodyPr/>
          <a:lstStyle>
            <a:lvl1pPr>
              <a:defRPr/>
            </a:lvl1pPr>
          </a:lstStyle>
          <a:p>
            <a:pPr lvl="0"/>
            <a:fld id="{5F786AFC-13EC-4B0F-BAC4-846B20C47B8B}" type="slidenum">
              <a:t>‹#›</a:t>
            </a:fld>
            <a:endParaRPr lang="en-GB"/>
          </a:p>
        </p:txBody>
      </p:sp>
    </p:spTree>
    <p:extLst>
      <p:ext uri="{BB962C8B-B14F-4D97-AF65-F5344CB8AC3E}">
        <p14:creationId xmlns:p14="http://schemas.microsoft.com/office/powerpoint/2010/main" val="20570372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E4815-3AA3-295E-6007-887DFF523B5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85E412E-7A92-4F75-EFD1-49BBF523C70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33E5461-B1CF-17D6-BF71-89CD77DDD1F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B0E959-0870-7C4F-DB46-1B0138FCE4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6222D4A-56FB-8C9A-B096-2FD2EDCD856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DBDF8-843B-9DC7-6F49-06DE5AE855DC}"/>
              </a:ext>
            </a:extLst>
          </p:cNvPr>
          <p:cNvSpPr txBox="1">
            <a:spLocks noGrp="1"/>
          </p:cNvSpPr>
          <p:nvPr>
            <p:ph type="dt" sz="half" idx="7"/>
          </p:nvPr>
        </p:nvSpPr>
        <p:spPr/>
        <p:txBody>
          <a:bodyPr/>
          <a:lstStyle>
            <a:lvl1pPr>
              <a:defRPr/>
            </a:lvl1pPr>
          </a:lstStyle>
          <a:p>
            <a:pPr lvl="0"/>
            <a:fld id="{A2EF839D-81FF-43E7-8304-50C22A5709B3}" type="datetime1">
              <a:rPr lang="en-GB"/>
              <a:pPr lvl="0"/>
              <a:t>27/07/2022</a:t>
            </a:fld>
            <a:endParaRPr lang="en-GB"/>
          </a:p>
        </p:txBody>
      </p:sp>
      <p:sp>
        <p:nvSpPr>
          <p:cNvPr id="8" name="Footer Placeholder 7">
            <a:extLst>
              <a:ext uri="{FF2B5EF4-FFF2-40B4-BE49-F238E27FC236}">
                <a16:creationId xmlns:a16="http://schemas.microsoft.com/office/drawing/2014/main" id="{A70DCA9B-D0FD-F31E-8FB8-B817D3C3D13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32F3443-450A-6B9F-288A-55D67B8E8145}"/>
              </a:ext>
            </a:extLst>
          </p:cNvPr>
          <p:cNvSpPr txBox="1">
            <a:spLocks noGrp="1"/>
          </p:cNvSpPr>
          <p:nvPr>
            <p:ph type="sldNum" sz="quarter" idx="8"/>
          </p:nvPr>
        </p:nvSpPr>
        <p:spPr/>
        <p:txBody>
          <a:bodyPr/>
          <a:lstStyle>
            <a:lvl1pPr>
              <a:defRPr/>
            </a:lvl1pPr>
          </a:lstStyle>
          <a:p>
            <a:pPr lvl="0"/>
            <a:fld id="{EF9A7F55-E67B-4D19-87A9-751CA2C83F98}" type="slidenum">
              <a:t>‹#›</a:t>
            </a:fld>
            <a:endParaRPr lang="en-GB"/>
          </a:p>
        </p:txBody>
      </p:sp>
    </p:spTree>
    <p:extLst>
      <p:ext uri="{BB962C8B-B14F-4D97-AF65-F5344CB8AC3E}">
        <p14:creationId xmlns:p14="http://schemas.microsoft.com/office/powerpoint/2010/main" val="371499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DC78-46EB-7E05-489C-C37446BA5D7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F70354C-250D-7EFD-D06F-3A36640D4FD1}"/>
              </a:ext>
            </a:extLst>
          </p:cNvPr>
          <p:cNvSpPr txBox="1">
            <a:spLocks noGrp="1"/>
          </p:cNvSpPr>
          <p:nvPr>
            <p:ph type="dt" sz="half" idx="7"/>
          </p:nvPr>
        </p:nvSpPr>
        <p:spPr/>
        <p:txBody>
          <a:bodyPr/>
          <a:lstStyle>
            <a:lvl1pPr>
              <a:defRPr/>
            </a:lvl1pPr>
          </a:lstStyle>
          <a:p>
            <a:pPr lvl="0"/>
            <a:fld id="{E395C082-0E00-42F5-A8F6-64F5E0AF6C78}" type="datetime1">
              <a:rPr lang="en-GB"/>
              <a:pPr lvl="0"/>
              <a:t>27/07/2022</a:t>
            </a:fld>
            <a:endParaRPr lang="en-GB"/>
          </a:p>
        </p:txBody>
      </p:sp>
      <p:sp>
        <p:nvSpPr>
          <p:cNvPr id="4" name="Footer Placeholder 3">
            <a:extLst>
              <a:ext uri="{FF2B5EF4-FFF2-40B4-BE49-F238E27FC236}">
                <a16:creationId xmlns:a16="http://schemas.microsoft.com/office/drawing/2014/main" id="{EF85FE78-5622-1055-5FD0-DDA862E6BF9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D095274-1D3C-740F-D697-34272B894EC2}"/>
              </a:ext>
            </a:extLst>
          </p:cNvPr>
          <p:cNvSpPr txBox="1">
            <a:spLocks noGrp="1"/>
          </p:cNvSpPr>
          <p:nvPr>
            <p:ph type="sldNum" sz="quarter" idx="8"/>
          </p:nvPr>
        </p:nvSpPr>
        <p:spPr/>
        <p:txBody>
          <a:bodyPr/>
          <a:lstStyle>
            <a:lvl1pPr>
              <a:defRPr/>
            </a:lvl1pPr>
          </a:lstStyle>
          <a:p>
            <a:pPr lvl="0"/>
            <a:fld id="{DEA7493E-DD9A-4D5A-B879-7A6ADEE396F5}" type="slidenum">
              <a:t>‹#›</a:t>
            </a:fld>
            <a:endParaRPr lang="en-GB"/>
          </a:p>
        </p:txBody>
      </p:sp>
    </p:spTree>
    <p:extLst>
      <p:ext uri="{BB962C8B-B14F-4D97-AF65-F5344CB8AC3E}">
        <p14:creationId xmlns:p14="http://schemas.microsoft.com/office/powerpoint/2010/main" val="404399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E8A93-582F-6C28-0E0B-0583179D4B26}"/>
              </a:ext>
            </a:extLst>
          </p:cNvPr>
          <p:cNvSpPr txBox="1">
            <a:spLocks noGrp="1"/>
          </p:cNvSpPr>
          <p:nvPr>
            <p:ph type="dt" sz="half" idx="7"/>
          </p:nvPr>
        </p:nvSpPr>
        <p:spPr/>
        <p:txBody>
          <a:bodyPr/>
          <a:lstStyle>
            <a:lvl1pPr>
              <a:defRPr/>
            </a:lvl1pPr>
          </a:lstStyle>
          <a:p>
            <a:pPr lvl="0"/>
            <a:fld id="{9474860D-1240-48C8-B7CD-4396ADF7E37A}" type="datetime1">
              <a:rPr lang="en-GB"/>
              <a:pPr lvl="0"/>
              <a:t>27/07/2022</a:t>
            </a:fld>
            <a:endParaRPr lang="en-GB"/>
          </a:p>
        </p:txBody>
      </p:sp>
      <p:sp>
        <p:nvSpPr>
          <p:cNvPr id="3" name="Footer Placeholder 2">
            <a:extLst>
              <a:ext uri="{FF2B5EF4-FFF2-40B4-BE49-F238E27FC236}">
                <a16:creationId xmlns:a16="http://schemas.microsoft.com/office/drawing/2014/main" id="{5FF1D0A3-EC35-2BEF-525D-E02C4353819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47E733C-0C38-EEF2-45DF-BACFB6968FE1}"/>
              </a:ext>
            </a:extLst>
          </p:cNvPr>
          <p:cNvSpPr txBox="1">
            <a:spLocks noGrp="1"/>
          </p:cNvSpPr>
          <p:nvPr>
            <p:ph type="sldNum" sz="quarter" idx="8"/>
          </p:nvPr>
        </p:nvSpPr>
        <p:spPr/>
        <p:txBody>
          <a:bodyPr/>
          <a:lstStyle>
            <a:lvl1pPr>
              <a:defRPr/>
            </a:lvl1pPr>
          </a:lstStyle>
          <a:p>
            <a:pPr lvl="0"/>
            <a:fld id="{ACD1BF47-C684-458D-B28E-67EFD6E8316B}" type="slidenum">
              <a:t>‹#›</a:t>
            </a:fld>
            <a:endParaRPr lang="en-GB"/>
          </a:p>
        </p:txBody>
      </p:sp>
    </p:spTree>
    <p:extLst>
      <p:ext uri="{BB962C8B-B14F-4D97-AF65-F5344CB8AC3E}">
        <p14:creationId xmlns:p14="http://schemas.microsoft.com/office/powerpoint/2010/main" val="36950924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1C204-C1F5-3748-15BD-6283E32C4D8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C7758C3-5087-E2CB-3F00-09D1B569DAB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AEC6BF-E59A-DCEE-8ECB-94B67C20C72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0416ADF-F024-B79F-14F2-318F3F617F83}"/>
              </a:ext>
            </a:extLst>
          </p:cNvPr>
          <p:cNvSpPr txBox="1">
            <a:spLocks noGrp="1"/>
          </p:cNvSpPr>
          <p:nvPr>
            <p:ph type="dt" sz="half" idx="7"/>
          </p:nvPr>
        </p:nvSpPr>
        <p:spPr/>
        <p:txBody>
          <a:bodyPr/>
          <a:lstStyle>
            <a:lvl1pPr>
              <a:defRPr/>
            </a:lvl1pPr>
          </a:lstStyle>
          <a:p>
            <a:pPr lvl="0"/>
            <a:fld id="{34B0E7D8-8697-4FC7-B067-D1996D8D21DC}" type="datetime1">
              <a:rPr lang="en-GB"/>
              <a:pPr lvl="0"/>
              <a:t>27/07/2022</a:t>
            </a:fld>
            <a:endParaRPr lang="en-GB"/>
          </a:p>
        </p:txBody>
      </p:sp>
      <p:sp>
        <p:nvSpPr>
          <p:cNvPr id="6" name="Footer Placeholder 5">
            <a:extLst>
              <a:ext uri="{FF2B5EF4-FFF2-40B4-BE49-F238E27FC236}">
                <a16:creationId xmlns:a16="http://schemas.microsoft.com/office/drawing/2014/main" id="{11BBC460-20A3-041C-BD68-D45FF676E9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FF69D82-428E-5620-2E91-B377CAD90934}"/>
              </a:ext>
            </a:extLst>
          </p:cNvPr>
          <p:cNvSpPr txBox="1">
            <a:spLocks noGrp="1"/>
          </p:cNvSpPr>
          <p:nvPr>
            <p:ph type="sldNum" sz="quarter" idx="8"/>
          </p:nvPr>
        </p:nvSpPr>
        <p:spPr/>
        <p:txBody>
          <a:bodyPr/>
          <a:lstStyle>
            <a:lvl1pPr>
              <a:defRPr/>
            </a:lvl1pPr>
          </a:lstStyle>
          <a:p>
            <a:pPr lvl="0"/>
            <a:fld id="{EF36B7CA-B236-4E5D-A4BE-0CACA1A9E516}" type="slidenum">
              <a:t>‹#›</a:t>
            </a:fld>
            <a:endParaRPr lang="en-GB"/>
          </a:p>
        </p:txBody>
      </p:sp>
    </p:spTree>
    <p:extLst>
      <p:ext uri="{BB962C8B-B14F-4D97-AF65-F5344CB8AC3E}">
        <p14:creationId xmlns:p14="http://schemas.microsoft.com/office/powerpoint/2010/main" val="12476863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8BAC5-5199-4D94-A2AA-13D219B08BA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59878BA-2D66-8D45-9E8A-57D26AFB7FC5}"/>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4D2CBB8-30B5-8519-5F04-C21A54D051B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069B79-DAAE-F687-AD40-34BFFCDF33F7}"/>
              </a:ext>
            </a:extLst>
          </p:cNvPr>
          <p:cNvSpPr txBox="1">
            <a:spLocks noGrp="1"/>
          </p:cNvSpPr>
          <p:nvPr>
            <p:ph type="dt" sz="half" idx="7"/>
          </p:nvPr>
        </p:nvSpPr>
        <p:spPr/>
        <p:txBody>
          <a:bodyPr/>
          <a:lstStyle>
            <a:lvl1pPr>
              <a:defRPr/>
            </a:lvl1pPr>
          </a:lstStyle>
          <a:p>
            <a:pPr lvl="0"/>
            <a:fld id="{2CBAAEBF-5057-4F98-9296-2829437841F6}" type="datetime1">
              <a:rPr lang="en-GB"/>
              <a:pPr lvl="0"/>
              <a:t>27/07/2022</a:t>
            </a:fld>
            <a:endParaRPr lang="en-GB"/>
          </a:p>
        </p:txBody>
      </p:sp>
      <p:sp>
        <p:nvSpPr>
          <p:cNvPr id="6" name="Footer Placeholder 5">
            <a:extLst>
              <a:ext uri="{FF2B5EF4-FFF2-40B4-BE49-F238E27FC236}">
                <a16:creationId xmlns:a16="http://schemas.microsoft.com/office/drawing/2014/main" id="{21FBA84F-6BF5-2E5E-51D2-DCCD18C1569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68731E-5153-1CB4-87E3-0CE1A5D2BE87}"/>
              </a:ext>
            </a:extLst>
          </p:cNvPr>
          <p:cNvSpPr txBox="1">
            <a:spLocks noGrp="1"/>
          </p:cNvSpPr>
          <p:nvPr>
            <p:ph type="sldNum" sz="quarter" idx="8"/>
          </p:nvPr>
        </p:nvSpPr>
        <p:spPr/>
        <p:txBody>
          <a:bodyPr/>
          <a:lstStyle>
            <a:lvl1pPr>
              <a:defRPr/>
            </a:lvl1pPr>
          </a:lstStyle>
          <a:p>
            <a:pPr lvl="0"/>
            <a:fld id="{9B949909-B23B-41D9-8900-254279246CAE}" type="slidenum">
              <a:t>‹#›</a:t>
            </a:fld>
            <a:endParaRPr lang="en-GB"/>
          </a:p>
        </p:txBody>
      </p:sp>
    </p:spTree>
    <p:extLst>
      <p:ext uri="{BB962C8B-B14F-4D97-AF65-F5344CB8AC3E}">
        <p14:creationId xmlns:p14="http://schemas.microsoft.com/office/powerpoint/2010/main" val="8611764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AF89A-BFAF-AF0B-3F7F-67FC9F9D12A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1B11CB9-9011-77A8-F69B-72125325E10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BEA70-D854-0130-AE4A-CF097B14588F}"/>
              </a:ext>
            </a:extLst>
          </p:cNvPr>
          <p:cNvSpPr txBox="1">
            <a:spLocks noGrp="1"/>
          </p:cNvSpPr>
          <p:nvPr>
            <p:ph type="dt" sz="half" idx="7"/>
          </p:nvPr>
        </p:nvSpPr>
        <p:spPr/>
        <p:txBody>
          <a:bodyPr/>
          <a:lstStyle>
            <a:lvl1pPr>
              <a:defRPr/>
            </a:lvl1pPr>
          </a:lstStyle>
          <a:p>
            <a:pPr lvl="0"/>
            <a:fld id="{262ED69B-25F2-45B9-8FA5-CA3BCF45B460}" type="datetime1">
              <a:rPr lang="en-GB"/>
              <a:pPr lvl="0"/>
              <a:t>27/07/2022</a:t>
            </a:fld>
            <a:endParaRPr lang="en-GB"/>
          </a:p>
        </p:txBody>
      </p:sp>
      <p:sp>
        <p:nvSpPr>
          <p:cNvPr id="5" name="Footer Placeholder 4">
            <a:extLst>
              <a:ext uri="{FF2B5EF4-FFF2-40B4-BE49-F238E27FC236}">
                <a16:creationId xmlns:a16="http://schemas.microsoft.com/office/drawing/2014/main" id="{1362748B-9C5F-D13E-ABF7-39FF79390B5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0D8DFDC-D5E8-2280-C1AD-3B9B30081E57}"/>
              </a:ext>
            </a:extLst>
          </p:cNvPr>
          <p:cNvSpPr txBox="1">
            <a:spLocks noGrp="1"/>
          </p:cNvSpPr>
          <p:nvPr>
            <p:ph type="sldNum" sz="quarter" idx="8"/>
          </p:nvPr>
        </p:nvSpPr>
        <p:spPr/>
        <p:txBody>
          <a:bodyPr/>
          <a:lstStyle>
            <a:lvl1pPr>
              <a:defRPr/>
            </a:lvl1pPr>
          </a:lstStyle>
          <a:p>
            <a:pPr lvl="0"/>
            <a:fld id="{83ED5300-DA89-473A-B4F9-49960E02384E}" type="slidenum">
              <a:t>‹#›</a:t>
            </a:fld>
            <a:endParaRPr lang="en-GB"/>
          </a:p>
        </p:txBody>
      </p:sp>
    </p:spTree>
    <p:extLst>
      <p:ext uri="{BB962C8B-B14F-4D97-AF65-F5344CB8AC3E}">
        <p14:creationId xmlns:p14="http://schemas.microsoft.com/office/powerpoint/2010/main" val="15295421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F51BD0-4B5D-8C39-310F-B26861E669A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382FA0A-C3C6-0D35-D70D-81141B922FA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36681-3214-4688-6249-9794E12C8CF9}"/>
              </a:ext>
            </a:extLst>
          </p:cNvPr>
          <p:cNvSpPr txBox="1">
            <a:spLocks noGrp="1"/>
          </p:cNvSpPr>
          <p:nvPr>
            <p:ph type="dt" sz="half" idx="7"/>
          </p:nvPr>
        </p:nvSpPr>
        <p:spPr/>
        <p:txBody>
          <a:bodyPr/>
          <a:lstStyle>
            <a:lvl1pPr>
              <a:defRPr/>
            </a:lvl1pPr>
          </a:lstStyle>
          <a:p>
            <a:pPr lvl="0"/>
            <a:fld id="{3ECE1AEC-9E89-4A7E-AE11-E802CB4C889D}" type="datetime1">
              <a:rPr lang="en-GB"/>
              <a:pPr lvl="0"/>
              <a:t>27/07/2022</a:t>
            </a:fld>
            <a:endParaRPr lang="en-GB"/>
          </a:p>
        </p:txBody>
      </p:sp>
      <p:sp>
        <p:nvSpPr>
          <p:cNvPr id="5" name="Footer Placeholder 4">
            <a:extLst>
              <a:ext uri="{FF2B5EF4-FFF2-40B4-BE49-F238E27FC236}">
                <a16:creationId xmlns:a16="http://schemas.microsoft.com/office/drawing/2014/main" id="{2DF072E6-CFD8-8ED1-34DE-D93AEC763A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4F7AA68-2F40-1375-3494-81969F749C68}"/>
              </a:ext>
            </a:extLst>
          </p:cNvPr>
          <p:cNvSpPr txBox="1">
            <a:spLocks noGrp="1"/>
          </p:cNvSpPr>
          <p:nvPr>
            <p:ph type="sldNum" sz="quarter" idx="8"/>
          </p:nvPr>
        </p:nvSpPr>
        <p:spPr/>
        <p:txBody>
          <a:bodyPr/>
          <a:lstStyle>
            <a:lvl1pPr>
              <a:defRPr/>
            </a:lvl1pPr>
          </a:lstStyle>
          <a:p>
            <a:pPr lvl="0"/>
            <a:fld id="{829AB2B8-9E91-4D7F-A431-B56C3AFE60BB}" type="slidenum">
              <a:t>‹#›</a:t>
            </a:fld>
            <a:endParaRPr lang="en-GB"/>
          </a:p>
        </p:txBody>
      </p:sp>
    </p:spTree>
    <p:extLst>
      <p:ext uri="{BB962C8B-B14F-4D97-AF65-F5344CB8AC3E}">
        <p14:creationId xmlns:p14="http://schemas.microsoft.com/office/powerpoint/2010/main" val="422142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20.xml"/><Relationship Id="rId7" Type="http://schemas.openxmlformats.org/officeDocument/2006/relationships/image" Target="../media/image3.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heme" Target="../theme/theme3.xml"/><Relationship Id="rId7" Type="http://schemas.openxmlformats.org/officeDocument/2006/relationships/image" Target="../media/image8.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jpg"/><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428E256D-53FD-1EED-0C39-ADFFF09BE06B}"/>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A2073E6E-F082-1119-D607-384F8B2F61A6}"/>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CE4A162-D1D9-6C62-C9DF-3ADC7CB72670}"/>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0E49DC2-3E34-A76F-F4E2-0A4448EA66A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6D72D2F5-1366-4DBF-8076-A04239A68109}" type="datetime1">
              <a:rPr lang="en-US"/>
              <a:pPr lvl="0"/>
              <a:t>7/27/2022</a:t>
            </a:fld>
            <a:endParaRPr lang="en-US"/>
          </a:p>
        </p:txBody>
      </p:sp>
      <p:sp>
        <p:nvSpPr>
          <p:cNvPr id="6" name="Footer Placeholder 4">
            <a:extLst>
              <a:ext uri="{FF2B5EF4-FFF2-40B4-BE49-F238E27FC236}">
                <a16:creationId xmlns:a16="http://schemas.microsoft.com/office/drawing/2014/main" id="{D40A42F0-A22A-BDF8-4D63-F6A4EB77A25D}"/>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5A39B79B-D3EF-F268-7AA2-BD277D9FB582}"/>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17D2C7BD-E568-4EAF-A9CD-3037E11FD36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7"/>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BA3DF16C-256A-94C8-B84D-5A521B605DA2}"/>
              </a:ext>
            </a:extLst>
          </p:cNvPr>
          <p:cNvPicPr>
            <a:picLocks noChangeAspect="1"/>
          </p:cNvPicPr>
          <p:nvPr/>
        </p:nvPicPr>
        <p:blipFill>
          <a:blip r:embed="rId8"/>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D8582746-51E0-28FE-D258-4A4330A39A73}"/>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E250DBCF-EF97-B9F7-47D9-8F920110D459}"/>
                </a:ext>
              </a:extLst>
            </p:cNvPr>
            <p:cNvSpPr/>
            <p:nvPr/>
          </p:nvSpPr>
          <p:spPr>
            <a:xfrm>
              <a:off x="0" y="0"/>
              <a:ext cx="11979947" cy="6644085"/>
            </a:xfrm>
            <a:prstGeom prst="rect">
              <a:avLst/>
            </a:prstGeom>
            <a:blipFill>
              <a:blip r:embed="rId7">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82B4D26C-1CA5-59BA-68CA-1A9B5E5D676E}"/>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533139C5-1079-9C80-A7D9-893CB83A2813}"/>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240A3EBF-1DAB-CF9D-C78D-1859CB0E10D5}"/>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5FD7546C-F979-25A1-F916-7732F93F6DDB}"/>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26277BF-C1B0-FBD8-38A7-F5AF6876F54B}"/>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00181933-FA73-4AAD-95C4-CB829532CDC2}" type="datetime1">
              <a:rPr lang="en-GB"/>
              <a:pPr lvl="0"/>
              <a:t>27/07/2022</a:t>
            </a:fld>
            <a:endParaRPr lang="en-GB"/>
          </a:p>
        </p:txBody>
      </p:sp>
      <p:sp>
        <p:nvSpPr>
          <p:cNvPr id="10" name="Footer Placeholder 4">
            <a:extLst>
              <a:ext uri="{FF2B5EF4-FFF2-40B4-BE49-F238E27FC236}">
                <a16:creationId xmlns:a16="http://schemas.microsoft.com/office/drawing/2014/main" id="{0AFC4680-CC00-DBC0-E308-D59FCDCEE1C3}"/>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endParaRPr lang="en-GB"/>
          </a:p>
        </p:txBody>
      </p:sp>
      <p:sp>
        <p:nvSpPr>
          <p:cNvPr id="11" name="Slide Number Placeholder 5">
            <a:extLst>
              <a:ext uri="{FF2B5EF4-FFF2-40B4-BE49-F238E27FC236}">
                <a16:creationId xmlns:a16="http://schemas.microsoft.com/office/drawing/2014/main" id="{9EB8E779-6A5B-56C0-1FF3-DDCE70474B4D}"/>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52998667-02A0-49CF-951A-39140A36DA9F}" type="slidenum">
              <a:t>‹#›</a:t>
            </a:fld>
            <a:endParaRPr lang="en-GB"/>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544C360-8583-32B6-E918-1526A792512B}"/>
              </a:ext>
            </a:extLst>
          </p:cNvPr>
          <p:cNvPicPr>
            <a:picLocks noChangeAspect="1"/>
          </p:cNvPicPr>
          <p:nvPr/>
        </p:nvPicPr>
        <p:blipFill>
          <a:blip r:embed="rId5"/>
          <a:srcRect l="3644"/>
          <a:stretch>
            <a:fillRect/>
          </a:stretch>
        </p:blipFill>
        <p:spPr>
          <a:xfrm>
            <a:off x="0" y="2669682"/>
            <a:ext cx="4035667" cy="4188317"/>
          </a:xfrm>
          <a:prstGeom prst="rect">
            <a:avLst/>
          </a:prstGeom>
          <a:noFill/>
          <a:ln cap="flat">
            <a:noFill/>
          </a:ln>
        </p:spPr>
      </p:pic>
      <p:pic>
        <p:nvPicPr>
          <p:cNvPr id="3" name="Picture 6">
            <a:extLst>
              <a:ext uri="{FF2B5EF4-FFF2-40B4-BE49-F238E27FC236}">
                <a16:creationId xmlns:a16="http://schemas.microsoft.com/office/drawing/2014/main" id="{31C96E09-D9B7-D607-11D9-67A5EF0878A0}"/>
              </a:ext>
            </a:extLst>
          </p:cNvPr>
          <p:cNvPicPr>
            <a:picLocks noChangeAspect="1"/>
          </p:cNvPicPr>
          <p:nvPr/>
        </p:nvPicPr>
        <p:blipFill>
          <a:blip r:embed="rId6"/>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F08F503E-DDE2-2CDE-2F0B-44FAEBD2E22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24ECA120-5EFB-134A-D4B0-BAF150DBDE63}"/>
              </a:ext>
            </a:extLst>
          </p:cNvPr>
          <p:cNvPicPr>
            <a:picLocks noChangeAspect="1"/>
          </p:cNvPicPr>
          <p:nvPr/>
        </p:nvPicPr>
        <p:blipFill>
          <a:blip r:embed="rId7"/>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105663F2-EBB6-90F8-E5D1-4281EE36B72E}"/>
              </a:ext>
            </a:extLst>
          </p:cNvPr>
          <p:cNvPicPr>
            <a:picLocks noChangeAspect="1"/>
          </p:cNvPicPr>
          <p:nvPr/>
        </p:nvPicPr>
        <p:blipFill>
          <a:blip r:embed="rId8"/>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AABC25E9-42F4-1AD9-E914-B49DF30C3AD6}"/>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9A42133B-EE06-FB30-C3B0-11D9078D596D}"/>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3D73DB46-B2EF-73E0-246A-262120D80209}"/>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83733905-9468-78E5-CFD9-6B90BAA53973}"/>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2679242D-5949-4FC2-BD8A-195D5AE71C99}" type="datetime1">
              <a:rPr lang="en-US"/>
              <a:pPr lvl="0"/>
              <a:t>7/27/2022</a:t>
            </a:fld>
            <a:endParaRPr lang="en-US"/>
          </a:p>
        </p:txBody>
      </p:sp>
      <p:sp>
        <p:nvSpPr>
          <p:cNvPr id="11" name="Footer Placeholder 4">
            <a:extLst>
              <a:ext uri="{FF2B5EF4-FFF2-40B4-BE49-F238E27FC236}">
                <a16:creationId xmlns:a16="http://schemas.microsoft.com/office/drawing/2014/main" id="{F01AAAA2-7B6D-2386-3A6D-2234A06D3654}"/>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B197487B-0684-4BCB-106B-E3B31CA925E3}"/>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E67D6B28-9AA5-461C-A84D-6735AD771C7F}" type="slidenum">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EF53A5"/>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EF53A5"/>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6"/>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CE1EF7-7C65-29B4-E155-CC6AFF62583D}"/>
              </a:ext>
            </a:extLst>
          </p:cNvPr>
          <p:cNvSpPr txBox="1">
            <a:spLocks noGrp="1"/>
          </p:cNvSpPr>
          <p:nvPr>
            <p:ph type="title"/>
          </p:nvPr>
        </p:nvSpPr>
        <p:spPr>
          <a:xfrm>
            <a:off x="609603"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4B1A1BF-7E34-8860-20D0-836CB992B30C}"/>
              </a:ext>
            </a:extLst>
          </p:cNvPr>
          <p:cNvSpPr txBox="1">
            <a:spLocks noGrp="1"/>
          </p:cNvSpPr>
          <p:nvPr>
            <p:ph type="body" idx="1"/>
          </p:nvPr>
        </p:nvSpPr>
        <p:spPr>
          <a:xfrm>
            <a:off x="609603" y="1600200"/>
            <a:ext cx="10972800" cy="39170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5AE77-5249-7454-9A22-08C277BD2578}"/>
              </a:ext>
            </a:extLst>
          </p:cNvPr>
          <p:cNvSpPr txBox="1">
            <a:spLocks noGrp="1"/>
          </p:cNvSpPr>
          <p:nvPr>
            <p:ph type="dt" sz="half" idx="2"/>
          </p:nvPr>
        </p:nvSpPr>
        <p:spPr>
          <a:xfrm>
            <a:off x="335356" y="6525341"/>
            <a:ext cx="1294836" cy="218523"/>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fld id="{48F26953-54D4-4782-8816-334E89284778}" type="datetime1">
              <a:rPr lang="en-GB"/>
              <a:pPr lvl="0"/>
              <a:t>27/07/2022</a:t>
            </a:fld>
            <a:endParaRPr lang="en-GB"/>
          </a:p>
        </p:txBody>
      </p:sp>
      <p:sp>
        <p:nvSpPr>
          <p:cNvPr id="5" name="Slide Number Placeholder 5">
            <a:extLst>
              <a:ext uri="{FF2B5EF4-FFF2-40B4-BE49-F238E27FC236}">
                <a16:creationId xmlns:a16="http://schemas.microsoft.com/office/drawing/2014/main" id="{8FE09504-5DF8-78F6-D1F5-9DA811CA7F4B}"/>
              </a:ext>
            </a:extLst>
          </p:cNvPr>
          <p:cNvSpPr txBox="1">
            <a:spLocks noGrp="1"/>
          </p:cNvSpPr>
          <p:nvPr>
            <p:ph type="sldNum" sz="quarter" idx="4"/>
          </p:nvPr>
        </p:nvSpPr>
        <p:spPr>
          <a:xfrm>
            <a:off x="10608503" y="6380975"/>
            <a:ext cx="973900" cy="3405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defRPr>
            </a:lvl1pPr>
          </a:lstStyle>
          <a:p>
            <a:pPr lvl="0"/>
            <a:fld id="{9866298D-6F18-48C7-884D-9F450E5001CC}" type="slidenum">
              <a:t>‹#›</a:t>
            </a:fld>
            <a:endParaRPr lang="en-GB"/>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AAD3E3-02C6-981B-76F3-115BAA31498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5876BF3-052A-4C58-488A-A827C79B55E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2D6EE-2B11-0A32-AB50-40B7194FBC2C}"/>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4F3ACFE-C3AA-411A-A244-3358906DCA7C}" type="datetime1">
              <a:rPr lang="en-GB"/>
              <a:pPr lvl="0"/>
              <a:t>27/07/2022</a:t>
            </a:fld>
            <a:endParaRPr lang="en-GB"/>
          </a:p>
        </p:txBody>
      </p:sp>
      <p:sp>
        <p:nvSpPr>
          <p:cNvPr id="5" name="Footer Placeholder 4">
            <a:extLst>
              <a:ext uri="{FF2B5EF4-FFF2-40B4-BE49-F238E27FC236}">
                <a16:creationId xmlns:a16="http://schemas.microsoft.com/office/drawing/2014/main" id="{DE12DBBC-136D-AA1B-910F-58E67DB552D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9639A9C-ECD8-B27C-F431-2008C63B8CB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B9F565C-EF96-4308-9819-960C7A6ABB44}" type="slidenum">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hyperlink" Target="http://www.cqc.org.uk.accesed/" TargetMode="Externa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4.jp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2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5" Type="http://schemas.openxmlformats.org/officeDocument/2006/relationships/image" Target="../media/image2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 Id="rId14" Type="http://schemas.openxmlformats.org/officeDocument/2006/relationships/image" Target="../media/image2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skillsforcare.org.uk/resources/documents/Developing-your-workforce/Care-topics/Core-Skills/Communication-skills-in-social-care.pdf"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api.cqc.org.uk/public/v1/reports/9ce1a1b4-5839-49d8-869a-9cd764868241?20210119130000"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hyperlink" Target="https://api.cqc.org.uk/public/v1/reports/9ce1a1b4-5839-49d8-869a-9cd764868241?20210119130000" TargetMode="External"/><Relationship Id="rId2" Type="http://schemas.openxmlformats.org/officeDocument/2006/relationships/hyperlink" Target="https://www.skillsforcare.org.uk/resources/documents/Developing-your-workforce/Care-topics/Core-Skills/Communication-skills-in-social-care.pdf"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A125E-8DC2-51FD-EFA6-1FC9B5FC5DBE}"/>
              </a:ext>
            </a:extLst>
          </p:cNvPr>
          <p:cNvSpPr txBox="1">
            <a:spLocks noGrp="1"/>
          </p:cNvSpPr>
          <p:nvPr>
            <p:ph type="ctrTitle"/>
          </p:nvPr>
        </p:nvSpPr>
        <p:spPr>
          <a:xfrm>
            <a:off x="2351580" y="1412775"/>
            <a:ext cx="8136907" cy="4428494"/>
          </a:xfrm>
        </p:spPr>
        <p:txBody>
          <a:bodyPr/>
          <a:lstStyle/>
          <a:p>
            <a:pPr lvl="0"/>
            <a:r>
              <a:rPr lang="en-GB" sz="3100" b="1">
                <a:solidFill>
                  <a:srgbClr val="FF0000"/>
                </a:solidFill>
              </a:rPr>
              <a:t>Strategies for Effective  Communications and business setting </a:t>
            </a:r>
            <a:br>
              <a:rPr lang="en-GB" sz="4000" b="1">
                <a:solidFill>
                  <a:srgbClr val="FF0000"/>
                </a:solidFill>
              </a:rPr>
            </a:br>
            <a:r>
              <a:rPr lang="en-GB" sz="2800" b="1">
                <a:solidFill>
                  <a:srgbClr val="FF0000"/>
                </a:solidFill>
              </a:rPr>
              <a:t>BMSW4002</a:t>
            </a:r>
            <a:br>
              <a:rPr lang="en-GB" sz="2800" b="1">
                <a:solidFill>
                  <a:srgbClr val="FF0000"/>
                </a:solidFill>
              </a:rPr>
            </a:br>
            <a:br>
              <a:rPr lang="en-GB" sz="2800" b="1">
                <a:solidFill>
                  <a:srgbClr val="FFFFCC"/>
                </a:solidFill>
              </a:rPr>
            </a:br>
            <a:r>
              <a:rPr lang="en-GB" sz="2800" b="1">
                <a:solidFill>
                  <a:srgbClr val="FFFFCC"/>
                </a:solidFill>
              </a:rPr>
              <a:t>Tutor: Dr Hafiz Rahmani </a:t>
            </a:r>
            <a:br>
              <a:rPr lang="en-GB" sz="2800" b="1">
                <a:solidFill>
                  <a:srgbClr val="FFFFCC"/>
                </a:solidFill>
              </a:rPr>
            </a:br>
            <a:r>
              <a:rPr lang="en-GB" sz="2800" b="1">
                <a:solidFill>
                  <a:srgbClr val="FFFFCC"/>
                </a:solidFill>
              </a:rPr>
              <a:t>Student: Parveen Atchia  1907752</a:t>
            </a:r>
            <a:endParaRPr lang="en-GB" sz="2800">
              <a:solidFill>
                <a:srgbClr val="FFFFCC"/>
              </a:solidFill>
            </a:endParaRPr>
          </a:p>
        </p:txBody>
      </p:sp>
      <p:sp>
        <p:nvSpPr>
          <p:cNvPr id="3" name="TextBox 3">
            <a:extLst>
              <a:ext uri="{FF2B5EF4-FFF2-40B4-BE49-F238E27FC236}">
                <a16:creationId xmlns:a16="http://schemas.microsoft.com/office/drawing/2014/main" id="{34948953-689A-714F-3389-7D9214893070}"/>
              </a:ext>
            </a:extLst>
          </p:cNvPr>
          <p:cNvSpPr txBox="1"/>
          <p:nvPr/>
        </p:nvSpPr>
        <p:spPr>
          <a:xfrm>
            <a:off x="2711625" y="1399306"/>
            <a:ext cx="7128790"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Myriad Pro"/>
              </a:rPr>
              <a:t>Certificate of Higher Education in Skills for the workplace</a:t>
            </a:r>
            <a:endParaRPr lang="en-GB" sz="2000" b="0" i="0" u="none" strike="noStrike" kern="1200" cap="none" spc="0" baseline="0">
              <a:solidFill>
                <a:srgbClr val="000000"/>
              </a:solidFill>
              <a:uFillTx/>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9476578-2039-ECB9-874C-03955EAD9022}"/>
              </a:ext>
            </a:extLst>
          </p:cNvPr>
          <p:cNvSpPr txBox="1"/>
          <p:nvPr/>
        </p:nvSpPr>
        <p:spPr>
          <a:xfrm>
            <a:off x="0" y="110359"/>
            <a:ext cx="12000186" cy="550375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dirty="0">
                <a:solidFill>
                  <a:srgbClr val="FF0000"/>
                </a:solidFill>
                <a:latin typeface="Myriad Pro"/>
              </a:rPr>
              <a:t>Introduction</a:t>
            </a:r>
            <a:r>
              <a:rPr lang="en-GB" sz="4000" dirty="0">
                <a:solidFill>
                  <a:srgbClr val="FF0000"/>
                </a:solidFill>
                <a:latin typeface="Myriad Pro"/>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Myriad Pro"/>
              </a:rPr>
              <a:t>CQC Inspection report at 526 Church Road Yardley Birmingham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Myriad Pro"/>
              </a:rPr>
              <a:t>West Midlands,B33 8HT Tel: 01217832080Date of inspection visit: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Myriad Pro"/>
              </a:rPr>
              <a:t>18 November 2020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uFillTx/>
                <a:latin typeface="Myriad Pro"/>
              </a:rPr>
              <a:t>Date of publication: 18 January 2021</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uFillTx/>
              <a:latin typeface="Myriad Pro"/>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Myriad Pro"/>
              </a:rPr>
              <a:t>There are communication issues in Evergreen Care Home and management needs to use all these techniques in the report to improve the Care home to make it a safe place for both staff and clients.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Myriad Pro"/>
              </a:rPr>
              <a:t>Evergreen Care Home CQC report was not good, evidence was found and the provider need improvement during the inspection. </a:t>
            </a:r>
            <a:r>
              <a:rPr lang="en-GB" sz="1800" b="0" i="0" u="none" strike="noStrike" kern="1200" cap="none" spc="0" baseline="0" dirty="0">
                <a:solidFill>
                  <a:srgbClr val="000000"/>
                </a:solidFill>
                <a:uFillTx/>
                <a:latin typeface="Arial" pitchFamily="34"/>
                <a:cs typeface="Arial" pitchFamily="34"/>
              </a:rPr>
              <a:t>CQC inspectors</a:t>
            </a:r>
            <a:r>
              <a:rPr lang="en-GB" sz="1800" b="0" i="0" u="none" strike="noStrike" kern="1200" cap="none" spc="0" baseline="0" dirty="0">
                <a:solidFill>
                  <a:srgbClr val="000000"/>
                </a:solidFill>
                <a:uFillTx/>
                <a:latin typeface="Myriad Pro"/>
              </a:rPr>
              <a:t> spoke with five members of staff including the provider, registered manager, deputy manager and care workers .as there was a breach of regulation 12( Safe care treatment ). </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Myriad Pro"/>
              </a:rPr>
              <a:t>The care home was not in line with the government guidelines clients were at risk from visitors and was staff was not aware of any training that was given to them</a:t>
            </a:r>
            <a:r>
              <a:rPr lang="en-GB" sz="1800" b="0" i="0" u="none" strike="noStrike" kern="1200" cap="none" spc="0" baseline="0" dirty="0">
                <a:solidFill>
                  <a:srgbClr val="558ED5"/>
                </a:solidFill>
                <a:uFillTx/>
                <a:latin typeface="Myriad Pro"/>
              </a:rPr>
              <a:t>. </a:t>
            </a:r>
            <a:r>
              <a:rPr lang="en-GB" sz="1800" b="0" i="0" u="none" strike="noStrike" kern="1200" cap="none" spc="0" baseline="0" dirty="0">
                <a:solidFill>
                  <a:srgbClr val="FF0000"/>
                </a:solidFill>
                <a:uFillTx/>
                <a:latin typeface="Myriad Pro"/>
              </a:rPr>
              <a:t>Read the report for Evergreen Care Home on the website at </a:t>
            </a:r>
            <a:r>
              <a:rPr lang="en-GB" sz="1800" b="0" i="0" u="none" strike="noStrike" kern="1200" cap="none" spc="0" baseline="0" dirty="0">
                <a:solidFill>
                  <a:srgbClr val="FF0000"/>
                </a:solidFill>
                <a:uFillTx/>
                <a:latin typeface="Myriad Pro"/>
                <a:hlinkClick r:id="rId2"/>
              </a:rPr>
              <a:t>www.cqc.org.uk.9. </a:t>
            </a:r>
            <a:r>
              <a:rPr lang="en-GB" sz="1800" b="0" i="0" u="none" strike="noStrike" kern="1200" cap="none" spc="0" baseline="0" dirty="0">
                <a:solidFill>
                  <a:srgbClr val="FF0000"/>
                </a:solidFill>
                <a:uFillTx/>
                <a:latin typeface="Myriad Pro"/>
              </a:rPr>
              <a:t>(accessed on 21Jully)</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FF0000"/>
                </a:solidFill>
                <a:uFillTx/>
                <a:latin typeface="Myriad Pro"/>
              </a:rPr>
              <a:t> </a:t>
            </a:r>
            <a:r>
              <a:rPr lang="en-GB" sz="1800" b="1" i="0" u="none" strike="noStrike" kern="1200" cap="none" spc="0" baseline="0" dirty="0">
                <a:solidFill>
                  <a:srgbClr val="000000"/>
                </a:solidFill>
                <a:uFillTx/>
                <a:latin typeface="Myriad Pro"/>
              </a:rPr>
              <a:t>Parveen Atchia 1907752</a:t>
            </a:r>
            <a:r>
              <a:rPr lang="en-GB" sz="1800" b="1" i="0" u="none" strike="noStrike" kern="1200" cap="none" spc="0" baseline="0" dirty="0">
                <a:solidFill>
                  <a:srgbClr val="FFFFFF"/>
                </a:solidFill>
                <a:uFillTx/>
                <a:latin typeface="Myriad Pro"/>
              </a:rPr>
              <a:t>2022studentparveen </a:t>
            </a:r>
            <a:r>
              <a:rPr lang="en-GB" sz="1800" b="0" i="0" u="none" strike="noStrike" kern="1200" cap="none" spc="0" baseline="0" dirty="0">
                <a:solidFill>
                  <a:srgbClr val="FFFFFF"/>
                </a:solidFill>
                <a:uFillTx/>
                <a:latin typeface="Myriad Pro"/>
              </a:rPr>
              <a:t>Atchia 1907752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EA9C278A-94BB-1B00-60F6-CA4417A557C6}"/>
              </a:ext>
            </a:extLst>
          </p:cNvPr>
          <p:cNvSpPr txBox="1">
            <a:spLocks noGrp="1"/>
          </p:cNvSpPr>
          <p:nvPr>
            <p:ph idx="1"/>
          </p:nvPr>
        </p:nvSpPr>
        <p:spPr>
          <a:xfrm>
            <a:off x="520263" y="169105"/>
            <a:ext cx="9254358" cy="5348128"/>
          </a:xfrm>
        </p:spPr>
        <p:txBody>
          <a:bodyPr>
            <a:normAutofit/>
          </a:bodyPr>
          <a:lstStyle/>
          <a:p>
            <a:pPr marL="0" lvl="0" indent="0">
              <a:lnSpc>
                <a:spcPct val="80000"/>
              </a:lnSpc>
              <a:spcBef>
                <a:spcPts val="600"/>
              </a:spcBef>
              <a:buNone/>
            </a:pPr>
            <a:r>
              <a:rPr lang="en-GB" sz="4300" b="1" dirty="0">
                <a:solidFill>
                  <a:srgbClr val="FF0000"/>
                </a:solidFill>
              </a:rPr>
              <a:t>The Common barrier that can be prevented in an effective way between Stakeholders and the organisation.</a:t>
            </a:r>
          </a:p>
          <a:p>
            <a:pPr marL="0" lvl="0" indent="0">
              <a:lnSpc>
                <a:spcPct val="80000"/>
              </a:lnSpc>
              <a:spcBef>
                <a:spcPts val="600"/>
              </a:spcBef>
              <a:buNone/>
            </a:pPr>
            <a:r>
              <a:rPr lang="en-GB" sz="2400" b="1" dirty="0">
                <a:solidFill>
                  <a:srgbClr val="FF0000"/>
                </a:solidFill>
              </a:rPr>
              <a:t> </a:t>
            </a:r>
            <a:r>
              <a:rPr lang="en-GB" sz="1900" b="1" dirty="0"/>
              <a:t>PARVEEN ATCHIA 1907752</a:t>
            </a:r>
          </a:p>
          <a:p>
            <a:pPr marL="0" lvl="0" indent="0">
              <a:lnSpc>
                <a:spcPct val="80000"/>
              </a:lnSpc>
              <a:spcBef>
                <a:spcPts val="600"/>
              </a:spcBef>
              <a:buNone/>
            </a:pPr>
            <a:endParaRPr lang="en-GB" sz="2400" b="1" dirty="0">
              <a:solidFill>
                <a:srgbClr val="FF0000"/>
              </a:solidFill>
            </a:endParaRPr>
          </a:p>
          <a:p>
            <a:pPr lvl="0">
              <a:lnSpc>
                <a:spcPct val="80000"/>
              </a:lnSpc>
              <a:spcBef>
                <a:spcPts val="600"/>
              </a:spcBef>
            </a:pPr>
            <a:r>
              <a:rPr lang="en-GB" sz="2400" dirty="0"/>
              <a:t>Languages =</a:t>
            </a:r>
            <a:r>
              <a:rPr lang="en-GB" sz="2400" dirty="0">
                <a:solidFill>
                  <a:srgbClr val="558ED5"/>
                </a:solidFill>
              </a:rPr>
              <a:t>Use  simple </a:t>
            </a:r>
          </a:p>
          <a:p>
            <a:pPr lvl="0">
              <a:lnSpc>
                <a:spcPct val="80000"/>
              </a:lnSpc>
              <a:spcBef>
                <a:spcPts val="600"/>
              </a:spcBef>
            </a:pPr>
            <a:r>
              <a:rPr lang="en-GB" sz="2400" dirty="0"/>
              <a:t>Information Overloaded=</a:t>
            </a:r>
            <a:r>
              <a:rPr lang="en-GB" sz="2400" dirty="0">
                <a:solidFill>
                  <a:srgbClr val="558ED5"/>
                </a:solidFill>
              </a:rPr>
              <a:t>Exceed processing capacity </a:t>
            </a:r>
          </a:p>
          <a:p>
            <a:pPr lvl="0">
              <a:lnSpc>
                <a:spcPct val="80000"/>
              </a:lnSpc>
              <a:spcBef>
                <a:spcPts val="600"/>
              </a:spcBef>
            </a:pPr>
            <a:r>
              <a:rPr lang="en-GB" sz="2400" dirty="0"/>
              <a:t>Emotion </a:t>
            </a:r>
            <a:r>
              <a:rPr lang="en-GB" sz="2400" dirty="0">
                <a:solidFill>
                  <a:srgbClr val="558ED5"/>
                </a:solidFill>
              </a:rPr>
              <a:t>=Should be control</a:t>
            </a:r>
          </a:p>
          <a:p>
            <a:pPr lvl="0">
              <a:lnSpc>
                <a:spcPct val="80000"/>
              </a:lnSpc>
              <a:spcBef>
                <a:spcPts val="600"/>
              </a:spcBef>
            </a:pPr>
            <a:r>
              <a:rPr lang="en-GB" sz="2400" dirty="0"/>
              <a:t>Filtering=</a:t>
            </a:r>
            <a:r>
              <a:rPr lang="en-GB" sz="2400" dirty="0">
                <a:solidFill>
                  <a:srgbClr val="558ED5"/>
                </a:solidFill>
              </a:rPr>
              <a:t>Deliberately manipulating information to appear favourable to the receiver.</a:t>
            </a:r>
          </a:p>
          <a:p>
            <a:pPr lvl="0">
              <a:lnSpc>
                <a:spcPct val="80000"/>
              </a:lnSpc>
              <a:spcBef>
                <a:spcPts val="600"/>
              </a:spcBef>
            </a:pPr>
            <a:r>
              <a:rPr lang="en-GB" sz="2400" dirty="0"/>
              <a:t>Defensiveness =</a:t>
            </a:r>
            <a:r>
              <a:rPr lang="en-GB" sz="2400" dirty="0">
                <a:solidFill>
                  <a:srgbClr val="558ED5"/>
                </a:solidFill>
              </a:rPr>
              <a:t>Justifying, arguing </a:t>
            </a:r>
          </a:p>
        </p:txBody>
      </p:sp>
      <p:pic>
        <p:nvPicPr>
          <p:cNvPr id="3" name="Content Placeholder 8" descr="Elderly woman with hands on waist">
            <a:extLst>
              <a:ext uri="{FF2B5EF4-FFF2-40B4-BE49-F238E27FC236}">
                <a16:creationId xmlns:a16="http://schemas.microsoft.com/office/drawing/2014/main" id="{77F13184-1C8C-36B3-64C9-A5A7EA9B2A94}"/>
              </a:ext>
            </a:extLst>
          </p:cNvPr>
          <p:cNvPicPr>
            <a:picLocks noGrp="1" noChangeAspect="1"/>
          </p:cNvPicPr>
          <p:nvPr>
            <p:ph idx="2"/>
          </p:nvPr>
        </p:nvPicPr>
        <p:blipFill>
          <a:blip r:embed="rId2"/>
          <a:stretch>
            <a:fillRect/>
          </a:stretch>
        </p:blipFill>
        <p:spPr>
          <a:xfrm flipH="1">
            <a:off x="8784499" y="513426"/>
            <a:ext cx="2887238" cy="254508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A9D-16C9-2267-8A04-44D56570FE52}"/>
              </a:ext>
            </a:extLst>
          </p:cNvPr>
          <p:cNvSpPr txBox="1">
            <a:spLocks noGrp="1"/>
          </p:cNvSpPr>
          <p:nvPr>
            <p:ph type="title"/>
          </p:nvPr>
        </p:nvSpPr>
        <p:spPr>
          <a:xfrm>
            <a:off x="2063553" y="116631"/>
            <a:ext cx="8456965" cy="1872206"/>
          </a:xfrm>
        </p:spPr>
        <p:txBody>
          <a:bodyPr>
            <a:normAutofit fontScale="90000"/>
          </a:bodyPr>
          <a:lstStyle/>
          <a:p>
            <a:pPr lvl="0">
              <a:lnSpc>
                <a:spcPct val="150000"/>
              </a:lnSpc>
            </a:pPr>
            <a:r>
              <a:rPr lang="en-GB" sz="2000" dirty="0">
                <a:solidFill>
                  <a:srgbClr val="FF0000"/>
                </a:solidFill>
              </a:rPr>
              <a:t>DAVID BERLO’S 1960</a:t>
            </a:r>
            <a:br>
              <a:rPr lang="en-GB" sz="2000" dirty="0">
                <a:solidFill>
                  <a:srgbClr val="FF0000"/>
                </a:solidFill>
              </a:rPr>
            </a:br>
            <a:r>
              <a:rPr lang="en-GB" sz="2000" dirty="0">
                <a:solidFill>
                  <a:srgbClr val="FF0000"/>
                </a:solidFill>
              </a:rPr>
              <a:t> The model discusses factors and components to make communication efficient</a:t>
            </a:r>
            <a:r>
              <a:rPr lang="en-GB" sz="2000" dirty="0"/>
              <a:t>.</a:t>
            </a:r>
            <a:br>
              <a:rPr lang="en-GB" sz="2000" dirty="0"/>
            </a:br>
            <a:r>
              <a:rPr lang="en-GB" sz="2000" b="1" dirty="0"/>
              <a:t>PARVEEN ATCHIA 1907752</a:t>
            </a:r>
            <a:br>
              <a:rPr lang="en-GB" sz="4000" dirty="0"/>
            </a:br>
            <a:r>
              <a:rPr lang="en-GB" sz="4000" dirty="0">
                <a:solidFill>
                  <a:srgbClr val="558ED5"/>
                </a:solidFill>
              </a:rPr>
              <a:t>S-M-C-R</a:t>
            </a:r>
          </a:p>
        </p:txBody>
      </p:sp>
      <p:sp>
        <p:nvSpPr>
          <p:cNvPr id="3" name="Content Placeholder 2">
            <a:extLst>
              <a:ext uri="{FF2B5EF4-FFF2-40B4-BE49-F238E27FC236}">
                <a16:creationId xmlns:a16="http://schemas.microsoft.com/office/drawing/2014/main" id="{E1DA1F86-6972-D377-9A8F-3BA43E1B8483}"/>
              </a:ext>
            </a:extLst>
          </p:cNvPr>
          <p:cNvSpPr txBox="1">
            <a:spLocks noGrp="1"/>
          </p:cNvSpPr>
          <p:nvPr>
            <p:ph idx="1"/>
          </p:nvPr>
        </p:nvSpPr>
        <p:spPr>
          <a:xfrm>
            <a:off x="1775517" y="2276874"/>
            <a:ext cx="3888431" cy="2592287"/>
          </a:xfrm>
        </p:spPr>
        <p:txBody>
          <a:bodyPr/>
          <a:lstStyle/>
          <a:p>
            <a:pPr marL="0" lvl="0" indent="0">
              <a:lnSpc>
                <a:spcPct val="140000"/>
              </a:lnSpc>
              <a:spcBef>
                <a:spcPts val="400"/>
              </a:spcBef>
              <a:buNone/>
            </a:pPr>
            <a:r>
              <a:rPr lang="en-GB" sz="1800">
                <a:solidFill>
                  <a:srgbClr val="FF0000"/>
                </a:solidFill>
              </a:rPr>
              <a:t>ENCODE </a:t>
            </a:r>
          </a:p>
          <a:p>
            <a:pPr marL="0" lvl="0" indent="0">
              <a:lnSpc>
                <a:spcPct val="140000"/>
              </a:lnSpc>
              <a:spcBef>
                <a:spcPts val="400"/>
              </a:spcBef>
              <a:buNone/>
            </a:pPr>
            <a:endParaRPr lang="en-GB" sz="1800">
              <a:solidFill>
                <a:srgbClr val="FF0000"/>
              </a:solidFill>
              <a:latin typeface="Arial" pitchFamily="34"/>
              <a:cs typeface="Arial" pitchFamily="34"/>
            </a:endParaRPr>
          </a:p>
          <a:p>
            <a:pPr lvl="0">
              <a:lnSpc>
                <a:spcPct val="80000"/>
              </a:lnSpc>
              <a:spcBef>
                <a:spcPts val="400"/>
              </a:spcBef>
            </a:pPr>
            <a:r>
              <a:rPr lang="en-GB" sz="1800"/>
              <a:t>SOURCES -  </a:t>
            </a:r>
            <a:r>
              <a:rPr lang="en-GB" sz="1800">
                <a:solidFill>
                  <a:srgbClr val="558ED5"/>
                </a:solidFill>
              </a:rPr>
              <a:t>MESSAGE</a:t>
            </a:r>
            <a:r>
              <a:rPr lang="en-GB" sz="1800"/>
              <a:t>   </a:t>
            </a:r>
            <a:endParaRPr lang="en-GB" sz="1800">
              <a:solidFill>
                <a:srgbClr val="FF0000"/>
              </a:solidFill>
            </a:endParaRPr>
          </a:p>
          <a:p>
            <a:pPr lvl="0">
              <a:lnSpc>
                <a:spcPct val="80000"/>
              </a:lnSpc>
              <a:spcBef>
                <a:spcPts val="400"/>
              </a:spcBef>
            </a:pPr>
            <a:r>
              <a:rPr lang="en-GB" sz="1800"/>
              <a:t>ATTITUDE- </a:t>
            </a:r>
            <a:r>
              <a:rPr lang="en-GB" sz="1800">
                <a:solidFill>
                  <a:srgbClr val="558ED5"/>
                </a:solidFill>
              </a:rPr>
              <a:t>CONTACT </a:t>
            </a:r>
            <a:r>
              <a:rPr lang="en-GB" sz="1800"/>
              <a:t> </a:t>
            </a:r>
          </a:p>
          <a:p>
            <a:pPr lvl="0">
              <a:lnSpc>
                <a:spcPct val="80000"/>
              </a:lnSpc>
              <a:spcBef>
                <a:spcPts val="400"/>
              </a:spcBef>
            </a:pPr>
            <a:r>
              <a:rPr lang="en-GB" sz="1800"/>
              <a:t>CULTURE- </a:t>
            </a:r>
            <a:r>
              <a:rPr lang="en-GB" sz="1800">
                <a:solidFill>
                  <a:srgbClr val="558ED5"/>
                </a:solidFill>
              </a:rPr>
              <a:t>EVALUATE</a:t>
            </a:r>
            <a:r>
              <a:rPr lang="en-GB" sz="1800"/>
              <a:t> </a:t>
            </a:r>
          </a:p>
          <a:p>
            <a:pPr lvl="0">
              <a:lnSpc>
                <a:spcPct val="80000"/>
              </a:lnSpc>
              <a:spcBef>
                <a:spcPts val="400"/>
              </a:spcBef>
            </a:pPr>
            <a:r>
              <a:rPr lang="en-GB" sz="1800"/>
              <a:t>KNOWLEDGE –</a:t>
            </a:r>
            <a:r>
              <a:rPr lang="en-GB" sz="1800">
                <a:solidFill>
                  <a:srgbClr val="558ED5"/>
                </a:solidFill>
              </a:rPr>
              <a:t>CODE</a:t>
            </a:r>
            <a:r>
              <a:rPr lang="en-GB" sz="1800"/>
              <a:t> </a:t>
            </a:r>
          </a:p>
          <a:p>
            <a:pPr lvl="0">
              <a:lnSpc>
                <a:spcPct val="80000"/>
              </a:lnSpc>
              <a:spcBef>
                <a:spcPts val="400"/>
              </a:spcBef>
            </a:pPr>
            <a:r>
              <a:rPr lang="en-GB" sz="1800"/>
              <a:t>SOCIAL SYSTE -  </a:t>
            </a:r>
            <a:r>
              <a:rPr lang="en-GB" sz="1800">
                <a:solidFill>
                  <a:srgbClr val="558ED5"/>
                </a:solidFill>
              </a:rPr>
              <a:t>STRUCTURED </a:t>
            </a:r>
          </a:p>
        </p:txBody>
      </p:sp>
      <p:sp>
        <p:nvSpPr>
          <p:cNvPr id="4" name="Content Placeholder 3">
            <a:extLst>
              <a:ext uri="{FF2B5EF4-FFF2-40B4-BE49-F238E27FC236}">
                <a16:creationId xmlns:a16="http://schemas.microsoft.com/office/drawing/2014/main" id="{B50BC788-2A75-9C85-8DAF-27080BD25471}"/>
              </a:ext>
            </a:extLst>
          </p:cNvPr>
          <p:cNvSpPr txBox="1">
            <a:spLocks noGrp="1"/>
          </p:cNvSpPr>
          <p:nvPr>
            <p:ph idx="2"/>
          </p:nvPr>
        </p:nvSpPr>
        <p:spPr>
          <a:xfrm>
            <a:off x="6096003" y="2276874"/>
            <a:ext cx="4464493" cy="2808314"/>
          </a:xfrm>
        </p:spPr>
        <p:txBody>
          <a:bodyPr/>
          <a:lstStyle/>
          <a:p>
            <a:pPr marL="0" lvl="0" indent="0">
              <a:lnSpc>
                <a:spcPct val="80000"/>
              </a:lnSpc>
              <a:spcBef>
                <a:spcPts val="400"/>
              </a:spcBef>
              <a:buNone/>
            </a:pPr>
            <a:r>
              <a:rPr lang="en-GB" sz="1800" dirty="0">
                <a:solidFill>
                  <a:srgbClr val="FF0000"/>
                </a:solidFill>
              </a:rPr>
              <a:t>DECODE  </a:t>
            </a:r>
          </a:p>
          <a:p>
            <a:pPr marL="0" lvl="0" indent="0">
              <a:lnSpc>
                <a:spcPct val="80000"/>
              </a:lnSpc>
              <a:spcBef>
                <a:spcPts val="400"/>
              </a:spcBef>
              <a:buNone/>
            </a:pPr>
            <a:endParaRPr lang="en-GB" sz="1800" dirty="0">
              <a:solidFill>
                <a:srgbClr val="FF0000"/>
              </a:solidFill>
            </a:endParaRPr>
          </a:p>
          <a:p>
            <a:pPr lvl="0">
              <a:lnSpc>
                <a:spcPct val="140000"/>
              </a:lnSpc>
              <a:spcBef>
                <a:spcPts val="400"/>
              </a:spcBef>
            </a:pPr>
            <a:r>
              <a:rPr lang="en-GB" sz="1800" dirty="0"/>
              <a:t>CHANNEL –</a:t>
            </a:r>
            <a:r>
              <a:rPr lang="en-GB" sz="1800" dirty="0">
                <a:solidFill>
                  <a:srgbClr val="558ED5"/>
                </a:solidFill>
              </a:rPr>
              <a:t>RECEIVER </a:t>
            </a:r>
          </a:p>
          <a:p>
            <a:pPr lvl="0">
              <a:lnSpc>
                <a:spcPct val="80000"/>
              </a:lnSpc>
              <a:spcBef>
                <a:spcPts val="400"/>
              </a:spcBef>
            </a:pPr>
            <a:r>
              <a:rPr lang="en-GB" sz="1800" dirty="0"/>
              <a:t>HEARING- </a:t>
            </a:r>
            <a:r>
              <a:rPr lang="en-GB" sz="1800" dirty="0">
                <a:solidFill>
                  <a:srgbClr val="558ED5"/>
                </a:solidFill>
              </a:rPr>
              <a:t>COMMUNICATE</a:t>
            </a:r>
          </a:p>
          <a:p>
            <a:pPr lvl="0">
              <a:lnSpc>
                <a:spcPct val="80000"/>
              </a:lnSpc>
              <a:spcBef>
                <a:spcPts val="400"/>
              </a:spcBef>
            </a:pPr>
            <a:r>
              <a:rPr lang="en-GB" sz="1800" dirty="0"/>
              <a:t>SEEING-</a:t>
            </a:r>
            <a:r>
              <a:rPr lang="en-GB" sz="1800" dirty="0">
                <a:solidFill>
                  <a:srgbClr val="558ED5"/>
                </a:solidFill>
              </a:rPr>
              <a:t>ATTITUDE</a:t>
            </a:r>
            <a:r>
              <a:rPr lang="en-GB" sz="1800" dirty="0"/>
              <a:t> </a:t>
            </a:r>
          </a:p>
          <a:p>
            <a:pPr lvl="0">
              <a:lnSpc>
                <a:spcPct val="80000"/>
              </a:lnSpc>
              <a:spcBef>
                <a:spcPts val="400"/>
              </a:spcBef>
            </a:pPr>
            <a:r>
              <a:rPr lang="en-GB" sz="1800" dirty="0"/>
              <a:t>TOUCHING-</a:t>
            </a:r>
            <a:r>
              <a:rPr lang="en-GB" sz="1800" dirty="0">
                <a:solidFill>
                  <a:srgbClr val="558ED5"/>
                </a:solidFill>
              </a:rPr>
              <a:t>KNOWLEDGE</a:t>
            </a:r>
            <a:r>
              <a:rPr lang="en-GB" sz="1800" dirty="0"/>
              <a:t> </a:t>
            </a:r>
          </a:p>
          <a:p>
            <a:pPr lvl="0">
              <a:lnSpc>
                <a:spcPct val="80000"/>
              </a:lnSpc>
              <a:spcBef>
                <a:spcPts val="400"/>
              </a:spcBef>
            </a:pPr>
            <a:r>
              <a:rPr lang="en-GB" sz="1800" dirty="0"/>
              <a:t>SMELLING –</a:t>
            </a:r>
            <a:r>
              <a:rPr lang="en-GB" sz="1800" dirty="0">
                <a:solidFill>
                  <a:srgbClr val="558ED5"/>
                </a:solidFill>
              </a:rPr>
              <a:t>SOCIAL SYSTEM </a:t>
            </a:r>
          </a:p>
          <a:p>
            <a:pPr lvl="0">
              <a:lnSpc>
                <a:spcPct val="80000"/>
              </a:lnSpc>
              <a:spcBef>
                <a:spcPts val="400"/>
              </a:spcBef>
            </a:pPr>
            <a:r>
              <a:rPr lang="en-GB" sz="1800" dirty="0"/>
              <a:t>TASTING –</a:t>
            </a:r>
            <a:r>
              <a:rPr lang="en-GB" sz="1800" dirty="0">
                <a:solidFill>
                  <a:srgbClr val="558ED5"/>
                </a:solidFill>
              </a:rPr>
              <a:t>CULTURE</a:t>
            </a:r>
            <a:r>
              <a:rPr lang="en-GB" sz="1800"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63142-5044-84A2-C2D8-009F55E43558}"/>
              </a:ext>
            </a:extLst>
          </p:cNvPr>
          <p:cNvSpPr txBox="1">
            <a:spLocks noGrp="1"/>
          </p:cNvSpPr>
          <p:nvPr>
            <p:ph type="title"/>
          </p:nvPr>
        </p:nvSpPr>
        <p:spPr/>
        <p:txBody>
          <a:bodyPr/>
          <a:lstStyle/>
          <a:p>
            <a:pPr lvl="0"/>
            <a:r>
              <a:rPr lang="en-GB" dirty="0" err="1">
                <a:solidFill>
                  <a:srgbClr val="FF0000"/>
                </a:solidFill>
              </a:rPr>
              <a:t>Schramms</a:t>
            </a:r>
            <a:r>
              <a:rPr lang="en-GB" dirty="0">
                <a:solidFill>
                  <a:srgbClr val="FF0000"/>
                </a:solidFill>
              </a:rPr>
              <a:t> </a:t>
            </a:r>
          </a:p>
        </p:txBody>
      </p:sp>
      <p:grpSp>
        <p:nvGrpSpPr>
          <p:cNvPr id="3" name="Content Placeholder 3">
            <a:extLst>
              <a:ext uri="{FF2B5EF4-FFF2-40B4-BE49-F238E27FC236}">
                <a16:creationId xmlns:a16="http://schemas.microsoft.com/office/drawing/2014/main" id="{A93F3E59-621B-7E2A-8FBB-8ACBAF3FB338}"/>
              </a:ext>
            </a:extLst>
          </p:cNvPr>
          <p:cNvGrpSpPr/>
          <p:nvPr/>
        </p:nvGrpSpPr>
        <p:grpSpPr>
          <a:xfrm>
            <a:off x="1981203" y="1600200"/>
            <a:ext cx="8229600" cy="3916366"/>
            <a:chOff x="1981203" y="1600200"/>
            <a:chExt cx="8229600" cy="3916366"/>
          </a:xfrm>
        </p:grpSpPr>
        <p:sp>
          <p:nvSpPr>
            <p:cNvPr id="4" name="Rectangle 3">
              <a:extLst>
                <a:ext uri="{FF2B5EF4-FFF2-40B4-BE49-F238E27FC236}">
                  <a16:creationId xmlns:a16="http://schemas.microsoft.com/office/drawing/2014/main" id="{E2F87B7E-1C0F-1240-7DD6-C30C3F018390}"/>
                </a:ext>
              </a:extLst>
            </p:cNvPr>
            <p:cNvSpPr/>
            <p:nvPr/>
          </p:nvSpPr>
          <p:spPr>
            <a:xfrm>
              <a:off x="1981203" y="1600200"/>
              <a:ext cx="8229600" cy="3916366"/>
            </a:xfrm>
            <a:prstGeom prst="rect">
              <a:avLst/>
            </a:prstGeom>
            <a:noFill/>
            <a:ln w="9528" cap="flat">
              <a:solidFill>
                <a:srgbClr val="92D05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AC0CD7CE-5A7D-33EA-1FDC-409F566C5EF9}"/>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180"/>
                <a:gd name="f13" fmla="+- 0 0 -450"/>
                <a:gd name="f14" fmla="+- 0 0 -315"/>
                <a:gd name="f15" fmla="abs f4"/>
                <a:gd name="f16" fmla="abs f5"/>
                <a:gd name="f17" fmla="abs f6"/>
                <a:gd name="f18" fmla="+- 0 0 f10"/>
                <a:gd name="f19" fmla="+- 0 0 f3"/>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0AC10276-83FD-A57E-6BD5-9D412495B023}"/>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90"/>
                <a:gd name="f13" fmla="+- 0 0 -360"/>
                <a:gd name="f14" fmla="+- 0 0 -225"/>
                <a:gd name="f15" fmla="abs f4"/>
                <a:gd name="f16" fmla="abs f5"/>
                <a:gd name="f17" fmla="abs f6"/>
                <a:gd name="f18" fmla="+- 0 0 f7"/>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F7081A88-3B87-8AE5-A52B-487A8441D7AB}"/>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0"/>
                <a:gd name="f13" fmla="+- 0 0 -270"/>
                <a:gd name="f14" fmla="+- 0 0 -135"/>
                <a:gd name="f15" fmla="abs f4"/>
                <a:gd name="f16" fmla="abs f5"/>
                <a:gd name="f17" fmla="abs f6"/>
                <a:gd name="f18" fmla="+- 0 0 f10"/>
                <a:gd name="f19" fmla="+- 0 0 f7"/>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94DECFCC-1506-6A00-0FD5-B0E49B0300E2}"/>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270"/>
                <a:gd name="f13" fmla="+- 0 0 -180"/>
                <a:gd name="f14" fmla="+- 0 0 -225"/>
                <a:gd name="f15" fmla="abs f4"/>
                <a:gd name="f16" fmla="abs f5"/>
                <a:gd name="f17" fmla="abs f6"/>
                <a:gd name="f18" fmla="+- 0 0 f3"/>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F1CD26FB-40F1-94EA-1F08-C1671E411E40}"/>
                </a:ext>
              </a:extLst>
            </p:cNvPr>
            <p:cNvSpPr/>
            <p:nvPr/>
          </p:nvSpPr>
          <p:spPr>
            <a:xfrm>
              <a:off x="5402832" y="2865217"/>
              <a:ext cx="1386330" cy="1386330"/>
            </a:xfrm>
            <a:custGeom>
              <a:avLst/>
              <a:gdLst>
                <a:gd name="f0" fmla="val 10800000"/>
                <a:gd name="f1" fmla="val 5400000"/>
                <a:gd name="f2" fmla="val 180"/>
                <a:gd name="f3" fmla="val w"/>
                <a:gd name="f4" fmla="val h"/>
                <a:gd name="f5" fmla="val 0"/>
                <a:gd name="f6" fmla="val 1386333"/>
                <a:gd name="f7" fmla="val 693167"/>
                <a:gd name="f8" fmla="val 310341"/>
                <a:gd name="f9" fmla="val 1075993"/>
                <a:gd name="f10" fmla="val 1386334"/>
                <a:gd name="f11" fmla="+- 0 0 -90"/>
                <a:gd name="f12" fmla="*/ f3 1 1386333"/>
                <a:gd name="f13" fmla="*/ f4 1 1386333"/>
                <a:gd name="f14" fmla="+- f6 0 f5"/>
                <a:gd name="f15" fmla="*/ f11 f0 1"/>
                <a:gd name="f16" fmla="*/ f14 1 1386333"/>
                <a:gd name="f17" fmla="*/ 0 f14 1"/>
                <a:gd name="f18" fmla="*/ 693167 f14 1"/>
                <a:gd name="f19" fmla="*/ 1386334 f14 1"/>
                <a:gd name="f20" fmla="*/ f15 1 f2"/>
                <a:gd name="f21" fmla="*/ f17 1 1386333"/>
                <a:gd name="f22" fmla="*/ f18 1 1386333"/>
                <a:gd name="f23" fmla="*/ f19 1 13863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386333" h="13863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0000"/>
              </a:solidFill>
              <a:prstDash val="solid"/>
              <a:miter/>
            </a:ln>
          </p:spPr>
          <p:txBody>
            <a:bodyPr vert="horz" wrap="square" lIns="223342" tIns="223342" rIns="223342" bIns="22334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Myriad Pro"/>
                </a:rPr>
                <a:t>Schramms</a:t>
              </a:r>
            </a:p>
          </p:txBody>
        </p:sp>
        <p:sp>
          <p:nvSpPr>
            <p:cNvPr id="10" name="Freeform: Shape 9">
              <a:extLst>
                <a:ext uri="{FF2B5EF4-FFF2-40B4-BE49-F238E27FC236}">
                  <a16:creationId xmlns:a16="http://schemas.microsoft.com/office/drawing/2014/main" id="{8C33BB89-FC7E-7957-FDF5-AA0E64D052A9}"/>
                </a:ext>
              </a:extLst>
            </p:cNvPr>
            <p:cNvSpPr/>
            <p:nvPr/>
          </p:nvSpPr>
          <p:spPr>
            <a:xfrm>
              <a:off x="5610785" y="1600437"/>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0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sender</a:t>
              </a:r>
            </a:p>
          </p:txBody>
        </p:sp>
        <p:sp>
          <p:nvSpPr>
            <p:cNvPr id="11" name="Freeform: Shape 10">
              <a:extLst>
                <a:ext uri="{FF2B5EF4-FFF2-40B4-BE49-F238E27FC236}">
                  <a16:creationId xmlns:a16="http://schemas.microsoft.com/office/drawing/2014/main" id="{AE3192C4-85C5-0F95-B8C4-D8D8BA32ACFA}"/>
                </a:ext>
              </a:extLst>
            </p:cNvPr>
            <p:cNvSpPr/>
            <p:nvPr/>
          </p:nvSpPr>
          <p:spPr>
            <a:xfrm>
              <a:off x="7083509"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FF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message</a:t>
              </a:r>
            </a:p>
          </p:txBody>
        </p:sp>
        <p:sp>
          <p:nvSpPr>
            <p:cNvPr id="12" name="Freeform: Shape 11">
              <a:extLst>
                <a:ext uri="{FF2B5EF4-FFF2-40B4-BE49-F238E27FC236}">
                  <a16:creationId xmlns:a16="http://schemas.microsoft.com/office/drawing/2014/main" id="{D3567321-3C11-A2FF-1D0D-C9A57E684AFF}"/>
                </a:ext>
              </a:extLst>
            </p:cNvPr>
            <p:cNvSpPr/>
            <p:nvPr/>
          </p:nvSpPr>
          <p:spPr>
            <a:xfrm>
              <a:off x="5610785" y="4545893"/>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C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Encode </a:t>
              </a:r>
            </a:p>
          </p:txBody>
        </p:sp>
        <p:sp>
          <p:nvSpPr>
            <p:cNvPr id="13" name="Freeform: Shape 12">
              <a:extLst>
                <a:ext uri="{FF2B5EF4-FFF2-40B4-BE49-F238E27FC236}">
                  <a16:creationId xmlns:a16="http://schemas.microsoft.com/office/drawing/2014/main" id="{9C47A5A5-F44E-4179-03CA-12765A1DBA34}"/>
                </a:ext>
              </a:extLst>
            </p:cNvPr>
            <p:cNvSpPr/>
            <p:nvPr/>
          </p:nvSpPr>
          <p:spPr>
            <a:xfrm>
              <a:off x="4138053"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B05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Chanel </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3922E901-FB33-4A84-7922-3AF50376E69B}"/>
              </a:ext>
            </a:extLst>
          </p:cNvPr>
          <p:cNvSpPr txBox="1"/>
          <p:nvPr/>
        </p:nvSpPr>
        <p:spPr>
          <a:xfrm>
            <a:off x="1524003" y="116631"/>
            <a:ext cx="5220071" cy="687880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rial" pitchFamily="34"/>
                <a:cs typeface="Arial" pitchFamily="34"/>
              </a:rPr>
              <a:t>Language</a:t>
            </a:r>
            <a:r>
              <a:rPr lang="en-GB" sz="1800" b="0" i="0" u="none" strike="noStrike" kern="1200" cap="none" spc="0" baseline="0">
                <a:solidFill>
                  <a:srgbClr val="FF0000"/>
                </a:solidFill>
                <a:uFillTx/>
                <a:latin typeface="Myriad Pro"/>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Patients and residents shall be able abilities with communicating in English it is important to ensure that translation service is available as well as advocacy for those under the mental health capacity act 2005, as well as the Equality act 2010 for everyone in the UK.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Culture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Healthcare Professionals and service users come from different backgrounds and cultures. Responding in a non-judgemental manner.</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Attitude &amp;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It’s important in a professional setting when communicating with patients or services to able them to understand, make sure to communicate in a rational manner use verbal and non-verbal feedback use simple answers and emotion control.</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Myriad Pro"/>
              </a:rPr>
              <a:t>PARVEEN ATCHIA 1907752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a:t>
            </a:r>
          </a:p>
        </p:txBody>
      </p:sp>
      <p:sp>
        <p:nvSpPr>
          <p:cNvPr id="3" name="TextBox 4">
            <a:extLst>
              <a:ext uri="{FF2B5EF4-FFF2-40B4-BE49-F238E27FC236}">
                <a16:creationId xmlns:a16="http://schemas.microsoft.com/office/drawing/2014/main" id="{5D7499D0-A377-4946-E464-6719F2896D8F}"/>
              </a:ext>
            </a:extLst>
          </p:cNvPr>
          <p:cNvSpPr txBox="1"/>
          <p:nvPr/>
        </p:nvSpPr>
        <p:spPr>
          <a:xfrm>
            <a:off x="7536164" y="116631"/>
            <a:ext cx="2304251" cy="193899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FF0000"/>
                </a:solidFill>
                <a:uFillTx/>
                <a:latin typeface="Myriad Pro"/>
              </a:rPr>
              <a:t>Simple words to overcome the barrier and obstacles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2000" b="1" i="0" u="none" strike="noStrike" kern="1200" cap="none" spc="0" baseline="0" dirty="0">
                <a:solidFill>
                  <a:srgbClr val="FF0000"/>
                </a:solidFill>
                <a:uFillTx/>
                <a:latin typeface="Myriad Pro"/>
              </a:rPr>
            </a:br>
            <a:endParaRPr lang="en-GB" sz="2000" b="0" i="0" u="none" strike="noStrike" kern="1200" cap="none" spc="0" baseline="0" dirty="0">
              <a:solidFill>
                <a:srgbClr val="FF0000"/>
              </a:solidFill>
              <a:uFillTx/>
              <a:latin typeface="Myriad Pro"/>
            </a:endParaRPr>
          </a:p>
        </p:txBody>
      </p:sp>
      <p:pic>
        <p:nvPicPr>
          <p:cNvPr id="4" name="Picture 5" descr="Businessman in wheelchair using phone">
            <a:extLst>
              <a:ext uri="{FF2B5EF4-FFF2-40B4-BE49-F238E27FC236}">
                <a16:creationId xmlns:a16="http://schemas.microsoft.com/office/drawing/2014/main" id="{008AA8C3-9E47-B7C6-90DC-A0329798393D}"/>
              </a:ext>
            </a:extLst>
          </p:cNvPr>
          <p:cNvPicPr>
            <a:picLocks noChangeAspect="1"/>
          </p:cNvPicPr>
          <p:nvPr/>
        </p:nvPicPr>
        <p:blipFill>
          <a:blip r:embed="rId2"/>
          <a:stretch>
            <a:fillRect/>
          </a:stretch>
        </p:blipFill>
        <p:spPr>
          <a:xfrm>
            <a:off x="7536164" y="2492892"/>
            <a:ext cx="1368152" cy="2208614"/>
          </a:xfrm>
          <a:prstGeom prst="rect">
            <a:avLst/>
          </a:prstGeom>
          <a:noFill/>
          <a:ln cap="flat">
            <a:noFill/>
          </a:ln>
        </p:spPr>
      </p:pic>
      <p:pic>
        <p:nvPicPr>
          <p:cNvPr id="5" name="Content Placeholder 8" descr="Businessman shrugging">
            <a:extLst>
              <a:ext uri="{FF2B5EF4-FFF2-40B4-BE49-F238E27FC236}">
                <a16:creationId xmlns:a16="http://schemas.microsoft.com/office/drawing/2014/main" id="{9667F81A-DF27-25FF-7622-95F0E16F11E0}"/>
              </a:ext>
            </a:extLst>
          </p:cNvPr>
          <p:cNvPicPr>
            <a:picLocks noChangeAspect="1"/>
          </p:cNvPicPr>
          <p:nvPr/>
        </p:nvPicPr>
        <p:blipFill>
          <a:blip r:embed="rId3"/>
          <a:stretch>
            <a:fillRect/>
          </a:stretch>
        </p:blipFill>
        <p:spPr>
          <a:xfrm flipH="1">
            <a:off x="8635840" y="1900324"/>
            <a:ext cx="1708629" cy="1960729"/>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32A6-FD7D-7D2B-2F6B-F201DD90F380}"/>
              </a:ext>
            </a:extLst>
          </p:cNvPr>
          <p:cNvSpPr txBox="1">
            <a:spLocks noGrp="1"/>
          </p:cNvSpPr>
          <p:nvPr>
            <p:ph type="title"/>
          </p:nvPr>
        </p:nvSpPr>
        <p:spPr>
          <a:xfrm>
            <a:off x="1981203" y="0"/>
            <a:ext cx="8229600" cy="332658"/>
          </a:xfrm>
        </p:spPr>
        <p:txBody>
          <a:bodyPr/>
          <a:lstStyle/>
          <a:p>
            <a:pPr lvl="0"/>
            <a:r>
              <a:rPr lang="en-GB" sz="1400">
                <a:solidFill>
                  <a:srgbClr val="FF0000"/>
                </a:solidFill>
              </a:rPr>
              <a:t>References</a:t>
            </a:r>
            <a:r>
              <a:rPr lang="en-GB" sz="1400"/>
              <a:t> </a:t>
            </a:r>
          </a:p>
        </p:txBody>
      </p:sp>
      <p:sp>
        <p:nvSpPr>
          <p:cNvPr id="3" name="Content Placeholder 2">
            <a:extLst>
              <a:ext uri="{FF2B5EF4-FFF2-40B4-BE49-F238E27FC236}">
                <a16:creationId xmlns:a16="http://schemas.microsoft.com/office/drawing/2014/main" id="{98A41C68-49A0-D651-D5DD-5D3A545A8701}"/>
              </a:ext>
            </a:extLst>
          </p:cNvPr>
          <p:cNvSpPr txBox="1">
            <a:spLocks noGrp="1"/>
          </p:cNvSpPr>
          <p:nvPr>
            <p:ph idx="1"/>
          </p:nvPr>
        </p:nvSpPr>
        <p:spPr>
          <a:xfrm>
            <a:off x="1524003" y="116631"/>
            <a:ext cx="9144000" cy="5616619"/>
          </a:xfrm>
        </p:spPr>
        <p:txBody>
          <a:bodyPr/>
          <a:lstStyle/>
          <a:p>
            <a:pPr lvl="0">
              <a:lnSpc>
                <a:spcPct val="150000"/>
              </a:lnSpc>
              <a:spcBef>
                <a:spcPts val="400"/>
              </a:spcBef>
            </a:pPr>
            <a:r>
              <a:rPr lang="en-GB" sz="1600"/>
              <a:t>Jijo's Skill Factory (2020) </a:t>
            </a:r>
            <a:r>
              <a:rPr lang="en-GB" sz="1600" i="1"/>
              <a:t>10 Barriers to Effective Communication, </a:t>
            </a:r>
            <a:r>
              <a:rPr lang="en-GB" sz="1600"/>
              <a:t>[video], Available at: C., (2009) </a:t>
            </a:r>
            <a:r>
              <a:rPr lang="en-GB" sz="1600" i="1"/>
              <a:t>Communication, Global Media, Mumbai</a:t>
            </a:r>
            <a:r>
              <a:rPr lang="en-GB" sz="1600"/>
              <a:t>. Available at: ProQuest Ebook Central. (Accessed: 22 July  2022).</a:t>
            </a:r>
          </a:p>
          <a:p>
            <a:pPr lvl="0">
              <a:lnSpc>
                <a:spcPct val="150000"/>
              </a:lnSpc>
              <a:spcBef>
                <a:spcPts val="400"/>
              </a:spcBef>
            </a:pPr>
            <a:r>
              <a:rPr lang="en-GB" sz="1600"/>
              <a:t>Boddy, D 2016, </a:t>
            </a:r>
            <a:r>
              <a:rPr lang="en-GB" sz="1600" i="1"/>
              <a:t>Management: An Introduction</a:t>
            </a:r>
            <a:r>
              <a:rPr lang="en-GB" sz="1600"/>
              <a:t>, Pearson Education Limited, Harlow, United Kingdom.</a:t>
            </a:r>
          </a:p>
          <a:p>
            <a:pPr lvl="0">
              <a:lnSpc>
                <a:spcPct val="150000"/>
              </a:lnSpc>
              <a:spcBef>
                <a:spcPts val="400"/>
              </a:spcBef>
            </a:pPr>
            <a:r>
              <a:rPr lang="en-GB" sz="1600">
                <a:solidFill>
                  <a:srgbClr val="222222"/>
                </a:solidFill>
                <a:latin typeface="Arial" pitchFamily="34"/>
              </a:rPr>
              <a:t>Griffith, B., and Dunham, E., (2015), Working in Teams: moving from high potential to high performance, Los Angeles, SAGE Publications. </a:t>
            </a:r>
            <a:endParaRPr lang="en-GB" sz="1600"/>
          </a:p>
          <a:p>
            <a:pPr lvl="0">
              <a:lnSpc>
                <a:spcPct val="150000"/>
              </a:lnSpc>
              <a:spcBef>
                <a:spcPts val="400"/>
              </a:spcBef>
            </a:pPr>
            <a:r>
              <a:rPr lang="en-GB" sz="1600"/>
              <a:t>Hoppe, MH, 2007, </a:t>
            </a:r>
            <a:r>
              <a:rPr lang="en-GB" sz="1600" i="1"/>
              <a:t>Active Listening: Improve Your Ability to Listen and Lead</a:t>
            </a:r>
            <a:r>
              <a:rPr lang="en-GB" sz="1600"/>
              <a:t>, First Edition, Center for Creative Leadership, Greensboro</a:t>
            </a:r>
          </a:p>
          <a:p>
            <a:pPr lvl="0">
              <a:lnSpc>
                <a:spcPct val="150000"/>
              </a:lnSpc>
              <a:spcBef>
                <a:spcPts val="400"/>
              </a:spcBef>
            </a:pPr>
            <a:r>
              <a:rPr lang="en-GB" sz="1600">
                <a:solidFill>
                  <a:srgbClr val="222222"/>
                </a:solidFill>
                <a:latin typeface="Arial" pitchFamily="34"/>
              </a:rPr>
              <a:t>Mehrabian, A. (1981) Silent Messages: Implicit Communication of Emotions and Attitudes, Boston: Wadsworth Publishing Company</a:t>
            </a:r>
            <a:endParaRPr lang="en-GB" sz="1600"/>
          </a:p>
          <a:p>
            <a:pPr lvl="0">
              <a:lnSpc>
                <a:spcPct val="150000"/>
              </a:lnSpc>
              <a:spcBef>
                <a:spcPts val="400"/>
              </a:spcBef>
            </a:pPr>
            <a:r>
              <a:rPr lang="en-GB" sz="1600"/>
              <a:t>Rayudu, C 2009, </a:t>
            </a:r>
            <a:r>
              <a:rPr lang="en-GB" sz="1600" i="1"/>
              <a:t>Communication</a:t>
            </a:r>
            <a:r>
              <a:rPr lang="en-GB" sz="1600"/>
              <a:t>, Global Media, Mumbai</a:t>
            </a:r>
          </a:p>
          <a:p>
            <a:pPr lvl="0">
              <a:lnSpc>
                <a:spcPct val="150000"/>
              </a:lnSpc>
              <a:spcBef>
                <a:spcPts val="400"/>
              </a:spcBef>
            </a:pPr>
            <a:r>
              <a:rPr lang="en-GB" sz="1600"/>
              <a:t>Quintanlla and Wahl(2017), ‘Listening’, in Maund, A.,Schriek, M. and Tinkler P.K. (ed.) </a:t>
            </a:r>
            <a:r>
              <a:rPr lang="en-GB" sz="1600" i="1"/>
              <a:t>Certificate in Higher Education: Skills for the workplace student yearbook. </a:t>
            </a:r>
            <a:r>
              <a:rPr lang="en-GB" sz="1600"/>
              <a:t>London, Sage, 47-64. </a:t>
            </a:r>
          </a:p>
          <a:p>
            <a:pPr marL="0" lvl="0" indent="0">
              <a:lnSpc>
                <a:spcPct val="80000"/>
              </a:lnSpc>
              <a:spcBef>
                <a:spcPts val="100"/>
              </a:spcBef>
              <a:buNone/>
            </a:pPr>
            <a:endParaRPr lang="en-GB" sz="5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2B52A295-1817-1FE6-4D99-E128AABA9DA9}"/>
              </a:ext>
            </a:extLst>
          </p:cNvPr>
          <p:cNvGraphicFramePr>
            <a:graphicFrameLocks noGrp="1"/>
          </p:cNvGraphicFramePr>
          <p:nvPr>
            <p:extLst>
              <p:ext uri="{D42A27DB-BD31-4B8C-83A1-F6EECF244321}">
                <p14:modId xmlns:p14="http://schemas.microsoft.com/office/powerpoint/2010/main" val="626321027"/>
              </p:ext>
            </p:extLst>
          </p:nvPr>
        </p:nvGraphicFramePr>
        <p:xfrm>
          <a:off x="2274094" y="1397002"/>
          <a:ext cx="7575950" cy="4158490"/>
        </p:xfrm>
        <a:graphic>
          <a:graphicData uri="http://schemas.openxmlformats.org/drawingml/2006/table">
            <a:tbl>
              <a:tblPr firstRow="1" bandRow="1">
                <a:effectLst/>
                <a:tableStyleId>{5C22544A-7EE6-4342-B048-85BDC9FD1C3A}</a:tableStyleId>
              </a:tblPr>
              <a:tblGrid>
                <a:gridCol w="2732483">
                  <a:extLst>
                    <a:ext uri="{9D8B030D-6E8A-4147-A177-3AD203B41FA5}">
                      <a16:colId xmlns:a16="http://schemas.microsoft.com/office/drawing/2014/main" val="201630703"/>
                    </a:ext>
                  </a:extLst>
                </a:gridCol>
                <a:gridCol w="4843467">
                  <a:extLst>
                    <a:ext uri="{9D8B030D-6E8A-4147-A177-3AD203B41FA5}">
                      <a16:colId xmlns:a16="http://schemas.microsoft.com/office/drawing/2014/main" val="2207504313"/>
                    </a:ext>
                  </a:extLst>
                </a:gridCol>
              </a:tblGrid>
              <a:tr h="661925">
                <a:tc>
                  <a:txBody>
                    <a:bodyPr/>
                    <a:lstStyle/>
                    <a:p>
                      <a:pPr lvl="0" algn="ctr"/>
                      <a:r>
                        <a:rPr lang="en-GB" sz="1800"/>
                        <a:t>Teamwork Evaluation </a:t>
                      </a:r>
                    </a:p>
                  </a:txBody>
                  <a:tcPr marL="68580" marR="68580" marT="34290" marB="34290"/>
                </a:tc>
                <a:tc>
                  <a:txBody>
                    <a:bodyPr/>
                    <a:lstStyle/>
                    <a:p>
                      <a:pPr lvl="0" algn="ctr"/>
                      <a:r>
                        <a:rPr lang="en-GB" sz="1800" dirty="0"/>
                        <a:t>Team responses. </a:t>
                      </a:r>
                      <a:r>
                        <a:rPr lang="en-GB" sz="1800" b="1" dirty="0">
                          <a:solidFill>
                            <a:srgbClr val="FF0000"/>
                          </a:solidFill>
                        </a:rPr>
                        <a:t>PARVEEN ATCHIA 1907752</a:t>
                      </a:r>
                    </a:p>
                  </a:txBody>
                  <a:tcPr marL="68580" marR="68580" marT="34290" marB="34290"/>
                </a:tc>
                <a:extLst>
                  <a:ext uri="{0D108BD9-81ED-4DB2-BD59-A6C34878D82A}">
                    <a16:rowId xmlns:a16="http://schemas.microsoft.com/office/drawing/2014/main" val="2177824657"/>
                  </a:ext>
                </a:extLst>
              </a:tr>
              <a:tr h="685800">
                <a:tc>
                  <a:txBody>
                    <a:bodyPr/>
                    <a:lstStyle/>
                    <a:p>
                      <a:pPr lvl="0"/>
                      <a:r>
                        <a:rPr lang="en-GB" sz="1400"/>
                        <a:t>Who was in your team? </a:t>
                      </a:r>
                    </a:p>
                  </a:txBody>
                  <a:tcPr marL="68580" marR="68580" marT="34290" marB="34290"/>
                </a:tc>
                <a:tc>
                  <a:txBody>
                    <a:bodyPr/>
                    <a:lstStyle/>
                    <a:p>
                      <a:pPr lvl="0"/>
                      <a:r>
                        <a:rPr lang="en-GB" sz="1400"/>
                        <a:t>Hawa Dabhelia</a:t>
                      </a:r>
                    </a:p>
                    <a:p>
                      <a:pPr lvl="0"/>
                      <a:r>
                        <a:rPr lang="en-GB" sz="1400"/>
                        <a:t>Zafreen Aktar </a:t>
                      </a:r>
                    </a:p>
                    <a:p>
                      <a:pPr lvl="0"/>
                      <a:r>
                        <a:rPr lang="en-GB" sz="1400"/>
                        <a:t>Mohammed IIyas</a:t>
                      </a:r>
                    </a:p>
                  </a:txBody>
                  <a:tcPr marL="68580" marR="68580" marT="34290" marB="34290"/>
                </a:tc>
                <a:extLst>
                  <a:ext uri="{0D108BD9-81ED-4DB2-BD59-A6C34878D82A}">
                    <a16:rowId xmlns:a16="http://schemas.microsoft.com/office/drawing/2014/main" val="2625578043"/>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key strengths of your team? </a:t>
                      </a:r>
                    </a:p>
                    <a:p>
                      <a:pPr lvl="0"/>
                      <a:endParaRPr lang="en-GB" sz="1400"/>
                    </a:p>
                  </a:txBody>
                  <a:tcPr marL="68580" marR="68580" marT="34290" marB="34290"/>
                </a:tc>
                <a:tc>
                  <a:txBody>
                    <a:bodyPr/>
                    <a:lstStyle/>
                    <a:p>
                      <a:pPr lvl="0"/>
                      <a:r>
                        <a:rPr lang="en-GB" sz="1400"/>
                        <a:t>Working as a team </a:t>
                      </a:r>
                    </a:p>
                  </a:txBody>
                  <a:tcPr marL="68580" marR="68580" marT="34290" marB="34290"/>
                </a:tc>
                <a:extLst>
                  <a:ext uri="{0D108BD9-81ED-4DB2-BD59-A6C34878D82A}">
                    <a16:rowId xmlns:a16="http://schemas.microsoft.com/office/drawing/2014/main" val="3911290667"/>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challenges that you overcame as a team?</a:t>
                      </a:r>
                    </a:p>
                    <a:p>
                      <a:pPr lvl="0"/>
                      <a:endParaRPr lang="en-GB" sz="1400"/>
                    </a:p>
                  </a:txBody>
                  <a:tcPr marL="68580" marR="68580" marT="34290" marB="34290"/>
                </a:tc>
                <a:tc>
                  <a:txBody>
                    <a:bodyPr/>
                    <a:lstStyle/>
                    <a:p>
                      <a:pPr lvl="0"/>
                      <a:r>
                        <a:rPr lang="en-GB" sz="1400"/>
                        <a:t>No because we communicate effectively via group chat </a:t>
                      </a:r>
                    </a:p>
                  </a:txBody>
                  <a:tcPr marL="68580" marR="68580" marT="34290" marB="34290"/>
                </a:tc>
                <a:extLst>
                  <a:ext uri="{0D108BD9-81ED-4DB2-BD59-A6C34878D82A}">
                    <a16:rowId xmlns:a16="http://schemas.microsoft.com/office/drawing/2014/main" val="761488141"/>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would you do differently if you worked as a team again?</a:t>
                      </a:r>
                    </a:p>
                    <a:p>
                      <a:pPr lvl="0"/>
                      <a:endParaRPr lang="en-GB" sz="1400"/>
                    </a:p>
                  </a:txBody>
                  <a:tcPr marL="68580" marR="68580" marT="34290" marB="34290"/>
                </a:tc>
                <a:tc>
                  <a:txBody>
                    <a:bodyPr/>
                    <a:lstStyle/>
                    <a:p>
                      <a:pPr lvl="0"/>
                      <a:r>
                        <a:rPr lang="en-GB" sz="1400"/>
                        <a:t>I  will keep the same team in the future as we had a good experience working together and communicating with each other and sharing ideas the group chat was available 24/7 .</a:t>
                      </a:r>
                    </a:p>
                  </a:txBody>
                  <a:tcPr marL="68580" marR="68580" marT="34290" marB="34290"/>
                </a:tc>
                <a:extLst>
                  <a:ext uri="{0D108BD9-81ED-4DB2-BD59-A6C34878D82A}">
                    <a16:rowId xmlns:a16="http://schemas.microsoft.com/office/drawing/2014/main" val="1080919039"/>
                  </a:ext>
                </a:extLst>
              </a:tr>
              <a:tr h="661925">
                <a:tc>
                  <a:txBody>
                    <a:bodyPr/>
                    <a:lstStyle/>
                    <a:p>
                      <a:pPr lvl="0"/>
                      <a:r>
                        <a:rPr lang="en-GB" sz="1400"/>
                        <a:t>How would you rate your team working? Out of 10? </a:t>
                      </a:r>
                    </a:p>
                  </a:txBody>
                  <a:tcPr marL="68580" marR="68580" marT="34290" marB="34290"/>
                </a:tc>
                <a:tc>
                  <a:txBody>
                    <a:bodyPr/>
                    <a:lstStyle/>
                    <a:p>
                      <a:pPr lvl="0"/>
                      <a:r>
                        <a:rPr lang="en-GB" sz="1400" dirty="0"/>
                        <a:t> 10/10</a:t>
                      </a:r>
                    </a:p>
                  </a:txBody>
                  <a:tcPr marL="68580" marR="68580" marT="34290" marB="34290"/>
                </a:tc>
                <a:extLst>
                  <a:ext uri="{0D108BD9-81ED-4DB2-BD59-A6C34878D82A}">
                    <a16:rowId xmlns:a16="http://schemas.microsoft.com/office/drawing/2014/main" val="678246542"/>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26285F9-476E-DB68-BA3F-B26D0FA488C7}"/>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EAC967A4-54BF-DDAA-84DD-E3FD9C1FA4CF}"/>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670E6008-705E-513E-E1AC-4EA20CDF0569}"/>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02B4F1B1-02B7-B6C5-0960-D503D833168D}"/>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035CEDB2-DDAD-CE4A-C018-C3E2A92F95B4}"/>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Rectangle 14">
            <a:extLst>
              <a:ext uri="{FF2B5EF4-FFF2-40B4-BE49-F238E27FC236}">
                <a16:creationId xmlns:a16="http://schemas.microsoft.com/office/drawing/2014/main" id="{5DA11789-23E0-D001-E373-CCD07BE1A128}"/>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grpSp>
        <p:nvGrpSpPr>
          <p:cNvPr id="8" name="TextBox 1">
            <a:extLst>
              <a:ext uri="{FF2B5EF4-FFF2-40B4-BE49-F238E27FC236}">
                <a16:creationId xmlns:a16="http://schemas.microsoft.com/office/drawing/2014/main" id="{42557061-CFEF-BED0-D671-D8764F040646}"/>
              </a:ext>
            </a:extLst>
          </p:cNvPr>
          <p:cNvGrpSpPr/>
          <p:nvPr/>
        </p:nvGrpSpPr>
        <p:grpSpPr>
          <a:xfrm>
            <a:off x="685800" y="2098264"/>
            <a:ext cx="10793413" cy="3839401"/>
            <a:chOff x="685800" y="2098264"/>
            <a:chExt cx="10793413" cy="3839401"/>
          </a:xfrm>
        </p:grpSpPr>
        <p:sp>
          <p:nvSpPr>
            <p:cNvPr id="9" name="Rectangle 8">
              <a:extLst>
                <a:ext uri="{FF2B5EF4-FFF2-40B4-BE49-F238E27FC236}">
                  <a16:creationId xmlns:a16="http://schemas.microsoft.com/office/drawing/2014/main" id="{D02F6C10-044E-8C1F-01FA-038E9251013C}"/>
                </a:ext>
              </a:extLst>
            </p:cNvPr>
            <p:cNvSpPr/>
            <p:nvPr/>
          </p:nvSpPr>
          <p:spPr>
            <a:xfrm>
              <a:off x="685800" y="2762466"/>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1C531020-0C1A-3D8B-A4B4-46DAF4F5D92A}"/>
                </a:ext>
              </a:extLst>
            </p:cNvPr>
            <p:cNvSpPr/>
            <p:nvPr/>
          </p:nvSpPr>
          <p:spPr>
            <a:xfrm>
              <a:off x="1225469" y="2098264"/>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Mohammad Ilyas </a:t>
              </a:r>
              <a:endParaRPr lang="en-US" sz="4500" b="0" i="0" u="none" strike="noStrike" kern="1200" cap="none" spc="0" baseline="0">
                <a:solidFill>
                  <a:srgbClr val="FFFFFF"/>
                </a:solidFill>
                <a:uFillTx/>
                <a:latin typeface="Impact"/>
              </a:endParaRPr>
            </a:p>
          </p:txBody>
        </p:sp>
        <p:sp>
          <p:nvSpPr>
            <p:cNvPr id="11" name="Rectangle 10">
              <a:extLst>
                <a:ext uri="{FF2B5EF4-FFF2-40B4-BE49-F238E27FC236}">
                  <a16:creationId xmlns:a16="http://schemas.microsoft.com/office/drawing/2014/main" id="{7495A556-8A4B-1C4D-3116-71E21C33F8F2}"/>
                </a:ext>
              </a:extLst>
            </p:cNvPr>
            <p:cNvSpPr/>
            <p:nvPr/>
          </p:nvSpPr>
          <p:spPr>
            <a:xfrm>
              <a:off x="685800" y="4803663"/>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731030B7-57F6-B10D-BC3D-DEC6E01FEA43}"/>
                </a:ext>
              </a:extLst>
            </p:cNvPr>
            <p:cNvSpPr/>
            <p:nvPr/>
          </p:nvSpPr>
          <p:spPr>
            <a:xfrm>
              <a:off x="1225469" y="4139461"/>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2029045</a:t>
              </a:r>
              <a:endParaRPr lang="en-US" sz="4500" b="0" i="0" u="none" strike="noStrike" kern="1200" cap="none" spc="0" baseline="0">
                <a:solidFill>
                  <a:srgbClr val="FFFFFF"/>
                </a:solidFill>
                <a:uFillTx/>
                <a:latin typeface="Impact"/>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E6E3-2DA7-60CF-60D0-7F5F2EE49130}"/>
              </a:ext>
            </a:extLst>
          </p:cNvPr>
          <p:cNvSpPr txBox="1">
            <a:spLocks noGrp="1"/>
          </p:cNvSpPr>
          <p:nvPr>
            <p:ph type="ctrTitle"/>
          </p:nvPr>
        </p:nvSpPr>
        <p:spPr>
          <a:xfrm>
            <a:off x="1584956" y="-10158"/>
            <a:ext cx="9448796" cy="783695"/>
          </a:xfrm>
        </p:spPr>
        <p:txBody>
          <a:bodyPr anchorCtr="1"/>
          <a:lstStyle/>
          <a:p>
            <a:pPr lvl="0" algn="ctr"/>
            <a:r>
              <a:rPr lang="en-GB" sz="2000" b="1"/>
              <a:t>Strategies for effective communication in a business setting</a:t>
            </a:r>
          </a:p>
        </p:txBody>
      </p:sp>
      <p:sp>
        <p:nvSpPr>
          <p:cNvPr id="3" name="Subtitle 2">
            <a:extLst>
              <a:ext uri="{FF2B5EF4-FFF2-40B4-BE49-F238E27FC236}">
                <a16:creationId xmlns:a16="http://schemas.microsoft.com/office/drawing/2014/main" id="{490F8E1E-92E3-3C4C-B036-02050393B583}"/>
              </a:ext>
            </a:extLst>
          </p:cNvPr>
          <p:cNvSpPr txBox="1">
            <a:spLocks noGrp="1"/>
          </p:cNvSpPr>
          <p:nvPr>
            <p:ph type="subTitle" idx="1"/>
          </p:nvPr>
        </p:nvSpPr>
        <p:spPr>
          <a:xfrm>
            <a:off x="0" y="1020068"/>
            <a:ext cx="5483601" cy="2535932"/>
          </a:xfrm>
        </p:spPr>
        <p:txBody>
          <a:bodyPr anchorCtr="1"/>
          <a:lstStyle/>
          <a:p>
            <a:pPr lvl="0" algn="ctr"/>
            <a:r>
              <a:rPr lang="en-GB" b="1"/>
              <a:t>Module Name: Effective team working and communication</a:t>
            </a:r>
          </a:p>
          <a:p>
            <a:pPr lvl="0" algn="ctr"/>
            <a:r>
              <a:rPr lang="en-GB" b="1"/>
              <a:t>Module Code: BMSW4002_BIRM</a:t>
            </a:r>
          </a:p>
          <a:p>
            <a:pPr lvl="0" algn="ctr"/>
            <a:r>
              <a:rPr lang="en-GB" b="1"/>
              <a:t>Lecturers Name: Hafiz Rahmani</a:t>
            </a:r>
          </a:p>
          <a:p>
            <a:pPr lvl="0" algn="ctr"/>
            <a:r>
              <a:rPr lang="en-GB" b="1"/>
              <a:t>Date: 05/08/2022</a:t>
            </a:r>
          </a:p>
        </p:txBody>
      </p:sp>
      <p:graphicFrame>
        <p:nvGraphicFramePr>
          <p:cNvPr id="4" name="Table 4">
            <a:extLst>
              <a:ext uri="{FF2B5EF4-FFF2-40B4-BE49-F238E27FC236}">
                <a16:creationId xmlns:a16="http://schemas.microsoft.com/office/drawing/2014/main" id="{9DB99DF3-FBA2-5A97-B2A2-E003D6BD40CC}"/>
              </a:ext>
            </a:extLst>
          </p:cNvPr>
          <p:cNvGraphicFramePr>
            <a:graphicFrameLocks noGrp="1"/>
          </p:cNvGraphicFramePr>
          <p:nvPr/>
        </p:nvGraphicFramePr>
        <p:xfrm>
          <a:off x="6309360" y="1631865"/>
          <a:ext cx="4561830" cy="2462625"/>
        </p:xfrm>
        <a:graphic>
          <a:graphicData uri="http://schemas.openxmlformats.org/drawingml/2006/table">
            <a:tbl>
              <a:tblPr firstRow="1" bandRow="1">
                <a:effectLst/>
                <a:tableStyleId>{073A0DAA-6AF3-43AB-8588-CEC1D06C72B9}</a:tableStyleId>
              </a:tblPr>
              <a:tblGrid>
                <a:gridCol w="2280915">
                  <a:extLst>
                    <a:ext uri="{9D8B030D-6E8A-4147-A177-3AD203B41FA5}">
                      <a16:colId xmlns:a16="http://schemas.microsoft.com/office/drawing/2014/main" val="1081481120"/>
                    </a:ext>
                  </a:extLst>
                </a:gridCol>
                <a:gridCol w="2280915">
                  <a:extLst>
                    <a:ext uri="{9D8B030D-6E8A-4147-A177-3AD203B41FA5}">
                      <a16:colId xmlns:a16="http://schemas.microsoft.com/office/drawing/2014/main" val="2802134119"/>
                    </a:ext>
                  </a:extLst>
                </a:gridCol>
              </a:tblGrid>
              <a:tr h="430618">
                <a:tc>
                  <a:txBody>
                    <a:bodyPr/>
                    <a:lstStyle/>
                    <a:p>
                      <a:pPr lvl="0"/>
                      <a:r>
                        <a:rPr lang="en-GB"/>
                        <a:t>Student Name</a:t>
                      </a:r>
                    </a:p>
                  </a:txBody>
                  <a:tcPr/>
                </a:tc>
                <a:tc>
                  <a:txBody>
                    <a:bodyPr/>
                    <a:lstStyle/>
                    <a:p>
                      <a:pPr lvl="0"/>
                      <a:r>
                        <a:rPr lang="en-GB"/>
                        <a:t>Student Number</a:t>
                      </a:r>
                    </a:p>
                  </a:txBody>
                  <a:tcPr/>
                </a:tc>
                <a:extLst>
                  <a:ext uri="{0D108BD9-81ED-4DB2-BD59-A6C34878D82A}">
                    <a16:rowId xmlns:a16="http://schemas.microsoft.com/office/drawing/2014/main" val="3798001924"/>
                  </a:ext>
                </a:extLst>
              </a:tr>
              <a:tr h="538481">
                <a:tc>
                  <a:txBody>
                    <a:bodyPr/>
                    <a:lstStyle/>
                    <a:p>
                      <a:pPr lvl="0"/>
                      <a:r>
                        <a:rPr lang="en-GB"/>
                        <a:t>Mohammad Ilyas </a:t>
                      </a:r>
                    </a:p>
                  </a:txBody>
                  <a:tcPr/>
                </a:tc>
                <a:tc>
                  <a:txBody>
                    <a:bodyPr/>
                    <a:lstStyle/>
                    <a:p>
                      <a:pPr lvl="0"/>
                      <a:r>
                        <a:rPr lang="en-GB"/>
                        <a:t>2029045</a:t>
                      </a:r>
                    </a:p>
                  </a:txBody>
                  <a:tcPr/>
                </a:tc>
                <a:extLst>
                  <a:ext uri="{0D108BD9-81ED-4DB2-BD59-A6C34878D82A}">
                    <a16:rowId xmlns:a16="http://schemas.microsoft.com/office/drawing/2014/main" val="1182870469"/>
                  </a:ext>
                </a:extLst>
              </a:tr>
              <a:tr h="457200">
                <a:tc>
                  <a:txBody>
                    <a:bodyPr/>
                    <a:lstStyle/>
                    <a:p>
                      <a:pPr lvl="0"/>
                      <a:r>
                        <a:rPr lang="en-GB"/>
                        <a:t>Parveen Atchia</a:t>
                      </a:r>
                    </a:p>
                  </a:txBody>
                  <a:tcPr/>
                </a:tc>
                <a:tc>
                  <a:txBody>
                    <a:bodyPr/>
                    <a:lstStyle/>
                    <a:p>
                      <a:pPr lvl="0"/>
                      <a:r>
                        <a:rPr lang="en-GB"/>
                        <a:t>1907725</a:t>
                      </a:r>
                    </a:p>
                  </a:txBody>
                  <a:tcPr/>
                </a:tc>
                <a:extLst>
                  <a:ext uri="{0D108BD9-81ED-4DB2-BD59-A6C34878D82A}">
                    <a16:rowId xmlns:a16="http://schemas.microsoft.com/office/drawing/2014/main" val="3071660419"/>
                  </a:ext>
                </a:extLst>
              </a:tr>
              <a:tr h="518163">
                <a:tc>
                  <a:txBody>
                    <a:bodyPr/>
                    <a:lstStyle/>
                    <a:p>
                      <a:pPr lvl="0"/>
                      <a:r>
                        <a:rPr lang="en-GB"/>
                        <a:t>Hawa Dhabelia</a:t>
                      </a:r>
                    </a:p>
                  </a:txBody>
                  <a:tcPr/>
                </a:tc>
                <a:tc>
                  <a:txBody>
                    <a:bodyPr/>
                    <a:lstStyle/>
                    <a:p>
                      <a:pPr lvl="0"/>
                      <a:r>
                        <a:rPr lang="en-GB"/>
                        <a:t>2122087</a:t>
                      </a:r>
                    </a:p>
                  </a:txBody>
                  <a:tcPr/>
                </a:tc>
                <a:extLst>
                  <a:ext uri="{0D108BD9-81ED-4DB2-BD59-A6C34878D82A}">
                    <a16:rowId xmlns:a16="http://schemas.microsoft.com/office/drawing/2014/main" val="3793719334"/>
                  </a:ext>
                </a:extLst>
              </a:tr>
              <a:tr h="518163">
                <a:tc>
                  <a:txBody>
                    <a:bodyPr/>
                    <a:lstStyle/>
                    <a:p>
                      <a:pPr lvl="0"/>
                      <a:r>
                        <a:rPr lang="en-GB"/>
                        <a:t>Zafrin Akhter </a:t>
                      </a:r>
                    </a:p>
                  </a:txBody>
                  <a:tcPr/>
                </a:tc>
                <a:tc>
                  <a:txBody>
                    <a:bodyPr/>
                    <a:lstStyle/>
                    <a:p>
                      <a:pPr lvl="0"/>
                      <a:r>
                        <a:rPr lang="en-GB"/>
                        <a:t>2107425</a:t>
                      </a:r>
                    </a:p>
                  </a:txBody>
                  <a:tcPr/>
                </a:tc>
                <a:extLst>
                  <a:ext uri="{0D108BD9-81ED-4DB2-BD59-A6C34878D82A}">
                    <a16:rowId xmlns:a16="http://schemas.microsoft.com/office/drawing/2014/main" val="198752733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4313-DB16-5068-9AE0-E5EA6570F669}"/>
              </a:ext>
            </a:extLst>
          </p:cNvPr>
          <p:cNvSpPr txBox="1">
            <a:spLocks noGrp="1"/>
          </p:cNvSpPr>
          <p:nvPr>
            <p:ph type="title"/>
          </p:nvPr>
        </p:nvSpPr>
        <p:spPr>
          <a:xfrm>
            <a:off x="381003" y="391162"/>
            <a:ext cx="10396883" cy="259076"/>
          </a:xfrm>
        </p:spPr>
        <p:txBody>
          <a:bodyPr>
            <a:noAutofit/>
          </a:bodyPr>
          <a:lstStyle/>
          <a:p>
            <a:pPr lvl="0"/>
            <a:r>
              <a:rPr lang="en-GB" sz="2000"/>
              <a:t>Table of contents:</a:t>
            </a:r>
          </a:p>
        </p:txBody>
      </p:sp>
      <p:sp>
        <p:nvSpPr>
          <p:cNvPr id="3" name="Content Placeholder 2">
            <a:extLst>
              <a:ext uri="{FF2B5EF4-FFF2-40B4-BE49-F238E27FC236}">
                <a16:creationId xmlns:a16="http://schemas.microsoft.com/office/drawing/2014/main" id="{B9E8368A-ACE8-2231-AD21-B53923AC7800}"/>
              </a:ext>
            </a:extLst>
          </p:cNvPr>
          <p:cNvSpPr txBox="1">
            <a:spLocks noGrp="1"/>
          </p:cNvSpPr>
          <p:nvPr>
            <p:ph idx="1"/>
          </p:nvPr>
        </p:nvSpPr>
        <p:spPr>
          <a:xfrm>
            <a:off x="381003" y="1016913"/>
            <a:ext cx="10396883" cy="4205325"/>
          </a:xfrm>
        </p:spPr>
        <p:txBody>
          <a:bodyPr/>
          <a:lstStyle/>
          <a:p>
            <a:pPr lvl="0"/>
            <a:r>
              <a:rPr lang="en-GB" cap="none">
                <a:latin typeface="Arial" pitchFamily="34"/>
                <a:cs typeface="Arial" pitchFamily="34"/>
              </a:rPr>
              <a:t>Title page.</a:t>
            </a:r>
          </a:p>
          <a:p>
            <a:pPr lvl="0"/>
            <a:r>
              <a:rPr lang="en-GB" cap="none">
                <a:latin typeface="Arial" pitchFamily="34"/>
                <a:cs typeface="Arial" pitchFamily="34"/>
              </a:rPr>
              <a:t>Models of communication.</a:t>
            </a:r>
          </a:p>
          <a:p>
            <a:pPr lvl="0"/>
            <a:r>
              <a:rPr lang="en-GB" cap="none">
                <a:latin typeface="Arial" pitchFamily="34"/>
                <a:cs typeface="Arial" pitchFamily="34"/>
              </a:rPr>
              <a:t>Theories relating to the models of communication.</a:t>
            </a:r>
          </a:p>
          <a:p>
            <a:pPr lvl="0"/>
            <a:r>
              <a:rPr lang="en-GB" cap="none">
                <a:latin typeface="Arial" pitchFamily="34"/>
                <a:cs typeface="Arial" pitchFamily="34"/>
              </a:rPr>
              <a:t>Benefits of effective communication process.</a:t>
            </a:r>
          </a:p>
          <a:p>
            <a:pPr lvl="0"/>
            <a:r>
              <a:rPr lang="en-GB" cap="none">
                <a:latin typeface="Arial" pitchFamily="34"/>
                <a:cs typeface="Arial" pitchFamily="34"/>
              </a:rPr>
              <a:t>Barriers that can prevent effective communication.</a:t>
            </a:r>
          </a:p>
          <a:p>
            <a:pPr lvl="0"/>
            <a:r>
              <a:rPr lang="en-GB" cap="none">
                <a:latin typeface="Arial" pitchFamily="34"/>
                <a:cs typeface="Arial" pitchFamily="34"/>
              </a:rPr>
              <a:t>Channels of communication.</a:t>
            </a:r>
          </a:p>
          <a:p>
            <a:pPr lvl="0"/>
            <a:r>
              <a:rPr lang="en-GB" cap="none">
                <a:latin typeface="Arial" pitchFamily="34"/>
                <a:cs typeface="Arial" pitchFamily="34"/>
              </a:rPr>
              <a:t>Final Reference list.</a:t>
            </a:r>
          </a:p>
          <a:p>
            <a:pPr lvl="0"/>
            <a:r>
              <a:rPr lang="en-GB" cap="none">
                <a:latin typeface="Arial" pitchFamily="34"/>
                <a:cs typeface="Arial" pitchFamily="34"/>
              </a:rPr>
              <a:t>Team Evaluation slide.</a:t>
            </a:r>
          </a:p>
          <a:p>
            <a:pPr lvl="0"/>
            <a:endParaRPr lang="en-GB" cap="none">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TextBox 1">
            <a:extLst>
              <a:ext uri="{FF2B5EF4-FFF2-40B4-BE49-F238E27FC236}">
                <a16:creationId xmlns:a16="http://schemas.microsoft.com/office/drawing/2014/main" id="{0B9E05BD-47CE-0E1A-391A-E0BA581F93F4}"/>
              </a:ext>
            </a:extLst>
          </p:cNvPr>
          <p:cNvGrpSpPr/>
          <p:nvPr/>
        </p:nvGrpSpPr>
        <p:grpSpPr>
          <a:xfrm>
            <a:off x="203197" y="426723"/>
            <a:ext cx="11074398" cy="4801312"/>
            <a:chOff x="203197" y="426723"/>
            <a:chExt cx="11074398" cy="4801312"/>
          </a:xfrm>
        </p:grpSpPr>
        <p:sp>
          <p:nvSpPr>
            <p:cNvPr id="3" name="Freeform: Shape 2">
              <a:extLst>
                <a:ext uri="{FF2B5EF4-FFF2-40B4-BE49-F238E27FC236}">
                  <a16:creationId xmlns:a16="http://schemas.microsoft.com/office/drawing/2014/main" id="{CC79F5C4-A681-EEB3-8FB5-6EE26EACEEDB}"/>
                </a:ext>
              </a:extLst>
            </p:cNvPr>
            <p:cNvSpPr/>
            <p:nvPr/>
          </p:nvSpPr>
          <p:spPr>
            <a:xfrm>
              <a:off x="203197" y="426723"/>
              <a:ext cx="11074398" cy="367113"/>
            </a:xfrm>
            <a:custGeom>
              <a:avLst/>
              <a:gdLst>
                <a:gd name="f0" fmla="val 10800000"/>
                <a:gd name="f1" fmla="val 5400000"/>
                <a:gd name="f2" fmla="val 180"/>
                <a:gd name="f3" fmla="val w"/>
                <a:gd name="f4" fmla="val h"/>
                <a:gd name="f5" fmla="val 0"/>
                <a:gd name="f6" fmla="val 11074400"/>
                <a:gd name="f7" fmla="val 367110"/>
                <a:gd name="f8" fmla="val 61186"/>
                <a:gd name="f9" fmla="val 27394"/>
                <a:gd name="f10" fmla="val 11013214"/>
                <a:gd name="f11" fmla="val 11047006"/>
                <a:gd name="f12" fmla="val 305924"/>
                <a:gd name="f13" fmla="val 339716"/>
                <a:gd name="f14" fmla="+- 0 0 -90"/>
                <a:gd name="f15" fmla="*/ f3 1 11074400"/>
                <a:gd name="f16" fmla="*/ f4 1 367110"/>
                <a:gd name="f17" fmla="+- f7 0 f5"/>
                <a:gd name="f18" fmla="+- f6 0 f5"/>
                <a:gd name="f19" fmla="*/ f14 f0 1"/>
                <a:gd name="f20" fmla="*/ f18 1 11074400"/>
                <a:gd name="f21" fmla="*/ f17 1 367110"/>
                <a:gd name="f22" fmla="*/ 0 f18 1"/>
                <a:gd name="f23" fmla="*/ 61186 f17 1"/>
                <a:gd name="f24" fmla="*/ 61186 f18 1"/>
                <a:gd name="f25" fmla="*/ 0 f17 1"/>
                <a:gd name="f26" fmla="*/ 11013214 f18 1"/>
                <a:gd name="f27" fmla="*/ 11074400 f18 1"/>
                <a:gd name="f28" fmla="*/ 305924 f17 1"/>
                <a:gd name="f29" fmla="*/ 367110 f17 1"/>
                <a:gd name="f30" fmla="*/ f19 1 f2"/>
                <a:gd name="f31" fmla="*/ f22 1 11074400"/>
                <a:gd name="f32" fmla="*/ f23 1 367110"/>
                <a:gd name="f33" fmla="*/ f24 1 11074400"/>
                <a:gd name="f34" fmla="*/ f25 1 367110"/>
                <a:gd name="f35" fmla="*/ f26 1 11074400"/>
                <a:gd name="f36" fmla="*/ f27 1 11074400"/>
                <a:gd name="f37" fmla="*/ f28 1 367110"/>
                <a:gd name="f38" fmla="*/ f29 1 36711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74400" h="36711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80E0F"/>
            </a:solidFill>
            <a:ln w="19046" cap="flat">
              <a:solidFill>
                <a:srgbClr val="FFFFFF"/>
              </a:solidFill>
              <a:prstDash val="solid"/>
              <a:miter/>
            </a:ln>
          </p:spPr>
          <p:txBody>
            <a:bodyPr vert="horz" wrap="square" lIns="109362" tIns="109362" rIns="109362" bIns="10936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Arial" pitchFamily="34"/>
                  <a:cs typeface="Arial" pitchFamily="34"/>
                </a:rPr>
                <a:t>INTRODUCTION</a:t>
              </a:r>
              <a:endParaRPr lang="en-US" sz="2400" b="0" i="0" u="none" strike="noStrike" kern="1200" cap="none" spc="0" baseline="0">
                <a:solidFill>
                  <a:srgbClr val="FFFFFF"/>
                </a:solidFill>
                <a:uFillTx/>
                <a:latin typeface="Arial" pitchFamily="34"/>
                <a:cs typeface="Arial" pitchFamily="34"/>
              </a:endParaRPr>
            </a:p>
          </p:txBody>
        </p:sp>
        <p:sp>
          <p:nvSpPr>
            <p:cNvPr id="4" name="Freeform: Shape 3">
              <a:extLst>
                <a:ext uri="{FF2B5EF4-FFF2-40B4-BE49-F238E27FC236}">
                  <a16:creationId xmlns:a16="http://schemas.microsoft.com/office/drawing/2014/main" id="{4D8850C0-1950-C025-2870-84018BDEE5C8}"/>
                </a:ext>
              </a:extLst>
            </p:cNvPr>
            <p:cNvSpPr/>
            <p:nvPr/>
          </p:nvSpPr>
          <p:spPr>
            <a:xfrm>
              <a:off x="203197" y="797137"/>
              <a:ext cx="11074398" cy="4430898"/>
            </a:xfrm>
            <a:custGeom>
              <a:avLst/>
              <a:gdLst>
                <a:gd name="f0" fmla="val 10800000"/>
                <a:gd name="f1" fmla="val 5400000"/>
                <a:gd name="f2" fmla="val 180"/>
                <a:gd name="f3" fmla="val w"/>
                <a:gd name="f4" fmla="val h"/>
                <a:gd name="f5" fmla="val 0"/>
                <a:gd name="f6" fmla="val 11074400"/>
                <a:gd name="f7" fmla="val 4430900"/>
                <a:gd name="f8" fmla="+- 0 0 -90"/>
                <a:gd name="f9" fmla="*/ f3 1 11074400"/>
                <a:gd name="f10" fmla="*/ f4 1 4430900"/>
                <a:gd name="f11" fmla="+- f7 0 f5"/>
                <a:gd name="f12" fmla="+- f6 0 f5"/>
                <a:gd name="f13" fmla="*/ f8 f0 1"/>
                <a:gd name="f14" fmla="*/ f12 1 11074400"/>
                <a:gd name="f15" fmla="*/ f11 1 4430900"/>
                <a:gd name="f16" fmla="*/ 0 f12 1"/>
                <a:gd name="f17" fmla="*/ 0 f11 1"/>
                <a:gd name="f18" fmla="*/ 11074400 f12 1"/>
                <a:gd name="f19" fmla="*/ 4430900 f11 1"/>
                <a:gd name="f20" fmla="*/ f13 1 f2"/>
                <a:gd name="f21" fmla="*/ f16 1 11074400"/>
                <a:gd name="f22" fmla="*/ f17 1 4430900"/>
                <a:gd name="f23" fmla="*/ f18 1 11074400"/>
                <a:gd name="f24" fmla="*/ f19 1 44309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4400" h="4430900">
                  <a:moveTo>
                    <a:pt x="f5" y="f5"/>
                  </a:moveTo>
                  <a:lnTo>
                    <a:pt x="f6" y="f5"/>
                  </a:lnTo>
                  <a:lnTo>
                    <a:pt x="f6" y="f7"/>
                  </a:lnTo>
                  <a:lnTo>
                    <a:pt x="f5" y="f7"/>
                  </a:lnTo>
                  <a:lnTo>
                    <a:pt x="f5" y="f5"/>
                  </a:lnTo>
                  <a:close/>
                </a:path>
              </a:pathLst>
            </a:custGeom>
            <a:noFill/>
            <a:ln cap="flat">
              <a:noFill/>
              <a:prstDash val="solid"/>
            </a:ln>
          </p:spPr>
          <p:txBody>
            <a:bodyPr vert="horz" wrap="square" lIns="351614" tIns="25402" rIns="142244" bIns="25402" anchor="t" anchorCtr="0" compatLnSpc="1">
              <a:noAutofit/>
            </a:bodyPr>
            <a:lstStyle/>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sector provides adult care in all over UK.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rated good by CQC but need improvement in some places.</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What is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Communication is the important key of effective group work.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Models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Kinds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Intrapersonal, interpersonal, group and mass.</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fundamental problem of communication is that of reproducing a message sent from one point, either exactly or approximately, to another point” (Shannon, 1948, p. 379).</a:t>
              </a:r>
              <a:endParaRPr lang="en-US" sz="20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8E05-E7D2-3B16-795A-90FB8B7C7D56}"/>
              </a:ext>
            </a:extLst>
          </p:cNvPr>
          <p:cNvSpPr txBox="1">
            <a:spLocks noGrp="1"/>
          </p:cNvSpPr>
          <p:nvPr>
            <p:ph type="title"/>
          </p:nvPr>
        </p:nvSpPr>
        <p:spPr>
          <a:xfrm>
            <a:off x="279404" y="238758"/>
            <a:ext cx="10396883" cy="259076"/>
          </a:xfrm>
        </p:spPr>
        <p:txBody>
          <a:bodyPr anchorCtr="1">
            <a:normAutofit fontScale="90000"/>
          </a:bodyPr>
          <a:lstStyle/>
          <a:p>
            <a:pPr lvl="0" algn="ctr"/>
            <a:r>
              <a:rPr lang="en-GB" sz="1800"/>
              <a:t>Theories relating to the Models of communication</a:t>
            </a:r>
          </a:p>
        </p:txBody>
      </p:sp>
      <p:sp>
        <p:nvSpPr>
          <p:cNvPr id="3" name="Content Placeholder 2">
            <a:extLst>
              <a:ext uri="{FF2B5EF4-FFF2-40B4-BE49-F238E27FC236}">
                <a16:creationId xmlns:a16="http://schemas.microsoft.com/office/drawing/2014/main" id="{AB292D85-28B5-A6C4-D1C7-0DE42B060BF3}"/>
              </a:ext>
            </a:extLst>
          </p:cNvPr>
          <p:cNvSpPr txBox="1">
            <a:spLocks noGrp="1"/>
          </p:cNvSpPr>
          <p:nvPr>
            <p:ph idx="1"/>
          </p:nvPr>
        </p:nvSpPr>
        <p:spPr>
          <a:xfrm>
            <a:off x="313657" y="713744"/>
            <a:ext cx="10394707" cy="3311188"/>
          </a:xfrm>
        </p:spPr>
        <p:txBody>
          <a:bodyPr/>
          <a:lstStyle/>
          <a:p>
            <a:pPr lvl="0"/>
            <a:r>
              <a:rPr lang="en-GB" cap="none">
                <a:latin typeface="Arial" pitchFamily="34"/>
                <a:cs typeface="Arial" pitchFamily="34"/>
              </a:rPr>
              <a:t>There are plethora of models. </a:t>
            </a:r>
          </a:p>
          <a:p>
            <a:pPr lvl="0"/>
            <a:r>
              <a:rPr lang="en-GB" cap="none">
                <a:latin typeface="Arial" pitchFamily="34"/>
                <a:cs typeface="Arial" pitchFamily="34"/>
              </a:rPr>
              <a:t>Such as, Harold D. Lasswell's Model (1948), Claude Shannon and Warren weaveris Model (1949), Charles E. Osgood9s Model (19Sb) etc. </a:t>
            </a:r>
          </a:p>
          <a:p>
            <a:pPr lvl="0"/>
            <a:r>
              <a:rPr lang="en-GB" cap="none">
                <a:latin typeface="Arial" pitchFamily="34"/>
                <a:cs typeface="Arial" pitchFamily="34"/>
              </a:rPr>
              <a:t>Shannon and Weaver's model of communication (1948). </a:t>
            </a:r>
          </a:p>
          <a:p>
            <a:pPr lvl="0"/>
            <a:r>
              <a:rPr lang="en-GB" cap="none">
                <a:latin typeface="Arial" pitchFamily="34"/>
                <a:cs typeface="Arial" pitchFamily="34"/>
              </a:rPr>
              <a:t>One of most effective model. </a:t>
            </a:r>
          </a:p>
          <a:p>
            <a:pPr lvl="0"/>
            <a:r>
              <a:rPr lang="en-GB" cap="none">
                <a:latin typeface="Arial" pitchFamily="34"/>
                <a:cs typeface="Arial" pitchFamily="34"/>
              </a:rPr>
              <a:t>Design for the sender and receiver.</a:t>
            </a:r>
          </a:p>
          <a:p>
            <a:pPr lvl="0"/>
            <a:r>
              <a:rPr lang="en-GB" cap="none">
                <a:latin typeface="Arial" pitchFamily="34"/>
                <a:cs typeface="Arial" pitchFamily="34"/>
              </a:rPr>
              <a:t>Known as mother of all the models.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4">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8F8FFB56-E781-9B0D-50E4-EFEFFA27DA26}"/>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3" name="Rectangle 8">
            <a:extLst>
              <a:ext uri="{FF2B5EF4-FFF2-40B4-BE49-F238E27FC236}">
                <a16:creationId xmlns:a16="http://schemas.microsoft.com/office/drawing/2014/main" id="{14865BAC-1C9B-6B0B-BF9D-1EF1AF11731F}"/>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81C26CC1-3489-1DB1-0993-B66AB01B586C}"/>
              </a:ext>
            </a:extLst>
          </p:cNvPr>
          <p:cNvSpPr>
            <a:spLocks noMove="1" noResize="1"/>
          </p:cNvSpPr>
          <p:nvPr/>
        </p:nvSpPr>
        <p:spPr>
          <a:xfrm>
            <a:off x="-9528" y="6583"/>
            <a:ext cx="11741280" cy="560021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pic>
        <p:nvPicPr>
          <p:cNvPr id="5" name="Picture 1" descr="Diagram&#10;&#10;Description automatically generated">
            <a:extLst>
              <a:ext uri="{FF2B5EF4-FFF2-40B4-BE49-F238E27FC236}">
                <a16:creationId xmlns:a16="http://schemas.microsoft.com/office/drawing/2014/main" id="{776E0535-443C-32A1-B179-B2BBBE98A729}"/>
              </a:ext>
            </a:extLst>
          </p:cNvPr>
          <p:cNvPicPr>
            <a:picLocks noChangeAspect="1"/>
          </p:cNvPicPr>
          <p:nvPr/>
        </p:nvPicPr>
        <p:blipFill>
          <a:blip r:embed="rId4"/>
          <a:stretch>
            <a:fillRect/>
          </a:stretch>
        </p:blipFill>
        <p:spPr>
          <a:xfrm>
            <a:off x="643463" y="1237512"/>
            <a:ext cx="10439220" cy="3131765"/>
          </a:xfrm>
          <a:prstGeom prst="rect">
            <a:avLst/>
          </a:prstGeom>
          <a:noFill/>
          <a:ln cap="flat">
            <a:noFill/>
          </a:ln>
        </p:spPr>
      </p:pic>
      <p:sp>
        <p:nvSpPr>
          <p:cNvPr id="6" name="Rectangle 12">
            <a:extLst>
              <a:ext uri="{FF2B5EF4-FFF2-40B4-BE49-F238E27FC236}">
                <a16:creationId xmlns:a16="http://schemas.microsoft.com/office/drawing/2014/main" id="{FA3872AC-3E11-FEFB-D0D4-2E528C480DEC}"/>
              </a:ext>
            </a:extLst>
          </p:cNvPr>
          <p:cNvSpPr>
            <a:spLocks noMove="1" noResize="1"/>
          </p:cNvSpPr>
          <p:nvPr/>
        </p:nvSpPr>
        <p:spPr>
          <a:xfrm rot="10799991">
            <a:off x="-9529" y="6565"/>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7" name="Rectangle 14">
            <a:extLst>
              <a:ext uri="{FF2B5EF4-FFF2-40B4-BE49-F238E27FC236}">
                <a16:creationId xmlns:a16="http://schemas.microsoft.com/office/drawing/2014/main" id="{ADB4439C-D161-8618-BAC6-B29420BAF3D7}"/>
              </a:ext>
            </a:extLst>
          </p:cNvPr>
          <p:cNvSpPr>
            <a:spLocks noMove="1" noResize="1"/>
          </p:cNvSpPr>
          <p:nvPr/>
        </p:nvSpPr>
        <p:spPr>
          <a:xfrm>
            <a:off x="6680496" y="0"/>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8" name="Rectangle 16">
            <a:extLst>
              <a:ext uri="{FF2B5EF4-FFF2-40B4-BE49-F238E27FC236}">
                <a16:creationId xmlns:a16="http://schemas.microsoft.com/office/drawing/2014/main" id="{9931D27A-5C6E-0C7C-707E-5BAE1509B07F}"/>
              </a:ext>
            </a:extLst>
          </p:cNvPr>
          <p:cNvSpPr>
            <a:spLocks noMove="1" noResize="1"/>
          </p:cNvSpPr>
          <p:nvPr/>
        </p:nvSpPr>
        <p:spPr>
          <a:xfrm>
            <a:off x="0" y="5600215"/>
            <a:ext cx="11731752"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8D787161-A4F0-A8EC-7E5C-C31717DA2FBD}"/>
              </a:ext>
            </a:extLst>
          </p:cNvPr>
          <p:cNvSpPr>
            <a:spLocks noMove="1" noResize="1"/>
          </p:cNvSpPr>
          <p:nvPr/>
        </p:nvSpPr>
        <p:spPr>
          <a:xfrm>
            <a:off x="0" y="0"/>
            <a:ext cx="11763765"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2">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F590E95A-0044-9190-AAF4-B8CFC8393254}"/>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10">
            <a:extLst>
              <a:ext uri="{FF2B5EF4-FFF2-40B4-BE49-F238E27FC236}">
                <a16:creationId xmlns:a16="http://schemas.microsoft.com/office/drawing/2014/main" id="{8E059379-12C5-EEE5-3ADE-CBEAD393A8A5}"/>
              </a:ext>
            </a:extLst>
          </p:cNvPr>
          <p:cNvGrpSpPr/>
          <p:nvPr/>
        </p:nvGrpSpPr>
        <p:grpSpPr>
          <a:xfrm>
            <a:off x="-25392" y="0"/>
            <a:ext cx="12005339" cy="6644085"/>
            <a:chOff x="-25392" y="0"/>
            <a:chExt cx="12005339" cy="6644085"/>
          </a:xfrm>
        </p:grpSpPr>
        <p:sp>
          <p:nvSpPr>
            <p:cNvPr id="4" name="Rectangle 11">
              <a:extLst>
                <a:ext uri="{FF2B5EF4-FFF2-40B4-BE49-F238E27FC236}">
                  <a16:creationId xmlns:a16="http://schemas.microsoft.com/office/drawing/2014/main" id="{DD410F9C-2C72-C59C-0B9C-93841E4145BF}"/>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46BDD51A-684C-352C-2E3A-AD6FD5375CF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3">
              <a:extLst>
                <a:ext uri="{FF2B5EF4-FFF2-40B4-BE49-F238E27FC236}">
                  <a16:creationId xmlns:a16="http://schemas.microsoft.com/office/drawing/2014/main" id="{99AFD7C0-55F6-9F4B-5AEF-18F17A732FA5}"/>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pic>
        <p:nvPicPr>
          <p:cNvPr id="7" name="Picture 15">
            <a:extLst>
              <a:ext uri="{FF2B5EF4-FFF2-40B4-BE49-F238E27FC236}">
                <a16:creationId xmlns:a16="http://schemas.microsoft.com/office/drawing/2014/main" id="{02BED2E1-C55F-DFCF-AE69-5C33CB238B7E}"/>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7">
            <a:extLst>
              <a:ext uri="{FF2B5EF4-FFF2-40B4-BE49-F238E27FC236}">
                <a16:creationId xmlns:a16="http://schemas.microsoft.com/office/drawing/2014/main" id="{CEE09211-55F4-6908-AE32-DA466BF17F89}"/>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64F86EA7-6DB6-6485-4394-E6715123F04D}"/>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1">
            <a:extLst>
              <a:ext uri="{FF2B5EF4-FFF2-40B4-BE49-F238E27FC236}">
                <a16:creationId xmlns:a16="http://schemas.microsoft.com/office/drawing/2014/main" id="{FE1D432C-AE1E-2E31-5240-0C38A30A506A}"/>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Box 2">
            <a:extLst>
              <a:ext uri="{FF2B5EF4-FFF2-40B4-BE49-F238E27FC236}">
                <a16:creationId xmlns:a16="http://schemas.microsoft.com/office/drawing/2014/main" id="{75B2208E-BCD0-4642-4164-A37A26748C6F}"/>
              </a:ext>
            </a:extLst>
          </p:cNvPr>
          <p:cNvSpPr txBox="1"/>
          <p:nvPr/>
        </p:nvSpPr>
        <p:spPr>
          <a:xfrm>
            <a:off x="685800" y="685800"/>
            <a:ext cx="3381944" cy="484696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800" b="0" i="0" u="none" strike="noStrike" kern="1200" cap="all" spc="0" baseline="0">
                <a:solidFill>
                  <a:srgbClr val="FFFFFF"/>
                </a:solidFill>
                <a:uFillTx/>
                <a:latin typeface="Impact"/>
              </a:rPr>
              <a:t>Explanation of Shannon Weavers Model</a:t>
            </a:r>
          </a:p>
        </p:txBody>
      </p:sp>
      <p:grpSp>
        <p:nvGrpSpPr>
          <p:cNvPr id="12" name="TextBox 1">
            <a:extLst>
              <a:ext uri="{FF2B5EF4-FFF2-40B4-BE49-F238E27FC236}">
                <a16:creationId xmlns:a16="http://schemas.microsoft.com/office/drawing/2014/main" id="{210100AE-F1F8-24DF-D6D8-5AE91D05BDED}"/>
              </a:ext>
            </a:extLst>
          </p:cNvPr>
          <p:cNvGrpSpPr/>
          <p:nvPr/>
        </p:nvGrpSpPr>
        <p:grpSpPr>
          <a:xfrm>
            <a:off x="5294110" y="689731"/>
            <a:ext cx="5759659" cy="4839106"/>
            <a:chOff x="5294110" y="689731"/>
            <a:chExt cx="5759659" cy="4839106"/>
          </a:xfrm>
        </p:grpSpPr>
        <p:sp>
          <p:nvSpPr>
            <p:cNvPr id="13" name="Freeform: Shape 12">
              <a:extLst>
                <a:ext uri="{FF2B5EF4-FFF2-40B4-BE49-F238E27FC236}">
                  <a16:creationId xmlns:a16="http://schemas.microsoft.com/office/drawing/2014/main" id="{ED8B3753-B117-24F9-A313-1B105502D790}"/>
                </a:ext>
              </a:extLst>
            </p:cNvPr>
            <p:cNvSpPr/>
            <p:nvPr/>
          </p:nvSpPr>
          <p:spPr>
            <a:xfrm>
              <a:off x="5294110" y="68973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Send">
              <a:extLst>
                <a:ext uri="{FF2B5EF4-FFF2-40B4-BE49-F238E27FC236}">
                  <a16:creationId xmlns:a16="http://schemas.microsoft.com/office/drawing/2014/main" id="{E1648F5B-A7DF-D28B-BE78-DE9470BE2593}"/>
                </a:ext>
              </a:extLst>
            </p:cNvPr>
            <p:cNvSpPr/>
            <p:nvPr/>
          </p:nvSpPr>
          <p:spPr>
            <a:xfrm>
              <a:off x="5473580" y="823225"/>
              <a:ext cx="326632" cy="3263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34EC18EC-9264-7C48-7993-0369D64E0005}"/>
                </a:ext>
              </a:extLst>
            </p:cNvPr>
            <p:cNvSpPr/>
            <p:nvPr/>
          </p:nvSpPr>
          <p:spPr>
            <a:xfrm>
              <a:off x="5979691" y="68973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Sender: Someone to start the information. Sends the information to the reciever.</a:t>
              </a:r>
              <a:endParaRPr lang="en-US" sz="1400" b="0" i="0" u="none" strike="noStrike" kern="1200" cap="none" spc="0" baseline="0">
                <a:solidFill>
                  <a:srgbClr val="000000"/>
                </a:solidFill>
                <a:uFillTx/>
                <a:latin typeface="Impact"/>
              </a:endParaRPr>
            </a:p>
          </p:txBody>
        </p:sp>
        <p:sp>
          <p:nvSpPr>
            <p:cNvPr id="16" name="Freeform: Shape 15">
              <a:extLst>
                <a:ext uri="{FF2B5EF4-FFF2-40B4-BE49-F238E27FC236}">
                  <a16:creationId xmlns:a16="http://schemas.microsoft.com/office/drawing/2014/main" id="{368C9137-2A70-6FA7-9055-A2783A65FD8D}"/>
                </a:ext>
              </a:extLst>
            </p:cNvPr>
            <p:cNvSpPr/>
            <p:nvPr/>
          </p:nvSpPr>
          <p:spPr>
            <a:xfrm>
              <a:off x="5294110" y="1524057"/>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Rectangle 16" descr="Subtitles">
              <a:extLst>
                <a:ext uri="{FF2B5EF4-FFF2-40B4-BE49-F238E27FC236}">
                  <a16:creationId xmlns:a16="http://schemas.microsoft.com/office/drawing/2014/main" id="{755A1477-CCE9-64A4-C5D0-A59B6793A616}"/>
                </a:ext>
              </a:extLst>
            </p:cNvPr>
            <p:cNvSpPr/>
            <p:nvPr/>
          </p:nvSpPr>
          <p:spPr>
            <a:xfrm>
              <a:off x="5473580" y="1657551"/>
              <a:ext cx="326632" cy="3263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Shape 17">
              <a:extLst>
                <a:ext uri="{FF2B5EF4-FFF2-40B4-BE49-F238E27FC236}">
                  <a16:creationId xmlns:a16="http://schemas.microsoft.com/office/drawing/2014/main" id="{1CC5AEBA-C111-D5F7-5DF5-A3A3F9C67976}"/>
                </a:ext>
              </a:extLst>
            </p:cNvPr>
            <p:cNvSpPr/>
            <p:nvPr/>
          </p:nvSpPr>
          <p:spPr>
            <a:xfrm>
              <a:off x="5979691" y="1524057"/>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Encoder: Covey the sender’s information to receiver. Turns an idea into action. </a:t>
              </a:r>
              <a:endParaRPr lang="en-US" sz="1400" b="0" i="0" u="none" strike="noStrike" kern="1200" cap="none" spc="0" baseline="0">
                <a:solidFill>
                  <a:srgbClr val="000000"/>
                </a:solidFill>
                <a:uFillTx/>
                <a:latin typeface="Impact"/>
              </a:endParaRPr>
            </a:p>
          </p:txBody>
        </p:sp>
        <p:sp>
          <p:nvSpPr>
            <p:cNvPr id="19" name="Freeform: Shape 18">
              <a:extLst>
                <a:ext uri="{FF2B5EF4-FFF2-40B4-BE49-F238E27FC236}">
                  <a16:creationId xmlns:a16="http://schemas.microsoft.com/office/drawing/2014/main" id="{8A69D999-D196-B1A7-FCBC-955E197579B0}"/>
                </a:ext>
              </a:extLst>
            </p:cNvPr>
            <p:cNvSpPr/>
            <p:nvPr/>
          </p:nvSpPr>
          <p:spPr>
            <a:xfrm>
              <a:off x="5294110" y="2358383"/>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Rectangle 19" descr="Wireless">
              <a:extLst>
                <a:ext uri="{FF2B5EF4-FFF2-40B4-BE49-F238E27FC236}">
                  <a16:creationId xmlns:a16="http://schemas.microsoft.com/office/drawing/2014/main" id="{DB54B1E4-3C45-33D3-61FD-F9A9B8D8A9D0}"/>
                </a:ext>
              </a:extLst>
            </p:cNvPr>
            <p:cNvSpPr/>
            <p:nvPr/>
          </p:nvSpPr>
          <p:spPr>
            <a:xfrm>
              <a:off x="5473580" y="2491877"/>
              <a:ext cx="326632" cy="326312"/>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Shape 20">
              <a:extLst>
                <a:ext uri="{FF2B5EF4-FFF2-40B4-BE49-F238E27FC236}">
                  <a16:creationId xmlns:a16="http://schemas.microsoft.com/office/drawing/2014/main" id="{9E98785F-3073-31C0-E41F-B48648C0330C}"/>
                </a:ext>
              </a:extLst>
            </p:cNvPr>
            <p:cNvSpPr/>
            <p:nvPr/>
          </p:nvSpPr>
          <p:spPr>
            <a:xfrm>
              <a:off x="5979691" y="2358383"/>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Channel: This brings information from sender and transmitter over to the receiver.</a:t>
              </a:r>
              <a:endParaRPr lang="en-US" sz="1400" b="0" i="0" u="none" strike="noStrike" kern="1200" cap="none" spc="0" baseline="0">
                <a:solidFill>
                  <a:srgbClr val="000000"/>
                </a:solidFill>
                <a:uFillTx/>
                <a:latin typeface="Impact"/>
              </a:endParaRPr>
            </a:p>
          </p:txBody>
        </p:sp>
        <p:sp>
          <p:nvSpPr>
            <p:cNvPr id="22" name="Freeform: Shape 21">
              <a:extLst>
                <a:ext uri="{FF2B5EF4-FFF2-40B4-BE49-F238E27FC236}">
                  <a16:creationId xmlns:a16="http://schemas.microsoft.com/office/drawing/2014/main" id="{149A3C03-11F5-65F6-163F-579108F15611}"/>
                </a:ext>
              </a:extLst>
            </p:cNvPr>
            <p:cNvSpPr/>
            <p:nvPr/>
          </p:nvSpPr>
          <p:spPr>
            <a:xfrm>
              <a:off x="5294110" y="3192719"/>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Rectangle 22" descr="Deaf">
              <a:extLst>
                <a:ext uri="{FF2B5EF4-FFF2-40B4-BE49-F238E27FC236}">
                  <a16:creationId xmlns:a16="http://schemas.microsoft.com/office/drawing/2014/main" id="{C7750820-27FE-5606-8AC3-2185C1DAE596}"/>
                </a:ext>
              </a:extLst>
            </p:cNvPr>
            <p:cNvSpPr/>
            <p:nvPr/>
          </p:nvSpPr>
          <p:spPr>
            <a:xfrm>
              <a:off x="5473580" y="3326212"/>
              <a:ext cx="326632" cy="326312"/>
            </a:xfrm>
            <a:prstGeom prst="rect">
              <a:avLst/>
            </a:pr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Shape 23">
              <a:extLst>
                <a:ext uri="{FF2B5EF4-FFF2-40B4-BE49-F238E27FC236}">
                  <a16:creationId xmlns:a16="http://schemas.microsoft.com/office/drawing/2014/main" id="{D929F78F-4E92-9DBD-FCD2-BDAA2041F5A8}"/>
                </a:ext>
              </a:extLst>
            </p:cNvPr>
            <p:cNvSpPr/>
            <p:nvPr/>
          </p:nvSpPr>
          <p:spPr>
            <a:xfrm>
              <a:off x="5979691" y="3192719"/>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Noise: During the transfer of messages from encoder to decoder the voice may cut of and maybe affected by physical noise like horns, weathers noises or etc. </a:t>
              </a:r>
              <a:endParaRPr lang="en-US" sz="1400" b="0" i="0" u="none" strike="noStrike" kern="1200" cap="none" spc="0" baseline="0">
                <a:solidFill>
                  <a:srgbClr val="000000"/>
                </a:solidFill>
                <a:uFillTx/>
                <a:latin typeface="Impact"/>
              </a:endParaRPr>
            </a:p>
          </p:txBody>
        </p:sp>
        <p:sp>
          <p:nvSpPr>
            <p:cNvPr id="25" name="Freeform: Shape 24">
              <a:extLst>
                <a:ext uri="{FF2B5EF4-FFF2-40B4-BE49-F238E27FC236}">
                  <a16:creationId xmlns:a16="http://schemas.microsoft.com/office/drawing/2014/main" id="{8B2F07F5-E951-1D01-48C5-45B77530F0D0}"/>
                </a:ext>
              </a:extLst>
            </p:cNvPr>
            <p:cNvSpPr/>
            <p:nvPr/>
          </p:nvSpPr>
          <p:spPr>
            <a:xfrm>
              <a:off x="5294110" y="4027045"/>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Rectangle 25" descr="Disconnected">
              <a:extLst>
                <a:ext uri="{FF2B5EF4-FFF2-40B4-BE49-F238E27FC236}">
                  <a16:creationId xmlns:a16="http://schemas.microsoft.com/office/drawing/2014/main" id="{436D04B6-12F2-F4CE-28E2-4A593E9C798D}"/>
                </a:ext>
              </a:extLst>
            </p:cNvPr>
            <p:cNvSpPr/>
            <p:nvPr/>
          </p:nvSpPr>
          <p:spPr>
            <a:xfrm>
              <a:off x="5473580" y="4160538"/>
              <a:ext cx="326632" cy="326312"/>
            </a:xfrm>
            <a:prstGeom prst="rect">
              <a:avLst/>
            </a:prstGeom>
            <a:blipFill>
              <a:blip r:embed="rId12">
                <a:alphaModFix/>
                <a:extLst>
                  <a:ext uri="{96DAC541-7B7A-43D3-8B79-37D633B846F1}">
                    <asvg:svgBlip xmlns:asvg="http://schemas.microsoft.com/office/drawing/2016/SVG/main" r:embed="rId1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Shape 26">
              <a:extLst>
                <a:ext uri="{FF2B5EF4-FFF2-40B4-BE49-F238E27FC236}">
                  <a16:creationId xmlns:a16="http://schemas.microsoft.com/office/drawing/2014/main" id="{5898AB44-B884-A0C0-B690-297BF916A35F}"/>
                </a:ext>
              </a:extLst>
            </p:cNvPr>
            <p:cNvSpPr/>
            <p:nvPr/>
          </p:nvSpPr>
          <p:spPr>
            <a:xfrm>
              <a:off x="5979691" y="4027045"/>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Decoder: It is the reverse of encoder, where original sounds transformed into messages.  </a:t>
              </a:r>
              <a:endParaRPr lang="en-US" sz="1400" b="0" i="0" u="none" strike="noStrike" kern="1200" cap="none" spc="0" baseline="0">
                <a:solidFill>
                  <a:srgbClr val="000000"/>
                </a:solidFill>
                <a:uFillTx/>
                <a:latin typeface="Impact"/>
              </a:endParaRPr>
            </a:p>
          </p:txBody>
        </p:sp>
        <p:sp>
          <p:nvSpPr>
            <p:cNvPr id="28" name="Freeform: Shape 27">
              <a:extLst>
                <a:ext uri="{FF2B5EF4-FFF2-40B4-BE49-F238E27FC236}">
                  <a16:creationId xmlns:a16="http://schemas.microsoft.com/office/drawing/2014/main" id="{7A2C8F14-7FCC-ED09-18F9-EFA147168BD1}"/>
                </a:ext>
              </a:extLst>
            </p:cNvPr>
            <p:cNvSpPr/>
            <p:nvPr/>
          </p:nvSpPr>
          <p:spPr>
            <a:xfrm>
              <a:off x="5294110" y="486137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Rectangle 28" descr="Satellite dish">
              <a:extLst>
                <a:ext uri="{FF2B5EF4-FFF2-40B4-BE49-F238E27FC236}">
                  <a16:creationId xmlns:a16="http://schemas.microsoft.com/office/drawing/2014/main" id="{B0BA98B2-54DC-9502-7E59-9F6C249F933A}"/>
                </a:ext>
              </a:extLst>
            </p:cNvPr>
            <p:cNvSpPr/>
            <p:nvPr/>
          </p:nvSpPr>
          <p:spPr>
            <a:xfrm>
              <a:off x="5473580" y="4994864"/>
              <a:ext cx="326632" cy="326312"/>
            </a:xfrm>
            <a:prstGeom prst="rect">
              <a:avLst/>
            </a:prstGeom>
            <a:blipFill>
              <a:blip r:embed="rId14">
                <a:alphaModFix/>
                <a:extLst>
                  <a:ext uri="{96DAC541-7B7A-43D3-8B79-37D633B846F1}">
                    <asvg:svgBlip xmlns:asvg="http://schemas.microsoft.com/office/drawing/2016/SVG/main" r:embed="rId1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Shape 29">
              <a:extLst>
                <a:ext uri="{FF2B5EF4-FFF2-40B4-BE49-F238E27FC236}">
                  <a16:creationId xmlns:a16="http://schemas.microsoft.com/office/drawing/2014/main" id="{254AC742-A788-5E93-99D2-CFD55E184434}"/>
                </a:ext>
              </a:extLst>
            </p:cNvPr>
            <p:cNvSpPr/>
            <p:nvPr/>
          </p:nvSpPr>
          <p:spPr>
            <a:xfrm>
              <a:off x="5979691" y="486137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Receiver: The final stage of Shannon Weaver’s model. The stage where message reached to the destination.</a:t>
              </a:r>
              <a:endParaRPr lang="en-US" sz="1400" b="0" i="0" u="none" strike="noStrike" kern="1200" cap="none" spc="0" baseline="0">
                <a:solidFill>
                  <a:srgbClr val="000000"/>
                </a:solidFill>
                <a:uFillTx/>
                <a:latin typeface="Impact"/>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DBFDF-6607-09EF-08D5-D458E4CDED4C}"/>
              </a:ext>
            </a:extLst>
          </p:cNvPr>
          <p:cNvSpPr txBox="1">
            <a:spLocks noGrp="1"/>
          </p:cNvSpPr>
          <p:nvPr>
            <p:ph type="title"/>
          </p:nvPr>
        </p:nvSpPr>
        <p:spPr>
          <a:xfrm>
            <a:off x="320040" y="86355"/>
            <a:ext cx="10396883" cy="1151961"/>
          </a:xfrm>
        </p:spPr>
        <p:txBody>
          <a:bodyPr/>
          <a:lstStyle/>
          <a:p>
            <a:pPr lvl="0"/>
            <a:r>
              <a:rPr lang="en-GB" sz="4000"/>
              <a:t>Conclusion:</a:t>
            </a:r>
          </a:p>
        </p:txBody>
      </p:sp>
      <p:sp>
        <p:nvSpPr>
          <p:cNvPr id="3" name="TextBox 3">
            <a:extLst>
              <a:ext uri="{FF2B5EF4-FFF2-40B4-BE49-F238E27FC236}">
                <a16:creationId xmlns:a16="http://schemas.microsoft.com/office/drawing/2014/main" id="{E77909F6-68CD-41B3-49C8-500B10653F5A}"/>
              </a:ext>
            </a:extLst>
          </p:cNvPr>
          <p:cNvSpPr txBox="1"/>
          <p:nvPr/>
        </p:nvSpPr>
        <p:spPr>
          <a:xfrm>
            <a:off x="447041" y="1238326"/>
            <a:ext cx="10861042" cy="326698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Evergreen care home use theories relating to models of communication to improve the effective team working within the staff.</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special care to the patients.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Ineffective communication in health care sector leads patient and organization to the harm and failure.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Shannon Weaver Model of communication is mostly focused and used in health care sector.</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A7628-050A-2EA0-62BF-4C4F3C77359B}"/>
              </a:ext>
            </a:extLst>
          </p:cNvPr>
          <p:cNvSpPr txBox="1">
            <a:spLocks noGrp="1"/>
          </p:cNvSpPr>
          <p:nvPr>
            <p:ph type="title"/>
          </p:nvPr>
        </p:nvSpPr>
        <p:spPr>
          <a:xfrm>
            <a:off x="452125" y="137160"/>
            <a:ext cx="10396883" cy="1151961"/>
          </a:xfrm>
        </p:spPr>
        <p:txBody>
          <a:bodyPr/>
          <a:lstStyle/>
          <a:p>
            <a:pPr lvl="0"/>
            <a:r>
              <a:rPr lang="en-GB" sz="2400" b="1">
                <a:latin typeface="Arial" pitchFamily="34"/>
                <a:cs typeface="Arial" pitchFamily="34"/>
              </a:rPr>
              <a:t>REFRENCES</a:t>
            </a:r>
          </a:p>
        </p:txBody>
      </p:sp>
      <p:sp>
        <p:nvSpPr>
          <p:cNvPr id="3" name="Content Placeholder 2">
            <a:extLst>
              <a:ext uri="{FF2B5EF4-FFF2-40B4-BE49-F238E27FC236}">
                <a16:creationId xmlns:a16="http://schemas.microsoft.com/office/drawing/2014/main" id="{ABA77CA9-BBEC-62A7-88B3-5A270397B41C}"/>
              </a:ext>
            </a:extLst>
          </p:cNvPr>
          <p:cNvSpPr txBox="1">
            <a:spLocks noGrp="1"/>
          </p:cNvSpPr>
          <p:nvPr>
            <p:ph idx="1"/>
          </p:nvPr>
        </p:nvSpPr>
        <p:spPr>
          <a:xfrm>
            <a:off x="454292" y="1077876"/>
            <a:ext cx="10394707" cy="3311188"/>
          </a:xfrm>
        </p:spPr>
        <p:txBody>
          <a:bodyPr/>
          <a:lstStyle/>
          <a:p>
            <a:pPr lvl="0"/>
            <a:r>
              <a:rPr lang="en-GB" sz="1400">
                <a:latin typeface="Arial" pitchFamily="34"/>
                <a:cs typeface="Arial" pitchFamily="34"/>
              </a:rPr>
              <a:t>Shannon, C. (1948). A Mathematical Theory of Communication. The Bell System Technical Journal, 27(1): 379-423. (you can access this article for free here)</a:t>
            </a:r>
          </a:p>
          <a:p>
            <a:pPr lvl="0"/>
            <a:r>
              <a:rPr lang="en-GB" sz="1400">
                <a:latin typeface="Arial" pitchFamily="34"/>
                <a:cs typeface="Arial" pitchFamily="34"/>
              </a:rPr>
              <a:t>Griffin, E. M. (2006). A first look at communication theory. London: McGraw-Hill.</a:t>
            </a:r>
          </a:p>
          <a:p>
            <a:pPr lvl="0"/>
            <a:r>
              <a:rPr lang="en-GB" sz="1400">
                <a:latin typeface="Arial" pitchFamily="34"/>
                <a:cs typeface="Arial" pitchFamily="34"/>
              </a:rPr>
              <a:t>l-Fedaghi, S. (2012). A conceptual foundation for the Shannon-Weaver model of communication. International Journal of Soft Computing, 7(1): 12 – 19.</a:t>
            </a:r>
          </a:p>
          <a:p>
            <a:pPr lvl="0"/>
            <a:r>
              <a:rPr lang="en-GB" sz="1400">
                <a:latin typeface="Arial" pitchFamily="34"/>
                <a:cs typeface="Arial" pitchFamily="34"/>
              </a:rPr>
              <a:t>Prioryadultcare.co.uk. 2022. Evergreen. [online] Available at: &lt;https://www.prioryadultcare.co.uk/find-a-location/evergreen/&gt; [Accessed 26 July 2022].</a:t>
            </a:r>
          </a:p>
          <a:p>
            <a:pPr lvl="0"/>
            <a:endParaRPr lang="en-GB" sz="1400">
              <a:latin typeface="Arial" pitchFamily="34"/>
              <a:cs typeface="Arial" pitchFamily="3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6688B123-54FD-3231-1958-8FBEB040D810}"/>
              </a:ext>
            </a:extLst>
          </p:cNvPr>
          <p:cNvGraphicFramePr>
            <a:graphicFrameLocks noGrp="1"/>
          </p:cNvGraphicFramePr>
          <p:nvPr/>
        </p:nvGraphicFramePr>
        <p:xfrm>
          <a:off x="1000125" y="719669"/>
          <a:ext cx="10101267" cy="5422721"/>
        </p:xfrm>
        <a:graphic>
          <a:graphicData uri="http://schemas.openxmlformats.org/drawingml/2006/table">
            <a:tbl>
              <a:tblPr firstRow="1" bandRow="1">
                <a:effectLst/>
                <a:tableStyleId>{073A0DAA-6AF3-43AB-8588-CEC1D06C72B9}</a:tableStyleId>
              </a:tblPr>
              <a:tblGrid>
                <a:gridCol w="3643317">
                  <a:extLst>
                    <a:ext uri="{9D8B030D-6E8A-4147-A177-3AD203B41FA5}">
                      <a16:colId xmlns:a16="http://schemas.microsoft.com/office/drawing/2014/main" val="2374382871"/>
                    </a:ext>
                  </a:extLst>
                </a:gridCol>
                <a:gridCol w="6457949">
                  <a:extLst>
                    <a:ext uri="{9D8B030D-6E8A-4147-A177-3AD203B41FA5}">
                      <a16:colId xmlns:a16="http://schemas.microsoft.com/office/drawing/2014/main" val="2300176042"/>
                    </a:ext>
                  </a:extLst>
                </a:gridCol>
              </a:tblGrid>
              <a:tr h="882560">
                <a:tc>
                  <a:txBody>
                    <a:bodyPr/>
                    <a:lstStyle/>
                    <a:p>
                      <a:pPr lvl="0" algn="ctr"/>
                      <a:r>
                        <a:rPr lang="en-GB" sz="2400"/>
                        <a:t>Teamwork Evaluation </a:t>
                      </a:r>
                    </a:p>
                  </a:txBody>
                  <a:tcPr/>
                </a:tc>
                <a:tc>
                  <a:txBody>
                    <a:bodyPr/>
                    <a:lstStyle/>
                    <a:p>
                      <a:pPr lvl="0" algn="ctr"/>
                      <a:r>
                        <a:rPr lang="en-GB" sz="2400"/>
                        <a:t>Team responses. </a:t>
                      </a:r>
                    </a:p>
                    <a:p>
                      <a:pPr lvl="0" algn="ctr"/>
                      <a:r>
                        <a:rPr lang="en-GB" sz="2400"/>
                        <a:t>Mohammad ilyas</a:t>
                      </a:r>
                    </a:p>
                  </a:txBody>
                  <a:tcPr/>
                </a:tc>
                <a:extLst>
                  <a:ext uri="{0D108BD9-81ED-4DB2-BD59-A6C34878D82A}">
                    <a16:rowId xmlns:a16="http://schemas.microsoft.com/office/drawing/2014/main" val="634984123"/>
                  </a:ext>
                </a:extLst>
              </a:tr>
              <a:tr h="882560">
                <a:tc>
                  <a:txBody>
                    <a:bodyPr/>
                    <a:lstStyle/>
                    <a:p>
                      <a:pPr lvl="0"/>
                      <a:r>
                        <a:rPr lang="en-GB"/>
                        <a:t>Who was in your team? </a:t>
                      </a:r>
                    </a:p>
                  </a:txBody>
                  <a:tcPr/>
                </a:tc>
                <a:tc>
                  <a:txBody>
                    <a:bodyPr/>
                    <a:lstStyle/>
                    <a:p>
                      <a:pPr lvl="0"/>
                      <a:r>
                        <a:rPr lang="en-GB"/>
                        <a:t>Parveen Atchia</a:t>
                      </a:r>
                    </a:p>
                    <a:p>
                      <a:pPr lvl="0"/>
                      <a:r>
                        <a:rPr lang="en-GB"/>
                        <a:t>Zafrin Akhter</a:t>
                      </a:r>
                    </a:p>
                    <a:p>
                      <a:pPr lvl="0"/>
                      <a:r>
                        <a:rPr lang="en-GB"/>
                        <a:t>Hawa Dhabelia</a:t>
                      </a:r>
                    </a:p>
                  </a:txBody>
                  <a:tcPr/>
                </a:tc>
                <a:extLst>
                  <a:ext uri="{0D108BD9-81ED-4DB2-BD59-A6C34878D82A}">
                    <a16:rowId xmlns:a16="http://schemas.microsoft.com/office/drawing/2014/main" val="188980158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key strengths of your team? </a:t>
                      </a:r>
                    </a:p>
                    <a:p>
                      <a:pPr lvl="0"/>
                      <a:endParaRPr lang="en-GB"/>
                    </a:p>
                  </a:txBody>
                  <a:tcPr/>
                </a:tc>
                <a:tc>
                  <a:txBody>
                    <a:bodyPr/>
                    <a:lstStyle/>
                    <a:p>
                      <a:pPr lvl="0"/>
                      <a:r>
                        <a:rPr lang="en-GB"/>
                        <a:t>We worked as a team and we did effective communication regarding the task. All the members were active and quick to respond.</a:t>
                      </a:r>
                    </a:p>
                  </a:txBody>
                  <a:tcPr/>
                </a:tc>
                <a:extLst>
                  <a:ext uri="{0D108BD9-81ED-4DB2-BD59-A6C34878D82A}">
                    <a16:rowId xmlns:a16="http://schemas.microsoft.com/office/drawing/2014/main" val="655989517"/>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challenges that you overcame as a team?</a:t>
                      </a:r>
                    </a:p>
                    <a:p>
                      <a:pPr lvl="0"/>
                      <a:endParaRPr lang="en-GB"/>
                    </a:p>
                  </a:txBody>
                  <a:tcPr/>
                </a:tc>
                <a:tc>
                  <a:txBody>
                    <a:bodyPr/>
                    <a:lstStyle/>
                    <a:p>
                      <a:pPr lvl="0"/>
                      <a:r>
                        <a:rPr lang="en-GB"/>
                        <a:t>We didn’t overcame many challenges as we were connected all the time and ready to respond any question. </a:t>
                      </a:r>
                    </a:p>
                  </a:txBody>
                  <a:tcPr/>
                </a:tc>
                <a:extLst>
                  <a:ext uri="{0D108BD9-81ED-4DB2-BD59-A6C34878D82A}">
                    <a16:rowId xmlns:a16="http://schemas.microsoft.com/office/drawing/2014/main" val="345963485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would you do differently if you worked as a team again?</a:t>
                      </a:r>
                    </a:p>
                    <a:p>
                      <a:pPr lvl="0"/>
                      <a:endParaRPr lang="en-GB"/>
                    </a:p>
                  </a:txBody>
                  <a:tcPr/>
                </a:tc>
                <a:tc>
                  <a:txBody>
                    <a:bodyPr/>
                    <a:lstStyle/>
                    <a:p>
                      <a:pPr lvl="0"/>
                      <a:r>
                        <a:rPr lang="en-GB"/>
                        <a:t>I don’t think to do anything differently as I gave my 100% in the group work. </a:t>
                      </a:r>
                    </a:p>
                  </a:txBody>
                  <a:tcPr/>
                </a:tc>
                <a:extLst>
                  <a:ext uri="{0D108BD9-81ED-4DB2-BD59-A6C34878D82A}">
                    <a16:rowId xmlns:a16="http://schemas.microsoft.com/office/drawing/2014/main" val="4132944801"/>
                  </a:ext>
                </a:extLst>
              </a:tr>
              <a:tr h="882560">
                <a:tc>
                  <a:txBody>
                    <a:bodyPr/>
                    <a:lstStyle/>
                    <a:p>
                      <a:pPr lvl="0"/>
                      <a:r>
                        <a:rPr lang="en-GB"/>
                        <a:t>How would you rate your team working? Out of 10? </a:t>
                      </a:r>
                    </a:p>
                  </a:txBody>
                  <a:tcPr/>
                </a:tc>
                <a:tc>
                  <a:txBody>
                    <a:bodyPr/>
                    <a:lstStyle/>
                    <a:p>
                      <a:pPr lvl="0"/>
                      <a:r>
                        <a:rPr lang="en-GB"/>
                        <a:t> 10/10</a:t>
                      </a:r>
                    </a:p>
                  </a:txBody>
                  <a:tcPr/>
                </a:tc>
                <a:extLst>
                  <a:ext uri="{0D108BD9-81ED-4DB2-BD59-A6C34878D82A}">
                    <a16:rowId xmlns:a16="http://schemas.microsoft.com/office/drawing/2014/main" val="111149196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863D169-82D3-B7A4-4850-44D639EBA9C3}"/>
              </a:ext>
            </a:extLst>
          </p:cNvPr>
          <p:cNvPicPr>
            <a:picLocks noChangeAspect="1"/>
          </p:cNvPicPr>
          <p:nvPr/>
        </p:nvPicPr>
        <p:blipFill>
          <a:blip r:embed="rId2"/>
          <a:srcRect l="23570" t="19192" r="58921" b="63889"/>
          <a:stretch>
            <a:fillRect/>
          </a:stretch>
        </p:blipFill>
        <p:spPr>
          <a:xfrm>
            <a:off x="5783698" y="2363193"/>
            <a:ext cx="1757138" cy="2066306"/>
          </a:xfrm>
          <a:prstGeom prst="rect">
            <a:avLst/>
          </a:prstGeom>
          <a:noFill/>
          <a:ln cap="flat">
            <a:noFill/>
          </a:ln>
        </p:spPr>
      </p:pic>
      <p:sp>
        <p:nvSpPr>
          <p:cNvPr id="3" name="TextBox 5">
            <a:extLst>
              <a:ext uri="{FF2B5EF4-FFF2-40B4-BE49-F238E27FC236}">
                <a16:creationId xmlns:a16="http://schemas.microsoft.com/office/drawing/2014/main" id="{6CF11404-D12D-5F2E-D457-D9173E50138F}"/>
              </a:ext>
            </a:extLst>
          </p:cNvPr>
          <p:cNvSpPr txBox="1"/>
          <p:nvPr/>
        </p:nvSpPr>
        <p:spPr>
          <a:xfrm>
            <a:off x="2422565" y="2363193"/>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Hawa Dabhelia</a:t>
            </a:r>
          </a:p>
        </p:txBody>
      </p:sp>
      <p:sp>
        <p:nvSpPr>
          <p:cNvPr id="4" name="TextBox 7">
            <a:extLst>
              <a:ext uri="{FF2B5EF4-FFF2-40B4-BE49-F238E27FC236}">
                <a16:creationId xmlns:a16="http://schemas.microsoft.com/office/drawing/2014/main" id="{64802410-3B73-9523-F72A-719EC5E52932}"/>
              </a:ext>
            </a:extLst>
          </p:cNvPr>
          <p:cNvSpPr txBox="1"/>
          <p:nvPr/>
        </p:nvSpPr>
        <p:spPr>
          <a:xfrm>
            <a:off x="2422565" y="2784165"/>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2122087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794BD58-BCC9-844D-7405-38E9655D3AF8}"/>
              </a:ext>
            </a:extLst>
          </p:cNvPr>
          <p:cNvSpPr txBox="1">
            <a:spLocks noGrp="1"/>
          </p:cNvSpPr>
          <p:nvPr>
            <p:ph type="title"/>
          </p:nvPr>
        </p:nvSpPr>
        <p:spPr>
          <a:xfrm>
            <a:off x="254843" y="204258"/>
            <a:ext cx="8825660" cy="1915649"/>
          </a:xfrm>
        </p:spPr>
        <p:txBody>
          <a:bodyPr/>
          <a:lstStyle/>
          <a:p>
            <a:pPr lvl="0"/>
            <a:r>
              <a:rPr lang="en-US"/>
              <a:t>INTRODUCTION</a:t>
            </a:r>
          </a:p>
        </p:txBody>
      </p:sp>
      <p:sp>
        <p:nvSpPr>
          <p:cNvPr id="3" name="Rectangle 1">
            <a:extLst>
              <a:ext uri="{FF2B5EF4-FFF2-40B4-BE49-F238E27FC236}">
                <a16:creationId xmlns:a16="http://schemas.microsoft.com/office/drawing/2014/main" id="{49683AD9-7746-7D5A-B3B4-5F76B0C8A4DD}"/>
              </a:ext>
            </a:extLst>
          </p:cNvPr>
          <p:cNvSpPr/>
          <p:nvPr/>
        </p:nvSpPr>
        <p:spPr>
          <a:xfrm>
            <a:off x="2647946" y="2274835"/>
            <a:ext cx="6096003" cy="230832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2446D-4540-106F-F924-27545E87789F}"/>
              </a:ext>
            </a:extLst>
          </p:cNvPr>
          <p:cNvSpPr txBox="1">
            <a:spLocks noGrp="1"/>
          </p:cNvSpPr>
          <p:nvPr>
            <p:ph type="title"/>
          </p:nvPr>
        </p:nvSpPr>
        <p:spPr>
          <a:xfrm>
            <a:off x="0" y="0"/>
            <a:ext cx="9404722" cy="1400531"/>
          </a:xfrm>
        </p:spPr>
        <p:txBody>
          <a:bodyPr/>
          <a:lstStyle/>
          <a:p>
            <a:pPr lvl="0"/>
            <a:r>
              <a:rPr lang="en-US" b="1"/>
              <a:t>Benefits of Effective Communication Process</a:t>
            </a:r>
            <a:br>
              <a:rPr lang="en-US" b="1"/>
            </a:br>
            <a:endParaRPr lang="en-US"/>
          </a:p>
        </p:txBody>
      </p:sp>
      <p:sp>
        <p:nvSpPr>
          <p:cNvPr id="3" name="Content Placeholder 2">
            <a:extLst>
              <a:ext uri="{FF2B5EF4-FFF2-40B4-BE49-F238E27FC236}">
                <a16:creationId xmlns:a16="http://schemas.microsoft.com/office/drawing/2014/main" id="{DBFB1740-E49F-4470-F05F-EB273801F829}"/>
              </a:ext>
            </a:extLst>
          </p:cNvPr>
          <p:cNvSpPr txBox="1">
            <a:spLocks noGrp="1"/>
          </p:cNvSpPr>
          <p:nvPr>
            <p:ph idx="1"/>
          </p:nvPr>
        </p:nvSpPr>
        <p:spPr>
          <a:xfrm>
            <a:off x="0" y="1438552"/>
            <a:ext cx="3588617" cy="1990447"/>
          </a:xfrm>
        </p:spPr>
        <p:txBody>
          <a:bodyPr/>
          <a:lstStyle/>
          <a:p>
            <a:pPr lvl="0"/>
            <a:r>
              <a:rPr lang="en-US"/>
              <a:t>Preventing and Resolving Problems</a:t>
            </a:r>
          </a:p>
          <a:p>
            <a:pPr lvl="0"/>
            <a:r>
              <a:rPr lang="en-US"/>
              <a:t>Increases Employee Engagement</a:t>
            </a:r>
          </a:p>
          <a:p>
            <a:pPr lvl="0"/>
            <a:r>
              <a:rPr lang="en-US"/>
              <a:t>Improved Productivity</a:t>
            </a:r>
          </a:p>
        </p:txBody>
      </p:sp>
      <p:pic>
        <p:nvPicPr>
          <p:cNvPr id="4" name="Picture 2" descr="A Guide to Effective Communication for Project Management">
            <a:extLst>
              <a:ext uri="{FF2B5EF4-FFF2-40B4-BE49-F238E27FC236}">
                <a16:creationId xmlns:a16="http://schemas.microsoft.com/office/drawing/2014/main" id="{597EA5C6-D1AA-E45A-BA0C-C463CCEFA94E}"/>
              </a:ext>
            </a:extLst>
          </p:cNvPr>
          <p:cNvPicPr>
            <a:picLocks noChangeAspect="1"/>
          </p:cNvPicPr>
          <p:nvPr/>
        </p:nvPicPr>
        <p:blipFill>
          <a:blip r:embed="rId3"/>
          <a:srcRect/>
          <a:stretch>
            <a:fillRect/>
          </a:stretch>
        </p:blipFill>
        <p:spPr>
          <a:xfrm>
            <a:off x="7905746" y="0"/>
            <a:ext cx="4286249" cy="2419346"/>
          </a:xfrm>
          <a:prstGeom prst="rect">
            <a:avLst/>
          </a:prstGeom>
          <a:noFill/>
          <a:ln cap="flat">
            <a:noFill/>
          </a:ln>
        </p:spPr>
      </p:pic>
      <p:sp>
        <p:nvSpPr>
          <p:cNvPr id="5" name="Rectangle 4">
            <a:extLst>
              <a:ext uri="{FF2B5EF4-FFF2-40B4-BE49-F238E27FC236}">
                <a16:creationId xmlns:a16="http://schemas.microsoft.com/office/drawing/2014/main" id="{FDC12880-791A-1761-8F4F-1169E3181DE3}"/>
              </a:ext>
            </a:extLst>
          </p:cNvPr>
          <p:cNvSpPr/>
          <p:nvPr/>
        </p:nvSpPr>
        <p:spPr>
          <a:xfrm>
            <a:off x="42867" y="3414717"/>
            <a:ext cx="11887200"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Benefits of effective communication process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Preventing and Resolving problems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Effective communication helps resolve and prevent conflicts. The ability to resolve conflicts and avoid new ones depends on being able to communicate effectively (Austin and Pinkleton,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Increases employee engagement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helps to maintain open lines of communication between employees and other organization members. In the end, this improves employee engagement, which may result in higher employee satisfaction and a more positive workplace culture.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Improved productivity</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Employees are more productive and efficient when they are engaged in their job and know exactly what is expected of them (Genç, 2017). When employees aren't clear on their responsibilities or expectations they may feel unable to accomplish their jobs well.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5F04-33B1-8ACB-1F0C-DC936E8F39F2}"/>
              </a:ext>
            </a:extLst>
          </p:cNvPr>
          <p:cNvSpPr txBox="1">
            <a:spLocks noGrp="1"/>
          </p:cNvSpPr>
          <p:nvPr>
            <p:ph type="title"/>
          </p:nvPr>
        </p:nvSpPr>
        <p:spPr>
          <a:xfrm>
            <a:off x="0" y="0"/>
            <a:ext cx="9404722" cy="1400531"/>
          </a:xfrm>
        </p:spPr>
        <p:txBody>
          <a:bodyPr/>
          <a:lstStyle/>
          <a:p>
            <a:pPr lvl="0"/>
            <a:r>
              <a:rPr lang="en-US" b="1"/>
              <a:t>Circular Model of Communication</a:t>
            </a:r>
            <a:endParaRPr lang="en-US"/>
          </a:p>
        </p:txBody>
      </p:sp>
      <p:pic>
        <p:nvPicPr>
          <p:cNvPr id="3" name="Picture 2" descr="Communication Process – relivingmbadays">
            <a:extLst>
              <a:ext uri="{FF2B5EF4-FFF2-40B4-BE49-F238E27FC236}">
                <a16:creationId xmlns:a16="http://schemas.microsoft.com/office/drawing/2014/main" id="{51564037-B082-65E5-10E9-FF732122243C}"/>
              </a:ext>
            </a:extLst>
          </p:cNvPr>
          <p:cNvPicPr>
            <a:picLocks noChangeAspect="1"/>
          </p:cNvPicPr>
          <p:nvPr/>
        </p:nvPicPr>
        <p:blipFill>
          <a:blip r:embed="rId3"/>
          <a:srcRect/>
          <a:stretch>
            <a:fillRect/>
          </a:stretch>
        </p:blipFill>
        <p:spPr>
          <a:xfrm>
            <a:off x="6056628" y="806107"/>
            <a:ext cx="6135377" cy="3102211"/>
          </a:xfrm>
          <a:prstGeom prst="rect">
            <a:avLst/>
          </a:prstGeom>
          <a:noFill/>
          <a:ln cap="flat">
            <a:noFill/>
          </a:ln>
        </p:spPr>
      </p:pic>
      <p:sp>
        <p:nvSpPr>
          <p:cNvPr id="4" name="Rectangle 2">
            <a:extLst>
              <a:ext uri="{FF2B5EF4-FFF2-40B4-BE49-F238E27FC236}">
                <a16:creationId xmlns:a16="http://schemas.microsoft.com/office/drawing/2014/main" id="{696EBDDD-958C-728F-0BB8-CDAC41D5A96A}"/>
              </a:ext>
            </a:extLst>
          </p:cNvPr>
          <p:cNvSpPr/>
          <p:nvPr/>
        </p:nvSpPr>
        <p:spPr>
          <a:xfrm>
            <a:off x="0" y="2288212"/>
            <a:ext cx="6096003" cy="4247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Circular Model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1A4C-6EE3-3C53-BAE2-ECE9E489B978}"/>
              </a:ext>
            </a:extLst>
          </p:cNvPr>
          <p:cNvSpPr txBox="1">
            <a:spLocks noGrp="1"/>
          </p:cNvSpPr>
          <p:nvPr>
            <p:ph type="title"/>
          </p:nvPr>
        </p:nvSpPr>
        <p:spPr>
          <a:xfrm>
            <a:off x="0" y="0"/>
            <a:ext cx="9404722" cy="1400531"/>
          </a:xfrm>
        </p:spPr>
        <p:txBody>
          <a:bodyPr/>
          <a:lstStyle/>
          <a:p>
            <a:pPr lvl="0"/>
            <a:r>
              <a:rPr lang="en-US" b="1"/>
              <a:t>Barriers to Effective Communication</a:t>
            </a:r>
            <a:endParaRPr lang="en-US"/>
          </a:p>
        </p:txBody>
      </p:sp>
      <p:sp>
        <p:nvSpPr>
          <p:cNvPr id="3" name="Content Placeholder 2">
            <a:extLst>
              <a:ext uri="{FF2B5EF4-FFF2-40B4-BE49-F238E27FC236}">
                <a16:creationId xmlns:a16="http://schemas.microsoft.com/office/drawing/2014/main" id="{2A157E7B-E4EE-1538-6769-9DBDE8492251}"/>
              </a:ext>
            </a:extLst>
          </p:cNvPr>
          <p:cNvSpPr txBox="1">
            <a:spLocks noGrp="1"/>
          </p:cNvSpPr>
          <p:nvPr>
            <p:ph idx="1"/>
          </p:nvPr>
        </p:nvSpPr>
        <p:spPr>
          <a:xfrm>
            <a:off x="0" y="1132456"/>
            <a:ext cx="3260869" cy="1964899"/>
          </a:xfrm>
        </p:spPr>
        <p:txBody>
          <a:bodyPr/>
          <a:lstStyle/>
          <a:p>
            <a:pPr lvl="0"/>
            <a:r>
              <a:rPr lang="en-US"/>
              <a:t>Lack of Transparency and Trust</a:t>
            </a:r>
          </a:p>
          <a:p>
            <a:pPr lvl="0"/>
            <a:r>
              <a:rPr lang="en-US"/>
              <a:t>Conflicts in Workplace</a:t>
            </a:r>
          </a:p>
          <a:p>
            <a:pPr lvl="0"/>
            <a:r>
              <a:rPr lang="en-US"/>
              <a:t>Cultural Differences</a:t>
            </a:r>
          </a:p>
        </p:txBody>
      </p:sp>
      <p:pic>
        <p:nvPicPr>
          <p:cNvPr id="4" name="Picture 2" descr="Meaning of Communication Barriers - QS Study">
            <a:extLst>
              <a:ext uri="{FF2B5EF4-FFF2-40B4-BE49-F238E27FC236}">
                <a16:creationId xmlns:a16="http://schemas.microsoft.com/office/drawing/2014/main" id="{C59E0D20-02A9-F276-2169-329F7974957A}"/>
              </a:ext>
            </a:extLst>
          </p:cNvPr>
          <p:cNvPicPr>
            <a:picLocks noChangeAspect="1"/>
          </p:cNvPicPr>
          <p:nvPr/>
        </p:nvPicPr>
        <p:blipFill>
          <a:blip r:embed="rId3"/>
          <a:srcRect/>
          <a:stretch>
            <a:fillRect/>
          </a:stretch>
        </p:blipFill>
        <p:spPr>
          <a:xfrm>
            <a:off x="7619996" y="707882"/>
            <a:ext cx="4572000" cy="2921572"/>
          </a:xfrm>
          <a:prstGeom prst="rect">
            <a:avLst/>
          </a:prstGeom>
          <a:noFill/>
          <a:ln cap="flat">
            <a:noFill/>
          </a:ln>
        </p:spPr>
      </p:pic>
      <p:sp>
        <p:nvSpPr>
          <p:cNvPr id="5" name="Rectangle 4">
            <a:extLst>
              <a:ext uri="{FF2B5EF4-FFF2-40B4-BE49-F238E27FC236}">
                <a16:creationId xmlns:a16="http://schemas.microsoft.com/office/drawing/2014/main" id="{CEEE6DF2-088A-E707-54C9-EB32B333E27F}"/>
              </a:ext>
            </a:extLst>
          </p:cNvPr>
          <p:cNvSpPr/>
          <p:nvPr/>
        </p:nvSpPr>
        <p:spPr>
          <a:xfrm>
            <a:off x="61914" y="3075831"/>
            <a:ext cx="10382253"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Barriers to effective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Lack of transparency and trust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Lack of transparency and confidence limits sharing. Some workers may grow nervous and speculate if they believe you are hiding information, making it harder to engage with them.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Conflicts in workplace</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 stumbling block to good communication is conflict, which can arise for a variety of reasons. What important is trying to resolve the disagreement. When a quarrel festers, people take sides and communication becomes tough.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Cultural differences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To connect with individuals from other cultures, you must comprehend their thoughts, linguistics, gestures, and concepts (Barker, 2016). Prejudices, etiquette, and viewpoints are all influenced by cultural norms and values.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E7473-2797-BAE7-33D4-30578F7625DA}"/>
              </a:ext>
            </a:extLst>
          </p:cNvPr>
          <p:cNvSpPr txBox="1">
            <a:spLocks noGrp="1"/>
          </p:cNvSpPr>
          <p:nvPr>
            <p:ph type="title"/>
          </p:nvPr>
        </p:nvSpPr>
        <p:spPr>
          <a:xfrm>
            <a:off x="0" y="0"/>
            <a:ext cx="9404722" cy="1400531"/>
          </a:xfrm>
        </p:spPr>
        <p:txBody>
          <a:bodyPr/>
          <a:lstStyle/>
          <a:p>
            <a:pPr lvl="0"/>
            <a:r>
              <a:rPr lang="en-US"/>
              <a:t>Channels of Communication</a:t>
            </a:r>
          </a:p>
        </p:txBody>
      </p:sp>
      <p:sp>
        <p:nvSpPr>
          <p:cNvPr id="3" name="Content Placeholder 2">
            <a:extLst>
              <a:ext uri="{FF2B5EF4-FFF2-40B4-BE49-F238E27FC236}">
                <a16:creationId xmlns:a16="http://schemas.microsoft.com/office/drawing/2014/main" id="{F39014DC-43B3-A27A-0BA7-83708E1993DB}"/>
              </a:ext>
            </a:extLst>
          </p:cNvPr>
          <p:cNvSpPr txBox="1">
            <a:spLocks noGrp="1"/>
          </p:cNvSpPr>
          <p:nvPr>
            <p:ph idx="1"/>
          </p:nvPr>
        </p:nvSpPr>
        <p:spPr>
          <a:xfrm>
            <a:off x="0" y="1374489"/>
            <a:ext cx="2665128" cy="1604680"/>
          </a:xfrm>
        </p:spPr>
        <p:txBody>
          <a:bodyPr/>
          <a:lstStyle/>
          <a:p>
            <a:pPr lvl="0"/>
            <a:r>
              <a:rPr lang="en-US"/>
              <a:t>E-mail.</a:t>
            </a:r>
          </a:p>
          <a:p>
            <a:pPr lvl="0"/>
            <a:r>
              <a:rPr lang="en-US"/>
              <a:t>Intranet.</a:t>
            </a:r>
          </a:p>
          <a:p>
            <a:pPr lvl="0"/>
            <a:r>
              <a:rPr lang="en-US"/>
              <a:t>Video- conferencing.</a:t>
            </a:r>
          </a:p>
        </p:txBody>
      </p:sp>
      <p:pic>
        <p:nvPicPr>
          <p:cNvPr id="4" name="Picture 4" descr="109,014 Communication Channels Stock Photos, Pictures &amp; Royalty-Free Images  - iStock">
            <a:extLst>
              <a:ext uri="{FF2B5EF4-FFF2-40B4-BE49-F238E27FC236}">
                <a16:creationId xmlns:a16="http://schemas.microsoft.com/office/drawing/2014/main" id="{44D0BB50-4254-BE43-A97E-9755568593ED}"/>
              </a:ext>
            </a:extLst>
          </p:cNvPr>
          <p:cNvPicPr>
            <a:picLocks noChangeAspect="1"/>
          </p:cNvPicPr>
          <p:nvPr/>
        </p:nvPicPr>
        <p:blipFill>
          <a:blip r:embed="rId3"/>
          <a:srcRect l="5062" t="6669" r="3910" b="3613"/>
          <a:stretch>
            <a:fillRect/>
          </a:stretch>
        </p:blipFill>
        <p:spPr>
          <a:xfrm>
            <a:off x="8185352" y="697193"/>
            <a:ext cx="4006644" cy="2648065"/>
          </a:xfrm>
          <a:prstGeom prst="rect">
            <a:avLst/>
          </a:prstGeom>
          <a:noFill/>
          <a:ln cap="flat">
            <a:noFill/>
          </a:ln>
        </p:spPr>
      </p:pic>
      <p:sp>
        <p:nvSpPr>
          <p:cNvPr id="5" name="Rectangle 3">
            <a:extLst>
              <a:ext uri="{FF2B5EF4-FFF2-40B4-BE49-F238E27FC236}">
                <a16:creationId xmlns:a16="http://schemas.microsoft.com/office/drawing/2014/main" id="{ACBA383E-1681-61B5-97AE-1425500FC86E}"/>
              </a:ext>
            </a:extLst>
          </p:cNvPr>
          <p:cNvSpPr/>
          <p:nvPr/>
        </p:nvSpPr>
        <p:spPr>
          <a:xfrm>
            <a:off x="9829" y="2966825"/>
            <a:ext cx="11759385" cy="397031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Channels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E-mail</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Intranet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Using an intranet for company-wide communication is a better alternative (Verčič and Špoljarić, 2020). Accessible FAQs and helpdesks provide for faster response times on minor to medium-sized concerns.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Page Break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Video- conferencing</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Larger firms must pay to utilize video conferencing solutions, but they're useful for real-time communication. Video conferencing permits complex or lengthy interactions, although scheduling is required.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6AC2-97D2-1F92-5E49-9C4AAB1EF191}"/>
              </a:ext>
            </a:extLst>
          </p:cNvPr>
          <p:cNvSpPr txBox="1">
            <a:spLocks noGrp="1"/>
          </p:cNvSpPr>
          <p:nvPr>
            <p:ph type="title"/>
          </p:nvPr>
        </p:nvSpPr>
        <p:spPr>
          <a:xfrm>
            <a:off x="0" y="0"/>
            <a:ext cx="8825660" cy="1915649"/>
          </a:xfrm>
        </p:spPr>
        <p:txBody>
          <a:bodyPr/>
          <a:lstStyle/>
          <a:p>
            <a:pPr lvl="0"/>
            <a:r>
              <a:rPr lang="en-US"/>
              <a:t>CONCLUSION</a:t>
            </a:r>
          </a:p>
        </p:txBody>
      </p:sp>
      <p:sp>
        <p:nvSpPr>
          <p:cNvPr id="3" name="Rectangle 2">
            <a:extLst>
              <a:ext uri="{FF2B5EF4-FFF2-40B4-BE49-F238E27FC236}">
                <a16:creationId xmlns:a16="http://schemas.microsoft.com/office/drawing/2014/main" id="{031FD9FC-D5CA-3131-A8AE-0BEED2D97F3D}"/>
              </a:ext>
            </a:extLst>
          </p:cNvPr>
          <p:cNvSpPr/>
          <p:nvPr/>
        </p:nvSpPr>
        <p:spPr>
          <a:xfrm>
            <a:off x="3047996" y="2413339"/>
            <a:ext cx="6096003" cy="203132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Conclusion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We can conclude that effective communication is very important to ensure smooth running of an organization. An organization should use an effective model of communication along with most useful communication channels to ensure effective communication.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FC5B-23E5-7AB7-0821-96EBD04B75DE}"/>
              </a:ext>
            </a:extLst>
          </p:cNvPr>
          <p:cNvSpPr txBox="1">
            <a:spLocks noGrp="1"/>
          </p:cNvSpPr>
          <p:nvPr>
            <p:ph type="title"/>
          </p:nvPr>
        </p:nvSpPr>
        <p:spPr>
          <a:xfrm>
            <a:off x="0" y="0"/>
            <a:ext cx="8825660" cy="1915649"/>
          </a:xfrm>
        </p:spPr>
        <p:txBody>
          <a:bodyPr/>
          <a:lstStyle/>
          <a:p>
            <a:pPr lvl="0"/>
            <a:r>
              <a:rPr lang="en-US"/>
              <a:t>REFERENCES</a:t>
            </a:r>
          </a:p>
        </p:txBody>
      </p:sp>
      <p:sp>
        <p:nvSpPr>
          <p:cNvPr id="3" name="Rectangle 2">
            <a:extLst>
              <a:ext uri="{FF2B5EF4-FFF2-40B4-BE49-F238E27FC236}">
                <a16:creationId xmlns:a16="http://schemas.microsoft.com/office/drawing/2014/main" id="{A80E2764-160E-9317-9A2E-1DFDE8EFA90E}"/>
              </a:ext>
            </a:extLst>
          </p:cNvPr>
          <p:cNvSpPr/>
          <p:nvPr/>
        </p:nvSpPr>
        <p:spPr>
          <a:xfrm>
            <a:off x="2590796" y="2094268"/>
            <a:ext cx="6096003" cy="369331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Austin, E. and Pinkleton, B., 2015. Strategic public relations management.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Barker, G., 2016. Cross-Cultural Perspectives on Intercultural Communication Competence. Journal of Intercultural Communication Research, 45(1), pp.13-30.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Genç, R., 2017. The Importance of Communication in Sustainability &amp;amp; Sustainable Strategies. Procedia Manufacturing, 8, pp.511-516.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Verčič, A. and Špoljarić, A., 2020. Managing internal communication: How the choice of channels affects internal communication satisfaction. Public Relations Review, 46(3), p.101926.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533B31-2D43-5541-110D-5358F3B51830}"/>
              </a:ext>
            </a:extLst>
          </p:cNvPr>
          <p:cNvSpPr txBox="1"/>
          <p:nvPr/>
        </p:nvSpPr>
        <p:spPr>
          <a:xfrm>
            <a:off x="911428" y="1988838"/>
            <a:ext cx="10363196" cy="1470026"/>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Zafrin Akhter</a:t>
            </a:r>
          </a:p>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2107425</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A60024AC-6C89-B734-65D5-D67C0C36E66B}"/>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77FA0CA4-7200-A433-F20B-B0CB5D66C932}"/>
              </a:ext>
            </a:extLst>
          </p:cNvPr>
          <p:cNvSpPr txBox="1">
            <a:spLocks noGrp="1"/>
          </p:cNvSpPr>
          <p:nvPr>
            <p:ph type="ctrTitle"/>
          </p:nvPr>
        </p:nvSpPr>
        <p:spPr>
          <a:xfrm>
            <a:off x="492980" y="821268"/>
            <a:ext cx="6398203" cy="5222120"/>
          </a:xfrm>
        </p:spPr>
        <p:txBody>
          <a:bodyPr anchor="ctr"/>
          <a:lstStyle/>
          <a:p>
            <a:pPr lvl="0" algn="r"/>
            <a:r>
              <a:rPr lang="en-US" sz="5400">
                <a:solidFill>
                  <a:srgbClr val="000000"/>
                </a:solidFill>
              </a:rPr>
              <a:t>Communication in Evergreen care home</a:t>
            </a:r>
          </a:p>
        </p:txBody>
      </p:sp>
      <p:cxnSp>
        <p:nvCxnSpPr>
          <p:cNvPr id="4" name="Straight Connector 18">
            <a:extLst>
              <a:ext uri="{FF2B5EF4-FFF2-40B4-BE49-F238E27FC236}">
                <a16:creationId xmlns:a16="http://schemas.microsoft.com/office/drawing/2014/main" id="{EDF9187D-1BE0-B962-7E13-7DCD537376E2}"/>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9283E7AE-358D-B38F-ADEF-A04E102F26B6}"/>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Zafrin Akhter </a:t>
            </a:r>
          </a:p>
          <a:p>
            <a:pPr lvl="0"/>
            <a:r>
              <a:rPr lang="en-US">
                <a:solidFill>
                  <a:srgbClr val="000000"/>
                </a:solidFill>
              </a:rPr>
              <a:t>2107425</a:t>
            </a:r>
          </a:p>
        </p:txBody>
      </p:sp>
      <p:pic>
        <p:nvPicPr>
          <p:cNvPr id="6" name="Picture 20">
            <a:extLst>
              <a:ext uri="{FF2B5EF4-FFF2-40B4-BE49-F238E27FC236}">
                <a16:creationId xmlns:a16="http://schemas.microsoft.com/office/drawing/2014/main" id="{FC279854-DFAE-A335-DCD1-A72A143AE942}"/>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81B863E-388C-AA15-4937-1AA16E90ED5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FF7F1A31-F4BF-6248-16B8-35D4CFABA43C}"/>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7A53ABC8-9085-7588-E3B1-13316F6ED9D2}"/>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EEC6C57-0B8D-320E-AC1B-65BD246899F6}"/>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01EC2783-BF24-9AC7-445F-98A4FBC7E2FC}"/>
              </a:ext>
            </a:extLst>
          </p:cNvPr>
          <p:cNvSpPr txBox="1">
            <a:spLocks noGrp="1"/>
          </p:cNvSpPr>
          <p:nvPr>
            <p:ph idx="1"/>
          </p:nvPr>
        </p:nvSpPr>
        <p:spPr>
          <a:xfrm>
            <a:off x="4090504" y="2628899"/>
            <a:ext cx="7454079" cy="3589788"/>
          </a:xfrm>
        </p:spPr>
        <p:txBody>
          <a:bodyPr/>
          <a:lstStyle/>
          <a:p>
            <a:pPr marL="0" lvl="0" indent="0">
              <a:lnSpc>
                <a:spcPct val="100000"/>
              </a:lnSpc>
              <a:buNone/>
            </a:pPr>
            <a:r>
              <a:rPr lang="en-US" sz="2000">
                <a:solidFill>
                  <a:srgbClr val="000000"/>
                </a:solidFill>
              </a:rPr>
              <a:t>CQC inspection report at 526 Church Road Yardley Birmingham. </a:t>
            </a:r>
          </a:p>
          <a:p>
            <a:pPr marL="0" lvl="0" indent="0">
              <a:lnSpc>
                <a:spcPct val="100000"/>
              </a:lnSpc>
              <a:buNone/>
            </a:pPr>
            <a:r>
              <a:rPr lang="en-US" sz="2000">
                <a:solidFill>
                  <a:srgbClr val="000000"/>
                </a:solidFill>
              </a:rPr>
              <a:t>West Midlands, B33 8HT Tel: 01217832080  </a:t>
            </a:r>
          </a:p>
          <a:p>
            <a:pPr marL="0" lvl="0" indent="0">
              <a:lnSpc>
                <a:spcPct val="100000"/>
              </a:lnSpc>
              <a:buNone/>
            </a:pPr>
            <a:r>
              <a:rPr lang="en-US" sz="2000">
                <a:solidFill>
                  <a:srgbClr val="000000"/>
                </a:solidFill>
              </a:rPr>
              <a:t>Date of inspection visit: 18</a:t>
            </a:r>
            <a:r>
              <a:rPr lang="en-US" sz="2000" baseline="30000">
                <a:solidFill>
                  <a:srgbClr val="000000"/>
                </a:solidFill>
              </a:rPr>
              <a:t>th</a:t>
            </a:r>
            <a:r>
              <a:rPr lang="en-US" sz="2000">
                <a:solidFill>
                  <a:srgbClr val="000000"/>
                </a:solidFill>
              </a:rPr>
              <a:t> November 2020</a:t>
            </a:r>
          </a:p>
          <a:p>
            <a:pPr marL="0" lvl="0" indent="0">
              <a:lnSpc>
                <a:spcPct val="100000"/>
              </a:lnSpc>
              <a:buNone/>
            </a:pPr>
            <a:r>
              <a:rPr lang="en-US" sz="2000">
                <a:solidFill>
                  <a:srgbClr val="000000"/>
                </a:solidFill>
              </a:rPr>
              <a:t>Date of publication: 18</a:t>
            </a:r>
            <a:r>
              <a:rPr lang="en-US" sz="2000" baseline="30000">
                <a:solidFill>
                  <a:srgbClr val="000000"/>
                </a:solidFill>
              </a:rPr>
              <a:t>th</a:t>
            </a:r>
            <a:r>
              <a:rPr lang="en-US" sz="2000">
                <a:solidFill>
                  <a:srgbClr val="000000"/>
                </a:solidFill>
              </a:rPr>
              <a:t> January 2021</a:t>
            </a:r>
          </a:p>
          <a:p>
            <a:pPr lvl="0">
              <a:lnSpc>
                <a:spcPct val="100000"/>
              </a:lnSpc>
            </a:pPr>
            <a:r>
              <a:rPr lang="en-US" sz="2000">
                <a:solidFill>
                  <a:srgbClr val="000000"/>
                </a:solidFill>
              </a:rPr>
              <a:t>There are communication issues in Evergreen Care Home and management needs to use all these techniques in the report to improve the care home to make it a safe place for both staff and clients.  </a:t>
            </a:r>
          </a:p>
        </p:txBody>
      </p:sp>
      <p:sp>
        <p:nvSpPr>
          <p:cNvPr id="7" name="TextBox 4">
            <a:extLst>
              <a:ext uri="{FF2B5EF4-FFF2-40B4-BE49-F238E27FC236}">
                <a16:creationId xmlns:a16="http://schemas.microsoft.com/office/drawing/2014/main" id="{59E11794-7249-C20C-C98F-B2D4B8CDF6CF}"/>
              </a:ext>
            </a:extLst>
          </p:cNvPr>
          <p:cNvSpPr txBox="1"/>
          <p:nvPr/>
        </p:nvSpPr>
        <p:spPr>
          <a:xfrm>
            <a:off x="193102" y="194099"/>
            <a:ext cx="17009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8B50A59-7FFC-E200-A860-74F1ABD1C22E}"/>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4181306C-8ECD-D51C-6DD0-66F61929103C}"/>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CA7D611-8975-1A96-BA32-B98A29B55646}"/>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2883255-3A73-EEE1-0E82-227CBAE71911}"/>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3B85CFA5-353F-D1A3-38D4-E53E7895114E}"/>
              </a:ext>
            </a:extLst>
          </p:cNvPr>
          <p:cNvSpPr txBox="1">
            <a:spLocks noGrp="1"/>
          </p:cNvSpPr>
          <p:nvPr>
            <p:ph idx="1"/>
          </p:nvPr>
        </p:nvSpPr>
        <p:spPr>
          <a:xfrm>
            <a:off x="4080500" y="2238707"/>
            <a:ext cx="7454079" cy="3969227"/>
          </a:xfrm>
        </p:spPr>
        <p:txBody>
          <a:bodyPr/>
          <a:lstStyle/>
          <a:p>
            <a:pPr marL="0" lvl="0" indent="0">
              <a:lnSpc>
                <a:spcPct val="100000"/>
              </a:lnSpc>
              <a:buNone/>
            </a:pPr>
            <a:endParaRPr lang="en-US" sz="2000">
              <a:solidFill>
                <a:srgbClr val="000000"/>
              </a:solidFill>
            </a:endParaRPr>
          </a:p>
          <a:p>
            <a:pPr lvl="0">
              <a:lnSpc>
                <a:spcPct val="100000"/>
              </a:lnSpc>
            </a:pPr>
            <a:r>
              <a:rPr lang="en-US" sz="2000">
                <a:solidFill>
                  <a:srgbClr val="000000"/>
                </a:solidFill>
              </a:rPr>
              <a:t>Evergreen Care Home CQC report was not good, evidence was found and provided need for improvement during the inspection. </a:t>
            </a:r>
          </a:p>
          <a:p>
            <a:pPr lvl="0">
              <a:lnSpc>
                <a:spcPct val="100000"/>
              </a:lnSpc>
            </a:pPr>
            <a:r>
              <a:rPr lang="en-US" sz="2000">
                <a:solidFill>
                  <a:srgbClr val="000000"/>
                </a:solidFill>
              </a:rPr>
              <a:t>CQC inspectors spoke with five members of staff including the provider, registered manager, deputy manager and care workers as there was a breach of regulation 12 (safe care treatment). </a:t>
            </a:r>
          </a:p>
          <a:p>
            <a:pPr lvl="0">
              <a:lnSpc>
                <a:spcPct val="100000"/>
              </a:lnSpc>
            </a:pPr>
            <a:r>
              <a:rPr lang="en-US" sz="2000">
                <a:solidFill>
                  <a:srgbClr val="000000"/>
                </a:solidFill>
              </a:rPr>
              <a:t>The care home was not in line with the government guidelines clients were at risk from visitors and staff was not aware of any training that was given to them. </a:t>
            </a:r>
          </a:p>
        </p:txBody>
      </p:sp>
      <p:sp>
        <p:nvSpPr>
          <p:cNvPr id="7" name="TextBox 3">
            <a:extLst>
              <a:ext uri="{FF2B5EF4-FFF2-40B4-BE49-F238E27FC236}">
                <a16:creationId xmlns:a16="http://schemas.microsoft.com/office/drawing/2014/main" id="{0C8005A5-2C9E-4C69-0C19-6BD7F5B437ED}"/>
              </a:ext>
            </a:extLst>
          </p:cNvPr>
          <p:cNvSpPr txBox="1"/>
          <p:nvPr/>
        </p:nvSpPr>
        <p:spPr>
          <a:xfrm>
            <a:off x="237744" y="206535"/>
            <a:ext cx="167148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738259B-31CD-48B5-F99C-7930373603AF}"/>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9575D6A3-56F5-7E47-1816-DE2D1F1C3487}"/>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F676CD5-D3DE-0A53-35B0-CA5B55AED15A}"/>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1B98CD07-6479-2F78-2C65-BEFE678D6A88}"/>
              </a:ext>
            </a:extLst>
          </p:cNvPr>
          <p:cNvSpPr txBox="1">
            <a:spLocks noGrp="1"/>
          </p:cNvSpPr>
          <p:nvPr>
            <p:ph type="title"/>
          </p:nvPr>
        </p:nvSpPr>
        <p:spPr>
          <a:xfrm>
            <a:off x="4090504" y="764374"/>
            <a:ext cx="7434071" cy="1474332"/>
          </a:xfrm>
        </p:spPr>
        <p:txBody>
          <a:bodyPr/>
          <a:lstStyle/>
          <a:p>
            <a:pPr lvl="0"/>
            <a:r>
              <a:rPr lang="en-US" sz="3600">
                <a:solidFill>
                  <a:srgbClr val="000000"/>
                </a:solidFill>
              </a:rPr>
              <a:t>Channels that can be used to improve communication</a:t>
            </a:r>
          </a:p>
        </p:txBody>
      </p:sp>
      <p:sp>
        <p:nvSpPr>
          <p:cNvPr id="6" name="Content Placeholder 2">
            <a:extLst>
              <a:ext uri="{FF2B5EF4-FFF2-40B4-BE49-F238E27FC236}">
                <a16:creationId xmlns:a16="http://schemas.microsoft.com/office/drawing/2014/main" id="{0826E6DC-DDF4-388E-1403-9F17E5B4C1C8}"/>
              </a:ext>
            </a:extLst>
          </p:cNvPr>
          <p:cNvSpPr txBox="1">
            <a:spLocks noGrp="1"/>
          </p:cNvSpPr>
          <p:nvPr>
            <p:ph idx="1"/>
          </p:nvPr>
        </p:nvSpPr>
        <p:spPr>
          <a:xfrm>
            <a:off x="4090504" y="2628899"/>
            <a:ext cx="7454079" cy="3732571"/>
          </a:xfrm>
        </p:spPr>
        <p:txBody>
          <a:bodyPr/>
          <a:lstStyle/>
          <a:p>
            <a:pPr marL="0" lvl="0" indent="0">
              <a:lnSpc>
                <a:spcPct val="80000"/>
              </a:lnSpc>
              <a:buNone/>
            </a:pPr>
            <a:r>
              <a:rPr lang="en-US" sz="1900">
                <a:solidFill>
                  <a:srgbClr val="000000"/>
                </a:solidFill>
              </a:rPr>
              <a:t>According to Skillsforcare (2018), in order to achieve effective communication, it is important to: </a:t>
            </a:r>
          </a:p>
          <a:p>
            <a:pPr lvl="0">
              <a:lnSpc>
                <a:spcPct val="80000"/>
              </a:lnSpc>
            </a:pPr>
            <a:r>
              <a:rPr lang="en-US" sz="1900">
                <a:solidFill>
                  <a:srgbClr val="000000"/>
                </a:solidFill>
              </a:rPr>
              <a:t>Clarify messages- show you understand what the patient/ staff member is saying.</a:t>
            </a:r>
          </a:p>
          <a:p>
            <a:pPr lvl="0">
              <a:lnSpc>
                <a:spcPct val="80000"/>
              </a:lnSpc>
            </a:pPr>
            <a:r>
              <a:rPr lang="en-US" sz="1900">
                <a:solidFill>
                  <a:srgbClr val="000000"/>
                </a:solidFill>
              </a:rPr>
              <a:t>Be an active listener- ensure you are paying attention to the patient/ staff member.</a:t>
            </a:r>
          </a:p>
          <a:p>
            <a:pPr lvl="0">
              <a:lnSpc>
                <a:spcPct val="80000"/>
              </a:lnSpc>
            </a:pPr>
            <a:r>
              <a:rPr lang="en-US" sz="1900">
                <a:solidFill>
                  <a:srgbClr val="000000"/>
                </a:solidFill>
              </a:rPr>
              <a:t>Showing empathy when communication- allows patient/ staff member to know you understand how they feel and think.  </a:t>
            </a:r>
          </a:p>
          <a:p>
            <a:pPr lvl="0">
              <a:lnSpc>
                <a:spcPct val="80000"/>
              </a:lnSpc>
            </a:pPr>
            <a:r>
              <a:rPr lang="en-US" sz="1900">
                <a:solidFill>
                  <a:srgbClr val="000000"/>
                </a:solidFill>
              </a:rPr>
              <a:t>Eye contact- making eye contact can be a way to build a connection with someone, long unbroken eye contact expresses interest and that they have your undivided attention.</a:t>
            </a:r>
          </a:p>
        </p:txBody>
      </p:sp>
      <p:sp>
        <p:nvSpPr>
          <p:cNvPr id="7" name="TextBox 3">
            <a:extLst>
              <a:ext uri="{FF2B5EF4-FFF2-40B4-BE49-F238E27FC236}">
                <a16:creationId xmlns:a16="http://schemas.microsoft.com/office/drawing/2014/main" id="{5AF61795-0661-6912-BD54-5F607A5196A7}"/>
              </a:ext>
            </a:extLst>
          </p:cNvPr>
          <p:cNvSpPr txBox="1"/>
          <p:nvPr/>
        </p:nvSpPr>
        <p:spPr>
          <a:xfrm>
            <a:off x="216310" y="196641"/>
            <a:ext cx="171081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8DCF116-EF8E-07CB-342E-2E5A37D2904C}"/>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D029C33A-5A9F-BDAB-287C-88661BC8F271}"/>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251D0A4C-E876-6E66-ADC7-25058C45F74E}"/>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D17EE88-98F8-29AB-7612-CB62EF2DA678}"/>
              </a:ext>
            </a:extLst>
          </p:cNvPr>
          <p:cNvSpPr txBox="1">
            <a:spLocks noGrp="1"/>
          </p:cNvSpPr>
          <p:nvPr>
            <p:ph type="title"/>
          </p:nvPr>
        </p:nvSpPr>
        <p:spPr>
          <a:xfrm>
            <a:off x="4090504" y="764374"/>
            <a:ext cx="7434071" cy="1474332"/>
          </a:xfrm>
        </p:spPr>
        <p:txBody>
          <a:bodyPr/>
          <a:lstStyle/>
          <a:p>
            <a:pPr lvl="0"/>
            <a:r>
              <a:rPr lang="en-US">
                <a:solidFill>
                  <a:srgbClr val="000000"/>
                </a:solidFill>
              </a:rPr>
              <a:t>references</a:t>
            </a:r>
          </a:p>
        </p:txBody>
      </p:sp>
      <p:sp>
        <p:nvSpPr>
          <p:cNvPr id="6" name="Content Placeholder 2">
            <a:extLst>
              <a:ext uri="{FF2B5EF4-FFF2-40B4-BE49-F238E27FC236}">
                <a16:creationId xmlns:a16="http://schemas.microsoft.com/office/drawing/2014/main" id="{0C7461FC-8242-5E02-7DD2-AAD570E76306}"/>
              </a:ext>
            </a:extLst>
          </p:cNvPr>
          <p:cNvSpPr txBox="1">
            <a:spLocks noGrp="1"/>
          </p:cNvSpPr>
          <p:nvPr>
            <p:ph idx="1"/>
          </p:nvPr>
        </p:nvSpPr>
        <p:spPr>
          <a:xfrm>
            <a:off x="4090504" y="2628899"/>
            <a:ext cx="7454079" cy="3589788"/>
          </a:xfrm>
        </p:spPr>
        <p:txBody>
          <a:bodyPr/>
          <a:lstStyle/>
          <a:p>
            <a:pPr lvl="0">
              <a:lnSpc>
                <a:spcPct val="100000"/>
              </a:lnSpc>
            </a:pPr>
            <a:r>
              <a:rPr lang="en-US" sz="2000">
                <a:solidFill>
                  <a:srgbClr val="000000"/>
                </a:solidFill>
              </a:rPr>
              <a:t>Skillsforcare. (2018) </a:t>
            </a:r>
            <a:r>
              <a:rPr lang="en-US" sz="2000" i="1">
                <a:solidFill>
                  <a:srgbClr val="000000"/>
                </a:solidFill>
              </a:rPr>
              <a:t>Communication Skills in Social Care.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600">
                <a:solidFill>
                  <a:srgbClr val="000000"/>
                </a:solidFill>
                <a:hlinkClick r:id="rId3"/>
              </a:rPr>
              <a:t>Communication skills in social care (skillsforcare.org.uk)</a:t>
            </a:r>
            <a:endParaRPr lang="en-US" sz="2000">
              <a:solidFill>
                <a:srgbClr val="000000"/>
              </a:solidFill>
            </a:endParaRPr>
          </a:p>
          <a:p>
            <a:pPr lvl="0">
              <a:lnSpc>
                <a:spcPct val="100000"/>
              </a:lnSpc>
            </a:pPr>
            <a:endParaRPr lang="en-US" sz="2000">
              <a:solidFill>
                <a:srgbClr val="000000"/>
              </a:solidFill>
            </a:endParaRPr>
          </a:p>
          <a:p>
            <a:pPr lvl="0">
              <a:lnSpc>
                <a:spcPct val="100000"/>
              </a:lnSpc>
            </a:pPr>
            <a:r>
              <a:rPr lang="en-US" sz="2000">
                <a:solidFill>
                  <a:srgbClr val="000000"/>
                </a:solidFill>
              </a:rPr>
              <a:t>Thompson, D. (2021) </a:t>
            </a:r>
            <a:r>
              <a:rPr lang="en-US" sz="2000" i="1">
                <a:solidFill>
                  <a:srgbClr val="000000"/>
                </a:solidFill>
              </a:rPr>
              <a:t>Evergreen Care Home Inspection Report.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200">
                <a:solidFill>
                  <a:srgbClr val="000000"/>
                </a:solidFill>
                <a:hlinkClick r:id="rId4"/>
              </a:rPr>
              <a:t>9ce1a1b4-5839-49d8-869a-9cd764868241 (cqc.org.uk)</a:t>
            </a:r>
            <a:endParaRPr lang="en-GB" sz="1600" i="1">
              <a:solidFill>
                <a:srgbClr val="000000"/>
              </a:solidFill>
            </a:endParaRPr>
          </a:p>
        </p:txBody>
      </p:sp>
      <p:sp>
        <p:nvSpPr>
          <p:cNvPr id="7" name="TextBox 3">
            <a:extLst>
              <a:ext uri="{FF2B5EF4-FFF2-40B4-BE49-F238E27FC236}">
                <a16:creationId xmlns:a16="http://schemas.microsoft.com/office/drawing/2014/main" id="{98691199-55B4-187A-6FAC-78F931CBFE02}"/>
              </a:ext>
            </a:extLst>
          </p:cNvPr>
          <p:cNvSpPr txBox="1"/>
          <p:nvPr/>
        </p:nvSpPr>
        <p:spPr>
          <a:xfrm>
            <a:off x="183273" y="167207"/>
            <a:ext cx="1651817"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C3ABDD5-32D1-7F50-5655-DBE1C9926F6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482E546-673C-B29C-050C-05B6160C88B9}"/>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EEBD8E81-97DB-CC8F-AEB6-BAB7A0819B9E}"/>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graphicFrame>
        <p:nvGraphicFramePr>
          <p:cNvPr id="5" name="Content Placeholder 4">
            <a:extLst>
              <a:ext uri="{FF2B5EF4-FFF2-40B4-BE49-F238E27FC236}">
                <a16:creationId xmlns:a16="http://schemas.microsoft.com/office/drawing/2014/main" id="{A197EBB8-08B9-75F3-32F1-9EFFB28F7C8D}"/>
              </a:ext>
            </a:extLst>
          </p:cNvPr>
          <p:cNvGraphicFramePr>
            <a:graphicFrameLocks noGrp="1"/>
          </p:cNvGraphicFramePr>
          <p:nvPr>
            <p:ph idx="1"/>
          </p:nvPr>
        </p:nvGraphicFramePr>
        <p:xfrm>
          <a:off x="570274" y="209461"/>
          <a:ext cx="11051456" cy="6439067"/>
        </p:xfrm>
        <a:graphic>
          <a:graphicData uri="http://schemas.openxmlformats.org/drawingml/2006/table">
            <a:tbl>
              <a:tblPr firstRow="1" bandRow="1">
                <a:effectLst/>
                <a:tableStyleId>{073A0DAA-6AF3-43AB-8588-CEC1D06C72B9}</a:tableStyleId>
              </a:tblPr>
              <a:tblGrid>
                <a:gridCol w="5525728">
                  <a:extLst>
                    <a:ext uri="{9D8B030D-6E8A-4147-A177-3AD203B41FA5}">
                      <a16:colId xmlns:a16="http://schemas.microsoft.com/office/drawing/2014/main" val="3543470781"/>
                    </a:ext>
                  </a:extLst>
                </a:gridCol>
                <a:gridCol w="5525728">
                  <a:extLst>
                    <a:ext uri="{9D8B030D-6E8A-4147-A177-3AD203B41FA5}">
                      <a16:colId xmlns:a16="http://schemas.microsoft.com/office/drawing/2014/main" val="3071959191"/>
                    </a:ext>
                  </a:extLst>
                </a:gridCol>
              </a:tblGrid>
              <a:tr h="1050069">
                <a:tc>
                  <a:txBody>
                    <a:bodyPr/>
                    <a:lstStyle/>
                    <a:p>
                      <a:pPr lvl="0" algn="ctr"/>
                      <a:r>
                        <a:rPr lang="en-GB"/>
                        <a:t>Teamwork Evaluation</a:t>
                      </a:r>
                    </a:p>
                  </a:txBody>
                  <a:tcPr/>
                </a:tc>
                <a:tc>
                  <a:txBody>
                    <a:bodyPr/>
                    <a:lstStyle/>
                    <a:p>
                      <a:pPr lvl="0" algn="ctr"/>
                      <a:r>
                        <a:rPr lang="en-GB"/>
                        <a:t>Team Responses</a:t>
                      </a:r>
                    </a:p>
                  </a:txBody>
                  <a:tcPr/>
                </a:tc>
                <a:extLst>
                  <a:ext uri="{0D108BD9-81ED-4DB2-BD59-A6C34878D82A}">
                    <a16:rowId xmlns:a16="http://schemas.microsoft.com/office/drawing/2014/main" val="689281195"/>
                  </a:ext>
                </a:extLst>
              </a:tr>
              <a:tr h="1050069">
                <a:tc>
                  <a:txBody>
                    <a:bodyPr/>
                    <a:lstStyle/>
                    <a:p>
                      <a:pPr lvl="0"/>
                      <a:r>
                        <a:rPr lang="en-GB"/>
                        <a:t>Who was in your team? </a:t>
                      </a:r>
                    </a:p>
                  </a:txBody>
                  <a:tcPr/>
                </a:tc>
                <a:tc>
                  <a:txBody>
                    <a:bodyPr/>
                    <a:lstStyle/>
                    <a:p>
                      <a:pPr lvl="0"/>
                      <a:r>
                        <a:rPr lang="en-GB"/>
                        <a:t>Hawa Dabhelia</a:t>
                      </a:r>
                    </a:p>
                    <a:p>
                      <a:pPr lvl="0"/>
                      <a:r>
                        <a:rPr lang="en-GB"/>
                        <a:t>Parveen Atchia </a:t>
                      </a:r>
                    </a:p>
                    <a:p>
                      <a:pPr lvl="0"/>
                      <a:r>
                        <a:rPr lang="en-GB"/>
                        <a:t>Mohammed Ilyas </a:t>
                      </a:r>
                    </a:p>
                  </a:txBody>
                  <a:tcPr/>
                </a:tc>
                <a:extLst>
                  <a:ext uri="{0D108BD9-81ED-4DB2-BD59-A6C34878D82A}">
                    <a16:rowId xmlns:a16="http://schemas.microsoft.com/office/drawing/2014/main" val="1070308841"/>
                  </a:ext>
                </a:extLst>
              </a:tr>
              <a:tr h="1050069">
                <a:tc>
                  <a:txBody>
                    <a:bodyPr/>
                    <a:lstStyle/>
                    <a:p>
                      <a:pPr lvl="0"/>
                      <a:r>
                        <a:rPr lang="en-GB"/>
                        <a:t>What were the key strengths of your team?</a:t>
                      </a:r>
                    </a:p>
                  </a:txBody>
                  <a:tcPr/>
                </a:tc>
                <a:tc>
                  <a:txBody>
                    <a:bodyPr/>
                    <a:lstStyle/>
                    <a:p>
                      <a:pPr lvl="0"/>
                      <a:r>
                        <a:rPr lang="en-GB"/>
                        <a:t>Communication and working with each other and not against.</a:t>
                      </a:r>
                    </a:p>
                  </a:txBody>
                  <a:tcPr/>
                </a:tc>
                <a:extLst>
                  <a:ext uri="{0D108BD9-81ED-4DB2-BD59-A6C34878D82A}">
                    <a16:rowId xmlns:a16="http://schemas.microsoft.com/office/drawing/2014/main" val="988925118"/>
                  </a:ext>
                </a:extLst>
              </a:tr>
              <a:tr h="1050069">
                <a:tc>
                  <a:txBody>
                    <a:bodyPr/>
                    <a:lstStyle/>
                    <a:p>
                      <a:pPr lvl="0"/>
                      <a:r>
                        <a:rPr lang="en-GB"/>
                        <a:t>What were the challenges that you overcame as a team?</a:t>
                      </a:r>
                    </a:p>
                  </a:txBody>
                  <a:tcPr/>
                </a:tc>
                <a:tc>
                  <a:txBody>
                    <a:bodyPr/>
                    <a:lstStyle/>
                    <a:p>
                      <a:pPr lvl="0"/>
                      <a:r>
                        <a:rPr lang="en-GB"/>
                        <a:t>We didn’t face many challenges as we all communicated well through group chats and calls. </a:t>
                      </a:r>
                    </a:p>
                  </a:txBody>
                  <a:tcPr/>
                </a:tc>
                <a:extLst>
                  <a:ext uri="{0D108BD9-81ED-4DB2-BD59-A6C34878D82A}">
                    <a16:rowId xmlns:a16="http://schemas.microsoft.com/office/drawing/2014/main" val="3458159320"/>
                  </a:ext>
                </a:extLst>
              </a:tr>
              <a:tr h="1050069">
                <a:tc>
                  <a:txBody>
                    <a:bodyPr/>
                    <a:lstStyle/>
                    <a:p>
                      <a:pPr lvl="0"/>
                      <a:r>
                        <a:rPr lang="en-GB"/>
                        <a:t>What would you do differently if you worked as a team again? </a:t>
                      </a:r>
                    </a:p>
                  </a:txBody>
                  <a:tcPr/>
                </a:tc>
                <a:tc>
                  <a:txBody>
                    <a:bodyPr/>
                    <a:lstStyle/>
                    <a:p>
                      <a:pPr lvl="0"/>
                      <a:r>
                        <a:rPr lang="en-GB"/>
                        <a:t>There is not anything specific I would do differently as I enjoyed the group I was working with as we all understood each others views and respected each others ideas.</a:t>
                      </a:r>
                    </a:p>
                  </a:txBody>
                  <a:tcPr/>
                </a:tc>
                <a:extLst>
                  <a:ext uri="{0D108BD9-81ED-4DB2-BD59-A6C34878D82A}">
                    <a16:rowId xmlns:a16="http://schemas.microsoft.com/office/drawing/2014/main" val="1545673502"/>
                  </a:ext>
                </a:extLst>
              </a:tr>
              <a:tr h="1050069">
                <a:tc>
                  <a:txBody>
                    <a:bodyPr/>
                    <a:lstStyle/>
                    <a:p>
                      <a:pPr lvl="0"/>
                      <a:r>
                        <a:rPr lang="en-GB"/>
                        <a:t>What would you rate your team working? Out of 10?</a:t>
                      </a:r>
                    </a:p>
                  </a:txBody>
                  <a:tcPr/>
                </a:tc>
                <a:tc>
                  <a:txBody>
                    <a:bodyPr/>
                    <a:lstStyle/>
                    <a:p>
                      <a:pPr lvl="0"/>
                      <a:r>
                        <a:rPr lang="en-GB"/>
                        <a:t>10/10</a:t>
                      </a:r>
                    </a:p>
                  </a:txBody>
                  <a:tcPr/>
                </a:tc>
                <a:extLst>
                  <a:ext uri="{0D108BD9-81ED-4DB2-BD59-A6C34878D82A}">
                    <a16:rowId xmlns:a16="http://schemas.microsoft.com/office/drawing/2014/main" val="1991864766"/>
                  </a:ext>
                </a:extLst>
              </a:tr>
            </a:tbl>
          </a:graphicData>
        </a:graphic>
      </p:graphicFrame>
      <p:sp>
        <p:nvSpPr>
          <p:cNvPr id="6" name="TextBox 4">
            <a:extLst>
              <a:ext uri="{FF2B5EF4-FFF2-40B4-BE49-F238E27FC236}">
                <a16:creationId xmlns:a16="http://schemas.microsoft.com/office/drawing/2014/main" id="{FBD61F33-D5AA-3B90-B97F-D2F45E838666}"/>
              </a:ext>
            </a:extLst>
          </p:cNvPr>
          <p:cNvSpPr txBox="1"/>
          <p:nvPr/>
        </p:nvSpPr>
        <p:spPr>
          <a:xfrm>
            <a:off x="570274" y="467505"/>
            <a:ext cx="196407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2107425</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F62-2465-FEBB-D3CA-F48B08D12D72}"/>
              </a:ext>
            </a:extLst>
          </p:cNvPr>
          <p:cNvSpPr txBox="1">
            <a:spLocks noGrp="1"/>
          </p:cNvSpPr>
          <p:nvPr>
            <p:ph type="title"/>
          </p:nvPr>
        </p:nvSpPr>
        <p:spPr>
          <a:xfrm>
            <a:off x="250371" y="174174"/>
            <a:ext cx="10396883" cy="413656"/>
          </a:xfrm>
        </p:spPr>
        <p:txBody>
          <a:bodyPr>
            <a:normAutofit fontScale="90000"/>
          </a:bodyPr>
          <a:lstStyle/>
          <a:p>
            <a:pPr lvl="0"/>
            <a:r>
              <a:rPr lang="en-GB" sz="4900"/>
              <a:t>Final reference list</a:t>
            </a:r>
          </a:p>
        </p:txBody>
      </p:sp>
      <p:sp>
        <p:nvSpPr>
          <p:cNvPr id="3" name="TextBox 3">
            <a:extLst>
              <a:ext uri="{FF2B5EF4-FFF2-40B4-BE49-F238E27FC236}">
                <a16:creationId xmlns:a16="http://schemas.microsoft.com/office/drawing/2014/main" id="{5CC06924-8231-3BEC-5543-9F72A17EA1BA}"/>
              </a:ext>
            </a:extLst>
          </p:cNvPr>
          <p:cNvSpPr txBox="1"/>
          <p:nvPr/>
        </p:nvSpPr>
        <p:spPr>
          <a:xfrm>
            <a:off x="97968" y="587831"/>
            <a:ext cx="11212281" cy="4972452"/>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Shannon, C. (1948). A Mathematical Theory of Communication. The Bell System Technical Journal, 27(1): 379-423. (you can access this article for free here)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Griffin, E. M. (2006). A first look at communication theory. London: McGraw-Hill.</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l-Fedaghi, S. (2012). A conceptual foundation for the Shannon-Weaver model of communication. International Journal of Soft Computing, 7(1): 12 – 19.</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Prioryadultcare.co.uk. 2022. Evergreen. [online] Available at: &lt;https://www.prioryadultcare.co.uk/find-a-location/evergreen/&gt; [Accessed 26 July 2022].</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Austin, E. and Pinkleton, B., 2015. Strategic public relations management. Routledge.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Barker, G., 2016. Cross-Cultural Perspectives on Intercultural Communication Competence. Journal of Intercultural Communication Research, 45(1), pp.13-30.</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Genç, R., 2017. The Importance of Communication in Sustainability &amp;amp; Sustainable Strategies. Procedia Manufacturing, 8, pp.511-516.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Verčič, A. and Špoljarić, A., 2020. Managing internal communication: How the choice of channels affects internal communication satisfaction. Public Relations Review, 46(3), p.101926.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endParaRPr lang="en-GB" sz="1400" b="0" i="0" u="none" strike="noStrike" kern="1200" cap="all" spc="0" baseline="0">
              <a:solidFill>
                <a:srgbClr val="000000"/>
              </a:solidFill>
              <a:uFillTx/>
              <a:latin typeface="Arial" pitchFamily="34"/>
              <a:cs typeface="Arial" pitchFamily="34"/>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8D6C23E-F08B-58D2-AF49-CF378747F822}"/>
              </a:ext>
            </a:extLst>
          </p:cNvPr>
          <p:cNvSpPr txBox="1"/>
          <p:nvPr/>
        </p:nvSpPr>
        <p:spPr>
          <a:xfrm>
            <a:off x="326568" y="97968"/>
            <a:ext cx="10831287" cy="535255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Jijo's Skill Factory (2020) </a:t>
            </a:r>
            <a:r>
              <a:rPr lang="en-GB" sz="1600" b="0" i="1" u="none" strike="noStrike" kern="1200" cap="none" spc="0" baseline="0">
                <a:solidFill>
                  <a:srgbClr val="000000"/>
                </a:solidFill>
                <a:uFillTx/>
                <a:latin typeface="Myriad Pro"/>
              </a:rPr>
              <a:t>10 Barriers to Effective Communication, </a:t>
            </a:r>
            <a:r>
              <a:rPr lang="en-GB" sz="1600" b="0" i="0" u="none" strike="noStrike" kern="1200" cap="none" spc="0" baseline="0">
                <a:solidFill>
                  <a:srgbClr val="000000"/>
                </a:solidFill>
                <a:uFillTx/>
                <a:latin typeface="Myriad Pro"/>
              </a:rPr>
              <a:t>[video], Available at: C., (2009) </a:t>
            </a:r>
            <a:r>
              <a:rPr lang="en-GB" sz="1600" b="0" i="1" u="none" strike="noStrike" kern="1200" cap="none" spc="0" baseline="0">
                <a:solidFill>
                  <a:srgbClr val="000000"/>
                </a:solidFill>
                <a:uFillTx/>
                <a:latin typeface="Myriad Pro"/>
              </a:rPr>
              <a:t>Communication, Global Media, Mumbai</a:t>
            </a:r>
            <a:r>
              <a:rPr lang="en-GB" sz="1600" b="0" i="0" u="none" strike="noStrike" kern="1200" cap="none" spc="0" baseline="0">
                <a:solidFill>
                  <a:srgbClr val="000000"/>
                </a:solidFill>
                <a:uFillTx/>
                <a:latin typeface="Myriad Pro"/>
              </a:rPr>
              <a:t>. Available at: ProQuest Ebook Central. (Accessed: 22 July  2022).</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Boddy, D 2016, </a:t>
            </a:r>
            <a:r>
              <a:rPr lang="en-GB" sz="1600" b="0" i="1" u="none" strike="noStrike" kern="1200" cap="none" spc="0" baseline="0">
                <a:solidFill>
                  <a:srgbClr val="000000"/>
                </a:solidFill>
                <a:uFillTx/>
                <a:latin typeface="Myriad Pro"/>
              </a:rPr>
              <a:t>Management: An Introduction</a:t>
            </a:r>
            <a:r>
              <a:rPr lang="en-GB" sz="1600" b="0" i="0" u="none" strike="noStrike" kern="1200" cap="none" spc="0" baseline="0">
                <a:solidFill>
                  <a:srgbClr val="000000"/>
                </a:solidFill>
                <a:uFillTx/>
                <a:latin typeface="Myriad Pro"/>
              </a:rPr>
              <a:t>, Pearson Education Limited, Harlow, United Kingdom.</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Griffith, B., and Dunham, E., (2015), Working in Teams: moving from high potential to high performance, Los Angeles, SAGE Publications. </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Hoppe, MH, 2007, </a:t>
            </a:r>
            <a:r>
              <a:rPr lang="en-GB" sz="1600" b="0" i="1" u="none" strike="noStrike" kern="1200" cap="none" spc="0" baseline="0">
                <a:solidFill>
                  <a:srgbClr val="000000"/>
                </a:solidFill>
                <a:uFillTx/>
                <a:latin typeface="Myriad Pro"/>
              </a:rPr>
              <a:t>Active Listening: Improve Your Ability to Listen and Lead</a:t>
            </a:r>
            <a:r>
              <a:rPr lang="en-GB" sz="1600" b="0" i="0" u="none" strike="noStrike" kern="1200" cap="none" spc="0" baseline="0">
                <a:solidFill>
                  <a:srgbClr val="000000"/>
                </a:solidFill>
                <a:uFillTx/>
                <a:latin typeface="Myriad Pro"/>
              </a:rPr>
              <a:t>, First Edition, Center for Creative Leadership, Greensboro</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Mehrabian, A. (1981) Silent Messages: Implicit Communication of Emotions and Attitudes, Boston: Wadsworth Publishing Company</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Rayudu, C 2009, </a:t>
            </a:r>
            <a:r>
              <a:rPr lang="en-GB" sz="1600" b="0" i="1" u="none" strike="noStrike" kern="1200" cap="none" spc="0" baseline="0">
                <a:solidFill>
                  <a:srgbClr val="000000"/>
                </a:solidFill>
                <a:uFillTx/>
                <a:latin typeface="Myriad Pro"/>
              </a:rPr>
              <a:t>Communication</a:t>
            </a:r>
            <a:r>
              <a:rPr lang="en-GB" sz="1600" b="0" i="0" u="none" strike="noStrike" kern="1200" cap="none" spc="0" baseline="0">
                <a:solidFill>
                  <a:srgbClr val="000000"/>
                </a:solidFill>
                <a:uFillTx/>
                <a:latin typeface="Myriad Pro"/>
              </a:rPr>
              <a:t>, Global Media, Mumbai</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Quintanlla and Wahl(2017), ‘Listening’, in Maund, A.,Schriek, M. and Tinkler P.K. (ed.) </a:t>
            </a:r>
            <a:r>
              <a:rPr lang="en-GB" sz="1600" b="0" i="1" u="none" strike="noStrike" kern="1200" cap="none" spc="0" baseline="0">
                <a:solidFill>
                  <a:srgbClr val="000000"/>
                </a:solidFill>
                <a:uFillTx/>
                <a:latin typeface="Myriad Pro"/>
              </a:rPr>
              <a:t>Certificate in Higher Education: Skills for the workplace student yearbook. </a:t>
            </a:r>
            <a:r>
              <a:rPr lang="en-GB" sz="1600" b="0" i="0" u="none" strike="noStrike" kern="1200" cap="none" spc="0" baseline="0">
                <a:solidFill>
                  <a:srgbClr val="000000"/>
                </a:solidFill>
                <a:uFillTx/>
                <a:latin typeface="Myriad Pro"/>
              </a:rPr>
              <a:t>London, Sage, 47-64.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5EA5D54-F77B-AA3E-1D18-B911C7D16169}"/>
              </a:ext>
            </a:extLst>
          </p:cNvPr>
          <p:cNvSpPr txBox="1"/>
          <p:nvPr/>
        </p:nvSpPr>
        <p:spPr>
          <a:xfrm>
            <a:off x="576940" y="435428"/>
            <a:ext cx="10657112" cy="1887696"/>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Skillsforcare. (2018) </a:t>
            </a:r>
            <a:r>
              <a:rPr lang="en-US" sz="2000" b="0" i="1" u="none" strike="noStrike" kern="1200" cap="none" spc="0" baseline="0">
                <a:solidFill>
                  <a:srgbClr val="000000"/>
                </a:solidFill>
                <a:uFillTx/>
                <a:latin typeface="Century Gothic"/>
              </a:rPr>
              <a:t>Communication Skills in Social Care.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600" b="0" i="0" u="none" strike="noStrike" kern="1200" cap="none" spc="0" baseline="0">
                <a:solidFill>
                  <a:srgbClr val="000000"/>
                </a:solidFill>
                <a:uFillTx/>
                <a:latin typeface="Century Gothic"/>
                <a:hlinkClick r:id="rId2"/>
              </a:rPr>
              <a:t>Communication skills in social care (skillsforcare.org.uk)</a:t>
            </a: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Thompson, D. (2021) </a:t>
            </a:r>
            <a:r>
              <a:rPr lang="en-US" sz="2000" b="0" i="1" u="none" strike="noStrike" kern="1200" cap="none" spc="0" baseline="0">
                <a:solidFill>
                  <a:srgbClr val="000000"/>
                </a:solidFill>
                <a:uFillTx/>
                <a:latin typeface="Century Gothic"/>
              </a:rPr>
              <a:t>Evergreen Care Home Inspection Report.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200" b="0" i="0" u="none" strike="noStrike" kern="1200" cap="none" spc="0" baseline="0">
                <a:solidFill>
                  <a:srgbClr val="000000"/>
                </a:solidFill>
                <a:uFillTx/>
                <a:latin typeface="Century Gothic"/>
                <a:hlinkClick r:id="rId3"/>
              </a:rPr>
              <a:t>9ce1a1b4-5839-49d8-869a-9cd764868241 (cqc.org.uk)</a:t>
            </a:r>
            <a:endParaRPr lang="en-GB" sz="1600" b="0" i="1" u="none" strike="noStrike" kern="1200" cap="none" spc="0" baseline="0">
              <a:solidFill>
                <a:srgbClr val="000000"/>
              </a:solidFill>
              <a:uFillTx/>
              <a:latin typeface="Century Gothic"/>
            </a:endParaRPr>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W4002 FINAL " id="{824D1583-224A-4DB3-8203-A7338FB25422}" vid="{B308085B-0A42-4C00-873B-4BE7724C0B5C}"/>
    </a:ext>
  </a:extLst>
</a:theme>
</file>

<file path=ppt/theme/theme2.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W4002 FINAL " id="{824D1583-224A-4DB3-8203-A7338FB25422}" vid="{B23C64C0-0830-4345-83DD-6CA412E47529}"/>
    </a:ext>
  </a:extLst>
</a:theme>
</file>

<file path=ppt/theme/theme3.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W4002 FINAL " id="{824D1583-224A-4DB3-8203-A7338FB25422}" vid="{61C8938D-3EC1-4527-868B-C48FA65C18E7}"/>
    </a:ext>
  </a:extLst>
</a:theme>
</file>

<file path=ppt/theme/theme4.xml><?xml version="1.0" encoding="utf-8"?>
<a:theme xmlns:a="http://schemas.openxmlformats.org/drawingml/2006/main" name="20140311PresentationUWTSD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W4002 FINAL " id="{824D1583-224A-4DB3-8203-A7338FB25422}" vid="{DF538122-66B2-4B5C-9978-E929158009E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W4002 FINAL " id="{824D1583-224A-4DB3-8203-A7338FB25422}" vid="{4606B322-3752-40B7-A6D8-3B5F79E40A2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f1fb97a6094f252390b24cf893f6428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26ab71c8e77870fc38db6175ad1d2f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BC59B0-DF4A-4337-B25F-E5EDB8CB21C3}">
  <ds:schemaRefs>
    <ds:schemaRef ds:uri="http://schemas.microsoft.com/sharepoint/v3/contenttype/forms"/>
  </ds:schemaRefs>
</ds:datastoreItem>
</file>

<file path=customXml/itemProps2.xml><?xml version="1.0" encoding="utf-8"?>
<ds:datastoreItem xmlns:ds="http://schemas.openxmlformats.org/officeDocument/2006/customXml" ds:itemID="{60F5CBCC-F9EA-4E9B-9743-4A1BE66DF006}">
  <ds:schemaRefs>
    <ds:schemaRef ds:uri="0e7fbce4-8ae7-4085-8b0a-9efa4c7cae6d"/>
    <ds:schemaRef ds:uri="http://schemas.openxmlformats.org/package/2006/metadata/core-properties"/>
    <ds:schemaRef ds:uri="http://schemas.microsoft.com/office/2006/documentManagement/types"/>
    <ds:schemaRef ds:uri="http://www.w3.org/XML/1998/namespace"/>
    <ds:schemaRef ds:uri="http://purl.org/dc/dcmitype/"/>
    <ds:schemaRef ds:uri="http://purl.org/dc/terms/"/>
    <ds:schemaRef ds:uri="http://purl.org/dc/elements/1.1/"/>
    <ds:schemaRef ds:uri="4eb0a523-77d0-454a-93a8-50ca111d3c44"/>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BEE6935-688B-466B-B361-94068465EA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1585</TotalTime>
  <Words>3817</Words>
  <Application>Microsoft Office PowerPoint</Application>
  <PresentationFormat>Widescreen</PresentationFormat>
  <Paragraphs>303</Paragraphs>
  <Slides>36</Slides>
  <Notes>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36</vt:i4>
      </vt:variant>
    </vt:vector>
  </HeadingPairs>
  <TitlesOfParts>
    <vt:vector size="48" baseType="lpstr">
      <vt:lpstr>Arial</vt:lpstr>
      <vt:lpstr>Calibri</vt:lpstr>
      <vt:lpstr>Calibri Light</vt:lpstr>
      <vt:lpstr>Century Gothic</vt:lpstr>
      <vt:lpstr>Impact</vt:lpstr>
      <vt:lpstr>Myriad Pro</vt:lpstr>
      <vt:lpstr>Wingdings 3</vt:lpstr>
      <vt:lpstr>Vapor Trail</vt:lpstr>
      <vt:lpstr>Main Event</vt:lpstr>
      <vt:lpstr>Ion</vt:lpstr>
      <vt:lpstr>20140311PresentationUWTSDTemplate</vt:lpstr>
      <vt:lpstr>Office Theme</vt:lpstr>
      <vt:lpstr>Strategies for Effective  Communications and business setting  BMSW4002  Tutor: Dr Hafiz Rahmani  Student: Parveen Atchia  1907752</vt:lpstr>
      <vt:lpstr>PowerPoint Presentation</vt:lpstr>
      <vt:lpstr>PowerPoint Presentation</vt:lpstr>
      <vt:lpstr>DAVID BERLO’S 1960  The model discusses factors and components to make communication efficient. PARVEEN ATCHIA 1907752 S-M-C-R</vt:lpstr>
      <vt:lpstr>Schramms </vt:lpstr>
      <vt:lpstr>PowerPoint Presentation</vt:lpstr>
      <vt:lpstr>References </vt:lpstr>
      <vt:lpstr>PowerPoint Presentation</vt:lpstr>
      <vt:lpstr>PowerPoint Presentation</vt:lpstr>
      <vt:lpstr>Strategies for effective communication in a business setting</vt:lpstr>
      <vt:lpstr>Table of contents:</vt:lpstr>
      <vt:lpstr>PowerPoint Presentation</vt:lpstr>
      <vt:lpstr>Theories relating to the Models of communication</vt:lpstr>
      <vt:lpstr>PowerPoint Presentation</vt:lpstr>
      <vt:lpstr>PowerPoint Presentation</vt:lpstr>
      <vt:lpstr>Conclusion:</vt:lpstr>
      <vt:lpstr>REFRENCES</vt:lpstr>
      <vt:lpstr>PowerPoint Presentation</vt:lpstr>
      <vt:lpstr>PowerPoint Presentation</vt:lpstr>
      <vt:lpstr>INTRODUCTION</vt:lpstr>
      <vt:lpstr>Benefits of Effective Communication Process </vt:lpstr>
      <vt:lpstr>Circular Model of Communication</vt:lpstr>
      <vt:lpstr>Barriers to Effective Communication</vt:lpstr>
      <vt:lpstr>Channels of Communication</vt:lpstr>
      <vt:lpstr>CONCLUSION</vt:lpstr>
      <vt:lpstr>REFERENCES</vt:lpstr>
      <vt:lpstr>PowerPoint Presentation</vt:lpstr>
      <vt:lpstr>Communication in Evergreen care home</vt:lpstr>
      <vt:lpstr>Channels of communication used by organization </vt:lpstr>
      <vt:lpstr>Channels of communication used by organization </vt:lpstr>
      <vt:lpstr>Channels that can be used to improve communication</vt:lpstr>
      <vt:lpstr>references</vt:lpstr>
      <vt:lpstr>PowerPoint Presentation</vt:lpstr>
      <vt:lpstr>Final 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Zafrin Akhter (2107425)</dc:creator>
  <cp:lastModifiedBy>Parveen Atchia (1907752)</cp:lastModifiedBy>
  <cp:revision>9</cp:revision>
  <dcterms:created xsi:type="dcterms:W3CDTF">2022-07-25T14:29:45Z</dcterms:created>
  <dcterms:modified xsi:type="dcterms:W3CDTF">2022-07-27T01:53:32Z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