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9"/>
  </p:notesMasterIdLst>
  <p:sldIdLst>
    <p:sldId id="256" r:id="rId2"/>
    <p:sldId id="313" r:id="rId3"/>
    <p:sldId id="320" r:id="rId4"/>
    <p:sldId id="329" r:id="rId5"/>
    <p:sldId id="330" r:id="rId6"/>
    <p:sldId id="328" r:id="rId7"/>
    <p:sldId id="323" r:id="rId8"/>
    <p:sldId id="314" r:id="rId9"/>
    <p:sldId id="324" r:id="rId10"/>
    <p:sldId id="331" r:id="rId11"/>
    <p:sldId id="321" r:id="rId12"/>
    <p:sldId id="332" r:id="rId13"/>
    <p:sldId id="333" r:id="rId14"/>
    <p:sldId id="334" r:id="rId15"/>
    <p:sldId id="327" r:id="rId16"/>
    <p:sldId id="326" r:id="rId17"/>
    <p:sldId id="33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71964" autoAdjust="0"/>
  </p:normalViewPr>
  <p:slideViewPr>
    <p:cSldViewPr snapToGrid="0">
      <p:cViewPr varScale="1">
        <p:scale>
          <a:sx n="55" d="100"/>
          <a:sy n="55" d="100"/>
        </p:scale>
        <p:origin x="90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F0B07-5660-4EDD-AC26-3356DD853A0B}"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87F609-4F41-4A95-A40B-118C3818CB4D}" type="slidenum">
              <a:rPr lang="en-GB" smtClean="0"/>
              <a:t>‹#›</a:t>
            </a:fld>
            <a:endParaRPr lang="en-GB"/>
          </a:p>
        </p:txBody>
      </p:sp>
    </p:spTree>
    <p:extLst>
      <p:ext uri="{BB962C8B-B14F-4D97-AF65-F5344CB8AC3E}">
        <p14:creationId xmlns:p14="http://schemas.microsoft.com/office/powerpoint/2010/main" val="559926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startupsusa.org/what-is-entrepreneurship/" TargetMode="External" /><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287F609-4F41-4A95-A40B-118C3818CB4D}" type="slidenum">
              <a:rPr lang="en-GB" smtClean="0"/>
              <a:t>2</a:t>
            </a:fld>
            <a:endParaRPr lang="en-GB"/>
          </a:p>
        </p:txBody>
      </p:sp>
    </p:spTree>
    <p:extLst>
      <p:ext uri="{BB962C8B-B14F-4D97-AF65-F5344CB8AC3E}">
        <p14:creationId xmlns:p14="http://schemas.microsoft.com/office/powerpoint/2010/main" val="12403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reports of startupsusa.org (2022), entrepreneurs are individuals who have the potential to identify and exploit a commercial opportunity by introducing new products and services in the market. </a:t>
            </a:r>
          </a:p>
          <a:p>
            <a:r>
              <a:rPr lang="en-GB" sz="1200" kern="1200" dirty="0">
                <a:solidFill>
                  <a:schemeClr val="tx1"/>
                </a:solidFill>
                <a:effectLst/>
                <a:latin typeface="+mn-lt"/>
                <a:ea typeface="+mn-ea"/>
                <a:cs typeface="+mn-cs"/>
              </a:rPr>
              <a:t>In this assignment, a business plan for a new entrepreneurial venture will be created. It will include a description of the offerings of the enterprise in the market, business operations, competitors, and the pricing of the </a:t>
            </a:r>
          </a:p>
        </p:txBody>
      </p:sp>
      <p:sp>
        <p:nvSpPr>
          <p:cNvPr id="4" name="Slide Number Placeholder 3"/>
          <p:cNvSpPr>
            <a:spLocks noGrp="1"/>
          </p:cNvSpPr>
          <p:nvPr>
            <p:ph type="sldNum" sz="quarter" idx="10"/>
          </p:nvPr>
        </p:nvSpPr>
        <p:spPr/>
        <p:txBody>
          <a:bodyPr/>
          <a:lstStyle/>
          <a:p>
            <a:fld id="{E287F609-4F41-4A95-A40B-118C3818CB4D}" type="slidenum">
              <a:rPr lang="en-GB" smtClean="0"/>
              <a:t>3</a:t>
            </a:fld>
            <a:endParaRPr lang="en-GB"/>
          </a:p>
        </p:txBody>
      </p:sp>
    </p:spTree>
    <p:extLst>
      <p:ext uri="{BB962C8B-B14F-4D97-AF65-F5344CB8AC3E}">
        <p14:creationId xmlns:p14="http://schemas.microsoft.com/office/powerpoint/2010/main" val="1845166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entrepreneurial idea on which the business plan will be developed is a bakery that offers organic food products and items like cookies, bread, doughnuts, pastries and cakes to the consumers.  </a:t>
            </a:r>
          </a:p>
          <a:p>
            <a:r>
              <a:rPr lang="en-GB" sz="1200" kern="1200" dirty="0">
                <a:solidFill>
                  <a:schemeClr val="tx1"/>
                </a:solidFill>
                <a:effectLst/>
                <a:latin typeface="+mn-lt"/>
                <a:ea typeface="+mn-ea"/>
                <a:cs typeface="+mn-cs"/>
              </a:rPr>
              <a:t>In the UK, people are facing several health issues like high obesity, heart problems, dementia, Alzheimer's disease and other respiratory diseases and therefore they are shifting towards a more healthy lifestyle (ons.gov.uk, 2022). The gluten used in the bakery products like bread and cakes is a thickening agent that provides flavour and texture to the food item and it is a major cause of several health-related problems like stroke, diabetes, damage to the intestinal lining, heart diseases, allergy, shortness of breath and others. Bake o Fresh will be offering plant-based and organic bakery items that are free of gluten. Initially, </a:t>
            </a:r>
          </a:p>
        </p:txBody>
      </p:sp>
      <p:sp>
        <p:nvSpPr>
          <p:cNvPr id="4" name="Slide Number Placeholder 3"/>
          <p:cNvSpPr>
            <a:spLocks noGrp="1"/>
          </p:cNvSpPr>
          <p:nvPr>
            <p:ph type="sldNum" sz="quarter" idx="10"/>
          </p:nvPr>
        </p:nvSpPr>
        <p:spPr/>
        <p:txBody>
          <a:bodyPr/>
          <a:lstStyle/>
          <a:p>
            <a:fld id="{E287F609-4F41-4A95-A40B-118C3818CB4D}" type="slidenum">
              <a:rPr lang="en-GB" smtClean="0"/>
              <a:t>4</a:t>
            </a:fld>
            <a:endParaRPr lang="en-GB"/>
          </a:p>
        </p:txBody>
      </p:sp>
    </p:spTree>
    <p:extLst>
      <p:ext uri="{BB962C8B-B14F-4D97-AF65-F5344CB8AC3E}">
        <p14:creationId xmlns:p14="http://schemas.microsoft.com/office/powerpoint/2010/main" val="1847047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Business operations refer to the broad range of daily processes and activities that a firm engages in order to maximise value and profitability. The typical business operations of Bake o Fresh will include order management, marketing, website design and development, sales, and inventory management. Initially, one to two staff will be responsible for both marketing, and sales management, two of them will manage the order and the rest will be responsible for managing the store and the inventory. In the future, for further improvement of the business operations, the performance of individual staff will be monitored and tracked, the business processes will be streamlined through automation and more items will be added to meet the new demands of the consumers.     </a:t>
            </a:r>
          </a:p>
        </p:txBody>
      </p:sp>
      <p:sp>
        <p:nvSpPr>
          <p:cNvPr id="4" name="Slide Number Placeholder 3"/>
          <p:cNvSpPr>
            <a:spLocks noGrp="1"/>
          </p:cNvSpPr>
          <p:nvPr>
            <p:ph type="sldNum" sz="quarter" idx="10"/>
          </p:nvPr>
        </p:nvSpPr>
        <p:spPr/>
        <p:txBody>
          <a:bodyPr/>
          <a:lstStyle/>
          <a:p>
            <a:fld id="{E287F609-4F41-4A95-A40B-118C3818CB4D}" type="slidenum">
              <a:rPr lang="en-GB" smtClean="0"/>
              <a:t>5</a:t>
            </a:fld>
            <a:endParaRPr lang="en-GB"/>
          </a:p>
        </p:txBody>
      </p:sp>
    </p:spTree>
    <p:extLst>
      <p:ext uri="{BB962C8B-B14F-4D97-AF65-F5344CB8AC3E}">
        <p14:creationId xmlns:p14="http://schemas.microsoft.com/office/powerpoint/2010/main" val="4140103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UK, people have become highly conscious of their health and that too after the outbreak of the global pandemic in 2020 (Wolf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The demand for plant-based and organic bakery products has increased in the UK. Bake o Fresh will offer fruit-based cakes free of gluten, bread, muffins, cookies, and brownies, vegan apple muffins, vegan scones, cornbread, banana bread, banana muffins, peanut butter cookies, vegan zucchini bread, carrot cake, pumpkin bread and oatmeal cookies. Most of these products will be plant-based and all of them will be free of gluten. Gluten has some serious health impacts like heart disease, obesity, diarrhoea, problems with indigestion, constipation and others (</a:t>
            </a:r>
            <a:r>
              <a:rPr lang="en-GB" sz="1200" kern="1200" dirty="0" err="1">
                <a:solidFill>
                  <a:schemeClr val="tx1"/>
                </a:solidFill>
                <a:effectLst/>
                <a:latin typeface="+mn-lt"/>
                <a:ea typeface="+mn-ea"/>
                <a:cs typeface="+mn-cs"/>
              </a:rPr>
              <a:t>Brouns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These products will attract customers with their deliciousness and health benefits. Vegan baking will use flax eggs instead of eggs and coconut oil, almond milk, cashew milk and oat milk.    </a:t>
            </a:r>
          </a:p>
        </p:txBody>
      </p:sp>
      <p:sp>
        <p:nvSpPr>
          <p:cNvPr id="4" name="Slide Number Placeholder 3"/>
          <p:cNvSpPr>
            <a:spLocks noGrp="1"/>
          </p:cNvSpPr>
          <p:nvPr>
            <p:ph type="sldNum" sz="quarter" idx="10"/>
          </p:nvPr>
        </p:nvSpPr>
        <p:spPr/>
        <p:txBody>
          <a:bodyPr/>
          <a:lstStyle/>
          <a:p>
            <a:fld id="{E287F609-4F41-4A95-A40B-118C3818CB4D}" type="slidenum">
              <a:rPr lang="en-GB" smtClean="0"/>
              <a:t>6</a:t>
            </a:fld>
            <a:endParaRPr lang="en-GB"/>
          </a:p>
        </p:txBody>
      </p:sp>
    </p:spTree>
    <p:extLst>
      <p:ext uri="{BB962C8B-B14F-4D97-AF65-F5344CB8AC3E}">
        <p14:creationId xmlns:p14="http://schemas.microsoft.com/office/powerpoint/2010/main" val="4263777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 will initially focus on the UK market and it will mainly target consumers in the London region. The bread and bakery food products have a market size of  £4.4 billion in the UK and it is growing at a good rate with the introduction of plant-based and organic products. According to the reports of fob.uk.com (2022), the bakery market in the UK is considered to be one of the biggest markets in the food and beverage industry that serves more than 26.5 million customers every single day. Moreover, the total number of enterprises and firms that specialise in retailing cakes, bread and confectionaries is nearly 3000</a:t>
            </a:r>
          </a:p>
        </p:txBody>
      </p:sp>
      <p:sp>
        <p:nvSpPr>
          <p:cNvPr id="4" name="Slide Number Placeholder 3"/>
          <p:cNvSpPr>
            <a:spLocks noGrp="1"/>
          </p:cNvSpPr>
          <p:nvPr>
            <p:ph type="sldNum" sz="quarter" idx="10"/>
          </p:nvPr>
        </p:nvSpPr>
        <p:spPr/>
        <p:txBody>
          <a:bodyPr/>
          <a:lstStyle/>
          <a:p>
            <a:fld id="{E287F609-4F41-4A95-A40B-118C3818CB4D}" type="slidenum">
              <a:rPr lang="en-GB" smtClean="0"/>
              <a:t>7</a:t>
            </a:fld>
            <a:endParaRPr lang="en-GB"/>
          </a:p>
        </p:txBody>
      </p:sp>
    </p:spTree>
    <p:extLst>
      <p:ext uri="{BB962C8B-B14F-4D97-AF65-F5344CB8AC3E}">
        <p14:creationId xmlns:p14="http://schemas.microsoft.com/office/powerpoint/2010/main" val="2883333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Some of the bakery brands that Bake o Fresh will compete with are The Dusty Knuckle, old post office bakery, Jolene, Violet Cakes, and Fortitude </a:t>
            </a:r>
            <a:r>
              <a:rPr lang="en-GB" sz="1200" kern="1200" dirty="0" err="1">
                <a:solidFill>
                  <a:schemeClr val="tx1"/>
                </a:solidFill>
                <a:effectLst/>
                <a:latin typeface="+mn-lt"/>
                <a:ea typeface="+mn-ea"/>
                <a:cs typeface="+mn-cs"/>
              </a:rPr>
              <a:t>Bakehouse</a:t>
            </a:r>
            <a:r>
              <a:rPr lang="en-GB" sz="1200" kern="1200" dirty="0">
                <a:solidFill>
                  <a:schemeClr val="tx1"/>
                </a:solidFill>
                <a:effectLst/>
                <a:latin typeface="+mn-lt"/>
                <a:ea typeface="+mn-ea"/>
                <a:cs typeface="+mn-cs"/>
              </a:rPr>
              <a:t>. All these bakery companies have their stores in the London region and offer organic and fresh plant-based bakery products to the customers. Violet cakes are located in the East London region and it serves customers with Californian-style bakery products like cupcakes, biscuits, dark chocolate, espresso, caramel with sea salt and flower cordials. It has been present in the London region since 2010 and gently serves customers according to their needs. Dusty Knuckle is also a popular bakery company in the London region that offers a wide range of pastries, sausage rolls, focaccia, sandwiches and other bakery products. The key factor that distinguishes this bakery brand from others is its delivery van. Bake o Fresh will face strong competition in the market and it will have to focus on the taste and deliciousness of the food items to gain a strong presence in the marketplace. </a:t>
            </a:r>
          </a:p>
        </p:txBody>
      </p:sp>
      <p:sp>
        <p:nvSpPr>
          <p:cNvPr id="4" name="Slide Number Placeholder 3"/>
          <p:cNvSpPr>
            <a:spLocks noGrp="1"/>
          </p:cNvSpPr>
          <p:nvPr>
            <p:ph type="sldNum" sz="quarter" idx="10"/>
          </p:nvPr>
        </p:nvSpPr>
        <p:spPr/>
        <p:txBody>
          <a:bodyPr/>
          <a:lstStyle/>
          <a:p>
            <a:fld id="{E287F609-4F41-4A95-A40B-118C3818CB4D}" type="slidenum">
              <a:rPr lang="en-GB" smtClean="0"/>
              <a:t>8</a:t>
            </a:fld>
            <a:endParaRPr lang="en-GB"/>
          </a:p>
        </p:txBody>
      </p:sp>
    </p:spTree>
    <p:extLst>
      <p:ext uri="{BB962C8B-B14F-4D97-AF65-F5344CB8AC3E}">
        <p14:creationId xmlns:p14="http://schemas.microsoft.com/office/powerpoint/2010/main" val="2848999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Marketing involves the activities and the processes of increasing the awareness of the brand, and promotions and advertisements of the products and services offered by the company (</a:t>
            </a:r>
            <a:r>
              <a:rPr lang="en-GB" sz="1200" kern="1200" dirty="0" err="1">
                <a:solidFill>
                  <a:schemeClr val="tx1"/>
                </a:solidFill>
                <a:effectLst/>
                <a:latin typeface="+mn-lt"/>
                <a:ea typeface="+mn-ea"/>
                <a:cs typeface="+mn-cs"/>
              </a:rPr>
              <a:t>Terkan</a:t>
            </a:r>
            <a:r>
              <a:rPr lang="en-GB" sz="1200" kern="1200" dirty="0">
                <a:solidFill>
                  <a:schemeClr val="tx1"/>
                </a:solidFill>
                <a:effectLst/>
                <a:latin typeface="+mn-lt"/>
                <a:ea typeface="+mn-ea"/>
                <a:cs typeface="+mn-cs"/>
              </a:rPr>
              <a:t>, 2014). For a new entrepreneurial venture, the execution of an effective marketing strategy creates a difference and results in the success of the venture. Bake o Fresh is a bakery company that offers an exciting range of organic and plant-based bakery products in the market. The brand can use advanced marketing tools like social media promotion and advertisement, and content marketing for the promotion of the products. It can hire a marketing agency to develop engaging content like videos on the health benefits, and deliciousness of the bakery items. Further, these contents can be published on social media channels like YouTube, Facebook and </a:t>
            </a:r>
            <a:r>
              <a:rPr lang="en-GB" sz="1200" kern="1200" dirty="0" err="1">
                <a:solidFill>
                  <a:schemeClr val="tx1"/>
                </a:solidFill>
                <a:effectLst/>
                <a:latin typeface="+mn-lt"/>
                <a:ea typeface="+mn-ea"/>
                <a:cs typeface="+mn-cs"/>
              </a:rPr>
              <a:t>Instagram</a:t>
            </a:r>
            <a:r>
              <a:rPr lang="en-GB" sz="1200" kern="1200" dirty="0">
                <a:solidFill>
                  <a:schemeClr val="tx1"/>
                </a:solidFill>
                <a:effectLst/>
                <a:latin typeface="+mn-lt"/>
                <a:ea typeface="+mn-ea"/>
                <a:cs typeface="+mn-cs"/>
              </a:rPr>
              <a:t> to attract consumers. These platforms have the potential to attract a large group of potential consumers. Secondly, the brand can also use a word-of-mouth marketing strategy for the promotion of bakery products and items. For effective execution of this marketing strategy, the brand needs to focus on the deliciousness and taste of the food items before presenting them towards the customers. Thirdly, Bake o Fresh can also offer loyalty benefits to new customers as a part of its promotional strategy. Through loyalty programs, some benefits like discounts and bonuses will be provided to the customers in their POS system for their purchases. </a:t>
            </a:r>
          </a:p>
        </p:txBody>
      </p:sp>
      <p:sp>
        <p:nvSpPr>
          <p:cNvPr id="4" name="Slide Number Placeholder 3"/>
          <p:cNvSpPr>
            <a:spLocks noGrp="1"/>
          </p:cNvSpPr>
          <p:nvPr>
            <p:ph type="sldNum" sz="quarter" idx="10"/>
          </p:nvPr>
        </p:nvSpPr>
        <p:spPr/>
        <p:txBody>
          <a:bodyPr/>
          <a:lstStyle/>
          <a:p>
            <a:fld id="{E287F609-4F41-4A95-A40B-118C3818CB4D}" type="slidenum">
              <a:rPr lang="en-GB" smtClean="0"/>
              <a:t>9</a:t>
            </a:fld>
            <a:endParaRPr lang="en-GB"/>
          </a:p>
        </p:txBody>
      </p:sp>
    </p:spTree>
    <p:extLst>
      <p:ext uri="{BB962C8B-B14F-4D97-AF65-F5344CB8AC3E}">
        <p14:creationId xmlns:p14="http://schemas.microsoft.com/office/powerpoint/2010/main" val="58049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also essential for a new enterprise or a firm to forecast the sales in the upcoming months and deploy strategies that would help the firm to achieve the targeted sales. Bake o Fresh can use monitoring tools like Nutshell, </a:t>
            </a:r>
            <a:r>
              <a:rPr lang="en-GB" sz="1200" kern="1200" dirty="0" err="1">
                <a:solidFill>
                  <a:schemeClr val="tx1"/>
                </a:solidFill>
                <a:effectLst/>
                <a:latin typeface="+mn-lt"/>
                <a:ea typeface="+mn-ea"/>
                <a:cs typeface="+mn-cs"/>
              </a:rPr>
              <a:t>Salesflare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Pipedrive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ZohoCRM</a:t>
            </a:r>
            <a:r>
              <a:rPr lang="en-GB" sz="1200" kern="1200" dirty="0">
                <a:solidFill>
                  <a:schemeClr val="tx1"/>
                </a:solidFill>
                <a:effectLst/>
                <a:latin typeface="+mn-lt"/>
                <a:ea typeface="+mn-ea"/>
                <a:cs typeface="+mn-cs"/>
              </a:rPr>
              <a:t> and others for tracking the sales performance of the store (nutshell.com, 2022). Tracking sales plays an essential role in the long-term growth and development of the firm. Secondly, the company also needs to focus on improving the value proposition to the customers. The main focus of this bakery firm is to offer an exciting range of organic and plant-based delicious bakery items to customers. Further, in order to offer additional value, the firm needs to focus on the pricing of the items to maximise its competitiveness in the food and bakery market in the London region.       </a:t>
            </a:r>
          </a:p>
        </p:txBody>
      </p:sp>
      <p:sp>
        <p:nvSpPr>
          <p:cNvPr id="4" name="Slide Number Placeholder 3"/>
          <p:cNvSpPr>
            <a:spLocks noGrp="1"/>
          </p:cNvSpPr>
          <p:nvPr>
            <p:ph type="sldNum" sz="quarter" idx="10"/>
          </p:nvPr>
        </p:nvSpPr>
        <p:spPr/>
        <p:txBody>
          <a:bodyPr/>
          <a:lstStyle/>
          <a:p>
            <a:fld id="{E287F609-4F41-4A95-A40B-118C3818CB4D}" type="slidenum">
              <a:rPr lang="en-GB" smtClean="0"/>
              <a:t>10</a:t>
            </a:fld>
            <a:endParaRPr lang="en-GB"/>
          </a:p>
        </p:txBody>
      </p:sp>
    </p:spTree>
    <p:extLst>
      <p:ext uri="{BB962C8B-B14F-4D97-AF65-F5344CB8AC3E}">
        <p14:creationId xmlns:p14="http://schemas.microsoft.com/office/powerpoint/2010/main" val="772505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Pricing of the products and services </a:t>
            </a:r>
          </a:p>
          <a:p>
            <a:r>
              <a:rPr lang="en-GB" sz="1200" kern="1200" dirty="0">
                <a:solidFill>
                  <a:schemeClr val="tx1"/>
                </a:solidFill>
                <a:effectLst/>
                <a:latin typeface="+mn-lt"/>
                <a:ea typeface="+mn-ea"/>
                <a:cs typeface="+mn-cs"/>
              </a:rPr>
              <a:t>Pricing of the products is one of the most important factors or forces that influence customer buying behaviour (</a:t>
            </a:r>
            <a:r>
              <a:rPr lang="en-GB" sz="1200" kern="1200" dirty="0" err="1">
                <a:solidFill>
                  <a:schemeClr val="tx1"/>
                </a:solidFill>
                <a:effectLst/>
                <a:latin typeface="+mn-lt"/>
                <a:ea typeface="+mn-ea"/>
                <a:cs typeface="+mn-cs"/>
              </a:rPr>
              <a:t>Neger</a:t>
            </a:r>
            <a:r>
              <a:rPr lang="en-GB" sz="1200" kern="1200" dirty="0">
                <a:solidFill>
                  <a:schemeClr val="tx1"/>
                </a:solidFill>
                <a:effectLst/>
                <a:latin typeface="+mn-lt"/>
                <a:ea typeface="+mn-ea"/>
                <a:cs typeface="+mn-cs"/>
              </a:rPr>
              <a:t> and Uddin, 2020). In the London region, there are already a number of bakery stores that offer gluten-free products to customers. Therefore, Bake o Fresh needs to focus on the pricing strategy of the items in the stores. It can use an economy pricing strategy for common bakery products like gluten-free bread, cookies and biscuits. This pricing strategy will help the brand to increase its market share and gain a competitive advantage over the existing bakery brands in the region (Al </a:t>
            </a:r>
            <a:r>
              <a:rPr lang="en-GB" sz="1200" kern="1200" dirty="0" err="1">
                <a:solidFill>
                  <a:schemeClr val="tx1"/>
                </a:solidFill>
                <a:effectLst/>
                <a:latin typeface="+mn-lt"/>
                <a:ea typeface="+mn-ea"/>
                <a:cs typeface="+mn-cs"/>
              </a:rPr>
              <a:t>Badi</a:t>
            </a:r>
            <a:r>
              <a:rPr lang="en-GB" sz="1200" kern="1200" dirty="0">
                <a:solidFill>
                  <a:schemeClr val="tx1"/>
                </a:solidFill>
                <a:effectLst/>
                <a:latin typeface="+mn-lt"/>
                <a:ea typeface="+mn-ea"/>
                <a:cs typeface="+mn-cs"/>
              </a:rPr>
              <a:t>, 2018). Moreover, economy pricing would also help to attract new customers, promote brand awareness and easily introduce new products in the marketplace. However, it can use a premium pricing strategy for exclusive items like apple muffins, fruit-based doughnuts, scones, cornbread, banana muffins and vegan brownies. The use of a premium pricing strategy for the exclusive range of bakery products will improve brand perception and value, generate higher profit margins and maximise the competitiveness of Bake o Fresh.      </a:t>
            </a:r>
          </a:p>
        </p:txBody>
      </p:sp>
      <p:sp>
        <p:nvSpPr>
          <p:cNvPr id="4" name="Slide Number Placeholder 3"/>
          <p:cNvSpPr>
            <a:spLocks noGrp="1"/>
          </p:cNvSpPr>
          <p:nvPr>
            <p:ph type="sldNum" sz="quarter" idx="10"/>
          </p:nvPr>
        </p:nvSpPr>
        <p:spPr/>
        <p:txBody>
          <a:bodyPr/>
          <a:lstStyle/>
          <a:p>
            <a:fld id="{E287F609-4F41-4A95-A40B-118C3818CB4D}" type="slidenum">
              <a:rPr lang="en-GB" smtClean="0"/>
              <a:t>11</a:t>
            </a:fld>
            <a:endParaRPr lang="en-GB"/>
          </a:p>
        </p:txBody>
      </p:sp>
    </p:spTree>
    <p:extLst>
      <p:ext uri="{BB962C8B-B14F-4D97-AF65-F5344CB8AC3E}">
        <p14:creationId xmlns:p14="http://schemas.microsoft.com/office/powerpoint/2010/main" val="745568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Management and organisation </a:t>
            </a:r>
          </a:p>
          <a:p>
            <a:r>
              <a:rPr lang="en-GB" sz="1200" kern="1200" dirty="0">
                <a:solidFill>
                  <a:schemeClr val="tx1"/>
                </a:solidFill>
                <a:effectLst/>
                <a:latin typeface="+mn-lt"/>
                <a:ea typeface="+mn-ea"/>
                <a:cs typeface="+mn-cs"/>
              </a:rPr>
              <a:t>In a business plan, the organisation refers to the structure of the business and the people involved with it. On the other hand, management refers to the responsibilities and duties of different managers involved in the organisation. </a:t>
            </a:r>
          </a:p>
          <a:p>
            <a:r>
              <a:rPr lang="en-GB" sz="1200" b="1" kern="1200" dirty="0">
                <a:solidFill>
                  <a:schemeClr val="tx1"/>
                </a:solidFill>
                <a:effectLst/>
                <a:latin typeface="+mn-lt"/>
                <a:ea typeface="+mn-ea"/>
                <a:cs typeface="+mn-cs"/>
              </a:rPr>
              <a:t>Organisational structure </a:t>
            </a:r>
          </a:p>
          <a:p>
            <a:r>
              <a:rPr lang="en-GB" sz="1200" kern="1200" dirty="0">
                <a:solidFill>
                  <a:schemeClr val="tx1"/>
                </a:solidFill>
                <a:effectLst/>
                <a:latin typeface="+mn-lt"/>
                <a:ea typeface="+mn-ea"/>
                <a:cs typeface="+mn-cs"/>
              </a:rPr>
              <a:t>Organisational structure specifies the delegation of activities for the achievement of a business goal. It outlines the duties and responsibilities of an employee within the organisation. Bake o Fresh can adopt the </a:t>
            </a:r>
            <a:r>
              <a:rPr lang="en-GB" sz="1200" kern="1200" dirty="0" err="1">
                <a:solidFill>
                  <a:schemeClr val="tx1"/>
                </a:solidFill>
                <a:effectLst/>
                <a:latin typeface="+mn-lt"/>
                <a:ea typeface="+mn-ea"/>
                <a:cs typeface="+mn-cs"/>
              </a:rPr>
              <a:t>flatarchy</a:t>
            </a:r>
            <a:r>
              <a:rPr lang="en-GB" sz="1200" kern="1200" dirty="0">
                <a:solidFill>
                  <a:schemeClr val="tx1"/>
                </a:solidFill>
                <a:effectLst/>
                <a:latin typeface="+mn-lt"/>
                <a:ea typeface="+mn-ea"/>
                <a:cs typeface="+mn-cs"/>
              </a:rPr>
              <a:t> organisational structure in which the owner will be responsible for the delegation of duties to the staff. It is one of the most effective structures for small businesses because it leads to a faster decision-making process (indeed.com, 2022).  </a:t>
            </a:r>
          </a:p>
          <a:p>
            <a:r>
              <a:rPr lang="en-GB" sz="1200" b="1" kern="1200" dirty="0">
                <a:solidFill>
                  <a:schemeClr val="tx1"/>
                </a:solidFill>
                <a:effectLst/>
                <a:latin typeface="+mn-lt"/>
                <a:ea typeface="+mn-ea"/>
                <a:cs typeface="+mn-cs"/>
              </a:rPr>
              <a:t>Ownership of the company</a:t>
            </a:r>
          </a:p>
          <a:p>
            <a:r>
              <a:rPr lang="en-GB" sz="1200" kern="1200" dirty="0">
                <a:solidFill>
                  <a:schemeClr val="tx1"/>
                </a:solidFill>
                <a:effectLst/>
                <a:latin typeface="+mn-lt"/>
                <a:ea typeface="+mn-ea"/>
                <a:cs typeface="+mn-cs"/>
              </a:rPr>
              <a:t>The ownership of a company or a firm is determined by the legal structure of the business (</a:t>
            </a:r>
            <a:r>
              <a:rPr lang="en-GB" sz="1200" kern="1200" dirty="0" err="1">
                <a:solidFill>
                  <a:schemeClr val="tx1"/>
                </a:solidFill>
                <a:effectLst/>
                <a:latin typeface="+mn-lt"/>
                <a:ea typeface="+mn-ea"/>
                <a:cs typeface="+mn-cs"/>
              </a:rPr>
              <a:t>Sosnovska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Zhytar</a:t>
            </a:r>
            <a:r>
              <a:rPr lang="en-GB" sz="1200" kern="1200" dirty="0">
                <a:solidFill>
                  <a:schemeClr val="tx1"/>
                </a:solidFill>
                <a:effectLst/>
                <a:latin typeface="+mn-lt"/>
                <a:ea typeface="+mn-ea"/>
                <a:cs typeface="+mn-cs"/>
              </a:rPr>
              <a:t>, 2018). Bake o Fresh will adopt the sole proprietorship form of legal structure and only a single owner will own the company. Further, the owner will also be responsible for all the risks and debts of the business. </a:t>
            </a:r>
          </a:p>
        </p:txBody>
      </p:sp>
      <p:sp>
        <p:nvSpPr>
          <p:cNvPr id="4" name="Slide Number Placeholder 3"/>
          <p:cNvSpPr>
            <a:spLocks noGrp="1"/>
          </p:cNvSpPr>
          <p:nvPr>
            <p:ph type="sldNum" sz="quarter" idx="10"/>
          </p:nvPr>
        </p:nvSpPr>
        <p:spPr/>
        <p:txBody>
          <a:bodyPr/>
          <a:lstStyle/>
          <a:p>
            <a:fld id="{E287F609-4F41-4A95-A40B-118C3818CB4D}" type="slidenum">
              <a:rPr lang="en-GB" smtClean="0"/>
              <a:t>12</a:t>
            </a:fld>
            <a:endParaRPr lang="en-GB"/>
          </a:p>
        </p:txBody>
      </p:sp>
    </p:spTree>
    <p:extLst>
      <p:ext uri="{BB962C8B-B14F-4D97-AF65-F5344CB8AC3E}">
        <p14:creationId xmlns:p14="http://schemas.microsoft.com/office/powerpoint/2010/main" val="1513688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Management team</a:t>
            </a:r>
          </a:p>
          <a:p>
            <a:r>
              <a:rPr lang="en-GB" sz="1200" kern="1200" dirty="0">
                <a:solidFill>
                  <a:schemeClr val="tx1"/>
                </a:solidFill>
                <a:effectLst/>
                <a:latin typeface="+mn-lt"/>
                <a:ea typeface="+mn-ea"/>
                <a:cs typeface="+mn-cs"/>
              </a:rPr>
              <a:t>The marketing and sales activities of the business will be managed by two members, and the owner will be responsible for managing the inventory, and the orders. Lastly, a professional will be delegated the responsibility of managing the website design and social media promotional activities.  </a:t>
            </a:r>
          </a:p>
          <a:p>
            <a:r>
              <a:rPr lang="en-GB" sz="1200" b="1" kern="1200" dirty="0">
                <a:solidFill>
                  <a:schemeClr val="tx1"/>
                </a:solidFill>
                <a:effectLst/>
                <a:latin typeface="+mn-lt"/>
                <a:ea typeface="+mn-ea"/>
                <a:cs typeface="+mn-cs"/>
              </a:rPr>
              <a:t>Skills required</a:t>
            </a:r>
          </a:p>
          <a:p>
            <a:r>
              <a:rPr lang="en-GB" sz="1200" kern="1200" dirty="0">
                <a:solidFill>
                  <a:schemeClr val="tx1"/>
                </a:solidFill>
                <a:effectLst/>
                <a:latin typeface="+mn-lt"/>
                <a:ea typeface="+mn-ea"/>
                <a:cs typeface="+mn-cs"/>
              </a:rPr>
              <a:t>The owner needs to have excellent organisational and communication skills for managing the staff and the various processes within the bakery. Problem-solving and analytical skills will also help the owner to identify the demand of the customers and the improvements required in the bakery items.  </a:t>
            </a:r>
          </a:p>
        </p:txBody>
      </p:sp>
      <p:sp>
        <p:nvSpPr>
          <p:cNvPr id="4" name="Slide Number Placeholder 3"/>
          <p:cNvSpPr>
            <a:spLocks noGrp="1"/>
          </p:cNvSpPr>
          <p:nvPr>
            <p:ph type="sldNum" sz="quarter" idx="10"/>
          </p:nvPr>
        </p:nvSpPr>
        <p:spPr/>
        <p:txBody>
          <a:bodyPr/>
          <a:lstStyle/>
          <a:p>
            <a:fld id="{E287F609-4F41-4A95-A40B-118C3818CB4D}" type="slidenum">
              <a:rPr lang="en-GB" smtClean="0"/>
              <a:t>13</a:t>
            </a:fld>
            <a:endParaRPr lang="en-GB"/>
          </a:p>
        </p:txBody>
      </p:sp>
    </p:spTree>
    <p:extLst>
      <p:ext uri="{BB962C8B-B14F-4D97-AF65-F5344CB8AC3E}">
        <p14:creationId xmlns:p14="http://schemas.microsoft.com/office/powerpoint/2010/main" val="3253379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KPIs</a:t>
            </a:r>
          </a:p>
          <a:p>
            <a:r>
              <a:rPr lang="en-GB" sz="1200" kern="1200" dirty="0">
                <a:solidFill>
                  <a:schemeClr val="tx1"/>
                </a:solidFill>
                <a:effectLst/>
                <a:latin typeface="+mn-lt"/>
                <a:ea typeface="+mn-ea"/>
                <a:cs typeface="+mn-cs"/>
              </a:rPr>
              <a:t>To measure the performance of the enterprise, some variables are used and they are referred to as key performance indicators. These variables help to measure the progress of the firm towards the accomplishment of the intended business objectives and goals. </a:t>
            </a:r>
          </a:p>
          <a:p>
            <a:pPr lvl="0"/>
            <a:r>
              <a:rPr lang="en-GB" sz="1200" u="none" strike="noStrike" kern="1200" dirty="0">
                <a:solidFill>
                  <a:schemeClr val="tx1"/>
                </a:solidFill>
                <a:effectLst/>
                <a:latin typeface="+mn-lt"/>
                <a:ea typeface="+mn-ea"/>
                <a:cs typeface="+mn-cs"/>
              </a:rPr>
              <a:t>Increase in sales performance of the bakery </a:t>
            </a:r>
          </a:p>
          <a:p>
            <a:pPr lvl="0"/>
            <a:r>
              <a:rPr lang="en-GB" sz="1200" u="none" strike="noStrike" kern="1200" dirty="0">
                <a:solidFill>
                  <a:schemeClr val="tx1"/>
                </a:solidFill>
                <a:effectLst/>
                <a:latin typeface="+mn-lt"/>
                <a:ea typeface="+mn-ea"/>
                <a:cs typeface="+mn-cs"/>
              </a:rPr>
              <a:t>Better acquisition of consumers</a:t>
            </a:r>
          </a:p>
          <a:p>
            <a:pPr lvl="0"/>
            <a:r>
              <a:rPr lang="en-GB" sz="1200" u="none" strike="noStrike" kern="1200" dirty="0">
                <a:solidFill>
                  <a:schemeClr val="tx1"/>
                </a:solidFill>
                <a:effectLst/>
                <a:latin typeface="+mn-lt"/>
                <a:ea typeface="+mn-ea"/>
                <a:cs typeface="+mn-cs"/>
              </a:rPr>
              <a:t>Positive feedback and reviews from the consumers</a:t>
            </a:r>
          </a:p>
        </p:txBody>
      </p:sp>
      <p:sp>
        <p:nvSpPr>
          <p:cNvPr id="4" name="Slide Number Placeholder 3"/>
          <p:cNvSpPr>
            <a:spLocks noGrp="1"/>
          </p:cNvSpPr>
          <p:nvPr>
            <p:ph type="sldNum" sz="quarter" idx="10"/>
          </p:nvPr>
        </p:nvSpPr>
        <p:spPr/>
        <p:txBody>
          <a:bodyPr/>
          <a:lstStyle/>
          <a:p>
            <a:fld id="{E287F609-4F41-4A95-A40B-118C3818CB4D}" type="slidenum">
              <a:rPr lang="en-GB" smtClean="0"/>
              <a:t>14</a:t>
            </a:fld>
            <a:endParaRPr lang="en-GB"/>
          </a:p>
        </p:txBody>
      </p:sp>
    </p:spTree>
    <p:extLst>
      <p:ext uri="{BB962C8B-B14F-4D97-AF65-F5344CB8AC3E}">
        <p14:creationId xmlns:p14="http://schemas.microsoft.com/office/powerpoint/2010/main" val="1132119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plan, the operations, activities, operations and management of the Bake o Fresh bakery have been explored. Further, it has explored the legal business structure and the organisational structure that can be adopted by this bakery firm. </a:t>
            </a:r>
          </a:p>
        </p:txBody>
      </p:sp>
      <p:sp>
        <p:nvSpPr>
          <p:cNvPr id="4" name="Slide Number Placeholder 3"/>
          <p:cNvSpPr>
            <a:spLocks noGrp="1"/>
          </p:cNvSpPr>
          <p:nvPr>
            <p:ph type="sldNum" sz="quarter" idx="10"/>
          </p:nvPr>
        </p:nvSpPr>
        <p:spPr/>
        <p:txBody>
          <a:bodyPr/>
          <a:lstStyle/>
          <a:p>
            <a:fld id="{E287F609-4F41-4A95-A40B-118C3818CB4D}" type="slidenum">
              <a:rPr lang="en-GB" smtClean="0"/>
              <a:t>15</a:t>
            </a:fld>
            <a:endParaRPr lang="en-GB"/>
          </a:p>
        </p:txBody>
      </p:sp>
    </p:spTree>
    <p:extLst>
      <p:ext uri="{BB962C8B-B14F-4D97-AF65-F5344CB8AC3E}">
        <p14:creationId xmlns:p14="http://schemas.microsoft.com/office/powerpoint/2010/main" val="11493340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indeed.com, 2022. </a:t>
            </a:r>
            <a:r>
              <a:rPr lang="en-GB" sz="1200" i="1" kern="1200" dirty="0">
                <a:solidFill>
                  <a:schemeClr val="tx1"/>
                </a:solidFill>
                <a:effectLst/>
                <a:latin typeface="+mn-lt"/>
                <a:ea typeface="+mn-ea"/>
                <a:cs typeface="+mn-cs"/>
              </a:rPr>
              <a:t>Types of Organizational Structure </a:t>
            </a:r>
            <a:r>
              <a:rPr lang="en-GB" sz="1200" kern="1200" dirty="0">
                <a:solidFill>
                  <a:schemeClr val="tx1"/>
                </a:solidFill>
                <a:effectLst/>
                <a:latin typeface="+mn-lt"/>
                <a:ea typeface="+mn-ea"/>
                <a:cs typeface="+mn-cs"/>
              </a:rPr>
              <a:t>[Online]. Available at: https://www.indeed.com/career-advice/career-development/organizational-structure-definition-and-types [Accessed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December 2022]</a:t>
            </a:r>
          </a:p>
          <a:p>
            <a:r>
              <a:rPr lang="en-GB" sz="1200" kern="1200" dirty="0" err="1">
                <a:solidFill>
                  <a:schemeClr val="tx1"/>
                </a:solidFill>
                <a:effectLst/>
                <a:latin typeface="+mn-lt"/>
                <a:ea typeface="+mn-ea"/>
                <a:cs typeface="+mn-cs"/>
              </a:rPr>
              <a:t>Neger</a:t>
            </a:r>
            <a:r>
              <a:rPr lang="en-GB" sz="1200" kern="1200" dirty="0">
                <a:solidFill>
                  <a:schemeClr val="tx1"/>
                </a:solidFill>
                <a:effectLst/>
                <a:latin typeface="+mn-lt"/>
                <a:ea typeface="+mn-ea"/>
                <a:cs typeface="+mn-cs"/>
              </a:rPr>
              <a:t>, M. and Uddin, B., 2020. Factors affecting consumers’ internet shopping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during the COVID-19 pandemic: Evidence from Bangladesh. </a:t>
            </a:r>
            <a:r>
              <a:rPr lang="en-GB" sz="1200" i="1" kern="1200" dirty="0">
                <a:solidFill>
                  <a:schemeClr val="tx1"/>
                </a:solidFill>
                <a:effectLst/>
                <a:latin typeface="+mn-lt"/>
                <a:ea typeface="+mn-ea"/>
                <a:cs typeface="+mn-cs"/>
              </a:rPr>
              <a:t>Chinese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(3), pp.91-104.</a:t>
            </a:r>
          </a:p>
          <a:p>
            <a:r>
              <a:rPr lang="en-GB" sz="1200" kern="1200" dirty="0">
                <a:solidFill>
                  <a:schemeClr val="tx1"/>
                </a:solidFill>
                <a:effectLst/>
                <a:latin typeface="+mn-lt"/>
                <a:ea typeface="+mn-ea"/>
                <a:cs typeface="+mn-cs"/>
              </a:rPr>
              <a:t>nutshell.com, 2022. </a:t>
            </a:r>
            <a:r>
              <a:rPr lang="en-GB" sz="1200" i="1" kern="1200" dirty="0">
                <a:solidFill>
                  <a:schemeClr val="tx1"/>
                </a:solidFill>
                <a:effectLst/>
                <a:latin typeface="+mn-lt"/>
                <a:ea typeface="+mn-ea"/>
                <a:cs typeface="+mn-cs"/>
              </a:rPr>
              <a:t>10 Sales Tracking Software Recommendations </a:t>
            </a:r>
            <a:r>
              <a:rPr lang="en-GB" sz="1200" kern="1200" dirty="0">
                <a:solidFill>
                  <a:schemeClr val="tx1"/>
                </a:solidFill>
                <a:effectLst/>
                <a:latin typeface="+mn-lt"/>
                <a:ea typeface="+mn-ea"/>
                <a:cs typeface="+mn-cs"/>
              </a:rPr>
              <a:t>[Online]. Available at: https://www.nutshell.com/blog/best-sales-tracking-software-tools [Accessed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December 2022]</a:t>
            </a:r>
          </a:p>
          <a:p>
            <a:r>
              <a:rPr lang="en-GB" sz="1200" kern="1200" dirty="0">
                <a:solidFill>
                  <a:schemeClr val="tx1"/>
                </a:solidFill>
                <a:effectLst/>
                <a:latin typeface="+mn-lt"/>
                <a:ea typeface="+mn-ea"/>
                <a:cs typeface="+mn-cs"/>
              </a:rPr>
              <a:t>ons.gov.uk, 2022. </a:t>
            </a:r>
            <a:r>
              <a:rPr lang="en-GB" sz="1200" i="1" kern="1200" dirty="0">
                <a:solidFill>
                  <a:schemeClr val="tx1"/>
                </a:solidFill>
                <a:effectLst/>
                <a:latin typeface="+mn-lt"/>
                <a:ea typeface="+mn-ea"/>
                <a:cs typeface="+mn-cs"/>
              </a:rPr>
              <a:t>Leading causes of death, UK: 2001 to 2018 </a:t>
            </a:r>
            <a:r>
              <a:rPr lang="en-GB" sz="1200" kern="1200" dirty="0">
                <a:solidFill>
                  <a:schemeClr val="tx1"/>
                </a:solidFill>
                <a:effectLst/>
                <a:latin typeface="+mn-lt"/>
                <a:ea typeface="+mn-ea"/>
                <a:cs typeface="+mn-cs"/>
              </a:rPr>
              <a:t>[Online]. Available at: https://www.ons.gov.uk/peoplepopulationandcommunity/healthandsocialcare/causesofdeath/articles/leadingcausesofdeathuk/2001to2018 [Accessed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December 2022]</a:t>
            </a:r>
          </a:p>
          <a:p>
            <a:r>
              <a:rPr lang="en-GB" sz="1200" kern="1200" dirty="0" err="1">
                <a:solidFill>
                  <a:schemeClr val="tx1"/>
                </a:solidFill>
                <a:effectLst/>
                <a:latin typeface="+mn-lt"/>
                <a:ea typeface="+mn-ea"/>
                <a:cs typeface="+mn-cs"/>
              </a:rPr>
              <a:t>Sosnovska</a:t>
            </a:r>
            <a:r>
              <a:rPr lang="en-GB" sz="1200" kern="1200" dirty="0">
                <a:solidFill>
                  <a:schemeClr val="tx1"/>
                </a:solidFill>
                <a:effectLst/>
                <a:latin typeface="+mn-lt"/>
                <a:ea typeface="+mn-ea"/>
                <a:cs typeface="+mn-cs"/>
              </a:rPr>
              <a:t>, O. and </a:t>
            </a:r>
            <a:r>
              <a:rPr lang="en-GB" sz="1200" kern="1200" dirty="0" err="1">
                <a:solidFill>
                  <a:schemeClr val="tx1"/>
                </a:solidFill>
                <a:effectLst/>
                <a:latin typeface="+mn-lt"/>
                <a:ea typeface="+mn-ea"/>
                <a:cs typeface="+mn-cs"/>
              </a:rPr>
              <a:t>Zhytar</a:t>
            </a:r>
            <a:r>
              <a:rPr lang="en-GB" sz="1200" kern="1200" dirty="0">
                <a:solidFill>
                  <a:schemeClr val="tx1"/>
                </a:solidFill>
                <a:effectLst/>
                <a:latin typeface="+mn-lt"/>
                <a:ea typeface="+mn-ea"/>
                <a:cs typeface="+mn-cs"/>
              </a:rPr>
              <a:t>, M., 2018. Financial architecture as the base of the financial safety of the enterprise. </a:t>
            </a:r>
            <a:r>
              <a:rPr lang="en-GB" sz="1200" i="1" kern="1200" dirty="0">
                <a:solidFill>
                  <a:schemeClr val="tx1"/>
                </a:solidFill>
                <a:effectLst/>
                <a:latin typeface="+mn-lt"/>
                <a:ea typeface="+mn-ea"/>
                <a:cs typeface="+mn-cs"/>
              </a:rPr>
              <a:t>Baltic journal of economic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(4), pp.334-340.</a:t>
            </a:r>
          </a:p>
          <a:p>
            <a:r>
              <a:rPr lang="en-GB" sz="1200" kern="1200" dirty="0">
                <a:solidFill>
                  <a:schemeClr val="tx1"/>
                </a:solidFill>
                <a:effectLst/>
                <a:latin typeface="+mn-lt"/>
                <a:ea typeface="+mn-ea"/>
                <a:cs typeface="+mn-cs"/>
              </a:rPr>
              <a:t>startupsusa.org, 2022. </a:t>
            </a:r>
            <a:r>
              <a:rPr lang="en-GB" sz="1200" i="1" kern="1200" dirty="0">
                <a:solidFill>
                  <a:schemeClr val="tx1"/>
                </a:solidFill>
                <a:effectLst/>
                <a:latin typeface="+mn-lt"/>
                <a:ea typeface="+mn-ea"/>
                <a:cs typeface="+mn-cs"/>
              </a:rPr>
              <a:t>What is Entrepreneurship?</a:t>
            </a:r>
            <a:r>
              <a:rPr lang="en-GB" sz="1200" kern="1200" dirty="0">
                <a:solidFill>
                  <a:schemeClr val="tx1"/>
                </a:solidFill>
                <a:effectLst/>
                <a:latin typeface="+mn-lt"/>
                <a:ea typeface="+mn-ea"/>
                <a:cs typeface="+mn-cs"/>
              </a:rPr>
              <a:t> [Online]. Available at:</a:t>
            </a:r>
            <a:r>
              <a:rPr lang="en-GB" sz="1200" u="none" strike="noStrike" kern="1200" dirty="0">
                <a:solidFill>
                  <a:schemeClr val="tx1"/>
                </a:solidFill>
                <a:effectLst/>
                <a:latin typeface="+mn-lt"/>
                <a:ea typeface="+mn-ea"/>
                <a:cs typeface="+mn-cs"/>
                <a:hlinkClick r:id="rId3"/>
              </a:rPr>
              <a:t> https://startupsusa.org/what-is-entrepreneurship/</a:t>
            </a:r>
            <a:r>
              <a:rPr lang="en-GB" sz="1200" kern="1200" dirty="0">
                <a:solidFill>
                  <a:schemeClr val="tx1"/>
                </a:solidFill>
                <a:effectLst/>
                <a:latin typeface="+mn-lt"/>
                <a:ea typeface="+mn-ea"/>
                <a:cs typeface="+mn-cs"/>
              </a:rPr>
              <a:t> [Accessed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December 2022]</a:t>
            </a:r>
          </a:p>
          <a:p>
            <a:r>
              <a:rPr lang="en-GB" sz="1200" kern="1200" dirty="0" err="1">
                <a:solidFill>
                  <a:schemeClr val="tx1"/>
                </a:solidFill>
                <a:effectLst/>
                <a:latin typeface="+mn-lt"/>
                <a:ea typeface="+mn-ea"/>
                <a:cs typeface="+mn-cs"/>
              </a:rPr>
              <a:t>Terkan</a:t>
            </a:r>
            <a:r>
              <a:rPr lang="en-GB" sz="1200" kern="1200" dirty="0">
                <a:solidFill>
                  <a:schemeClr val="tx1"/>
                </a:solidFill>
                <a:effectLst/>
                <a:latin typeface="+mn-lt"/>
                <a:ea typeface="+mn-ea"/>
                <a:cs typeface="+mn-cs"/>
              </a:rPr>
              <a:t>, R., 2014. Importance of creative advertising and marketing according to university students’ perspective. </a:t>
            </a:r>
            <a:r>
              <a:rPr lang="en-GB" sz="1200" i="1" kern="1200" dirty="0">
                <a:solidFill>
                  <a:schemeClr val="tx1"/>
                </a:solidFill>
                <a:effectLst/>
                <a:latin typeface="+mn-lt"/>
                <a:ea typeface="+mn-ea"/>
                <a:cs typeface="+mn-cs"/>
              </a:rPr>
              <a:t>International Review of Management and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(3), pp.239-246.</a:t>
            </a:r>
          </a:p>
          <a:p>
            <a:r>
              <a:rPr lang="en-GB" sz="1200" kern="1200" dirty="0">
                <a:solidFill>
                  <a:schemeClr val="tx1"/>
                </a:solidFill>
                <a:effectLst/>
                <a:latin typeface="+mn-lt"/>
                <a:ea typeface="+mn-ea"/>
                <a:cs typeface="+mn-cs"/>
              </a:rPr>
              <a:t>Wolf, M.S., </a:t>
            </a:r>
            <a:r>
              <a:rPr lang="en-GB" sz="1200" kern="1200" dirty="0" err="1">
                <a:solidFill>
                  <a:schemeClr val="tx1"/>
                </a:solidFill>
                <a:effectLst/>
                <a:latin typeface="+mn-lt"/>
                <a:ea typeface="+mn-ea"/>
                <a:cs typeface="+mn-cs"/>
              </a:rPr>
              <a:t>Serper</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Opsasnick</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O'Conor</a:t>
            </a:r>
            <a:r>
              <a:rPr lang="en-GB" sz="1200" kern="1200" dirty="0">
                <a:solidFill>
                  <a:schemeClr val="tx1"/>
                </a:solidFill>
                <a:effectLst/>
                <a:latin typeface="+mn-lt"/>
                <a:ea typeface="+mn-ea"/>
                <a:cs typeface="+mn-cs"/>
              </a:rPr>
              <a:t>, R.M., Curtis, L., </a:t>
            </a:r>
            <a:r>
              <a:rPr lang="en-GB" sz="1200" kern="1200" dirty="0" err="1">
                <a:solidFill>
                  <a:schemeClr val="tx1"/>
                </a:solidFill>
                <a:effectLst/>
                <a:latin typeface="+mn-lt"/>
                <a:ea typeface="+mn-ea"/>
                <a:cs typeface="+mn-cs"/>
              </a:rPr>
              <a:t>Benavente</a:t>
            </a:r>
            <a:r>
              <a:rPr lang="en-GB" sz="1200" kern="1200" dirty="0">
                <a:solidFill>
                  <a:schemeClr val="tx1"/>
                </a:solidFill>
                <a:effectLst/>
                <a:latin typeface="+mn-lt"/>
                <a:ea typeface="+mn-ea"/>
                <a:cs typeface="+mn-cs"/>
              </a:rPr>
              <a:t>, J.Y., </a:t>
            </a:r>
            <a:r>
              <a:rPr lang="en-GB" sz="1200" kern="1200" dirty="0" err="1">
                <a:solidFill>
                  <a:schemeClr val="tx1"/>
                </a:solidFill>
                <a:effectLst/>
                <a:latin typeface="+mn-lt"/>
                <a:ea typeface="+mn-ea"/>
                <a:cs typeface="+mn-cs"/>
              </a:rPr>
              <a:t>Wismer</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Batio</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Eifler</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Zheng</a:t>
            </a:r>
            <a:r>
              <a:rPr lang="en-GB" sz="1200" kern="1200" dirty="0">
                <a:solidFill>
                  <a:schemeClr val="tx1"/>
                </a:solidFill>
                <a:effectLst/>
                <a:latin typeface="+mn-lt"/>
                <a:ea typeface="+mn-ea"/>
                <a:cs typeface="+mn-cs"/>
              </a:rPr>
              <a:t>, P. and Russell, A., 2020. Awareness, attitudes, and actions related to COVID-19 among adults with chronic conditions at the onset of the US outbreak: a cross-sectional survey. </a:t>
            </a:r>
            <a:r>
              <a:rPr lang="en-GB" sz="1200" i="1" kern="1200" dirty="0">
                <a:solidFill>
                  <a:schemeClr val="tx1"/>
                </a:solidFill>
                <a:effectLst/>
                <a:latin typeface="+mn-lt"/>
                <a:ea typeface="+mn-ea"/>
                <a:cs typeface="+mn-cs"/>
              </a:rPr>
              <a:t>Annals of internal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173</a:t>
            </a:r>
            <a:r>
              <a:rPr lang="en-GB" sz="1200" kern="1200" dirty="0">
                <a:solidFill>
                  <a:schemeClr val="tx1"/>
                </a:solidFill>
                <a:effectLst/>
                <a:latin typeface="+mn-lt"/>
                <a:ea typeface="+mn-ea"/>
                <a:cs typeface="+mn-cs"/>
              </a:rPr>
              <a:t>(2), pp.100-109.</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E287F609-4F41-4A95-A40B-118C3818CB4D}" type="slidenum">
              <a:rPr lang="en-GB" smtClean="0"/>
              <a:t>16</a:t>
            </a:fld>
            <a:endParaRPr lang="en-GB"/>
          </a:p>
        </p:txBody>
      </p:sp>
    </p:spTree>
    <p:extLst>
      <p:ext uri="{BB962C8B-B14F-4D97-AF65-F5344CB8AC3E}">
        <p14:creationId xmlns:p14="http://schemas.microsoft.com/office/powerpoint/2010/main" val="870324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7B86F4F-54F4-44ED-ADB8-D1F1E0CE23AD}"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61145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B86F4F-54F4-44ED-ADB8-D1F1E0CE23AD}"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3336509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B86F4F-54F4-44ED-ADB8-D1F1E0CE23AD}"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258830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B86F4F-54F4-44ED-ADB8-D1F1E0CE23AD}"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1511653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7B86F4F-54F4-44ED-ADB8-D1F1E0CE23AD}"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2243561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7B86F4F-54F4-44ED-ADB8-D1F1E0CE23AD}"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2103248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B86F4F-54F4-44ED-ADB8-D1F1E0CE23AD}"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2620127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B86F4F-54F4-44ED-ADB8-D1F1E0CE23AD}"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3397039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B86F4F-54F4-44ED-ADB8-D1F1E0CE23AD}"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4825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B86F4F-54F4-44ED-ADB8-D1F1E0CE23AD}"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276252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B86F4F-54F4-44ED-ADB8-D1F1E0CE23AD}"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7CED95-82A8-41DF-BD6A-A1126C9C1A3A}" type="slidenum">
              <a:rPr lang="en-GB" smtClean="0"/>
              <a:t>‹#›</a:t>
            </a:fld>
            <a:endParaRPr lang="en-GB"/>
          </a:p>
        </p:txBody>
      </p:sp>
    </p:spTree>
    <p:extLst>
      <p:ext uri="{BB962C8B-B14F-4D97-AF65-F5344CB8AC3E}">
        <p14:creationId xmlns:p14="http://schemas.microsoft.com/office/powerpoint/2010/main" val="504648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t="-7000" b="-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B86F4F-54F4-44ED-ADB8-D1F1E0CE23AD}" type="datetimeFigureOut">
              <a:rPr lang="en-GB" smtClean="0"/>
              <a:t>09/12/2022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7CED95-82A8-41DF-BD6A-A1126C9C1A3A}" type="slidenum">
              <a:rPr lang="en-GB" smtClean="0"/>
              <a:t>‹#›</a:t>
            </a:fld>
            <a:endParaRPr lang="en-GB"/>
          </a:p>
        </p:txBody>
      </p:sp>
    </p:spTree>
    <p:extLst>
      <p:ext uri="{BB962C8B-B14F-4D97-AF65-F5344CB8AC3E}">
        <p14:creationId xmlns:p14="http://schemas.microsoft.com/office/powerpoint/2010/main" val="3566561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1.xml"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1.xml" /><Relationship Id="rId4" Type="http://schemas.openxmlformats.org/officeDocument/2006/relationships/image" Target="../media/image7.pn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32719"/>
            <a:ext cx="9144000" cy="2387600"/>
          </a:xfrm>
        </p:spPr>
        <p:txBody>
          <a:bodyPr>
            <a:normAutofit fontScale="90000"/>
          </a:bodyPr>
          <a:lstStyle/>
          <a:p>
            <a:r>
              <a:rPr lang="en-US" sz="4000" b="1" dirty="0">
                <a:latin typeface="Times New Roman" panose="02020603050405020304" pitchFamily="18" charset="0"/>
                <a:cs typeface="Times New Roman" panose="02020603050405020304" pitchFamily="18" charset="0"/>
              </a:rPr>
              <a:t>Managing Enterprise in the 21st Century</a:t>
            </a:r>
            <a:br>
              <a:rPr lang="en-US" sz="4000" b="1" dirty="0">
                <a:latin typeface="Times New Roman" panose="02020603050405020304" pitchFamily="18" charset="0"/>
                <a:cs typeface="Times New Roman" panose="02020603050405020304" pitchFamily="18" charset="0"/>
              </a:rPr>
            </a:br>
            <a:br>
              <a:rPr lang="en-US" sz="4000" b="1" dirty="0">
                <a:latin typeface="Times New Roman" panose="02020603050405020304" pitchFamily="18" charset="0"/>
                <a:cs typeface="Times New Roman" panose="02020603050405020304" pitchFamily="18" charset="0"/>
              </a:rPr>
            </a:br>
            <a:br>
              <a:rPr lang="en-US" sz="4000" b="1" dirty="0">
                <a:latin typeface="Times New Roman" panose="02020603050405020304" pitchFamily="18" charset="0"/>
                <a:cs typeface="Times New Roman" panose="02020603050405020304" pitchFamily="18" charset="0"/>
              </a:rPr>
            </a:br>
            <a:r>
              <a:rPr lang="en-US" sz="4000" b="1" dirty="0" err="1">
                <a:latin typeface="Times New Roman" panose="02020603050405020304" pitchFamily="18" charset="0"/>
                <a:cs typeface="Times New Roman" panose="02020603050405020304" pitchFamily="18" charset="0"/>
              </a:rPr>
              <a:t>Geani</a:t>
            </a:r>
            <a:r>
              <a:rPr lang="en-US" sz="4000" b="1" dirty="0">
                <a:latin typeface="Times New Roman" panose="02020603050405020304" pitchFamily="18" charset="0"/>
                <a:cs typeface="Times New Roman" panose="02020603050405020304" pitchFamily="18" charset="0"/>
              </a:rPr>
              <a:t>-Paul Matei:2133988</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Alina-Elena Matei:2124304</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Andreea-Burdujel:2133989</a:t>
            </a:r>
            <a:endParaRPr lang="en-GB"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7461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40898" y="0"/>
            <a:ext cx="13054642" cy="72656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latin typeface="Times New Roman" panose="02020603050405020304" pitchFamily="18" charset="0"/>
                <a:cs typeface="Times New Roman" panose="02020603050405020304" pitchFamily="18" charset="0"/>
              </a:rPr>
              <a:t>Table of Contents</a:t>
            </a:r>
            <a:endParaRPr lang="en-GB" sz="4000"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8F2CDA8B-0010-ABD9-129D-DF74EE9A1C4A}"/>
              </a:ext>
            </a:extLst>
          </p:cNvPr>
          <p:cNvSpPr>
            <a:spLocks noGrp="1" noChangeArrowheads="1"/>
          </p:cNvSpPr>
          <p:nvPr>
            <p:ph type="ctrTitle"/>
          </p:nvPr>
        </p:nvSpPr>
        <p:spPr bwMode="auto">
          <a:xfrm>
            <a:off x="481228" y="948690"/>
            <a:ext cx="8928780"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algn="l">
              <a:lnSpc>
                <a:spcPct val="100000"/>
              </a:lnSpc>
            </a:pP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3: Introduction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4: Business and company overview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5: Business operations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6: Products and services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7: Markets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8: competitors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9: Marketing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10: sales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11: Pricing of the products and services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12-13: Management and </a:t>
            </a:r>
            <a:r>
              <a:rPr lang="en-US" altLang="en-US" sz="2700" dirty="0" err="1">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14: Financial information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15:Conclusion	</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Slide 16: Reference list</a:t>
            </a:r>
            <a:b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br>
            <a:r>
              <a:rPr lang="en-US" altLang="en-US" sz="2700" dirty="0">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45514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Introduction</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1807918"/>
            <a:ext cx="12003578" cy="2677656"/>
          </a:xfrm>
          <a:prstGeom prst="rect">
            <a:avLst/>
          </a:prstGeom>
          <a:noFill/>
        </p:spPr>
        <p:txBody>
          <a:bodyPr wrap="square" rtlCol="0">
            <a:spAutoFit/>
          </a:bodyPr>
          <a:lstStyle/>
          <a:p>
            <a:pPr marL="457200" indent="-457200" algn="just">
              <a:buFont typeface="Arial" panose="020B0604020202020204" pitchFamily="34" charset="0"/>
              <a:buChar char="•"/>
            </a:pPr>
            <a:r>
              <a:rPr lang="en-US" sz="2800">
                <a:solidFill>
                  <a:srgbClr val="252525"/>
                </a:solidFill>
                <a:latin typeface="Times New Roman" panose="02020603050405020304" pitchFamily="18" charset="0"/>
                <a:ea typeface="Times New Roman" panose="02020603050405020304" pitchFamily="18" charset="0"/>
              </a:rPr>
              <a:t>Entrepreneurship is the process of creating a new enterprise or a business that would offer valuable products and services to the customers in the market</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In the process of creating a new enterprise or entrepreneurial venture, a business plan provides the necessary direction for the business</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It is a formal document that </a:t>
            </a:r>
            <a:r>
              <a:rPr lang="en-US" sz="2800" dirty="0" err="1">
                <a:solidFill>
                  <a:srgbClr val="252525"/>
                </a:solidFill>
                <a:latin typeface="Times New Roman" panose="02020603050405020304" pitchFamily="18" charset="0"/>
                <a:ea typeface="Times New Roman" panose="02020603050405020304" pitchFamily="18" charset="0"/>
              </a:rPr>
              <a:t>summarises</a:t>
            </a:r>
            <a:r>
              <a:rPr lang="en-US" sz="2800" dirty="0">
                <a:solidFill>
                  <a:srgbClr val="252525"/>
                </a:solidFill>
                <a:latin typeface="Times New Roman" panose="02020603050405020304" pitchFamily="18" charset="0"/>
                <a:ea typeface="Times New Roman" panose="02020603050405020304" pitchFamily="18" charset="0"/>
              </a:rPr>
              <a:t> and outlines the goals, objectives, and operational and financial plans of a business. </a:t>
            </a:r>
          </a:p>
        </p:txBody>
      </p:sp>
    </p:spTree>
    <p:extLst>
      <p:ext uri="{BB962C8B-B14F-4D97-AF65-F5344CB8AC3E}">
        <p14:creationId xmlns:p14="http://schemas.microsoft.com/office/powerpoint/2010/main" val="3955179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Business and company overview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1006445"/>
            <a:ext cx="7764087" cy="5693866"/>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The entrepreneurial idea on which the business plan will be developed is a bakery that offers organic food products and items </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The company on which the business plan will be created is Bake o Fresh</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It will be offering organic, plant-based and healthy and gluten-free bakery products in the market</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the firm will be started with a workforce of 8 to 10 and the first store will be located on Lea Bridge Road, London</a:t>
            </a:r>
          </a:p>
          <a:p>
            <a:pPr marL="457200" indent="-457200" algn="just">
              <a:buFont typeface="Arial" panose="020B0604020202020204" pitchFamily="34" charset="0"/>
              <a:buChar char="•"/>
            </a:pPr>
            <a:r>
              <a:rPr lang="en-US" sz="2800" dirty="0">
                <a:solidFill>
                  <a:srgbClr val="252525"/>
                </a:solidFill>
                <a:latin typeface="Times New Roman" panose="02020603050405020304" pitchFamily="18" charset="0"/>
                <a:ea typeface="Times New Roman" panose="02020603050405020304" pitchFamily="18" charset="0"/>
              </a:rPr>
              <a:t>In the first year, the enterprise is aiming to generate a revenue of close to £450,000. </a:t>
            </a:r>
          </a:p>
        </p:txBody>
      </p:sp>
      <p:pic>
        <p:nvPicPr>
          <p:cNvPr id="5" name="Picture 4"/>
          <p:cNvPicPr>
            <a:picLocks noChangeAspect="1"/>
          </p:cNvPicPr>
          <p:nvPr/>
        </p:nvPicPr>
        <p:blipFill>
          <a:blip r:embed="rId3"/>
          <a:stretch>
            <a:fillRect/>
          </a:stretch>
        </p:blipFill>
        <p:spPr>
          <a:xfrm>
            <a:off x="7981623" y="2211185"/>
            <a:ext cx="4062894" cy="2709950"/>
          </a:xfrm>
          <a:prstGeom prst="rect">
            <a:avLst/>
          </a:prstGeom>
        </p:spPr>
      </p:pic>
    </p:spTree>
    <p:extLst>
      <p:ext uri="{BB962C8B-B14F-4D97-AF65-F5344CB8AC3E}">
        <p14:creationId xmlns:p14="http://schemas.microsoft.com/office/powerpoint/2010/main" val="263180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Business operations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1508659"/>
            <a:ext cx="12003578" cy="4247317"/>
          </a:xfrm>
          <a:prstGeom prst="rect">
            <a:avLst/>
          </a:prstGeom>
          <a:noFill/>
        </p:spPr>
        <p:txBody>
          <a:bodyPr wrap="square" rtlCol="0">
            <a:spAutoFit/>
          </a:bodyPr>
          <a:lstStyle/>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Business operations refer to the broad range of daily processes and activities that a firm engages in order to </a:t>
            </a:r>
            <a:r>
              <a:rPr lang="en-US" sz="2700" dirty="0" err="1">
                <a:solidFill>
                  <a:srgbClr val="252525"/>
                </a:solidFill>
                <a:latin typeface="Times New Roman" panose="02020603050405020304" pitchFamily="18" charset="0"/>
                <a:ea typeface="Times New Roman" panose="02020603050405020304" pitchFamily="18" charset="0"/>
              </a:rPr>
              <a:t>maximise</a:t>
            </a:r>
            <a:r>
              <a:rPr lang="en-US" sz="2700" dirty="0">
                <a:solidFill>
                  <a:srgbClr val="252525"/>
                </a:solidFill>
                <a:latin typeface="Times New Roman" panose="02020603050405020304" pitchFamily="18" charset="0"/>
                <a:ea typeface="Times New Roman" panose="02020603050405020304" pitchFamily="18" charset="0"/>
              </a:rPr>
              <a:t> value and profitability</a:t>
            </a:r>
          </a:p>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Bake o Fresh will include order management, marketing, website design and development, sales, and inventory management</a:t>
            </a:r>
          </a:p>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Initially, one to two staff will be responsible for both marketing, and sales management</a:t>
            </a:r>
          </a:p>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Two of them will manage the order </a:t>
            </a:r>
          </a:p>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Rest will be responsible for managing the store and the inventory</a:t>
            </a:r>
          </a:p>
          <a:p>
            <a:pPr marL="457200" indent="-457200" algn="just">
              <a:buFont typeface="Arial" panose="020B0604020202020204" pitchFamily="34" charset="0"/>
              <a:buChar char="•"/>
            </a:pPr>
            <a:r>
              <a:rPr lang="en-US" sz="2700" dirty="0">
                <a:solidFill>
                  <a:srgbClr val="252525"/>
                </a:solidFill>
                <a:latin typeface="Times New Roman" panose="02020603050405020304" pitchFamily="18" charset="0"/>
                <a:ea typeface="Times New Roman" panose="02020603050405020304" pitchFamily="18" charset="0"/>
              </a:rPr>
              <a:t>For further improvement of the business operations, the performance of individual staff will be monitored and tracked</a:t>
            </a:r>
          </a:p>
        </p:txBody>
      </p:sp>
    </p:spTree>
    <p:extLst>
      <p:ext uri="{BB962C8B-B14F-4D97-AF65-F5344CB8AC3E}">
        <p14:creationId xmlns:p14="http://schemas.microsoft.com/office/powerpoint/2010/main" val="295420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Products and services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1276709"/>
            <a:ext cx="7490450" cy="5478423"/>
          </a:xfrm>
          <a:prstGeom prst="rect">
            <a:avLst/>
          </a:prstGeom>
          <a:noFill/>
        </p:spPr>
        <p:txBody>
          <a:bodyPr wrap="square" rtlCol="0">
            <a:spAutoFit/>
          </a:bodyPr>
          <a:lstStyle/>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Fruit-based cakes free of gluten,</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Bread</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Muffins</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Cookies</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Brownies </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Vegan apple muffins</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Vegan scones</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Cornbread</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Banana bread</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Peanut butter cookies</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Vegan zucchini bread</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Carrot cake</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Pumpkin bread </a:t>
            </a:r>
          </a:p>
          <a:p>
            <a:pPr marL="342900" indent="-342900" algn="just">
              <a:buFont typeface="Arial" panose="020B0604020202020204" pitchFamily="34" charset="0"/>
              <a:buChar char="•"/>
            </a:pPr>
            <a:r>
              <a:rPr lang="en-US" sz="2500" dirty="0">
                <a:latin typeface="Times New Roman" panose="02020603050405020304" pitchFamily="18" charset="0"/>
                <a:cs typeface="Times New Roman" panose="02020603050405020304" pitchFamily="18" charset="0"/>
              </a:rPr>
              <a:t>Oatmeal cookies</a:t>
            </a:r>
          </a:p>
        </p:txBody>
      </p:sp>
      <p:pic>
        <p:nvPicPr>
          <p:cNvPr id="6" name="Picture 5"/>
          <p:cNvPicPr>
            <a:picLocks noChangeAspect="1"/>
          </p:cNvPicPr>
          <p:nvPr/>
        </p:nvPicPr>
        <p:blipFill>
          <a:blip r:embed="rId3"/>
          <a:stretch>
            <a:fillRect/>
          </a:stretch>
        </p:blipFill>
        <p:spPr>
          <a:xfrm>
            <a:off x="6838432" y="1060546"/>
            <a:ext cx="3735357" cy="2622059"/>
          </a:xfrm>
          <a:prstGeom prst="rect">
            <a:avLst/>
          </a:prstGeom>
        </p:spPr>
      </p:pic>
      <p:pic>
        <p:nvPicPr>
          <p:cNvPr id="7" name="Picture 6"/>
          <p:cNvPicPr>
            <a:picLocks noChangeAspect="1"/>
          </p:cNvPicPr>
          <p:nvPr/>
        </p:nvPicPr>
        <p:blipFill>
          <a:blip r:embed="rId4"/>
          <a:stretch>
            <a:fillRect/>
          </a:stretch>
        </p:blipFill>
        <p:spPr>
          <a:xfrm>
            <a:off x="6838431" y="4087490"/>
            <a:ext cx="3735357" cy="3000957"/>
          </a:xfrm>
          <a:prstGeom prst="rect">
            <a:avLst/>
          </a:prstGeom>
        </p:spPr>
      </p:pic>
    </p:spTree>
    <p:extLst>
      <p:ext uri="{BB962C8B-B14F-4D97-AF65-F5344CB8AC3E}">
        <p14:creationId xmlns:p14="http://schemas.microsoft.com/office/powerpoint/2010/main" val="221750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Markets</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949662"/>
            <a:ext cx="7384056" cy="5693866"/>
          </a:xfrm>
          <a:prstGeom prst="rect">
            <a:avLst/>
          </a:prstGeom>
          <a:noFill/>
        </p:spPr>
        <p:txBody>
          <a:bodyPr wrap="square" rtlCol="0">
            <a:spAutoFit/>
          </a:bodyPr>
          <a:lstStyle/>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 company will initially focus on the UK market and it will mainly target consumers in the London region. </a:t>
            </a: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 bread and bakery food products have a market size of  £4.4 billion in the UK </a:t>
            </a: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It is growing at a good rate with the introduction of plant-based and organic products. </a:t>
            </a: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In the UK is considered to be one of the biggest markets in the food and beverage industry that serves more than 26.5 million customers every single day. </a:t>
            </a:r>
          </a:p>
          <a:p>
            <a:pPr marL="342900" indent="-342900" algn="just">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 total number of enterprises and firms that </a:t>
            </a:r>
            <a:r>
              <a:rPr lang="en-US" sz="2600" dirty="0" err="1">
                <a:latin typeface="Times New Roman" panose="02020603050405020304" pitchFamily="18" charset="0"/>
                <a:cs typeface="Times New Roman" panose="02020603050405020304" pitchFamily="18" charset="0"/>
              </a:rPr>
              <a:t>specialise</a:t>
            </a:r>
            <a:r>
              <a:rPr lang="en-US" sz="2600" dirty="0">
                <a:latin typeface="Times New Roman" panose="02020603050405020304" pitchFamily="18" charset="0"/>
                <a:cs typeface="Times New Roman" panose="02020603050405020304" pitchFamily="18" charset="0"/>
              </a:rPr>
              <a:t> in retailing cakes, bread and confectionaries is nearly 3000</a:t>
            </a:r>
          </a:p>
        </p:txBody>
      </p:sp>
      <p:pic>
        <p:nvPicPr>
          <p:cNvPr id="6" name="Picture 5"/>
          <p:cNvPicPr>
            <a:picLocks noChangeAspect="1"/>
          </p:cNvPicPr>
          <p:nvPr/>
        </p:nvPicPr>
        <p:blipFill>
          <a:blip r:embed="rId3"/>
          <a:stretch>
            <a:fillRect/>
          </a:stretch>
        </p:blipFill>
        <p:spPr>
          <a:xfrm>
            <a:off x="7594148" y="1804303"/>
            <a:ext cx="4597852" cy="3452569"/>
          </a:xfrm>
          <a:prstGeom prst="rect">
            <a:avLst/>
          </a:prstGeom>
        </p:spPr>
      </p:pic>
    </p:spTree>
    <p:extLst>
      <p:ext uri="{BB962C8B-B14F-4D97-AF65-F5344CB8AC3E}">
        <p14:creationId xmlns:p14="http://schemas.microsoft.com/office/powerpoint/2010/main" val="3146938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77" y="236958"/>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Competitors</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86581" y="1626770"/>
            <a:ext cx="11825389" cy="2169825"/>
          </a:xfrm>
          <a:prstGeom prst="rect">
            <a:avLst/>
          </a:prstGeom>
          <a:noFill/>
        </p:spPr>
        <p:txBody>
          <a:bodyPr wrap="square" rtlCol="0">
            <a:spAutoFit/>
          </a:bodyPr>
          <a:lstStyle/>
          <a:p>
            <a:pPr marL="457200" indent="-457200" algn="just">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The Dusty Knuckle</a:t>
            </a:r>
          </a:p>
          <a:p>
            <a:pPr marL="457200" indent="-457200" algn="just">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Old post office bakery</a:t>
            </a:r>
          </a:p>
          <a:p>
            <a:pPr marL="457200" indent="-457200" algn="just">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Jolene</a:t>
            </a:r>
          </a:p>
          <a:p>
            <a:pPr marL="457200" indent="-457200" algn="just">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Violet Cakes</a:t>
            </a:r>
          </a:p>
          <a:p>
            <a:pPr marL="457200" indent="-457200" algn="just">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Fortitude </a:t>
            </a:r>
            <a:r>
              <a:rPr lang="en-US" sz="2700" dirty="0" err="1">
                <a:latin typeface="Times New Roman" panose="02020603050405020304" pitchFamily="18" charset="0"/>
                <a:cs typeface="Times New Roman" panose="02020603050405020304" pitchFamily="18" charset="0"/>
              </a:rPr>
              <a:t>Bakehouse</a:t>
            </a:r>
            <a:endParaRPr lang="en-US" sz="27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199446" y="1250884"/>
            <a:ext cx="3352583" cy="2235754"/>
          </a:xfrm>
          <a:prstGeom prst="rect">
            <a:avLst/>
          </a:prstGeom>
        </p:spPr>
      </p:pic>
      <p:pic>
        <p:nvPicPr>
          <p:cNvPr id="6" name="Picture 5"/>
          <p:cNvPicPr>
            <a:picLocks noChangeAspect="1"/>
          </p:cNvPicPr>
          <p:nvPr/>
        </p:nvPicPr>
        <p:blipFill>
          <a:blip r:embed="rId4"/>
          <a:stretch>
            <a:fillRect/>
          </a:stretch>
        </p:blipFill>
        <p:spPr>
          <a:xfrm>
            <a:off x="7703611" y="3564928"/>
            <a:ext cx="2484397" cy="3101615"/>
          </a:xfrm>
          <a:prstGeom prst="rect">
            <a:avLst/>
          </a:prstGeom>
        </p:spPr>
      </p:pic>
    </p:spTree>
    <p:extLst>
      <p:ext uri="{BB962C8B-B14F-4D97-AF65-F5344CB8AC3E}">
        <p14:creationId xmlns:p14="http://schemas.microsoft.com/office/powerpoint/2010/main" val="2113539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3571" y="204120"/>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Marketing</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56033" y="1250839"/>
            <a:ext cx="11079076" cy="4832092"/>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Marketing involves the activities and the processes of increasing the awareness of the brand, and promotions and advertisements of the products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It can hire a marketing agency to develop engaging content like videos on the health benefits, and deliciousness of the bakery items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Contents can be published on social media channels like YouTube, Facebook and </a:t>
            </a:r>
            <a:r>
              <a:rPr lang="en-US" sz="2800" dirty="0" err="1">
                <a:latin typeface="Times New Roman" panose="02020603050405020304" pitchFamily="18" charset="0"/>
                <a:cs typeface="Times New Roman" panose="02020603050405020304" pitchFamily="18" charset="0"/>
              </a:rPr>
              <a:t>Instagram</a:t>
            </a:r>
            <a:r>
              <a:rPr lang="en-US" sz="2800" dirty="0">
                <a:latin typeface="Times New Roman" panose="02020603050405020304" pitchFamily="18" charset="0"/>
                <a:cs typeface="Times New Roman" panose="02020603050405020304" pitchFamily="18" charset="0"/>
              </a:rPr>
              <a:t> to attract consumers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brand can also use a word-of-mouth marketing strategy for the promotion of bakery products and items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Bake o Fresh can also offer loyalty benefits to new customers as a part of its promotional strategy</a:t>
            </a:r>
          </a:p>
        </p:txBody>
      </p:sp>
    </p:spTree>
    <p:extLst>
      <p:ext uri="{BB962C8B-B14F-4D97-AF65-F5344CB8AC3E}">
        <p14:creationId xmlns:p14="http://schemas.microsoft.com/office/powerpoint/2010/main" val="60105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3571" y="204120"/>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Sales</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56033" y="1250839"/>
            <a:ext cx="11079076" cy="3108543"/>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Bake o Fresh can use monitoring tools like Nutshell, </a:t>
            </a:r>
            <a:r>
              <a:rPr lang="en-US" sz="2800" dirty="0" err="1">
                <a:latin typeface="Times New Roman" panose="02020603050405020304" pitchFamily="18" charset="0"/>
                <a:cs typeface="Times New Roman" panose="02020603050405020304" pitchFamily="18" charset="0"/>
              </a:rPr>
              <a:t>Salesflare</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Pipedrive</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ZohoCRM</a:t>
            </a:r>
            <a:r>
              <a:rPr lang="en-US" sz="2800" dirty="0">
                <a:latin typeface="Times New Roman" panose="02020603050405020304" pitchFamily="18" charset="0"/>
                <a:cs typeface="Times New Roman" panose="02020603050405020304" pitchFamily="18" charset="0"/>
              </a:rPr>
              <a:t> and others for tracking the sales performance of the store</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company also needs to focus on improving the value proposition to the customers</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main focus of this bakery firm is to offer an exciting range of organic and plant-based delicious bakery items to customers</a:t>
            </a:r>
          </a:p>
        </p:txBody>
      </p:sp>
    </p:spTree>
    <p:extLst>
      <p:ext uri="{BB962C8B-B14F-4D97-AF65-F5344CB8AC3E}">
        <p14:creationId xmlns:p14="http://schemas.microsoft.com/office/powerpoint/2010/main" val="4045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0023" y="570273"/>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Pricing of the products</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61984" y="1633119"/>
            <a:ext cx="11392460" cy="3093154"/>
          </a:xfrm>
          <a:prstGeom prst="rect">
            <a:avLst/>
          </a:prstGeom>
          <a:noFill/>
        </p:spPr>
        <p:txBody>
          <a:bodyPr wrap="square" rtlCol="0">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Bake o Fresh needs to focus on the pricing strategy of the items in the stores</a:t>
            </a:r>
          </a:p>
          <a:p>
            <a:pPr marL="342900" marR="0" lvl="0" indent="-342900" algn="just">
              <a:lnSpc>
                <a:spcPct val="150000"/>
              </a:lnSpc>
              <a:spcBef>
                <a:spcPts val="0"/>
              </a:spcBef>
              <a:spcAft>
                <a:spcPts val="0"/>
              </a:spcAft>
              <a:buFont typeface="Symbol" panose="05050102010706020507" pitchFamily="18" charset="2"/>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It can use an economy pricing strategy for common bakery products like gluten-free bread, cookies and biscuits</a:t>
            </a:r>
          </a:p>
          <a:p>
            <a:pPr marL="342900" marR="0" lvl="0" indent="-342900" algn="just">
              <a:lnSpc>
                <a:spcPct val="150000"/>
              </a:lnSpc>
              <a:spcBef>
                <a:spcPts val="0"/>
              </a:spcBef>
              <a:spcAft>
                <a:spcPts val="0"/>
              </a:spcAft>
              <a:buFont typeface="Symbol" panose="05050102010706020507" pitchFamily="18" charset="2"/>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It can use a premium pricing strategy for exclusive items like apple muffins, fruit-based doughnuts, scones, cornbread, banana muffins and vegan brownies</a:t>
            </a:r>
          </a:p>
        </p:txBody>
      </p:sp>
    </p:spTree>
    <p:extLst>
      <p:ext uri="{BB962C8B-B14F-4D97-AF65-F5344CB8AC3E}">
        <p14:creationId xmlns:p14="http://schemas.microsoft.com/office/powerpoint/2010/main" val="1240213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0023" y="570273"/>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Management and </a:t>
            </a:r>
            <a:r>
              <a:rPr lang="en-US" sz="4000" b="1" dirty="0" err="1">
                <a:latin typeface="Times New Roman" panose="02020603050405020304" pitchFamily="18" charset="0"/>
                <a:cs typeface="Times New Roman" panose="02020603050405020304" pitchFamily="18" charset="0"/>
              </a:rPr>
              <a:t>organisation</a:t>
            </a:r>
            <a:r>
              <a:rPr lang="en-US" sz="4000" b="1" dirty="0">
                <a:latin typeface="Times New Roman" panose="02020603050405020304" pitchFamily="18" charset="0"/>
                <a:cs typeface="Times New Roman" panose="02020603050405020304" pitchFamily="18" charset="0"/>
              </a:rPr>
              <a:t>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162232" y="1146212"/>
            <a:ext cx="11392460" cy="5565947"/>
          </a:xfrm>
          <a:prstGeom prst="rect">
            <a:avLst/>
          </a:prstGeom>
          <a:noFill/>
        </p:spPr>
        <p:txBody>
          <a:bodyPr wrap="square" rtlCol="0">
            <a:spAutoFit/>
          </a:bodyPr>
          <a:lstStyle/>
          <a:p>
            <a:pPr marR="0" lvl="0" algn="just">
              <a:lnSpc>
                <a:spcPct val="150000"/>
              </a:lnSpc>
              <a:spcBef>
                <a:spcPts val="0"/>
              </a:spcBef>
              <a:spcAft>
                <a:spcPts val="0"/>
              </a:spcAft>
            </a:pPr>
            <a:r>
              <a:rPr lang="en-US" sz="2400" b="1" dirty="0">
                <a:latin typeface="Times New Roman" panose="02020603050405020304" pitchFamily="18" charset="0"/>
                <a:ea typeface="Times New Roman" panose="02020603050405020304" pitchFamily="18" charset="0"/>
                <a:cs typeface="Mangal" panose="02040503050203030202" pitchFamily="18" charset="0"/>
              </a:rPr>
              <a:t>Organisational structure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Mangal" panose="02040503050203030202" pitchFamily="18" charset="0"/>
              </a:rPr>
              <a:t>Organisational structure specifies the delegation of activities for the achievement of a business goal.</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Mangal" panose="02040503050203030202" pitchFamily="18" charset="0"/>
              </a:rPr>
              <a:t>Bake o Fresh can adopt the </a:t>
            </a:r>
            <a:r>
              <a:rPr lang="en-US" sz="2400" dirty="0" err="1">
                <a:latin typeface="Times New Roman" panose="02020603050405020304" pitchFamily="18" charset="0"/>
                <a:ea typeface="Times New Roman" panose="02020603050405020304" pitchFamily="18" charset="0"/>
                <a:cs typeface="Mangal" panose="02040503050203030202" pitchFamily="18" charset="0"/>
              </a:rPr>
              <a:t>flatarchy</a:t>
            </a:r>
            <a:r>
              <a:rPr lang="en-US" sz="2400" dirty="0">
                <a:latin typeface="Times New Roman" panose="02020603050405020304" pitchFamily="18" charset="0"/>
                <a:ea typeface="Times New Roman" panose="02020603050405020304" pitchFamily="18" charset="0"/>
                <a:cs typeface="Mangal" panose="02040503050203030202" pitchFamily="18" charset="0"/>
              </a:rPr>
              <a:t> </a:t>
            </a:r>
            <a:r>
              <a:rPr lang="en-US" sz="2400" dirty="0" err="1">
                <a:latin typeface="Times New Roman" panose="02020603050405020304" pitchFamily="18" charset="0"/>
                <a:ea typeface="Times New Roman" panose="02020603050405020304" pitchFamily="18" charset="0"/>
                <a:cs typeface="Mangal" panose="02040503050203030202" pitchFamily="18" charset="0"/>
              </a:rPr>
              <a:t>organisational</a:t>
            </a:r>
            <a:r>
              <a:rPr lang="en-US" sz="2400" dirty="0">
                <a:latin typeface="Times New Roman" panose="02020603050405020304" pitchFamily="18" charset="0"/>
                <a:ea typeface="Times New Roman" panose="02020603050405020304" pitchFamily="18" charset="0"/>
                <a:cs typeface="Mangal" panose="02040503050203030202" pitchFamily="18" charset="0"/>
              </a:rPr>
              <a:t> structure in which the owner will be responsible for the delegation of duties to the staff</a:t>
            </a:r>
          </a:p>
          <a:p>
            <a:pPr marR="0" lvl="0" algn="just">
              <a:lnSpc>
                <a:spcPct val="150000"/>
              </a:lnSpc>
              <a:spcBef>
                <a:spcPts val="0"/>
              </a:spcBef>
              <a:spcAft>
                <a:spcPts val="0"/>
              </a:spcAft>
            </a:pPr>
            <a:r>
              <a:rPr lang="en-US" sz="2400" b="1" dirty="0">
                <a:latin typeface="Times New Roman" panose="02020603050405020304" pitchFamily="18" charset="0"/>
                <a:ea typeface="Times New Roman" panose="02020603050405020304" pitchFamily="18" charset="0"/>
                <a:cs typeface="Mangal" panose="02040503050203030202" pitchFamily="18" charset="0"/>
              </a:rPr>
              <a:t>Ownership of the company</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Mangal" panose="02040503050203030202" pitchFamily="18" charset="0"/>
              </a:rPr>
              <a:t>The ownership of a company or a firm is determined by the legal structure of the business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Mangal" panose="02040503050203030202" pitchFamily="18" charset="0"/>
              </a:rPr>
              <a:t>Bake o Fresh will adopt the sole proprietorship form of legal structure and only a single owner will own the company</a:t>
            </a:r>
          </a:p>
        </p:txBody>
      </p:sp>
    </p:spTree>
    <p:extLst>
      <p:ext uri="{BB962C8B-B14F-4D97-AF65-F5344CB8AC3E}">
        <p14:creationId xmlns:p14="http://schemas.microsoft.com/office/powerpoint/2010/main" val="3437516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3644" y="151807"/>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Management and </a:t>
            </a:r>
            <a:r>
              <a:rPr lang="en-US" sz="4000" b="1" dirty="0" err="1">
                <a:latin typeface="Times New Roman" panose="02020603050405020304" pitchFamily="18" charset="0"/>
                <a:cs typeface="Times New Roman" panose="02020603050405020304" pitchFamily="18" charset="0"/>
              </a:rPr>
              <a:t>organisation</a:t>
            </a:r>
            <a:r>
              <a:rPr lang="en-US" sz="4000" b="1" dirty="0">
                <a:latin typeface="Times New Roman" panose="02020603050405020304" pitchFamily="18" charset="0"/>
                <a:cs typeface="Times New Roman" panose="02020603050405020304" pitchFamily="18" charset="0"/>
              </a:rPr>
              <a:t>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145607" y="858243"/>
            <a:ext cx="11392460" cy="6093976"/>
          </a:xfrm>
          <a:prstGeom prst="rect">
            <a:avLst/>
          </a:prstGeom>
          <a:noFill/>
        </p:spPr>
        <p:txBody>
          <a:bodyPr wrap="square" rtlCol="0">
            <a:spAutoFit/>
          </a:bodyPr>
          <a:lstStyle/>
          <a:p>
            <a:pPr marR="0" lvl="0" algn="just">
              <a:lnSpc>
                <a:spcPct val="150000"/>
              </a:lnSpc>
              <a:spcBef>
                <a:spcPts val="0"/>
              </a:spcBef>
              <a:spcAft>
                <a:spcPts val="0"/>
              </a:spcAft>
            </a:pPr>
            <a:r>
              <a:rPr lang="en-US" sz="2600" b="1" dirty="0">
                <a:latin typeface="Times New Roman" panose="02020603050405020304" pitchFamily="18" charset="0"/>
                <a:ea typeface="Times New Roman" panose="02020603050405020304" pitchFamily="18" charset="0"/>
                <a:cs typeface="Mangal" panose="02040503050203030202" pitchFamily="18" charset="0"/>
              </a:rPr>
              <a:t>Management team</a:t>
            </a:r>
          </a:p>
          <a:p>
            <a:pPr marL="457200" marR="0" lvl="0" indent="-457200" algn="just">
              <a:lnSpc>
                <a:spcPct val="150000"/>
              </a:lnSpc>
              <a:spcBef>
                <a:spcPts val="0"/>
              </a:spcBef>
              <a:spcAft>
                <a:spcPts val="0"/>
              </a:spcAft>
              <a:buFont typeface="Arial" panose="020B0604020202020204" pitchFamily="34" charset="0"/>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The marketing and sales activities of the business will be managed by two members, and the owner will be responsible for managing the inventory, and the orders.</a:t>
            </a:r>
          </a:p>
          <a:p>
            <a:pPr marL="457200" marR="0" lvl="0" indent="-457200" algn="just">
              <a:lnSpc>
                <a:spcPct val="150000"/>
              </a:lnSpc>
              <a:spcBef>
                <a:spcPts val="0"/>
              </a:spcBef>
              <a:spcAft>
                <a:spcPts val="0"/>
              </a:spcAft>
              <a:buFont typeface="Arial" panose="020B0604020202020204" pitchFamily="34" charset="0"/>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A professional will be delegated the responsibility of managing the website design and social media promotional activities.  </a:t>
            </a:r>
          </a:p>
          <a:p>
            <a:pPr marR="0" lvl="0" algn="just">
              <a:lnSpc>
                <a:spcPct val="150000"/>
              </a:lnSpc>
              <a:spcBef>
                <a:spcPts val="0"/>
              </a:spcBef>
              <a:spcAft>
                <a:spcPts val="0"/>
              </a:spcAft>
            </a:pPr>
            <a:r>
              <a:rPr lang="en-US" sz="2600" b="1" dirty="0">
                <a:latin typeface="Times New Roman" panose="02020603050405020304" pitchFamily="18" charset="0"/>
                <a:ea typeface="Times New Roman" panose="02020603050405020304" pitchFamily="18" charset="0"/>
                <a:cs typeface="Mangal" panose="02040503050203030202" pitchFamily="18" charset="0"/>
              </a:rPr>
              <a:t>Skills required</a:t>
            </a:r>
          </a:p>
          <a:p>
            <a:pPr marL="457200" marR="0" lvl="0" indent="-457200" algn="just">
              <a:lnSpc>
                <a:spcPct val="150000"/>
              </a:lnSpc>
              <a:spcBef>
                <a:spcPts val="0"/>
              </a:spcBef>
              <a:spcAft>
                <a:spcPts val="0"/>
              </a:spcAft>
              <a:buFont typeface="Arial" panose="020B0604020202020204" pitchFamily="34" charset="0"/>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The owner needs to have excellent </a:t>
            </a:r>
            <a:r>
              <a:rPr lang="en-US" sz="2600" dirty="0" err="1">
                <a:latin typeface="Times New Roman" panose="02020603050405020304" pitchFamily="18" charset="0"/>
                <a:ea typeface="Times New Roman" panose="02020603050405020304" pitchFamily="18" charset="0"/>
                <a:cs typeface="Mangal" panose="02040503050203030202" pitchFamily="18" charset="0"/>
              </a:rPr>
              <a:t>organisational</a:t>
            </a:r>
            <a:r>
              <a:rPr lang="en-US" sz="2600" dirty="0">
                <a:latin typeface="Times New Roman" panose="02020603050405020304" pitchFamily="18" charset="0"/>
                <a:ea typeface="Times New Roman" panose="02020603050405020304" pitchFamily="18" charset="0"/>
                <a:cs typeface="Mangal" panose="02040503050203030202" pitchFamily="18" charset="0"/>
              </a:rPr>
              <a:t> and communication skills </a:t>
            </a:r>
          </a:p>
          <a:p>
            <a:pPr marL="457200" marR="0" lvl="0" indent="-457200" algn="just">
              <a:lnSpc>
                <a:spcPct val="150000"/>
              </a:lnSpc>
              <a:spcBef>
                <a:spcPts val="0"/>
              </a:spcBef>
              <a:spcAft>
                <a:spcPts val="0"/>
              </a:spcAft>
              <a:buFont typeface="Arial" panose="020B0604020202020204" pitchFamily="34" charset="0"/>
              <a:buChar char="•"/>
            </a:pPr>
            <a:r>
              <a:rPr lang="en-US" sz="2600" dirty="0">
                <a:latin typeface="Times New Roman" panose="02020603050405020304" pitchFamily="18" charset="0"/>
                <a:ea typeface="Times New Roman" panose="02020603050405020304" pitchFamily="18" charset="0"/>
                <a:cs typeface="Mangal" panose="02040503050203030202" pitchFamily="18" charset="0"/>
              </a:rPr>
              <a:t>Problem-solving and analytical skills will also help the owner to identify the demand of the customers and the improvements required in the bakery items. </a:t>
            </a:r>
          </a:p>
        </p:txBody>
      </p:sp>
    </p:spTree>
    <p:extLst>
      <p:ext uri="{BB962C8B-B14F-4D97-AF65-F5344CB8AC3E}">
        <p14:creationId xmlns:p14="http://schemas.microsoft.com/office/powerpoint/2010/main" val="2484001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3644" y="151807"/>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Financial information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517599826"/>
              </p:ext>
            </p:extLst>
          </p:nvPr>
        </p:nvGraphicFramePr>
        <p:xfrm>
          <a:off x="1227636" y="1745672"/>
          <a:ext cx="10426808" cy="4754884"/>
        </p:xfrm>
        <a:graphic>
          <a:graphicData uri="http://schemas.openxmlformats.org/drawingml/2006/table">
            <a:tbl>
              <a:tblPr>
                <a:tableStyleId>{5C22544A-7EE6-4342-B048-85BDC9FD1C3A}</a:tableStyleId>
              </a:tblPr>
              <a:tblGrid>
                <a:gridCol w="5213404">
                  <a:extLst>
                    <a:ext uri="{9D8B030D-6E8A-4147-A177-3AD203B41FA5}">
                      <a16:colId xmlns:a16="http://schemas.microsoft.com/office/drawing/2014/main" val="20000"/>
                    </a:ext>
                  </a:extLst>
                </a:gridCol>
                <a:gridCol w="5213404">
                  <a:extLst>
                    <a:ext uri="{9D8B030D-6E8A-4147-A177-3AD203B41FA5}">
                      <a16:colId xmlns:a16="http://schemas.microsoft.com/office/drawing/2014/main" val="20001"/>
                    </a:ext>
                  </a:extLst>
                </a:gridCol>
              </a:tblGrid>
              <a:tr h="454832">
                <a:tc>
                  <a:txBody>
                    <a:bodyPr/>
                    <a:lstStyle/>
                    <a:p>
                      <a:pPr marL="0" marR="0">
                        <a:lnSpc>
                          <a:spcPct val="150000"/>
                        </a:lnSpc>
                        <a:spcBef>
                          <a:spcPts val="0"/>
                        </a:spcBef>
                        <a:spcAft>
                          <a:spcPts val="0"/>
                        </a:spcAft>
                      </a:pPr>
                      <a:r>
                        <a:rPr lang="en-GB" sz="1100">
                          <a:effectLst/>
                        </a:rPr>
                        <a:t>Activities</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nSpc>
                          <a:spcPct val="150000"/>
                        </a:lnSpc>
                        <a:spcBef>
                          <a:spcPts val="0"/>
                        </a:spcBef>
                        <a:spcAft>
                          <a:spcPts val="0"/>
                        </a:spcAft>
                      </a:pPr>
                      <a:r>
                        <a:rPr lang="en-GB" sz="1100">
                          <a:effectLst/>
                        </a:rPr>
                        <a:t>Expense (£)</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454832">
                <a:tc>
                  <a:txBody>
                    <a:bodyPr/>
                    <a:lstStyle/>
                    <a:p>
                      <a:pPr marL="0" marR="0" algn="just">
                        <a:lnSpc>
                          <a:spcPct val="150000"/>
                        </a:lnSpc>
                        <a:spcBef>
                          <a:spcPts val="0"/>
                        </a:spcBef>
                        <a:spcAft>
                          <a:spcPts val="0"/>
                        </a:spcAft>
                      </a:pPr>
                      <a:r>
                        <a:rPr lang="en-GB" sz="1100">
                          <a:effectLst/>
                        </a:rPr>
                        <a:t>Research of the demanded bakery products</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500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454832">
                <a:tc>
                  <a:txBody>
                    <a:bodyPr/>
                    <a:lstStyle/>
                    <a:p>
                      <a:pPr marL="0" marR="0" algn="just">
                        <a:lnSpc>
                          <a:spcPct val="150000"/>
                        </a:lnSpc>
                        <a:spcBef>
                          <a:spcPts val="0"/>
                        </a:spcBef>
                        <a:spcAft>
                          <a:spcPts val="0"/>
                        </a:spcAft>
                      </a:pPr>
                      <a:r>
                        <a:rPr lang="en-GB" sz="1100">
                          <a:effectLst/>
                        </a:rPr>
                        <a:t>Salary of the staff</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1000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661396">
                <a:tc>
                  <a:txBody>
                    <a:bodyPr/>
                    <a:lstStyle/>
                    <a:p>
                      <a:pPr marL="0" marR="0" algn="just">
                        <a:lnSpc>
                          <a:spcPct val="150000"/>
                        </a:lnSpc>
                        <a:spcBef>
                          <a:spcPts val="0"/>
                        </a:spcBef>
                        <a:spcAft>
                          <a:spcPts val="0"/>
                        </a:spcAft>
                      </a:pPr>
                      <a:r>
                        <a:rPr lang="en-GB" sz="1100">
                          <a:effectLst/>
                        </a:rPr>
                        <a:t>Rent of the store</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200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454832">
                <a:tc>
                  <a:txBody>
                    <a:bodyPr/>
                    <a:lstStyle/>
                    <a:p>
                      <a:pPr marL="0" marR="0" algn="just">
                        <a:lnSpc>
                          <a:spcPct val="150000"/>
                        </a:lnSpc>
                        <a:spcBef>
                          <a:spcPts val="0"/>
                        </a:spcBef>
                        <a:spcAft>
                          <a:spcPts val="0"/>
                        </a:spcAft>
                      </a:pPr>
                      <a:r>
                        <a:rPr lang="en-GB" sz="1100">
                          <a:effectLst/>
                        </a:rPr>
                        <a:t>Advertisement and promotion</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1000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4"/>
                  </a:ext>
                </a:extLst>
              </a:tr>
              <a:tr h="454832">
                <a:tc>
                  <a:txBody>
                    <a:bodyPr/>
                    <a:lstStyle/>
                    <a:p>
                      <a:pPr marL="0" marR="0" algn="just">
                        <a:lnSpc>
                          <a:spcPct val="150000"/>
                        </a:lnSpc>
                        <a:spcBef>
                          <a:spcPts val="0"/>
                        </a:spcBef>
                        <a:spcAft>
                          <a:spcPts val="0"/>
                        </a:spcAft>
                      </a:pPr>
                      <a:r>
                        <a:rPr lang="en-GB" sz="1100">
                          <a:effectLst/>
                        </a:rPr>
                        <a:t>Furniture and overhead expenses</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800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5"/>
                  </a:ext>
                </a:extLst>
              </a:tr>
              <a:tr h="454832">
                <a:tc>
                  <a:txBody>
                    <a:bodyPr/>
                    <a:lstStyle/>
                    <a:p>
                      <a:pPr marL="0" marR="0" algn="just">
                        <a:lnSpc>
                          <a:spcPct val="150000"/>
                        </a:lnSpc>
                        <a:spcBef>
                          <a:spcPts val="0"/>
                        </a:spcBef>
                        <a:spcAft>
                          <a:spcPts val="0"/>
                        </a:spcAft>
                      </a:pPr>
                      <a:r>
                        <a:rPr lang="en-GB" sz="1100">
                          <a:effectLst/>
                        </a:rPr>
                        <a:t>Electricity expense</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100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6"/>
                  </a:ext>
                </a:extLst>
              </a:tr>
              <a:tr h="454832">
                <a:tc>
                  <a:txBody>
                    <a:bodyPr/>
                    <a:lstStyle/>
                    <a:p>
                      <a:pPr marL="0" marR="0" algn="just">
                        <a:lnSpc>
                          <a:spcPct val="150000"/>
                        </a:lnSpc>
                        <a:spcBef>
                          <a:spcPts val="0"/>
                        </a:spcBef>
                        <a:spcAft>
                          <a:spcPts val="0"/>
                        </a:spcAft>
                      </a:pPr>
                      <a:r>
                        <a:rPr lang="en-GB" sz="1100">
                          <a:effectLst/>
                        </a:rPr>
                        <a:t>Social media advertisement</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350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7"/>
                  </a:ext>
                </a:extLst>
              </a:tr>
              <a:tr h="454832">
                <a:tc>
                  <a:txBody>
                    <a:bodyPr/>
                    <a:lstStyle/>
                    <a:p>
                      <a:pPr marL="0" marR="0" algn="just">
                        <a:lnSpc>
                          <a:spcPct val="150000"/>
                        </a:lnSpc>
                        <a:spcBef>
                          <a:spcPts val="0"/>
                        </a:spcBef>
                        <a:spcAft>
                          <a:spcPts val="0"/>
                        </a:spcAft>
                      </a:pPr>
                      <a:r>
                        <a:rPr lang="en-GB" sz="1100">
                          <a:effectLst/>
                        </a:rPr>
                        <a:t>Purchase of utilities for the store</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a:effectLst/>
                        </a:rPr>
                        <a:t>400</a:t>
                      </a:r>
                      <a:endParaRPr lang="en-GB"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8"/>
                  </a:ext>
                </a:extLst>
              </a:tr>
              <a:tr h="454832">
                <a:tc>
                  <a:txBody>
                    <a:bodyPr/>
                    <a:lstStyle/>
                    <a:p>
                      <a:pPr marL="0" marR="0" algn="just">
                        <a:lnSpc>
                          <a:spcPct val="150000"/>
                        </a:lnSpc>
                        <a:spcBef>
                          <a:spcPts val="0"/>
                        </a:spcBef>
                        <a:spcAft>
                          <a:spcPts val="0"/>
                        </a:spcAft>
                      </a:pPr>
                      <a:r>
                        <a:rPr lang="en-GB" sz="1100">
                          <a:effectLst/>
                        </a:rPr>
                        <a:t>total</a:t>
                      </a:r>
                      <a:endParaRPr lang="en-GB"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GB" sz="1100" dirty="0">
                          <a:effectLst/>
                        </a:rPr>
                        <a:t>4300</a:t>
                      </a:r>
                      <a:endParaRPr lang="en-GB"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9"/>
                  </a:ext>
                </a:extLst>
              </a:tr>
            </a:tbl>
          </a:graphicData>
        </a:graphic>
      </p:graphicFrame>
      <p:sp>
        <p:nvSpPr>
          <p:cNvPr id="6" name="Rectangle 1"/>
          <p:cNvSpPr>
            <a:spLocks noChangeArrowheads="1"/>
          </p:cNvSpPr>
          <p:nvPr/>
        </p:nvSpPr>
        <p:spPr bwMode="auto">
          <a:xfrm>
            <a:off x="1227636" y="1276709"/>
            <a:ext cx="1482778"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B</a:t>
            </a:r>
            <a:r>
              <a:rPr kumimoji="0" lang="en-GB" sz="2000" b="1" i="0" u="none" strike="noStrike" cap="none" normalizeH="0" baseline="0" dirty="0" bmk="">
                <a:ln>
                  <a:noFill/>
                </a:ln>
                <a:solidFill>
                  <a:schemeClr val="tx1"/>
                </a:solidFill>
                <a:effectLst/>
                <a:latin typeface="Arial" panose="020B0604020202020204" pitchFamily="34" charset="0"/>
                <a:cs typeface="Arial" panose="020B0604020202020204" pitchFamily="34" charset="0"/>
              </a:rPr>
              <a:t>udget plan</a:t>
            </a:r>
            <a:endParaRPr kumimoji="0" lang="en-GB" sz="20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18466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0023" y="570273"/>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Conclusion </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61984" y="1633119"/>
            <a:ext cx="11392460" cy="3133935"/>
          </a:xfrm>
          <a:prstGeom prst="rect">
            <a:avLst/>
          </a:prstGeom>
          <a:noFill/>
        </p:spPr>
        <p:txBody>
          <a:bodyPr wrap="square" rtlCol="0">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2700" dirty="0">
                <a:latin typeface="Times New Roman" panose="02020603050405020304" pitchFamily="18" charset="0"/>
                <a:ea typeface="Times New Roman" panose="02020603050405020304" pitchFamily="18" charset="0"/>
                <a:cs typeface="Mangal" panose="02040503050203030202" pitchFamily="18" charset="0"/>
              </a:rPr>
              <a:t>The conclusion that can be derived from the above discussion is that a business plan outlines the activities, processes, goals and objectives of a firm or an enterprise. </a:t>
            </a:r>
          </a:p>
          <a:p>
            <a:pPr marL="342900" marR="0" lvl="0" indent="-342900" algn="just">
              <a:lnSpc>
                <a:spcPct val="150000"/>
              </a:lnSpc>
              <a:spcBef>
                <a:spcPts val="0"/>
              </a:spcBef>
              <a:spcAft>
                <a:spcPts val="0"/>
              </a:spcAft>
              <a:buFont typeface="Symbol" panose="05050102010706020507" pitchFamily="18" charset="2"/>
              <a:buChar char=""/>
            </a:pPr>
            <a:r>
              <a:rPr lang="en-US" sz="2700" dirty="0">
                <a:latin typeface="Times New Roman" panose="02020603050405020304" pitchFamily="18" charset="0"/>
                <a:ea typeface="Times New Roman" panose="02020603050405020304" pitchFamily="18" charset="0"/>
                <a:cs typeface="Mangal" panose="02040503050203030202" pitchFamily="18" charset="0"/>
              </a:rPr>
              <a:t>The plan needs to be developed on the basis of market research and analysis as it would direct the actions and activities of the firm. </a:t>
            </a:r>
          </a:p>
        </p:txBody>
      </p:sp>
    </p:spTree>
    <p:extLst>
      <p:ext uri="{BB962C8B-B14F-4D97-AF65-F5344CB8AC3E}">
        <p14:creationId xmlns:p14="http://schemas.microsoft.com/office/powerpoint/2010/main" val="4145303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7276" y="49649"/>
            <a:ext cx="9144000" cy="706436"/>
          </a:xfrm>
        </p:spPr>
        <p:txBody>
          <a:bodyPr>
            <a:normAutofit/>
          </a:bodyPr>
          <a:lstStyle/>
          <a:p>
            <a:r>
              <a:rPr lang="en-US" sz="4000" b="1" dirty="0">
                <a:latin typeface="Times New Roman" panose="02020603050405020304" pitchFamily="18" charset="0"/>
                <a:cs typeface="Times New Roman" panose="02020603050405020304" pitchFamily="18" charset="0"/>
              </a:rPr>
              <a:t>Reference List</a:t>
            </a:r>
            <a:endParaRPr lang="en-GB" sz="4000" b="1" dirty="0">
              <a:latin typeface="Times New Roman" panose="02020603050405020304" pitchFamily="18" charset="0"/>
              <a:cs typeface="Times New Roman" panose="02020603050405020304" pitchFamily="18" charset="0"/>
            </a:endParaRPr>
          </a:p>
        </p:txBody>
      </p:sp>
      <p:sp>
        <p:nvSpPr>
          <p:cNvPr id="3" name="Title 1"/>
          <p:cNvSpPr txBox="1">
            <a:spLocks/>
          </p:cNvSpPr>
          <p:nvPr/>
        </p:nvSpPr>
        <p:spPr>
          <a:xfrm>
            <a:off x="602171" y="1276709"/>
            <a:ext cx="11194211" cy="503977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sz="40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261984" y="733246"/>
            <a:ext cx="11534398" cy="6124754"/>
          </a:xfrm>
          <a:prstGeom prst="rect">
            <a:avLst/>
          </a:prstGeom>
          <a:noFill/>
        </p:spPr>
        <p:txBody>
          <a:bodyPr wrap="square" rtlCol="0">
            <a:spAutoFit/>
          </a:bodyPr>
          <a:lstStyle/>
          <a:p>
            <a:pPr marL="457200" indent="-457200" algn="just">
              <a:buFont typeface="Arial" panose="020B0604020202020204" pitchFamily="34" charset="0"/>
              <a:buChar char="•"/>
            </a:pPr>
            <a:r>
              <a:rPr lang="en-US" sz="2800" dirty="0">
                <a:latin typeface="Times New Roman" panose="02020603050405020304" pitchFamily="18" charset="0"/>
                <a:ea typeface="Times New Roman" panose="02020603050405020304" pitchFamily="18" charset="0"/>
                <a:cs typeface="Mangal" panose="02040503050203030202" pitchFamily="18" charset="0"/>
              </a:rPr>
              <a:t>Al Badi, K.S.(2018). The impact of marketing mix on the competitive advantage of the SME sector in the Al </a:t>
            </a:r>
            <a:r>
              <a:rPr lang="en-US" sz="2800" dirty="0" err="1">
                <a:latin typeface="Times New Roman" panose="02020603050405020304" pitchFamily="18" charset="0"/>
                <a:ea typeface="Times New Roman" panose="02020603050405020304" pitchFamily="18" charset="0"/>
                <a:cs typeface="Mangal" panose="02040503050203030202" pitchFamily="18" charset="0"/>
              </a:rPr>
              <a:t>Buraimi</a:t>
            </a:r>
            <a:r>
              <a:rPr lang="en-US" sz="2800" dirty="0">
                <a:latin typeface="Times New Roman" panose="02020603050405020304" pitchFamily="18" charset="0"/>
                <a:ea typeface="Times New Roman" panose="02020603050405020304" pitchFamily="18" charset="0"/>
                <a:cs typeface="Mangal" panose="02040503050203030202" pitchFamily="18" charset="0"/>
              </a:rPr>
              <a:t> Governorate in Oman. SAGE Open,</a:t>
            </a:r>
            <a:r>
              <a:rPr lang="en-US" sz="2800" b="1" dirty="0">
                <a:latin typeface="Times New Roman" panose="02020603050405020304" pitchFamily="18" charset="0"/>
                <a:ea typeface="Times New Roman" panose="02020603050405020304" pitchFamily="18" charset="0"/>
                <a:cs typeface="Mangal" panose="02040503050203030202" pitchFamily="18" charset="0"/>
              </a:rPr>
              <a:t> </a:t>
            </a:r>
            <a:r>
              <a:rPr lang="en-US" sz="2800" dirty="0">
                <a:latin typeface="Times New Roman" panose="02020603050405020304" pitchFamily="18" charset="0"/>
                <a:ea typeface="Times New Roman" panose="02020603050405020304" pitchFamily="18" charset="0"/>
                <a:cs typeface="Mangal" panose="02040503050203030202" pitchFamily="18" charset="0"/>
              </a:rPr>
              <a:t>8(3), p.2158244018800838.</a:t>
            </a:r>
          </a:p>
          <a:p>
            <a:pPr marL="457200" indent="-457200" algn="just">
              <a:buFont typeface="Arial" panose="020B0604020202020204" pitchFamily="34" charset="0"/>
              <a:buChar char="•"/>
            </a:pPr>
            <a:r>
              <a:rPr lang="en-US" sz="2800" dirty="0" err="1">
                <a:latin typeface="Times New Roman" panose="02020603050405020304" pitchFamily="18" charset="0"/>
                <a:ea typeface="Times New Roman" panose="02020603050405020304" pitchFamily="18" charset="0"/>
                <a:cs typeface="Mangal" panose="02040503050203030202" pitchFamily="18" charset="0"/>
              </a:rPr>
              <a:t>Brouns</a:t>
            </a:r>
            <a:r>
              <a:rPr lang="en-US" sz="2800" dirty="0">
                <a:latin typeface="Times New Roman" panose="02020603050405020304" pitchFamily="18" charset="0"/>
                <a:ea typeface="Times New Roman" panose="02020603050405020304" pitchFamily="18" charset="0"/>
                <a:cs typeface="Mangal" panose="02040503050203030202" pitchFamily="18" charset="0"/>
              </a:rPr>
              <a:t>, F., van </a:t>
            </a:r>
            <a:r>
              <a:rPr lang="en-US" sz="2800" dirty="0" err="1">
                <a:latin typeface="Times New Roman" panose="02020603050405020304" pitchFamily="18" charset="0"/>
                <a:ea typeface="Times New Roman" panose="02020603050405020304" pitchFamily="18" charset="0"/>
                <a:cs typeface="Mangal" panose="02040503050203030202" pitchFamily="18" charset="0"/>
              </a:rPr>
              <a:t>Rooy</a:t>
            </a:r>
            <a:r>
              <a:rPr lang="en-US" sz="2800" dirty="0">
                <a:latin typeface="Times New Roman" panose="02020603050405020304" pitchFamily="18" charset="0"/>
                <a:ea typeface="Times New Roman" panose="02020603050405020304" pitchFamily="18" charset="0"/>
                <a:cs typeface="Mangal" panose="02040503050203030202" pitchFamily="18" charset="0"/>
              </a:rPr>
              <a:t>, G., </a:t>
            </a:r>
            <a:r>
              <a:rPr lang="en-US" sz="2800" dirty="0" err="1">
                <a:latin typeface="Times New Roman" panose="02020603050405020304" pitchFamily="18" charset="0"/>
                <a:ea typeface="Times New Roman" panose="02020603050405020304" pitchFamily="18" charset="0"/>
                <a:cs typeface="Mangal" panose="02040503050203030202" pitchFamily="18" charset="0"/>
              </a:rPr>
              <a:t>Shewry</a:t>
            </a:r>
            <a:r>
              <a:rPr lang="en-US" sz="2800" dirty="0">
                <a:latin typeface="Times New Roman" panose="02020603050405020304" pitchFamily="18" charset="0"/>
                <a:ea typeface="Times New Roman" panose="02020603050405020304" pitchFamily="18" charset="0"/>
                <a:cs typeface="Mangal" panose="02040503050203030202" pitchFamily="18" charset="0"/>
              </a:rPr>
              <a:t>, P., </a:t>
            </a:r>
            <a:r>
              <a:rPr lang="en-US" sz="2800" dirty="0" err="1">
                <a:latin typeface="Times New Roman" panose="02020603050405020304" pitchFamily="18" charset="0"/>
                <a:ea typeface="Times New Roman" panose="02020603050405020304" pitchFamily="18" charset="0"/>
                <a:cs typeface="Mangal" panose="02040503050203030202" pitchFamily="18" charset="0"/>
              </a:rPr>
              <a:t>Rustgi</a:t>
            </a:r>
            <a:r>
              <a:rPr lang="en-US" sz="2800" dirty="0">
                <a:latin typeface="Times New Roman" panose="02020603050405020304" pitchFamily="18" charset="0"/>
                <a:ea typeface="Times New Roman" panose="02020603050405020304" pitchFamily="18" charset="0"/>
                <a:cs typeface="Mangal" panose="02040503050203030202" pitchFamily="18" charset="0"/>
              </a:rPr>
              <a:t>, S. and </a:t>
            </a:r>
            <a:r>
              <a:rPr lang="en-US" sz="2800" dirty="0" err="1">
                <a:latin typeface="Times New Roman" panose="02020603050405020304" pitchFamily="18" charset="0"/>
                <a:ea typeface="Times New Roman" panose="02020603050405020304" pitchFamily="18" charset="0"/>
                <a:cs typeface="Mangal" panose="02040503050203030202" pitchFamily="18" charset="0"/>
              </a:rPr>
              <a:t>Jonkers</a:t>
            </a:r>
            <a:r>
              <a:rPr lang="en-US" sz="2800" dirty="0">
                <a:latin typeface="Times New Roman" panose="02020603050405020304" pitchFamily="18" charset="0"/>
                <a:ea typeface="Times New Roman" panose="02020603050405020304" pitchFamily="18" charset="0"/>
                <a:cs typeface="Mangal" panose="02040503050203030202" pitchFamily="18" charset="0"/>
              </a:rPr>
              <a:t>, D.(2019). Adverse reactions to wheat or wheat components. Comprehensive Reviews in Food Science and Food Safety, 18(5), pp.1437-1452.</a:t>
            </a:r>
          </a:p>
          <a:p>
            <a:pPr marL="457200" indent="-457200" algn="just">
              <a:buFont typeface="Arial" panose="020B0604020202020204" pitchFamily="34" charset="0"/>
              <a:buChar char="•"/>
            </a:pPr>
            <a:r>
              <a:rPr lang="en-US" sz="2800" dirty="0">
                <a:latin typeface="Times New Roman" panose="02020603050405020304" pitchFamily="18" charset="0"/>
                <a:ea typeface="Times New Roman" panose="02020603050405020304" pitchFamily="18" charset="0"/>
                <a:cs typeface="Mangal" panose="02040503050203030202" pitchFamily="18" charset="0"/>
              </a:rPr>
              <a:t>fob.uk.com, 2022. UK bakery market [Online]. Available at: https://www.fob.uk.com/about-the-bread-industry/industry-facts/uk-bread-market/ [Accessed 9th December 2022]</a:t>
            </a:r>
          </a:p>
          <a:p>
            <a:pPr marL="457200" indent="-457200" algn="just">
              <a:buFont typeface="Arial" panose="020B0604020202020204" pitchFamily="34" charset="0"/>
              <a:buChar char="•"/>
            </a:pPr>
            <a:r>
              <a:rPr lang="en-US" sz="2800" dirty="0">
                <a:latin typeface="Times New Roman" panose="02020603050405020304" pitchFamily="18" charset="0"/>
                <a:ea typeface="Times New Roman" panose="02020603050405020304" pitchFamily="18" charset="0"/>
                <a:cs typeface="Mangal" panose="02040503050203030202" pitchFamily="18" charset="0"/>
              </a:rPr>
              <a:t>ibisworld.com, 2022. Bread &amp; Bakery Goods Production in the UK [Online]. Available at: https://www.ibisworld.com/united-kingdom/market-size/bread-bakery-goods-production/#:~:text=The%20market%20size%2C%20measured%20by,to%20increase%202.1%25%20in%202022. [Accessed 9th December 2022]</a:t>
            </a:r>
          </a:p>
        </p:txBody>
      </p:sp>
    </p:spTree>
    <p:extLst>
      <p:ext uri="{BB962C8B-B14F-4D97-AF65-F5344CB8AC3E}">
        <p14:creationId xmlns:p14="http://schemas.microsoft.com/office/powerpoint/2010/main" val="3975042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C88E-058F-6370-7313-7E640A41EF28}"/>
              </a:ext>
            </a:extLst>
          </p:cNvPr>
          <p:cNvSpPr>
            <a:spLocks noGrp="1"/>
          </p:cNvSpPr>
          <p:nvPr>
            <p:ph type="title"/>
          </p:nvPr>
        </p:nvSpPr>
        <p:spPr/>
        <p:txBody>
          <a:bodyPr>
            <a:normAutofit fontScale="90000"/>
          </a:bodyPr>
          <a:lstStyle/>
          <a:p>
            <a:r>
              <a:rPr lang="en-GB" b="1"/>
              <a:t>                           </a:t>
            </a:r>
            <a:br>
              <a:rPr lang="en-GB" b="1"/>
            </a:br>
            <a:br>
              <a:rPr lang="en-GB" b="1"/>
            </a:br>
            <a:br>
              <a:rPr lang="en-GB" b="1"/>
            </a:br>
            <a:br>
              <a:rPr lang="en-GB" b="1"/>
            </a:br>
            <a:br>
              <a:rPr lang="en-GB" b="1"/>
            </a:br>
            <a:br>
              <a:rPr lang="en-GB" b="1"/>
            </a:br>
            <a:br>
              <a:rPr lang="en-GB" b="1"/>
            </a:br>
            <a:br>
              <a:rPr lang="en-GB" b="1"/>
            </a:br>
            <a:r>
              <a:rPr lang="en-GB" b="1"/>
              <a:t>                                      Thank </a:t>
            </a:r>
            <a:r>
              <a:rPr lang="en-GB" b="1" dirty="0"/>
              <a:t>you </a:t>
            </a:r>
          </a:p>
        </p:txBody>
      </p:sp>
    </p:spTree>
    <p:extLst>
      <p:ext uri="{BB962C8B-B14F-4D97-AF65-F5344CB8AC3E}">
        <p14:creationId xmlns:p14="http://schemas.microsoft.com/office/powerpoint/2010/main" val="1447605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2791</TotalTime>
  <Words>3470</Words>
  <Application>Microsoft Office PowerPoint</Application>
  <PresentationFormat>Ecran lat</PresentationFormat>
  <Paragraphs>158</Paragraphs>
  <Slides>17</Slides>
  <Notes>15</Notes>
  <HiddenSlides>0</HiddenSlides>
  <MMClips>0</MMClips>
  <ScaleCrop>false</ScaleCrop>
  <HeadingPairs>
    <vt:vector size="4" baseType="variant">
      <vt:variant>
        <vt:lpstr>Temă</vt:lpstr>
      </vt:variant>
      <vt:variant>
        <vt:i4>1</vt:i4>
      </vt:variant>
      <vt:variant>
        <vt:lpstr>Titluri diapozitive</vt:lpstr>
      </vt:variant>
      <vt:variant>
        <vt:i4>17</vt:i4>
      </vt:variant>
    </vt:vector>
  </HeadingPairs>
  <TitlesOfParts>
    <vt:vector size="18" baseType="lpstr">
      <vt:lpstr>Office Theme</vt:lpstr>
      <vt:lpstr>Managing Enterprise in the 21st Century   Geani-Paul Matei:2133988 Alina-Elena Matei:2124304 Andreea-Burdujel:2133989</vt:lpstr>
      <vt:lpstr>Slide 3: Introduction  Slide 4: Business and company overview  Slide 5: Business operations  Slide 6: Products and services  Slide 7: Markets  Slide 8: competitors  Slide 9: Marketing  Slide 10: sales  Slide 11: Pricing of the products and services  Slide 12-13: Management and organisation  Slide 14: Financial information  Slide 15:Conclusion  Slide 16: Reference list  </vt:lpstr>
      <vt:lpstr>Introduction</vt:lpstr>
      <vt:lpstr>Business and company overview </vt:lpstr>
      <vt:lpstr>Business operations </vt:lpstr>
      <vt:lpstr>Products and services </vt:lpstr>
      <vt:lpstr>Markets</vt:lpstr>
      <vt:lpstr>Competitors</vt:lpstr>
      <vt:lpstr>Marketing</vt:lpstr>
      <vt:lpstr>Sales</vt:lpstr>
      <vt:lpstr>Pricing of the products</vt:lpstr>
      <vt:lpstr>Management and organisation </vt:lpstr>
      <vt:lpstr>Management and organisation </vt:lpstr>
      <vt:lpstr>Financial information </vt:lpstr>
      <vt:lpstr>Conclusion </vt:lpstr>
      <vt:lpstr>Reference List</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Geani-Paul Matei:2133988 Alina-Elena Matei:2124304 Andreea-Burdujel:2133989</dc:title>
  <cp:lastModifiedBy>Andreeaburdujel906@gmail.com</cp:lastModifiedBy>
  <cp:revision>1</cp:revision>
  <dcterms:created xsi:type="dcterms:W3CDTF">2022-09-24T16:21:33Z</dcterms:created>
  <dcterms:modified xsi:type="dcterms:W3CDTF">2022-12-09T18:25:38Z</dcterms:modified>
</cp:coreProperties>
</file>