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0000" autoAdjust="0"/>
    <p:restoredTop sz="94660"/>
  </p:normalViewPr>
  <p:slideViewPr>
    <p:cSldViewPr>
      <p:cViewPr varScale="1">
        <p:scale>
          <a:sx n="38" d="100"/>
          <a:sy n="38" d="100"/>
        </p:scale>
        <p:origin x="-157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xmlns="" val="202726305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BBE3C3EF-0E35-4BA9-B33D-BC94C2DD561D}" type="slidenum">
              <a:rPr lang="en-GB"/>
              <a:pPr/>
              <a:t>1</a:t>
            </a:fld>
            <a:endParaRPr lang="en-GB"/>
          </a:p>
        </p:txBody>
      </p:sp>
      <p:sp>
        <p:nvSpPr>
          <p:cNvPr id="31747" name="Rectangle 2"/>
          <p:cNvSpPr>
            <a:spLocks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2807233A-A274-4687-9787-422D3CDFAC74}" type="slidenum">
              <a:rPr lang="en-GB"/>
              <a:pPr/>
              <a:t>7</a:t>
            </a:fld>
            <a:endParaRPr lang="en-GB"/>
          </a:p>
        </p:txBody>
      </p:sp>
      <p:sp>
        <p:nvSpPr>
          <p:cNvPr id="32771" name="Rectangle 2"/>
          <p:cNvSpPr>
            <a:spLocks noChangeArrowheads="1" noTextEdit="1"/>
          </p:cNvSpPr>
          <p:nvPr>
            <p:ph type="sldImg"/>
          </p:nvPr>
        </p:nvSpPr>
        <p:spPr>
          <a:xfrm>
            <a:off x="1144588" y="685800"/>
            <a:ext cx="4572000" cy="3429000"/>
          </a:xfrm>
          <a:solidFill>
            <a:srgbClr val="FFFFFF"/>
          </a:solidFill>
          <a:ln/>
        </p:spPr>
      </p:sp>
      <p:sp>
        <p:nvSpPr>
          <p:cNvPr id="3277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DE890AAC-15DC-455D-A85D-C51F6B21D7FD}" type="slidenum">
              <a:rPr lang="en-GB"/>
              <a:pPr/>
              <a:t>10</a:t>
            </a:fld>
            <a:endParaRPr lang="en-GB"/>
          </a:p>
        </p:txBody>
      </p:sp>
      <p:sp>
        <p:nvSpPr>
          <p:cNvPr id="33795" name="Rectangle 2"/>
          <p:cNvSpPr>
            <a:spLocks noChangeArrowheads="1" noTextEdit="1"/>
          </p:cNvSpPr>
          <p:nvPr>
            <p:ph type="sldImg"/>
          </p:nvPr>
        </p:nvSpPr>
        <p:spPr>
          <a:xfrm>
            <a:off x="1144588" y="685800"/>
            <a:ext cx="4572000" cy="3429000"/>
          </a:xfrm>
          <a:solidFill>
            <a:srgbClr val="FFFFFF"/>
          </a:solidFill>
          <a:ln/>
        </p:spPr>
      </p:sp>
      <p:sp>
        <p:nvSpPr>
          <p:cNvPr id="3379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1F816383-8E7A-4FD7-98C8-F4B5B1C95E75}" type="slidenum">
              <a:rPr lang="en-GB"/>
              <a:pPr/>
              <a:t>15</a:t>
            </a:fld>
            <a:endParaRPr lang="en-GB"/>
          </a:p>
        </p:txBody>
      </p:sp>
      <p:sp>
        <p:nvSpPr>
          <p:cNvPr id="34819" name="Rectangle 2"/>
          <p:cNvSpPr>
            <a:spLocks noChangeArrowheads="1" noTextEdit="1"/>
          </p:cNvSpPr>
          <p:nvPr>
            <p:ph type="sldImg"/>
          </p:nvPr>
        </p:nvSpPr>
        <p:spPr>
          <a:xfrm>
            <a:off x="1144588" y="685800"/>
            <a:ext cx="4572000" cy="3429000"/>
          </a:xfrm>
          <a:solidFill>
            <a:srgbClr val="FFFFFF"/>
          </a:solidFill>
          <a:ln/>
        </p:spPr>
      </p:sp>
      <p:sp>
        <p:nvSpPr>
          <p:cNvPr id="3482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867B3659-4EA4-4D1B-A2F3-CABB54F54C16}" type="slidenum">
              <a:rPr lang="en-GB"/>
              <a:pPr/>
              <a:t>18</a:t>
            </a:fld>
            <a:endParaRPr lang="en-GB"/>
          </a:p>
        </p:txBody>
      </p:sp>
      <p:sp>
        <p:nvSpPr>
          <p:cNvPr id="35843" name="Rectangle 2"/>
          <p:cNvSpPr>
            <a:spLocks noChangeArrowheads="1" noTextEdit="1"/>
          </p:cNvSpPr>
          <p:nvPr>
            <p:ph type="sldImg"/>
          </p:nvPr>
        </p:nvSpPr>
        <p:spPr>
          <a:xfrm>
            <a:off x="1144588" y="685800"/>
            <a:ext cx="4572000" cy="3429000"/>
          </a:xfrm>
          <a:solidFill>
            <a:srgbClr val="FFFFFF"/>
          </a:solidFill>
          <a:ln/>
        </p:spPr>
      </p:sp>
      <p:sp>
        <p:nvSpPr>
          <p:cNvPr id="35844" name="Rectangle 3"/>
          <p:cNvSpPr>
            <a:spLocks noChangeArrowheads="1"/>
          </p:cNvSpPr>
          <p:nvPr>
            <p:ph type="body" idx="1"/>
          </p:nvPr>
        </p:nvSpPr>
        <p:spPr>
          <a:solidFill>
            <a:srgbClr val="FFFFFF"/>
          </a:solidFill>
          <a:ln>
            <a:solidFill>
              <a:srgbClr val="000000"/>
            </a:solidFill>
          </a:ln>
        </p:spPr>
        <p:txBody>
          <a:bodyPr/>
          <a:lstStyle/>
          <a:p>
            <a:pPr eaLnBrk="1" hangingPunct="1"/>
            <a:r>
              <a:rPr lang="en-GB" smtClean="0"/>
              <a:t>See next slide&gt;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C7C3D1D-4B74-4C82-A40B-1469BB5BF3FF}" type="slidenum">
              <a:rPr lang="en-GB"/>
              <a:pPr/>
              <a:t>21</a:t>
            </a:fld>
            <a:endParaRPr lang="en-GB"/>
          </a:p>
        </p:txBody>
      </p:sp>
      <p:sp>
        <p:nvSpPr>
          <p:cNvPr id="36867" name="Rectangle 2"/>
          <p:cNvSpPr>
            <a:spLocks noChangeArrowheads="1" noTextEdit="1"/>
          </p:cNvSpPr>
          <p:nvPr>
            <p:ph type="sldImg"/>
          </p:nvPr>
        </p:nvSpPr>
        <p:spPr>
          <a:xfrm>
            <a:off x="1144588" y="685800"/>
            <a:ext cx="4572000" cy="3429000"/>
          </a:xfrm>
          <a:solidFill>
            <a:srgbClr val="FFFFFF"/>
          </a:solidFill>
          <a:ln/>
        </p:spPr>
      </p:sp>
      <p:sp>
        <p:nvSpPr>
          <p:cNvPr id="3686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z="100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0763E051-9FBA-4969-B16D-F78394E1747E}" type="slidenum">
              <a:rPr lang="en-GB"/>
              <a:pPr/>
              <a:t>22</a:t>
            </a:fld>
            <a:endParaRPr lang="en-GB"/>
          </a:p>
        </p:txBody>
      </p:sp>
      <p:sp>
        <p:nvSpPr>
          <p:cNvPr id="37891" name="Rectangle 2"/>
          <p:cNvSpPr>
            <a:spLocks noChangeArrowheads="1" noTextEdit="1"/>
          </p:cNvSpPr>
          <p:nvPr>
            <p:ph type="sldImg"/>
          </p:nvPr>
        </p:nvSpPr>
        <p:spPr>
          <a:xfrm>
            <a:off x="1144588" y="685800"/>
            <a:ext cx="4572000" cy="3429000"/>
          </a:xfrm>
          <a:solidFill>
            <a:srgbClr val="FFFFFF"/>
          </a:solidFill>
          <a:ln/>
        </p:spPr>
      </p:sp>
      <p:sp>
        <p:nvSpPr>
          <p:cNvPr id="3789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325620C-0D29-4D15-AA13-5EB47ACEF437}" type="slidenum">
              <a:rPr lang="en-GB"/>
              <a:pPr/>
              <a:t>23</a:t>
            </a:fld>
            <a:endParaRPr lang="en-GB"/>
          </a:p>
        </p:txBody>
      </p:sp>
      <p:sp>
        <p:nvSpPr>
          <p:cNvPr id="38915" name="Rectangle 2"/>
          <p:cNvSpPr>
            <a:spLocks noChangeArrowheads="1" noTextEdit="1"/>
          </p:cNvSpPr>
          <p:nvPr>
            <p:ph type="sldImg"/>
          </p:nvPr>
        </p:nvSpPr>
        <p:spPr>
          <a:xfrm>
            <a:off x="1144588" y="685800"/>
            <a:ext cx="4572000" cy="3429000"/>
          </a:xfrm>
          <a:solidFill>
            <a:srgbClr val="FFFFFF"/>
          </a:solidFill>
          <a:ln/>
        </p:spPr>
      </p:sp>
      <p:sp>
        <p:nvSpPr>
          <p:cNvPr id="3891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45F24160-E4BA-494D-A1BF-FD6F57B9238B}" type="datetime1">
              <a:rPr lang="en-GB"/>
              <a:pPr/>
              <a:t>12/10/2012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91A7D28B-C6F2-48AF-8A3D-E2DAA2198555}" type="datetime1">
              <a:rPr lang="en-GB"/>
              <a:pPr/>
              <a:t>12/10/2012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AEFBBB23-762D-405C-9786-754696D62DF8}" type="datetime1">
              <a:rPr lang="en-GB"/>
              <a:pPr/>
              <a:t>12/10/2012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FE9081E4-F518-4ACB-ADB2-4D4E0ED0D908}" type="datetime1">
              <a:rPr lang="en-GB"/>
              <a:pPr/>
              <a:t>12/10/2012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2CBA6DF1-4661-4EB1-B72D-1EDA8A9733BF}" type="datetime1">
              <a:rPr lang="en-GB"/>
              <a:pPr/>
              <a:t>12/10/2012</a:t>
            </a:fld>
            <a:endParaRPr lang="en-GB"/>
          </a:p>
        </p:txBody>
      </p:sp>
      <p:sp>
        <p:nvSpPr>
          <p:cNvPr id="8" name="Footer Placeholder 7"/>
          <p:cNvSpPr>
            <a:spLocks noGrp="1"/>
          </p:cNvSpPr>
          <p:nvPr>
            <p:ph type="ftr" sz="quarter" idx="11"/>
          </p:nvPr>
        </p:nvSpPr>
        <p:spPr/>
        <p:txBody>
          <a:bodyPr/>
          <a:lstStyle>
            <a:lvl1pPr>
              <a:defRPr/>
            </a:lvl1pPr>
          </a:lstStyle>
          <a:p>
            <a:r>
              <a:rPr lang="en-GB"/>
              <a:t>Footer</a:t>
            </a:r>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93DF52BF-B86D-465C-8F78-6FC3A3F5975D}" type="datetime1">
              <a:rPr lang="en-GB"/>
              <a:pPr/>
              <a:t>12/10/2012</a:t>
            </a:fld>
            <a:endParaRPr lang="en-GB"/>
          </a:p>
        </p:txBody>
      </p:sp>
      <p:sp>
        <p:nvSpPr>
          <p:cNvPr id="4" name="Footer Placeholder 3"/>
          <p:cNvSpPr>
            <a:spLocks noGrp="1"/>
          </p:cNvSpPr>
          <p:nvPr>
            <p:ph type="ftr" sz="quarter" idx="11"/>
          </p:nvPr>
        </p:nvSpPr>
        <p:spPr/>
        <p:txBody>
          <a:bodyPr/>
          <a:lstStyle>
            <a:lvl1pPr>
              <a:defRPr/>
            </a:lvl1pPr>
          </a:lstStyle>
          <a:p>
            <a:r>
              <a:rPr lang="en-GB"/>
              <a:t>Footer</a:t>
            </a:r>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81293B4-8C48-4CDD-9281-64FBD05B9582}" type="datetime1">
              <a:rPr lang="en-GB"/>
              <a:pPr/>
              <a:t>12/10/2012</a:t>
            </a:fld>
            <a:endParaRPr lang="en-GB"/>
          </a:p>
        </p:txBody>
      </p:sp>
      <p:sp>
        <p:nvSpPr>
          <p:cNvPr id="3" name="Footer Placeholder 2"/>
          <p:cNvSpPr>
            <a:spLocks noGrp="1"/>
          </p:cNvSpPr>
          <p:nvPr>
            <p:ph type="ftr" sz="quarter" idx="11"/>
          </p:nvPr>
        </p:nvSpPr>
        <p:spPr/>
        <p:txBody>
          <a:bodyPr/>
          <a:lstStyle>
            <a:lvl1pPr>
              <a:defRPr/>
            </a:lvl1pPr>
          </a:lstStyle>
          <a:p>
            <a:r>
              <a:rPr lang="en-GB"/>
              <a:t>Footer</a:t>
            </a:r>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B177A87-369E-46D9-A117-7D6137DC3F3F}" type="datetime1">
              <a:rPr lang="en-GB"/>
              <a:pPr/>
              <a:t>12/10/2012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6480CE2-E6B8-4CAD-B70E-932813CD67F4}" type="datetime1">
              <a:rPr lang="en-GB"/>
              <a:pPr/>
              <a:t>12/10/2012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DCF1E94-56EC-413B-A164-A58BDC925D3C}" type="datetime1">
              <a:rPr lang="en-GB"/>
              <a:pPr/>
              <a:t>12/10/2012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646DFF0F-C2F5-46EC-BEAB-046F0BBDEA9D}" type="datetime1">
              <a:rPr lang="en-GB"/>
              <a:pPr/>
              <a:t>12/10/2012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3025E8B1-A443-47A2-896F-10B5DF746B9E}" type="datetime1">
              <a:rPr lang="en-GB"/>
              <a:pPr/>
              <a:t>12/10/2012</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a:t>Footer</a:t>
            </a:r>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hyperlink" Target="http://en.wikipedia.org/wiki/Greek_languag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en.wikipedia.org/wiki/Football_strategy" TargetMode="External"/><Relationship Id="rId3" Type="http://schemas.openxmlformats.org/officeDocument/2006/relationships/hyperlink" Target="http://en.wikipedia.org/wiki/Goal" TargetMode="External"/><Relationship Id="rId7" Type="http://schemas.openxmlformats.org/officeDocument/2006/relationships/hyperlink" Target="http://en.wikipedia.org/wiki/Economic_strategy" TargetMode="External"/><Relationship Id="rId2" Type="http://schemas.openxmlformats.org/officeDocument/2006/relationships/hyperlink" Target="http://en.wikipedia.org/wiki/Plan" TargetMode="External"/><Relationship Id="rId1" Type="http://schemas.openxmlformats.org/officeDocument/2006/relationships/slideLayout" Target="../slideLayouts/slideLayout2.xml"/><Relationship Id="rId6" Type="http://schemas.openxmlformats.org/officeDocument/2006/relationships/hyperlink" Target="http://en.wikipedia.org/wiki/Business_strategy" TargetMode="External"/><Relationship Id="rId5" Type="http://schemas.openxmlformats.org/officeDocument/2006/relationships/hyperlink" Target="http://en.wikipedia.org/wiki/Military_strategy" TargetMode="External"/><Relationship Id="rId4" Type="http://schemas.openxmlformats.org/officeDocument/2006/relationships/hyperlink" Target="http://en.wikipedia.org/wiki/Tactics" TargetMode="External"/><Relationship Id="rId9" Type="http://schemas.openxmlformats.org/officeDocument/2006/relationships/hyperlink" Target="http://en.wikipedia.org/wiki/Marketing_strategie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Footer Placeholder 4"/>
          <p:cNvSpPr>
            <a:spLocks noGrp="1"/>
          </p:cNvSpPr>
          <p:nvPr>
            <p:ph type="ftr" sz="quarter" idx="11"/>
          </p:nvPr>
        </p:nvSpPr>
        <p:spPr>
          <a:noFill/>
        </p:spPr>
        <p:txBody>
          <a:bodyPr/>
          <a:lstStyle/>
          <a:p>
            <a:r>
              <a:rPr lang="en-GB" altLang="en-US"/>
              <a:t>HRM1 - L4</a:t>
            </a:r>
          </a:p>
        </p:txBody>
      </p:sp>
      <p:sp>
        <p:nvSpPr>
          <p:cNvPr id="3075" name="Rectangle 4"/>
          <p:cNvSpPr>
            <a:spLocks noChangeArrowheads="1"/>
          </p:cNvSpPr>
          <p:nvPr/>
        </p:nvSpPr>
        <p:spPr bwMode="auto">
          <a:xfrm>
            <a:off x="395288" y="836613"/>
            <a:ext cx="7793037" cy="1690687"/>
          </a:xfrm>
          <a:prstGeom prst="rect">
            <a:avLst/>
          </a:prstGeom>
          <a:noFill/>
          <a:ln w="9525">
            <a:noFill/>
            <a:miter lim="800000"/>
            <a:headEnd/>
            <a:tailEnd/>
          </a:ln>
        </p:spPr>
        <p:txBody>
          <a:bodyPr lIns="92075" tIns="46038" rIns="92075" bIns="46038" anchor="b"/>
          <a:lstStyle/>
          <a:p>
            <a:endParaRPr lang="en-US" sz="3200" b="1">
              <a:solidFill>
                <a:schemeClr val="tx2"/>
              </a:solidFill>
              <a:latin typeface="Comic Sans MS" pitchFamily="66" charset="0"/>
            </a:endParaRPr>
          </a:p>
          <a:p>
            <a:r>
              <a:rPr lang="en-US" sz="3200" b="1">
                <a:solidFill>
                  <a:schemeClr val="tx2"/>
                </a:solidFill>
                <a:latin typeface="Comic Sans MS" pitchFamily="66" charset="0"/>
              </a:rPr>
              <a:t>Human Resource Management</a:t>
            </a:r>
          </a:p>
          <a:p>
            <a:endParaRPr lang="en-US" sz="3200" b="1">
              <a:solidFill>
                <a:schemeClr val="tx2"/>
              </a:solidFill>
              <a:latin typeface="Comic Sans MS" pitchFamily="66" charset="0"/>
            </a:endParaRPr>
          </a:p>
          <a:p>
            <a:endParaRPr lang="en-US" sz="3200" b="1">
              <a:solidFill>
                <a:schemeClr val="tx2"/>
              </a:solidFill>
              <a:latin typeface="Comic Sans MS" pitchFamily="66" charset="0"/>
            </a:endParaRPr>
          </a:p>
        </p:txBody>
      </p:sp>
      <p:sp>
        <p:nvSpPr>
          <p:cNvPr id="8197" name="Rectangle 5"/>
          <p:cNvSpPr>
            <a:spLocks noChangeArrowheads="1"/>
          </p:cNvSpPr>
          <p:nvPr/>
        </p:nvSpPr>
        <p:spPr bwMode="auto">
          <a:xfrm>
            <a:off x="990600" y="1905000"/>
            <a:ext cx="8001000" cy="4419600"/>
          </a:xfrm>
          <a:prstGeom prst="rect">
            <a:avLst/>
          </a:prstGeom>
          <a:noFill/>
          <a:ln w="9525">
            <a:noFill/>
            <a:miter lim="800000"/>
            <a:headEnd/>
            <a:tailEnd/>
          </a:ln>
          <a:effectLst/>
        </p:spPr>
        <p:txBody>
          <a:bodyPr lIns="92075" tIns="46038" rIns="92075" bIns="46038"/>
          <a:lstStyle/>
          <a:p>
            <a:pPr marL="342900" indent="-342900">
              <a:spcBef>
                <a:spcPct val="20000"/>
              </a:spcBef>
              <a:buClr>
                <a:schemeClr val="folHlink"/>
              </a:buClr>
              <a:buSzPct val="60000"/>
              <a:buFont typeface="Wingdings" pitchFamily="2" charset="2"/>
              <a:buNone/>
              <a:defRPr/>
            </a:pPr>
            <a:endParaRPr lang="en-US" sz="3200">
              <a:effectLst>
                <a:outerShdw blurRad="38100" dist="38100" dir="2700000" algn="tl">
                  <a:srgbClr val="C0C0C0"/>
                </a:outerShdw>
              </a:effectLst>
              <a:latin typeface="Comic Sans MS" pitchFamily="66" charset="0"/>
            </a:endParaRPr>
          </a:p>
          <a:p>
            <a:pPr marL="342900" indent="-342900">
              <a:spcBef>
                <a:spcPct val="20000"/>
              </a:spcBef>
              <a:buClr>
                <a:schemeClr val="folHlink"/>
              </a:buClr>
              <a:buSzPct val="60000"/>
              <a:buFont typeface="Wingdings" pitchFamily="2" charset="2"/>
              <a:buNone/>
              <a:defRPr/>
            </a:pPr>
            <a:endParaRPr lang="en-US" sz="2000">
              <a:effectLst>
                <a:outerShdw blurRad="38100" dist="38100" dir="2700000" algn="tl">
                  <a:srgbClr val="C0C0C0"/>
                </a:outerShdw>
              </a:effectLst>
              <a:latin typeface="Comic Sans MS" pitchFamily="66" charset="0"/>
            </a:endParaRPr>
          </a:p>
          <a:p>
            <a:pPr marL="342900" indent="-342900">
              <a:spcBef>
                <a:spcPct val="20000"/>
              </a:spcBef>
              <a:buClr>
                <a:schemeClr val="folHlink"/>
              </a:buClr>
              <a:buSzPct val="60000"/>
              <a:buFont typeface="Wingdings" pitchFamily="2" charset="2"/>
              <a:buNone/>
              <a:defRPr/>
            </a:pPr>
            <a:r>
              <a:rPr lang="en-US" sz="2000">
                <a:effectLst>
                  <a:outerShdw blurRad="38100" dist="38100" dir="2700000" algn="tl">
                    <a:srgbClr val="C0C0C0"/>
                  </a:outerShdw>
                </a:effectLst>
                <a:latin typeface="Comic Sans MS" pitchFamily="66" charset="0"/>
                <a:cs typeface="Times New Roman" pitchFamily="18" charset="0"/>
              </a:rPr>
              <a:t>Human </a:t>
            </a:r>
            <a:r>
              <a:rPr lang="en-GB" sz="2000">
                <a:effectLst>
                  <a:outerShdw blurRad="38100" dist="38100" dir="2700000" algn="tl">
                    <a:srgbClr val="C0C0C0"/>
                  </a:outerShdw>
                </a:effectLst>
                <a:latin typeface="Comic Sans MS" pitchFamily="66" charset="0"/>
                <a:cs typeface="Times New Roman" pitchFamily="18" charset="0"/>
              </a:rPr>
              <a:t>resource management</a:t>
            </a:r>
            <a:r>
              <a:rPr lang="en-US" sz="2000">
                <a:effectLst>
                  <a:outerShdw blurRad="38100" dist="38100" dir="2700000" algn="tl">
                    <a:srgbClr val="C0C0C0"/>
                  </a:outerShdw>
                </a:effectLst>
                <a:latin typeface="Comic Sans MS" pitchFamily="66" charset="0"/>
                <a:cs typeface="Times New Roman" pitchFamily="18" charset="0"/>
              </a:rPr>
              <a:t> strategies</a:t>
            </a:r>
          </a:p>
          <a:p>
            <a:pPr marL="342900" indent="-342900">
              <a:spcBef>
                <a:spcPct val="20000"/>
              </a:spcBef>
              <a:buClr>
                <a:schemeClr val="folHlink"/>
              </a:buClr>
              <a:buSzPct val="60000"/>
              <a:buFont typeface="Wingdings" pitchFamily="2" charset="2"/>
              <a:buNone/>
              <a:defRPr/>
            </a:pPr>
            <a:endParaRPr lang="en-GB" sz="2000">
              <a:effectLst>
                <a:outerShdw blurRad="38100" dist="38100" dir="2700000" algn="tl">
                  <a:srgbClr val="C0C0C0"/>
                </a:outerShdw>
              </a:effectLst>
              <a:latin typeface="Comic Sans MS" pitchFamily="66" charset="0"/>
            </a:endParaRPr>
          </a:p>
          <a:p>
            <a:pPr marL="342900" indent="-342900">
              <a:spcBef>
                <a:spcPct val="20000"/>
              </a:spcBef>
              <a:buClr>
                <a:schemeClr val="folHlink"/>
              </a:buClr>
              <a:buSzPct val="60000"/>
              <a:buFont typeface="Wingdings" pitchFamily="2" charset="2"/>
              <a:buChar char="n"/>
              <a:defRPr/>
            </a:pPr>
            <a:r>
              <a:rPr lang="en-GB" sz="2000">
                <a:effectLst>
                  <a:outerShdw blurRad="38100" dist="38100" dir="2700000" algn="tl">
                    <a:srgbClr val="C0C0C0"/>
                  </a:outerShdw>
                </a:effectLst>
                <a:latin typeface="Comic Sans MS" pitchFamily="66" charset="0"/>
              </a:rPr>
              <a:t>Define strategy in respect of business management</a:t>
            </a:r>
          </a:p>
          <a:p>
            <a:pPr marL="342900" indent="-342900">
              <a:spcBef>
                <a:spcPct val="20000"/>
              </a:spcBef>
              <a:buClr>
                <a:schemeClr val="tx2"/>
              </a:buClr>
              <a:buSzPct val="75000"/>
              <a:buFont typeface="Wingdings" pitchFamily="2" charset="2"/>
              <a:buChar char="n"/>
              <a:defRPr/>
            </a:pPr>
            <a:r>
              <a:rPr lang="en-GB" sz="2000">
                <a:effectLst>
                  <a:outerShdw blurRad="38100" dist="38100" dir="2700000" algn="tl">
                    <a:srgbClr val="C0C0C0"/>
                  </a:outerShdw>
                </a:effectLst>
                <a:latin typeface="Comic Sans MS" pitchFamily="66" charset="0"/>
              </a:rPr>
              <a:t>List the steps in the strategic management process</a:t>
            </a:r>
          </a:p>
          <a:p>
            <a:pPr marL="342900" indent="-342900">
              <a:spcBef>
                <a:spcPct val="20000"/>
              </a:spcBef>
              <a:buClr>
                <a:schemeClr val="tx2"/>
              </a:buClr>
              <a:buSzPct val="75000"/>
              <a:buFont typeface="Wingdings" pitchFamily="2" charset="2"/>
              <a:buChar char="n"/>
              <a:defRPr/>
            </a:pPr>
            <a:r>
              <a:rPr lang="en-GB" sz="2000">
                <a:effectLst>
                  <a:outerShdw blurRad="38100" dist="38100" dir="2700000" algn="tl">
                    <a:srgbClr val="C0C0C0"/>
                  </a:outerShdw>
                </a:effectLst>
                <a:latin typeface="Comic Sans MS" pitchFamily="66" charset="0"/>
              </a:rPr>
              <a:t>Compare and contrast the three main types of strategies</a:t>
            </a:r>
          </a:p>
          <a:p>
            <a:pPr marL="342900" indent="-342900">
              <a:spcBef>
                <a:spcPct val="20000"/>
              </a:spcBef>
              <a:buClr>
                <a:schemeClr val="tx2"/>
              </a:buClr>
              <a:buSzPct val="75000"/>
              <a:buFont typeface="Wingdings" pitchFamily="2" charset="2"/>
              <a:buChar char="n"/>
              <a:defRPr/>
            </a:pPr>
            <a:r>
              <a:rPr lang="en-US" sz="2000">
                <a:effectLst>
                  <a:outerShdw blurRad="38100" dist="38100" dir="2700000" algn="tl">
                    <a:srgbClr val="C0C0C0"/>
                  </a:outerShdw>
                </a:effectLst>
                <a:latin typeface="Comic Sans MS" pitchFamily="66" charset="0"/>
                <a:cs typeface="Times New Roman" pitchFamily="18" charset="0"/>
              </a:rPr>
              <a:t>The relationship between organisational strategy and human resource management strategy</a:t>
            </a:r>
          </a:p>
          <a:p>
            <a:pPr marL="342900" indent="-342900">
              <a:spcBef>
                <a:spcPct val="20000"/>
              </a:spcBef>
              <a:buClr>
                <a:schemeClr val="tx2"/>
              </a:buClr>
              <a:buSzPct val="75000"/>
              <a:buFont typeface="Wingdings" pitchFamily="2" charset="2"/>
              <a:buChar char="n"/>
              <a:defRPr/>
            </a:pPr>
            <a:endParaRPr lang="en-US" sz="2000" b="1">
              <a:effectLst>
                <a:outerShdw blurRad="38100" dist="38100" dir="2700000" algn="tl">
                  <a:srgbClr val="C0C0C0"/>
                </a:outerShdw>
              </a:effectLst>
              <a:latin typeface="Comic Sans MS" pitchFamily="66"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4"/>
          <p:cNvSpPr>
            <a:spLocks noGrp="1"/>
          </p:cNvSpPr>
          <p:nvPr>
            <p:ph type="ftr" sz="quarter" idx="11"/>
          </p:nvPr>
        </p:nvSpPr>
        <p:spPr>
          <a:noFill/>
        </p:spPr>
        <p:txBody>
          <a:bodyPr/>
          <a:lstStyle/>
          <a:p>
            <a:r>
              <a:rPr lang="en-GB" altLang="en-US"/>
              <a:t>HRM1 - L4</a:t>
            </a:r>
          </a:p>
        </p:txBody>
      </p:sp>
      <p:sp>
        <p:nvSpPr>
          <p:cNvPr id="4099" name="Rectangle 1028"/>
          <p:cNvSpPr>
            <a:spLocks noChangeArrowheads="1"/>
          </p:cNvSpPr>
          <p:nvPr/>
        </p:nvSpPr>
        <p:spPr bwMode="auto">
          <a:xfrm>
            <a:off x="1371600" y="457200"/>
            <a:ext cx="7772400" cy="1143000"/>
          </a:xfrm>
          <a:prstGeom prst="rect">
            <a:avLst/>
          </a:prstGeom>
          <a:noFill/>
          <a:ln w="9525">
            <a:noFill/>
            <a:miter lim="800000"/>
            <a:headEnd/>
            <a:tailEnd/>
          </a:ln>
        </p:spPr>
        <p:txBody>
          <a:bodyPr lIns="92075" tIns="46038" rIns="92075" bIns="46038" anchor="ctr"/>
          <a:lstStyle/>
          <a:p>
            <a:r>
              <a:rPr lang="en-GB" sz="4000">
                <a:solidFill>
                  <a:schemeClr val="tx2"/>
                </a:solidFill>
                <a:latin typeface="Comic Sans MS" pitchFamily="66" charset="0"/>
              </a:rPr>
              <a:t>Strategic management</a:t>
            </a:r>
          </a:p>
        </p:txBody>
      </p:sp>
      <p:sp>
        <p:nvSpPr>
          <p:cNvPr id="91141" name="Rectangle 1029"/>
          <p:cNvSpPr>
            <a:spLocks noChangeArrowheads="1"/>
          </p:cNvSpPr>
          <p:nvPr/>
        </p:nvSpPr>
        <p:spPr bwMode="auto">
          <a:xfrm>
            <a:off x="1143000" y="1905000"/>
            <a:ext cx="7772400" cy="3962400"/>
          </a:xfrm>
          <a:prstGeom prst="rect">
            <a:avLst/>
          </a:prstGeom>
          <a:noFill/>
          <a:ln w="9525">
            <a:noFill/>
            <a:miter lim="800000"/>
            <a:headEnd/>
            <a:tailEnd/>
          </a:ln>
          <a:effectLst/>
        </p:spPr>
        <p:txBody>
          <a:bodyPr/>
          <a:lstStyle/>
          <a:p>
            <a:pPr marL="342900" indent="-342900">
              <a:spcBef>
                <a:spcPct val="20000"/>
              </a:spcBef>
              <a:buClr>
                <a:schemeClr val="tx2"/>
              </a:buClr>
              <a:buSzPct val="75000"/>
              <a:buFont typeface="Wingdings" pitchFamily="2" charset="2"/>
              <a:buChar char="n"/>
              <a:defRPr/>
            </a:pPr>
            <a:r>
              <a:rPr lang="en-GB" sz="2400">
                <a:effectLst>
                  <a:outerShdw blurRad="38100" dist="38100" dir="2700000" algn="tl">
                    <a:srgbClr val="C0C0C0"/>
                  </a:outerShdw>
                </a:effectLst>
                <a:latin typeface="Comic Sans MS" pitchFamily="66" charset="0"/>
              </a:rPr>
              <a:t>There is no universally agreed definition</a:t>
            </a:r>
            <a:r>
              <a:rPr lang="en-GB" sz="2400">
                <a:latin typeface="Comic Sans MS" pitchFamily="66" charset="0"/>
              </a:rPr>
              <a:t> </a:t>
            </a:r>
          </a:p>
          <a:p>
            <a:pPr marL="342900" indent="-342900">
              <a:spcBef>
                <a:spcPct val="20000"/>
              </a:spcBef>
              <a:buClr>
                <a:schemeClr val="tx2"/>
              </a:buClr>
              <a:buSzPct val="75000"/>
              <a:buFont typeface="Wingdings" pitchFamily="2" charset="2"/>
              <a:buChar char="n"/>
              <a:defRPr/>
            </a:pPr>
            <a:endParaRPr lang="en-GB" sz="2400">
              <a:latin typeface="Comic Sans MS" pitchFamily="66" charset="0"/>
            </a:endParaRPr>
          </a:p>
          <a:p>
            <a:pPr marL="342900" indent="-342900">
              <a:spcBef>
                <a:spcPct val="20000"/>
              </a:spcBef>
              <a:buClr>
                <a:schemeClr val="tx2"/>
              </a:buClr>
              <a:buSzPct val="75000"/>
              <a:buFont typeface="Wingdings" pitchFamily="2" charset="2"/>
              <a:buChar char="n"/>
              <a:defRPr/>
            </a:pPr>
            <a:r>
              <a:rPr lang="en-GB" sz="2400">
                <a:latin typeface="Comic Sans MS" pitchFamily="66" charset="0"/>
              </a:rPr>
              <a:t>Strategy can be described as the identification of the purpose of the organisation and the plans and actions to achieve that purpose </a:t>
            </a:r>
          </a:p>
          <a:p>
            <a:pPr marL="1143000" lvl="2" indent="-228600">
              <a:spcBef>
                <a:spcPct val="20000"/>
              </a:spcBef>
              <a:buClr>
                <a:schemeClr val="tx2"/>
              </a:buClr>
              <a:buSzPct val="60000"/>
              <a:buFont typeface="Wingdings" pitchFamily="2" charset="2"/>
              <a:buNone/>
              <a:defRPr/>
            </a:pPr>
            <a:r>
              <a:rPr lang="en-GB" sz="2400">
                <a:latin typeface="Comic Sans MS" pitchFamily="66" charset="0"/>
              </a:rPr>
              <a:t>					-Lynch (2002)</a:t>
            </a:r>
          </a:p>
          <a:p>
            <a:pPr marL="342900" indent="-342900">
              <a:spcBef>
                <a:spcPct val="20000"/>
              </a:spcBef>
              <a:buClr>
                <a:schemeClr val="tx2"/>
              </a:buClr>
              <a:buSzPct val="75000"/>
              <a:buFont typeface="Wingdings" pitchFamily="2" charset="2"/>
              <a:buChar char="n"/>
              <a:defRPr/>
            </a:pPr>
            <a:endParaRPr lang="en-GB" sz="2400">
              <a:latin typeface="Comic Sans MS" pitchFamily="66"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p:spPr>
        <p:txBody>
          <a:bodyPr/>
          <a:lstStyle/>
          <a:p>
            <a:r>
              <a:rPr lang="en-GB" altLang="en-US"/>
              <a:t>HRM1 - L4</a:t>
            </a:r>
          </a:p>
        </p:txBody>
      </p:sp>
      <p:sp>
        <p:nvSpPr>
          <p:cNvPr id="5123" name="Rectangle 2"/>
          <p:cNvSpPr>
            <a:spLocks noGrp="1" noChangeArrowheads="1"/>
          </p:cNvSpPr>
          <p:nvPr>
            <p:ph type="title"/>
          </p:nvPr>
        </p:nvSpPr>
        <p:spPr>
          <a:xfrm>
            <a:off x="457200" y="514350"/>
            <a:ext cx="7543800" cy="903288"/>
          </a:xfrm>
        </p:spPr>
        <p:txBody>
          <a:bodyPr/>
          <a:lstStyle/>
          <a:p>
            <a:pPr eaLnBrk="1" hangingPunct="1"/>
            <a:r>
              <a:rPr lang="en-GB" sz="3500" b="0" smtClean="0"/>
              <a:t>Origins of the word</a:t>
            </a:r>
            <a:br>
              <a:rPr lang="en-GB" sz="3500" b="0" smtClean="0"/>
            </a:br>
            <a:endParaRPr lang="en-GB" sz="3500" b="0" smtClean="0"/>
          </a:p>
        </p:txBody>
      </p:sp>
      <p:sp>
        <p:nvSpPr>
          <p:cNvPr id="5124" name="Rectangle 3"/>
          <p:cNvSpPr>
            <a:spLocks noGrp="1" noChangeArrowheads="1"/>
          </p:cNvSpPr>
          <p:nvPr>
            <p:ph type="body" idx="1"/>
          </p:nvPr>
        </p:nvSpPr>
        <p:spPr/>
        <p:txBody>
          <a:bodyPr/>
          <a:lstStyle/>
          <a:p>
            <a:pPr eaLnBrk="1" hangingPunct="1"/>
            <a:r>
              <a:rPr lang="en-GB" smtClean="0"/>
              <a:t>The word finds its roots in the French </a:t>
            </a:r>
            <a:r>
              <a:rPr lang="en-GB" i="1" smtClean="0"/>
              <a:t>stratégie,</a:t>
            </a:r>
            <a:r>
              <a:rPr lang="en-GB" smtClean="0"/>
              <a:t> which is ultimately derived from the </a:t>
            </a:r>
            <a:r>
              <a:rPr lang="en-GB" smtClean="0">
                <a:hlinkClick r:id="rId2" tooltip="Greek language"/>
              </a:rPr>
              <a:t>Greek</a:t>
            </a:r>
            <a:r>
              <a:rPr lang="en-GB" smtClean="0"/>
              <a:t> </a:t>
            </a:r>
            <a:r>
              <a:rPr lang="en-GB" i="1" smtClean="0"/>
              <a:t>stratēgos</a:t>
            </a:r>
            <a:r>
              <a:rPr lang="en-GB" smtClean="0"/>
              <a:t>, which referred to a 'military commander' during the age of Athenian Democracy.</a:t>
            </a:r>
          </a:p>
        </p:txBody>
      </p:sp>
      <p:pic>
        <p:nvPicPr>
          <p:cNvPr id="5125" name="Picture 4" descr="j0149323[1]"/>
          <p:cNvPicPr>
            <a:picLocks noChangeAspect="1" noChangeArrowheads="1"/>
          </p:cNvPicPr>
          <p:nvPr/>
        </p:nvPicPr>
        <p:blipFill>
          <a:blip r:embed="rId3" cstate="print"/>
          <a:srcRect/>
          <a:stretch>
            <a:fillRect/>
          </a:stretch>
        </p:blipFill>
        <p:spPr bwMode="auto">
          <a:xfrm>
            <a:off x="5508625" y="4005263"/>
            <a:ext cx="1952625" cy="2187575"/>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p:spPr>
        <p:txBody>
          <a:bodyPr/>
          <a:lstStyle/>
          <a:p>
            <a:r>
              <a:rPr lang="en-GB" altLang="en-US"/>
              <a:t>HRM1 - L4</a:t>
            </a:r>
          </a:p>
        </p:txBody>
      </p:sp>
      <p:sp>
        <p:nvSpPr>
          <p:cNvPr id="6147" name="Rectangle 2"/>
          <p:cNvSpPr>
            <a:spLocks noGrp="1" noChangeArrowheads="1"/>
          </p:cNvSpPr>
          <p:nvPr>
            <p:ph type="title"/>
          </p:nvPr>
        </p:nvSpPr>
        <p:spPr/>
        <p:txBody>
          <a:bodyPr/>
          <a:lstStyle/>
          <a:p>
            <a:pPr eaLnBrk="1" hangingPunct="1"/>
            <a:r>
              <a:rPr lang="en-GB" smtClean="0"/>
              <a:t>A </a:t>
            </a:r>
            <a:r>
              <a:rPr lang="en-GB" b="0" smtClean="0"/>
              <a:t>strategy</a:t>
            </a:r>
            <a:r>
              <a:rPr lang="en-GB" smtClean="0"/>
              <a:t> is:-</a:t>
            </a:r>
          </a:p>
        </p:txBody>
      </p:sp>
      <p:sp>
        <p:nvSpPr>
          <p:cNvPr id="6148" name="Rectangle 3"/>
          <p:cNvSpPr>
            <a:spLocks noGrp="1" noChangeArrowheads="1"/>
          </p:cNvSpPr>
          <p:nvPr>
            <p:ph type="body" idx="1"/>
          </p:nvPr>
        </p:nvSpPr>
        <p:spPr/>
        <p:txBody>
          <a:bodyPr/>
          <a:lstStyle/>
          <a:p>
            <a:pPr eaLnBrk="1" hangingPunct="1">
              <a:lnSpc>
                <a:spcPct val="80000"/>
              </a:lnSpc>
            </a:pPr>
            <a:r>
              <a:rPr lang="en-GB" sz="2600" smtClean="0"/>
              <a:t>a long term </a:t>
            </a:r>
            <a:r>
              <a:rPr lang="en-GB" sz="2600" smtClean="0">
                <a:hlinkClick r:id="rId2" tooltip="Plan"/>
              </a:rPr>
              <a:t>plan</a:t>
            </a:r>
            <a:r>
              <a:rPr lang="en-GB" sz="2600" smtClean="0"/>
              <a:t> of action designed to achieve a particular </a:t>
            </a:r>
            <a:r>
              <a:rPr lang="en-GB" sz="2600" smtClean="0">
                <a:hlinkClick r:id="rId3" tooltip="Goal"/>
              </a:rPr>
              <a:t>goal</a:t>
            </a:r>
            <a:r>
              <a:rPr lang="en-GB" sz="2600" smtClean="0"/>
              <a:t>, as differentiated from </a:t>
            </a:r>
            <a:r>
              <a:rPr lang="en-GB" sz="2600" smtClean="0">
                <a:hlinkClick r:id="rId4" tooltip="Tactics"/>
              </a:rPr>
              <a:t>tactics</a:t>
            </a:r>
            <a:r>
              <a:rPr lang="en-GB" sz="2600" smtClean="0"/>
              <a:t> or immediate actions with resources at hand. Originally confined to </a:t>
            </a:r>
            <a:r>
              <a:rPr lang="en-GB" sz="2600" smtClean="0">
                <a:hlinkClick r:id="rId5" tooltip="Military strategy"/>
              </a:rPr>
              <a:t>military</a:t>
            </a:r>
            <a:r>
              <a:rPr lang="en-GB" sz="2600" smtClean="0"/>
              <a:t> matters, the word has become commonly used in many disparate fields, such as:</a:t>
            </a:r>
          </a:p>
          <a:p>
            <a:pPr eaLnBrk="1" hangingPunct="1">
              <a:lnSpc>
                <a:spcPct val="80000"/>
              </a:lnSpc>
            </a:pPr>
            <a:r>
              <a:rPr lang="en-GB" sz="2600" smtClean="0">
                <a:hlinkClick r:id="rId6" tooltip="Business strategy"/>
              </a:rPr>
              <a:t>Business strategy</a:t>
            </a:r>
            <a:r>
              <a:rPr lang="en-GB" sz="2600" smtClean="0"/>
              <a:t> </a:t>
            </a:r>
          </a:p>
          <a:p>
            <a:pPr eaLnBrk="1" hangingPunct="1">
              <a:lnSpc>
                <a:spcPct val="80000"/>
              </a:lnSpc>
            </a:pPr>
            <a:r>
              <a:rPr lang="en-GB" sz="2600" smtClean="0">
                <a:hlinkClick r:id="rId7" tooltip="Economic strategy"/>
              </a:rPr>
              <a:t>Economic strategy</a:t>
            </a:r>
            <a:r>
              <a:rPr lang="en-GB" sz="2600" smtClean="0"/>
              <a:t> </a:t>
            </a:r>
          </a:p>
          <a:p>
            <a:pPr eaLnBrk="1" hangingPunct="1">
              <a:lnSpc>
                <a:spcPct val="80000"/>
              </a:lnSpc>
            </a:pPr>
            <a:r>
              <a:rPr lang="en-GB" sz="2600" smtClean="0">
                <a:hlinkClick r:id="rId8" tooltip="Football strategy"/>
              </a:rPr>
              <a:t>Football strategy</a:t>
            </a:r>
            <a:r>
              <a:rPr lang="en-GB" sz="2600" smtClean="0"/>
              <a:t> </a:t>
            </a:r>
          </a:p>
          <a:p>
            <a:pPr eaLnBrk="1" hangingPunct="1">
              <a:lnSpc>
                <a:spcPct val="80000"/>
              </a:lnSpc>
            </a:pPr>
            <a:r>
              <a:rPr lang="en-GB" sz="2600" smtClean="0">
                <a:hlinkClick r:id="rId5" tooltip="Military strategy"/>
              </a:rPr>
              <a:t>Military strategy</a:t>
            </a:r>
            <a:r>
              <a:rPr lang="en-GB" sz="2600" smtClean="0"/>
              <a:t> </a:t>
            </a:r>
          </a:p>
          <a:p>
            <a:pPr eaLnBrk="1" hangingPunct="1">
              <a:lnSpc>
                <a:spcPct val="80000"/>
              </a:lnSpc>
            </a:pPr>
            <a:r>
              <a:rPr lang="en-GB" sz="2600" smtClean="0">
                <a:hlinkClick r:id="rId9" tooltip="Marketing strategies"/>
              </a:rPr>
              <a:t>Marketing strategies</a:t>
            </a:r>
            <a:r>
              <a:rPr lang="en-GB" sz="2600" smtClean="0"/>
              <a:t> </a:t>
            </a:r>
          </a:p>
          <a:p>
            <a:pPr eaLnBrk="1" hangingPunct="1">
              <a:lnSpc>
                <a:spcPct val="80000"/>
              </a:lnSpc>
            </a:pPr>
            <a:r>
              <a:rPr lang="en-GB" sz="2600" smtClean="0"/>
              <a:t>etc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p:cNvSpPr>
            <a:spLocks noGrp="1"/>
          </p:cNvSpPr>
          <p:nvPr>
            <p:ph type="ftr" sz="quarter" idx="11"/>
          </p:nvPr>
        </p:nvSpPr>
        <p:spPr>
          <a:noFill/>
        </p:spPr>
        <p:txBody>
          <a:bodyPr/>
          <a:lstStyle/>
          <a:p>
            <a:r>
              <a:rPr lang="en-GB" altLang="en-US"/>
              <a:t>HRM1 - L4</a:t>
            </a:r>
          </a:p>
        </p:txBody>
      </p:sp>
      <p:sp>
        <p:nvSpPr>
          <p:cNvPr id="7171" name="Rectangle 2"/>
          <p:cNvSpPr>
            <a:spLocks noGrp="1" noChangeArrowheads="1"/>
          </p:cNvSpPr>
          <p:nvPr>
            <p:ph type="title"/>
          </p:nvPr>
        </p:nvSpPr>
        <p:spPr>
          <a:xfrm>
            <a:off x="1276350" y="0"/>
            <a:ext cx="7543800" cy="1295400"/>
          </a:xfrm>
        </p:spPr>
        <p:txBody>
          <a:bodyPr/>
          <a:lstStyle/>
          <a:p>
            <a:pPr eaLnBrk="1" hangingPunct="1"/>
            <a:r>
              <a:rPr lang="en-GB" smtClean="0"/>
              <a:t>Von Clausewitz ‘On War’</a:t>
            </a:r>
          </a:p>
        </p:txBody>
      </p:sp>
      <p:sp>
        <p:nvSpPr>
          <p:cNvPr id="7172" name="Rectangle 3"/>
          <p:cNvSpPr>
            <a:spLocks noGrp="1" noChangeArrowheads="1"/>
          </p:cNvSpPr>
          <p:nvPr>
            <p:ph type="body" idx="1"/>
          </p:nvPr>
        </p:nvSpPr>
        <p:spPr/>
        <p:txBody>
          <a:bodyPr/>
          <a:lstStyle/>
          <a:p>
            <a:pPr eaLnBrk="1" hangingPunct="1">
              <a:buFont typeface="Wingdings" pitchFamily="2" charset="2"/>
              <a:buNone/>
            </a:pPr>
            <a:endParaRPr lang="en-GB" sz="2600" b="1" smtClean="0"/>
          </a:p>
          <a:p>
            <a:pPr eaLnBrk="1" hangingPunct="1"/>
            <a:r>
              <a:rPr lang="en-GB" sz="2600" b="1" smtClean="0"/>
              <a:t>Men could not reduce strategy to a formula. </a:t>
            </a:r>
          </a:p>
          <a:p>
            <a:pPr eaLnBrk="1" hangingPunct="1"/>
            <a:r>
              <a:rPr lang="en-GB" sz="2600" b="1" smtClean="0"/>
              <a:t>Detailed planning necessarily failed, due to the inevitable frictions encountered: chance events, imperfections in execution, and the independent will of the opposition. </a:t>
            </a:r>
          </a:p>
          <a:p>
            <a:pPr eaLnBrk="1" hangingPunct="1"/>
            <a:r>
              <a:rPr lang="en-GB" sz="2600" b="1" smtClean="0"/>
              <a:t>Instead, the human elements were paramount: leadership, morale, and the almost instinctive savvy of the best generals.</a:t>
            </a:r>
            <a:r>
              <a:rPr lang="en-GB" sz="2600" smtClean="0"/>
              <a:t> </a:t>
            </a:r>
          </a:p>
        </p:txBody>
      </p:sp>
      <p:pic>
        <p:nvPicPr>
          <p:cNvPr id="7173" name="Picture 4" descr="j0331436[1]"/>
          <p:cNvPicPr>
            <a:picLocks noChangeAspect="1" noChangeArrowheads="1"/>
          </p:cNvPicPr>
          <p:nvPr/>
        </p:nvPicPr>
        <p:blipFill>
          <a:blip r:embed="rId2" cstate="print"/>
          <a:srcRect/>
          <a:stretch>
            <a:fillRect/>
          </a:stretch>
        </p:blipFill>
        <p:spPr bwMode="auto">
          <a:xfrm>
            <a:off x="395288" y="260350"/>
            <a:ext cx="612775" cy="180816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p:spPr>
        <p:txBody>
          <a:bodyPr/>
          <a:lstStyle/>
          <a:p>
            <a:r>
              <a:rPr lang="en-GB" altLang="en-US"/>
              <a:t>HRM1 - L4</a:t>
            </a:r>
          </a:p>
        </p:txBody>
      </p:sp>
      <p:sp>
        <p:nvSpPr>
          <p:cNvPr id="8195" name="Rectangle 1028"/>
          <p:cNvSpPr>
            <a:spLocks noChangeArrowheads="1"/>
          </p:cNvSpPr>
          <p:nvPr/>
        </p:nvSpPr>
        <p:spPr bwMode="auto">
          <a:xfrm>
            <a:off x="1143000" y="609600"/>
            <a:ext cx="7772400" cy="1143000"/>
          </a:xfrm>
          <a:prstGeom prst="rect">
            <a:avLst/>
          </a:prstGeom>
          <a:noFill/>
          <a:ln w="9525">
            <a:noFill/>
            <a:miter lim="800000"/>
            <a:headEnd/>
            <a:tailEnd/>
          </a:ln>
        </p:spPr>
        <p:txBody>
          <a:bodyPr lIns="92075" tIns="46038" rIns="92075" bIns="46038" anchor="ctr"/>
          <a:lstStyle/>
          <a:p>
            <a:r>
              <a:rPr lang="en-GB" sz="3600">
                <a:solidFill>
                  <a:schemeClr val="tx2"/>
                </a:solidFill>
                <a:latin typeface="Comic Sans MS" pitchFamily="66" charset="0"/>
              </a:rPr>
              <a:t>Strategy is </a:t>
            </a:r>
          </a:p>
          <a:p>
            <a:r>
              <a:rPr lang="en-GB" sz="3600">
                <a:solidFill>
                  <a:schemeClr val="tx2"/>
                </a:solidFill>
                <a:latin typeface="Comic Sans MS" pitchFamily="66" charset="0"/>
              </a:rPr>
              <a:t>concerned with</a:t>
            </a:r>
          </a:p>
        </p:txBody>
      </p:sp>
      <p:sp>
        <p:nvSpPr>
          <p:cNvPr id="92165" name="Rectangle 1029"/>
          <p:cNvSpPr>
            <a:spLocks noChangeArrowheads="1"/>
          </p:cNvSpPr>
          <p:nvPr/>
        </p:nvSpPr>
        <p:spPr bwMode="auto">
          <a:xfrm>
            <a:off x="1066800" y="2924175"/>
            <a:ext cx="7772400" cy="3933825"/>
          </a:xfrm>
          <a:prstGeom prst="rect">
            <a:avLst/>
          </a:prstGeom>
          <a:noFill/>
          <a:ln w="9525">
            <a:noFill/>
            <a:miter lim="800000"/>
            <a:headEnd/>
            <a:tailEnd/>
          </a:ln>
          <a:effectLst/>
        </p:spPr>
        <p:txBody>
          <a:bodyPr/>
          <a:lstStyle/>
          <a:p>
            <a:pPr marL="342900" indent="-342900">
              <a:spcBef>
                <a:spcPct val="20000"/>
              </a:spcBef>
              <a:buClr>
                <a:schemeClr val="tx2"/>
              </a:buClr>
              <a:buSzPct val="75000"/>
              <a:buFont typeface="Wingdings" pitchFamily="2" charset="2"/>
              <a:buChar char="n"/>
              <a:defRPr/>
            </a:pPr>
            <a:r>
              <a:rPr lang="en-GB" sz="2800">
                <a:effectLst>
                  <a:outerShdw blurRad="38100" dist="38100" dir="2700000" algn="tl">
                    <a:srgbClr val="C0C0C0"/>
                  </a:outerShdw>
                </a:effectLst>
                <a:latin typeface="Comic Sans MS" pitchFamily="66" charset="0"/>
              </a:rPr>
              <a:t>Where are we now?</a:t>
            </a:r>
          </a:p>
          <a:p>
            <a:pPr marL="342900" indent="-342900">
              <a:spcBef>
                <a:spcPct val="20000"/>
              </a:spcBef>
              <a:buClr>
                <a:schemeClr val="tx2"/>
              </a:buClr>
              <a:buSzPct val="75000"/>
              <a:buFont typeface="Wingdings" pitchFamily="2" charset="2"/>
              <a:buChar char="n"/>
              <a:defRPr/>
            </a:pPr>
            <a:r>
              <a:rPr lang="en-GB" sz="2800">
                <a:effectLst>
                  <a:outerShdw blurRad="38100" dist="38100" dir="2700000" algn="tl">
                    <a:srgbClr val="C0C0C0"/>
                  </a:outerShdw>
                </a:effectLst>
                <a:latin typeface="Comic Sans MS" pitchFamily="66" charset="0"/>
              </a:rPr>
              <a:t>Where do we want to be in the future?</a:t>
            </a:r>
          </a:p>
          <a:p>
            <a:pPr marL="342900" indent="-342900">
              <a:spcBef>
                <a:spcPct val="20000"/>
              </a:spcBef>
              <a:buClr>
                <a:schemeClr val="tx2"/>
              </a:buClr>
              <a:buSzPct val="75000"/>
              <a:buFont typeface="Wingdings" pitchFamily="2" charset="2"/>
              <a:buChar char="n"/>
              <a:defRPr/>
            </a:pPr>
            <a:r>
              <a:rPr lang="en-GB" sz="2800">
                <a:effectLst>
                  <a:outerShdw blurRad="38100" dist="38100" dir="2700000" algn="tl">
                    <a:srgbClr val="C0C0C0"/>
                  </a:outerShdw>
                </a:effectLst>
                <a:latin typeface="Comic Sans MS" pitchFamily="66" charset="0"/>
              </a:rPr>
              <a:t>How are we going to get there?</a:t>
            </a:r>
          </a:p>
          <a:p>
            <a:pPr marL="342900" indent="-342900">
              <a:spcBef>
                <a:spcPct val="20000"/>
              </a:spcBef>
              <a:buClr>
                <a:schemeClr val="tx2"/>
              </a:buClr>
              <a:buSzPct val="75000"/>
              <a:buFont typeface="Wingdings" pitchFamily="2" charset="2"/>
              <a:buChar char="n"/>
              <a:defRPr/>
            </a:pPr>
            <a:r>
              <a:rPr lang="en-GB" sz="2800">
                <a:effectLst>
                  <a:outerShdw blurRad="38100" dist="38100" dir="2700000" algn="tl">
                    <a:srgbClr val="C0C0C0"/>
                  </a:outerShdw>
                </a:effectLst>
                <a:latin typeface="Comic Sans MS" pitchFamily="66" charset="0"/>
              </a:rPr>
              <a:t>How do we know when we get there?</a:t>
            </a:r>
          </a:p>
        </p:txBody>
      </p:sp>
      <p:pic>
        <p:nvPicPr>
          <p:cNvPr id="8197" name="Picture 1030" descr="j0215688[1]"/>
          <p:cNvPicPr>
            <a:picLocks noChangeAspect="1" noChangeArrowheads="1"/>
          </p:cNvPicPr>
          <p:nvPr/>
        </p:nvPicPr>
        <p:blipFill>
          <a:blip r:embed="rId2" cstate="print"/>
          <a:srcRect/>
          <a:stretch>
            <a:fillRect/>
          </a:stretch>
        </p:blipFill>
        <p:spPr bwMode="auto">
          <a:xfrm>
            <a:off x="5580063" y="765175"/>
            <a:ext cx="1479550" cy="226695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p:spPr>
        <p:txBody>
          <a:bodyPr/>
          <a:lstStyle/>
          <a:p>
            <a:r>
              <a:rPr lang="en-GB" altLang="en-US"/>
              <a:t>HRM1 - L4</a:t>
            </a:r>
          </a:p>
        </p:txBody>
      </p:sp>
      <p:sp>
        <p:nvSpPr>
          <p:cNvPr id="95234" name="Rectangle 1026"/>
          <p:cNvSpPr>
            <a:spLocks noGrp="1" noChangeArrowheads="1"/>
          </p:cNvSpPr>
          <p:nvPr>
            <p:ph type="title"/>
          </p:nvPr>
        </p:nvSpPr>
        <p:spPr/>
        <p:txBody>
          <a:bodyPr/>
          <a:lstStyle/>
          <a:p>
            <a:pPr eaLnBrk="1" hangingPunct="1"/>
            <a:r>
              <a:rPr lang="en-GB" smtClean="0"/>
              <a:t>Alfred D Chandler (1962):</a:t>
            </a:r>
          </a:p>
        </p:txBody>
      </p:sp>
      <p:sp>
        <p:nvSpPr>
          <p:cNvPr id="95235" name="Rectangle 1027"/>
          <p:cNvSpPr>
            <a:spLocks noGrp="1" noChangeArrowheads="1"/>
          </p:cNvSpPr>
          <p:nvPr>
            <p:ph type="body" idx="1"/>
          </p:nvPr>
        </p:nvSpPr>
        <p:spPr/>
        <p:txBody>
          <a:bodyPr/>
          <a:lstStyle/>
          <a:p>
            <a:pPr eaLnBrk="1" hangingPunct="1"/>
            <a:r>
              <a:rPr lang="en-GB" smtClean="0"/>
              <a:t>‘strategy is the determination of the basic long-term goals and objectives of an enterprise, and the adoption of courses of action and the allocation of resources necessary for carrying out those goals’.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95234">
                                            <p:txEl>
                                              <p:pRg st="0" end="0"/>
                                            </p:txEl>
                                          </p:spTgt>
                                        </p:tgtEl>
                                        <p:attrNameLst>
                                          <p:attrName>style.visibility</p:attrName>
                                        </p:attrNameLst>
                                      </p:cBhvr>
                                      <p:to>
                                        <p:strVal val="visible"/>
                                      </p:to>
                                    </p:set>
                                    <p:anim calcmode="lin" valueType="num">
                                      <p:cBhvr additive="base">
                                        <p:cTn id="7" dur="500" fill="hold"/>
                                        <p:tgtEl>
                                          <p:spTgt spid="9523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5234">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95235">
                                            <p:txEl>
                                              <p:pRg st="0" end="0"/>
                                            </p:txEl>
                                          </p:spTgt>
                                        </p:tgtEl>
                                        <p:attrNameLst>
                                          <p:attrName>style.visibility</p:attrName>
                                        </p:attrNameLst>
                                      </p:cBhvr>
                                      <p:to>
                                        <p:strVal val="visible"/>
                                      </p:to>
                                    </p:set>
                                    <p:anim calcmode="lin" valueType="num">
                                      <p:cBhvr additive="base">
                                        <p:cTn id="13" dur="500" fill="hold"/>
                                        <p:tgtEl>
                                          <p:spTgt spid="9523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5235">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4" grpId="0" build="p" autoUpdateAnimBg="0"/>
      <p:bldP spid="9523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p:spPr>
        <p:txBody>
          <a:bodyPr/>
          <a:lstStyle/>
          <a:p>
            <a:r>
              <a:rPr lang="en-GB" altLang="en-US"/>
              <a:t>HRM1 - L4</a:t>
            </a:r>
          </a:p>
        </p:txBody>
      </p:sp>
      <p:sp>
        <p:nvSpPr>
          <p:cNvPr id="10243" name="Rectangle 1026"/>
          <p:cNvSpPr>
            <a:spLocks noGrp="1" noChangeArrowheads="1"/>
          </p:cNvSpPr>
          <p:nvPr>
            <p:ph type="title"/>
          </p:nvPr>
        </p:nvSpPr>
        <p:spPr/>
        <p:txBody>
          <a:bodyPr/>
          <a:lstStyle/>
          <a:p>
            <a:pPr eaLnBrk="1" hangingPunct="1"/>
            <a:r>
              <a:rPr lang="en-GB" smtClean="0"/>
              <a:t>Strategic management is…</a:t>
            </a:r>
          </a:p>
        </p:txBody>
      </p:sp>
      <p:sp>
        <p:nvSpPr>
          <p:cNvPr id="10244" name="Rectangle 1027"/>
          <p:cNvSpPr>
            <a:spLocks noGrp="1" noChangeArrowheads="1"/>
          </p:cNvSpPr>
          <p:nvPr>
            <p:ph type="body" idx="1"/>
          </p:nvPr>
        </p:nvSpPr>
        <p:spPr/>
        <p:txBody>
          <a:bodyPr/>
          <a:lstStyle/>
          <a:p>
            <a:pPr eaLnBrk="1" hangingPunct="1"/>
            <a:r>
              <a:rPr lang="en-GB" smtClean="0"/>
              <a:t>The process of identifying and pursuing the organisation’s mission by aligning the organisation’s internal capabilities with the external demands of its environment.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Footer Placeholder 3"/>
          <p:cNvSpPr>
            <a:spLocks noGrp="1"/>
          </p:cNvSpPr>
          <p:nvPr>
            <p:ph type="ftr" sz="quarter" idx="11"/>
          </p:nvPr>
        </p:nvSpPr>
        <p:spPr>
          <a:noFill/>
        </p:spPr>
        <p:txBody>
          <a:bodyPr/>
          <a:lstStyle/>
          <a:p>
            <a:r>
              <a:rPr lang="en-GB" altLang="en-US"/>
              <a:t>HRM1 - L4</a:t>
            </a:r>
          </a:p>
        </p:txBody>
      </p:sp>
      <p:sp>
        <p:nvSpPr>
          <p:cNvPr id="101378" name="Rectangle 2"/>
          <p:cNvSpPr>
            <a:spLocks noGrp="1" noChangeArrowheads="1"/>
          </p:cNvSpPr>
          <p:nvPr>
            <p:ph type="title"/>
          </p:nvPr>
        </p:nvSpPr>
        <p:spPr/>
        <p:txBody>
          <a:bodyPr/>
          <a:lstStyle/>
          <a:p>
            <a:pPr eaLnBrk="1" hangingPunct="1"/>
            <a:r>
              <a:rPr lang="en-GB" smtClean="0"/>
              <a:t>The 5 strategic management steps:</a:t>
            </a:r>
          </a:p>
        </p:txBody>
      </p:sp>
      <p:sp>
        <p:nvSpPr>
          <p:cNvPr id="101379" name="Rectangle 3"/>
          <p:cNvSpPr>
            <a:spLocks noChangeArrowheads="1"/>
          </p:cNvSpPr>
          <p:nvPr/>
        </p:nvSpPr>
        <p:spPr bwMode="auto">
          <a:xfrm>
            <a:off x="381000" y="2286000"/>
            <a:ext cx="1905000" cy="1905000"/>
          </a:xfrm>
          <a:prstGeom prst="rect">
            <a:avLst/>
          </a:prstGeom>
          <a:solidFill>
            <a:schemeClr val="accent1"/>
          </a:solidFill>
          <a:ln w="9525">
            <a:solidFill>
              <a:schemeClr val="tx1"/>
            </a:solidFill>
            <a:miter lim="800000"/>
            <a:headEnd/>
            <a:tailEnd/>
          </a:ln>
        </p:spPr>
        <p:txBody>
          <a:bodyPr wrap="none" anchor="ctr"/>
          <a:lstStyle/>
          <a:p>
            <a:pPr algn="ctr"/>
            <a:r>
              <a:rPr lang="en-GB" b="1">
                <a:latin typeface="Tahoma" pitchFamily="34" charset="0"/>
              </a:rPr>
              <a:t>Step 1</a:t>
            </a:r>
          </a:p>
          <a:p>
            <a:pPr algn="ctr"/>
            <a:r>
              <a:rPr lang="en-GB">
                <a:latin typeface="Tahoma" pitchFamily="34" charset="0"/>
              </a:rPr>
              <a:t>Define the </a:t>
            </a:r>
          </a:p>
          <a:p>
            <a:pPr algn="ctr"/>
            <a:r>
              <a:rPr lang="en-GB">
                <a:latin typeface="Tahoma" pitchFamily="34" charset="0"/>
              </a:rPr>
              <a:t>business</a:t>
            </a:r>
          </a:p>
          <a:p>
            <a:pPr algn="ctr"/>
            <a:r>
              <a:rPr lang="en-GB">
                <a:latin typeface="Tahoma" pitchFamily="34" charset="0"/>
              </a:rPr>
              <a:t>And develop a</a:t>
            </a:r>
          </a:p>
          <a:p>
            <a:pPr algn="ctr"/>
            <a:r>
              <a:rPr lang="en-GB">
                <a:latin typeface="Tahoma" pitchFamily="34" charset="0"/>
              </a:rPr>
              <a:t> mission </a:t>
            </a:r>
          </a:p>
          <a:p>
            <a:pPr algn="ctr"/>
            <a:r>
              <a:rPr lang="en-GB">
                <a:latin typeface="Tahoma" pitchFamily="34" charset="0"/>
              </a:rPr>
              <a:t>statement</a:t>
            </a:r>
          </a:p>
        </p:txBody>
      </p:sp>
      <p:sp>
        <p:nvSpPr>
          <p:cNvPr id="101380" name="Rectangle 4"/>
          <p:cNvSpPr>
            <a:spLocks noChangeArrowheads="1"/>
          </p:cNvSpPr>
          <p:nvPr/>
        </p:nvSpPr>
        <p:spPr bwMode="auto">
          <a:xfrm>
            <a:off x="2667000" y="2667000"/>
            <a:ext cx="1447800" cy="838200"/>
          </a:xfrm>
          <a:prstGeom prst="rect">
            <a:avLst/>
          </a:prstGeom>
          <a:solidFill>
            <a:schemeClr val="accent1"/>
          </a:solidFill>
          <a:ln w="9525">
            <a:solidFill>
              <a:schemeClr val="tx1"/>
            </a:solidFill>
            <a:miter lim="800000"/>
            <a:headEnd/>
            <a:tailEnd/>
          </a:ln>
        </p:spPr>
        <p:txBody>
          <a:bodyPr wrap="none" anchor="ctr"/>
          <a:lstStyle/>
          <a:p>
            <a:pPr algn="ctr"/>
            <a:r>
              <a:rPr lang="en-GB" b="1">
                <a:latin typeface="Tahoma" pitchFamily="34" charset="0"/>
              </a:rPr>
              <a:t>Step 2</a:t>
            </a:r>
          </a:p>
          <a:p>
            <a:pPr algn="ctr"/>
            <a:r>
              <a:rPr lang="en-GB">
                <a:latin typeface="Tahoma" pitchFamily="34" charset="0"/>
              </a:rPr>
              <a:t>Set strategic</a:t>
            </a:r>
          </a:p>
          <a:p>
            <a:pPr algn="ctr"/>
            <a:r>
              <a:rPr lang="en-GB">
                <a:latin typeface="Tahoma" pitchFamily="34" charset="0"/>
              </a:rPr>
              <a:t>goals</a:t>
            </a:r>
          </a:p>
        </p:txBody>
      </p:sp>
      <p:sp>
        <p:nvSpPr>
          <p:cNvPr id="101381" name="Rectangle 5"/>
          <p:cNvSpPr>
            <a:spLocks noChangeArrowheads="1"/>
          </p:cNvSpPr>
          <p:nvPr/>
        </p:nvSpPr>
        <p:spPr bwMode="auto">
          <a:xfrm>
            <a:off x="4495800" y="2286000"/>
            <a:ext cx="1981200" cy="1676400"/>
          </a:xfrm>
          <a:prstGeom prst="rect">
            <a:avLst/>
          </a:prstGeom>
          <a:solidFill>
            <a:schemeClr val="accent1"/>
          </a:solidFill>
          <a:ln w="9525">
            <a:solidFill>
              <a:schemeClr val="tx1"/>
            </a:solidFill>
            <a:miter lim="800000"/>
            <a:headEnd/>
            <a:tailEnd/>
          </a:ln>
        </p:spPr>
        <p:txBody>
          <a:bodyPr wrap="none" anchor="ctr"/>
          <a:lstStyle/>
          <a:p>
            <a:pPr algn="ctr"/>
            <a:r>
              <a:rPr lang="en-GB" b="1">
                <a:latin typeface="Tahoma" pitchFamily="34" charset="0"/>
              </a:rPr>
              <a:t>Step 3</a:t>
            </a:r>
          </a:p>
          <a:p>
            <a:pPr algn="ctr"/>
            <a:r>
              <a:rPr lang="en-GB">
                <a:latin typeface="Tahoma" pitchFamily="34" charset="0"/>
              </a:rPr>
              <a:t>Formulate </a:t>
            </a:r>
          </a:p>
          <a:p>
            <a:pPr algn="ctr"/>
            <a:r>
              <a:rPr lang="en-GB">
                <a:latin typeface="Tahoma" pitchFamily="34" charset="0"/>
              </a:rPr>
              <a:t>A Strategy to </a:t>
            </a:r>
          </a:p>
          <a:p>
            <a:pPr algn="ctr"/>
            <a:r>
              <a:rPr lang="en-GB">
                <a:latin typeface="Tahoma" pitchFamily="34" charset="0"/>
              </a:rPr>
              <a:t>achieve</a:t>
            </a:r>
          </a:p>
          <a:p>
            <a:pPr algn="ctr"/>
            <a:r>
              <a:rPr lang="en-GB">
                <a:latin typeface="Tahoma" pitchFamily="34" charset="0"/>
              </a:rPr>
              <a:t>Strategic goals </a:t>
            </a:r>
          </a:p>
        </p:txBody>
      </p:sp>
      <p:sp>
        <p:nvSpPr>
          <p:cNvPr id="101382" name="Rectangle 6"/>
          <p:cNvSpPr>
            <a:spLocks noChangeArrowheads="1"/>
          </p:cNvSpPr>
          <p:nvPr/>
        </p:nvSpPr>
        <p:spPr bwMode="auto">
          <a:xfrm>
            <a:off x="6934200" y="2514600"/>
            <a:ext cx="1600200" cy="1371600"/>
          </a:xfrm>
          <a:prstGeom prst="rect">
            <a:avLst/>
          </a:prstGeom>
          <a:solidFill>
            <a:schemeClr val="accent1"/>
          </a:solidFill>
          <a:ln w="9525">
            <a:solidFill>
              <a:schemeClr val="tx1"/>
            </a:solidFill>
            <a:miter lim="800000"/>
            <a:headEnd/>
            <a:tailEnd/>
          </a:ln>
        </p:spPr>
        <p:txBody>
          <a:bodyPr wrap="none" anchor="ctr"/>
          <a:lstStyle/>
          <a:p>
            <a:pPr algn="ctr"/>
            <a:r>
              <a:rPr lang="en-GB" b="1">
                <a:latin typeface="Tahoma" pitchFamily="34" charset="0"/>
              </a:rPr>
              <a:t>Step 4</a:t>
            </a:r>
          </a:p>
          <a:p>
            <a:pPr algn="ctr"/>
            <a:r>
              <a:rPr lang="en-GB">
                <a:latin typeface="Tahoma" pitchFamily="34" charset="0"/>
              </a:rPr>
              <a:t>Implement</a:t>
            </a:r>
          </a:p>
          <a:p>
            <a:pPr algn="ctr"/>
            <a:r>
              <a:rPr lang="en-GB">
                <a:latin typeface="Tahoma" pitchFamily="34" charset="0"/>
              </a:rPr>
              <a:t>The strategy</a:t>
            </a:r>
          </a:p>
        </p:txBody>
      </p:sp>
      <p:sp>
        <p:nvSpPr>
          <p:cNvPr id="101383" name="Rectangle 7"/>
          <p:cNvSpPr>
            <a:spLocks noChangeArrowheads="1"/>
          </p:cNvSpPr>
          <p:nvPr/>
        </p:nvSpPr>
        <p:spPr bwMode="auto">
          <a:xfrm>
            <a:off x="6934200" y="4419600"/>
            <a:ext cx="1676400" cy="1600200"/>
          </a:xfrm>
          <a:prstGeom prst="rect">
            <a:avLst/>
          </a:prstGeom>
          <a:solidFill>
            <a:schemeClr val="accent1"/>
          </a:solidFill>
          <a:ln w="9525">
            <a:solidFill>
              <a:schemeClr val="tx1"/>
            </a:solidFill>
            <a:miter lim="800000"/>
            <a:headEnd/>
            <a:tailEnd/>
          </a:ln>
        </p:spPr>
        <p:txBody>
          <a:bodyPr wrap="none" anchor="ctr"/>
          <a:lstStyle/>
          <a:p>
            <a:pPr algn="ctr"/>
            <a:r>
              <a:rPr lang="en-GB" b="1">
                <a:latin typeface="Tahoma" pitchFamily="34" charset="0"/>
              </a:rPr>
              <a:t>Step 5</a:t>
            </a:r>
          </a:p>
          <a:p>
            <a:pPr algn="ctr"/>
            <a:r>
              <a:rPr lang="en-GB">
                <a:latin typeface="Tahoma" pitchFamily="34" charset="0"/>
              </a:rPr>
              <a:t>Evaluate and </a:t>
            </a:r>
          </a:p>
          <a:p>
            <a:pPr algn="ctr"/>
            <a:r>
              <a:rPr lang="en-GB">
                <a:latin typeface="Tahoma" pitchFamily="34" charset="0"/>
              </a:rPr>
              <a:t>Correct as</a:t>
            </a:r>
          </a:p>
          <a:p>
            <a:pPr algn="ctr"/>
            <a:r>
              <a:rPr lang="en-GB">
                <a:latin typeface="Tahoma" pitchFamily="34" charset="0"/>
              </a:rPr>
              <a:t>needed</a:t>
            </a:r>
          </a:p>
        </p:txBody>
      </p:sp>
      <p:sp>
        <p:nvSpPr>
          <p:cNvPr id="11273" name="Line 8"/>
          <p:cNvSpPr>
            <a:spLocks noChangeShapeType="1"/>
          </p:cNvSpPr>
          <p:nvPr/>
        </p:nvSpPr>
        <p:spPr bwMode="auto">
          <a:xfrm>
            <a:off x="2286000" y="3124200"/>
            <a:ext cx="381000" cy="0"/>
          </a:xfrm>
          <a:prstGeom prst="line">
            <a:avLst/>
          </a:prstGeom>
          <a:noFill/>
          <a:ln w="9525">
            <a:solidFill>
              <a:schemeClr val="tx1"/>
            </a:solidFill>
            <a:miter lim="800000"/>
            <a:headEnd/>
            <a:tailEnd type="triangle" w="med" len="med"/>
          </a:ln>
        </p:spPr>
        <p:txBody>
          <a:bodyPr wrap="none"/>
          <a:lstStyle/>
          <a:p>
            <a:endParaRPr lang="en-GB"/>
          </a:p>
        </p:txBody>
      </p:sp>
      <p:sp>
        <p:nvSpPr>
          <p:cNvPr id="11274" name="Line 9"/>
          <p:cNvSpPr>
            <a:spLocks noChangeShapeType="1"/>
          </p:cNvSpPr>
          <p:nvPr/>
        </p:nvSpPr>
        <p:spPr bwMode="auto">
          <a:xfrm>
            <a:off x="4114800" y="3124200"/>
            <a:ext cx="381000" cy="0"/>
          </a:xfrm>
          <a:prstGeom prst="line">
            <a:avLst/>
          </a:prstGeom>
          <a:noFill/>
          <a:ln w="9525">
            <a:solidFill>
              <a:schemeClr val="tx1"/>
            </a:solidFill>
            <a:miter lim="800000"/>
            <a:headEnd/>
            <a:tailEnd type="triangle" w="med" len="med"/>
          </a:ln>
        </p:spPr>
        <p:txBody>
          <a:bodyPr wrap="none"/>
          <a:lstStyle/>
          <a:p>
            <a:endParaRPr lang="en-GB"/>
          </a:p>
        </p:txBody>
      </p:sp>
      <p:sp>
        <p:nvSpPr>
          <p:cNvPr id="11275" name="Line 10"/>
          <p:cNvSpPr>
            <a:spLocks noChangeShapeType="1"/>
          </p:cNvSpPr>
          <p:nvPr/>
        </p:nvSpPr>
        <p:spPr bwMode="auto">
          <a:xfrm>
            <a:off x="6477000" y="3124200"/>
            <a:ext cx="457200" cy="0"/>
          </a:xfrm>
          <a:prstGeom prst="line">
            <a:avLst/>
          </a:prstGeom>
          <a:noFill/>
          <a:ln w="9525">
            <a:solidFill>
              <a:schemeClr val="tx1"/>
            </a:solidFill>
            <a:miter lim="800000"/>
            <a:headEnd/>
            <a:tailEnd type="triangle" w="med" len="med"/>
          </a:ln>
        </p:spPr>
        <p:txBody>
          <a:bodyPr wrap="none"/>
          <a:lstStyle/>
          <a:p>
            <a:endParaRPr lang="en-GB"/>
          </a:p>
        </p:txBody>
      </p:sp>
      <p:sp>
        <p:nvSpPr>
          <p:cNvPr id="11276" name="Line 11"/>
          <p:cNvSpPr>
            <a:spLocks noChangeShapeType="1"/>
          </p:cNvSpPr>
          <p:nvPr/>
        </p:nvSpPr>
        <p:spPr bwMode="auto">
          <a:xfrm>
            <a:off x="7772400" y="3886200"/>
            <a:ext cx="0" cy="533400"/>
          </a:xfrm>
          <a:prstGeom prst="line">
            <a:avLst/>
          </a:prstGeom>
          <a:noFill/>
          <a:ln w="9525">
            <a:solidFill>
              <a:schemeClr val="tx1"/>
            </a:solidFill>
            <a:miter lim="800000"/>
            <a:headEnd/>
            <a:tailEnd type="triangle" w="med" len="med"/>
          </a:ln>
        </p:spPr>
        <p:txBody>
          <a:bodyPr wrap="none"/>
          <a:lstStyle/>
          <a:p>
            <a:endParaRPr lang="en-GB"/>
          </a:p>
        </p:txBody>
      </p:sp>
      <p:sp>
        <p:nvSpPr>
          <p:cNvPr id="11277" name="Line 12"/>
          <p:cNvSpPr>
            <a:spLocks noChangeShapeType="1"/>
          </p:cNvSpPr>
          <p:nvPr/>
        </p:nvSpPr>
        <p:spPr bwMode="auto">
          <a:xfrm flipH="1">
            <a:off x="1295400" y="5257800"/>
            <a:ext cx="5638800" cy="0"/>
          </a:xfrm>
          <a:prstGeom prst="line">
            <a:avLst/>
          </a:prstGeom>
          <a:noFill/>
          <a:ln w="9525">
            <a:solidFill>
              <a:schemeClr val="tx1"/>
            </a:solidFill>
            <a:miter lim="800000"/>
            <a:headEnd/>
            <a:tailEnd/>
          </a:ln>
        </p:spPr>
        <p:txBody>
          <a:bodyPr wrap="none"/>
          <a:lstStyle/>
          <a:p>
            <a:endParaRPr lang="en-GB"/>
          </a:p>
        </p:txBody>
      </p:sp>
      <p:sp>
        <p:nvSpPr>
          <p:cNvPr id="11278" name="Line 13"/>
          <p:cNvSpPr>
            <a:spLocks noChangeShapeType="1"/>
          </p:cNvSpPr>
          <p:nvPr/>
        </p:nvSpPr>
        <p:spPr bwMode="auto">
          <a:xfrm flipV="1">
            <a:off x="1295400" y="4191000"/>
            <a:ext cx="0" cy="1066800"/>
          </a:xfrm>
          <a:prstGeom prst="line">
            <a:avLst/>
          </a:prstGeom>
          <a:noFill/>
          <a:ln w="9525">
            <a:solidFill>
              <a:schemeClr val="tx1"/>
            </a:solidFill>
            <a:miter lim="800000"/>
            <a:headEnd/>
            <a:tailEnd type="triangle" w="med" len="med"/>
          </a:ln>
        </p:spPr>
        <p:txBody>
          <a:bodyPr wrap="none"/>
          <a:lstStyle/>
          <a:p>
            <a:endParaRPr lang="en-GB"/>
          </a:p>
        </p:txBody>
      </p:sp>
      <p:sp>
        <p:nvSpPr>
          <p:cNvPr id="11279" name="Line 14"/>
          <p:cNvSpPr>
            <a:spLocks noChangeShapeType="1"/>
          </p:cNvSpPr>
          <p:nvPr/>
        </p:nvSpPr>
        <p:spPr bwMode="auto">
          <a:xfrm flipV="1">
            <a:off x="3352800" y="3581400"/>
            <a:ext cx="0" cy="1676400"/>
          </a:xfrm>
          <a:prstGeom prst="line">
            <a:avLst/>
          </a:prstGeom>
          <a:noFill/>
          <a:ln w="9525">
            <a:solidFill>
              <a:schemeClr val="tx1"/>
            </a:solidFill>
            <a:miter lim="800000"/>
            <a:headEnd/>
            <a:tailEnd type="triangle" w="med" len="med"/>
          </a:ln>
        </p:spPr>
        <p:txBody>
          <a:bodyPr wrap="none"/>
          <a:lstStyle/>
          <a:p>
            <a:endParaRPr lang="en-GB"/>
          </a:p>
        </p:txBody>
      </p:sp>
      <p:sp>
        <p:nvSpPr>
          <p:cNvPr id="11280" name="Line 15"/>
          <p:cNvSpPr>
            <a:spLocks noChangeShapeType="1"/>
          </p:cNvSpPr>
          <p:nvPr/>
        </p:nvSpPr>
        <p:spPr bwMode="auto">
          <a:xfrm flipV="1">
            <a:off x="5410200" y="3962400"/>
            <a:ext cx="0" cy="1295400"/>
          </a:xfrm>
          <a:prstGeom prst="line">
            <a:avLst/>
          </a:prstGeom>
          <a:noFill/>
          <a:ln w="9525">
            <a:solidFill>
              <a:schemeClr val="tx1"/>
            </a:solidFill>
            <a:miter lim="800000"/>
            <a:headEnd/>
            <a:tailEnd type="triangle" w="med" len="med"/>
          </a:ln>
        </p:spPr>
        <p:txBody>
          <a:bodyPr wrap="none"/>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01378"/>
                                        </p:tgtEl>
                                        <p:attrNameLst>
                                          <p:attrName>style.visibility</p:attrName>
                                        </p:attrNameLst>
                                      </p:cBhvr>
                                      <p:to>
                                        <p:strVal val="visible"/>
                                      </p:to>
                                    </p:set>
                                    <p:anim calcmode="lin" valueType="num">
                                      <p:cBhvr additive="base">
                                        <p:cTn id="7" dur="500" fill="hold"/>
                                        <p:tgtEl>
                                          <p:spTgt spid="101378"/>
                                        </p:tgtEl>
                                        <p:attrNameLst>
                                          <p:attrName>ppt_x</p:attrName>
                                        </p:attrNameLst>
                                      </p:cBhvr>
                                      <p:tavLst>
                                        <p:tav tm="0">
                                          <p:val>
                                            <p:strVal val="#ppt_x"/>
                                          </p:val>
                                        </p:tav>
                                        <p:tav tm="100000">
                                          <p:val>
                                            <p:strVal val="#ppt_x"/>
                                          </p:val>
                                        </p:tav>
                                      </p:tavLst>
                                    </p:anim>
                                    <p:anim calcmode="lin" valueType="num">
                                      <p:cBhvr additive="base">
                                        <p:cTn id="8" dur="500" fill="hold"/>
                                        <p:tgtEl>
                                          <p:spTgt spid="10137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0" nodeType="clickEffect">
                                  <p:stCondLst>
                                    <p:cond delay="0"/>
                                  </p:stCondLst>
                                  <p:childTnLst>
                                    <p:set>
                                      <p:cBhvr>
                                        <p:cTn id="12" dur="1" fill="hold">
                                          <p:stCondLst>
                                            <p:cond delay="0"/>
                                          </p:stCondLst>
                                        </p:cTn>
                                        <p:tgtEl>
                                          <p:spTgt spid="101379"/>
                                        </p:tgtEl>
                                        <p:attrNameLst>
                                          <p:attrName>style.visibility</p:attrName>
                                        </p:attrNameLst>
                                      </p:cBhvr>
                                      <p:to>
                                        <p:strVal val="visible"/>
                                      </p:to>
                                    </p:set>
                                    <p:anim calcmode="lin" valueType="num">
                                      <p:cBhvr>
                                        <p:cTn id="13" dur="1000" fill="hold"/>
                                        <p:tgtEl>
                                          <p:spTgt spid="101379"/>
                                        </p:tgtEl>
                                        <p:attrNameLst>
                                          <p:attrName>ppt_w</p:attrName>
                                        </p:attrNameLst>
                                      </p:cBhvr>
                                      <p:tavLst>
                                        <p:tav tm="0">
                                          <p:val>
                                            <p:fltVal val="0"/>
                                          </p:val>
                                        </p:tav>
                                        <p:tav tm="100000">
                                          <p:val>
                                            <p:strVal val="#ppt_w"/>
                                          </p:val>
                                        </p:tav>
                                      </p:tavLst>
                                    </p:anim>
                                    <p:anim calcmode="lin" valueType="num">
                                      <p:cBhvr>
                                        <p:cTn id="14" dur="1000" fill="hold"/>
                                        <p:tgtEl>
                                          <p:spTgt spid="101379"/>
                                        </p:tgtEl>
                                        <p:attrNameLst>
                                          <p:attrName>ppt_h</p:attrName>
                                        </p:attrNameLst>
                                      </p:cBhvr>
                                      <p:tavLst>
                                        <p:tav tm="0">
                                          <p:val>
                                            <p:fltVal val="0"/>
                                          </p:val>
                                        </p:tav>
                                        <p:tav tm="100000">
                                          <p:val>
                                            <p:strVal val="#ppt_h"/>
                                          </p:val>
                                        </p:tav>
                                      </p:tavLst>
                                    </p:anim>
                                    <p:anim calcmode="lin" valueType="num">
                                      <p:cBhvr>
                                        <p:cTn id="15" dur="1000" fill="hold"/>
                                        <p:tgtEl>
                                          <p:spTgt spid="101379"/>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0137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grpId="0" nodeType="clickEffect">
                                  <p:stCondLst>
                                    <p:cond delay="0"/>
                                  </p:stCondLst>
                                  <p:childTnLst>
                                    <p:set>
                                      <p:cBhvr>
                                        <p:cTn id="20" dur="1" fill="hold">
                                          <p:stCondLst>
                                            <p:cond delay="0"/>
                                          </p:stCondLst>
                                        </p:cTn>
                                        <p:tgtEl>
                                          <p:spTgt spid="101380"/>
                                        </p:tgtEl>
                                        <p:attrNameLst>
                                          <p:attrName>style.visibility</p:attrName>
                                        </p:attrNameLst>
                                      </p:cBhvr>
                                      <p:to>
                                        <p:strVal val="visible"/>
                                      </p:to>
                                    </p:set>
                                    <p:anim calcmode="lin" valueType="num">
                                      <p:cBhvr>
                                        <p:cTn id="21" dur="1000" fill="hold"/>
                                        <p:tgtEl>
                                          <p:spTgt spid="101380"/>
                                        </p:tgtEl>
                                        <p:attrNameLst>
                                          <p:attrName>ppt_w</p:attrName>
                                        </p:attrNameLst>
                                      </p:cBhvr>
                                      <p:tavLst>
                                        <p:tav tm="0">
                                          <p:val>
                                            <p:fltVal val="0"/>
                                          </p:val>
                                        </p:tav>
                                        <p:tav tm="100000">
                                          <p:val>
                                            <p:strVal val="#ppt_w"/>
                                          </p:val>
                                        </p:tav>
                                      </p:tavLst>
                                    </p:anim>
                                    <p:anim calcmode="lin" valueType="num">
                                      <p:cBhvr>
                                        <p:cTn id="22" dur="1000" fill="hold"/>
                                        <p:tgtEl>
                                          <p:spTgt spid="101380"/>
                                        </p:tgtEl>
                                        <p:attrNameLst>
                                          <p:attrName>ppt_h</p:attrName>
                                        </p:attrNameLst>
                                      </p:cBhvr>
                                      <p:tavLst>
                                        <p:tav tm="0">
                                          <p:val>
                                            <p:fltVal val="0"/>
                                          </p:val>
                                        </p:tav>
                                        <p:tav tm="100000">
                                          <p:val>
                                            <p:strVal val="#ppt_h"/>
                                          </p:val>
                                        </p:tav>
                                      </p:tavLst>
                                    </p:anim>
                                    <p:anim calcmode="lin" valueType="num">
                                      <p:cBhvr>
                                        <p:cTn id="23" dur="1000" fill="hold"/>
                                        <p:tgtEl>
                                          <p:spTgt spid="101380"/>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10138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ID="15" presetClass="entr" presetSubtype="0" fill="hold" grpId="0" nodeType="clickEffect">
                                  <p:stCondLst>
                                    <p:cond delay="0"/>
                                  </p:stCondLst>
                                  <p:childTnLst>
                                    <p:set>
                                      <p:cBhvr>
                                        <p:cTn id="28" dur="1" fill="hold">
                                          <p:stCondLst>
                                            <p:cond delay="0"/>
                                          </p:stCondLst>
                                        </p:cTn>
                                        <p:tgtEl>
                                          <p:spTgt spid="101381"/>
                                        </p:tgtEl>
                                        <p:attrNameLst>
                                          <p:attrName>style.visibility</p:attrName>
                                        </p:attrNameLst>
                                      </p:cBhvr>
                                      <p:to>
                                        <p:strVal val="visible"/>
                                      </p:to>
                                    </p:set>
                                    <p:anim calcmode="lin" valueType="num">
                                      <p:cBhvr>
                                        <p:cTn id="29" dur="1000" fill="hold"/>
                                        <p:tgtEl>
                                          <p:spTgt spid="101381"/>
                                        </p:tgtEl>
                                        <p:attrNameLst>
                                          <p:attrName>ppt_w</p:attrName>
                                        </p:attrNameLst>
                                      </p:cBhvr>
                                      <p:tavLst>
                                        <p:tav tm="0">
                                          <p:val>
                                            <p:fltVal val="0"/>
                                          </p:val>
                                        </p:tav>
                                        <p:tav tm="100000">
                                          <p:val>
                                            <p:strVal val="#ppt_w"/>
                                          </p:val>
                                        </p:tav>
                                      </p:tavLst>
                                    </p:anim>
                                    <p:anim calcmode="lin" valueType="num">
                                      <p:cBhvr>
                                        <p:cTn id="30" dur="1000" fill="hold"/>
                                        <p:tgtEl>
                                          <p:spTgt spid="101381"/>
                                        </p:tgtEl>
                                        <p:attrNameLst>
                                          <p:attrName>ppt_h</p:attrName>
                                        </p:attrNameLst>
                                      </p:cBhvr>
                                      <p:tavLst>
                                        <p:tav tm="0">
                                          <p:val>
                                            <p:fltVal val="0"/>
                                          </p:val>
                                        </p:tav>
                                        <p:tav tm="100000">
                                          <p:val>
                                            <p:strVal val="#ppt_h"/>
                                          </p:val>
                                        </p:tav>
                                      </p:tavLst>
                                    </p:anim>
                                    <p:anim calcmode="lin" valueType="num">
                                      <p:cBhvr>
                                        <p:cTn id="31" dur="1000" fill="hold"/>
                                        <p:tgtEl>
                                          <p:spTgt spid="101381"/>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101381"/>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p:stCondLst>
                        <p:cond delay="indefinite"/>
                      </p:stCondLst>
                      <p:childTnLst>
                        <p:par>
                          <p:cTn id="34" fill="hold">
                            <p:stCondLst>
                              <p:cond delay="0"/>
                            </p:stCondLst>
                            <p:childTnLst>
                              <p:par>
                                <p:cTn id="35" presetID="15" presetClass="entr" presetSubtype="0" fill="hold" grpId="0" nodeType="clickEffect">
                                  <p:stCondLst>
                                    <p:cond delay="0"/>
                                  </p:stCondLst>
                                  <p:childTnLst>
                                    <p:set>
                                      <p:cBhvr>
                                        <p:cTn id="36" dur="1" fill="hold">
                                          <p:stCondLst>
                                            <p:cond delay="0"/>
                                          </p:stCondLst>
                                        </p:cTn>
                                        <p:tgtEl>
                                          <p:spTgt spid="101382"/>
                                        </p:tgtEl>
                                        <p:attrNameLst>
                                          <p:attrName>style.visibility</p:attrName>
                                        </p:attrNameLst>
                                      </p:cBhvr>
                                      <p:to>
                                        <p:strVal val="visible"/>
                                      </p:to>
                                    </p:set>
                                    <p:anim calcmode="lin" valueType="num">
                                      <p:cBhvr>
                                        <p:cTn id="37" dur="1000" fill="hold"/>
                                        <p:tgtEl>
                                          <p:spTgt spid="101382"/>
                                        </p:tgtEl>
                                        <p:attrNameLst>
                                          <p:attrName>ppt_w</p:attrName>
                                        </p:attrNameLst>
                                      </p:cBhvr>
                                      <p:tavLst>
                                        <p:tav tm="0">
                                          <p:val>
                                            <p:fltVal val="0"/>
                                          </p:val>
                                        </p:tav>
                                        <p:tav tm="100000">
                                          <p:val>
                                            <p:strVal val="#ppt_w"/>
                                          </p:val>
                                        </p:tav>
                                      </p:tavLst>
                                    </p:anim>
                                    <p:anim calcmode="lin" valueType="num">
                                      <p:cBhvr>
                                        <p:cTn id="38" dur="1000" fill="hold"/>
                                        <p:tgtEl>
                                          <p:spTgt spid="101382"/>
                                        </p:tgtEl>
                                        <p:attrNameLst>
                                          <p:attrName>ppt_h</p:attrName>
                                        </p:attrNameLst>
                                      </p:cBhvr>
                                      <p:tavLst>
                                        <p:tav tm="0">
                                          <p:val>
                                            <p:fltVal val="0"/>
                                          </p:val>
                                        </p:tav>
                                        <p:tav tm="100000">
                                          <p:val>
                                            <p:strVal val="#ppt_h"/>
                                          </p:val>
                                        </p:tav>
                                      </p:tavLst>
                                    </p:anim>
                                    <p:anim calcmode="lin" valueType="num">
                                      <p:cBhvr>
                                        <p:cTn id="39" dur="1000" fill="hold"/>
                                        <p:tgtEl>
                                          <p:spTgt spid="101382"/>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10138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1" fill="hold">
                      <p:stCondLst>
                        <p:cond delay="indefinite"/>
                      </p:stCondLst>
                      <p:childTnLst>
                        <p:par>
                          <p:cTn id="42" fill="hold">
                            <p:stCondLst>
                              <p:cond delay="0"/>
                            </p:stCondLst>
                            <p:childTnLst>
                              <p:par>
                                <p:cTn id="43" presetID="15" presetClass="entr" presetSubtype="0" fill="hold" grpId="0" nodeType="clickEffect">
                                  <p:stCondLst>
                                    <p:cond delay="0"/>
                                  </p:stCondLst>
                                  <p:childTnLst>
                                    <p:set>
                                      <p:cBhvr>
                                        <p:cTn id="44" dur="1" fill="hold">
                                          <p:stCondLst>
                                            <p:cond delay="0"/>
                                          </p:stCondLst>
                                        </p:cTn>
                                        <p:tgtEl>
                                          <p:spTgt spid="101383"/>
                                        </p:tgtEl>
                                        <p:attrNameLst>
                                          <p:attrName>style.visibility</p:attrName>
                                        </p:attrNameLst>
                                      </p:cBhvr>
                                      <p:to>
                                        <p:strVal val="visible"/>
                                      </p:to>
                                    </p:set>
                                    <p:anim calcmode="lin" valueType="num">
                                      <p:cBhvr>
                                        <p:cTn id="45" dur="1000" fill="hold"/>
                                        <p:tgtEl>
                                          <p:spTgt spid="101383"/>
                                        </p:tgtEl>
                                        <p:attrNameLst>
                                          <p:attrName>ppt_w</p:attrName>
                                        </p:attrNameLst>
                                      </p:cBhvr>
                                      <p:tavLst>
                                        <p:tav tm="0">
                                          <p:val>
                                            <p:fltVal val="0"/>
                                          </p:val>
                                        </p:tav>
                                        <p:tav tm="100000">
                                          <p:val>
                                            <p:strVal val="#ppt_w"/>
                                          </p:val>
                                        </p:tav>
                                      </p:tavLst>
                                    </p:anim>
                                    <p:anim calcmode="lin" valueType="num">
                                      <p:cBhvr>
                                        <p:cTn id="46" dur="1000" fill="hold"/>
                                        <p:tgtEl>
                                          <p:spTgt spid="101383"/>
                                        </p:tgtEl>
                                        <p:attrNameLst>
                                          <p:attrName>ppt_h</p:attrName>
                                        </p:attrNameLst>
                                      </p:cBhvr>
                                      <p:tavLst>
                                        <p:tav tm="0">
                                          <p:val>
                                            <p:fltVal val="0"/>
                                          </p:val>
                                        </p:tav>
                                        <p:tav tm="100000">
                                          <p:val>
                                            <p:strVal val="#ppt_h"/>
                                          </p:val>
                                        </p:tav>
                                      </p:tavLst>
                                    </p:anim>
                                    <p:anim calcmode="lin" valueType="num">
                                      <p:cBhvr>
                                        <p:cTn id="47" dur="1000" fill="hold"/>
                                        <p:tgtEl>
                                          <p:spTgt spid="101383"/>
                                        </p:tgtEl>
                                        <p:attrNameLst>
                                          <p:attrName>ppt_x</p:attrName>
                                        </p:attrNameLst>
                                      </p:cBhvr>
                                      <p:tavLst>
                                        <p:tav tm="0" fmla="#ppt_x+(cos(-2*pi*(1-$))*-#ppt_x-sin(-2*pi*(1-$))*(1-#ppt_y))*(1-$)">
                                          <p:val>
                                            <p:fltVal val="0"/>
                                          </p:val>
                                        </p:tav>
                                        <p:tav tm="100000">
                                          <p:val>
                                            <p:fltVal val="1"/>
                                          </p:val>
                                        </p:tav>
                                      </p:tavLst>
                                    </p:anim>
                                    <p:anim calcmode="lin" valueType="num">
                                      <p:cBhvr>
                                        <p:cTn id="48" dur="1000" fill="hold"/>
                                        <p:tgtEl>
                                          <p:spTgt spid="101383"/>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8" grpId="0" autoUpdateAnimBg="0"/>
      <p:bldP spid="101379" grpId="0" animBg="1" autoUpdateAnimBg="0"/>
      <p:bldP spid="101380" grpId="0" animBg="1" autoUpdateAnimBg="0"/>
      <p:bldP spid="101381" grpId="0" animBg="1" autoUpdateAnimBg="0"/>
      <p:bldP spid="101382" grpId="0" animBg="1" autoUpdateAnimBg="0"/>
      <p:bldP spid="101383" grpId="0" animBg="1"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p:spPr>
        <p:txBody>
          <a:bodyPr/>
          <a:lstStyle/>
          <a:p>
            <a:r>
              <a:rPr lang="en-GB" altLang="en-US"/>
              <a:t>HRM1 - L4</a:t>
            </a:r>
          </a:p>
        </p:txBody>
      </p:sp>
      <p:sp>
        <p:nvSpPr>
          <p:cNvPr id="102402" name="Rectangle 1026"/>
          <p:cNvSpPr>
            <a:spLocks noGrp="1" noChangeArrowheads="1"/>
          </p:cNvSpPr>
          <p:nvPr>
            <p:ph type="title"/>
          </p:nvPr>
        </p:nvSpPr>
        <p:spPr/>
        <p:txBody>
          <a:bodyPr/>
          <a:lstStyle/>
          <a:p>
            <a:pPr eaLnBrk="1" hangingPunct="1"/>
            <a:r>
              <a:rPr lang="en-GB" smtClean="0"/>
              <a:t>Step 1 – define the business -</a:t>
            </a:r>
            <a:br>
              <a:rPr lang="en-GB" smtClean="0"/>
            </a:br>
            <a:r>
              <a:rPr lang="en-GB" smtClean="0"/>
              <a:t>develop a mission statement</a:t>
            </a:r>
          </a:p>
        </p:txBody>
      </p:sp>
      <p:sp>
        <p:nvSpPr>
          <p:cNvPr id="102403" name="Rectangle 1027"/>
          <p:cNvSpPr>
            <a:spLocks noGrp="1" noChangeArrowheads="1"/>
          </p:cNvSpPr>
          <p:nvPr>
            <p:ph type="body" idx="1"/>
          </p:nvPr>
        </p:nvSpPr>
        <p:spPr>
          <a:xfrm>
            <a:off x="457200" y="2519363"/>
            <a:ext cx="8229600" cy="3611562"/>
          </a:xfrm>
        </p:spPr>
        <p:txBody>
          <a:bodyPr/>
          <a:lstStyle/>
          <a:p>
            <a:pPr eaLnBrk="1" hangingPunct="1"/>
            <a:r>
              <a:rPr lang="en-GB" smtClean="0"/>
              <a:t>What business should we be in?</a:t>
            </a:r>
          </a:p>
          <a:p>
            <a:pPr eaLnBrk="1" hangingPunct="1"/>
            <a:r>
              <a:rPr lang="en-GB" smtClean="0"/>
              <a:t>Examples ?</a:t>
            </a:r>
          </a:p>
          <a:p>
            <a:pPr eaLnBrk="1" hangingPunct="1"/>
            <a:r>
              <a:rPr lang="en-GB" smtClean="0"/>
              <a:t>Have a vision – ‘a general statement of intended direction that evokes emotional feelings in organisation members’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2402"/>
                                        </p:tgtEl>
                                        <p:attrNameLst>
                                          <p:attrName>style.visibility</p:attrName>
                                        </p:attrNameLst>
                                      </p:cBhvr>
                                      <p:to>
                                        <p:strVal val="visible"/>
                                      </p:to>
                                    </p:set>
                                    <p:animEffect transition="in" filter="blinds(horizontal)">
                                      <p:cBhvr>
                                        <p:cTn id="7" dur="500"/>
                                        <p:tgtEl>
                                          <p:spTgt spid="10240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102403">
                                            <p:txEl>
                                              <p:pRg st="0" end="0"/>
                                            </p:txEl>
                                          </p:spTgt>
                                        </p:tgtEl>
                                        <p:attrNameLst>
                                          <p:attrName>style.visibility</p:attrName>
                                        </p:attrNameLst>
                                      </p:cBhvr>
                                      <p:to>
                                        <p:strVal val="visible"/>
                                      </p:to>
                                    </p:set>
                                    <p:anim calcmode="lin" valueType="num">
                                      <p:cBhvr>
                                        <p:cTn id="12" dur="500" fill="hold"/>
                                        <p:tgtEl>
                                          <p:spTgt spid="10240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0240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7" presetClass="entr" presetSubtype="10" fill="hold" grpId="0" nodeType="clickEffect">
                                  <p:stCondLst>
                                    <p:cond delay="0"/>
                                  </p:stCondLst>
                                  <p:childTnLst>
                                    <p:set>
                                      <p:cBhvr>
                                        <p:cTn id="17" dur="1" fill="hold">
                                          <p:stCondLst>
                                            <p:cond delay="0"/>
                                          </p:stCondLst>
                                        </p:cTn>
                                        <p:tgtEl>
                                          <p:spTgt spid="102403">
                                            <p:txEl>
                                              <p:pRg st="1" end="1"/>
                                            </p:txEl>
                                          </p:spTgt>
                                        </p:tgtEl>
                                        <p:attrNameLst>
                                          <p:attrName>style.visibility</p:attrName>
                                        </p:attrNameLst>
                                      </p:cBhvr>
                                      <p:to>
                                        <p:strVal val="visible"/>
                                      </p:to>
                                    </p:set>
                                    <p:anim calcmode="lin" valueType="num">
                                      <p:cBhvr>
                                        <p:cTn id="18" dur="500" fill="hold"/>
                                        <p:tgtEl>
                                          <p:spTgt spid="102403">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10240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17" presetClass="entr" presetSubtype="10" fill="hold" grpId="0" nodeType="clickEffect">
                                  <p:stCondLst>
                                    <p:cond delay="0"/>
                                  </p:stCondLst>
                                  <p:childTnLst>
                                    <p:set>
                                      <p:cBhvr>
                                        <p:cTn id="23" dur="1" fill="hold">
                                          <p:stCondLst>
                                            <p:cond delay="0"/>
                                          </p:stCondLst>
                                        </p:cTn>
                                        <p:tgtEl>
                                          <p:spTgt spid="102403">
                                            <p:txEl>
                                              <p:pRg st="2" end="2"/>
                                            </p:txEl>
                                          </p:spTgt>
                                        </p:tgtEl>
                                        <p:attrNameLst>
                                          <p:attrName>style.visibility</p:attrName>
                                        </p:attrNameLst>
                                      </p:cBhvr>
                                      <p:to>
                                        <p:strVal val="visible"/>
                                      </p:to>
                                    </p:set>
                                    <p:anim calcmode="lin" valueType="num">
                                      <p:cBhvr>
                                        <p:cTn id="24" dur="500" fill="hold"/>
                                        <p:tgtEl>
                                          <p:spTgt spid="102403">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10240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2" grpId="0" autoUpdateAnimBg="0"/>
      <p:bldP spid="102403"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p:cNvSpPr>
            <a:spLocks noGrp="1"/>
          </p:cNvSpPr>
          <p:nvPr>
            <p:ph type="ftr" sz="quarter" idx="11"/>
          </p:nvPr>
        </p:nvSpPr>
        <p:spPr>
          <a:noFill/>
        </p:spPr>
        <p:txBody>
          <a:bodyPr/>
          <a:lstStyle/>
          <a:p>
            <a:r>
              <a:rPr lang="en-GB" altLang="en-US"/>
              <a:t>HRM1 - L4</a:t>
            </a:r>
          </a:p>
        </p:txBody>
      </p:sp>
      <p:sp>
        <p:nvSpPr>
          <p:cNvPr id="13315" name="Rectangle 2"/>
          <p:cNvSpPr>
            <a:spLocks noGrp="1" noChangeArrowheads="1"/>
          </p:cNvSpPr>
          <p:nvPr>
            <p:ph type="title"/>
          </p:nvPr>
        </p:nvSpPr>
        <p:spPr/>
        <p:txBody>
          <a:bodyPr/>
          <a:lstStyle/>
          <a:p>
            <a:pPr eaLnBrk="1" hangingPunct="1"/>
            <a:r>
              <a:rPr lang="en-GB" smtClean="0"/>
              <a:t>Mission Statements</a:t>
            </a:r>
          </a:p>
        </p:txBody>
      </p:sp>
      <p:sp>
        <p:nvSpPr>
          <p:cNvPr id="13316" name="Rectangle 4"/>
          <p:cNvSpPr>
            <a:spLocks noChangeArrowheads="1"/>
          </p:cNvSpPr>
          <p:nvPr/>
        </p:nvSpPr>
        <p:spPr bwMode="auto">
          <a:xfrm>
            <a:off x="468313" y="1484313"/>
            <a:ext cx="6970712" cy="2838450"/>
          </a:xfrm>
          <a:prstGeom prst="rect">
            <a:avLst/>
          </a:prstGeom>
          <a:noFill/>
          <a:ln w="9525">
            <a:noFill/>
            <a:miter lim="800000"/>
            <a:headEnd/>
            <a:tailEnd/>
          </a:ln>
        </p:spPr>
        <p:txBody>
          <a:bodyPr>
            <a:spAutoFit/>
          </a:bodyPr>
          <a:lstStyle/>
          <a:p>
            <a:r>
              <a:rPr lang="en-GB" sz="3600"/>
              <a:t>Our goal is to collaboratively promote long-term high-impact </a:t>
            </a:r>
          </a:p>
          <a:p>
            <a:r>
              <a:rPr lang="en-GB" sz="3600"/>
              <a:t>meta-services in order that </a:t>
            </a:r>
          </a:p>
          <a:p>
            <a:r>
              <a:rPr lang="en-GB" sz="3600"/>
              <a:t>we may completely coordinate</a:t>
            </a:r>
          </a:p>
          <a:p>
            <a:r>
              <a:rPr lang="en-GB" sz="3600"/>
              <a:t> interdependent content</a:t>
            </a:r>
          </a:p>
        </p:txBody>
      </p:sp>
      <p:pic>
        <p:nvPicPr>
          <p:cNvPr id="13317" name="Picture 5" descr="boss_animation"/>
          <p:cNvPicPr>
            <a:picLocks noChangeAspect="1" noChangeArrowheads="1" noCrop="1"/>
          </p:cNvPicPr>
          <p:nvPr/>
        </p:nvPicPr>
        <p:blipFill>
          <a:blip r:embed="rId2" cstate="print"/>
          <a:srcRect/>
          <a:stretch>
            <a:fillRect/>
          </a:stretch>
        </p:blipFill>
        <p:spPr bwMode="auto">
          <a:xfrm>
            <a:off x="5724525" y="4508500"/>
            <a:ext cx="2381250" cy="142875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p:cNvSpPr>
            <a:spLocks noGrp="1"/>
          </p:cNvSpPr>
          <p:nvPr>
            <p:ph type="ftr" sz="quarter" idx="11"/>
          </p:nvPr>
        </p:nvSpPr>
        <p:spPr>
          <a:noFill/>
        </p:spPr>
        <p:txBody>
          <a:bodyPr/>
          <a:lstStyle/>
          <a:p>
            <a:r>
              <a:rPr lang="en-GB" altLang="en-US"/>
              <a:t>HRM1 - L4</a:t>
            </a:r>
          </a:p>
        </p:txBody>
      </p:sp>
      <p:sp>
        <p:nvSpPr>
          <p:cNvPr id="14339" name="Rectangle 2"/>
          <p:cNvSpPr>
            <a:spLocks noGrp="1" noChangeArrowheads="1"/>
          </p:cNvSpPr>
          <p:nvPr>
            <p:ph type="title"/>
          </p:nvPr>
        </p:nvSpPr>
        <p:spPr>
          <a:xfrm>
            <a:off x="468313" y="549275"/>
            <a:ext cx="7543800" cy="1295400"/>
          </a:xfrm>
        </p:spPr>
        <p:txBody>
          <a:bodyPr/>
          <a:lstStyle/>
          <a:p>
            <a:pPr eaLnBrk="1" hangingPunct="1"/>
            <a:r>
              <a:rPr lang="en-GB" sz="3500" b="0" smtClean="0"/>
              <a:t/>
            </a:r>
            <a:br>
              <a:rPr lang="en-GB" sz="3500" b="0" smtClean="0"/>
            </a:br>
            <a:r>
              <a:rPr lang="en-GB" sz="3500" b="0" smtClean="0"/>
              <a:t>Mission Statements of Well Known Enterprises</a:t>
            </a:r>
            <a:br>
              <a:rPr lang="en-GB" sz="3500" b="0" smtClean="0"/>
            </a:br>
            <a:endParaRPr lang="en-GB" sz="3500" b="0" smtClean="0"/>
          </a:p>
        </p:txBody>
      </p:sp>
      <p:sp>
        <p:nvSpPr>
          <p:cNvPr id="14340" name="Rectangle 3"/>
          <p:cNvSpPr>
            <a:spLocks noGrp="1" noChangeArrowheads="1"/>
          </p:cNvSpPr>
          <p:nvPr>
            <p:ph type="body" idx="1"/>
          </p:nvPr>
        </p:nvSpPr>
        <p:spPr/>
        <p:txBody>
          <a:bodyPr/>
          <a:lstStyle/>
          <a:p>
            <a:pPr eaLnBrk="1" hangingPunct="1">
              <a:lnSpc>
                <a:spcPct val="90000"/>
              </a:lnSpc>
              <a:buFont typeface="Wingdings" pitchFamily="2" charset="2"/>
              <a:buNone/>
            </a:pPr>
            <a:r>
              <a:rPr lang="en-GB" sz="2600" b="1" smtClean="0"/>
              <a:t>    3M</a:t>
            </a:r>
            <a:br>
              <a:rPr lang="en-GB" sz="2600" b="1" smtClean="0"/>
            </a:br>
            <a:r>
              <a:rPr lang="en-GB" sz="2600" i="1" smtClean="0"/>
              <a:t>"To solve unsolved problems innovatively"</a:t>
            </a:r>
            <a:br>
              <a:rPr lang="en-GB" sz="2600" i="1" smtClean="0"/>
            </a:br>
            <a:r>
              <a:rPr lang="en-GB" sz="2600" b="1" smtClean="0"/>
              <a:t>Mary Kay Cosmetics</a:t>
            </a:r>
            <a:br>
              <a:rPr lang="en-GB" sz="2600" b="1" smtClean="0"/>
            </a:br>
            <a:r>
              <a:rPr lang="en-GB" sz="2600" i="1" smtClean="0"/>
              <a:t>"To give unlimited opportunity to women."</a:t>
            </a:r>
            <a:r>
              <a:rPr lang="en-GB" sz="2600" b="1" smtClean="0"/>
              <a:t/>
            </a:r>
            <a:br>
              <a:rPr lang="en-GB" sz="2600" b="1" smtClean="0"/>
            </a:br>
            <a:r>
              <a:rPr lang="en-GB" sz="2600" b="1" smtClean="0"/>
              <a:t>Merck</a:t>
            </a:r>
            <a:br>
              <a:rPr lang="en-GB" sz="2600" b="1" smtClean="0"/>
            </a:br>
            <a:r>
              <a:rPr lang="en-GB" sz="2600" i="1" smtClean="0"/>
              <a:t>"To preserve and improve human life."</a:t>
            </a:r>
            <a:br>
              <a:rPr lang="en-GB" sz="2600" i="1" smtClean="0"/>
            </a:br>
            <a:r>
              <a:rPr lang="en-GB" sz="2600" b="1" smtClean="0"/>
              <a:t>Wal-Mart</a:t>
            </a:r>
            <a:br>
              <a:rPr lang="en-GB" sz="2600" b="1" smtClean="0"/>
            </a:br>
            <a:r>
              <a:rPr lang="en-GB" sz="2600" i="1" smtClean="0"/>
              <a:t>"To give ordinary folk the chance to buy the same thing as rich people."</a:t>
            </a:r>
            <a:br>
              <a:rPr lang="en-GB" sz="2600" i="1" smtClean="0"/>
            </a:br>
            <a:r>
              <a:rPr lang="en-GB" sz="2600" b="1" smtClean="0"/>
              <a:t>Walt Disney</a:t>
            </a:r>
            <a:br>
              <a:rPr lang="en-GB" sz="2600" b="1" smtClean="0"/>
            </a:br>
            <a:r>
              <a:rPr lang="en-GB" sz="2600" i="1" smtClean="0"/>
              <a:t>"To make people happy."</a:t>
            </a:r>
            <a:br>
              <a:rPr lang="en-GB" sz="2600" i="1" smtClean="0"/>
            </a:br>
            <a:endParaRPr lang="en-GB" sz="2600" i="1"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p:spPr>
        <p:txBody>
          <a:bodyPr/>
          <a:lstStyle/>
          <a:p>
            <a:r>
              <a:rPr lang="en-GB" altLang="en-US"/>
              <a:t>HRM1 - L4</a:t>
            </a:r>
          </a:p>
        </p:txBody>
      </p:sp>
      <p:sp>
        <p:nvSpPr>
          <p:cNvPr id="15363" name="Rectangle 2"/>
          <p:cNvSpPr>
            <a:spLocks noGrp="1" noChangeArrowheads="1"/>
          </p:cNvSpPr>
          <p:nvPr>
            <p:ph type="title"/>
          </p:nvPr>
        </p:nvSpPr>
        <p:spPr/>
        <p:txBody>
          <a:bodyPr/>
          <a:lstStyle/>
          <a:p>
            <a:pPr eaLnBrk="1" hangingPunct="1"/>
            <a:r>
              <a:rPr lang="en-GB" sz="2600" smtClean="0"/>
              <a:t/>
            </a:r>
            <a:br>
              <a:rPr lang="en-GB" sz="2600" smtClean="0"/>
            </a:br>
            <a:r>
              <a:rPr lang="en-GB" sz="2600" smtClean="0"/>
              <a:t/>
            </a:r>
            <a:br>
              <a:rPr lang="en-GB" sz="2600" smtClean="0"/>
            </a:br>
            <a:r>
              <a:rPr lang="en-GB" sz="2600" smtClean="0"/>
              <a:t/>
            </a:r>
            <a:br>
              <a:rPr lang="en-GB" sz="2600" smtClean="0"/>
            </a:br>
            <a:r>
              <a:rPr lang="en-GB" sz="2600" smtClean="0"/>
              <a:t>And Walt Disney, an entertainment business states their values as follows.</a:t>
            </a:r>
            <a:br>
              <a:rPr lang="en-GB" sz="2600" smtClean="0"/>
            </a:br>
            <a:endParaRPr lang="en-GB" sz="2600" smtClean="0"/>
          </a:p>
        </p:txBody>
      </p:sp>
      <p:sp>
        <p:nvSpPr>
          <p:cNvPr id="15364" name="Rectangle 3"/>
          <p:cNvSpPr>
            <a:spLocks noGrp="1" noChangeArrowheads="1"/>
          </p:cNvSpPr>
          <p:nvPr>
            <p:ph type="body" idx="1"/>
          </p:nvPr>
        </p:nvSpPr>
        <p:spPr>
          <a:xfrm>
            <a:off x="457200" y="2519363"/>
            <a:ext cx="8229600" cy="3611562"/>
          </a:xfrm>
        </p:spPr>
        <p:txBody>
          <a:bodyPr/>
          <a:lstStyle/>
          <a:p>
            <a:pPr eaLnBrk="1" hangingPunct="1"/>
            <a:endParaRPr lang="en-GB" sz="2600" smtClean="0"/>
          </a:p>
          <a:p>
            <a:pPr eaLnBrk="1" hangingPunct="1"/>
            <a:r>
              <a:rPr lang="en-GB" sz="2600" smtClean="0"/>
              <a:t>No cynicism </a:t>
            </a:r>
          </a:p>
          <a:p>
            <a:pPr eaLnBrk="1" hangingPunct="1"/>
            <a:r>
              <a:rPr lang="en-GB" sz="2600" smtClean="0"/>
              <a:t>Nurturing and promulgation of "wholesome American values" </a:t>
            </a:r>
          </a:p>
          <a:p>
            <a:pPr eaLnBrk="1" hangingPunct="1"/>
            <a:r>
              <a:rPr lang="en-GB" sz="2600" smtClean="0"/>
              <a:t>Creativity, dreams and imagination </a:t>
            </a:r>
          </a:p>
          <a:p>
            <a:pPr eaLnBrk="1" hangingPunct="1"/>
            <a:r>
              <a:rPr lang="en-GB" sz="2600" smtClean="0"/>
              <a:t>Fanatical attention to consistency and detail </a:t>
            </a:r>
          </a:p>
          <a:p>
            <a:pPr eaLnBrk="1" hangingPunct="1"/>
            <a:r>
              <a:rPr lang="en-GB" sz="2600" smtClean="0"/>
              <a:t>Preservation and control of the Disney "magic"</a:t>
            </a:r>
          </a:p>
          <a:p>
            <a:pPr eaLnBrk="1" hangingPunct="1"/>
            <a:endParaRPr lang="en-GB" sz="260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p:spPr>
        <p:txBody>
          <a:bodyPr/>
          <a:lstStyle/>
          <a:p>
            <a:r>
              <a:rPr lang="en-GB" altLang="en-US"/>
              <a:t>HRM1 - L4</a:t>
            </a:r>
          </a:p>
        </p:txBody>
      </p:sp>
      <p:sp>
        <p:nvSpPr>
          <p:cNvPr id="107522" name="Rectangle 1026"/>
          <p:cNvSpPr>
            <a:spLocks noGrp="1" noChangeArrowheads="1"/>
          </p:cNvSpPr>
          <p:nvPr>
            <p:ph type="title"/>
          </p:nvPr>
        </p:nvSpPr>
        <p:spPr/>
        <p:txBody>
          <a:bodyPr/>
          <a:lstStyle/>
          <a:p>
            <a:pPr eaLnBrk="1" hangingPunct="1"/>
            <a:r>
              <a:rPr lang="en-GB" smtClean="0"/>
              <a:t>Step 2 Translate the mission into strategic goals</a:t>
            </a:r>
          </a:p>
        </p:txBody>
      </p:sp>
      <p:sp>
        <p:nvSpPr>
          <p:cNvPr id="16388" name="Rectangle 1027"/>
          <p:cNvSpPr>
            <a:spLocks noGrp="1" noChangeArrowheads="1"/>
          </p:cNvSpPr>
          <p:nvPr>
            <p:ph type="body" idx="1"/>
          </p:nvPr>
        </p:nvSpPr>
        <p:spPr>
          <a:xfrm>
            <a:off x="457200" y="2239963"/>
            <a:ext cx="8229600" cy="3890962"/>
          </a:xfrm>
        </p:spPr>
        <p:txBody>
          <a:bodyPr/>
          <a:lstStyle/>
          <a:p>
            <a:pPr eaLnBrk="1" hangingPunct="1"/>
            <a:r>
              <a:rPr lang="en-GB" smtClean="0"/>
              <a:t>Examples might be:</a:t>
            </a:r>
          </a:p>
          <a:p>
            <a:pPr eaLnBrk="1" hangingPunct="1"/>
            <a:r>
              <a:rPr lang="en-GB" smtClean="0"/>
              <a:t>Building shareholder value through sustained growth in earnings per share;</a:t>
            </a:r>
          </a:p>
          <a:p>
            <a:pPr eaLnBrk="1" hangingPunct="1"/>
            <a:r>
              <a:rPr lang="en-GB" smtClean="0"/>
              <a:t>Building a strong balance sheet</a:t>
            </a:r>
          </a:p>
          <a:p>
            <a:pPr eaLnBrk="1" hangingPunct="1"/>
            <a:r>
              <a:rPr lang="en-GB" smtClean="0"/>
              <a:t>Continuing commitment to building customer-oriented business worldwide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07522"/>
                                        </p:tgtEl>
                                        <p:attrNameLst>
                                          <p:attrName>style.visibility</p:attrName>
                                        </p:attrNameLst>
                                      </p:cBhvr>
                                      <p:to>
                                        <p:strVal val="visible"/>
                                      </p:to>
                                    </p:set>
                                    <p:anim calcmode="lin" valueType="num">
                                      <p:cBhvr additive="base">
                                        <p:cTn id="7" dur="500" fill="hold"/>
                                        <p:tgtEl>
                                          <p:spTgt spid="107522"/>
                                        </p:tgtEl>
                                        <p:attrNameLst>
                                          <p:attrName>ppt_x</p:attrName>
                                        </p:attrNameLst>
                                      </p:cBhvr>
                                      <p:tavLst>
                                        <p:tav tm="0">
                                          <p:val>
                                            <p:strVal val="#ppt_x"/>
                                          </p:val>
                                        </p:tav>
                                        <p:tav tm="100000">
                                          <p:val>
                                            <p:strVal val="#ppt_x"/>
                                          </p:val>
                                        </p:tav>
                                      </p:tavLst>
                                    </p:anim>
                                    <p:anim calcmode="lin" valueType="num">
                                      <p:cBhvr additive="base">
                                        <p:cTn id="8" dur="500" fill="hold"/>
                                        <p:tgtEl>
                                          <p:spTgt spid="10752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2"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Footer Placeholder 4"/>
          <p:cNvSpPr>
            <a:spLocks noGrp="1"/>
          </p:cNvSpPr>
          <p:nvPr>
            <p:ph type="ftr" sz="quarter" idx="11"/>
          </p:nvPr>
        </p:nvSpPr>
        <p:spPr>
          <a:noFill/>
        </p:spPr>
        <p:txBody>
          <a:bodyPr/>
          <a:lstStyle/>
          <a:p>
            <a:r>
              <a:rPr lang="en-GB" altLang="en-US"/>
              <a:t>HRM1 - L4</a:t>
            </a:r>
          </a:p>
        </p:txBody>
      </p:sp>
      <p:sp>
        <p:nvSpPr>
          <p:cNvPr id="108546" name="Rectangle 1026"/>
          <p:cNvSpPr>
            <a:spLocks noGrp="1" noChangeArrowheads="1"/>
          </p:cNvSpPr>
          <p:nvPr>
            <p:ph type="title"/>
          </p:nvPr>
        </p:nvSpPr>
        <p:spPr/>
        <p:txBody>
          <a:bodyPr/>
          <a:lstStyle/>
          <a:p>
            <a:pPr eaLnBrk="1" hangingPunct="1"/>
            <a:r>
              <a:rPr lang="en-GB" smtClean="0"/>
              <a:t>Step 3 Formulate a strategy to achieve the strategic goals</a:t>
            </a:r>
          </a:p>
        </p:txBody>
      </p:sp>
      <p:sp>
        <p:nvSpPr>
          <p:cNvPr id="108547" name="Rectangle 1027"/>
          <p:cNvSpPr>
            <a:spLocks noGrp="1" noChangeArrowheads="1"/>
          </p:cNvSpPr>
          <p:nvPr>
            <p:ph type="body" idx="1"/>
          </p:nvPr>
        </p:nvSpPr>
        <p:spPr>
          <a:xfrm>
            <a:off x="457200" y="2519363"/>
            <a:ext cx="8229600" cy="3611562"/>
          </a:xfrm>
        </p:spPr>
        <p:txBody>
          <a:bodyPr/>
          <a:lstStyle/>
          <a:p>
            <a:pPr eaLnBrk="1" hangingPunct="1"/>
            <a:r>
              <a:rPr lang="en-GB" smtClean="0"/>
              <a:t>A strategy is a course of action that explains how the organisation will move from the business it is in now to the business it wants to be, given its opportunities and threats and its internal strengths and weaknesses.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08546"/>
                                        </p:tgtEl>
                                        <p:attrNameLst>
                                          <p:attrName>style.visibility</p:attrName>
                                        </p:attrNameLst>
                                      </p:cBhvr>
                                      <p:to>
                                        <p:strVal val="visible"/>
                                      </p:to>
                                    </p:set>
                                    <p:anim calcmode="lin" valueType="num">
                                      <p:cBhvr additive="base">
                                        <p:cTn id="7" dur="500" fill="hold"/>
                                        <p:tgtEl>
                                          <p:spTgt spid="108546"/>
                                        </p:tgtEl>
                                        <p:attrNameLst>
                                          <p:attrName>ppt_x</p:attrName>
                                        </p:attrNameLst>
                                      </p:cBhvr>
                                      <p:tavLst>
                                        <p:tav tm="0">
                                          <p:val>
                                            <p:strVal val="#ppt_x"/>
                                          </p:val>
                                        </p:tav>
                                        <p:tav tm="100000">
                                          <p:val>
                                            <p:strVal val="#ppt_x"/>
                                          </p:val>
                                        </p:tav>
                                      </p:tavLst>
                                    </p:anim>
                                    <p:anim calcmode="lin" valueType="num">
                                      <p:cBhvr additive="base">
                                        <p:cTn id="8" dur="500" fill="hold"/>
                                        <p:tgtEl>
                                          <p:spTgt spid="10854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085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6" grpId="0" autoUpdateAnimBg="0"/>
      <p:bldP spid="108547"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Footer Placeholder 4"/>
          <p:cNvSpPr>
            <a:spLocks noGrp="1"/>
          </p:cNvSpPr>
          <p:nvPr>
            <p:ph type="ftr" sz="quarter" idx="11"/>
          </p:nvPr>
        </p:nvSpPr>
        <p:spPr>
          <a:noFill/>
        </p:spPr>
        <p:txBody>
          <a:bodyPr/>
          <a:lstStyle/>
          <a:p>
            <a:r>
              <a:rPr lang="en-GB" altLang="en-US"/>
              <a:t>HRM1 - L4</a:t>
            </a:r>
          </a:p>
        </p:txBody>
      </p:sp>
      <p:sp>
        <p:nvSpPr>
          <p:cNvPr id="110594" name="Rectangle 2"/>
          <p:cNvSpPr>
            <a:spLocks noGrp="1" noChangeArrowheads="1"/>
          </p:cNvSpPr>
          <p:nvPr>
            <p:ph type="title"/>
          </p:nvPr>
        </p:nvSpPr>
        <p:spPr/>
        <p:txBody>
          <a:bodyPr/>
          <a:lstStyle/>
          <a:p>
            <a:pPr eaLnBrk="1" hangingPunct="1"/>
            <a:r>
              <a:rPr lang="en-GB" smtClean="0"/>
              <a:t>Step 4 Implement the strategy</a:t>
            </a:r>
          </a:p>
        </p:txBody>
      </p:sp>
      <p:sp>
        <p:nvSpPr>
          <p:cNvPr id="110595" name="Rectangle 3"/>
          <p:cNvSpPr>
            <a:spLocks noGrp="1" noChangeArrowheads="1"/>
          </p:cNvSpPr>
          <p:nvPr>
            <p:ph type="body" idx="1"/>
          </p:nvPr>
        </p:nvSpPr>
        <p:spPr/>
        <p:txBody>
          <a:bodyPr/>
          <a:lstStyle/>
          <a:p>
            <a:pPr eaLnBrk="1" hangingPunct="1"/>
            <a:r>
              <a:rPr lang="en-GB" smtClean="0"/>
              <a:t>Translating the strategy into actions and results – the strategic </a:t>
            </a:r>
            <a:r>
              <a:rPr lang="en-GB" b="1" i="1" smtClean="0"/>
              <a:t>management</a:t>
            </a:r>
            <a:r>
              <a:rPr lang="en-GB" smtClean="0"/>
              <a:t> process</a:t>
            </a:r>
          </a:p>
          <a:p>
            <a:pPr eaLnBrk="1" hangingPunct="1"/>
            <a:r>
              <a:rPr lang="en-GB" smtClean="0"/>
              <a:t>Planning, organising, leading, and controlling</a:t>
            </a:r>
          </a:p>
        </p:txBody>
      </p:sp>
      <p:pic>
        <p:nvPicPr>
          <p:cNvPr id="18437" name="Picture 4" descr="bd19757_[1]"/>
          <p:cNvPicPr>
            <a:picLocks noChangeAspect="1" noChangeArrowheads="1"/>
          </p:cNvPicPr>
          <p:nvPr/>
        </p:nvPicPr>
        <p:blipFill>
          <a:blip r:embed="rId2" cstate="print"/>
          <a:srcRect/>
          <a:stretch>
            <a:fillRect/>
          </a:stretch>
        </p:blipFill>
        <p:spPr bwMode="auto">
          <a:xfrm>
            <a:off x="5435600" y="3716338"/>
            <a:ext cx="2376488" cy="28527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10594"/>
                                        </p:tgtEl>
                                        <p:attrNameLst>
                                          <p:attrName>style.visibility</p:attrName>
                                        </p:attrNameLst>
                                      </p:cBhvr>
                                      <p:to>
                                        <p:strVal val="visible"/>
                                      </p:to>
                                    </p:set>
                                    <p:anim calcmode="lin" valueType="num">
                                      <p:cBhvr additive="base">
                                        <p:cTn id="7" dur="500" fill="hold"/>
                                        <p:tgtEl>
                                          <p:spTgt spid="110594"/>
                                        </p:tgtEl>
                                        <p:attrNameLst>
                                          <p:attrName>ppt_x</p:attrName>
                                        </p:attrNameLst>
                                      </p:cBhvr>
                                      <p:tavLst>
                                        <p:tav tm="0">
                                          <p:val>
                                            <p:strVal val="#ppt_x"/>
                                          </p:val>
                                        </p:tav>
                                        <p:tav tm="100000">
                                          <p:val>
                                            <p:strVal val="#ppt_x"/>
                                          </p:val>
                                        </p:tav>
                                      </p:tavLst>
                                    </p:anim>
                                    <p:anim calcmode="lin" valueType="num">
                                      <p:cBhvr additive="base">
                                        <p:cTn id="8" dur="500" fill="hold"/>
                                        <p:tgtEl>
                                          <p:spTgt spid="11059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0" nodeType="clickEffect">
                                  <p:stCondLst>
                                    <p:cond delay="0"/>
                                  </p:stCondLst>
                                  <p:childTnLst>
                                    <p:set>
                                      <p:cBhvr>
                                        <p:cTn id="12" dur="1" fill="hold">
                                          <p:stCondLst>
                                            <p:cond delay="0"/>
                                          </p:stCondLst>
                                        </p:cTn>
                                        <p:tgtEl>
                                          <p:spTgt spid="110595">
                                            <p:txEl>
                                              <p:pRg st="0" end="0"/>
                                            </p:txEl>
                                          </p:spTgt>
                                        </p:tgtEl>
                                        <p:attrNameLst>
                                          <p:attrName>style.visibility</p:attrName>
                                        </p:attrNameLst>
                                      </p:cBhvr>
                                      <p:to>
                                        <p:strVal val="visible"/>
                                      </p:to>
                                    </p:set>
                                    <p:anim calcmode="lin" valueType="num">
                                      <p:cBhvr>
                                        <p:cTn id="13" dur="1000" fill="hold"/>
                                        <p:tgtEl>
                                          <p:spTgt spid="110595">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110595">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110595">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10595">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grpId="0" nodeType="clickEffect">
                                  <p:stCondLst>
                                    <p:cond delay="0"/>
                                  </p:stCondLst>
                                  <p:childTnLst>
                                    <p:set>
                                      <p:cBhvr>
                                        <p:cTn id="20" dur="1" fill="hold">
                                          <p:stCondLst>
                                            <p:cond delay="0"/>
                                          </p:stCondLst>
                                        </p:cTn>
                                        <p:tgtEl>
                                          <p:spTgt spid="110595">
                                            <p:txEl>
                                              <p:pRg st="1" end="1"/>
                                            </p:txEl>
                                          </p:spTgt>
                                        </p:tgtEl>
                                        <p:attrNameLst>
                                          <p:attrName>style.visibility</p:attrName>
                                        </p:attrNameLst>
                                      </p:cBhvr>
                                      <p:to>
                                        <p:strVal val="visible"/>
                                      </p:to>
                                    </p:set>
                                    <p:anim calcmode="lin" valueType="num">
                                      <p:cBhvr>
                                        <p:cTn id="21" dur="1000" fill="hold"/>
                                        <p:tgtEl>
                                          <p:spTgt spid="110595">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110595">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110595">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110595">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autoUpdateAnimBg="0"/>
      <p:bldP spid="11059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Footer Placeholder 4"/>
          <p:cNvSpPr>
            <a:spLocks noGrp="1"/>
          </p:cNvSpPr>
          <p:nvPr>
            <p:ph type="ftr" sz="quarter" idx="11"/>
          </p:nvPr>
        </p:nvSpPr>
        <p:spPr>
          <a:noFill/>
        </p:spPr>
        <p:txBody>
          <a:bodyPr/>
          <a:lstStyle/>
          <a:p>
            <a:r>
              <a:rPr lang="en-GB" altLang="en-US"/>
              <a:t>HRM1 - L4</a:t>
            </a:r>
          </a:p>
        </p:txBody>
      </p:sp>
      <p:sp>
        <p:nvSpPr>
          <p:cNvPr id="111618" name="Rectangle 2"/>
          <p:cNvSpPr>
            <a:spLocks noGrp="1" noChangeArrowheads="1"/>
          </p:cNvSpPr>
          <p:nvPr>
            <p:ph type="title"/>
          </p:nvPr>
        </p:nvSpPr>
        <p:spPr/>
        <p:txBody>
          <a:bodyPr/>
          <a:lstStyle/>
          <a:p>
            <a:pPr eaLnBrk="1" hangingPunct="1"/>
            <a:r>
              <a:rPr lang="en-GB" smtClean="0"/>
              <a:t>Step 5 Evaluate performance</a:t>
            </a:r>
          </a:p>
        </p:txBody>
      </p:sp>
      <p:sp>
        <p:nvSpPr>
          <p:cNvPr id="19460" name="Rectangle 3"/>
          <p:cNvSpPr>
            <a:spLocks noGrp="1" noChangeArrowheads="1"/>
          </p:cNvSpPr>
          <p:nvPr>
            <p:ph type="body" idx="1"/>
          </p:nvPr>
        </p:nvSpPr>
        <p:spPr/>
        <p:txBody>
          <a:bodyPr/>
          <a:lstStyle/>
          <a:p>
            <a:pPr eaLnBrk="1" hangingPunct="1"/>
            <a:r>
              <a:rPr lang="en-GB" smtClean="0"/>
              <a:t>Strategic control – the process of assessing progress towards strategic goals and taking corrective action as needed – keeps the company’s strategy up to date.</a:t>
            </a:r>
          </a:p>
        </p:txBody>
      </p:sp>
      <p:pic>
        <p:nvPicPr>
          <p:cNvPr id="19461" name="Picture 4" descr="j0294951[1]"/>
          <p:cNvPicPr>
            <a:picLocks noChangeAspect="1" noChangeArrowheads="1"/>
          </p:cNvPicPr>
          <p:nvPr/>
        </p:nvPicPr>
        <p:blipFill>
          <a:blip r:embed="rId2" cstate="print"/>
          <a:srcRect/>
          <a:stretch>
            <a:fillRect/>
          </a:stretch>
        </p:blipFill>
        <p:spPr bwMode="auto">
          <a:xfrm>
            <a:off x="4427538" y="4005263"/>
            <a:ext cx="2320925" cy="23209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11618"/>
                                        </p:tgtEl>
                                        <p:attrNameLst>
                                          <p:attrName>style.visibility</p:attrName>
                                        </p:attrNameLst>
                                      </p:cBhvr>
                                      <p:to>
                                        <p:strVal val="visible"/>
                                      </p:to>
                                    </p:set>
                                    <p:anim calcmode="lin" valueType="num">
                                      <p:cBhvr additive="base">
                                        <p:cTn id="7" dur="500" fill="hold"/>
                                        <p:tgtEl>
                                          <p:spTgt spid="111618"/>
                                        </p:tgtEl>
                                        <p:attrNameLst>
                                          <p:attrName>ppt_x</p:attrName>
                                        </p:attrNameLst>
                                      </p:cBhvr>
                                      <p:tavLst>
                                        <p:tav tm="0">
                                          <p:val>
                                            <p:strVal val="#ppt_x"/>
                                          </p:val>
                                        </p:tav>
                                        <p:tav tm="100000">
                                          <p:val>
                                            <p:strVal val="#ppt_x"/>
                                          </p:val>
                                        </p:tav>
                                      </p:tavLst>
                                    </p:anim>
                                    <p:anim calcmode="lin" valueType="num">
                                      <p:cBhvr additive="base">
                                        <p:cTn id="8" dur="500" fill="hold"/>
                                        <p:tgtEl>
                                          <p:spTgt spid="11161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8"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Footer Placeholder 4"/>
          <p:cNvSpPr>
            <a:spLocks noGrp="1"/>
          </p:cNvSpPr>
          <p:nvPr>
            <p:ph type="ftr" sz="quarter" idx="11"/>
          </p:nvPr>
        </p:nvSpPr>
        <p:spPr>
          <a:noFill/>
        </p:spPr>
        <p:txBody>
          <a:bodyPr/>
          <a:lstStyle/>
          <a:p>
            <a:r>
              <a:rPr lang="en-GB" altLang="en-US"/>
              <a:t>HRM1 - L4</a:t>
            </a:r>
          </a:p>
        </p:txBody>
      </p:sp>
      <p:sp>
        <p:nvSpPr>
          <p:cNvPr id="112642" name="Rectangle 2"/>
          <p:cNvSpPr>
            <a:spLocks noGrp="1" noChangeArrowheads="1"/>
          </p:cNvSpPr>
          <p:nvPr>
            <p:ph type="title"/>
          </p:nvPr>
        </p:nvSpPr>
        <p:spPr/>
        <p:txBody>
          <a:bodyPr/>
          <a:lstStyle/>
          <a:p>
            <a:pPr eaLnBrk="1" hangingPunct="1"/>
            <a:r>
              <a:rPr lang="en-GB" smtClean="0"/>
              <a:t>Types of strategy</a:t>
            </a:r>
          </a:p>
        </p:txBody>
      </p:sp>
      <p:sp>
        <p:nvSpPr>
          <p:cNvPr id="112643" name="Rectangle 3"/>
          <p:cNvSpPr>
            <a:spLocks noGrp="1" noChangeArrowheads="1"/>
          </p:cNvSpPr>
          <p:nvPr>
            <p:ph type="body" idx="1"/>
          </p:nvPr>
        </p:nvSpPr>
        <p:spPr/>
        <p:txBody>
          <a:bodyPr/>
          <a:lstStyle/>
          <a:p>
            <a:pPr eaLnBrk="1" hangingPunct="1"/>
            <a:r>
              <a:rPr lang="en-GB" smtClean="0"/>
              <a:t>Companies typically formulate three types of strategies:</a:t>
            </a:r>
          </a:p>
          <a:p>
            <a:pPr lvl="1" eaLnBrk="1" hangingPunct="1"/>
            <a:r>
              <a:rPr lang="en-GB" b="1" smtClean="0"/>
              <a:t>Corporate</a:t>
            </a:r>
            <a:r>
              <a:rPr lang="en-GB" smtClean="0"/>
              <a:t> strategies, </a:t>
            </a:r>
          </a:p>
          <a:p>
            <a:pPr lvl="1" eaLnBrk="1" hangingPunct="1"/>
            <a:r>
              <a:rPr lang="en-GB" b="1" smtClean="0"/>
              <a:t>Business level/competitive</a:t>
            </a:r>
            <a:r>
              <a:rPr lang="en-GB" smtClean="0"/>
              <a:t> strategies, </a:t>
            </a:r>
          </a:p>
          <a:p>
            <a:pPr lvl="1" eaLnBrk="1" hangingPunct="1"/>
            <a:r>
              <a:rPr lang="en-GB" b="1" smtClean="0"/>
              <a:t>Functional</a:t>
            </a:r>
            <a:r>
              <a:rPr lang="en-GB" smtClean="0"/>
              <a:t> strategies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12642"/>
                                        </p:tgtEl>
                                        <p:attrNameLst>
                                          <p:attrName>style.visibility</p:attrName>
                                        </p:attrNameLst>
                                      </p:cBhvr>
                                      <p:to>
                                        <p:strVal val="visible"/>
                                      </p:to>
                                    </p:set>
                                    <p:anim calcmode="lin" valueType="num">
                                      <p:cBhvr additive="base">
                                        <p:cTn id="7" dur="500" fill="hold"/>
                                        <p:tgtEl>
                                          <p:spTgt spid="112642"/>
                                        </p:tgtEl>
                                        <p:attrNameLst>
                                          <p:attrName>ppt_x</p:attrName>
                                        </p:attrNameLst>
                                      </p:cBhvr>
                                      <p:tavLst>
                                        <p:tav tm="0">
                                          <p:val>
                                            <p:strVal val="#ppt_x"/>
                                          </p:val>
                                        </p:tav>
                                        <p:tav tm="100000">
                                          <p:val>
                                            <p:strVal val="#ppt_x"/>
                                          </p:val>
                                        </p:tav>
                                      </p:tavLst>
                                    </p:anim>
                                    <p:anim calcmode="lin" valueType="num">
                                      <p:cBhvr additive="base">
                                        <p:cTn id="8" dur="500" fill="hold"/>
                                        <p:tgtEl>
                                          <p:spTgt spid="11264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112643">
                                            <p:txEl>
                                              <p:pRg st="0" end="0"/>
                                            </p:txEl>
                                          </p:spTgt>
                                        </p:tgtEl>
                                        <p:attrNameLst>
                                          <p:attrName>style.visibility</p:attrName>
                                        </p:attrNameLst>
                                      </p:cBhvr>
                                      <p:to>
                                        <p:strVal val="visible"/>
                                      </p:to>
                                    </p:set>
                                    <p:anim calcmode="lin" valueType="num">
                                      <p:cBhvr>
                                        <p:cTn id="13" dur="500" fill="hold"/>
                                        <p:tgtEl>
                                          <p:spTgt spid="11264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112643">
                                            <p:txEl>
                                              <p:pRg st="0" end="0"/>
                                            </p:txEl>
                                          </p:spTgt>
                                        </p:tgtEl>
                                        <p:attrNameLst>
                                          <p:attrName>ppt_h</p:attrName>
                                        </p:attrNameLst>
                                      </p:cBhvr>
                                      <p:tavLst>
                                        <p:tav tm="0">
                                          <p:val>
                                            <p:fltVal val="0"/>
                                          </p:val>
                                        </p:tav>
                                        <p:tav tm="100000">
                                          <p:val>
                                            <p:strVal val="#ppt_h"/>
                                          </p:val>
                                        </p:tav>
                                      </p:tavLst>
                                    </p:anim>
                                  </p:childTnLst>
                                </p:cTn>
                              </p:par>
                              <p:par>
                                <p:cTn id="15" presetID="23" presetClass="entr" presetSubtype="16" fill="hold" grpId="0" nodeType="withEffect">
                                  <p:stCondLst>
                                    <p:cond delay="0"/>
                                  </p:stCondLst>
                                  <p:childTnLst>
                                    <p:set>
                                      <p:cBhvr>
                                        <p:cTn id="16" dur="1" fill="hold">
                                          <p:stCondLst>
                                            <p:cond delay="0"/>
                                          </p:stCondLst>
                                        </p:cTn>
                                        <p:tgtEl>
                                          <p:spTgt spid="112643">
                                            <p:txEl>
                                              <p:pRg st="1" end="1"/>
                                            </p:txEl>
                                          </p:spTgt>
                                        </p:tgtEl>
                                        <p:attrNameLst>
                                          <p:attrName>style.visibility</p:attrName>
                                        </p:attrNameLst>
                                      </p:cBhvr>
                                      <p:to>
                                        <p:strVal val="visible"/>
                                      </p:to>
                                    </p:set>
                                    <p:anim calcmode="lin" valueType="num">
                                      <p:cBhvr>
                                        <p:cTn id="17" dur="500" fill="hold"/>
                                        <p:tgtEl>
                                          <p:spTgt spid="11264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112643">
                                            <p:txEl>
                                              <p:pRg st="1" end="1"/>
                                            </p:txEl>
                                          </p:spTgt>
                                        </p:tgtEl>
                                        <p:attrNameLst>
                                          <p:attrName>ppt_h</p:attrName>
                                        </p:attrNameLst>
                                      </p:cBhvr>
                                      <p:tavLst>
                                        <p:tav tm="0">
                                          <p:val>
                                            <p:fltVal val="0"/>
                                          </p:val>
                                        </p:tav>
                                        <p:tav tm="100000">
                                          <p:val>
                                            <p:strVal val="#ppt_h"/>
                                          </p:val>
                                        </p:tav>
                                      </p:tavLst>
                                    </p:anim>
                                  </p:childTnLst>
                                </p:cTn>
                              </p:par>
                              <p:par>
                                <p:cTn id="19" presetID="23" presetClass="entr" presetSubtype="16" fill="hold" grpId="0" nodeType="withEffect">
                                  <p:stCondLst>
                                    <p:cond delay="0"/>
                                  </p:stCondLst>
                                  <p:childTnLst>
                                    <p:set>
                                      <p:cBhvr>
                                        <p:cTn id="20" dur="1" fill="hold">
                                          <p:stCondLst>
                                            <p:cond delay="0"/>
                                          </p:stCondLst>
                                        </p:cTn>
                                        <p:tgtEl>
                                          <p:spTgt spid="112643">
                                            <p:txEl>
                                              <p:pRg st="2" end="2"/>
                                            </p:txEl>
                                          </p:spTgt>
                                        </p:tgtEl>
                                        <p:attrNameLst>
                                          <p:attrName>style.visibility</p:attrName>
                                        </p:attrNameLst>
                                      </p:cBhvr>
                                      <p:to>
                                        <p:strVal val="visible"/>
                                      </p:to>
                                    </p:set>
                                    <p:anim calcmode="lin" valueType="num">
                                      <p:cBhvr>
                                        <p:cTn id="21" dur="500" fill="hold"/>
                                        <p:tgtEl>
                                          <p:spTgt spid="11264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112643">
                                            <p:txEl>
                                              <p:pRg st="2" end="2"/>
                                            </p:txEl>
                                          </p:spTgt>
                                        </p:tgtEl>
                                        <p:attrNameLst>
                                          <p:attrName>ppt_h</p:attrName>
                                        </p:attrNameLst>
                                      </p:cBhvr>
                                      <p:tavLst>
                                        <p:tav tm="0">
                                          <p:val>
                                            <p:fltVal val="0"/>
                                          </p:val>
                                        </p:tav>
                                        <p:tav tm="100000">
                                          <p:val>
                                            <p:strVal val="#ppt_h"/>
                                          </p:val>
                                        </p:tav>
                                      </p:tavLst>
                                    </p:anim>
                                  </p:childTnLst>
                                </p:cTn>
                              </p:par>
                              <p:par>
                                <p:cTn id="23" presetID="23" presetClass="entr" presetSubtype="16" fill="hold" grpId="0" nodeType="withEffect">
                                  <p:stCondLst>
                                    <p:cond delay="0"/>
                                  </p:stCondLst>
                                  <p:childTnLst>
                                    <p:set>
                                      <p:cBhvr>
                                        <p:cTn id="24" dur="1" fill="hold">
                                          <p:stCondLst>
                                            <p:cond delay="0"/>
                                          </p:stCondLst>
                                        </p:cTn>
                                        <p:tgtEl>
                                          <p:spTgt spid="112643">
                                            <p:txEl>
                                              <p:pRg st="3" end="3"/>
                                            </p:txEl>
                                          </p:spTgt>
                                        </p:tgtEl>
                                        <p:attrNameLst>
                                          <p:attrName>style.visibility</p:attrName>
                                        </p:attrNameLst>
                                      </p:cBhvr>
                                      <p:to>
                                        <p:strVal val="visible"/>
                                      </p:to>
                                    </p:set>
                                    <p:anim calcmode="lin" valueType="num">
                                      <p:cBhvr>
                                        <p:cTn id="25" dur="500" fill="hold"/>
                                        <p:tgtEl>
                                          <p:spTgt spid="112643">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112643">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2" grpId="0" autoUpdateAnimBg="0"/>
      <p:bldP spid="11264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2"/>
          <p:cNvSpPr>
            <a:spLocks noGrp="1"/>
          </p:cNvSpPr>
          <p:nvPr>
            <p:ph type="ftr" sz="quarter" idx="11"/>
          </p:nvPr>
        </p:nvSpPr>
        <p:spPr>
          <a:noFill/>
        </p:spPr>
        <p:txBody>
          <a:bodyPr/>
          <a:lstStyle/>
          <a:p>
            <a:r>
              <a:rPr lang="en-GB" altLang="en-US"/>
              <a:t>HRM1 - L4</a:t>
            </a:r>
          </a:p>
        </p:txBody>
      </p:sp>
      <p:sp>
        <p:nvSpPr>
          <p:cNvPr id="114690" name="Rectangle 2"/>
          <p:cNvSpPr>
            <a:spLocks noChangeArrowheads="1"/>
          </p:cNvSpPr>
          <p:nvPr/>
        </p:nvSpPr>
        <p:spPr bwMode="auto">
          <a:xfrm>
            <a:off x="2971800" y="609600"/>
            <a:ext cx="3200400" cy="685800"/>
          </a:xfrm>
          <a:prstGeom prst="rect">
            <a:avLst/>
          </a:prstGeom>
          <a:solidFill>
            <a:srgbClr val="CC99FF"/>
          </a:solidFill>
          <a:ln w="9525">
            <a:solidFill>
              <a:schemeClr val="tx1"/>
            </a:solidFill>
            <a:miter lim="800000"/>
            <a:headEnd/>
            <a:tailEnd/>
          </a:ln>
        </p:spPr>
        <p:txBody>
          <a:bodyPr wrap="none" anchor="ctr"/>
          <a:lstStyle/>
          <a:p>
            <a:pPr algn="ctr"/>
            <a:r>
              <a:rPr lang="en-GB" sz="2400" b="1">
                <a:latin typeface="Tahoma" pitchFamily="34" charset="0"/>
              </a:rPr>
              <a:t>Corporate strategy</a:t>
            </a:r>
            <a:r>
              <a:rPr lang="en-GB" sz="2400">
                <a:latin typeface="Tahoma" pitchFamily="34" charset="0"/>
              </a:rPr>
              <a:t>:</a:t>
            </a:r>
          </a:p>
          <a:p>
            <a:pPr algn="ctr"/>
            <a:r>
              <a:rPr lang="en-GB" sz="2400">
                <a:latin typeface="Tahoma" pitchFamily="34" charset="0"/>
              </a:rPr>
              <a:t>Disney Corporation</a:t>
            </a:r>
          </a:p>
        </p:txBody>
      </p:sp>
      <p:sp>
        <p:nvSpPr>
          <p:cNvPr id="114691" name="Rectangle 3"/>
          <p:cNvSpPr>
            <a:spLocks noChangeArrowheads="1"/>
          </p:cNvSpPr>
          <p:nvPr/>
        </p:nvSpPr>
        <p:spPr bwMode="auto">
          <a:xfrm>
            <a:off x="533400" y="1905000"/>
            <a:ext cx="2667000" cy="1219200"/>
          </a:xfrm>
          <a:prstGeom prst="rect">
            <a:avLst/>
          </a:prstGeom>
          <a:solidFill>
            <a:srgbClr val="33CCCC"/>
          </a:solidFill>
          <a:ln w="9525">
            <a:solidFill>
              <a:schemeClr val="tx1"/>
            </a:solidFill>
            <a:miter lim="800000"/>
            <a:headEnd/>
            <a:tailEnd/>
          </a:ln>
        </p:spPr>
        <p:txBody>
          <a:bodyPr wrap="none" anchor="ctr"/>
          <a:lstStyle/>
          <a:p>
            <a:pPr algn="ctr"/>
            <a:r>
              <a:rPr lang="en-GB" sz="2400" b="1">
                <a:latin typeface="Tahoma" pitchFamily="34" charset="0"/>
              </a:rPr>
              <a:t>Competitive </a:t>
            </a:r>
          </a:p>
          <a:p>
            <a:pPr algn="ctr"/>
            <a:r>
              <a:rPr lang="en-GB" sz="2400" b="1">
                <a:latin typeface="Tahoma" pitchFamily="34" charset="0"/>
              </a:rPr>
              <a:t>strategy</a:t>
            </a:r>
          </a:p>
          <a:p>
            <a:pPr algn="ctr"/>
            <a:r>
              <a:rPr lang="en-GB" sz="2400">
                <a:latin typeface="Tahoma" pitchFamily="34" charset="0"/>
              </a:rPr>
              <a:t>Disney films</a:t>
            </a:r>
          </a:p>
        </p:txBody>
      </p:sp>
      <p:sp>
        <p:nvSpPr>
          <p:cNvPr id="114692" name="Rectangle 4"/>
          <p:cNvSpPr>
            <a:spLocks noChangeArrowheads="1"/>
          </p:cNvSpPr>
          <p:nvPr/>
        </p:nvSpPr>
        <p:spPr bwMode="auto">
          <a:xfrm>
            <a:off x="3581400" y="1981200"/>
            <a:ext cx="2514600" cy="1219200"/>
          </a:xfrm>
          <a:prstGeom prst="rect">
            <a:avLst/>
          </a:prstGeom>
          <a:solidFill>
            <a:srgbClr val="33CCCC"/>
          </a:solidFill>
          <a:ln w="9525">
            <a:solidFill>
              <a:schemeClr val="tx1"/>
            </a:solidFill>
            <a:miter lim="800000"/>
            <a:headEnd/>
            <a:tailEnd/>
          </a:ln>
        </p:spPr>
        <p:txBody>
          <a:bodyPr wrap="none" anchor="ctr"/>
          <a:lstStyle/>
          <a:p>
            <a:pPr algn="ctr"/>
            <a:r>
              <a:rPr lang="en-GB" sz="2400" b="1">
                <a:latin typeface="Tahoma" pitchFamily="34" charset="0"/>
              </a:rPr>
              <a:t>Competitive </a:t>
            </a:r>
          </a:p>
          <a:p>
            <a:pPr algn="ctr"/>
            <a:r>
              <a:rPr lang="en-GB" sz="2400" b="1">
                <a:latin typeface="Tahoma" pitchFamily="34" charset="0"/>
              </a:rPr>
              <a:t>strategy</a:t>
            </a:r>
          </a:p>
          <a:p>
            <a:pPr algn="ctr"/>
            <a:r>
              <a:rPr lang="en-GB" sz="2400">
                <a:latin typeface="Tahoma" pitchFamily="34" charset="0"/>
              </a:rPr>
              <a:t>Theme Parks</a:t>
            </a:r>
          </a:p>
        </p:txBody>
      </p:sp>
      <p:sp>
        <p:nvSpPr>
          <p:cNvPr id="114693" name="Rectangle 5"/>
          <p:cNvSpPr>
            <a:spLocks noChangeArrowheads="1"/>
          </p:cNvSpPr>
          <p:nvPr/>
        </p:nvSpPr>
        <p:spPr bwMode="auto">
          <a:xfrm>
            <a:off x="6705600" y="1905000"/>
            <a:ext cx="2209800" cy="1447800"/>
          </a:xfrm>
          <a:prstGeom prst="rect">
            <a:avLst/>
          </a:prstGeom>
          <a:solidFill>
            <a:srgbClr val="33CCCC"/>
          </a:solidFill>
          <a:ln w="9525">
            <a:solidFill>
              <a:schemeClr val="tx1"/>
            </a:solidFill>
            <a:miter lim="800000"/>
            <a:headEnd/>
            <a:tailEnd/>
          </a:ln>
        </p:spPr>
        <p:txBody>
          <a:bodyPr wrap="none" anchor="ctr"/>
          <a:lstStyle/>
          <a:p>
            <a:pPr algn="ctr"/>
            <a:r>
              <a:rPr lang="en-GB" sz="2400" b="1">
                <a:latin typeface="Tahoma" pitchFamily="34" charset="0"/>
              </a:rPr>
              <a:t>Competitive </a:t>
            </a:r>
          </a:p>
          <a:p>
            <a:pPr algn="ctr"/>
            <a:r>
              <a:rPr lang="en-GB" sz="2400" b="1">
                <a:latin typeface="Tahoma" pitchFamily="34" charset="0"/>
              </a:rPr>
              <a:t>strategy</a:t>
            </a:r>
          </a:p>
          <a:p>
            <a:pPr algn="ctr"/>
            <a:r>
              <a:rPr lang="en-GB" sz="2400">
                <a:latin typeface="Tahoma" pitchFamily="34" charset="0"/>
              </a:rPr>
              <a:t>ABC network</a:t>
            </a:r>
          </a:p>
        </p:txBody>
      </p:sp>
      <p:sp>
        <p:nvSpPr>
          <p:cNvPr id="114694" name="Rectangle 6"/>
          <p:cNvSpPr>
            <a:spLocks noChangeArrowheads="1"/>
          </p:cNvSpPr>
          <p:nvPr/>
        </p:nvSpPr>
        <p:spPr bwMode="auto">
          <a:xfrm>
            <a:off x="457200" y="3733800"/>
            <a:ext cx="3352800" cy="762000"/>
          </a:xfrm>
          <a:prstGeom prst="rect">
            <a:avLst/>
          </a:prstGeom>
          <a:solidFill>
            <a:schemeClr val="accent2"/>
          </a:solidFill>
          <a:ln w="9525">
            <a:solidFill>
              <a:schemeClr val="tx1"/>
            </a:solidFill>
            <a:miter lim="800000"/>
            <a:headEnd/>
            <a:tailEnd/>
          </a:ln>
        </p:spPr>
        <p:txBody>
          <a:bodyPr wrap="none" anchor="ctr"/>
          <a:lstStyle/>
          <a:p>
            <a:pPr algn="ctr"/>
            <a:r>
              <a:rPr lang="en-GB" sz="2400" b="1">
                <a:latin typeface="Tahoma" pitchFamily="34" charset="0"/>
              </a:rPr>
              <a:t>Functional strategies</a:t>
            </a:r>
          </a:p>
        </p:txBody>
      </p:sp>
      <p:sp>
        <p:nvSpPr>
          <p:cNvPr id="114695" name="Rectangle 7"/>
          <p:cNvSpPr>
            <a:spLocks noChangeArrowheads="1"/>
          </p:cNvSpPr>
          <p:nvPr/>
        </p:nvSpPr>
        <p:spPr bwMode="auto">
          <a:xfrm>
            <a:off x="381000" y="4876800"/>
            <a:ext cx="914400" cy="914400"/>
          </a:xfrm>
          <a:prstGeom prst="rect">
            <a:avLst/>
          </a:prstGeom>
          <a:solidFill>
            <a:schemeClr val="accent1"/>
          </a:solidFill>
          <a:ln w="9525">
            <a:solidFill>
              <a:schemeClr val="tx1"/>
            </a:solidFill>
            <a:miter lim="800000"/>
            <a:headEnd/>
            <a:tailEnd/>
          </a:ln>
        </p:spPr>
        <p:txBody>
          <a:bodyPr wrap="none" anchor="ctr"/>
          <a:lstStyle/>
          <a:p>
            <a:pPr algn="ctr"/>
            <a:r>
              <a:rPr lang="en-GB" sz="2400">
                <a:latin typeface="Tahoma" pitchFamily="34" charset="0"/>
              </a:rPr>
              <a:t>Sales</a:t>
            </a:r>
          </a:p>
        </p:txBody>
      </p:sp>
      <p:sp>
        <p:nvSpPr>
          <p:cNvPr id="114696" name="Rectangle 8"/>
          <p:cNvSpPr>
            <a:spLocks noChangeArrowheads="1"/>
          </p:cNvSpPr>
          <p:nvPr/>
        </p:nvSpPr>
        <p:spPr bwMode="auto">
          <a:xfrm>
            <a:off x="1600200" y="4800600"/>
            <a:ext cx="1447800" cy="990600"/>
          </a:xfrm>
          <a:prstGeom prst="rect">
            <a:avLst/>
          </a:prstGeom>
          <a:solidFill>
            <a:schemeClr val="accent1"/>
          </a:solidFill>
          <a:ln w="9525">
            <a:solidFill>
              <a:schemeClr val="tx1"/>
            </a:solidFill>
            <a:miter lim="800000"/>
            <a:headEnd/>
            <a:tailEnd/>
          </a:ln>
        </p:spPr>
        <p:txBody>
          <a:bodyPr wrap="none" anchor="ctr"/>
          <a:lstStyle/>
          <a:p>
            <a:pPr algn="ctr"/>
            <a:r>
              <a:rPr lang="en-GB" sz="2400">
                <a:latin typeface="Tahoma" pitchFamily="34" charset="0"/>
              </a:rPr>
              <a:t>Human</a:t>
            </a:r>
          </a:p>
          <a:p>
            <a:pPr algn="ctr"/>
            <a:r>
              <a:rPr lang="en-GB" sz="2400">
                <a:latin typeface="Tahoma" pitchFamily="34" charset="0"/>
              </a:rPr>
              <a:t>Resources</a:t>
            </a:r>
          </a:p>
        </p:txBody>
      </p:sp>
      <p:sp>
        <p:nvSpPr>
          <p:cNvPr id="114697" name="Rectangle 9"/>
          <p:cNvSpPr>
            <a:spLocks noChangeArrowheads="1"/>
          </p:cNvSpPr>
          <p:nvPr/>
        </p:nvSpPr>
        <p:spPr bwMode="auto">
          <a:xfrm>
            <a:off x="3505200" y="4876800"/>
            <a:ext cx="2057400" cy="914400"/>
          </a:xfrm>
          <a:prstGeom prst="rect">
            <a:avLst/>
          </a:prstGeom>
          <a:solidFill>
            <a:schemeClr val="accent1"/>
          </a:solidFill>
          <a:ln w="9525">
            <a:solidFill>
              <a:schemeClr val="tx1"/>
            </a:solidFill>
            <a:miter lim="800000"/>
            <a:headEnd/>
            <a:tailEnd/>
          </a:ln>
        </p:spPr>
        <p:txBody>
          <a:bodyPr wrap="none" anchor="ctr"/>
          <a:lstStyle/>
          <a:p>
            <a:pPr algn="ctr"/>
            <a:r>
              <a:rPr lang="en-GB" sz="2400">
                <a:latin typeface="Tahoma" pitchFamily="34" charset="0"/>
              </a:rPr>
              <a:t>Manufacturing</a:t>
            </a:r>
          </a:p>
        </p:txBody>
      </p:sp>
      <p:sp>
        <p:nvSpPr>
          <p:cNvPr id="21515" name="Line 10"/>
          <p:cNvSpPr>
            <a:spLocks noChangeShapeType="1"/>
          </p:cNvSpPr>
          <p:nvPr/>
        </p:nvSpPr>
        <p:spPr bwMode="auto">
          <a:xfrm>
            <a:off x="4495800" y="1295400"/>
            <a:ext cx="0" cy="304800"/>
          </a:xfrm>
          <a:prstGeom prst="line">
            <a:avLst/>
          </a:prstGeom>
          <a:noFill/>
          <a:ln w="9525">
            <a:solidFill>
              <a:schemeClr val="tx1"/>
            </a:solidFill>
            <a:miter lim="800000"/>
            <a:headEnd/>
            <a:tailEnd/>
          </a:ln>
        </p:spPr>
        <p:txBody>
          <a:bodyPr wrap="none"/>
          <a:lstStyle/>
          <a:p>
            <a:endParaRPr lang="en-GB"/>
          </a:p>
        </p:txBody>
      </p:sp>
      <p:sp>
        <p:nvSpPr>
          <p:cNvPr id="21516" name="Line 11"/>
          <p:cNvSpPr>
            <a:spLocks noChangeShapeType="1"/>
          </p:cNvSpPr>
          <p:nvPr/>
        </p:nvSpPr>
        <p:spPr bwMode="auto">
          <a:xfrm>
            <a:off x="1752600" y="1676400"/>
            <a:ext cx="6096000" cy="0"/>
          </a:xfrm>
          <a:prstGeom prst="line">
            <a:avLst/>
          </a:prstGeom>
          <a:noFill/>
          <a:ln w="9525">
            <a:solidFill>
              <a:schemeClr val="tx1"/>
            </a:solidFill>
            <a:miter lim="800000"/>
            <a:headEnd/>
            <a:tailEnd/>
          </a:ln>
        </p:spPr>
        <p:txBody>
          <a:bodyPr wrap="none"/>
          <a:lstStyle/>
          <a:p>
            <a:endParaRPr lang="en-GB"/>
          </a:p>
        </p:txBody>
      </p:sp>
      <p:sp>
        <p:nvSpPr>
          <p:cNvPr id="21517" name="Line 12"/>
          <p:cNvSpPr>
            <a:spLocks noChangeShapeType="1"/>
          </p:cNvSpPr>
          <p:nvPr/>
        </p:nvSpPr>
        <p:spPr bwMode="auto">
          <a:xfrm>
            <a:off x="1752600" y="1676400"/>
            <a:ext cx="0" cy="228600"/>
          </a:xfrm>
          <a:prstGeom prst="line">
            <a:avLst/>
          </a:prstGeom>
          <a:noFill/>
          <a:ln w="9525">
            <a:solidFill>
              <a:schemeClr val="tx1"/>
            </a:solidFill>
            <a:miter lim="800000"/>
            <a:headEnd/>
            <a:tailEnd/>
          </a:ln>
        </p:spPr>
        <p:txBody>
          <a:bodyPr wrap="none"/>
          <a:lstStyle/>
          <a:p>
            <a:endParaRPr lang="en-GB"/>
          </a:p>
        </p:txBody>
      </p:sp>
      <p:sp>
        <p:nvSpPr>
          <p:cNvPr id="21518" name="Line 13"/>
          <p:cNvSpPr>
            <a:spLocks noChangeShapeType="1"/>
          </p:cNvSpPr>
          <p:nvPr/>
        </p:nvSpPr>
        <p:spPr bwMode="auto">
          <a:xfrm>
            <a:off x="4495800" y="1676400"/>
            <a:ext cx="0" cy="304800"/>
          </a:xfrm>
          <a:prstGeom prst="line">
            <a:avLst/>
          </a:prstGeom>
          <a:noFill/>
          <a:ln w="9525">
            <a:solidFill>
              <a:schemeClr val="tx1"/>
            </a:solidFill>
            <a:miter lim="800000"/>
            <a:headEnd/>
            <a:tailEnd/>
          </a:ln>
        </p:spPr>
        <p:txBody>
          <a:bodyPr wrap="none"/>
          <a:lstStyle/>
          <a:p>
            <a:endParaRPr lang="en-GB"/>
          </a:p>
        </p:txBody>
      </p:sp>
      <p:sp>
        <p:nvSpPr>
          <p:cNvPr id="21519" name="Line 14"/>
          <p:cNvSpPr>
            <a:spLocks noChangeShapeType="1"/>
          </p:cNvSpPr>
          <p:nvPr/>
        </p:nvSpPr>
        <p:spPr bwMode="auto">
          <a:xfrm>
            <a:off x="7848600" y="1676400"/>
            <a:ext cx="0" cy="228600"/>
          </a:xfrm>
          <a:prstGeom prst="line">
            <a:avLst/>
          </a:prstGeom>
          <a:noFill/>
          <a:ln w="9525">
            <a:solidFill>
              <a:schemeClr val="tx1"/>
            </a:solidFill>
            <a:miter lim="800000"/>
            <a:headEnd/>
            <a:tailEnd/>
          </a:ln>
        </p:spPr>
        <p:txBody>
          <a:bodyPr wrap="none"/>
          <a:lstStyle/>
          <a:p>
            <a:endParaRPr lang="en-GB"/>
          </a:p>
        </p:txBody>
      </p:sp>
      <p:sp>
        <p:nvSpPr>
          <p:cNvPr id="21520" name="Line 15"/>
          <p:cNvSpPr>
            <a:spLocks noChangeShapeType="1"/>
          </p:cNvSpPr>
          <p:nvPr/>
        </p:nvSpPr>
        <p:spPr bwMode="auto">
          <a:xfrm>
            <a:off x="1752600" y="3124200"/>
            <a:ext cx="0" cy="533400"/>
          </a:xfrm>
          <a:prstGeom prst="line">
            <a:avLst/>
          </a:prstGeom>
          <a:noFill/>
          <a:ln w="9525">
            <a:solidFill>
              <a:schemeClr val="tx1"/>
            </a:solidFill>
            <a:miter lim="800000"/>
            <a:headEnd/>
            <a:tailEnd/>
          </a:ln>
        </p:spPr>
        <p:txBody>
          <a:bodyPr wrap="none"/>
          <a:lstStyle/>
          <a:p>
            <a:endParaRPr lang="en-GB"/>
          </a:p>
        </p:txBody>
      </p:sp>
      <p:sp>
        <p:nvSpPr>
          <p:cNvPr id="21521" name="Line 16"/>
          <p:cNvSpPr>
            <a:spLocks noChangeShapeType="1"/>
          </p:cNvSpPr>
          <p:nvPr/>
        </p:nvSpPr>
        <p:spPr bwMode="auto">
          <a:xfrm>
            <a:off x="914400" y="4572000"/>
            <a:ext cx="0" cy="304800"/>
          </a:xfrm>
          <a:prstGeom prst="line">
            <a:avLst/>
          </a:prstGeom>
          <a:noFill/>
          <a:ln w="9525">
            <a:solidFill>
              <a:schemeClr val="tx1"/>
            </a:solidFill>
            <a:miter lim="800000"/>
            <a:headEnd/>
            <a:tailEnd/>
          </a:ln>
        </p:spPr>
        <p:txBody>
          <a:bodyPr wrap="none"/>
          <a:lstStyle/>
          <a:p>
            <a:endParaRPr lang="en-GB"/>
          </a:p>
        </p:txBody>
      </p:sp>
      <p:sp>
        <p:nvSpPr>
          <p:cNvPr id="21522" name="Line 17"/>
          <p:cNvSpPr>
            <a:spLocks noChangeShapeType="1"/>
          </p:cNvSpPr>
          <p:nvPr/>
        </p:nvSpPr>
        <p:spPr bwMode="auto">
          <a:xfrm>
            <a:off x="2209800" y="4495800"/>
            <a:ext cx="0" cy="304800"/>
          </a:xfrm>
          <a:prstGeom prst="line">
            <a:avLst/>
          </a:prstGeom>
          <a:noFill/>
          <a:ln w="9525">
            <a:solidFill>
              <a:schemeClr val="tx1"/>
            </a:solidFill>
            <a:miter lim="800000"/>
            <a:headEnd/>
            <a:tailEnd/>
          </a:ln>
        </p:spPr>
        <p:txBody>
          <a:bodyPr wrap="none"/>
          <a:lstStyle/>
          <a:p>
            <a:endParaRPr lang="en-GB"/>
          </a:p>
        </p:txBody>
      </p:sp>
      <p:sp>
        <p:nvSpPr>
          <p:cNvPr id="21523" name="Line 18"/>
          <p:cNvSpPr>
            <a:spLocks noChangeShapeType="1"/>
          </p:cNvSpPr>
          <p:nvPr/>
        </p:nvSpPr>
        <p:spPr bwMode="auto">
          <a:xfrm>
            <a:off x="4572000" y="4114800"/>
            <a:ext cx="0" cy="762000"/>
          </a:xfrm>
          <a:prstGeom prst="line">
            <a:avLst/>
          </a:prstGeom>
          <a:noFill/>
          <a:ln w="9525">
            <a:solidFill>
              <a:schemeClr val="tx1"/>
            </a:solidFill>
            <a:miter lim="800000"/>
            <a:headEnd/>
            <a:tailEnd/>
          </a:ln>
        </p:spPr>
        <p:txBody>
          <a:bodyPr wrap="none"/>
          <a:lstStyle/>
          <a:p>
            <a:endParaRPr lang="en-GB"/>
          </a:p>
        </p:txBody>
      </p:sp>
      <p:sp>
        <p:nvSpPr>
          <p:cNvPr id="21524" name="Line 19"/>
          <p:cNvSpPr>
            <a:spLocks noChangeShapeType="1"/>
          </p:cNvSpPr>
          <p:nvPr/>
        </p:nvSpPr>
        <p:spPr bwMode="auto">
          <a:xfrm>
            <a:off x="3810000" y="4114800"/>
            <a:ext cx="762000" cy="0"/>
          </a:xfrm>
          <a:prstGeom prst="line">
            <a:avLst/>
          </a:prstGeom>
          <a:noFill/>
          <a:ln w="9525">
            <a:solidFill>
              <a:schemeClr val="tx1"/>
            </a:solidFill>
            <a:miter lim="800000"/>
            <a:headEnd/>
            <a:tailEnd/>
          </a:ln>
        </p:spPr>
        <p:txBody>
          <a:bodyPr wrap="none"/>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14690"/>
                                        </p:tgtEl>
                                        <p:attrNameLst>
                                          <p:attrName>style.visibility</p:attrName>
                                        </p:attrNameLst>
                                      </p:cBhvr>
                                      <p:to>
                                        <p:strVal val="visible"/>
                                      </p:to>
                                    </p:set>
                                    <p:anim calcmode="lin" valueType="num">
                                      <p:cBhvr>
                                        <p:cTn id="7" dur="1000" fill="hold"/>
                                        <p:tgtEl>
                                          <p:spTgt spid="114690"/>
                                        </p:tgtEl>
                                        <p:attrNameLst>
                                          <p:attrName>ppt_w</p:attrName>
                                        </p:attrNameLst>
                                      </p:cBhvr>
                                      <p:tavLst>
                                        <p:tav tm="0">
                                          <p:val>
                                            <p:fltVal val="0"/>
                                          </p:val>
                                        </p:tav>
                                        <p:tav tm="100000">
                                          <p:val>
                                            <p:strVal val="#ppt_w"/>
                                          </p:val>
                                        </p:tav>
                                      </p:tavLst>
                                    </p:anim>
                                    <p:anim calcmode="lin" valueType="num">
                                      <p:cBhvr>
                                        <p:cTn id="8" dur="1000" fill="hold"/>
                                        <p:tgtEl>
                                          <p:spTgt spid="114690"/>
                                        </p:tgtEl>
                                        <p:attrNameLst>
                                          <p:attrName>ppt_h</p:attrName>
                                        </p:attrNameLst>
                                      </p:cBhvr>
                                      <p:tavLst>
                                        <p:tav tm="0">
                                          <p:val>
                                            <p:fltVal val="0"/>
                                          </p:val>
                                        </p:tav>
                                        <p:tav tm="100000">
                                          <p:val>
                                            <p:strVal val="#ppt_h"/>
                                          </p:val>
                                        </p:tav>
                                      </p:tavLst>
                                    </p:anim>
                                    <p:anim calcmode="lin" valueType="num">
                                      <p:cBhvr>
                                        <p:cTn id="9" dur="1000" fill="hold"/>
                                        <p:tgtEl>
                                          <p:spTgt spid="114690"/>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469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grpId="0" nodeType="clickEffect">
                                  <p:stCondLst>
                                    <p:cond delay="0"/>
                                  </p:stCondLst>
                                  <p:childTnLst>
                                    <p:set>
                                      <p:cBhvr>
                                        <p:cTn id="14" dur="1" fill="hold">
                                          <p:stCondLst>
                                            <p:cond delay="0"/>
                                          </p:stCondLst>
                                        </p:cTn>
                                        <p:tgtEl>
                                          <p:spTgt spid="114691"/>
                                        </p:tgtEl>
                                        <p:attrNameLst>
                                          <p:attrName>style.visibility</p:attrName>
                                        </p:attrNameLst>
                                      </p:cBhvr>
                                      <p:to>
                                        <p:strVal val="visible"/>
                                      </p:to>
                                    </p:set>
                                    <p:anim calcmode="lin" valueType="num">
                                      <p:cBhvr>
                                        <p:cTn id="15" dur="1000" fill="hold"/>
                                        <p:tgtEl>
                                          <p:spTgt spid="114691"/>
                                        </p:tgtEl>
                                        <p:attrNameLst>
                                          <p:attrName>ppt_w</p:attrName>
                                        </p:attrNameLst>
                                      </p:cBhvr>
                                      <p:tavLst>
                                        <p:tav tm="0">
                                          <p:val>
                                            <p:fltVal val="0"/>
                                          </p:val>
                                        </p:tav>
                                        <p:tav tm="100000">
                                          <p:val>
                                            <p:strVal val="#ppt_w"/>
                                          </p:val>
                                        </p:tav>
                                      </p:tavLst>
                                    </p:anim>
                                    <p:anim calcmode="lin" valueType="num">
                                      <p:cBhvr>
                                        <p:cTn id="16" dur="1000" fill="hold"/>
                                        <p:tgtEl>
                                          <p:spTgt spid="114691"/>
                                        </p:tgtEl>
                                        <p:attrNameLst>
                                          <p:attrName>ppt_h</p:attrName>
                                        </p:attrNameLst>
                                      </p:cBhvr>
                                      <p:tavLst>
                                        <p:tav tm="0">
                                          <p:val>
                                            <p:fltVal val="0"/>
                                          </p:val>
                                        </p:tav>
                                        <p:tav tm="100000">
                                          <p:val>
                                            <p:strVal val="#ppt_h"/>
                                          </p:val>
                                        </p:tav>
                                      </p:tavLst>
                                    </p:anim>
                                    <p:anim calcmode="lin" valueType="num">
                                      <p:cBhvr>
                                        <p:cTn id="17" dur="1000" fill="hold"/>
                                        <p:tgtEl>
                                          <p:spTgt spid="114691"/>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114691"/>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114692"/>
                                        </p:tgtEl>
                                        <p:attrNameLst>
                                          <p:attrName>style.visibility</p:attrName>
                                        </p:attrNameLst>
                                      </p:cBhvr>
                                      <p:to>
                                        <p:strVal val="visible"/>
                                      </p:to>
                                    </p:set>
                                    <p:anim calcmode="lin" valueType="num">
                                      <p:cBhvr>
                                        <p:cTn id="23" dur="1000" fill="hold"/>
                                        <p:tgtEl>
                                          <p:spTgt spid="114692"/>
                                        </p:tgtEl>
                                        <p:attrNameLst>
                                          <p:attrName>ppt_w</p:attrName>
                                        </p:attrNameLst>
                                      </p:cBhvr>
                                      <p:tavLst>
                                        <p:tav tm="0">
                                          <p:val>
                                            <p:fltVal val="0"/>
                                          </p:val>
                                        </p:tav>
                                        <p:tav tm="100000">
                                          <p:val>
                                            <p:strVal val="#ppt_w"/>
                                          </p:val>
                                        </p:tav>
                                      </p:tavLst>
                                    </p:anim>
                                    <p:anim calcmode="lin" valueType="num">
                                      <p:cBhvr>
                                        <p:cTn id="24" dur="1000" fill="hold"/>
                                        <p:tgtEl>
                                          <p:spTgt spid="114692"/>
                                        </p:tgtEl>
                                        <p:attrNameLst>
                                          <p:attrName>ppt_h</p:attrName>
                                        </p:attrNameLst>
                                      </p:cBhvr>
                                      <p:tavLst>
                                        <p:tav tm="0">
                                          <p:val>
                                            <p:fltVal val="0"/>
                                          </p:val>
                                        </p:tav>
                                        <p:tav tm="100000">
                                          <p:val>
                                            <p:strVal val="#ppt_h"/>
                                          </p:val>
                                        </p:tav>
                                      </p:tavLst>
                                    </p:anim>
                                    <p:anim calcmode="lin" valueType="num">
                                      <p:cBhvr>
                                        <p:cTn id="25" dur="1000" fill="hold"/>
                                        <p:tgtEl>
                                          <p:spTgt spid="114692"/>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11469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grpId="0" nodeType="clickEffect">
                                  <p:stCondLst>
                                    <p:cond delay="0"/>
                                  </p:stCondLst>
                                  <p:childTnLst>
                                    <p:set>
                                      <p:cBhvr>
                                        <p:cTn id="30" dur="1" fill="hold">
                                          <p:stCondLst>
                                            <p:cond delay="0"/>
                                          </p:stCondLst>
                                        </p:cTn>
                                        <p:tgtEl>
                                          <p:spTgt spid="114693"/>
                                        </p:tgtEl>
                                        <p:attrNameLst>
                                          <p:attrName>style.visibility</p:attrName>
                                        </p:attrNameLst>
                                      </p:cBhvr>
                                      <p:to>
                                        <p:strVal val="visible"/>
                                      </p:to>
                                    </p:set>
                                    <p:anim calcmode="lin" valueType="num">
                                      <p:cBhvr>
                                        <p:cTn id="31" dur="1000" fill="hold"/>
                                        <p:tgtEl>
                                          <p:spTgt spid="114693"/>
                                        </p:tgtEl>
                                        <p:attrNameLst>
                                          <p:attrName>ppt_w</p:attrName>
                                        </p:attrNameLst>
                                      </p:cBhvr>
                                      <p:tavLst>
                                        <p:tav tm="0">
                                          <p:val>
                                            <p:fltVal val="0"/>
                                          </p:val>
                                        </p:tav>
                                        <p:tav tm="100000">
                                          <p:val>
                                            <p:strVal val="#ppt_w"/>
                                          </p:val>
                                        </p:tav>
                                      </p:tavLst>
                                    </p:anim>
                                    <p:anim calcmode="lin" valueType="num">
                                      <p:cBhvr>
                                        <p:cTn id="32" dur="1000" fill="hold"/>
                                        <p:tgtEl>
                                          <p:spTgt spid="114693"/>
                                        </p:tgtEl>
                                        <p:attrNameLst>
                                          <p:attrName>ppt_h</p:attrName>
                                        </p:attrNameLst>
                                      </p:cBhvr>
                                      <p:tavLst>
                                        <p:tav tm="0">
                                          <p:val>
                                            <p:fltVal val="0"/>
                                          </p:val>
                                        </p:tav>
                                        <p:tav tm="100000">
                                          <p:val>
                                            <p:strVal val="#ppt_h"/>
                                          </p:val>
                                        </p:tav>
                                      </p:tavLst>
                                    </p:anim>
                                    <p:anim calcmode="lin" valueType="num">
                                      <p:cBhvr>
                                        <p:cTn id="33" dur="1000" fill="hold"/>
                                        <p:tgtEl>
                                          <p:spTgt spid="114693"/>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11469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p:stCondLst>
                        <p:cond delay="indefinite"/>
                      </p:stCondLst>
                      <p:childTnLst>
                        <p:par>
                          <p:cTn id="36" fill="hold">
                            <p:stCondLst>
                              <p:cond delay="0"/>
                            </p:stCondLst>
                            <p:childTnLst>
                              <p:par>
                                <p:cTn id="37" presetID="15" presetClass="entr" presetSubtype="0" fill="hold" grpId="0" nodeType="clickEffect">
                                  <p:stCondLst>
                                    <p:cond delay="0"/>
                                  </p:stCondLst>
                                  <p:childTnLst>
                                    <p:set>
                                      <p:cBhvr>
                                        <p:cTn id="38" dur="1" fill="hold">
                                          <p:stCondLst>
                                            <p:cond delay="0"/>
                                          </p:stCondLst>
                                        </p:cTn>
                                        <p:tgtEl>
                                          <p:spTgt spid="114694"/>
                                        </p:tgtEl>
                                        <p:attrNameLst>
                                          <p:attrName>style.visibility</p:attrName>
                                        </p:attrNameLst>
                                      </p:cBhvr>
                                      <p:to>
                                        <p:strVal val="visible"/>
                                      </p:to>
                                    </p:set>
                                    <p:anim calcmode="lin" valueType="num">
                                      <p:cBhvr>
                                        <p:cTn id="39" dur="1000" fill="hold"/>
                                        <p:tgtEl>
                                          <p:spTgt spid="114694"/>
                                        </p:tgtEl>
                                        <p:attrNameLst>
                                          <p:attrName>ppt_w</p:attrName>
                                        </p:attrNameLst>
                                      </p:cBhvr>
                                      <p:tavLst>
                                        <p:tav tm="0">
                                          <p:val>
                                            <p:fltVal val="0"/>
                                          </p:val>
                                        </p:tav>
                                        <p:tav tm="100000">
                                          <p:val>
                                            <p:strVal val="#ppt_w"/>
                                          </p:val>
                                        </p:tav>
                                      </p:tavLst>
                                    </p:anim>
                                    <p:anim calcmode="lin" valueType="num">
                                      <p:cBhvr>
                                        <p:cTn id="40" dur="1000" fill="hold"/>
                                        <p:tgtEl>
                                          <p:spTgt spid="114694"/>
                                        </p:tgtEl>
                                        <p:attrNameLst>
                                          <p:attrName>ppt_h</p:attrName>
                                        </p:attrNameLst>
                                      </p:cBhvr>
                                      <p:tavLst>
                                        <p:tav tm="0">
                                          <p:val>
                                            <p:fltVal val="0"/>
                                          </p:val>
                                        </p:tav>
                                        <p:tav tm="100000">
                                          <p:val>
                                            <p:strVal val="#ppt_h"/>
                                          </p:val>
                                        </p:tav>
                                      </p:tavLst>
                                    </p:anim>
                                    <p:anim calcmode="lin" valueType="num">
                                      <p:cBhvr>
                                        <p:cTn id="41" dur="1000" fill="hold"/>
                                        <p:tgtEl>
                                          <p:spTgt spid="114694"/>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11469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3" fill="hold">
                      <p:stCondLst>
                        <p:cond delay="indefinite"/>
                      </p:stCondLst>
                      <p:childTnLst>
                        <p:par>
                          <p:cTn id="44" fill="hold">
                            <p:stCondLst>
                              <p:cond delay="0"/>
                            </p:stCondLst>
                            <p:childTnLst>
                              <p:par>
                                <p:cTn id="45" presetID="15" presetClass="entr" presetSubtype="0" fill="hold" grpId="0" nodeType="clickEffect">
                                  <p:stCondLst>
                                    <p:cond delay="0"/>
                                  </p:stCondLst>
                                  <p:childTnLst>
                                    <p:set>
                                      <p:cBhvr>
                                        <p:cTn id="46" dur="1" fill="hold">
                                          <p:stCondLst>
                                            <p:cond delay="0"/>
                                          </p:stCondLst>
                                        </p:cTn>
                                        <p:tgtEl>
                                          <p:spTgt spid="114695"/>
                                        </p:tgtEl>
                                        <p:attrNameLst>
                                          <p:attrName>style.visibility</p:attrName>
                                        </p:attrNameLst>
                                      </p:cBhvr>
                                      <p:to>
                                        <p:strVal val="visible"/>
                                      </p:to>
                                    </p:set>
                                    <p:anim calcmode="lin" valueType="num">
                                      <p:cBhvr>
                                        <p:cTn id="47" dur="1000" fill="hold"/>
                                        <p:tgtEl>
                                          <p:spTgt spid="114695"/>
                                        </p:tgtEl>
                                        <p:attrNameLst>
                                          <p:attrName>ppt_w</p:attrName>
                                        </p:attrNameLst>
                                      </p:cBhvr>
                                      <p:tavLst>
                                        <p:tav tm="0">
                                          <p:val>
                                            <p:fltVal val="0"/>
                                          </p:val>
                                        </p:tav>
                                        <p:tav tm="100000">
                                          <p:val>
                                            <p:strVal val="#ppt_w"/>
                                          </p:val>
                                        </p:tav>
                                      </p:tavLst>
                                    </p:anim>
                                    <p:anim calcmode="lin" valueType="num">
                                      <p:cBhvr>
                                        <p:cTn id="48" dur="1000" fill="hold"/>
                                        <p:tgtEl>
                                          <p:spTgt spid="114695"/>
                                        </p:tgtEl>
                                        <p:attrNameLst>
                                          <p:attrName>ppt_h</p:attrName>
                                        </p:attrNameLst>
                                      </p:cBhvr>
                                      <p:tavLst>
                                        <p:tav tm="0">
                                          <p:val>
                                            <p:fltVal val="0"/>
                                          </p:val>
                                        </p:tav>
                                        <p:tav tm="100000">
                                          <p:val>
                                            <p:strVal val="#ppt_h"/>
                                          </p:val>
                                        </p:tav>
                                      </p:tavLst>
                                    </p:anim>
                                    <p:anim calcmode="lin" valueType="num">
                                      <p:cBhvr>
                                        <p:cTn id="49" dur="1000" fill="hold"/>
                                        <p:tgtEl>
                                          <p:spTgt spid="114695"/>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11469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1" fill="hold">
                      <p:stCondLst>
                        <p:cond delay="indefinite"/>
                      </p:stCondLst>
                      <p:childTnLst>
                        <p:par>
                          <p:cTn id="52" fill="hold">
                            <p:stCondLst>
                              <p:cond delay="0"/>
                            </p:stCondLst>
                            <p:childTnLst>
                              <p:par>
                                <p:cTn id="53" presetID="15" presetClass="entr" presetSubtype="0" fill="hold" grpId="0" nodeType="clickEffect">
                                  <p:stCondLst>
                                    <p:cond delay="0"/>
                                  </p:stCondLst>
                                  <p:childTnLst>
                                    <p:set>
                                      <p:cBhvr>
                                        <p:cTn id="54" dur="1" fill="hold">
                                          <p:stCondLst>
                                            <p:cond delay="0"/>
                                          </p:stCondLst>
                                        </p:cTn>
                                        <p:tgtEl>
                                          <p:spTgt spid="114696"/>
                                        </p:tgtEl>
                                        <p:attrNameLst>
                                          <p:attrName>style.visibility</p:attrName>
                                        </p:attrNameLst>
                                      </p:cBhvr>
                                      <p:to>
                                        <p:strVal val="visible"/>
                                      </p:to>
                                    </p:set>
                                    <p:anim calcmode="lin" valueType="num">
                                      <p:cBhvr>
                                        <p:cTn id="55" dur="1000" fill="hold"/>
                                        <p:tgtEl>
                                          <p:spTgt spid="114696"/>
                                        </p:tgtEl>
                                        <p:attrNameLst>
                                          <p:attrName>ppt_w</p:attrName>
                                        </p:attrNameLst>
                                      </p:cBhvr>
                                      <p:tavLst>
                                        <p:tav tm="0">
                                          <p:val>
                                            <p:fltVal val="0"/>
                                          </p:val>
                                        </p:tav>
                                        <p:tav tm="100000">
                                          <p:val>
                                            <p:strVal val="#ppt_w"/>
                                          </p:val>
                                        </p:tav>
                                      </p:tavLst>
                                    </p:anim>
                                    <p:anim calcmode="lin" valueType="num">
                                      <p:cBhvr>
                                        <p:cTn id="56" dur="1000" fill="hold"/>
                                        <p:tgtEl>
                                          <p:spTgt spid="114696"/>
                                        </p:tgtEl>
                                        <p:attrNameLst>
                                          <p:attrName>ppt_h</p:attrName>
                                        </p:attrNameLst>
                                      </p:cBhvr>
                                      <p:tavLst>
                                        <p:tav tm="0">
                                          <p:val>
                                            <p:fltVal val="0"/>
                                          </p:val>
                                        </p:tav>
                                        <p:tav tm="100000">
                                          <p:val>
                                            <p:strVal val="#ppt_h"/>
                                          </p:val>
                                        </p:tav>
                                      </p:tavLst>
                                    </p:anim>
                                    <p:anim calcmode="lin" valueType="num">
                                      <p:cBhvr>
                                        <p:cTn id="57" dur="1000" fill="hold"/>
                                        <p:tgtEl>
                                          <p:spTgt spid="114696"/>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11469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9" fill="hold">
                      <p:stCondLst>
                        <p:cond delay="indefinite"/>
                      </p:stCondLst>
                      <p:childTnLst>
                        <p:par>
                          <p:cTn id="60" fill="hold">
                            <p:stCondLst>
                              <p:cond delay="0"/>
                            </p:stCondLst>
                            <p:childTnLst>
                              <p:par>
                                <p:cTn id="61" presetID="15" presetClass="entr" presetSubtype="0" fill="hold" grpId="0" nodeType="clickEffect">
                                  <p:stCondLst>
                                    <p:cond delay="0"/>
                                  </p:stCondLst>
                                  <p:childTnLst>
                                    <p:set>
                                      <p:cBhvr>
                                        <p:cTn id="62" dur="1" fill="hold">
                                          <p:stCondLst>
                                            <p:cond delay="0"/>
                                          </p:stCondLst>
                                        </p:cTn>
                                        <p:tgtEl>
                                          <p:spTgt spid="114697"/>
                                        </p:tgtEl>
                                        <p:attrNameLst>
                                          <p:attrName>style.visibility</p:attrName>
                                        </p:attrNameLst>
                                      </p:cBhvr>
                                      <p:to>
                                        <p:strVal val="visible"/>
                                      </p:to>
                                    </p:set>
                                    <p:anim calcmode="lin" valueType="num">
                                      <p:cBhvr>
                                        <p:cTn id="63" dur="1000" fill="hold"/>
                                        <p:tgtEl>
                                          <p:spTgt spid="114697"/>
                                        </p:tgtEl>
                                        <p:attrNameLst>
                                          <p:attrName>ppt_w</p:attrName>
                                        </p:attrNameLst>
                                      </p:cBhvr>
                                      <p:tavLst>
                                        <p:tav tm="0">
                                          <p:val>
                                            <p:fltVal val="0"/>
                                          </p:val>
                                        </p:tav>
                                        <p:tav tm="100000">
                                          <p:val>
                                            <p:strVal val="#ppt_w"/>
                                          </p:val>
                                        </p:tav>
                                      </p:tavLst>
                                    </p:anim>
                                    <p:anim calcmode="lin" valueType="num">
                                      <p:cBhvr>
                                        <p:cTn id="64" dur="1000" fill="hold"/>
                                        <p:tgtEl>
                                          <p:spTgt spid="114697"/>
                                        </p:tgtEl>
                                        <p:attrNameLst>
                                          <p:attrName>ppt_h</p:attrName>
                                        </p:attrNameLst>
                                      </p:cBhvr>
                                      <p:tavLst>
                                        <p:tav tm="0">
                                          <p:val>
                                            <p:fltVal val="0"/>
                                          </p:val>
                                        </p:tav>
                                        <p:tav tm="100000">
                                          <p:val>
                                            <p:strVal val="#ppt_h"/>
                                          </p:val>
                                        </p:tav>
                                      </p:tavLst>
                                    </p:anim>
                                    <p:anim calcmode="lin" valueType="num">
                                      <p:cBhvr>
                                        <p:cTn id="65" dur="1000" fill="hold"/>
                                        <p:tgtEl>
                                          <p:spTgt spid="114697"/>
                                        </p:tgtEl>
                                        <p:attrNameLst>
                                          <p:attrName>ppt_x</p:attrName>
                                        </p:attrNameLst>
                                      </p:cBhvr>
                                      <p:tavLst>
                                        <p:tav tm="0" fmla="#ppt_x+(cos(-2*pi*(1-$))*-#ppt_x-sin(-2*pi*(1-$))*(1-#ppt_y))*(1-$)">
                                          <p:val>
                                            <p:fltVal val="0"/>
                                          </p:val>
                                        </p:tav>
                                        <p:tav tm="100000">
                                          <p:val>
                                            <p:fltVal val="1"/>
                                          </p:val>
                                        </p:tav>
                                      </p:tavLst>
                                    </p:anim>
                                    <p:anim calcmode="lin" valueType="num">
                                      <p:cBhvr>
                                        <p:cTn id="66" dur="1000" fill="hold"/>
                                        <p:tgtEl>
                                          <p:spTgt spid="11469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0" grpId="0" animBg="1" autoUpdateAnimBg="0"/>
      <p:bldP spid="114691" grpId="0" animBg="1" autoUpdateAnimBg="0"/>
      <p:bldP spid="114692" grpId="0" animBg="1" autoUpdateAnimBg="0"/>
      <p:bldP spid="114693" grpId="0" animBg="1" autoUpdateAnimBg="0"/>
      <p:bldP spid="114694" grpId="0" animBg="1" autoUpdateAnimBg="0"/>
      <p:bldP spid="114695" grpId="0" animBg="1" autoUpdateAnimBg="0"/>
      <p:bldP spid="114696" grpId="0" animBg="1" autoUpdateAnimBg="0"/>
      <p:bldP spid="114697" grpId="0" animBg="1"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a:noFill/>
        </p:spPr>
        <p:txBody>
          <a:bodyPr/>
          <a:lstStyle/>
          <a:p>
            <a:r>
              <a:rPr lang="en-GB" altLang="en-US"/>
              <a:t>HRM1 - L4</a:t>
            </a:r>
          </a:p>
        </p:txBody>
      </p:sp>
      <p:sp>
        <p:nvSpPr>
          <p:cNvPr id="22531" name="Rectangle 2"/>
          <p:cNvSpPr>
            <a:spLocks noGrp="1" noChangeArrowheads="1"/>
          </p:cNvSpPr>
          <p:nvPr>
            <p:ph type="title"/>
          </p:nvPr>
        </p:nvSpPr>
        <p:spPr/>
        <p:txBody>
          <a:bodyPr/>
          <a:lstStyle/>
          <a:p>
            <a:pPr eaLnBrk="1" hangingPunct="1"/>
            <a:r>
              <a:rPr lang="en-GB" smtClean="0"/>
              <a:t>Corporate Level Strategy…</a:t>
            </a:r>
          </a:p>
        </p:txBody>
      </p:sp>
      <p:sp>
        <p:nvSpPr>
          <p:cNvPr id="22532" name="Rectangle 3"/>
          <p:cNvSpPr>
            <a:spLocks noGrp="1" noChangeArrowheads="1"/>
          </p:cNvSpPr>
          <p:nvPr>
            <p:ph type="body" idx="1"/>
          </p:nvPr>
        </p:nvSpPr>
        <p:spPr/>
        <p:txBody>
          <a:bodyPr/>
          <a:lstStyle/>
          <a:p>
            <a:pPr eaLnBrk="1" hangingPunct="1"/>
            <a:r>
              <a:rPr lang="en-GB" smtClean="0"/>
              <a:t>A plan that identifies the portfolio of businesses that comprise a company and how they relate to each other.</a:t>
            </a:r>
          </a:p>
        </p:txBody>
      </p:sp>
      <p:pic>
        <p:nvPicPr>
          <p:cNvPr id="22533" name="Picture 4" descr="bd05078_[1]"/>
          <p:cNvPicPr>
            <a:picLocks noChangeAspect="1" noChangeArrowheads="1"/>
          </p:cNvPicPr>
          <p:nvPr/>
        </p:nvPicPr>
        <p:blipFill>
          <a:blip r:embed="rId2" cstate="print"/>
          <a:srcRect/>
          <a:stretch>
            <a:fillRect/>
          </a:stretch>
        </p:blipFill>
        <p:spPr bwMode="auto">
          <a:xfrm>
            <a:off x="3995738" y="3644900"/>
            <a:ext cx="2659062" cy="2484438"/>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a:noFill/>
        </p:spPr>
        <p:txBody>
          <a:bodyPr/>
          <a:lstStyle/>
          <a:p>
            <a:r>
              <a:rPr lang="en-GB" altLang="en-US"/>
              <a:t>HRM1 - L4</a:t>
            </a:r>
          </a:p>
        </p:txBody>
      </p:sp>
      <p:sp>
        <p:nvSpPr>
          <p:cNvPr id="118786" name="Rectangle 2"/>
          <p:cNvSpPr>
            <a:spLocks noGrp="1" noChangeArrowheads="1"/>
          </p:cNvSpPr>
          <p:nvPr>
            <p:ph type="title"/>
          </p:nvPr>
        </p:nvSpPr>
        <p:spPr/>
        <p:txBody>
          <a:bodyPr/>
          <a:lstStyle/>
          <a:p>
            <a:pPr eaLnBrk="1" hangingPunct="1"/>
            <a:r>
              <a:rPr lang="en-GB" smtClean="0"/>
              <a:t>Corporate can grow through:</a:t>
            </a:r>
          </a:p>
        </p:txBody>
      </p:sp>
      <p:sp>
        <p:nvSpPr>
          <p:cNvPr id="118787" name="Rectangle 3"/>
          <p:cNvSpPr>
            <a:spLocks noGrp="1" noChangeArrowheads="1"/>
          </p:cNvSpPr>
          <p:nvPr>
            <p:ph type="body" idx="1"/>
          </p:nvPr>
        </p:nvSpPr>
        <p:spPr/>
        <p:txBody>
          <a:bodyPr/>
          <a:lstStyle/>
          <a:p>
            <a:pPr eaLnBrk="1" hangingPunct="1"/>
            <a:r>
              <a:rPr lang="en-GB" smtClean="0"/>
              <a:t>Market penetration</a:t>
            </a:r>
          </a:p>
          <a:p>
            <a:pPr eaLnBrk="1" hangingPunct="1"/>
            <a:r>
              <a:rPr lang="en-GB" smtClean="0"/>
              <a:t>Geographic expansion</a:t>
            </a:r>
          </a:p>
          <a:p>
            <a:pPr eaLnBrk="1" hangingPunct="1"/>
            <a:r>
              <a:rPr lang="en-GB" smtClean="0"/>
              <a:t>Product development</a:t>
            </a:r>
          </a:p>
          <a:p>
            <a:pPr eaLnBrk="1" hangingPunct="1"/>
            <a:r>
              <a:rPr lang="en-GB" smtClean="0"/>
              <a:t>Horizontal integration</a:t>
            </a:r>
          </a:p>
          <a:p>
            <a:pPr eaLnBrk="1" hangingPunct="1"/>
            <a:r>
              <a:rPr lang="en-GB" smtClean="0"/>
              <a:t>Vertical integration</a:t>
            </a:r>
          </a:p>
          <a:p>
            <a:pPr eaLnBrk="1" hangingPunct="1"/>
            <a:r>
              <a:rPr lang="en-GB" smtClean="0"/>
              <a:t>Diversification – related and conglomerate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8786"/>
                                        </p:tgtEl>
                                        <p:attrNameLst>
                                          <p:attrName>style.visibility</p:attrName>
                                        </p:attrNameLst>
                                      </p:cBhvr>
                                      <p:to>
                                        <p:strVal val="visible"/>
                                      </p:to>
                                    </p:set>
                                    <p:anim calcmode="lin" valueType="num">
                                      <p:cBhvr additive="base">
                                        <p:cTn id="7" dur="500" fill="hold"/>
                                        <p:tgtEl>
                                          <p:spTgt spid="118786"/>
                                        </p:tgtEl>
                                        <p:attrNameLst>
                                          <p:attrName>ppt_x</p:attrName>
                                        </p:attrNameLst>
                                      </p:cBhvr>
                                      <p:tavLst>
                                        <p:tav tm="0">
                                          <p:val>
                                            <p:strVal val="#ppt_x"/>
                                          </p:val>
                                        </p:tav>
                                        <p:tav tm="100000">
                                          <p:val>
                                            <p:strVal val="#ppt_x"/>
                                          </p:val>
                                        </p:tav>
                                      </p:tavLst>
                                    </p:anim>
                                    <p:anim calcmode="lin" valueType="num">
                                      <p:cBhvr additive="base">
                                        <p:cTn id="8" dur="500" fill="hold"/>
                                        <p:tgtEl>
                                          <p:spTgt spid="11878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118787">
                                            <p:txEl>
                                              <p:pRg st="0" end="0"/>
                                            </p:txEl>
                                          </p:spTgt>
                                        </p:tgtEl>
                                        <p:attrNameLst>
                                          <p:attrName>style.visibility</p:attrName>
                                        </p:attrNameLst>
                                      </p:cBhvr>
                                      <p:to>
                                        <p:strVal val="visible"/>
                                      </p:to>
                                    </p:set>
                                    <p:anim calcmode="lin" valueType="num">
                                      <p:cBhvr additive="base">
                                        <p:cTn id="13" dur="300" fill="hold"/>
                                        <p:tgtEl>
                                          <p:spTgt spid="118787">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118787">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iterate type="wd">
                                    <p:tmPct val="100000"/>
                                  </p:iterate>
                                  <p:childTnLst>
                                    <p:set>
                                      <p:cBhvr>
                                        <p:cTn id="18" dur="1" fill="hold">
                                          <p:stCondLst>
                                            <p:cond delay="0"/>
                                          </p:stCondLst>
                                        </p:cTn>
                                        <p:tgtEl>
                                          <p:spTgt spid="118787">
                                            <p:txEl>
                                              <p:pRg st="1" end="1"/>
                                            </p:txEl>
                                          </p:spTgt>
                                        </p:tgtEl>
                                        <p:attrNameLst>
                                          <p:attrName>style.visibility</p:attrName>
                                        </p:attrNameLst>
                                      </p:cBhvr>
                                      <p:to>
                                        <p:strVal val="visible"/>
                                      </p:to>
                                    </p:set>
                                    <p:anim calcmode="lin" valueType="num">
                                      <p:cBhvr additive="base">
                                        <p:cTn id="19" dur="300" fill="hold"/>
                                        <p:tgtEl>
                                          <p:spTgt spid="118787">
                                            <p:txEl>
                                              <p:pRg st="1" end="1"/>
                                            </p:txEl>
                                          </p:spTgt>
                                        </p:tgtEl>
                                        <p:attrNameLst>
                                          <p:attrName>ppt_x</p:attrName>
                                        </p:attrNameLst>
                                      </p:cBhvr>
                                      <p:tavLst>
                                        <p:tav tm="0">
                                          <p:val>
                                            <p:strVal val="#ppt_x"/>
                                          </p:val>
                                        </p:tav>
                                        <p:tav tm="100000">
                                          <p:val>
                                            <p:strVal val="#ppt_x"/>
                                          </p:val>
                                        </p:tav>
                                      </p:tavLst>
                                    </p:anim>
                                    <p:anim calcmode="lin" valueType="num">
                                      <p:cBhvr additive="base">
                                        <p:cTn id="20" dur="300" fill="hold"/>
                                        <p:tgtEl>
                                          <p:spTgt spid="118787">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iterate type="wd">
                                    <p:tmPct val="100000"/>
                                  </p:iterate>
                                  <p:childTnLst>
                                    <p:set>
                                      <p:cBhvr>
                                        <p:cTn id="24" dur="1" fill="hold">
                                          <p:stCondLst>
                                            <p:cond delay="0"/>
                                          </p:stCondLst>
                                        </p:cTn>
                                        <p:tgtEl>
                                          <p:spTgt spid="118787">
                                            <p:txEl>
                                              <p:pRg st="2" end="2"/>
                                            </p:txEl>
                                          </p:spTgt>
                                        </p:tgtEl>
                                        <p:attrNameLst>
                                          <p:attrName>style.visibility</p:attrName>
                                        </p:attrNameLst>
                                      </p:cBhvr>
                                      <p:to>
                                        <p:strVal val="visible"/>
                                      </p:to>
                                    </p:set>
                                    <p:anim calcmode="lin" valueType="num">
                                      <p:cBhvr additive="base">
                                        <p:cTn id="25" dur="300" fill="hold"/>
                                        <p:tgtEl>
                                          <p:spTgt spid="118787">
                                            <p:txEl>
                                              <p:pRg st="2" end="2"/>
                                            </p:txEl>
                                          </p:spTgt>
                                        </p:tgtEl>
                                        <p:attrNameLst>
                                          <p:attrName>ppt_x</p:attrName>
                                        </p:attrNameLst>
                                      </p:cBhvr>
                                      <p:tavLst>
                                        <p:tav tm="0">
                                          <p:val>
                                            <p:strVal val="#ppt_x"/>
                                          </p:val>
                                        </p:tav>
                                        <p:tav tm="100000">
                                          <p:val>
                                            <p:strVal val="#ppt_x"/>
                                          </p:val>
                                        </p:tav>
                                      </p:tavLst>
                                    </p:anim>
                                    <p:anim calcmode="lin" valueType="num">
                                      <p:cBhvr additive="base">
                                        <p:cTn id="26" dur="300" fill="hold"/>
                                        <p:tgtEl>
                                          <p:spTgt spid="118787">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iterate type="wd">
                                    <p:tmPct val="100000"/>
                                  </p:iterate>
                                  <p:childTnLst>
                                    <p:set>
                                      <p:cBhvr>
                                        <p:cTn id="30" dur="1" fill="hold">
                                          <p:stCondLst>
                                            <p:cond delay="0"/>
                                          </p:stCondLst>
                                        </p:cTn>
                                        <p:tgtEl>
                                          <p:spTgt spid="118787">
                                            <p:txEl>
                                              <p:pRg st="3" end="3"/>
                                            </p:txEl>
                                          </p:spTgt>
                                        </p:tgtEl>
                                        <p:attrNameLst>
                                          <p:attrName>style.visibility</p:attrName>
                                        </p:attrNameLst>
                                      </p:cBhvr>
                                      <p:to>
                                        <p:strVal val="visible"/>
                                      </p:to>
                                    </p:set>
                                    <p:anim calcmode="lin" valueType="num">
                                      <p:cBhvr additive="base">
                                        <p:cTn id="31" dur="300" fill="hold"/>
                                        <p:tgtEl>
                                          <p:spTgt spid="118787">
                                            <p:txEl>
                                              <p:pRg st="3" end="3"/>
                                            </p:txEl>
                                          </p:spTgt>
                                        </p:tgtEl>
                                        <p:attrNameLst>
                                          <p:attrName>ppt_x</p:attrName>
                                        </p:attrNameLst>
                                      </p:cBhvr>
                                      <p:tavLst>
                                        <p:tav tm="0">
                                          <p:val>
                                            <p:strVal val="#ppt_x"/>
                                          </p:val>
                                        </p:tav>
                                        <p:tav tm="100000">
                                          <p:val>
                                            <p:strVal val="#ppt_x"/>
                                          </p:val>
                                        </p:tav>
                                      </p:tavLst>
                                    </p:anim>
                                    <p:anim calcmode="lin" valueType="num">
                                      <p:cBhvr additive="base">
                                        <p:cTn id="32" dur="300" fill="hold"/>
                                        <p:tgtEl>
                                          <p:spTgt spid="118787">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grpId="0" nodeType="clickEffect">
                                  <p:stCondLst>
                                    <p:cond delay="0"/>
                                  </p:stCondLst>
                                  <p:iterate type="wd">
                                    <p:tmPct val="100000"/>
                                  </p:iterate>
                                  <p:childTnLst>
                                    <p:set>
                                      <p:cBhvr>
                                        <p:cTn id="36" dur="1" fill="hold">
                                          <p:stCondLst>
                                            <p:cond delay="0"/>
                                          </p:stCondLst>
                                        </p:cTn>
                                        <p:tgtEl>
                                          <p:spTgt spid="118787">
                                            <p:txEl>
                                              <p:pRg st="4" end="4"/>
                                            </p:txEl>
                                          </p:spTgt>
                                        </p:tgtEl>
                                        <p:attrNameLst>
                                          <p:attrName>style.visibility</p:attrName>
                                        </p:attrNameLst>
                                      </p:cBhvr>
                                      <p:to>
                                        <p:strVal val="visible"/>
                                      </p:to>
                                    </p:set>
                                    <p:anim calcmode="lin" valueType="num">
                                      <p:cBhvr additive="base">
                                        <p:cTn id="37" dur="300" fill="hold"/>
                                        <p:tgtEl>
                                          <p:spTgt spid="118787">
                                            <p:txEl>
                                              <p:pRg st="4" end="4"/>
                                            </p:txEl>
                                          </p:spTgt>
                                        </p:tgtEl>
                                        <p:attrNameLst>
                                          <p:attrName>ppt_x</p:attrName>
                                        </p:attrNameLst>
                                      </p:cBhvr>
                                      <p:tavLst>
                                        <p:tav tm="0">
                                          <p:val>
                                            <p:strVal val="#ppt_x"/>
                                          </p:val>
                                        </p:tav>
                                        <p:tav tm="100000">
                                          <p:val>
                                            <p:strVal val="#ppt_x"/>
                                          </p:val>
                                        </p:tav>
                                      </p:tavLst>
                                    </p:anim>
                                    <p:anim calcmode="lin" valueType="num">
                                      <p:cBhvr additive="base">
                                        <p:cTn id="38" dur="300" fill="hold"/>
                                        <p:tgtEl>
                                          <p:spTgt spid="118787">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 fill="hold" grpId="0" nodeType="clickEffect">
                                  <p:stCondLst>
                                    <p:cond delay="0"/>
                                  </p:stCondLst>
                                  <p:iterate type="wd">
                                    <p:tmPct val="100000"/>
                                  </p:iterate>
                                  <p:childTnLst>
                                    <p:set>
                                      <p:cBhvr>
                                        <p:cTn id="42" dur="1" fill="hold">
                                          <p:stCondLst>
                                            <p:cond delay="0"/>
                                          </p:stCondLst>
                                        </p:cTn>
                                        <p:tgtEl>
                                          <p:spTgt spid="118787">
                                            <p:txEl>
                                              <p:pRg st="5" end="5"/>
                                            </p:txEl>
                                          </p:spTgt>
                                        </p:tgtEl>
                                        <p:attrNameLst>
                                          <p:attrName>style.visibility</p:attrName>
                                        </p:attrNameLst>
                                      </p:cBhvr>
                                      <p:to>
                                        <p:strVal val="visible"/>
                                      </p:to>
                                    </p:set>
                                    <p:anim calcmode="lin" valueType="num">
                                      <p:cBhvr additive="base">
                                        <p:cTn id="43" dur="300" fill="hold"/>
                                        <p:tgtEl>
                                          <p:spTgt spid="118787">
                                            <p:txEl>
                                              <p:pRg st="5" end="5"/>
                                            </p:txEl>
                                          </p:spTgt>
                                        </p:tgtEl>
                                        <p:attrNameLst>
                                          <p:attrName>ppt_x</p:attrName>
                                        </p:attrNameLst>
                                      </p:cBhvr>
                                      <p:tavLst>
                                        <p:tav tm="0">
                                          <p:val>
                                            <p:strVal val="#ppt_x"/>
                                          </p:val>
                                        </p:tav>
                                        <p:tav tm="100000">
                                          <p:val>
                                            <p:strVal val="#ppt_x"/>
                                          </p:val>
                                        </p:tav>
                                      </p:tavLst>
                                    </p:anim>
                                    <p:anim calcmode="lin" valueType="num">
                                      <p:cBhvr additive="base">
                                        <p:cTn id="44" dur="300" fill="hold"/>
                                        <p:tgtEl>
                                          <p:spTgt spid="118787">
                                            <p:txEl>
                                              <p:pRg st="5" end="5"/>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6" grpId="0" autoUpdateAnimBg="0"/>
      <p:bldP spid="118787"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p:cNvSpPr>
            <a:spLocks noGrp="1"/>
          </p:cNvSpPr>
          <p:nvPr>
            <p:ph type="ftr" sz="quarter" idx="11"/>
          </p:nvPr>
        </p:nvSpPr>
        <p:spPr>
          <a:noFill/>
        </p:spPr>
        <p:txBody>
          <a:bodyPr/>
          <a:lstStyle/>
          <a:p>
            <a:r>
              <a:rPr lang="en-GB" altLang="en-US"/>
              <a:t>HRM1 - L4</a:t>
            </a:r>
          </a:p>
        </p:txBody>
      </p:sp>
      <p:sp>
        <p:nvSpPr>
          <p:cNvPr id="24579" name="Rectangle 2"/>
          <p:cNvSpPr>
            <a:spLocks noGrp="1" noChangeArrowheads="1"/>
          </p:cNvSpPr>
          <p:nvPr>
            <p:ph type="title"/>
          </p:nvPr>
        </p:nvSpPr>
        <p:spPr/>
        <p:txBody>
          <a:bodyPr/>
          <a:lstStyle/>
          <a:p>
            <a:pPr eaLnBrk="1" hangingPunct="1"/>
            <a:r>
              <a:rPr lang="en-GB" smtClean="0"/>
              <a:t>Other strategies</a:t>
            </a:r>
          </a:p>
        </p:txBody>
      </p:sp>
      <p:sp>
        <p:nvSpPr>
          <p:cNvPr id="24580" name="Rectangle 3"/>
          <p:cNvSpPr>
            <a:spLocks noGrp="1" noChangeArrowheads="1"/>
          </p:cNvSpPr>
          <p:nvPr>
            <p:ph type="body" idx="1"/>
          </p:nvPr>
        </p:nvSpPr>
        <p:spPr/>
        <p:txBody>
          <a:bodyPr/>
          <a:lstStyle/>
          <a:p>
            <a:pPr eaLnBrk="1" hangingPunct="1"/>
            <a:r>
              <a:rPr lang="en-GB" smtClean="0"/>
              <a:t>Status Quo strategies</a:t>
            </a:r>
          </a:p>
          <a:p>
            <a:pPr eaLnBrk="1" hangingPunct="1"/>
            <a:r>
              <a:rPr lang="en-GB" smtClean="0"/>
              <a:t>Investment reduction strategies – retrenchment and divestment</a:t>
            </a:r>
          </a:p>
          <a:p>
            <a:pPr eaLnBrk="1" hangingPunct="1"/>
            <a:r>
              <a:rPr lang="en-GB" smtClean="0"/>
              <a:t>Strategic alliances and joint ventures</a:t>
            </a:r>
          </a:p>
          <a:p>
            <a:pPr eaLnBrk="1" hangingPunct="1"/>
            <a:r>
              <a:rPr lang="en-GB" smtClean="0"/>
              <a:t>The virtual corporation – a temporary network of independent companies linked by information technology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a:noFill/>
        </p:spPr>
        <p:txBody>
          <a:bodyPr/>
          <a:lstStyle/>
          <a:p>
            <a:r>
              <a:rPr lang="en-GB" altLang="en-US"/>
              <a:t>HRM1 - L4</a:t>
            </a:r>
          </a:p>
        </p:txBody>
      </p:sp>
      <p:sp>
        <p:nvSpPr>
          <p:cNvPr id="124930" name="Rectangle 2"/>
          <p:cNvSpPr>
            <a:spLocks noGrp="1" noChangeArrowheads="1"/>
          </p:cNvSpPr>
          <p:nvPr>
            <p:ph type="title"/>
          </p:nvPr>
        </p:nvSpPr>
        <p:spPr/>
        <p:txBody>
          <a:bodyPr/>
          <a:lstStyle/>
          <a:p>
            <a:pPr eaLnBrk="1" hangingPunct="1"/>
            <a:r>
              <a:rPr lang="en-GB" smtClean="0"/>
              <a:t>Competitive strategy</a:t>
            </a:r>
          </a:p>
        </p:txBody>
      </p:sp>
      <p:sp>
        <p:nvSpPr>
          <p:cNvPr id="124931" name="Rectangle 3"/>
          <p:cNvSpPr>
            <a:spLocks noGrp="1" noChangeArrowheads="1"/>
          </p:cNvSpPr>
          <p:nvPr>
            <p:ph type="body" idx="1"/>
          </p:nvPr>
        </p:nvSpPr>
        <p:spPr/>
        <p:txBody>
          <a:bodyPr/>
          <a:lstStyle/>
          <a:p>
            <a:pPr eaLnBrk="1" hangingPunct="1"/>
            <a:r>
              <a:rPr lang="en-GB" smtClean="0"/>
              <a:t>A strategy that identifies how to build and strengthen each business’s long term competitive position in the marketplace</a:t>
            </a:r>
          </a:p>
        </p:txBody>
      </p:sp>
      <p:pic>
        <p:nvPicPr>
          <p:cNvPr id="25605" name="Picture 4" descr="j0295373[1]"/>
          <p:cNvPicPr>
            <a:picLocks noChangeAspect="1" noChangeArrowheads="1"/>
          </p:cNvPicPr>
          <p:nvPr/>
        </p:nvPicPr>
        <p:blipFill>
          <a:blip r:embed="rId3" cstate="print"/>
          <a:srcRect/>
          <a:stretch>
            <a:fillRect/>
          </a:stretch>
        </p:blipFill>
        <p:spPr bwMode="auto">
          <a:xfrm>
            <a:off x="1042988" y="3933825"/>
            <a:ext cx="2027237" cy="196691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4930"/>
                                        </p:tgtEl>
                                        <p:attrNameLst>
                                          <p:attrName>style.visibility</p:attrName>
                                        </p:attrNameLst>
                                      </p:cBhvr>
                                      <p:to>
                                        <p:strVal val="visible"/>
                                      </p:to>
                                    </p:set>
                                    <p:anim calcmode="lin" valueType="num">
                                      <p:cBhvr additive="base">
                                        <p:cTn id="7" dur="500" fill="hold"/>
                                        <p:tgtEl>
                                          <p:spTgt spid="124930"/>
                                        </p:tgtEl>
                                        <p:attrNameLst>
                                          <p:attrName>ppt_x</p:attrName>
                                        </p:attrNameLst>
                                      </p:cBhvr>
                                      <p:tavLst>
                                        <p:tav tm="0">
                                          <p:val>
                                            <p:strVal val="#ppt_x"/>
                                          </p:val>
                                        </p:tav>
                                        <p:tav tm="100000">
                                          <p:val>
                                            <p:strVal val="#ppt_x"/>
                                          </p:val>
                                        </p:tav>
                                      </p:tavLst>
                                    </p:anim>
                                    <p:anim calcmode="lin" valueType="num">
                                      <p:cBhvr additive="base">
                                        <p:cTn id="8" dur="500" fill="hold"/>
                                        <p:tgtEl>
                                          <p:spTgt spid="12493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p:cTn id="13" dur="1000" fill="hold"/>
                                        <p:tgtEl>
                                          <p:spTgt spid="124931">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124931">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124931">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24931">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autoUpdateAnimBg="0"/>
      <p:bldP spid="12493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4"/>
          <p:cNvSpPr>
            <a:spLocks noGrp="1"/>
          </p:cNvSpPr>
          <p:nvPr>
            <p:ph type="ftr" sz="quarter" idx="11"/>
          </p:nvPr>
        </p:nvSpPr>
        <p:spPr>
          <a:noFill/>
        </p:spPr>
        <p:txBody>
          <a:bodyPr/>
          <a:lstStyle/>
          <a:p>
            <a:r>
              <a:rPr lang="en-GB" altLang="en-US"/>
              <a:t>HRM1 - L4</a:t>
            </a:r>
          </a:p>
        </p:txBody>
      </p:sp>
      <p:sp>
        <p:nvSpPr>
          <p:cNvPr id="26627" name="Rectangle 2"/>
          <p:cNvSpPr>
            <a:spLocks noGrp="1" noChangeArrowheads="1"/>
          </p:cNvSpPr>
          <p:nvPr>
            <p:ph type="title"/>
          </p:nvPr>
        </p:nvSpPr>
        <p:spPr/>
        <p:txBody>
          <a:bodyPr/>
          <a:lstStyle/>
          <a:p>
            <a:pPr eaLnBrk="1" hangingPunct="1"/>
            <a:r>
              <a:rPr lang="en-GB" smtClean="0"/>
              <a:t>Functional strategy</a:t>
            </a:r>
          </a:p>
        </p:txBody>
      </p:sp>
      <p:sp>
        <p:nvSpPr>
          <p:cNvPr id="26628" name="Rectangle 3"/>
          <p:cNvSpPr>
            <a:spLocks noGrp="1" noChangeArrowheads="1"/>
          </p:cNvSpPr>
          <p:nvPr>
            <p:ph type="body" idx="1"/>
          </p:nvPr>
        </p:nvSpPr>
        <p:spPr/>
        <p:txBody>
          <a:bodyPr/>
          <a:lstStyle/>
          <a:p>
            <a:pPr eaLnBrk="1" hangingPunct="1"/>
            <a:r>
              <a:rPr lang="en-GB" smtClean="0"/>
              <a:t>The overall course or courses of action and basic policies that each department is to follow in helping the business accomplish its strategic goals.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4"/>
          <p:cNvSpPr>
            <a:spLocks noGrp="1"/>
          </p:cNvSpPr>
          <p:nvPr>
            <p:ph type="ftr" sz="quarter" idx="11"/>
          </p:nvPr>
        </p:nvSpPr>
        <p:spPr>
          <a:noFill/>
        </p:spPr>
        <p:txBody>
          <a:bodyPr/>
          <a:lstStyle/>
          <a:p>
            <a:r>
              <a:rPr lang="en-GB" altLang="en-US"/>
              <a:t>HRM1 - L4</a:t>
            </a:r>
          </a:p>
        </p:txBody>
      </p:sp>
      <p:sp>
        <p:nvSpPr>
          <p:cNvPr id="27651" name="Rectangle 2"/>
          <p:cNvSpPr>
            <a:spLocks noGrp="1" noChangeArrowheads="1"/>
          </p:cNvSpPr>
          <p:nvPr>
            <p:ph type="title"/>
          </p:nvPr>
        </p:nvSpPr>
        <p:spPr>
          <a:xfrm>
            <a:off x="457200" y="122238"/>
            <a:ext cx="7543800" cy="1027112"/>
          </a:xfrm>
        </p:spPr>
        <p:txBody>
          <a:bodyPr/>
          <a:lstStyle/>
          <a:p>
            <a:pPr eaLnBrk="1" hangingPunct="1"/>
            <a:r>
              <a:rPr lang="en-GB" sz="3000" smtClean="0">
                <a:latin typeface="Comic Sans MS" pitchFamily="66" charset="0"/>
              </a:rPr>
              <a:t>Human resource management strategy</a:t>
            </a:r>
          </a:p>
        </p:txBody>
      </p:sp>
      <p:sp>
        <p:nvSpPr>
          <p:cNvPr id="27652" name="Rectangle 3"/>
          <p:cNvSpPr>
            <a:spLocks noGrp="1" noChangeArrowheads="1"/>
          </p:cNvSpPr>
          <p:nvPr>
            <p:ph type="body" idx="1"/>
          </p:nvPr>
        </p:nvSpPr>
        <p:spPr>
          <a:xfrm>
            <a:off x="762000" y="1828800"/>
            <a:ext cx="8193088" cy="4303713"/>
          </a:xfrm>
        </p:spPr>
        <p:txBody>
          <a:bodyPr/>
          <a:lstStyle/>
          <a:p>
            <a:pPr algn="just" eaLnBrk="1" hangingPunct="1"/>
            <a:r>
              <a:rPr lang="en-GB" sz="2600" smtClean="0">
                <a:latin typeface="Comic Sans MS" pitchFamily="66" charset="0"/>
              </a:rPr>
              <a:t>Definition: the intentions of the corporation both explicit and covert, toward the management of its employees, expressed through philosophies, policies and practices.</a:t>
            </a:r>
          </a:p>
          <a:p>
            <a:pPr lvl="4" algn="just" eaLnBrk="1" hangingPunct="1">
              <a:buFont typeface="Wingdings" pitchFamily="2" charset="2"/>
              <a:buNone/>
            </a:pPr>
            <a:r>
              <a:rPr lang="en-GB" sz="2800" smtClean="0">
                <a:latin typeface="Comic Sans MS" pitchFamily="66" charset="0"/>
              </a:rPr>
              <a:t>                                                              			- </a:t>
            </a:r>
            <a:r>
              <a:rPr lang="en-GB" sz="1600" smtClean="0">
                <a:latin typeface="Comic Sans MS" pitchFamily="66" charset="0"/>
              </a:rPr>
              <a:t>Tyson (1995)</a:t>
            </a:r>
          </a:p>
          <a:p>
            <a:pPr eaLnBrk="1" hangingPunct="1"/>
            <a:endParaRPr lang="en-GB" sz="2600" smtClean="0">
              <a:latin typeface="Comic Sans MS" pitchFamily="66"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4"/>
          <p:cNvSpPr>
            <a:spLocks noGrp="1"/>
          </p:cNvSpPr>
          <p:nvPr>
            <p:ph type="ftr" sz="quarter" idx="11"/>
          </p:nvPr>
        </p:nvSpPr>
        <p:spPr>
          <a:noFill/>
        </p:spPr>
        <p:txBody>
          <a:bodyPr/>
          <a:lstStyle/>
          <a:p>
            <a:r>
              <a:rPr lang="en-GB" altLang="en-US"/>
              <a:t>HRM1 - L4</a:t>
            </a:r>
          </a:p>
        </p:txBody>
      </p:sp>
      <p:sp>
        <p:nvSpPr>
          <p:cNvPr id="28675" name="Rectangle 1026"/>
          <p:cNvSpPr>
            <a:spLocks noGrp="1" noChangeArrowheads="1"/>
          </p:cNvSpPr>
          <p:nvPr>
            <p:ph type="title"/>
          </p:nvPr>
        </p:nvSpPr>
        <p:spPr>
          <a:xfrm>
            <a:off x="457200" y="122238"/>
            <a:ext cx="7543800" cy="854075"/>
          </a:xfrm>
        </p:spPr>
        <p:txBody>
          <a:bodyPr/>
          <a:lstStyle/>
          <a:p>
            <a:pPr eaLnBrk="1" hangingPunct="1"/>
            <a:r>
              <a:rPr lang="en-GB" sz="2200" smtClean="0">
                <a:latin typeface="Comic Sans MS" pitchFamily="66" charset="0"/>
                <a:cs typeface="Times New Roman" pitchFamily="18" charset="0"/>
              </a:rPr>
              <a:t>Stewart (1999)</a:t>
            </a:r>
          </a:p>
        </p:txBody>
      </p:sp>
      <p:sp>
        <p:nvSpPr>
          <p:cNvPr id="28676" name="Rectangle 1027"/>
          <p:cNvSpPr>
            <a:spLocks noGrp="1" noChangeArrowheads="1"/>
          </p:cNvSpPr>
          <p:nvPr>
            <p:ph type="body" idx="1"/>
          </p:nvPr>
        </p:nvSpPr>
        <p:spPr>
          <a:xfrm>
            <a:off x="457200" y="1600200"/>
            <a:ext cx="8497888" cy="4953000"/>
          </a:xfrm>
        </p:spPr>
        <p:txBody>
          <a:bodyPr/>
          <a:lstStyle/>
          <a:p>
            <a:pPr algn="ctr" eaLnBrk="1" hangingPunct="1">
              <a:lnSpc>
                <a:spcPct val="200000"/>
              </a:lnSpc>
              <a:buFont typeface="Wingdings" pitchFamily="2" charset="2"/>
              <a:buNone/>
            </a:pPr>
            <a:r>
              <a:rPr lang="en-GB" sz="1900" smtClean="0">
                <a:latin typeface="Comic Sans MS" pitchFamily="66" charset="0"/>
                <a:cs typeface="Times New Roman" pitchFamily="18" charset="0"/>
              </a:rPr>
              <a:t>Vision and mission</a:t>
            </a:r>
          </a:p>
          <a:p>
            <a:pPr algn="ctr" eaLnBrk="1" hangingPunct="1">
              <a:lnSpc>
                <a:spcPct val="200000"/>
              </a:lnSpc>
              <a:buFont typeface="Wingdings" pitchFamily="2" charset="2"/>
              <a:buNone/>
            </a:pPr>
            <a:r>
              <a:rPr lang="en-GB" sz="1900" smtClean="0">
                <a:latin typeface="Comic Sans MS" pitchFamily="66" charset="0"/>
                <a:cs typeface="Times New Roman" pitchFamily="18" charset="0"/>
              </a:rPr>
              <a:t>Corporate goals and strategies</a:t>
            </a:r>
          </a:p>
          <a:p>
            <a:pPr algn="ctr" eaLnBrk="1" hangingPunct="1">
              <a:lnSpc>
                <a:spcPct val="200000"/>
              </a:lnSpc>
              <a:buFont typeface="Wingdings" pitchFamily="2" charset="2"/>
              <a:buNone/>
            </a:pPr>
            <a:r>
              <a:rPr lang="en-GB" sz="1900" smtClean="0">
                <a:latin typeface="Comic Sans MS" pitchFamily="66" charset="0"/>
                <a:cs typeface="Times New Roman" pitchFamily="18" charset="0"/>
              </a:rPr>
              <a:t>Business strategy – marketing, HRM, finance strategy</a:t>
            </a:r>
          </a:p>
          <a:p>
            <a:pPr algn="ctr" eaLnBrk="1" hangingPunct="1">
              <a:lnSpc>
                <a:spcPct val="200000"/>
              </a:lnSpc>
              <a:buFont typeface="Wingdings" pitchFamily="2" charset="2"/>
              <a:buNone/>
            </a:pPr>
            <a:r>
              <a:rPr lang="en-GB" sz="1900" smtClean="0">
                <a:latin typeface="Comic Sans MS" pitchFamily="66" charset="0"/>
                <a:cs typeface="Times New Roman" pitchFamily="18" charset="0"/>
              </a:rPr>
              <a:t>HRM policy</a:t>
            </a:r>
          </a:p>
          <a:p>
            <a:pPr algn="ctr" eaLnBrk="1" hangingPunct="1">
              <a:lnSpc>
                <a:spcPct val="200000"/>
              </a:lnSpc>
              <a:buFont typeface="Wingdings" pitchFamily="2" charset="2"/>
              <a:buNone/>
            </a:pPr>
            <a:r>
              <a:rPr lang="en-GB" sz="1900" smtClean="0">
                <a:latin typeface="Comic Sans MS" pitchFamily="66" charset="0"/>
                <a:cs typeface="Times New Roman" pitchFamily="18" charset="0"/>
              </a:rPr>
              <a:t>HRM plans</a:t>
            </a:r>
          </a:p>
          <a:p>
            <a:pPr algn="ctr" eaLnBrk="1" hangingPunct="1">
              <a:lnSpc>
                <a:spcPct val="200000"/>
              </a:lnSpc>
              <a:buFont typeface="Wingdings" pitchFamily="2" charset="2"/>
              <a:buNone/>
            </a:pPr>
            <a:r>
              <a:rPr lang="en-GB" sz="1900" smtClean="0">
                <a:latin typeface="Comic Sans MS" pitchFamily="66" charset="0"/>
                <a:cs typeface="Times New Roman" pitchFamily="18" charset="0"/>
              </a:rPr>
              <a:t>HRM procedures</a:t>
            </a:r>
          </a:p>
          <a:p>
            <a:pPr algn="ctr" eaLnBrk="1" hangingPunct="1">
              <a:lnSpc>
                <a:spcPct val="200000"/>
              </a:lnSpc>
              <a:buFont typeface="Wingdings" pitchFamily="2" charset="2"/>
              <a:buNone/>
            </a:pPr>
            <a:r>
              <a:rPr lang="en-GB" sz="1900" smtClean="0">
                <a:latin typeface="Comic Sans MS" pitchFamily="66" charset="0"/>
                <a:cs typeface="Times New Roman" pitchFamily="18" charset="0"/>
              </a:rPr>
              <a:t>HRM practice</a:t>
            </a:r>
          </a:p>
        </p:txBody>
      </p:sp>
      <p:sp>
        <p:nvSpPr>
          <p:cNvPr id="28677" name="Line 1028"/>
          <p:cNvSpPr>
            <a:spLocks noChangeShapeType="1"/>
          </p:cNvSpPr>
          <p:nvPr/>
        </p:nvSpPr>
        <p:spPr bwMode="auto">
          <a:xfrm>
            <a:off x="4648200" y="2209800"/>
            <a:ext cx="0" cy="304800"/>
          </a:xfrm>
          <a:prstGeom prst="line">
            <a:avLst/>
          </a:prstGeom>
          <a:noFill/>
          <a:ln w="38100">
            <a:solidFill>
              <a:schemeClr val="tx1"/>
            </a:solidFill>
            <a:miter lim="800000"/>
            <a:headEnd/>
            <a:tailEnd type="triangle" w="med" len="med"/>
          </a:ln>
        </p:spPr>
        <p:txBody>
          <a:bodyPr wrap="none"/>
          <a:lstStyle/>
          <a:p>
            <a:endParaRPr lang="en-GB"/>
          </a:p>
        </p:txBody>
      </p:sp>
      <p:sp>
        <p:nvSpPr>
          <p:cNvPr id="28678" name="Line 1029"/>
          <p:cNvSpPr>
            <a:spLocks noChangeShapeType="1"/>
          </p:cNvSpPr>
          <p:nvPr/>
        </p:nvSpPr>
        <p:spPr bwMode="auto">
          <a:xfrm>
            <a:off x="4648200" y="2971800"/>
            <a:ext cx="0" cy="304800"/>
          </a:xfrm>
          <a:prstGeom prst="line">
            <a:avLst/>
          </a:prstGeom>
          <a:noFill/>
          <a:ln w="38100">
            <a:solidFill>
              <a:schemeClr val="tx1"/>
            </a:solidFill>
            <a:miter lim="800000"/>
            <a:headEnd/>
            <a:tailEnd type="triangle" w="med" len="med"/>
          </a:ln>
        </p:spPr>
        <p:txBody>
          <a:bodyPr wrap="none"/>
          <a:lstStyle/>
          <a:p>
            <a:endParaRPr lang="en-GB"/>
          </a:p>
        </p:txBody>
      </p:sp>
      <p:sp>
        <p:nvSpPr>
          <p:cNvPr id="28679" name="Line 1030"/>
          <p:cNvSpPr>
            <a:spLocks noChangeShapeType="1"/>
          </p:cNvSpPr>
          <p:nvPr/>
        </p:nvSpPr>
        <p:spPr bwMode="auto">
          <a:xfrm>
            <a:off x="4648200" y="3581400"/>
            <a:ext cx="0" cy="304800"/>
          </a:xfrm>
          <a:prstGeom prst="line">
            <a:avLst/>
          </a:prstGeom>
          <a:noFill/>
          <a:ln w="38100">
            <a:solidFill>
              <a:schemeClr val="tx1"/>
            </a:solidFill>
            <a:miter lim="800000"/>
            <a:headEnd/>
            <a:tailEnd type="triangle" w="med" len="med"/>
          </a:ln>
        </p:spPr>
        <p:txBody>
          <a:bodyPr wrap="none"/>
          <a:lstStyle/>
          <a:p>
            <a:endParaRPr lang="en-GB"/>
          </a:p>
        </p:txBody>
      </p:sp>
      <p:sp>
        <p:nvSpPr>
          <p:cNvPr id="28680" name="Line 1031"/>
          <p:cNvSpPr>
            <a:spLocks noChangeShapeType="1"/>
          </p:cNvSpPr>
          <p:nvPr/>
        </p:nvSpPr>
        <p:spPr bwMode="auto">
          <a:xfrm>
            <a:off x="4648200" y="4267200"/>
            <a:ext cx="0" cy="304800"/>
          </a:xfrm>
          <a:prstGeom prst="line">
            <a:avLst/>
          </a:prstGeom>
          <a:noFill/>
          <a:ln w="38100">
            <a:solidFill>
              <a:schemeClr val="tx1"/>
            </a:solidFill>
            <a:miter lim="800000"/>
            <a:headEnd/>
            <a:tailEnd type="triangle" w="med" len="med"/>
          </a:ln>
        </p:spPr>
        <p:txBody>
          <a:bodyPr wrap="none"/>
          <a:lstStyle/>
          <a:p>
            <a:endParaRPr lang="en-GB"/>
          </a:p>
        </p:txBody>
      </p:sp>
      <p:sp>
        <p:nvSpPr>
          <p:cNvPr id="28681" name="Line 1032"/>
          <p:cNvSpPr>
            <a:spLocks noChangeShapeType="1"/>
          </p:cNvSpPr>
          <p:nvPr/>
        </p:nvSpPr>
        <p:spPr bwMode="auto">
          <a:xfrm>
            <a:off x="4648200" y="4953000"/>
            <a:ext cx="0" cy="304800"/>
          </a:xfrm>
          <a:prstGeom prst="line">
            <a:avLst/>
          </a:prstGeom>
          <a:noFill/>
          <a:ln w="38100">
            <a:solidFill>
              <a:schemeClr val="tx1"/>
            </a:solidFill>
            <a:miter lim="800000"/>
            <a:headEnd/>
            <a:tailEnd type="triangle" w="med" len="med"/>
          </a:ln>
        </p:spPr>
        <p:txBody>
          <a:bodyPr wrap="none"/>
          <a:lstStyle/>
          <a:p>
            <a:endParaRPr lang="en-GB"/>
          </a:p>
        </p:txBody>
      </p:sp>
      <p:sp>
        <p:nvSpPr>
          <p:cNvPr id="28682" name="Line 1033"/>
          <p:cNvSpPr>
            <a:spLocks noChangeShapeType="1"/>
          </p:cNvSpPr>
          <p:nvPr/>
        </p:nvSpPr>
        <p:spPr bwMode="auto">
          <a:xfrm>
            <a:off x="4648200" y="5562600"/>
            <a:ext cx="0" cy="304800"/>
          </a:xfrm>
          <a:prstGeom prst="line">
            <a:avLst/>
          </a:prstGeom>
          <a:noFill/>
          <a:ln w="38100">
            <a:solidFill>
              <a:schemeClr val="tx1"/>
            </a:solidFill>
            <a:miter lim="800000"/>
            <a:headEnd/>
            <a:tailEnd type="triangle" w="med" len="med"/>
          </a:ln>
        </p:spPr>
        <p:txBody>
          <a:bodyPr wrap="none"/>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4"/>
          <p:cNvSpPr>
            <a:spLocks noGrp="1"/>
          </p:cNvSpPr>
          <p:nvPr>
            <p:ph type="ftr" sz="quarter" idx="11"/>
          </p:nvPr>
        </p:nvSpPr>
        <p:spPr>
          <a:noFill/>
        </p:spPr>
        <p:txBody>
          <a:bodyPr/>
          <a:lstStyle/>
          <a:p>
            <a:r>
              <a:rPr lang="en-GB" altLang="en-US"/>
              <a:t>HRM1 - L4</a:t>
            </a:r>
          </a:p>
        </p:txBody>
      </p:sp>
      <p:sp>
        <p:nvSpPr>
          <p:cNvPr id="29699" name="Rectangle 2050"/>
          <p:cNvSpPr>
            <a:spLocks noGrp="1" noChangeArrowheads="1"/>
          </p:cNvSpPr>
          <p:nvPr>
            <p:ph type="title"/>
          </p:nvPr>
        </p:nvSpPr>
        <p:spPr>
          <a:xfrm>
            <a:off x="457200" y="122238"/>
            <a:ext cx="7543800" cy="1114425"/>
          </a:xfrm>
        </p:spPr>
        <p:txBody>
          <a:bodyPr/>
          <a:lstStyle/>
          <a:p>
            <a:pPr eaLnBrk="1" hangingPunct="1"/>
            <a:r>
              <a:rPr lang="en-GB" sz="2200" smtClean="0">
                <a:solidFill>
                  <a:srgbClr val="EFEF27"/>
                </a:solidFill>
                <a:latin typeface="Comic Sans MS" pitchFamily="66" charset="0"/>
                <a:cs typeface="Times New Roman" pitchFamily="18" charset="0"/>
              </a:rPr>
              <a:t>Human Resource </a:t>
            </a:r>
            <a:r>
              <a:rPr lang="en-US" sz="2200" smtClean="0">
                <a:solidFill>
                  <a:srgbClr val="EFEF27"/>
                </a:solidFill>
                <a:latin typeface="Comic Sans MS" pitchFamily="66" charset="0"/>
                <a:cs typeface="Times New Roman" pitchFamily="18" charset="0"/>
              </a:rPr>
              <a:t>Management Function</a:t>
            </a:r>
            <a:endParaRPr lang="en-GB" sz="2200" smtClean="0">
              <a:solidFill>
                <a:srgbClr val="EFEF27"/>
              </a:solidFill>
              <a:latin typeface="Comic Sans MS" pitchFamily="66" charset="0"/>
              <a:cs typeface="Times New Roman" pitchFamily="18" charset="0"/>
            </a:endParaRPr>
          </a:p>
        </p:txBody>
      </p:sp>
      <p:sp>
        <p:nvSpPr>
          <p:cNvPr id="29700" name="Rectangle 2051"/>
          <p:cNvSpPr>
            <a:spLocks noGrp="1" noChangeArrowheads="1"/>
          </p:cNvSpPr>
          <p:nvPr>
            <p:ph type="body" idx="1"/>
          </p:nvPr>
        </p:nvSpPr>
        <p:spPr>
          <a:xfrm>
            <a:off x="1182688" y="1828800"/>
            <a:ext cx="7772400" cy="4303713"/>
          </a:xfrm>
        </p:spPr>
        <p:txBody>
          <a:bodyPr/>
          <a:lstStyle/>
          <a:p>
            <a:pPr algn="just" eaLnBrk="1" hangingPunct="1"/>
            <a:r>
              <a:rPr lang="en-US" sz="2600" smtClean="0">
                <a:latin typeface="Comic Sans MS" pitchFamily="66" charset="0"/>
              </a:rPr>
              <a:t>Recruitment and selection </a:t>
            </a:r>
          </a:p>
          <a:p>
            <a:pPr algn="just" eaLnBrk="1" hangingPunct="1"/>
            <a:r>
              <a:rPr lang="en-US" sz="2600" smtClean="0">
                <a:latin typeface="Comic Sans MS" pitchFamily="66" charset="0"/>
              </a:rPr>
              <a:t>Motivating</a:t>
            </a:r>
          </a:p>
          <a:p>
            <a:pPr algn="just" eaLnBrk="1" hangingPunct="1"/>
            <a:r>
              <a:rPr lang="en-US" sz="2600" smtClean="0">
                <a:latin typeface="Comic Sans MS" pitchFamily="66" charset="0"/>
              </a:rPr>
              <a:t>Employee development</a:t>
            </a:r>
          </a:p>
          <a:p>
            <a:pPr algn="just" eaLnBrk="1" hangingPunct="1"/>
            <a:r>
              <a:rPr lang="en-US" sz="2600" smtClean="0">
                <a:latin typeface="Comic Sans MS" pitchFamily="66" charset="0"/>
              </a:rPr>
              <a:t>Performance assessment</a:t>
            </a:r>
          </a:p>
          <a:p>
            <a:pPr algn="just" eaLnBrk="1" hangingPunct="1"/>
            <a:r>
              <a:rPr lang="en-US" sz="2600" smtClean="0">
                <a:latin typeface="Comic Sans MS" pitchFamily="66" charset="0"/>
              </a:rPr>
              <a:t>Reward and remuneration</a:t>
            </a:r>
          </a:p>
          <a:p>
            <a:pPr algn="just" eaLnBrk="1" hangingPunct="1"/>
            <a:r>
              <a:rPr lang="en-US" sz="2600" smtClean="0">
                <a:latin typeface="Comic Sans MS" pitchFamily="66" charset="0"/>
              </a:rPr>
              <a:t>Staff retention</a:t>
            </a:r>
          </a:p>
          <a:p>
            <a:pPr algn="just" eaLnBrk="1" hangingPunct="1"/>
            <a:endParaRPr lang="en-GB" smtClean="0"/>
          </a:p>
        </p:txBody>
      </p:sp>
      <p:pic>
        <p:nvPicPr>
          <p:cNvPr id="29701" name="Picture 2052" descr="j0157057[1]"/>
          <p:cNvPicPr>
            <a:picLocks noChangeAspect="1" noChangeArrowheads="1"/>
          </p:cNvPicPr>
          <p:nvPr/>
        </p:nvPicPr>
        <p:blipFill>
          <a:blip r:embed="rId2" cstate="print"/>
          <a:srcRect/>
          <a:stretch>
            <a:fillRect/>
          </a:stretch>
        </p:blipFill>
        <p:spPr bwMode="auto">
          <a:xfrm>
            <a:off x="6084888" y="4005263"/>
            <a:ext cx="2159000" cy="2322512"/>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53</TotalTime>
  <Words>944</Words>
  <Application>Microsoft Office PowerPoint</Application>
  <PresentationFormat>On-screen Show (4:3)</PresentationFormat>
  <Paragraphs>185</Paragraphs>
  <Slides>27</Slides>
  <Notes>8</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TSD_PP3</vt:lpstr>
      <vt:lpstr>Slide 1</vt:lpstr>
      <vt:lpstr>Slide 2</vt:lpstr>
      <vt:lpstr>Origins of the word </vt:lpstr>
      <vt:lpstr>A strategy is:-</vt:lpstr>
      <vt:lpstr>Von Clausewitz ‘On War’</vt:lpstr>
      <vt:lpstr>Slide 6</vt:lpstr>
      <vt:lpstr>Alfred D Chandler (1962):</vt:lpstr>
      <vt:lpstr>Strategic management is…</vt:lpstr>
      <vt:lpstr>The 5 strategic management steps:</vt:lpstr>
      <vt:lpstr>Step 1 – define the business - develop a mission statement</vt:lpstr>
      <vt:lpstr>Mission Statements</vt:lpstr>
      <vt:lpstr> Mission Statements of Well Known Enterprises </vt:lpstr>
      <vt:lpstr>   And Walt Disney, an entertainment business states their values as follows. </vt:lpstr>
      <vt:lpstr>Step 2 Translate the mission into strategic goals</vt:lpstr>
      <vt:lpstr>Step 3 Formulate a strategy to achieve the strategic goals</vt:lpstr>
      <vt:lpstr>Step 4 Implement the strategy</vt:lpstr>
      <vt:lpstr>Step 5 Evaluate performance</vt:lpstr>
      <vt:lpstr>Types of strategy</vt:lpstr>
      <vt:lpstr>Slide 19</vt:lpstr>
      <vt:lpstr>Corporate Level Strategy…</vt:lpstr>
      <vt:lpstr>Corporate can grow through:</vt:lpstr>
      <vt:lpstr>Other strategies</vt:lpstr>
      <vt:lpstr>Competitive strategy</vt:lpstr>
      <vt:lpstr>Functional strategy</vt:lpstr>
      <vt:lpstr>Human resource management strategy</vt:lpstr>
      <vt:lpstr>Stewart (1999)</vt:lpstr>
      <vt:lpstr>Human Resource Management Function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Steve Emmens</cp:lastModifiedBy>
  <cp:revision>6</cp:revision>
  <dcterms:created xsi:type="dcterms:W3CDTF">2011-06-23T09:06:05Z</dcterms:created>
  <dcterms:modified xsi:type="dcterms:W3CDTF">2012-10-12T12:19:41Z</dcterms:modified>
</cp:coreProperties>
</file>