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4"/>
  </p:notesMasterIdLst>
  <p:handoutMasterIdLst>
    <p:handoutMasterId r:id="rId15"/>
  </p:handoutMasterIdLst>
  <p:sldIdLst>
    <p:sldId id="277" r:id="rId2"/>
    <p:sldId id="257" r:id="rId3"/>
    <p:sldId id="258" r:id="rId4"/>
    <p:sldId id="278" r:id="rId5"/>
    <p:sldId id="259" r:id="rId6"/>
    <p:sldId id="260" r:id="rId7"/>
    <p:sldId id="280" r:id="rId8"/>
    <p:sldId id="261" r:id="rId9"/>
    <p:sldId id="263" r:id="rId10"/>
    <p:sldId id="281" r:id="rId11"/>
    <p:sldId id="279" r:id="rId12"/>
    <p:sldId id="282" r:id="rId1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103" d="100"/>
          <a:sy n="103" d="100"/>
        </p:scale>
        <p:origin x="172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07/03/2022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07/03/2022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07/03/2022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07/03/2022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07/03/2022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07/03/2022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07/03/2022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07/03/2022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07/03/2022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07/03/2022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07/03/2022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07/03/2022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LCBB4004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Fundamentals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7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Stakeholders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EC354-4EEE-4D6E-8E46-56D21F39C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b="1" dirty="0"/>
              <a:t>What is a Stakeholder?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1FAC8-8BC7-4D26-8337-B0C5035F8C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stakeholder is an individual or group that has a legitimate interest in a company.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 stakeholder is also an individual or group who can affect or be affected by the actions of a business.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8748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63959-6B57-4E6B-8C15-A8DC37F5B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en-GB" b="1" dirty="0"/>
              <a:t>Internal Stakeholders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432EB-A3EB-47DB-8671-142E38310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980728"/>
            <a:ext cx="8291264" cy="4536505"/>
          </a:xfrm>
        </p:spPr>
        <p:txBody>
          <a:bodyPr/>
          <a:lstStyle/>
          <a:p>
            <a:r>
              <a:rPr lang="en-GB" sz="2800" b="1" dirty="0"/>
              <a:t>Internal stakeholders</a:t>
            </a:r>
            <a:r>
              <a:rPr lang="en-GB" sz="2800" dirty="0"/>
              <a:t> refer to the individuals and parties, within the organisation.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b="1" dirty="0"/>
              <a:t>Internal Stakeholders </a:t>
            </a:r>
            <a:r>
              <a:rPr lang="en-GB" sz="2800" dirty="0"/>
              <a:t>are those parties, individual or group that participates in the management of the company. </a:t>
            </a:r>
            <a:endParaRPr lang="en-GB" sz="2800" b="1" u="sng" dirty="0"/>
          </a:p>
        </p:txBody>
      </p:sp>
    </p:spTree>
    <p:extLst>
      <p:ext uri="{BB962C8B-B14F-4D97-AF65-F5344CB8AC3E}">
        <p14:creationId xmlns:p14="http://schemas.microsoft.com/office/powerpoint/2010/main" val="42813279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63959-6B57-4E6B-8C15-A8DC37F5B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en-GB" b="1" dirty="0"/>
              <a:t>Internal Stakeholders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432EB-A3EB-47DB-8671-142E38310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836712"/>
            <a:ext cx="8435280" cy="4680521"/>
          </a:xfrm>
        </p:spPr>
        <p:txBody>
          <a:bodyPr/>
          <a:lstStyle/>
          <a:p>
            <a:r>
              <a:rPr lang="en-GB" sz="2800" dirty="0"/>
              <a:t>They can influence and can be influenced by the success or failure of the entity because they have vested interest in the organisation. </a:t>
            </a:r>
          </a:p>
          <a:p>
            <a:r>
              <a:rPr lang="en-GB" sz="2800" dirty="0"/>
              <a:t>Primary Stakeholders is another name for the internal stakeholders.</a:t>
            </a:r>
            <a:endParaRPr lang="en-GB" sz="2800" b="1" u="sng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F60C3E-0B51-44D0-AE04-14F8A4A0CD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2040" y="3453909"/>
            <a:ext cx="4211960" cy="2225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5514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CBA12-CA73-43BD-A17A-BB1CE10C8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Different Types of Internal Stakeholders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F33EEF-428A-4651-80DC-F2B4940D9A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Employees</a:t>
            </a:r>
            <a:r>
              <a:rPr lang="en-GB" dirty="0"/>
              <a:t>: Employees are the group of people who work for the company, for remuneration.</a:t>
            </a:r>
          </a:p>
          <a:p>
            <a:r>
              <a:rPr lang="en-GB" b="1" dirty="0"/>
              <a:t>Owners</a:t>
            </a:r>
            <a:r>
              <a:rPr lang="en-GB" dirty="0"/>
              <a:t>: The individual or group who owns the organisation. They can be partners, shareholders, etc.</a:t>
            </a:r>
          </a:p>
          <a:p>
            <a:r>
              <a:rPr lang="en-GB" b="1" dirty="0"/>
              <a:t>Board of Directors</a:t>
            </a:r>
            <a:r>
              <a:rPr lang="en-GB" dirty="0"/>
              <a:t>: They are the group of individuals who control the company. </a:t>
            </a:r>
          </a:p>
          <a:p>
            <a:r>
              <a:rPr lang="en-GB" b="1" dirty="0"/>
              <a:t>Managers</a:t>
            </a:r>
            <a:r>
              <a:rPr lang="en-GB" dirty="0"/>
              <a:t>: The person who manages the entire department is known as a manager.</a:t>
            </a:r>
            <a:r>
              <a:rPr lang="en-GB" b="1" dirty="0"/>
              <a:t> For example</a:t>
            </a:r>
            <a:r>
              <a:rPr lang="en-GB"/>
              <a:t> Sales </a:t>
            </a:r>
            <a:r>
              <a:rPr lang="en-GB" dirty="0"/>
              <a:t>Manager, General Manager, etc.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6391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A2755-8D8E-47D6-9D5D-B5408ACA1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/>
              <a:t>External Stakeholders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8DBA3-453D-4E31-B387-382F7FADDF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268760"/>
            <a:ext cx="8507288" cy="4248473"/>
          </a:xfrm>
        </p:spPr>
        <p:txBody>
          <a:bodyPr/>
          <a:lstStyle/>
          <a:p>
            <a:r>
              <a:rPr lang="en-GB" dirty="0"/>
              <a:t>External Stakeholders are those interested parties, who are not a part of the management, but they indirectly affected by the work of the company. </a:t>
            </a:r>
          </a:p>
        </p:txBody>
      </p:sp>
    </p:spTree>
    <p:extLst>
      <p:ext uri="{BB962C8B-B14F-4D97-AF65-F5344CB8AC3E}">
        <p14:creationId xmlns:p14="http://schemas.microsoft.com/office/powerpoint/2010/main" val="39106424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A2755-8D8E-47D6-9D5D-B5408ACA1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b="1" dirty="0"/>
              <a:t>External Stakeholders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8DBA3-453D-4E31-B387-382F7FADDF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340768"/>
            <a:ext cx="8435280" cy="4176465"/>
          </a:xfrm>
        </p:spPr>
        <p:txBody>
          <a:bodyPr/>
          <a:lstStyle/>
          <a:p>
            <a:r>
              <a:rPr lang="en-GB" dirty="0"/>
              <a:t>They are the outside parties which form part of the business environment. They are also known as Secondary Stakeholders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C21EDE-5099-4164-BDA9-1E4E96AB8C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8446" y="3789040"/>
            <a:ext cx="4355696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0769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31C31-DE90-4B6E-8AA9-06E9CC605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Different Types of External Stakeholders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EA463-AFC7-4287-ABCD-75F689DAD5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b="1" dirty="0"/>
              <a:t>Suppliers</a:t>
            </a:r>
            <a:r>
              <a:rPr lang="en-GB" dirty="0"/>
              <a:t>: They provide inputs to the organisation like raw materials, equipment, etc.</a:t>
            </a:r>
          </a:p>
          <a:p>
            <a:r>
              <a:rPr lang="en-GB" b="1" dirty="0"/>
              <a:t>Customers</a:t>
            </a:r>
            <a:r>
              <a:rPr lang="en-GB" dirty="0"/>
              <a:t>: They are considered the king of the business because they are the one who is going to consume the product.</a:t>
            </a:r>
          </a:p>
          <a:p>
            <a:r>
              <a:rPr lang="en-GB" b="1" dirty="0"/>
              <a:t>Creditors</a:t>
            </a:r>
            <a:r>
              <a:rPr lang="en-GB" dirty="0"/>
              <a:t>: They are the individual, bank or financial institution who provides funds to the organisation.</a:t>
            </a:r>
          </a:p>
          <a:p>
            <a:r>
              <a:rPr lang="en-GB" b="1" dirty="0"/>
              <a:t>Intermediaries</a:t>
            </a:r>
            <a:r>
              <a:rPr lang="en-GB" dirty="0"/>
              <a:t>: They are the marketing channels that create a link between the company and customers like the wholesaler, retailer, etc.</a:t>
            </a:r>
          </a:p>
          <a:p>
            <a:r>
              <a:rPr lang="en-GB" b="1" dirty="0"/>
              <a:t>Competitors</a:t>
            </a:r>
            <a:r>
              <a:rPr lang="en-GB" dirty="0"/>
              <a:t>: They are the rivals who compete with the organisation for resources and the market.</a:t>
            </a:r>
          </a:p>
          <a:p>
            <a:r>
              <a:rPr lang="en-GB" b="1" dirty="0"/>
              <a:t>Society</a:t>
            </a:r>
            <a:r>
              <a:rPr lang="en-GB" dirty="0"/>
              <a:t>: A firm has its responsibility towards society because the enterprise uses its valuable resources.</a:t>
            </a:r>
          </a:p>
          <a:p>
            <a:r>
              <a:rPr lang="en-GB" b="1" dirty="0"/>
              <a:t>Government</a:t>
            </a:r>
            <a:r>
              <a:rPr lang="en-GB" dirty="0"/>
              <a:t>: A firm is guided and controlled by government rules and regulations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4516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">
            <a:extLst>
              <a:ext uri="{FF2B5EF4-FFF2-40B4-BE49-F238E27FC236}">
                <a16:creationId xmlns:a16="http://schemas.microsoft.com/office/drawing/2014/main" id="{30A8A617-A138-41BD-862E-F3044D3D3AE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908720"/>
            <a:ext cx="6799781" cy="417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45268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A38B2-8EA7-4BBA-B329-333758785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200" b="1" dirty="0"/>
              <a:t>Perspectives in Stakeholders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6905A-679C-4133-BA11-32A183AC81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52736"/>
            <a:ext cx="8856984" cy="4464497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600" dirty="0"/>
              <a:t>Stakeholder marketing requires the development of shared values and relationships with multiple entities, not just customers.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Stakeholder marketing requires the development of shared values and relationships with multiple entities, not just customers. </a:t>
            </a:r>
            <a:endParaRPr lang="en-GB" sz="2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Stakeholders can be beneficiaries of value but are involved in the cocreation of value, not just value exchange (</a:t>
            </a:r>
            <a:r>
              <a:rPr lang="en-GB" sz="26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Sheth</a:t>
            </a:r>
            <a:r>
              <a:rPr lang="en-GB" sz="2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26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Uslay</a:t>
            </a:r>
            <a:r>
              <a:rPr lang="en-GB" sz="2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2007; </a:t>
            </a:r>
            <a:r>
              <a:rPr lang="en-GB" sz="26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Lusch</a:t>
            </a:r>
            <a:r>
              <a:rPr lang="en-GB" sz="2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and Vargo 2006).</a:t>
            </a:r>
          </a:p>
        </p:txBody>
      </p:sp>
    </p:spTree>
    <p:extLst>
      <p:ext uri="{BB962C8B-B14F-4D97-AF65-F5344CB8AC3E}">
        <p14:creationId xmlns:p14="http://schemas.microsoft.com/office/powerpoint/2010/main" val="24399164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A38B2-8EA7-4BBA-B329-333758785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200" b="1" dirty="0"/>
              <a:t>Perspectives in Stakeholders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6905A-679C-4133-BA11-32A183AC81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52736"/>
            <a:ext cx="8856984" cy="4464497"/>
          </a:xfrm>
        </p:spPr>
        <p:txBody>
          <a:bodyPr/>
          <a:lstStyle/>
          <a:p>
            <a:r>
              <a:rPr lang="en-GB" sz="2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Sisodia et al. (2007) maintain that stakeholders “are part of a complex network of interests that function in a matrix of interdependencies” </a:t>
            </a:r>
          </a:p>
          <a:p>
            <a:r>
              <a:rPr lang="en-GB" sz="2600" dirty="0"/>
              <a:t>N</a:t>
            </a:r>
            <a:r>
              <a:rPr lang="en-GB" sz="2800" dirty="0"/>
              <a:t>o stakeholder is more important than any other, and each stakeholder thrives best when all stakeholders thrive. </a:t>
            </a:r>
          </a:p>
          <a:p>
            <a:r>
              <a:rPr lang="en-GB" sz="2800" dirty="0"/>
              <a:t>All stakeholders are seen as part of marketing activities and processes.</a:t>
            </a:r>
          </a:p>
        </p:txBody>
      </p:sp>
    </p:spTree>
    <p:extLst>
      <p:ext uri="{BB962C8B-B14F-4D97-AF65-F5344CB8AC3E}">
        <p14:creationId xmlns:p14="http://schemas.microsoft.com/office/powerpoint/2010/main" val="32386678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A38B2-8EA7-4BBA-B329-333758785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200" b="1" dirty="0"/>
              <a:t>Perspectives in Stakeholders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6905A-679C-4133-BA11-32A183AC81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52736"/>
            <a:ext cx="8856984" cy="4464497"/>
          </a:xfrm>
        </p:spPr>
        <p:txBody>
          <a:bodyPr/>
          <a:lstStyle/>
          <a:p>
            <a:pPr algn="just"/>
            <a:r>
              <a:rPr lang="en-GB" sz="36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Read the Kellogg's Case Study and answer the questions as offered by your lecturer.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342622130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</TotalTime>
  <Words>536</Words>
  <Application>Microsoft Office PowerPoint</Application>
  <PresentationFormat>On-screen Show (4:3)</PresentationFormat>
  <Paragraphs>44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Myriad Pro</vt:lpstr>
      <vt:lpstr>Verdana</vt:lpstr>
      <vt:lpstr>20140311PresentationUWTSDTemplate</vt:lpstr>
      <vt:lpstr>LCBB4004</vt:lpstr>
      <vt:lpstr>What is a Stakeholder?</vt:lpstr>
      <vt:lpstr>Internal Stakeholders</vt:lpstr>
      <vt:lpstr>Internal Stakeholders</vt:lpstr>
      <vt:lpstr>Different Types of Internal Stakeholders</vt:lpstr>
      <vt:lpstr>External Stakeholders</vt:lpstr>
      <vt:lpstr>External Stakeholders</vt:lpstr>
      <vt:lpstr>Different Types of External Stakeholders</vt:lpstr>
      <vt:lpstr>PowerPoint Presentation</vt:lpstr>
      <vt:lpstr>Perspectives in Stakeholders Marketing</vt:lpstr>
      <vt:lpstr>Perspectives in Stakeholders Marketing</vt:lpstr>
      <vt:lpstr>Perspectives in Stakeholders Marketing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LCBB4004</dc:title>
  <dc:creator>Efua Adams</dc:creator>
  <cp:lastModifiedBy>Olu Adegbite</cp:lastModifiedBy>
  <cp:revision>12</cp:revision>
  <dcterms:created xsi:type="dcterms:W3CDTF">2020-11-16T11:34:55Z</dcterms:created>
  <dcterms:modified xsi:type="dcterms:W3CDTF">2022-03-07T23:49:56Z</dcterms:modified>
</cp:coreProperties>
</file>