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2" r:id="rId9"/>
    <p:sldId id="263" r:id="rId10"/>
    <p:sldId id="264" r:id="rId11"/>
    <p:sldId id="265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874" autoAdjust="0"/>
  </p:normalViewPr>
  <p:slideViewPr>
    <p:cSldViewPr>
      <p:cViewPr varScale="1">
        <p:scale>
          <a:sx n="126" d="100"/>
          <a:sy n="126" d="100"/>
        </p:scale>
        <p:origin x="116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6A1B66-FEE4-4913-AB14-5CAA7613D02D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9931BB-CAB4-478E-86B7-193CEBC97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1737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21</a:t>
            </a:r>
          </a:p>
          <a:p>
            <a:r>
              <a:rPr lang="en-GB" dirty="0" smtClean="0"/>
              <a:t>9</a:t>
            </a:r>
          </a:p>
          <a:p>
            <a:r>
              <a:rPr lang="en-GB" dirty="0" smtClean="0"/>
              <a:t>29</a:t>
            </a:r>
          </a:p>
          <a:p>
            <a:r>
              <a:rPr lang="en-GB" dirty="0" smtClean="0"/>
              <a:t>10</a:t>
            </a:r>
          </a:p>
          <a:p>
            <a:r>
              <a:rPr lang="en-GB" dirty="0" smtClean="0"/>
              <a:t>8</a:t>
            </a:r>
          </a:p>
          <a:p>
            <a:r>
              <a:rPr lang="en-GB" dirty="0" smtClean="0"/>
              <a:t>15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9931BB-CAB4-478E-86B7-193CEBC972D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5705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48DA3-693C-4030-A502-E5CA6A4ADA6F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6AD95-8EFF-4819-A8B0-ED017E650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564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48DA3-693C-4030-A502-E5CA6A4ADA6F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6AD95-8EFF-4819-A8B0-ED017E650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6031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48DA3-693C-4030-A502-E5CA6A4ADA6F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6AD95-8EFF-4819-A8B0-ED017E650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3641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48DA3-693C-4030-A502-E5CA6A4ADA6F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6AD95-8EFF-4819-A8B0-ED017E650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4059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48DA3-693C-4030-A502-E5CA6A4ADA6F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6AD95-8EFF-4819-A8B0-ED017E650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012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48DA3-693C-4030-A502-E5CA6A4ADA6F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6AD95-8EFF-4819-A8B0-ED017E650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1456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48DA3-693C-4030-A502-E5CA6A4ADA6F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6AD95-8EFF-4819-A8B0-ED017E650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6926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48DA3-693C-4030-A502-E5CA6A4ADA6F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6AD95-8EFF-4819-A8B0-ED017E650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043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48DA3-693C-4030-A502-E5CA6A4ADA6F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6AD95-8EFF-4819-A8B0-ED017E650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671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48DA3-693C-4030-A502-E5CA6A4ADA6F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6AD95-8EFF-4819-A8B0-ED017E650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595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48DA3-693C-4030-A502-E5CA6A4ADA6F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6AD95-8EFF-4819-A8B0-ED017E650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119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448DA3-693C-4030-A502-E5CA6A4ADA6F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B6AD95-8EFF-4819-A8B0-ED017E650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456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Advanced functions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Tim Bashford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15199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Advanced 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can do a number of things with functions which makes our life easier.</a:t>
            </a:r>
          </a:p>
          <a:p>
            <a:r>
              <a:rPr lang="en-GB" dirty="0" smtClean="0"/>
              <a:t>Functions are often called in a chain.</a:t>
            </a:r>
          </a:p>
          <a:p>
            <a:r>
              <a:rPr lang="en-GB" dirty="0" smtClean="0"/>
              <a:t>The call stack monitors functions</a:t>
            </a:r>
          </a:p>
          <a:p>
            <a:pPr lvl="1"/>
            <a:r>
              <a:rPr lang="en-GB" dirty="0" smtClean="0"/>
              <a:t>Common mistakes when working with the call stack</a:t>
            </a:r>
          </a:p>
          <a:p>
            <a:r>
              <a:rPr lang="en-GB" dirty="0" smtClean="0"/>
              <a:t>Recursive functions are complex, but worth understanding conceptually.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65559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Order of evaluation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Consider this piece of code we’re probably all too familiar with: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 smtClean="0"/>
              <a:t>myVar</a:t>
            </a:r>
            <a:r>
              <a:rPr lang="en-GB" dirty="0" smtClean="0"/>
              <a:t> = </a:t>
            </a:r>
            <a:r>
              <a:rPr lang="en-GB" dirty="0" err="1" smtClean="0"/>
              <a:t>int</a:t>
            </a:r>
            <a:r>
              <a:rPr lang="en-GB" dirty="0" smtClean="0"/>
              <a:t>(input(“Enter your variable”))</a:t>
            </a:r>
          </a:p>
          <a:p>
            <a:r>
              <a:rPr lang="en-GB" dirty="0" smtClean="0"/>
              <a:t>This contains two functions – </a:t>
            </a:r>
            <a:r>
              <a:rPr lang="en-GB" dirty="0" err="1" smtClean="0"/>
              <a:t>int</a:t>
            </a:r>
            <a:r>
              <a:rPr lang="en-GB" dirty="0" smtClean="0"/>
              <a:t> and input, but notice that we call one inside the other, i.e. this could be equally written: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 smtClean="0"/>
              <a:t>myString</a:t>
            </a:r>
            <a:r>
              <a:rPr lang="en-GB" dirty="0" smtClean="0"/>
              <a:t> = input(“Enter your variable”)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 smtClean="0"/>
              <a:t>myVar</a:t>
            </a:r>
            <a:r>
              <a:rPr lang="en-GB" dirty="0" smtClean="0"/>
              <a:t> = </a:t>
            </a:r>
            <a:r>
              <a:rPr lang="en-GB" dirty="0" err="1" smtClean="0"/>
              <a:t>int</a:t>
            </a:r>
            <a:r>
              <a:rPr lang="en-GB" dirty="0" smtClean="0"/>
              <a:t>(</a:t>
            </a:r>
            <a:r>
              <a:rPr lang="en-GB" dirty="0" err="1" smtClean="0"/>
              <a:t>myString</a:t>
            </a:r>
            <a:r>
              <a:rPr lang="en-GB" dirty="0" smtClean="0"/>
              <a:t>)</a:t>
            </a:r>
          </a:p>
          <a:p>
            <a:r>
              <a:rPr lang="en-GB" dirty="0" smtClean="0"/>
              <a:t>In abstract terms, these statements are completely identical.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6725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Order of evaluation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Consider: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dirty="0" err="1" smtClean="0"/>
              <a:t>myVar</a:t>
            </a:r>
            <a:r>
              <a:rPr lang="en-GB" dirty="0" smtClean="0"/>
              <a:t> = </a:t>
            </a:r>
            <a:r>
              <a:rPr lang="en-GB" dirty="0" err="1" smtClean="0"/>
              <a:t>int</a:t>
            </a:r>
            <a:r>
              <a:rPr lang="en-GB" dirty="0" smtClean="0"/>
              <a:t>(input(“Enter your variable”))</a:t>
            </a:r>
          </a:p>
          <a:p>
            <a:r>
              <a:rPr lang="en-GB" dirty="0" smtClean="0"/>
              <a:t>The innermost function is called first.  The innermost function in this case is input().  The return value of input() is then fed into </a:t>
            </a:r>
            <a:r>
              <a:rPr lang="en-GB" dirty="0" err="1" smtClean="0"/>
              <a:t>int</a:t>
            </a:r>
            <a:r>
              <a:rPr lang="en-GB" dirty="0" smtClean="0"/>
              <a:t>().  </a:t>
            </a:r>
            <a:r>
              <a:rPr lang="en-GB" dirty="0" err="1" smtClean="0"/>
              <a:t>myVar</a:t>
            </a:r>
            <a:r>
              <a:rPr lang="en-GB" dirty="0" smtClean="0"/>
              <a:t> is then set to the value returned from </a:t>
            </a:r>
            <a:r>
              <a:rPr lang="en-GB" dirty="0" err="1" smtClean="0"/>
              <a:t>int</a:t>
            </a:r>
            <a:r>
              <a:rPr lang="en-GB" dirty="0" smtClean="0"/>
              <a:t>().</a:t>
            </a:r>
          </a:p>
          <a:p>
            <a:r>
              <a:rPr lang="en-GB" dirty="0" smtClean="0"/>
              <a:t>This can be applied extremely extensively.</a:t>
            </a:r>
          </a:p>
        </p:txBody>
      </p:sp>
    </p:spTree>
    <p:extLst>
      <p:ext uri="{BB962C8B-B14F-4D97-AF65-F5344CB8AC3E}">
        <p14:creationId xmlns:p14="http://schemas.microsoft.com/office/powerpoint/2010/main" val="38745759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Order of evaluation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Example: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print(input(“Enter something”))</a:t>
            </a:r>
          </a:p>
          <a:p>
            <a:r>
              <a:rPr lang="en-GB" dirty="0" smtClean="0"/>
              <a:t>Is there any reason this wouldn’t work?</a:t>
            </a:r>
          </a:p>
          <a:p>
            <a:r>
              <a:rPr lang="en-GB" dirty="0" smtClean="0"/>
              <a:t>How about: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print(</a:t>
            </a:r>
            <a:r>
              <a:rPr lang="en-GB" dirty="0" err="1" smtClean="0"/>
              <a:t>int</a:t>
            </a:r>
            <a:r>
              <a:rPr lang="en-GB" dirty="0" smtClean="0"/>
              <a:t>(input(“Enter something”)))</a:t>
            </a:r>
          </a:p>
          <a:p>
            <a:r>
              <a:rPr lang="en-GB" dirty="0" smtClean="0"/>
              <a:t>Remember that all inner functions in a chain like this MUST return a value – that value is fed in to the next function out.</a:t>
            </a:r>
          </a:p>
          <a:p>
            <a:r>
              <a:rPr lang="en-GB" dirty="0" smtClean="0"/>
              <a:t>This works equally well with our own functions.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94499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Evaluate the following to try to calculate the results:</a:t>
            </a:r>
          </a:p>
          <a:p>
            <a:pPr lvl="1"/>
            <a:r>
              <a:rPr lang="en-GB" dirty="0" smtClean="0"/>
              <a:t>Use paper!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349" y="3284984"/>
            <a:ext cx="7633974" cy="24017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14517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call stack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What is a stack?  We’ve already encountered this data structure.</a:t>
            </a:r>
          </a:p>
          <a:p>
            <a:r>
              <a:rPr lang="en-GB" dirty="0" smtClean="0"/>
              <a:t>When we call a function, </a:t>
            </a:r>
            <a:r>
              <a:rPr lang="en-GB" smtClean="0"/>
              <a:t>it’s </a:t>
            </a:r>
            <a:r>
              <a:rPr lang="en-GB" smtClean="0"/>
              <a:t>pushed </a:t>
            </a:r>
            <a:r>
              <a:rPr lang="en-GB" dirty="0" smtClean="0"/>
              <a:t>to the stack.  When we exit that function (by “return” or simply reaching the end) we pop that function from the stack again.</a:t>
            </a:r>
          </a:p>
          <a:p>
            <a:r>
              <a:rPr lang="en-GB" dirty="0" smtClean="0"/>
              <a:t>This helps to explain the above process of function calls – we keep calling until we reach the final call, then pop each function off again in turn.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07627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call stack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Remember that we can call a function from inside another function – they don’t exist in a vacuum.</a:t>
            </a:r>
          </a:p>
          <a:p>
            <a:r>
              <a:rPr lang="en-GB" dirty="0" smtClean="0"/>
              <a:t>You need to be *slightly* careful about doing this.  The risk is running off the end of the call stack.</a:t>
            </a:r>
          </a:p>
          <a:p>
            <a:pPr lvl="1"/>
            <a:r>
              <a:rPr lang="en-GB" dirty="0" smtClean="0"/>
              <a:t>See example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97378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call stack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 this example: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At first this seems reasonable, but contains a fatal flaw – the </a:t>
            </a:r>
            <a:r>
              <a:rPr lang="en-GB" dirty="0" err="1" smtClean="0"/>
              <a:t>StartMenu</a:t>
            </a:r>
            <a:r>
              <a:rPr lang="en-GB" dirty="0" smtClean="0"/>
              <a:t> function never exits, and as a result builds up the call stack.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09800"/>
            <a:ext cx="4968552" cy="20318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62981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call stack</a:t>
            </a:r>
            <a:endParaRPr lang="en-GB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971600" y="1556792"/>
            <a:ext cx="0" cy="3888432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1331640" y="1808820"/>
            <a:ext cx="0" cy="3636404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1706071" y="2050861"/>
            <a:ext cx="0" cy="3384376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2055949" y="2331398"/>
            <a:ext cx="0" cy="3113826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2411760" y="2619430"/>
            <a:ext cx="0" cy="2825794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2771800" y="2924944"/>
            <a:ext cx="0" cy="252028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3131840" y="3212976"/>
            <a:ext cx="0" cy="2232248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9" name="Straight Arrow Connector 78"/>
          <p:cNvCxnSpPr/>
          <p:nvPr/>
        </p:nvCxnSpPr>
        <p:spPr>
          <a:xfrm>
            <a:off x="971600" y="1808820"/>
            <a:ext cx="360040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/>
          <p:nvPr/>
        </p:nvCxnSpPr>
        <p:spPr>
          <a:xfrm>
            <a:off x="1331640" y="2050861"/>
            <a:ext cx="360040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1" name="Straight Arrow Connector 80"/>
          <p:cNvCxnSpPr/>
          <p:nvPr/>
        </p:nvCxnSpPr>
        <p:spPr>
          <a:xfrm>
            <a:off x="1691680" y="2331398"/>
            <a:ext cx="360040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2" name="Straight Arrow Connector 81"/>
          <p:cNvCxnSpPr/>
          <p:nvPr/>
        </p:nvCxnSpPr>
        <p:spPr>
          <a:xfrm>
            <a:off x="2051720" y="2619430"/>
            <a:ext cx="360040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7" name="Straight Arrow Connector 86"/>
          <p:cNvCxnSpPr/>
          <p:nvPr/>
        </p:nvCxnSpPr>
        <p:spPr>
          <a:xfrm>
            <a:off x="2411760" y="2924944"/>
            <a:ext cx="360040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9" name="Straight Arrow Connector 88"/>
          <p:cNvCxnSpPr/>
          <p:nvPr/>
        </p:nvCxnSpPr>
        <p:spPr>
          <a:xfrm>
            <a:off x="2771800" y="3212976"/>
            <a:ext cx="360040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2" name="TextBox 91"/>
          <p:cNvSpPr txBox="1"/>
          <p:nvPr/>
        </p:nvSpPr>
        <p:spPr>
          <a:xfrm>
            <a:off x="3347864" y="4144434"/>
            <a:ext cx="8275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(ETC…)</a:t>
            </a:r>
            <a:endParaRPr lang="en-GB" dirty="0"/>
          </a:p>
        </p:txBody>
      </p:sp>
      <p:sp>
        <p:nvSpPr>
          <p:cNvPr id="94" name="TextBox 93"/>
          <p:cNvSpPr txBox="1"/>
          <p:nvPr/>
        </p:nvSpPr>
        <p:spPr>
          <a:xfrm>
            <a:off x="1871700" y="1443713"/>
            <a:ext cx="542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Bad</a:t>
            </a:r>
            <a:endParaRPr lang="en-GB" dirty="0"/>
          </a:p>
        </p:txBody>
      </p:sp>
      <p:sp>
        <p:nvSpPr>
          <p:cNvPr id="95" name="TextBox 94"/>
          <p:cNvSpPr txBox="1"/>
          <p:nvPr/>
        </p:nvSpPr>
        <p:spPr>
          <a:xfrm>
            <a:off x="6444208" y="1443713"/>
            <a:ext cx="696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Good</a:t>
            </a:r>
            <a:endParaRPr lang="en-GB" dirty="0"/>
          </a:p>
        </p:txBody>
      </p:sp>
      <p:cxnSp>
        <p:nvCxnSpPr>
          <p:cNvPr id="96" name="Straight Connector 95"/>
          <p:cNvCxnSpPr/>
          <p:nvPr/>
        </p:nvCxnSpPr>
        <p:spPr>
          <a:xfrm>
            <a:off x="5652120" y="1556792"/>
            <a:ext cx="0" cy="3888432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6012160" y="1808820"/>
            <a:ext cx="0" cy="126014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8" name="Straight Connector 97"/>
          <p:cNvCxnSpPr/>
          <p:nvPr/>
        </p:nvCxnSpPr>
        <p:spPr>
          <a:xfrm>
            <a:off x="6386591" y="2050861"/>
            <a:ext cx="0" cy="730067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3" name="Straight Arrow Connector 102"/>
          <p:cNvCxnSpPr/>
          <p:nvPr/>
        </p:nvCxnSpPr>
        <p:spPr>
          <a:xfrm>
            <a:off x="5652120" y="1808820"/>
            <a:ext cx="360040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4" name="Straight Arrow Connector 103"/>
          <p:cNvCxnSpPr/>
          <p:nvPr/>
        </p:nvCxnSpPr>
        <p:spPr>
          <a:xfrm>
            <a:off x="6012160" y="2050861"/>
            <a:ext cx="360040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 flipH="1">
            <a:off x="6012160" y="2780928"/>
            <a:ext cx="364269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3" name="Straight Arrow Connector 112"/>
          <p:cNvCxnSpPr/>
          <p:nvPr/>
        </p:nvCxnSpPr>
        <p:spPr>
          <a:xfrm flipH="1">
            <a:off x="5647891" y="3068960"/>
            <a:ext cx="364269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4" name="Straight Connector 113"/>
          <p:cNvCxnSpPr/>
          <p:nvPr/>
        </p:nvCxnSpPr>
        <p:spPr>
          <a:xfrm>
            <a:off x="6022322" y="3248980"/>
            <a:ext cx="0" cy="126014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5" name="Straight Connector 114"/>
          <p:cNvCxnSpPr/>
          <p:nvPr/>
        </p:nvCxnSpPr>
        <p:spPr>
          <a:xfrm>
            <a:off x="6396753" y="3491021"/>
            <a:ext cx="0" cy="730067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6" name="Straight Arrow Connector 115"/>
          <p:cNvCxnSpPr/>
          <p:nvPr/>
        </p:nvCxnSpPr>
        <p:spPr>
          <a:xfrm>
            <a:off x="5662282" y="3248980"/>
            <a:ext cx="360040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>
            <a:off x="6022322" y="3491021"/>
            <a:ext cx="360040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8" name="Straight Arrow Connector 117"/>
          <p:cNvCxnSpPr/>
          <p:nvPr/>
        </p:nvCxnSpPr>
        <p:spPr>
          <a:xfrm flipH="1">
            <a:off x="6022322" y="4221088"/>
            <a:ext cx="364269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9" name="Straight Arrow Connector 118"/>
          <p:cNvCxnSpPr/>
          <p:nvPr/>
        </p:nvCxnSpPr>
        <p:spPr>
          <a:xfrm flipH="1">
            <a:off x="5658053" y="4509120"/>
            <a:ext cx="364269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0" name="Straight Connector 119"/>
          <p:cNvCxnSpPr/>
          <p:nvPr/>
        </p:nvCxnSpPr>
        <p:spPr>
          <a:xfrm>
            <a:off x="6792220" y="3718877"/>
            <a:ext cx="0" cy="31345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1" name="Straight Arrow Connector 120"/>
          <p:cNvCxnSpPr/>
          <p:nvPr/>
        </p:nvCxnSpPr>
        <p:spPr>
          <a:xfrm>
            <a:off x="6422018" y="3718877"/>
            <a:ext cx="360040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2" name="Straight Arrow Connector 121"/>
          <p:cNvCxnSpPr/>
          <p:nvPr/>
        </p:nvCxnSpPr>
        <p:spPr>
          <a:xfrm flipH="1">
            <a:off x="6396753" y="4032327"/>
            <a:ext cx="364269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62383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call stack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We can make a large number of calls (within reason), but inevitably a limit can ultimately be reached.</a:t>
            </a:r>
          </a:p>
          <a:p>
            <a:r>
              <a:rPr lang="en-GB" dirty="0" smtClean="0"/>
              <a:t>Each function call takes a small amount of memory (as it’s added to the stack in RAM).  In Windows, typically a 1MB stack is considered the limit, although this can be adjusted.</a:t>
            </a:r>
          </a:p>
          <a:p>
            <a:r>
              <a:rPr lang="en-GB" dirty="0" smtClean="0"/>
              <a:t>C/C++ allow an infinite stack (up to the amount of available RAM) if the OS limit is turned off, while Python is self-limited.  </a:t>
            </a:r>
          </a:p>
          <a:p>
            <a:pPr lvl="1"/>
            <a:r>
              <a:rPr lang="en-GB" dirty="0" smtClean="0"/>
              <a:t>You can change this limit with </a:t>
            </a:r>
            <a:r>
              <a:rPr lang="en-GB" dirty="0" err="1" smtClean="0"/>
              <a:t>setrecursionlimit</a:t>
            </a:r>
            <a:r>
              <a:rPr lang="en-GB" dirty="0" smtClean="0"/>
              <a:t>(n) </a:t>
            </a:r>
            <a:r>
              <a:rPr lang="en-GB" b="1" dirty="0" smtClean="0"/>
              <a:t>but you should never need to</a:t>
            </a:r>
            <a:r>
              <a:rPr lang="en-GB" dirty="0" smtClean="0"/>
              <a:t>.</a:t>
            </a:r>
          </a:p>
          <a:p>
            <a:r>
              <a:rPr lang="en-GB" dirty="0" smtClean="0"/>
              <a:t>Exceeding the maximum length of the call stack is called a “stack overflow” – also the name of a famous programming Q&amp;A/help site.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1375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call stack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What this really means is that you need to make sure that functions you call return at a reasonable point, i.e. not growing infinitely up the call stack as per the example above.</a:t>
            </a:r>
          </a:p>
          <a:p>
            <a:r>
              <a:rPr lang="en-GB" sz="2400" dirty="0" smtClean="0"/>
              <a:t>To fix that example:</a:t>
            </a:r>
            <a:endParaRPr lang="en-GB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0607" y="3284984"/>
            <a:ext cx="5184576" cy="2408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50847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Recursion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slightly scary and deep topic – we won’t be going into in much detail, though it’s not the last you’ll hear on the matter.</a:t>
            </a:r>
          </a:p>
          <a:p>
            <a:r>
              <a:rPr lang="en-GB" dirty="0" smtClean="0"/>
              <a:t>A recursive function is one which calls itself.</a:t>
            </a:r>
          </a:p>
          <a:p>
            <a:r>
              <a:rPr lang="en-GB" dirty="0" smtClean="0"/>
              <a:t>This is always limited somehow; obviously a function cannot keep calling itself forever.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64643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Recursion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program recursively calculates a factorial: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A factorial is the product of all numbers up to that number, e.g. 4! = 1x2x3x4 = 24.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420888"/>
            <a:ext cx="4572000" cy="201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30651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Recursion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Useful in certain languages which do not index well.</a:t>
            </a:r>
          </a:p>
          <a:p>
            <a:r>
              <a:rPr lang="en-GB" dirty="0" smtClean="0"/>
              <a:t>Recursion is generally not necessary or advantageous in Python, but is in several other languages.</a:t>
            </a:r>
          </a:p>
          <a:p>
            <a:pPr lvl="1"/>
            <a:r>
              <a:rPr lang="en-GB" dirty="0" smtClean="0"/>
              <a:t>Generally </a:t>
            </a:r>
            <a:r>
              <a:rPr lang="en-GB" dirty="0"/>
              <a:t>faster in these languages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Ultimately an advanced form of iteration.</a:t>
            </a:r>
          </a:p>
          <a:p>
            <a:r>
              <a:rPr lang="en-GB" dirty="0" smtClean="0"/>
              <a:t>You likely won’t have to write many (if any) recursive functions throughout the course of your degree, and if you’re lucky, career.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6068420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596</Words>
  <Application>Microsoft Office PowerPoint</Application>
  <PresentationFormat>On-screen Show (4:3)</PresentationFormat>
  <Paragraphs>88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Advanced functions</vt:lpstr>
      <vt:lpstr>Advanced functions</vt:lpstr>
      <vt:lpstr>Order of evaluation</vt:lpstr>
      <vt:lpstr>Order of evaluation</vt:lpstr>
      <vt:lpstr>Order of evaluation</vt:lpstr>
      <vt:lpstr>Exercise</vt:lpstr>
      <vt:lpstr>The call stack</vt:lpstr>
      <vt:lpstr>The call stack</vt:lpstr>
      <vt:lpstr>The call stack</vt:lpstr>
      <vt:lpstr>The call stack</vt:lpstr>
      <vt:lpstr>The call stack</vt:lpstr>
      <vt:lpstr>The call stack</vt:lpstr>
      <vt:lpstr>Recursion</vt:lpstr>
      <vt:lpstr>Recursion example</vt:lpstr>
      <vt:lpstr>Recursion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functions</dc:title>
  <dc:creator>fad-tb1</dc:creator>
  <cp:lastModifiedBy>Tim Bashford</cp:lastModifiedBy>
  <cp:revision>17</cp:revision>
  <dcterms:created xsi:type="dcterms:W3CDTF">2014-11-03T14:17:06Z</dcterms:created>
  <dcterms:modified xsi:type="dcterms:W3CDTF">2015-11-09T10:01:20Z</dcterms:modified>
</cp:coreProperties>
</file>