
<file path=[Content_Types].xml><?xml version="1.0" encoding="utf-8"?>
<Types xmlns="http://schemas.openxmlformats.org/package/2006/content-types">
  <Default Extension="jpeg" ContentType="image/jpeg"/>
  <Default Extension="m4a" ContentType="audi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37" r:id="rId1"/>
  </p:sldMasterIdLst>
  <p:notesMasterIdLst>
    <p:notesMasterId r:id="rId7"/>
  </p:notesMasterIdLst>
  <p:sldIdLst>
    <p:sldId id="256" r:id="rId2"/>
    <p:sldId id="257" r:id="rId3"/>
    <p:sldId id="258" r:id="rId4"/>
    <p:sldId id="259" r:id="rId5"/>
    <p:sldId id="261" r:id="rId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59" d="100"/>
          <a:sy n="59" d="100"/>
        </p:scale>
        <p:origin x="940" y="5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notesMaster" Target="notesMasters/notesMaster1.xml"/><Relationship Id="rId12" Type="http://schemas.microsoft.com/office/2016/11/relationships/changesInfo" Target="changesInfos/changesInfo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ableStyles" Target="tableStyles.xml"/><Relationship Id="rId5" Type="http://schemas.openxmlformats.org/officeDocument/2006/relationships/slide" Target="slides/slide4.xml"/><Relationship Id="rId10"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addy James" userId="72b0a07ef0c80044" providerId="LiveId" clId="{EBC31476-C95F-4EAD-AD07-97E3CA08446C}"/>
    <pc:docChg chg="modSld">
      <pc:chgData name="Maddy James" userId="72b0a07ef0c80044" providerId="LiveId" clId="{EBC31476-C95F-4EAD-AD07-97E3CA08446C}" dt="2024-05-20T11:46:07.459" v="1" actId="20577"/>
      <pc:docMkLst>
        <pc:docMk/>
      </pc:docMkLst>
      <pc:sldChg chg="modSp mod">
        <pc:chgData name="Maddy James" userId="72b0a07ef0c80044" providerId="LiveId" clId="{EBC31476-C95F-4EAD-AD07-97E3CA08446C}" dt="2024-05-20T11:46:07.459" v="1" actId="20577"/>
        <pc:sldMkLst>
          <pc:docMk/>
          <pc:sldMk cId="4256098082" sldId="261"/>
        </pc:sldMkLst>
        <pc:spChg chg="mod">
          <ac:chgData name="Maddy James" userId="72b0a07ef0c80044" providerId="LiveId" clId="{EBC31476-C95F-4EAD-AD07-97E3CA08446C}" dt="2024-05-20T11:46:07.459" v="1" actId="20577"/>
          <ac:spMkLst>
            <pc:docMk/>
            <pc:sldMk cId="4256098082" sldId="261"/>
            <ac:spMk id="3" creationId="{3B79B265-8A7D-7C51-0517-9A263E95B668}"/>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E211EA0-E669-4E3F-9798-A513E56341C4}" type="datetimeFigureOut">
              <a:rPr lang="en-GB" smtClean="0"/>
              <a:t>20/05/2024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E8ADEDC-C0AE-48FF-B36F-0653F57D07E2}" type="slidenum">
              <a:rPr lang="en-GB" smtClean="0"/>
              <a:t>‹#›</a:t>
            </a:fld>
            <a:endParaRPr lang="en-GB"/>
          </a:p>
        </p:txBody>
      </p:sp>
    </p:spTree>
    <p:extLst>
      <p:ext uri="{BB962C8B-B14F-4D97-AF65-F5344CB8AC3E}">
        <p14:creationId xmlns:p14="http://schemas.microsoft.com/office/powerpoint/2010/main" val="361300863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3" Type="http://schemas.openxmlformats.org/officeDocument/2006/relationships/hyperlink" Target="https://www.gov.wales/sites/default/files/publications/2018-03/the-four-purposes-of-the-curriculum-for-wales.pdf" TargetMode="External"/><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3" Type="http://schemas.openxmlformats.org/officeDocument/2006/relationships/hyperlink" Target="https://www.gov.wales/sites/default/files/publications/2018-03/the-four-purposes-of-the-curriculum-for-wales.pdf" TargetMode="External"/><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3" Type="http://schemas.openxmlformats.org/officeDocument/2006/relationships/hyperlink" Target="https://www.gov.wales/sites/default/files/publications/2018-03/the-four-purposes-of-the-curriculum-for-wales.pdf" TargetMode="External"/><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Welcome to Part 1 of our assignment, where we'll be taking a closer look at how St. Joseph's Catholic School fosters ethical citizenship through global engagement within the framework of the Welsh curriculum's four purposes. Situated in the heart of our community, St. Joseph's is a shining example of education intertwined with faith and inclusivity.</a:t>
            </a:r>
          </a:p>
          <a:p>
            <a:endParaRPr lang="en-US" dirty="0"/>
          </a:p>
          <a:p>
            <a:r>
              <a:rPr lang="en-US" dirty="0"/>
              <a:t>Throughout this discussion, we'll explore the various ways in which the school encourages students to become responsible and globally aware citizens. From special fortnights focused on global issues to incorporating ideas from educational theorists like Dewey and Vygotsky, St. Joseph's is committed to preparing students for the diverse world they'll encounter beyond the classroom.</a:t>
            </a:r>
          </a:p>
          <a:p>
            <a:endParaRPr lang="en-US" dirty="0"/>
          </a:p>
          <a:p>
            <a:r>
              <a:rPr lang="en-US" dirty="0"/>
              <a:t>We'll also examine the strong partnership between St. Joseph's and the local church community, which helps instill values of compassion and social responsibility in students. By the end of our discussion, you'll see how St. Joseph's is not just shaping learners, but nurturing individuals who are ready to make a positive impact on society. So, let's dive in and explore the journey of ethical citizenship at St. Joseph's Catholic School.</a:t>
            </a:r>
            <a:endParaRPr lang="en-GB" dirty="0"/>
          </a:p>
        </p:txBody>
      </p:sp>
      <p:sp>
        <p:nvSpPr>
          <p:cNvPr id="4" name="Slide Number Placeholder 3"/>
          <p:cNvSpPr>
            <a:spLocks noGrp="1"/>
          </p:cNvSpPr>
          <p:nvPr>
            <p:ph type="sldNum" sz="quarter" idx="5"/>
          </p:nvPr>
        </p:nvSpPr>
        <p:spPr/>
        <p:txBody>
          <a:bodyPr/>
          <a:lstStyle/>
          <a:p>
            <a:fld id="{EE8ADEDC-C0AE-48FF-B36F-0653F57D07E2}" type="slidenum">
              <a:rPr lang="en-GB" smtClean="0"/>
              <a:t>1</a:t>
            </a:fld>
            <a:endParaRPr lang="en-GB"/>
          </a:p>
        </p:txBody>
      </p:sp>
    </p:spTree>
    <p:extLst>
      <p:ext uri="{BB962C8B-B14F-4D97-AF65-F5344CB8AC3E}">
        <p14:creationId xmlns:p14="http://schemas.microsoft.com/office/powerpoint/2010/main" val="283170793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16000"/>
              </a:lnSpc>
              <a:spcAft>
                <a:spcPts val="800"/>
              </a:spcAft>
            </a:pPr>
            <a:r>
              <a:rPr lang="en-GB" sz="1800" dirty="0">
                <a:effectLst/>
                <a:latin typeface="Aptos" panose="020B0004020202020204" pitchFamily="34" charset="0"/>
                <a:ea typeface="MS Mincho" panose="02020609040205080304" pitchFamily="49" charset="-128"/>
                <a:cs typeface="Arial" panose="020B0604020202020204" pitchFamily="34" charset="0"/>
              </a:rPr>
              <a:t>St. Joseph's Catholic School, nestled in the heart of our community, serves as a beacon of faith and learning for its 226 pupils. Situated in a semi-affluent area with a diverse student body, including 5.7% identified with additional learning needs and 6.3% with English as an additional language, the school faces unique challenges and opportunities in meeting the needs of its learners. However, what struck me most was the school's unwavering commitment to providing a nurturing and inclusive environment for all its students, regardless of background or ability.</a:t>
            </a:r>
          </a:p>
          <a:p>
            <a:pPr>
              <a:lnSpc>
                <a:spcPct val="116000"/>
              </a:lnSpc>
              <a:spcAft>
                <a:spcPts val="800"/>
              </a:spcAft>
            </a:pPr>
            <a:r>
              <a:rPr lang="en-GB" sz="1800" dirty="0">
                <a:effectLst/>
                <a:latin typeface="Aptos" panose="020B0004020202020204" pitchFamily="34" charset="0"/>
                <a:ea typeface="MS Mincho" panose="02020609040205080304" pitchFamily="49" charset="-128"/>
                <a:cs typeface="Arial" panose="020B0604020202020204" pitchFamily="34" charset="0"/>
              </a:rPr>
              <a:t>During my visit, I had the privilege of interacting with dedicated teachers who exemplify the complex professional role they play in the school community. From working closely with parents and governors to collaborating with local authorities and agencies, teachers at St. Joseph's demonstrate a deep understanding of the interconnectedness between education and the wider community. Their tireless efforts in supporting students' holistic development, both academically and personally, are truly commendable.</a:t>
            </a:r>
          </a:p>
          <a:p>
            <a:pPr>
              <a:lnSpc>
                <a:spcPct val="116000"/>
              </a:lnSpc>
              <a:spcAft>
                <a:spcPts val="800"/>
              </a:spcAft>
            </a:pPr>
            <a:r>
              <a:rPr lang="en-GB" sz="1800" dirty="0">
                <a:effectLst/>
                <a:latin typeface="Aptos" panose="020B0004020202020204" pitchFamily="34" charset="0"/>
                <a:ea typeface="MS Mincho" panose="02020609040205080304" pitchFamily="49" charset="-128"/>
                <a:cs typeface="Arial" panose="020B0604020202020204" pitchFamily="34" charset="0"/>
              </a:rPr>
              <a:t> </a:t>
            </a:r>
          </a:p>
          <a:p>
            <a:pPr>
              <a:lnSpc>
                <a:spcPct val="116000"/>
              </a:lnSpc>
              <a:spcAft>
                <a:spcPts val="800"/>
              </a:spcAft>
            </a:pPr>
            <a:r>
              <a:rPr lang="en-GB" sz="1800" dirty="0">
                <a:effectLst/>
                <a:latin typeface="Aptos" panose="020B0004020202020204" pitchFamily="34" charset="0"/>
                <a:ea typeface="MS Mincho" panose="02020609040205080304" pitchFamily="49" charset="-128"/>
                <a:cs typeface="Arial" panose="020B0604020202020204" pitchFamily="34" charset="0"/>
              </a:rPr>
              <a:t> </a:t>
            </a:r>
          </a:p>
          <a:p>
            <a:pPr>
              <a:lnSpc>
                <a:spcPct val="116000"/>
              </a:lnSpc>
              <a:spcAft>
                <a:spcPts val="800"/>
              </a:spcAft>
            </a:pPr>
            <a:r>
              <a:rPr lang="en-GB" sz="1800" u="sng" dirty="0">
                <a:solidFill>
                  <a:srgbClr val="111111"/>
                </a:solidFill>
                <a:effectLst/>
                <a:latin typeface="Arial" panose="020B0604020202020204" pitchFamily="34" charset="0"/>
                <a:ea typeface="Arial" panose="020B0604020202020204" pitchFamily="34" charset="0"/>
                <a:cs typeface="Arial" panose="020B0604020202020204" pitchFamily="34" charset="0"/>
                <a:hlinkClick r:id="rId3"/>
              </a:rPr>
              <a:t>The Curriculum for Wales has four purposes that aim to develop healthy, confident, and responsible individuals who are capable of contributing positively to society </a:t>
            </a:r>
            <a:endParaRPr lang="en-GB" sz="1800" dirty="0">
              <a:effectLst/>
              <a:latin typeface="Aptos" panose="020B0004020202020204" pitchFamily="34" charset="0"/>
              <a:ea typeface="MS Mincho" panose="02020609040205080304" pitchFamily="49" charset="-128"/>
              <a:cs typeface="Arial" panose="020B0604020202020204" pitchFamily="34" charset="0"/>
            </a:endParaRPr>
          </a:p>
          <a:p>
            <a:pPr marL="342900" lvl="0" indent="-342900">
              <a:lnSpc>
                <a:spcPct val="116000"/>
              </a:lnSpc>
              <a:buFont typeface="+mj-lt"/>
              <a:buAutoNum type="arabicPeriod"/>
            </a:pPr>
            <a:r>
              <a:rPr lang="en-GB" sz="1800" dirty="0">
                <a:solidFill>
                  <a:srgbClr val="111111"/>
                </a:solidFill>
                <a:effectLst/>
                <a:latin typeface="Arial" panose="020B0604020202020204" pitchFamily="34" charset="0"/>
                <a:ea typeface="Arial" panose="020B0604020202020204" pitchFamily="34" charset="0"/>
                <a:cs typeface="Arial" panose="020B0604020202020204" pitchFamily="34" charset="0"/>
              </a:rPr>
              <a:t>Ambitious, capable learners: </a:t>
            </a:r>
            <a:endParaRPr lang="en-GB" sz="1800" dirty="0">
              <a:effectLst/>
              <a:latin typeface="Aptos" panose="020B0004020202020204" pitchFamily="34" charset="0"/>
              <a:ea typeface="MS Mincho" panose="02020609040205080304" pitchFamily="49" charset="-128"/>
              <a:cs typeface="Arial" panose="020B0604020202020204" pitchFamily="34" charset="0"/>
            </a:endParaRPr>
          </a:p>
          <a:p>
            <a:pPr marL="342900" lvl="0" indent="-342900">
              <a:lnSpc>
                <a:spcPct val="116000"/>
              </a:lnSpc>
              <a:buFont typeface="+mj-lt"/>
              <a:buAutoNum type="arabicPeriod"/>
            </a:pPr>
            <a:r>
              <a:rPr lang="en-GB" sz="1800" dirty="0">
                <a:solidFill>
                  <a:srgbClr val="111111"/>
                </a:solidFill>
                <a:effectLst/>
                <a:latin typeface="Arial" panose="020B0604020202020204" pitchFamily="34" charset="0"/>
                <a:ea typeface="Arial" panose="020B0604020202020204" pitchFamily="34" charset="0"/>
                <a:cs typeface="Arial" panose="020B0604020202020204" pitchFamily="34" charset="0"/>
              </a:rPr>
              <a:t>Enterprising, creative contributors: </a:t>
            </a:r>
            <a:endParaRPr lang="en-GB" sz="1800" dirty="0">
              <a:effectLst/>
              <a:latin typeface="Aptos" panose="020B0004020202020204" pitchFamily="34" charset="0"/>
              <a:ea typeface="MS Mincho" panose="02020609040205080304" pitchFamily="49" charset="-128"/>
              <a:cs typeface="Arial" panose="020B0604020202020204" pitchFamily="34" charset="0"/>
            </a:endParaRPr>
          </a:p>
          <a:p>
            <a:pPr marL="342900" lvl="0" indent="-342900">
              <a:lnSpc>
                <a:spcPct val="116000"/>
              </a:lnSpc>
              <a:buFont typeface="+mj-lt"/>
              <a:buAutoNum type="arabicPeriod"/>
            </a:pPr>
            <a:r>
              <a:rPr lang="en-GB" sz="1800" dirty="0">
                <a:solidFill>
                  <a:srgbClr val="111111"/>
                </a:solidFill>
                <a:effectLst/>
                <a:latin typeface="Arial" panose="020B0604020202020204" pitchFamily="34" charset="0"/>
                <a:ea typeface="Arial" panose="020B0604020202020204" pitchFamily="34" charset="0"/>
                <a:cs typeface="Arial" panose="020B0604020202020204" pitchFamily="34" charset="0"/>
              </a:rPr>
              <a:t>Ethical, informed citizens: </a:t>
            </a:r>
            <a:endParaRPr lang="en-GB" sz="1800" dirty="0">
              <a:effectLst/>
              <a:latin typeface="Aptos" panose="020B0004020202020204" pitchFamily="34" charset="0"/>
              <a:ea typeface="MS Mincho" panose="02020609040205080304" pitchFamily="49" charset="-128"/>
              <a:cs typeface="Arial" panose="020B0604020202020204" pitchFamily="34" charset="0"/>
            </a:endParaRPr>
          </a:p>
          <a:p>
            <a:pPr marL="342900" lvl="0" indent="-342900">
              <a:lnSpc>
                <a:spcPct val="116000"/>
              </a:lnSpc>
              <a:spcAft>
                <a:spcPts val="800"/>
              </a:spcAft>
              <a:buFont typeface="+mj-lt"/>
              <a:buAutoNum type="arabicPeriod"/>
            </a:pPr>
            <a:r>
              <a:rPr lang="en-GB" sz="1800" dirty="0">
                <a:solidFill>
                  <a:srgbClr val="111111"/>
                </a:solidFill>
                <a:effectLst/>
                <a:latin typeface="Arial" panose="020B0604020202020204" pitchFamily="34" charset="0"/>
                <a:ea typeface="Arial" panose="020B0604020202020204" pitchFamily="34" charset="0"/>
                <a:cs typeface="Arial" panose="020B0604020202020204" pitchFamily="34" charset="0"/>
              </a:rPr>
              <a:t>Healthy, confident individuals.</a:t>
            </a:r>
            <a:endParaRPr lang="en-GB" sz="1800" dirty="0">
              <a:effectLst/>
              <a:latin typeface="Aptos" panose="020B0004020202020204" pitchFamily="34" charset="0"/>
              <a:ea typeface="MS Mincho" panose="02020609040205080304" pitchFamily="49" charset="-128"/>
              <a:cs typeface="Arial" panose="020B0604020202020204" pitchFamily="34" charset="0"/>
            </a:endParaRPr>
          </a:p>
          <a:p>
            <a:pPr>
              <a:lnSpc>
                <a:spcPct val="116000"/>
              </a:lnSpc>
              <a:spcBef>
                <a:spcPts val="900"/>
              </a:spcBef>
              <a:spcAft>
                <a:spcPts val="800"/>
              </a:spcAft>
            </a:pPr>
            <a:r>
              <a:rPr lang="en-GB" sz="1800" dirty="0">
                <a:solidFill>
                  <a:srgbClr val="111111"/>
                </a:solidFill>
                <a:effectLst/>
                <a:latin typeface="Arial" panose="020B0604020202020204" pitchFamily="34" charset="0"/>
                <a:ea typeface="Arial" panose="020B0604020202020204" pitchFamily="34" charset="0"/>
                <a:cs typeface="Arial" panose="020B0604020202020204" pitchFamily="34" charset="0"/>
              </a:rPr>
              <a:t>These four purposes are the foundation of the Curriculum for Wales and are designed to support learning and life chances, health and well-being, social and cultural participation, and personal and social development. The curriculum is designed to develop learners who can realize these four purposes and contributing positively to society.</a:t>
            </a:r>
            <a:endParaRPr lang="en-GB" sz="1800" dirty="0">
              <a:effectLst/>
              <a:latin typeface="Aptos" panose="020B0004020202020204" pitchFamily="34" charset="0"/>
              <a:ea typeface="MS Mincho" panose="02020609040205080304" pitchFamily="49" charset="-128"/>
              <a:cs typeface="Arial" panose="020B0604020202020204" pitchFamily="34" charset="0"/>
            </a:endParaRPr>
          </a:p>
          <a:p>
            <a:pPr>
              <a:lnSpc>
                <a:spcPct val="116000"/>
              </a:lnSpc>
              <a:spcAft>
                <a:spcPts val="800"/>
              </a:spcAft>
            </a:pPr>
            <a:r>
              <a:rPr lang="en-GB" sz="1800" dirty="0">
                <a:effectLst/>
                <a:latin typeface="Arial" panose="020B0604020202020204" pitchFamily="34" charset="0"/>
                <a:ea typeface="Arial" panose="020B0604020202020204" pitchFamily="34" charset="0"/>
                <a:cs typeface="Arial" panose="020B0604020202020204" pitchFamily="34" charset="0"/>
              </a:rPr>
              <a:t> </a:t>
            </a:r>
            <a:endParaRPr lang="en-GB" sz="1800" dirty="0">
              <a:effectLst/>
              <a:latin typeface="Aptos" panose="020B0004020202020204" pitchFamily="34" charset="0"/>
              <a:ea typeface="MS Mincho" panose="02020609040205080304" pitchFamily="49" charset="-128"/>
              <a:cs typeface="Arial" panose="020B0604020202020204" pitchFamily="34" charset="0"/>
            </a:endParaRPr>
          </a:p>
          <a:p>
            <a:pPr>
              <a:lnSpc>
                <a:spcPct val="116000"/>
              </a:lnSpc>
              <a:spcAft>
                <a:spcPts val="800"/>
              </a:spcAft>
            </a:pPr>
            <a:r>
              <a:rPr lang="en-GB" sz="1800" dirty="0">
                <a:effectLst/>
                <a:latin typeface="Arial" panose="020B0604020202020204" pitchFamily="34" charset="0"/>
                <a:ea typeface="Arial" panose="020B0604020202020204" pitchFamily="34" charset="0"/>
                <a:cs typeface="Arial" panose="020B0604020202020204" pitchFamily="34" charset="0"/>
              </a:rPr>
              <a:t>The school focused in-depth on creating and enhancing learners' knowledge and understanding on being an ethical and informed citizen. </a:t>
            </a:r>
            <a:endParaRPr lang="en-GB" sz="1800" dirty="0">
              <a:effectLst/>
              <a:latin typeface="Aptos" panose="020B0004020202020204" pitchFamily="34" charset="0"/>
              <a:ea typeface="MS Mincho" panose="02020609040205080304" pitchFamily="49" charset="-128"/>
              <a:cs typeface="Arial" panose="020B0604020202020204" pitchFamily="34" charset="0"/>
            </a:endParaRPr>
          </a:p>
          <a:p>
            <a:pPr>
              <a:lnSpc>
                <a:spcPct val="116000"/>
              </a:lnSpc>
              <a:spcAft>
                <a:spcPts val="800"/>
              </a:spcAft>
            </a:pPr>
            <a:r>
              <a:rPr lang="en-GB" sz="1800" dirty="0">
                <a:effectLst/>
                <a:latin typeface="Aptos" panose="020B0004020202020204" pitchFamily="34" charset="0"/>
                <a:ea typeface="MS Mincho" panose="02020609040205080304" pitchFamily="49" charset="-128"/>
                <a:cs typeface="Arial" panose="020B0604020202020204" pitchFamily="34" charset="0"/>
              </a:rPr>
              <a:t>I cannot say for certain what led them to identify this area as an area for improvement but believe and educated guesses can be provided as reasoning. With my time spent at the school and the school’s background, I have a clear idea of why this area has been selected. Due to the school’s faith, it could be considered that the school has a more narrow and tunnelled approach to the wider world. It may have identified its lack of wider world reading and inclusion. My evidence is based on the schools' religious beliefs. The school has an open mind and is inclusive but with the condition that the learners/ staff and other people affiliated with the school follow the same catholic values.</a:t>
            </a:r>
          </a:p>
          <a:p>
            <a:pPr>
              <a:lnSpc>
                <a:spcPct val="116000"/>
              </a:lnSpc>
              <a:spcAft>
                <a:spcPts val="800"/>
              </a:spcAft>
            </a:pPr>
            <a:r>
              <a:rPr lang="en-GB" sz="1800" dirty="0">
                <a:effectLst/>
                <a:latin typeface="Aptos" panose="020B0004020202020204" pitchFamily="34" charset="0"/>
                <a:ea typeface="MS Mincho" panose="02020609040205080304" pitchFamily="49" charset="-128"/>
                <a:cs typeface="Arial" panose="020B0604020202020204" pitchFamily="34" charset="0"/>
              </a:rPr>
              <a:t> </a:t>
            </a:r>
          </a:p>
          <a:p>
            <a:pPr>
              <a:lnSpc>
                <a:spcPct val="116000"/>
              </a:lnSpc>
              <a:spcAft>
                <a:spcPts val="800"/>
              </a:spcAft>
            </a:pPr>
            <a:r>
              <a:rPr lang="en-GB" sz="1800" dirty="0">
                <a:effectLst/>
                <a:latin typeface="Aptos" panose="020B0004020202020204" pitchFamily="34" charset="0"/>
                <a:ea typeface="MS Mincho" panose="02020609040205080304" pitchFamily="49" charset="-128"/>
                <a:cs typeface="Arial" panose="020B0604020202020204" pitchFamily="34" charset="0"/>
              </a:rPr>
              <a:t>Delving into this focus, the school dedicated an entire fortnight to global dimensions, which brings the world into the classroom.</a:t>
            </a:r>
          </a:p>
          <a:p>
            <a:pPr>
              <a:lnSpc>
                <a:spcPct val="116000"/>
              </a:lnSpc>
              <a:spcAft>
                <a:spcPts val="800"/>
              </a:spcAft>
            </a:pPr>
            <a:r>
              <a:rPr lang="en-GB" sz="1800" dirty="0">
                <a:effectLst/>
                <a:latin typeface="Aptos" panose="020B0004020202020204" pitchFamily="34" charset="0"/>
                <a:ea typeface="MS Mincho" panose="02020609040205080304" pitchFamily="49" charset="-128"/>
                <a:cs typeface="Arial" panose="020B0604020202020204" pitchFamily="34" charset="0"/>
              </a:rPr>
              <a:t> </a:t>
            </a:r>
          </a:p>
          <a:p>
            <a:pPr>
              <a:lnSpc>
                <a:spcPct val="116000"/>
              </a:lnSpc>
              <a:spcAft>
                <a:spcPts val="800"/>
              </a:spcAft>
            </a:pPr>
            <a:r>
              <a:rPr lang="en-GB" sz="1800" dirty="0">
                <a:effectLst/>
                <a:latin typeface="Aptos" panose="020B0004020202020204" pitchFamily="34" charset="0"/>
                <a:ea typeface="MS Mincho" panose="02020609040205080304" pitchFamily="49" charset="-128"/>
                <a:cs typeface="Arial" panose="020B0604020202020204" pitchFamily="34" charset="0"/>
              </a:rPr>
              <a:t>Several educational theorists and frameworks support the ideas conveyed in the Global Dimensions Fortnight initiative, emphasizing the importance of global education, curriculum enrichment, learner empowerment, and improving educational standards. </a:t>
            </a:r>
          </a:p>
          <a:p>
            <a:pPr>
              <a:lnSpc>
                <a:spcPct val="116000"/>
              </a:lnSpc>
              <a:spcAft>
                <a:spcPts val="800"/>
              </a:spcAft>
            </a:pPr>
            <a:r>
              <a:rPr lang="en-GB" sz="1800" dirty="0">
                <a:effectLst/>
                <a:latin typeface="Aptos" panose="020B0004020202020204" pitchFamily="34" charset="0"/>
                <a:ea typeface="MS Mincho" panose="02020609040205080304" pitchFamily="49" charset="-128"/>
                <a:cs typeface="Arial" panose="020B0604020202020204" pitchFamily="34" charset="0"/>
              </a:rPr>
              <a:t> </a:t>
            </a:r>
          </a:p>
          <a:p>
            <a:pPr>
              <a:lnSpc>
                <a:spcPct val="116000"/>
              </a:lnSpc>
              <a:spcAft>
                <a:spcPts val="800"/>
              </a:spcAft>
            </a:pPr>
            <a:r>
              <a:rPr lang="en-GB" sz="1800" dirty="0">
                <a:effectLst/>
                <a:latin typeface="Aptos" panose="020B0004020202020204" pitchFamily="34" charset="0"/>
                <a:ea typeface="MS Mincho" panose="02020609040205080304" pitchFamily="49" charset="-128"/>
                <a:cs typeface="Arial" panose="020B0604020202020204" pitchFamily="34" charset="0"/>
              </a:rPr>
              <a:t> Dewey's theories emphasize the importance of experiential learning and a curriculum that is relevant to learners ' lives. Participating in Global Dimensions Fortnight aligns with Dewey's philosophy by providing learners with real-world experiences and fostering a deeper understanding of global issues. The school had certain topics selected, for example, the school taught focus was on rosa parks and diversity. with mixed race classes, it is vital the school taught learners a range of historical figures that all learners can relate to. Learners will have better attainment if they are shown information that relates to them in some way. For example, increasing the amount of black historical figures we study in class. </a:t>
            </a:r>
          </a:p>
          <a:p>
            <a:pPr>
              <a:lnSpc>
                <a:spcPct val="116000"/>
              </a:lnSpc>
              <a:spcAft>
                <a:spcPts val="800"/>
              </a:spcAft>
            </a:pPr>
            <a:r>
              <a:rPr lang="en-GB" sz="1800" dirty="0">
                <a:effectLst/>
                <a:latin typeface="Aptos" panose="020B0004020202020204" pitchFamily="34" charset="0"/>
                <a:ea typeface="MS Mincho" panose="02020609040205080304" pitchFamily="49" charset="-128"/>
                <a:cs typeface="Arial" panose="020B0604020202020204" pitchFamily="34" charset="0"/>
              </a:rPr>
              <a:t> </a:t>
            </a:r>
          </a:p>
          <a:p>
            <a:pPr>
              <a:lnSpc>
                <a:spcPct val="116000"/>
              </a:lnSpc>
              <a:spcAft>
                <a:spcPts val="800"/>
              </a:spcAft>
            </a:pPr>
            <a:r>
              <a:rPr lang="en-GB" sz="1800" dirty="0">
                <a:effectLst/>
                <a:latin typeface="Aptos" panose="020B0004020202020204" pitchFamily="34" charset="0"/>
                <a:ea typeface="MS Mincho" panose="02020609040205080304" pitchFamily="49" charset="-128"/>
                <a:cs typeface="Arial" panose="020B0604020202020204" pitchFamily="34" charset="0"/>
              </a:rPr>
              <a:t>Furthering on, Vygotsky's sociocultural theory emphasizes the role of social interaction and cultural context in learning. Global Dimensions Fortnight promotes cultural diversity and interconnectedness, aligning with Vygotsky's emphasis on the importance of cultural and social factors in education. The learners were able to try foods from around the world, as different learners' families brought in famous dishes from their country. This was a fantastic opportunity to open learners' minds to various flavours and spices, and to demonstrate how we do not all live the same life when we get home from school. It helped to broaden learners' ideas on foods and allowed them to challenge differences in a respectful and educational manner which helps to develop how informed citizen they are.</a:t>
            </a:r>
          </a:p>
          <a:p>
            <a:pPr>
              <a:lnSpc>
                <a:spcPct val="116000"/>
              </a:lnSpc>
              <a:spcAft>
                <a:spcPts val="800"/>
              </a:spcAft>
            </a:pPr>
            <a:r>
              <a:rPr lang="en-GB" sz="1800" dirty="0">
                <a:effectLst/>
                <a:latin typeface="Aptos" panose="020B0004020202020204" pitchFamily="34" charset="0"/>
                <a:ea typeface="MS Mincho" panose="02020609040205080304" pitchFamily="49" charset="-128"/>
                <a:cs typeface="Arial" panose="020B0604020202020204" pitchFamily="34" charset="0"/>
              </a:rPr>
              <a:t> </a:t>
            </a:r>
          </a:p>
          <a:p>
            <a:pPr>
              <a:lnSpc>
                <a:spcPct val="116000"/>
              </a:lnSpc>
              <a:spcAft>
                <a:spcPts val="800"/>
              </a:spcAft>
            </a:pPr>
            <a:r>
              <a:rPr lang="en-GB" sz="1800" dirty="0">
                <a:effectLst/>
                <a:latin typeface="Aptos" panose="020B0004020202020204" pitchFamily="34" charset="0"/>
                <a:ea typeface="MS Mincho" panose="02020609040205080304" pitchFamily="49" charset="-128"/>
                <a:cs typeface="Arial" panose="020B0604020202020204" pitchFamily="34" charset="0"/>
              </a:rPr>
              <a:t>  UNESCO's Education for Sustainable Development framework promotes education that empowers learners to act for sustainable development. Participating in Global Dimensions Fortnight supports ESD goals by raising awareness of global challenges and encouraging students to take responsibility for addressing them. It showed learners various schools around the world and gave them the </a:t>
            </a:r>
            <a:r>
              <a:rPr lang="en-GB" sz="1800" dirty="0" err="1">
                <a:effectLst/>
                <a:latin typeface="Aptos" panose="020B0004020202020204" pitchFamily="34" charset="0"/>
                <a:ea typeface="MS Mincho" panose="02020609040205080304" pitchFamily="49" charset="-128"/>
                <a:cs typeface="Arial" panose="020B0604020202020204" pitchFamily="34" charset="0"/>
              </a:rPr>
              <a:t>expiernce</a:t>
            </a:r>
            <a:r>
              <a:rPr lang="en-GB" sz="1800" dirty="0">
                <a:effectLst/>
                <a:latin typeface="Aptos" panose="020B0004020202020204" pitchFamily="34" charset="0"/>
                <a:ea typeface="MS Mincho" panose="02020609040205080304" pitchFamily="49" charset="-128"/>
                <a:cs typeface="Arial" panose="020B0604020202020204" pitchFamily="34" charset="0"/>
              </a:rPr>
              <a:t> of what a day in the life of a learner in poverty looks like. This poverty was different to what they may have encountered, as the learners studied into learners in particular parts of Africa where they have no running water, no desks, etc. It allowed them to appreciate more of what they have in school whilst being aware that they have certain privileges other learners do not. </a:t>
            </a:r>
          </a:p>
          <a:p>
            <a:pPr>
              <a:lnSpc>
                <a:spcPct val="116000"/>
              </a:lnSpc>
              <a:spcAft>
                <a:spcPts val="800"/>
              </a:spcAft>
            </a:pPr>
            <a:r>
              <a:rPr lang="en-GB" sz="1800" dirty="0">
                <a:effectLst/>
                <a:latin typeface="Aptos" panose="020B0004020202020204" pitchFamily="34" charset="0"/>
                <a:ea typeface="MS Mincho" panose="02020609040205080304" pitchFamily="49" charset="-128"/>
                <a:cs typeface="Arial" panose="020B0604020202020204" pitchFamily="34" charset="0"/>
              </a:rPr>
              <a:t>By linking the Global Dimensions Fortnight initiative to these educational theorists and frameworks, educators can provide a theoretical foundation for the importance of global education and its impact on student learning and development.</a:t>
            </a:r>
          </a:p>
          <a:p>
            <a:pPr>
              <a:lnSpc>
                <a:spcPct val="116000"/>
              </a:lnSpc>
              <a:spcAft>
                <a:spcPts val="800"/>
              </a:spcAft>
            </a:pPr>
            <a:r>
              <a:rPr lang="en-GB" sz="1800" dirty="0">
                <a:effectLst/>
                <a:latin typeface="Aptos" panose="020B0004020202020204" pitchFamily="34" charset="0"/>
                <a:ea typeface="MS Mincho" panose="02020609040205080304" pitchFamily="49" charset="-128"/>
                <a:cs typeface="Arial" panose="020B0604020202020204" pitchFamily="34" charset="0"/>
              </a:rPr>
              <a:t> </a:t>
            </a:r>
          </a:p>
          <a:p>
            <a:pPr>
              <a:lnSpc>
                <a:spcPct val="116000"/>
              </a:lnSpc>
              <a:spcAft>
                <a:spcPts val="800"/>
              </a:spcAft>
            </a:pPr>
            <a:r>
              <a:rPr lang="en-GB" sz="1800" dirty="0">
                <a:effectLst/>
                <a:latin typeface="Aptos" panose="020B0004020202020204" pitchFamily="34" charset="0"/>
                <a:ea typeface="MS Mincho" panose="02020609040205080304" pitchFamily="49" charset="-128"/>
                <a:cs typeface="Arial" panose="020B0604020202020204" pitchFamily="34" charset="0"/>
              </a:rPr>
              <a:t>One of the most inspiring aspects of my visit was seeing the strong partnership between St. Joseph's Catholic School and the local church community. Through collaborative efforts such as cultural events, service projects, and religious celebrations, the school fosters a sense of belonging and interconnectedness among students, parents, and parishioners alike. This integration of faith and education not only enriches students' spiritual growth but also </a:t>
            </a:r>
            <a:r>
              <a:rPr lang="en-GB" sz="1800" dirty="0" err="1">
                <a:effectLst/>
                <a:latin typeface="Aptos" panose="020B0004020202020204" pitchFamily="34" charset="0"/>
                <a:ea typeface="MS Mincho" panose="02020609040205080304" pitchFamily="49" charset="-128"/>
                <a:cs typeface="Arial" panose="020B0604020202020204" pitchFamily="34" charset="0"/>
              </a:rPr>
              <a:t>instills</a:t>
            </a:r>
            <a:r>
              <a:rPr lang="en-GB" sz="1800" dirty="0">
                <a:effectLst/>
                <a:latin typeface="Aptos" panose="020B0004020202020204" pitchFamily="34" charset="0"/>
                <a:ea typeface="MS Mincho" panose="02020609040205080304" pitchFamily="49" charset="-128"/>
                <a:cs typeface="Arial" panose="020B0604020202020204" pitchFamily="34" charset="0"/>
              </a:rPr>
              <a:t> values of compassion, integrity, and social responsibility. A key highlight of my visit was witnessing the school's thoughtful approach to utilizing local and national data to inform decision-making. By critically </a:t>
            </a:r>
            <a:r>
              <a:rPr lang="en-GB" sz="1800" dirty="0" err="1">
                <a:effectLst/>
                <a:latin typeface="Aptos" panose="020B0004020202020204" pitchFamily="34" charset="0"/>
                <a:ea typeface="MS Mincho" panose="02020609040205080304" pitchFamily="49" charset="-128"/>
                <a:cs typeface="Arial" panose="020B0604020202020204" pitchFamily="34" charset="0"/>
              </a:rPr>
              <a:t>analyzing</a:t>
            </a:r>
            <a:r>
              <a:rPr lang="en-GB" sz="1800" dirty="0">
                <a:effectLst/>
                <a:latin typeface="Aptos" panose="020B0004020202020204" pitchFamily="34" charset="0"/>
                <a:ea typeface="MS Mincho" panose="02020609040205080304" pitchFamily="49" charset="-128"/>
                <a:cs typeface="Arial" panose="020B0604020202020204" pitchFamily="34" charset="0"/>
              </a:rPr>
              <a:t> data on student demographics, academic performance, and community needs, the school identifies areas for improvement and tailors interventions to meet students' diverse needs effectively. This data-driven approach ensures that resources are allocated efficiently and that every student receives the support they need to succeed.</a:t>
            </a:r>
          </a:p>
          <a:p>
            <a:pPr>
              <a:lnSpc>
                <a:spcPct val="116000"/>
              </a:lnSpc>
              <a:spcAft>
                <a:spcPts val="800"/>
              </a:spcAft>
            </a:pPr>
            <a:r>
              <a:rPr lang="en-GB" sz="1800" dirty="0">
                <a:effectLst/>
                <a:latin typeface="Aptos" panose="020B0004020202020204" pitchFamily="34" charset="0"/>
                <a:ea typeface="MS Mincho" panose="02020609040205080304" pitchFamily="49" charset="-128"/>
                <a:cs typeface="Arial" panose="020B0604020202020204" pitchFamily="34" charset="0"/>
              </a:rPr>
              <a:t>As I reflect on my visit to St. Joseph's Catholic School, it is evident that the school's efforts in nurturing ethical citizenship and ambitious learners have a profound impact on the lives of its students. By providing a holistic education that encompasses both academic excellence and moral development, the school equips students with the skills and mindset needed to thrive in an ever-changing world. Moreover, the sense of community and belonging fostered at St. Joseph's </a:t>
            </a:r>
            <a:r>
              <a:rPr lang="en-GB" sz="1800" dirty="0" err="1">
                <a:effectLst/>
                <a:latin typeface="Aptos" panose="020B0004020202020204" pitchFamily="34" charset="0"/>
                <a:ea typeface="MS Mincho" panose="02020609040205080304" pitchFamily="49" charset="-128"/>
                <a:cs typeface="Arial" panose="020B0604020202020204" pitchFamily="34" charset="0"/>
              </a:rPr>
              <a:t>instills</a:t>
            </a:r>
            <a:r>
              <a:rPr lang="en-GB" sz="1800" dirty="0">
                <a:effectLst/>
                <a:latin typeface="Aptos" panose="020B0004020202020204" pitchFamily="34" charset="0"/>
                <a:ea typeface="MS Mincho" panose="02020609040205080304" pitchFamily="49" charset="-128"/>
                <a:cs typeface="Arial" panose="020B0604020202020204" pitchFamily="34" charset="0"/>
              </a:rPr>
              <a:t> in students a deep sense of pride and responsibility for their local community and beyond.</a:t>
            </a:r>
          </a:p>
          <a:p>
            <a:pPr>
              <a:lnSpc>
                <a:spcPct val="116000"/>
              </a:lnSpc>
              <a:spcAft>
                <a:spcPts val="800"/>
              </a:spcAft>
            </a:pPr>
            <a:r>
              <a:rPr lang="en-GB" sz="1800" dirty="0">
                <a:effectLst/>
                <a:latin typeface="Aptos" panose="020B0004020202020204" pitchFamily="34" charset="0"/>
                <a:ea typeface="MS Mincho" panose="02020609040205080304" pitchFamily="49" charset="-128"/>
                <a:cs typeface="Arial" panose="020B0604020202020204" pitchFamily="34" charset="0"/>
              </a:rPr>
              <a:t> </a:t>
            </a:r>
          </a:p>
          <a:p>
            <a:pPr>
              <a:lnSpc>
                <a:spcPct val="116000"/>
              </a:lnSpc>
              <a:spcAft>
                <a:spcPts val="800"/>
              </a:spcAft>
            </a:pPr>
            <a:r>
              <a:rPr lang="en-GB" sz="1800" dirty="0">
                <a:effectLst/>
                <a:latin typeface="Aptos" panose="020B0004020202020204" pitchFamily="34" charset="0"/>
                <a:ea typeface="MS Mincho" panose="02020609040205080304" pitchFamily="49" charset="-128"/>
                <a:cs typeface="Arial" panose="020B0604020202020204" pitchFamily="34" charset="0"/>
              </a:rPr>
              <a:t>Conclusion:</a:t>
            </a:r>
          </a:p>
          <a:p>
            <a:pPr>
              <a:lnSpc>
                <a:spcPct val="116000"/>
              </a:lnSpc>
              <a:spcAft>
                <a:spcPts val="800"/>
              </a:spcAft>
            </a:pPr>
            <a:r>
              <a:rPr lang="en-GB" sz="1800" dirty="0">
                <a:effectLst/>
                <a:latin typeface="Aptos" panose="020B0004020202020204" pitchFamily="34" charset="0"/>
                <a:ea typeface="MS Mincho" panose="02020609040205080304" pitchFamily="49" charset="-128"/>
                <a:cs typeface="Arial" panose="020B0604020202020204" pitchFamily="34" charset="0"/>
              </a:rPr>
              <a:t> </a:t>
            </a:r>
          </a:p>
          <a:p>
            <a:pPr>
              <a:lnSpc>
                <a:spcPct val="116000"/>
              </a:lnSpc>
              <a:spcAft>
                <a:spcPts val="800"/>
              </a:spcAft>
            </a:pPr>
            <a:r>
              <a:rPr lang="en-GB" sz="1800" dirty="0">
                <a:effectLst/>
                <a:latin typeface="Aptos" panose="020B0004020202020204" pitchFamily="34" charset="0"/>
                <a:ea typeface="MS Mincho" panose="02020609040205080304" pitchFamily="49" charset="-128"/>
                <a:cs typeface="Arial" panose="020B0604020202020204" pitchFamily="34" charset="0"/>
              </a:rPr>
              <a:t>In conclusion, my visit to St. Joseph's Catholic School has reaffirmed my belief in the transformative power of education. Through its unwavering commitment to nurturing ethical citizenship and ambitious learners, the school serves as a shining example of excellence in education and community engagement. As I depart from St. Joseph's, I am filled with a sense of gratitude for the opportunity to witness firsthand the impact of dedicated educators and the enduring legacy of faith and learning.</a:t>
            </a:r>
          </a:p>
          <a:p>
            <a:pPr>
              <a:lnSpc>
                <a:spcPct val="116000"/>
              </a:lnSpc>
              <a:spcAft>
                <a:spcPts val="800"/>
              </a:spcAft>
            </a:pPr>
            <a:r>
              <a:rPr lang="en-GB" sz="1800" dirty="0">
                <a:effectLst/>
                <a:latin typeface="Aptos" panose="020B0004020202020204" pitchFamily="34" charset="0"/>
                <a:ea typeface="MS Mincho" panose="02020609040205080304" pitchFamily="49" charset="-128"/>
                <a:cs typeface="Arial" panose="020B0604020202020204" pitchFamily="34" charset="0"/>
              </a:rPr>
              <a:t> </a:t>
            </a:r>
          </a:p>
          <a:p>
            <a:pPr>
              <a:lnSpc>
                <a:spcPct val="116000"/>
              </a:lnSpc>
              <a:spcAft>
                <a:spcPts val="800"/>
              </a:spcAft>
            </a:pPr>
            <a:r>
              <a:rPr lang="en-GB" sz="1800" dirty="0">
                <a:effectLst/>
                <a:latin typeface="Aptos" panose="020B0004020202020204" pitchFamily="34" charset="0"/>
                <a:ea typeface="MS Mincho" panose="02020609040205080304" pitchFamily="49" charset="-128"/>
                <a:cs typeface="Arial" panose="020B0604020202020204" pitchFamily="34" charset="0"/>
              </a:rPr>
              <a:t> </a:t>
            </a:r>
          </a:p>
          <a:p>
            <a:pPr>
              <a:lnSpc>
                <a:spcPct val="116000"/>
              </a:lnSpc>
              <a:spcAft>
                <a:spcPts val="800"/>
              </a:spcAft>
            </a:pPr>
            <a:r>
              <a:rPr lang="en-GB" sz="1800" dirty="0">
                <a:effectLst/>
                <a:latin typeface="Aptos" panose="020B0004020202020204" pitchFamily="34" charset="0"/>
                <a:ea typeface="MS Mincho" panose="02020609040205080304" pitchFamily="49" charset="-128"/>
                <a:cs typeface="Arial" panose="020B0604020202020204" pitchFamily="34" charset="0"/>
              </a:rPr>
              <a:t> </a:t>
            </a:r>
          </a:p>
          <a:p>
            <a:endParaRPr lang="en-GB" dirty="0"/>
          </a:p>
        </p:txBody>
      </p:sp>
      <p:sp>
        <p:nvSpPr>
          <p:cNvPr id="4" name="Slide Number Placeholder 3"/>
          <p:cNvSpPr>
            <a:spLocks noGrp="1"/>
          </p:cNvSpPr>
          <p:nvPr>
            <p:ph type="sldNum" sz="quarter" idx="5"/>
          </p:nvPr>
        </p:nvSpPr>
        <p:spPr/>
        <p:txBody>
          <a:bodyPr/>
          <a:lstStyle/>
          <a:p>
            <a:fld id="{EE8ADEDC-C0AE-48FF-B36F-0653F57D07E2}" type="slidenum">
              <a:rPr lang="en-GB" smtClean="0"/>
              <a:t>2</a:t>
            </a:fld>
            <a:endParaRPr lang="en-GB"/>
          </a:p>
        </p:txBody>
      </p:sp>
    </p:spTree>
    <p:extLst>
      <p:ext uri="{BB962C8B-B14F-4D97-AF65-F5344CB8AC3E}">
        <p14:creationId xmlns:p14="http://schemas.microsoft.com/office/powerpoint/2010/main" val="93637587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16000"/>
              </a:lnSpc>
              <a:spcAft>
                <a:spcPts val="800"/>
              </a:spcAft>
            </a:pPr>
            <a:r>
              <a:rPr lang="en-GB" sz="1800" dirty="0">
                <a:effectLst/>
                <a:latin typeface="Aptos" panose="020B0004020202020204" pitchFamily="34" charset="0"/>
                <a:ea typeface="MS Mincho" panose="02020609040205080304" pitchFamily="49" charset="-128"/>
                <a:cs typeface="Arial" panose="020B0604020202020204" pitchFamily="34" charset="0"/>
              </a:rPr>
              <a:t>St. Joseph's Catholic School, nestled in the heart of our community, serves as a beacon of faith and learning for its 226 pupils. Situated in a semi-affluent area with a diverse student body, including 5.7% identified with additional learning needs and 6.3% with English as an additional language, the school faces unique challenges and opportunities in meeting the needs of its learners. However, what struck me most was the school's unwavering commitment to providing a nurturing and inclusive environment for all its students, regardless of background or ability.</a:t>
            </a:r>
          </a:p>
          <a:p>
            <a:pPr>
              <a:lnSpc>
                <a:spcPct val="116000"/>
              </a:lnSpc>
              <a:spcAft>
                <a:spcPts val="800"/>
              </a:spcAft>
            </a:pPr>
            <a:r>
              <a:rPr lang="en-GB" sz="1800" dirty="0">
                <a:effectLst/>
                <a:latin typeface="Aptos" panose="020B0004020202020204" pitchFamily="34" charset="0"/>
                <a:ea typeface="MS Mincho" panose="02020609040205080304" pitchFamily="49" charset="-128"/>
                <a:cs typeface="Arial" panose="020B0604020202020204" pitchFamily="34" charset="0"/>
              </a:rPr>
              <a:t>During my visit, I had the privilege of interacting with dedicated teachers who exemplify the complex professional role they play in the school community. From working closely with parents and governors to collaborating with local authorities and agencies, teachers at St. Joseph's demonstrate a deep understanding of the interconnectedness between education and the wider community. Their tireless efforts in supporting students' holistic development, both academically and personally, are truly commendable.</a:t>
            </a:r>
          </a:p>
          <a:p>
            <a:pPr>
              <a:lnSpc>
                <a:spcPct val="116000"/>
              </a:lnSpc>
              <a:spcAft>
                <a:spcPts val="800"/>
              </a:spcAft>
            </a:pPr>
            <a:r>
              <a:rPr lang="en-GB" sz="1800" dirty="0">
                <a:effectLst/>
                <a:latin typeface="Aptos" panose="020B0004020202020204" pitchFamily="34" charset="0"/>
                <a:ea typeface="MS Mincho" panose="02020609040205080304" pitchFamily="49" charset="-128"/>
                <a:cs typeface="Arial" panose="020B0604020202020204" pitchFamily="34" charset="0"/>
              </a:rPr>
              <a:t> </a:t>
            </a:r>
          </a:p>
          <a:p>
            <a:pPr>
              <a:lnSpc>
                <a:spcPct val="116000"/>
              </a:lnSpc>
              <a:spcAft>
                <a:spcPts val="800"/>
              </a:spcAft>
            </a:pPr>
            <a:r>
              <a:rPr lang="en-GB" sz="1800" dirty="0">
                <a:effectLst/>
                <a:latin typeface="Aptos" panose="020B0004020202020204" pitchFamily="34" charset="0"/>
                <a:ea typeface="MS Mincho" panose="02020609040205080304" pitchFamily="49" charset="-128"/>
                <a:cs typeface="Arial" panose="020B0604020202020204" pitchFamily="34" charset="0"/>
              </a:rPr>
              <a:t> </a:t>
            </a:r>
          </a:p>
          <a:p>
            <a:pPr>
              <a:lnSpc>
                <a:spcPct val="116000"/>
              </a:lnSpc>
              <a:spcAft>
                <a:spcPts val="800"/>
              </a:spcAft>
            </a:pPr>
            <a:r>
              <a:rPr lang="en-GB" sz="1800" u="sng" dirty="0">
                <a:solidFill>
                  <a:srgbClr val="111111"/>
                </a:solidFill>
                <a:effectLst/>
                <a:latin typeface="Arial" panose="020B0604020202020204" pitchFamily="34" charset="0"/>
                <a:ea typeface="Arial" panose="020B0604020202020204" pitchFamily="34" charset="0"/>
                <a:cs typeface="Arial" panose="020B0604020202020204" pitchFamily="34" charset="0"/>
                <a:hlinkClick r:id="rId3"/>
              </a:rPr>
              <a:t>The Curriculum for Wales has four purposes that aim to develop healthy, confident, and responsible individuals who are capable of contributing positively to society </a:t>
            </a:r>
            <a:endParaRPr lang="en-GB" sz="1800" dirty="0">
              <a:effectLst/>
              <a:latin typeface="Aptos" panose="020B0004020202020204" pitchFamily="34" charset="0"/>
              <a:ea typeface="MS Mincho" panose="02020609040205080304" pitchFamily="49" charset="-128"/>
              <a:cs typeface="Arial" panose="020B0604020202020204" pitchFamily="34" charset="0"/>
            </a:endParaRPr>
          </a:p>
          <a:p>
            <a:pPr marL="342900" lvl="0" indent="-342900">
              <a:lnSpc>
                <a:spcPct val="116000"/>
              </a:lnSpc>
              <a:buFont typeface="+mj-lt"/>
              <a:buAutoNum type="arabicPeriod"/>
            </a:pPr>
            <a:r>
              <a:rPr lang="en-GB" sz="1800" dirty="0">
                <a:solidFill>
                  <a:srgbClr val="111111"/>
                </a:solidFill>
                <a:effectLst/>
                <a:latin typeface="Arial" panose="020B0604020202020204" pitchFamily="34" charset="0"/>
                <a:ea typeface="Arial" panose="020B0604020202020204" pitchFamily="34" charset="0"/>
                <a:cs typeface="Arial" panose="020B0604020202020204" pitchFamily="34" charset="0"/>
              </a:rPr>
              <a:t>Ambitious, capable learners: </a:t>
            </a:r>
            <a:endParaRPr lang="en-GB" sz="1800" dirty="0">
              <a:effectLst/>
              <a:latin typeface="Aptos" panose="020B0004020202020204" pitchFamily="34" charset="0"/>
              <a:ea typeface="MS Mincho" panose="02020609040205080304" pitchFamily="49" charset="-128"/>
              <a:cs typeface="Arial" panose="020B0604020202020204" pitchFamily="34" charset="0"/>
            </a:endParaRPr>
          </a:p>
          <a:p>
            <a:pPr marL="342900" lvl="0" indent="-342900">
              <a:lnSpc>
                <a:spcPct val="116000"/>
              </a:lnSpc>
              <a:buFont typeface="+mj-lt"/>
              <a:buAutoNum type="arabicPeriod"/>
            </a:pPr>
            <a:r>
              <a:rPr lang="en-GB" sz="1800" dirty="0">
                <a:solidFill>
                  <a:srgbClr val="111111"/>
                </a:solidFill>
                <a:effectLst/>
                <a:latin typeface="Arial" panose="020B0604020202020204" pitchFamily="34" charset="0"/>
                <a:ea typeface="Arial" panose="020B0604020202020204" pitchFamily="34" charset="0"/>
                <a:cs typeface="Arial" panose="020B0604020202020204" pitchFamily="34" charset="0"/>
              </a:rPr>
              <a:t>Enterprising, creative contributors: </a:t>
            </a:r>
            <a:endParaRPr lang="en-GB" sz="1800" dirty="0">
              <a:effectLst/>
              <a:latin typeface="Aptos" panose="020B0004020202020204" pitchFamily="34" charset="0"/>
              <a:ea typeface="MS Mincho" panose="02020609040205080304" pitchFamily="49" charset="-128"/>
              <a:cs typeface="Arial" panose="020B0604020202020204" pitchFamily="34" charset="0"/>
            </a:endParaRPr>
          </a:p>
          <a:p>
            <a:pPr marL="342900" lvl="0" indent="-342900">
              <a:lnSpc>
                <a:spcPct val="116000"/>
              </a:lnSpc>
              <a:buFont typeface="+mj-lt"/>
              <a:buAutoNum type="arabicPeriod"/>
            </a:pPr>
            <a:r>
              <a:rPr lang="en-GB" sz="1800" dirty="0">
                <a:solidFill>
                  <a:srgbClr val="111111"/>
                </a:solidFill>
                <a:effectLst/>
                <a:latin typeface="Arial" panose="020B0604020202020204" pitchFamily="34" charset="0"/>
                <a:ea typeface="Arial" panose="020B0604020202020204" pitchFamily="34" charset="0"/>
                <a:cs typeface="Arial" panose="020B0604020202020204" pitchFamily="34" charset="0"/>
              </a:rPr>
              <a:t>Ethical, informed citizens: </a:t>
            </a:r>
            <a:endParaRPr lang="en-GB" sz="1800" dirty="0">
              <a:effectLst/>
              <a:latin typeface="Aptos" panose="020B0004020202020204" pitchFamily="34" charset="0"/>
              <a:ea typeface="MS Mincho" panose="02020609040205080304" pitchFamily="49" charset="-128"/>
              <a:cs typeface="Arial" panose="020B0604020202020204" pitchFamily="34" charset="0"/>
            </a:endParaRPr>
          </a:p>
          <a:p>
            <a:pPr marL="342900" lvl="0" indent="-342900">
              <a:lnSpc>
                <a:spcPct val="116000"/>
              </a:lnSpc>
              <a:spcAft>
                <a:spcPts val="800"/>
              </a:spcAft>
              <a:buFont typeface="+mj-lt"/>
              <a:buAutoNum type="arabicPeriod"/>
            </a:pPr>
            <a:r>
              <a:rPr lang="en-GB" sz="1800" dirty="0">
                <a:solidFill>
                  <a:srgbClr val="111111"/>
                </a:solidFill>
                <a:effectLst/>
                <a:latin typeface="Arial" panose="020B0604020202020204" pitchFamily="34" charset="0"/>
                <a:ea typeface="Arial" panose="020B0604020202020204" pitchFamily="34" charset="0"/>
                <a:cs typeface="Arial" panose="020B0604020202020204" pitchFamily="34" charset="0"/>
              </a:rPr>
              <a:t>Healthy, confident individuals.</a:t>
            </a:r>
            <a:endParaRPr lang="en-GB" sz="1800" dirty="0">
              <a:effectLst/>
              <a:latin typeface="Aptos" panose="020B0004020202020204" pitchFamily="34" charset="0"/>
              <a:ea typeface="MS Mincho" panose="02020609040205080304" pitchFamily="49" charset="-128"/>
              <a:cs typeface="Arial" panose="020B0604020202020204" pitchFamily="34" charset="0"/>
            </a:endParaRPr>
          </a:p>
          <a:p>
            <a:pPr>
              <a:lnSpc>
                <a:spcPct val="116000"/>
              </a:lnSpc>
              <a:spcBef>
                <a:spcPts val="900"/>
              </a:spcBef>
              <a:spcAft>
                <a:spcPts val="800"/>
              </a:spcAft>
            </a:pPr>
            <a:r>
              <a:rPr lang="en-GB" sz="1800" dirty="0">
                <a:solidFill>
                  <a:srgbClr val="111111"/>
                </a:solidFill>
                <a:effectLst/>
                <a:latin typeface="Arial" panose="020B0604020202020204" pitchFamily="34" charset="0"/>
                <a:ea typeface="Arial" panose="020B0604020202020204" pitchFamily="34" charset="0"/>
                <a:cs typeface="Arial" panose="020B0604020202020204" pitchFamily="34" charset="0"/>
              </a:rPr>
              <a:t>These four purposes are the foundation of the Curriculum for Wales and are designed to support learning and life chances, health and well-being, social and cultural participation, and personal and social development. The curriculum is designed to develop learners who can realize these four purposes and contributing positively to society.</a:t>
            </a:r>
            <a:endParaRPr lang="en-GB" sz="1800" dirty="0">
              <a:effectLst/>
              <a:latin typeface="Aptos" panose="020B0004020202020204" pitchFamily="34" charset="0"/>
              <a:ea typeface="MS Mincho" panose="02020609040205080304" pitchFamily="49" charset="-128"/>
              <a:cs typeface="Arial" panose="020B0604020202020204" pitchFamily="34" charset="0"/>
            </a:endParaRPr>
          </a:p>
          <a:p>
            <a:pPr>
              <a:lnSpc>
                <a:spcPct val="116000"/>
              </a:lnSpc>
              <a:spcAft>
                <a:spcPts val="800"/>
              </a:spcAft>
            </a:pPr>
            <a:r>
              <a:rPr lang="en-GB" sz="1800" dirty="0">
                <a:effectLst/>
                <a:latin typeface="Arial" panose="020B0604020202020204" pitchFamily="34" charset="0"/>
                <a:ea typeface="Arial" panose="020B0604020202020204" pitchFamily="34" charset="0"/>
                <a:cs typeface="Arial" panose="020B0604020202020204" pitchFamily="34" charset="0"/>
              </a:rPr>
              <a:t> </a:t>
            </a:r>
            <a:endParaRPr lang="en-GB" sz="1800" dirty="0">
              <a:effectLst/>
              <a:latin typeface="Aptos" panose="020B0004020202020204" pitchFamily="34" charset="0"/>
              <a:ea typeface="MS Mincho" panose="02020609040205080304" pitchFamily="49" charset="-128"/>
              <a:cs typeface="Arial" panose="020B0604020202020204" pitchFamily="34" charset="0"/>
            </a:endParaRPr>
          </a:p>
          <a:p>
            <a:pPr>
              <a:lnSpc>
                <a:spcPct val="116000"/>
              </a:lnSpc>
              <a:spcAft>
                <a:spcPts val="800"/>
              </a:spcAft>
            </a:pPr>
            <a:r>
              <a:rPr lang="en-GB" sz="1800" dirty="0">
                <a:effectLst/>
                <a:latin typeface="Arial" panose="020B0604020202020204" pitchFamily="34" charset="0"/>
                <a:ea typeface="Arial" panose="020B0604020202020204" pitchFamily="34" charset="0"/>
                <a:cs typeface="Arial" panose="020B0604020202020204" pitchFamily="34" charset="0"/>
              </a:rPr>
              <a:t>The school focused in-depth on creating and enhancing learners' knowledge and understanding on being an ethical and informed citizen. </a:t>
            </a:r>
            <a:endParaRPr lang="en-GB" sz="1800" dirty="0">
              <a:effectLst/>
              <a:latin typeface="Aptos" panose="020B0004020202020204" pitchFamily="34" charset="0"/>
              <a:ea typeface="MS Mincho" panose="02020609040205080304" pitchFamily="49" charset="-128"/>
              <a:cs typeface="Arial" panose="020B0604020202020204" pitchFamily="34" charset="0"/>
            </a:endParaRPr>
          </a:p>
          <a:p>
            <a:pPr>
              <a:lnSpc>
                <a:spcPct val="116000"/>
              </a:lnSpc>
              <a:spcAft>
                <a:spcPts val="800"/>
              </a:spcAft>
            </a:pPr>
            <a:r>
              <a:rPr lang="en-GB" sz="1800" dirty="0">
                <a:effectLst/>
                <a:latin typeface="Aptos" panose="020B0004020202020204" pitchFamily="34" charset="0"/>
                <a:ea typeface="MS Mincho" panose="02020609040205080304" pitchFamily="49" charset="-128"/>
                <a:cs typeface="Arial" panose="020B0604020202020204" pitchFamily="34" charset="0"/>
              </a:rPr>
              <a:t>I cannot say for certain what led them to identify this area as an area for improvement but believe and educated guesses can be provided as reasoning. With my time spent at the school and the school’s background, I have a clear idea of why this area has been selected. Due to the school’s faith, it could be considered that the school has a more narrow and tunnelled approach to the wider world. It may have identified its lack of wider world reading and inclusion. My evidence is based on the schools' religious beliefs. The school has an open mind and is inclusive but with the condition that the learners/ staff and other people affiliated with the school follow the same catholic values.</a:t>
            </a:r>
          </a:p>
          <a:p>
            <a:pPr>
              <a:lnSpc>
                <a:spcPct val="116000"/>
              </a:lnSpc>
              <a:spcAft>
                <a:spcPts val="800"/>
              </a:spcAft>
            </a:pPr>
            <a:r>
              <a:rPr lang="en-GB" sz="1800" dirty="0">
                <a:effectLst/>
                <a:latin typeface="Aptos" panose="020B0004020202020204" pitchFamily="34" charset="0"/>
                <a:ea typeface="MS Mincho" panose="02020609040205080304" pitchFamily="49" charset="-128"/>
                <a:cs typeface="Arial" panose="020B0604020202020204" pitchFamily="34" charset="0"/>
              </a:rPr>
              <a:t> </a:t>
            </a:r>
          </a:p>
          <a:p>
            <a:pPr>
              <a:lnSpc>
                <a:spcPct val="116000"/>
              </a:lnSpc>
              <a:spcAft>
                <a:spcPts val="800"/>
              </a:spcAft>
            </a:pPr>
            <a:r>
              <a:rPr lang="en-GB" sz="1800" dirty="0">
                <a:effectLst/>
                <a:latin typeface="Aptos" panose="020B0004020202020204" pitchFamily="34" charset="0"/>
                <a:ea typeface="MS Mincho" panose="02020609040205080304" pitchFamily="49" charset="-128"/>
                <a:cs typeface="Arial" panose="020B0604020202020204" pitchFamily="34" charset="0"/>
              </a:rPr>
              <a:t>Delving into this focus, the school dedicated an entire fortnight to global dimensions, which brings the world into the classroom.</a:t>
            </a:r>
          </a:p>
          <a:p>
            <a:pPr>
              <a:lnSpc>
                <a:spcPct val="116000"/>
              </a:lnSpc>
              <a:spcAft>
                <a:spcPts val="800"/>
              </a:spcAft>
            </a:pPr>
            <a:r>
              <a:rPr lang="en-GB" sz="1800" dirty="0">
                <a:effectLst/>
                <a:latin typeface="Aptos" panose="020B0004020202020204" pitchFamily="34" charset="0"/>
                <a:ea typeface="MS Mincho" panose="02020609040205080304" pitchFamily="49" charset="-128"/>
                <a:cs typeface="Arial" panose="020B0604020202020204" pitchFamily="34" charset="0"/>
              </a:rPr>
              <a:t> </a:t>
            </a:r>
          </a:p>
          <a:p>
            <a:pPr>
              <a:lnSpc>
                <a:spcPct val="116000"/>
              </a:lnSpc>
              <a:spcAft>
                <a:spcPts val="800"/>
              </a:spcAft>
            </a:pPr>
            <a:r>
              <a:rPr lang="en-GB" sz="1800" dirty="0">
                <a:effectLst/>
                <a:latin typeface="Aptos" panose="020B0004020202020204" pitchFamily="34" charset="0"/>
                <a:ea typeface="MS Mincho" panose="02020609040205080304" pitchFamily="49" charset="-128"/>
                <a:cs typeface="Arial" panose="020B0604020202020204" pitchFamily="34" charset="0"/>
              </a:rPr>
              <a:t>Several educational theorists and frameworks support the ideas conveyed in the Global Dimensions Fortnight initiative, emphasizing the importance of global education, curriculum enrichment, learner empowerment, and improving educational standards. </a:t>
            </a:r>
          </a:p>
          <a:p>
            <a:pPr>
              <a:lnSpc>
                <a:spcPct val="116000"/>
              </a:lnSpc>
              <a:spcAft>
                <a:spcPts val="800"/>
              </a:spcAft>
            </a:pPr>
            <a:r>
              <a:rPr lang="en-GB" sz="1800" dirty="0">
                <a:effectLst/>
                <a:latin typeface="Aptos" panose="020B0004020202020204" pitchFamily="34" charset="0"/>
                <a:ea typeface="MS Mincho" panose="02020609040205080304" pitchFamily="49" charset="-128"/>
                <a:cs typeface="Arial" panose="020B0604020202020204" pitchFamily="34" charset="0"/>
              </a:rPr>
              <a:t> </a:t>
            </a:r>
          </a:p>
          <a:p>
            <a:pPr>
              <a:lnSpc>
                <a:spcPct val="116000"/>
              </a:lnSpc>
              <a:spcAft>
                <a:spcPts val="800"/>
              </a:spcAft>
            </a:pPr>
            <a:r>
              <a:rPr lang="en-GB" sz="1800" dirty="0">
                <a:effectLst/>
                <a:latin typeface="Aptos" panose="020B0004020202020204" pitchFamily="34" charset="0"/>
                <a:ea typeface="MS Mincho" panose="02020609040205080304" pitchFamily="49" charset="-128"/>
                <a:cs typeface="Arial" panose="020B0604020202020204" pitchFamily="34" charset="0"/>
              </a:rPr>
              <a:t> Dewey's theories emphasize the importance of experiential learning and a curriculum that is relevant to learners ' lives. Participating in Global Dimensions Fortnight aligns with Dewey's philosophy by providing learners with real-world experiences and fostering a deeper understanding of global issues. The school had certain topics selected, for example, the school taught focus was on rosa parks and diversity. with mixed race classes, it is vital the school taught learners a range of historical figures that all learners can relate to. Learners will have better attainment if they are shown information that relates to them in some way. For example, increasing the amount of black historical figures we study in class. </a:t>
            </a:r>
          </a:p>
          <a:p>
            <a:pPr>
              <a:lnSpc>
                <a:spcPct val="116000"/>
              </a:lnSpc>
              <a:spcAft>
                <a:spcPts val="800"/>
              </a:spcAft>
            </a:pPr>
            <a:r>
              <a:rPr lang="en-GB" sz="1800" dirty="0">
                <a:effectLst/>
                <a:latin typeface="Aptos" panose="020B0004020202020204" pitchFamily="34" charset="0"/>
                <a:ea typeface="MS Mincho" panose="02020609040205080304" pitchFamily="49" charset="-128"/>
                <a:cs typeface="Arial" panose="020B0604020202020204" pitchFamily="34" charset="0"/>
              </a:rPr>
              <a:t> </a:t>
            </a:r>
          </a:p>
          <a:p>
            <a:pPr>
              <a:lnSpc>
                <a:spcPct val="116000"/>
              </a:lnSpc>
              <a:spcAft>
                <a:spcPts val="800"/>
              </a:spcAft>
            </a:pPr>
            <a:r>
              <a:rPr lang="en-GB" sz="1800" dirty="0">
                <a:effectLst/>
                <a:latin typeface="Aptos" panose="020B0004020202020204" pitchFamily="34" charset="0"/>
                <a:ea typeface="MS Mincho" panose="02020609040205080304" pitchFamily="49" charset="-128"/>
                <a:cs typeface="Arial" panose="020B0604020202020204" pitchFamily="34" charset="0"/>
              </a:rPr>
              <a:t>Furthering on, Vygotsky's sociocultural theory emphasizes the role of social interaction and cultural context in learning. Global Dimensions Fortnight promotes cultural diversity and interconnectedness, aligning with Vygotsky's emphasis on the importance of cultural and social factors in education. The learners were able to try foods from around the world, as different learners' families brought in famous dishes from their country. This was a fantastic opportunity to open learners' minds to various flavours and spices, and to demonstrate how we do not all live the same life when we get home from school. It helped to broaden learners' ideas on foods and allowed them to challenge differences in a respectful and educational manner which helps to develop how informed citizen they are.</a:t>
            </a:r>
          </a:p>
          <a:p>
            <a:pPr>
              <a:lnSpc>
                <a:spcPct val="116000"/>
              </a:lnSpc>
              <a:spcAft>
                <a:spcPts val="800"/>
              </a:spcAft>
            </a:pPr>
            <a:r>
              <a:rPr lang="en-GB" sz="1800" dirty="0">
                <a:effectLst/>
                <a:latin typeface="Aptos" panose="020B0004020202020204" pitchFamily="34" charset="0"/>
                <a:ea typeface="MS Mincho" panose="02020609040205080304" pitchFamily="49" charset="-128"/>
                <a:cs typeface="Arial" panose="020B0604020202020204" pitchFamily="34" charset="0"/>
              </a:rPr>
              <a:t> </a:t>
            </a:r>
          </a:p>
          <a:p>
            <a:pPr>
              <a:lnSpc>
                <a:spcPct val="116000"/>
              </a:lnSpc>
              <a:spcAft>
                <a:spcPts val="800"/>
              </a:spcAft>
            </a:pPr>
            <a:r>
              <a:rPr lang="en-GB" sz="1800" dirty="0">
                <a:effectLst/>
                <a:latin typeface="Aptos" panose="020B0004020202020204" pitchFamily="34" charset="0"/>
                <a:ea typeface="MS Mincho" panose="02020609040205080304" pitchFamily="49" charset="-128"/>
                <a:cs typeface="Arial" panose="020B0604020202020204" pitchFamily="34" charset="0"/>
              </a:rPr>
              <a:t>  UNESCO's Education for Sustainable Development framework promotes education that empowers learners to act for sustainable development. Participating in Global Dimensions Fortnight supports ESD goals by raising awareness of global challenges and encouraging students to take responsibility for addressing them. It showed learners various schools around the world and gave them the </a:t>
            </a:r>
            <a:r>
              <a:rPr lang="en-GB" sz="1800" dirty="0" err="1">
                <a:effectLst/>
                <a:latin typeface="Aptos" panose="020B0004020202020204" pitchFamily="34" charset="0"/>
                <a:ea typeface="MS Mincho" panose="02020609040205080304" pitchFamily="49" charset="-128"/>
                <a:cs typeface="Arial" panose="020B0604020202020204" pitchFamily="34" charset="0"/>
              </a:rPr>
              <a:t>expiernce</a:t>
            </a:r>
            <a:r>
              <a:rPr lang="en-GB" sz="1800" dirty="0">
                <a:effectLst/>
                <a:latin typeface="Aptos" panose="020B0004020202020204" pitchFamily="34" charset="0"/>
                <a:ea typeface="MS Mincho" panose="02020609040205080304" pitchFamily="49" charset="-128"/>
                <a:cs typeface="Arial" panose="020B0604020202020204" pitchFamily="34" charset="0"/>
              </a:rPr>
              <a:t> of what a day in the life of a learner in poverty looks like. This poverty was different to what they may have encountered, as the learners studied into learners in particular parts of Africa where they have no running water, no desks, etc. It allowed them to appreciate more of what they have in school whilst being aware that they have certain privileges other learners do not. </a:t>
            </a:r>
          </a:p>
          <a:p>
            <a:pPr>
              <a:lnSpc>
                <a:spcPct val="116000"/>
              </a:lnSpc>
              <a:spcAft>
                <a:spcPts val="800"/>
              </a:spcAft>
            </a:pPr>
            <a:r>
              <a:rPr lang="en-GB" sz="1800" dirty="0">
                <a:effectLst/>
                <a:latin typeface="Aptos" panose="020B0004020202020204" pitchFamily="34" charset="0"/>
                <a:ea typeface="MS Mincho" panose="02020609040205080304" pitchFamily="49" charset="-128"/>
                <a:cs typeface="Arial" panose="020B0604020202020204" pitchFamily="34" charset="0"/>
              </a:rPr>
              <a:t>By linking the Global Dimensions Fortnight initiative to these educational theorists and frameworks, educators can provide a theoretical foundation for the importance of global education and its impact on student learning and development.</a:t>
            </a:r>
          </a:p>
          <a:p>
            <a:pPr>
              <a:lnSpc>
                <a:spcPct val="116000"/>
              </a:lnSpc>
              <a:spcAft>
                <a:spcPts val="800"/>
              </a:spcAft>
            </a:pPr>
            <a:r>
              <a:rPr lang="en-GB" sz="1800" dirty="0">
                <a:effectLst/>
                <a:latin typeface="Aptos" panose="020B0004020202020204" pitchFamily="34" charset="0"/>
                <a:ea typeface="MS Mincho" panose="02020609040205080304" pitchFamily="49" charset="-128"/>
                <a:cs typeface="Arial" panose="020B0604020202020204" pitchFamily="34" charset="0"/>
              </a:rPr>
              <a:t> </a:t>
            </a:r>
          </a:p>
          <a:p>
            <a:pPr>
              <a:lnSpc>
                <a:spcPct val="116000"/>
              </a:lnSpc>
              <a:spcAft>
                <a:spcPts val="800"/>
              </a:spcAft>
            </a:pPr>
            <a:r>
              <a:rPr lang="en-GB" sz="1800" dirty="0">
                <a:effectLst/>
                <a:latin typeface="Aptos" panose="020B0004020202020204" pitchFamily="34" charset="0"/>
                <a:ea typeface="MS Mincho" panose="02020609040205080304" pitchFamily="49" charset="-128"/>
                <a:cs typeface="Arial" panose="020B0604020202020204" pitchFamily="34" charset="0"/>
              </a:rPr>
              <a:t>One of the most inspiring aspects of my visit was seeing the strong partnership between St. Joseph's Catholic School and the local church community. Through collaborative efforts such as cultural events, service projects, and religious celebrations, the school fosters a sense of belonging and interconnectedness among students, parents, and parishioners alike. This integration of faith and education not only enriches students' spiritual growth but also </a:t>
            </a:r>
            <a:r>
              <a:rPr lang="en-GB" sz="1800" dirty="0" err="1">
                <a:effectLst/>
                <a:latin typeface="Aptos" panose="020B0004020202020204" pitchFamily="34" charset="0"/>
                <a:ea typeface="MS Mincho" panose="02020609040205080304" pitchFamily="49" charset="-128"/>
                <a:cs typeface="Arial" panose="020B0604020202020204" pitchFamily="34" charset="0"/>
              </a:rPr>
              <a:t>instills</a:t>
            </a:r>
            <a:r>
              <a:rPr lang="en-GB" sz="1800" dirty="0">
                <a:effectLst/>
                <a:latin typeface="Aptos" panose="020B0004020202020204" pitchFamily="34" charset="0"/>
                <a:ea typeface="MS Mincho" panose="02020609040205080304" pitchFamily="49" charset="-128"/>
                <a:cs typeface="Arial" panose="020B0604020202020204" pitchFamily="34" charset="0"/>
              </a:rPr>
              <a:t> values of compassion, integrity, and social responsibility. A key highlight of my visit was witnessing the school's thoughtful approach to utilizing local and national data to inform decision-making. By critically </a:t>
            </a:r>
            <a:r>
              <a:rPr lang="en-GB" sz="1800" dirty="0" err="1">
                <a:effectLst/>
                <a:latin typeface="Aptos" panose="020B0004020202020204" pitchFamily="34" charset="0"/>
                <a:ea typeface="MS Mincho" panose="02020609040205080304" pitchFamily="49" charset="-128"/>
                <a:cs typeface="Arial" panose="020B0604020202020204" pitchFamily="34" charset="0"/>
              </a:rPr>
              <a:t>analyzing</a:t>
            </a:r>
            <a:r>
              <a:rPr lang="en-GB" sz="1800" dirty="0">
                <a:effectLst/>
                <a:latin typeface="Aptos" panose="020B0004020202020204" pitchFamily="34" charset="0"/>
                <a:ea typeface="MS Mincho" panose="02020609040205080304" pitchFamily="49" charset="-128"/>
                <a:cs typeface="Arial" panose="020B0604020202020204" pitchFamily="34" charset="0"/>
              </a:rPr>
              <a:t> data on student demographics, academic performance, and community needs, the school identifies areas for improvement and tailors interventions to meet students' diverse needs effectively. This data-driven approach ensures that resources are allocated efficiently and that every student receives the support they need to succeed.</a:t>
            </a:r>
          </a:p>
          <a:p>
            <a:pPr>
              <a:lnSpc>
                <a:spcPct val="116000"/>
              </a:lnSpc>
              <a:spcAft>
                <a:spcPts val="800"/>
              </a:spcAft>
            </a:pPr>
            <a:r>
              <a:rPr lang="en-GB" sz="1800" dirty="0">
                <a:effectLst/>
                <a:latin typeface="Aptos" panose="020B0004020202020204" pitchFamily="34" charset="0"/>
                <a:ea typeface="MS Mincho" panose="02020609040205080304" pitchFamily="49" charset="-128"/>
                <a:cs typeface="Arial" panose="020B0604020202020204" pitchFamily="34" charset="0"/>
              </a:rPr>
              <a:t>As I reflect on my visit to St. Joseph's Catholic School, it is evident that the school's efforts in nurturing ethical citizenship and ambitious learners have a profound impact on the lives of its students. By providing a holistic education that encompasses both academic excellence and moral development, the school equips students with the skills and mindset needed to thrive in an ever-changing world. Moreover, the sense of community and belonging fostered at St. Joseph's </a:t>
            </a:r>
            <a:r>
              <a:rPr lang="en-GB" sz="1800" dirty="0" err="1">
                <a:effectLst/>
                <a:latin typeface="Aptos" panose="020B0004020202020204" pitchFamily="34" charset="0"/>
                <a:ea typeface="MS Mincho" panose="02020609040205080304" pitchFamily="49" charset="-128"/>
                <a:cs typeface="Arial" panose="020B0604020202020204" pitchFamily="34" charset="0"/>
              </a:rPr>
              <a:t>instills</a:t>
            </a:r>
            <a:r>
              <a:rPr lang="en-GB" sz="1800" dirty="0">
                <a:effectLst/>
                <a:latin typeface="Aptos" panose="020B0004020202020204" pitchFamily="34" charset="0"/>
                <a:ea typeface="MS Mincho" panose="02020609040205080304" pitchFamily="49" charset="-128"/>
                <a:cs typeface="Arial" panose="020B0604020202020204" pitchFamily="34" charset="0"/>
              </a:rPr>
              <a:t> in students a deep sense of pride and responsibility for their local community and beyond.</a:t>
            </a:r>
          </a:p>
          <a:p>
            <a:pPr>
              <a:lnSpc>
                <a:spcPct val="116000"/>
              </a:lnSpc>
              <a:spcAft>
                <a:spcPts val="800"/>
              </a:spcAft>
            </a:pPr>
            <a:r>
              <a:rPr lang="en-GB" sz="1800" dirty="0">
                <a:effectLst/>
                <a:latin typeface="Aptos" panose="020B0004020202020204" pitchFamily="34" charset="0"/>
                <a:ea typeface="MS Mincho" panose="02020609040205080304" pitchFamily="49" charset="-128"/>
                <a:cs typeface="Arial" panose="020B0604020202020204" pitchFamily="34" charset="0"/>
              </a:rPr>
              <a:t> </a:t>
            </a:r>
          </a:p>
          <a:p>
            <a:pPr>
              <a:lnSpc>
                <a:spcPct val="116000"/>
              </a:lnSpc>
              <a:spcAft>
                <a:spcPts val="800"/>
              </a:spcAft>
            </a:pPr>
            <a:r>
              <a:rPr lang="en-GB" sz="1800" dirty="0">
                <a:effectLst/>
                <a:latin typeface="Aptos" panose="020B0004020202020204" pitchFamily="34" charset="0"/>
                <a:ea typeface="MS Mincho" panose="02020609040205080304" pitchFamily="49" charset="-128"/>
                <a:cs typeface="Arial" panose="020B0604020202020204" pitchFamily="34" charset="0"/>
              </a:rPr>
              <a:t>Conclusion:</a:t>
            </a:r>
          </a:p>
          <a:p>
            <a:pPr>
              <a:lnSpc>
                <a:spcPct val="116000"/>
              </a:lnSpc>
              <a:spcAft>
                <a:spcPts val="800"/>
              </a:spcAft>
            </a:pPr>
            <a:r>
              <a:rPr lang="en-GB" sz="1800" dirty="0">
                <a:effectLst/>
                <a:latin typeface="Aptos" panose="020B0004020202020204" pitchFamily="34" charset="0"/>
                <a:ea typeface="MS Mincho" panose="02020609040205080304" pitchFamily="49" charset="-128"/>
                <a:cs typeface="Arial" panose="020B0604020202020204" pitchFamily="34" charset="0"/>
              </a:rPr>
              <a:t> </a:t>
            </a:r>
          </a:p>
          <a:p>
            <a:pPr>
              <a:lnSpc>
                <a:spcPct val="116000"/>
              </a:lnSpc>
              <a:spcAft>
                <a:spcPts val="800"/>
              </a:spcAft>
            </a:pPr>
            <a:r>
              <a:rPr lang="en-GB" sz="1800" dirty="0">
                <a:effectLst/>
                <a:latin typeface="Aptos" panose="020B0004020202020204" pitchFamily="34" charset="0"/>
                <a:ea typeface="MS Mincho" panose="02020609040205080304" pitchFamily="49" charset="-128"/>
                <a:cs typeface="Arial" panose="020B0604020202020204" pitchFamily="34" charset="0"/>
              </a:rPr>
              <a:t>In conclusion, my visit to St. Joseph's Catholic School has reaffirmed my belief in the transformative power of education. Through its unwavering commitment to nurturing ethical citizenship and ambitious learners, the school serves as a shining example of excellence in education and community engagement. As I depart from St. Joseph's, I am filled with a sense of gratitude for the opportunity to witness firsthand the impact of dedicated educators and the enduring legacy of faith and learning.</a:t>
            </a:r>
          </a:p>
          <a:p>
            <a:pPr>
              <a:lnSpc>
                <a:spcPct val="116000"/>
              </a:lnSpc>
              <a:spcAft>
                <a:spcPts val="800"/>
              </a:spcAft>
            </a:pPr>
            <a:r>
              <a:rPr lang="en-GB" sz="1800" dirty="0">
                <a:effectLst/>
                <a:latin typeface="Aptos" panose="020B0004020202020204" pitchFamily="34" charset="0"/>
                <a:ea typeface="MS Mincho" panose="02020609040205080304" pitchFamily="49" charset="-128"/>
                <a:cs typeface="Arial" panose="020B0604020202020204" pitchFamily="34" charset="0"/>
              </a:rPr>
              <a:t> </a:t>
            </a:r>
          </a:p>
          <a:p>
            <a:pPr>
              <a:lnSpc>
                <a:spcPct val="116000"/>
              </a:lnSpc>
              <a:spcAft>
                <a:spcPts val="800"/>
              </a:spcAft>
            </a:pPr>
            <a:r>
              <a:rPr lang="en-GB" sz="1800" dirty="0">
                <a:effectLst/>
                <a:latin typeface="Aptos" panose="020B0004020202020204" pitchFamily="34" charset="0"/>
                <a:ea typeface="MS Mincho" panose="02020609040205080304" pitchFamily="49" charset="-128"/>
                <a:cs typeface="Arial" panose="020B0604020202020204" pitchFamily="34" charset="0"/>
              </a:rPr>
              <a:t> </a:t>
            </a:r>
          </a:p>
          <a:p>
            <a:pPr>
              <a:lnSpc>
                <a:spcPct val="116000"/>
              </a:lnSpc>
              <a:spcAft>
                <a:spcPts val="800"/>
              </a:spcAft>
            </a:pPr>
            <a:r>
              <a:rPr lang="en-GB" sz="1800" dirty="0">
                <a:effectLst/>
                <a:latin typeface="Aptos" panose="020B0004020202020204" pitchFamily="34" charset="0"/>
                <a:ea typeface="MS Mincho" panose="02020609040205080304" pitchFamily="49" charset="-128"/>
                <a:cs typeface="Arial" panose="020B0604020202020204" pitchFamily="34" charset="0"/>
              </a:rPr>
              <a:t> </a:t>
            </a:r>
          </a:p>
          <a:p>
            <a:endParaRPr lang="en-GB" dirty="0"/>
          </a:p>
        </p:txBody>
      </p:sp>
      <p:sp>
        <p:nvSpPr>
          <p:cNvPr id="4" name="Slide Number Placeholder 3"/>
          <p:cNvSpPr>
            <a:spLocks noGrp="1"/>
          </p:cNvSpPr>
          <p:nvPr>
            <p:ph type="sldNum" sz="quarter" idx="5"/>
          </p:nvPr>
        </p:nvSpPr>
        <p:spPr/>
        <p:txBody>
          <a:bodyPr/>
          <a:lstStyle/>
          <a:p>
            <a:fld id="{EE8ADEDC-C0AE-48FF-B36F-0653F57D07E2}" type="slidenum">
              <a:rPr lang="en-GB" smtClean="0"/>
              <a:t>3</a:t>
            </a:fld>
            <a:endParaRPr lang="en-GB"/>
          </a:p>
        </p:txBody>
      </p:sp>
    </p:spTree>
    <p:extLst>
      <p:ext uri="{BB962C8B-B14F-4D97-AF65-F5344CB8AC3E}">
        <p14:creationId xmlns:p14="http://schemas.microsoft.com/office/powerpoint/2010/main" val="101892802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16000"/>
              </a:lnSpc>
              <a:spcAft>
                <a:spcPts val="800"/>
              </a:spcAft>
            </a:pPr>
            <a:r>
              <a:rPr lang="en-GB" sz="1800" dirty="0">
                <a:effectLst/>
                <a:latin typeface="Aptos" panose="020B0004020202020204" pitchFamily="34" charset="0"/>
                <a:ea typeface="MS Mincho" panose="02020609040205080304" pitchFamily="49" charset="-128"/>
                <a:cs typeface="Arial" panose="020B0604020202020204" pitchFamily="34" charset="0"/>
              </a:rPr>
              <a:t>St. Joseph's Catholic School, nestled in the heart of our community, serves as a beacon of faith and learning for its 226 pupils. Situated in a semi-affluent area with a diverse student body, including 5.7% identified with additional learning needs and 6.3% with English as an additional language, the school faces unique challenges and opportunities in meeting the needs of its learners. However, what struck me most was the school's unwavering commitment to providing a nurturing and inclusive environment for all its students, regardless of background or ability.</a:t>
            </a:r>
          </a:p>
          <a:p>
            <a:pPr>
              <a:lnSpc>
                <a:spcPct val="116000"/>
              </a:lnSpc>
              <a:spcAft>
                <a:spcPts val="800"/>
              </a:spcAft>
            </a:pPr>
            <a:r>
              <a:rPr lang="en-GB" sz="1800" dirty="0">
                <a:effectLst/>
                <a:latin typeface="Aptos" panose="020B0004020202020204" pitchFamily="34" charset="0"/>
                <a:ea typeface="MS Mincho" panose="02020609040205080304" pitchFamily="49" charset="-128"/>
                <a:cs typeface="Arial" panose="020B0604020202020204" pitchFamily="34" charset="0"/>
              </a:rPr>
              <a:t>During my visit, I had the privilege of interacting with dedicated teachers who exemplify the complex professional role they play in the school community. From working closely with parents and governors to collaborating with local authorities and agencies, teachers at St. Joseph's demonstrate a deep understanding of the interconnectedness between education and the wider community. Their tireless efforts in supporting students' holistic development, both academically and personally, are truly commendable.</a:t>
            </a:r>
          </a:p>
          <a:p>
            <a:pPr>
              <a:lnSpc>
                <a:spcPct val="116000"/>
              </a:lnSpc>
              <a:spcAft>
                <a:spcPts val="800"/>
              </a:spcAft>
            </a:pPr>
            <a:r>
              <a:rPr lang="en-GB" sz="1800" dirty="0">
                <a:effectLst/>
                <a:latin typeface="Aptos" panose="020B0004020202020204" pitchFamily="34" charset="0"/>
                <a:ea typeface="MS Mincho" panose="02020609040205080304" pitchFamily="49" charset="-128"/>
                <a:cs typeface="Arial" panose="020B0604020202020204" pitchFamily="34" charset="0"/>
              </a:rPr>
              <a:t> </a:t>
            </a:r>
          </a:p>
          <a:p>
            <a:pPr>
              <a:lnSpc>
                <a:spcPct val="116000"/>
              </a:lnSpc>
              <a:spcAft>
                <a:spcPts val="800"/>
              </a:spcAft>
            </a:pPr>
            <a:r>
              <a:rPr lang="en-GB" sz="1800" dirty="0">
                <a:effectLst/>
                <a:latin typeface="Aptos" panose="020B0004020202020204" pitchFamily="34" charset="0"/>
                <a:ea typeface="MS Mincho" panose="02020609040205080304" pitchFamily="49" charset="-128"/>
                <a:cs typeface="Arial" panose="020B0604020202020204" pitchFamily="34" charset="0"/>
              </a:rPr>
              <a:t> </a:t>
            </a:r>
          </a:p>
          <a:p>
            <a:pPr>
              <a:lnSpc>
                <a:spcPct val="116000"/>
              </a:lnSpc>
              <a:spcAft>
                <a:spcPts val="800"/>
              </a:spcAft>
            </a:pPr>
            <a:r>
              <a:rPr lang="en-GB" sz="1800" u="sng" dirty="0">
                <a:solidFill>
                  <a:srgbClr val="111111"/>
                </a:solidFill>
                <a:effectLst/>
                <a:latin typeface="Arial" panose="020B0604020202020204" pitchFamily="34" charset="0"/>
                <a:ea typeface="Arial" panose="020B0604020202020204" pitchFamily="34" charset="0"/>
                <a:cs typeface="Arial" panose="020B0604020202020204" pitchFamily="34" charset="0"/>
                <a:hlinkClick r:id="rId3"/>
              </a:rPr>
              <a:t>The Curriculum for Wales has four purposes that aim to develop healthy, confident, and responsible individuals who are capable of contributing positively to society </a:t>
            </a:r>
            <a:endParaRPr lang="en-GB" sz="1800" dirty="0">
              <a:effectLst/>
              <a:latin typeface="Aptos" panose="020B0004020202020204" pitchFamily="34" charset="0"/>
              <a:ea typeface="MS Mincho" panose="02020609040205080304" pitchFamily="49" charset="-128"/>
              <a:cs typeface="Arial" panose="020B0604020202020204" pitchFamily="34" charset="0"/>
            </a:endParaRPr>
          </a:p>
          <a:p>
            <a:pPr marL="342900" lvl="0" indent="-342900">
              <a:lnSpc>
                <a:spcPct val="116000"/>
              </a:lnSpc>
              <a:buFont typeface="+mj-lt"/>
              <a:buAutoNum type="arabicPeriod"/>
            </a:pPr>
            <a:r>
              <a:rPr lang="en-GB" sz="1800" dirty="0">
                <a:solidFill>
                  <a:srgbClr val="111111"/>
                </a:solidFill>
                <a:effectLst/>
                <a:latin typeface="Arial" panose="020B0604020202020204" pitchFamily="34" charset="0"/>
                <a:ea typeface="Arial" panose="020B0604020202020204" pitchFamily="34" charset="0"/>
                <a:cs typeface="Arial" panose="020B0604020202020204" pitchFamily="34" charset="0"/>
              </a:rPr>
              <a:t>Ambitious, capable learners: </a:t>
            </a:r>
            <a:endParaRPr lang="en-GB" sz="1800" dirty="0">
              <a:effectLst/>
              <a:latin typeface="Aptos" panose="020B0004020202020204" pitchFamily="34" charset="0"/>
              <a:ea typeface="MS Mincho" panose="02020609040205080304" pitchFamily="49" charset="-128"/>
              <a:cs typeface="Arial" panose="020B0604020202020204" pitchFamily="34" charset="0"/>
            </a:endParaRPr>
          </a:p>
          <a:p>
            <a:pPr marL="342900" lvl="0" indent="-342900">
              <a:lnSpc>
                <a:spcPct val="116000"/>
              </a:lnSpc>
              <a:buFont typeface="+mj-lt"/>
              <a:buAutoNum type="arabicPeriod"/>
            </a:pPr>
            <a:r>
              <a:rPr lang="en-GB" sz="1800" dirty="0">
                <a:solidFill>
                  <a:srgbClr val="111111"/>
                </a:solidFill>
                <a:effectLst/>
                <a:latin typeface="Arial" panose="020B0604020202020204" pitchFamily="34" charset="0"/>
                <a:ea typeface="Arial" panose="020B0604020202020204" pitchFamily="34" charset="0"/>
                <a:cs typeface="Arial" panose="020B0604020202020204" pitchFamily="34" charset="0"/>
              </a:rPr>
              <a:t>Enterprising, creative contributors: </a:t>
            </a:r>
            <a:endParaRPr lang="en-GB" sz="1800" dirty="0">
              <a:effectLst/>
              <a:latin typeface="Aptos" panose="020B0004020202020204" pitchFamily="34" charset="0"/>
              <a:ea typeface="MS Mincho" panose="02020609040205080304" pitchFamily="49" charset="-128"/>
              <a:cs typeface="Arial" panose="020B0604020202020204" pitchFamily="34" charset="0"/>
            </a:endParaRPr>
          </a:p>
          <a:p>
            <a:pPr marL="342900" lvl="0" indent="-342900">
              <a:lnSpc>
                <a:spcPct val="116000"/>
              </a:lnSpc>
              <a:buFont typeface="+mj-lt"/>
              <a:buAutoNum type="arabicPeriod"/>
            </a:pPr>
            <a:r>
              <a:rPr lang="en-GB" sz="1800" dirty="0">
                <a:solidFill>
                  <a:srgbClr val="111111"/>
                </a:solidFill>
                <a:effectLst/>
                <a:latin typeface="Arial" panose="020B0604020202020204" pitchFamily="34" charset="0"/>
                <a:ea typeface="Arial" panose="020B0604020202020204" pitchFamily="34" charset="0"/>
                <a:cs typeface="Arial" panose="020B0604020202020204" pitchFamily="34" charset="0"/>
              </a:rPr>
              <a:t>Ethical, informed citizens: </a:t>
            </a:r>
            <a:endParaRPr lang="en-GB" sz="1800" dirty="0">
              <a:effectLst/>
              <a:latin typeface="Aptos" panose="020B0004020202020204" pitchFamily="34" charset="0"/>
              <a:ea typeface="MS Mincho" panose="02020609040205080304" pitchFamily="49" charset="-128"/>
              <a:cs typeface="Arial" panose="020B0604020202020204" pitchFamily="34" charset="0"/>
            </a:endParaRPr>
          </a:p>
          <a:p>
            <a:pPr marL="342900" lvl="0" indent="-342900">
              <a:lnSpc>
                <a:spcPct val="116000"/>
              </a:lnSpc>
              <a:spcAft>
                <a:spcPts val="800"/>
              </a:spcAft>
              <a:buFont typeface="+mj-lt"/>
              <a:buAutoNum type="arabicPeriod"/>
            </a:pPr>
            <a:r>
              <a:rPr lang="en-GB" sz="1800" dirty="0">
                <a:solidFill>
                  <a:srgbClr val="111111"/>
                </a:solidFill>
                <a:effectLst/>
                <a:latin typeface="Arial" panose="020B0604020202020204" pitchFamily="34" charset="0"/>
                <a:ea typeface="Arial" panose="020B0604020202020204" pitchFamily="34" charset="0"/>
                <a:cs typeface="Arial" panose="020B0604020202020204" pitchFamily="34" charset="0"/>
              </a:rPr>
              <a:t>Healthy, confident individuals.</a:t>
            </a:r>
            <a:endParaRPr lang="en-GB" sz="1800" dirty="0">
              <a:effectLst/>
              <a:latin typeface="Aptos" panose="020B0004020202020204" pitchFamily="34" charset="0"/>
              <a:ea typeface="MS Mincho" panose="02020609040205080304" pitchFamily="49" charset="-128"/>
              <a:cs typeface="Arial" panose="020B0604020202020204" pitchFamily="34" charset="0"/>
            </a:endParaRPr>
          </a:p>
          <a:p>
            <a:pPr>
              <a:lnSpc>
                <a:spcPct val="116000"/>
              </a:lnSpc>
              <a:spcBef>
                <a:spcPts val="900"/>
              </a:spcBef>
              <a:spcAft>
                <a:spcPts val="800"/>
              </a:spcAft>
            </a:pPr>
            <a:r>
              <a:rPr lang="en-GB" sz="1800" dirty="0">
                <a:solidFill>
                  <a:srgbClr val="111111"/>
                </a:solidFill>
                <a:effectLst/>
                <a:latin typeface="Arial" panose="020B0604020202020204" pitchFamily="34" charset="0"/>
                <a:ea typeface="Arial" panose="020B0604020202020204" pitchFamily="34" charset="0"/>
                <a:cs typeface="Arial" panose="020B0604020202020204" pitchFamily="34" charset="0"/>
              </a:rPr>
              <a:t>These four purposes are the foundation of the Curriculum for Wales and are designed to support learning and life chances, health and well-being, social and cultural participation, and personal and social development. The curriculum is designed to develop learners who can realize these four purposes and contributing positively to society.</a:t>
            </a:r>
            <a:endParaRPr lang="en-GB" sz="1800" dirty="0">
              <a:effectLst/>
              <a:latin typeface="Aptos" panose="020B0004020202020204" pitchFamily="34" charset="0"/>
              <a:ea typeface="MS Mincho" panose="02020609040205080304" pitchFamily="49" charset="-128"/>
              <a:cs typeface="Arial" panose="020B0604020202020204" pitchFamily="34" charset="0"/>
            </a:endParaRPr>
          </a:p>
          <a:p>
            <a:pPr>
              <a:lnSpc>
                <a:spcPct val="116000"/>
              </a:lnSpc>
              <a:spcAft>
                <a:spcPts val="800"/>
              </a:spcAft>
            </a:pPr>
            <a:r>
              <a:rPr lang="en-GB" sz="1800" dirty="0">
                <a:effectLst/>
                <a:latin typeface="Arial" panose="020B0604020202020204" pitchFamily="34" charset="0"/>
                <a:ea typeface="Arial" panose="020B0604020202020204" pitchFamily="34" charset="0"/>
                <a:cs typeface="Arial" panose="020B0604020202020204" pitchFamily="34" charset="0"/>
              </a:rPr>
              <a:t> </a:t>
            </a:r>
            <a:endParaRPr lang="en-GB" sz="1800" dirty="0">
              <a:effectLst/>
              <a:latin typeface="Aptos" panose="020B0004020202020204" pitchFamily="34" charset="0"/>
              <a:ea typeface="MS Mincho" panose="02020609040205080304" pitchFamily="49" charset="-128"/>
              <a:cs typeface="Arial" panose="020B0604020202020204" pitchFamily="34" charset="0"/>
            </a:endParaRPr>
          </a:p>
          <a:p>
            <a:pPr>
              <a:lnSpc>
                <a:spcPct val="116000"/>
              </a:lnSpc>
              <a:spcAft>
                <a:spcPts val="800"/>
              </a:spcAft>
            </a:pPr>
            <a:r>
              <a:rPr lang="en-GB" sz="1800" dirty="0">
                <a:effectLst/>
                <a:latin typeface="Arial" panose="020B0604020202020204" pitchFamily="34" charset="0"/>
                <a:ea typeface="Arial" panose="020B0604020202020204" pitchFamily="34" charset="0"/>
                <a:cs typeface="Arial" panose="020B0604020202020204" pitchFamily="34" charset="0"/>
              </a:rPr>
              <a:t>The school focused in-depth on creating and enhancing learners' knowledge and understanding on being an ethical and informed citizen. </a:t>
            </a:r>
            <a:endParaRPr lang="en-GB" sz="1800" dirty="0">
              <a:effectLst/>
              <a:latin typeface="Aptos" panose="020B0004020202020204" pitchFamily="34" charset="0"/>
              <a:ea typeface="MS Mincho" panose="02020609040205080304" pitchFamily="49" charset="-128"/>
              <a:cs typeface="Arial" panose="020B0604020202020204" pitchFamily="34" charset="0"/>
            </a:endParaRPr>
          </a:p>
          <a:p>
            <a:pPr>
              <a:lnSpc>
                <a:spcPct val="116000"/>
              </a:lnSpc>
              <a:spcAft>
                <a:spcPts val="800"/>
              </a:spcAft>
            </a:pPr>
            <a:r>
              <a:rPr lang="en-GB" sz="1800" dirty="0">
                <a:effectLst/>
                <a:latin typeface="Aptos" panose="020B0004020202020204" pitchFamily="34" charset="0"/>
                <a:ea typeface="MS Mincho" panose="02020609040205080304" pitchFamily="49" charset="-128"/>
                <a:cs typeface="Arial" panose="020B0604020202020204" pitchFamily="34" charset="0"/>
              </a:rPr>
              <a:t>I cannot say for certain what led them to identify this area as an area for improvement but believe and educated guesses can be provided as reasoning. With my time spent at the school and the school’s background, I have a clear idea of why this area has been selected. Due to the school’s faith, it could be considered that the school has a more narrow and tunnelled approach to the wider world. It may have identified its lack of wider world reading and inclusion. My evidence is based on the schools' religious beliefs. The school has an open mind and is inclusive but with the condition that the learners/ staff and other people affiliated with the school follow the same catholic values.</a:t>
            </a:r>
          </a:p>
          <a:p>
            <a:pPr>
              <a:lnSpc>
                <a:spcPct val="116000"/>
              </a:lnSpc>
              <a:spcAft>
                <a:spcPts val="800"/>
              </a:spcAft>
            </a:pPr>
            <a:r>
              <a:rPr lang="en-GB" sz="1800" dirty="0">
                <a:effectLst/>
                <a:latin typeface="Aptos" panose="020B0004020202020204" pitchFamily="34" charset="0"/>
                <a:ea typeface="MS Mincho" panose="02020609040205080304" pitchFamily="49" charset="-128"/>
                <a:cs typeface="Arial" panose="020B0604020202020204" pitchFamily="34" charset="0"/>
              </a:rPr>
              <a:t> </a:t>
            </a:r>
          </a:p>
          <a:p>
            <a:pPr>
              <a:lnSpc>
                <a:spcPct val="116000"/>
              </a:lnSpc>
              <a:spcAft>
                <a:spcPts val="800"/>
              </a:spcAft>
            </a:pPr>
            <a:r>
              <a:rPr lang="en-GB" sz="1800" dirty="0">
                <a:effectLst/>
                <a:latin typeface="Aptos" panose="020B0004020202020204" pitchFamily="34" charset="0"/>
                <a:ea typeface="MS Mincho" panose="02020609040205080304" pitchFamily="49" charset="-128"/>
                <a:cs typeface="Arial" panose="020B0604020202020204" pitchFamily="34" charset="0"/>
              </a:rPr>
              <a:t>Delving into this focus, the school dedicated an entire fortnight to global dimensions, which brings the world into the classroom.</a:t>
            </a:r>
          </a:p>
          <a:p>
            <a:pPr>
              <a:lnSpc>
                <a:spcPct val="116000"/>
              </a:lnSpc>
              <a:spcAft>
                <a:spcPts val="800"/>
              </a:spcAft>
            </a:pPr>
            <a:r>
              <a:rPr lang="en-GB" sz="1800" dirty="0">
                <a:effectLst/>
                <a:latin typeface="Aptos" panose="020B0004020202020204" pitchFamily="34" charset="0"/>
                <a:ea typeface="MS Mincho" panose="02020609040205080304" pitchFamily="49" charset="-128"/>
                <a:cs typeface="Arial" panose="020B0604020202020204" pitchFamily="34" charset="0"/>
              </a:rPr>
              <a:t> </a:t>
            </a:r>
          </a:p>
          <a:p>
            <a:pPr>
              <a:lnSpc>
                <a:spcPct val="116000"/>
              </a:lnSpc>
              <a:spcAft>
                <a:spcPts val="800"/>
              </a:spcAft>
            </a:pPr>
            <a:r>
              <a:rPr lang="en-GB" sz="1800" dirty="0">
                <a:effectLst/>
                <a:latin typeface="Aptos" panose="020B0004020202020204" pitchFamily="34" charset="0"/>
                <a:ea typeface="MS Mincho" panose="02020609040205080304" pitchFamily="49" charset="-128"/>
                <a:cs typeface="Arial" panose="020B0604020202020204" pitchFamily="34" charset="0"/>
              </a:rPr>
              <a:t>Several educational theorists and frameworks support the ideas conveyed in the Global Dimensions Fortnight initiative, emphasizing the importance of global education, curriculum enrichment, learner empowerment, and improving educational standards. </a:t>
            </a:r>
          </a:p>
          <a:p>
            <a:pPr>
              <a:lnSpc>
                <a:spcPct val="116000"/>
              </a:lnSpc>
              <a:spcAft>
                <a:spcPts val="800"/>
              </a:spcAft>
            </a:pPr>
            <a:r>
              <a:rPr lang="en-GB" sz="1800" dirty="0">
                <a:effectLst/>
                <a:latin typeface="Aptos" panose="020B0004020202020204" pitchFamily="34" charset="0"/>
                <a:ea typeface="MS Mincho" panose="02020609040205080304" pitchFamily="49" charset="-128"/>
                <a:cs typeface="Arial" panose="020B0604020202020204" pitchFamily="34" charset="0"/>
              </a:rPr>
              <a:t> </a:t>
            </a:r>
          </a:p>
          <a:p>
            <a:pPr>
              <a:lnSpc>
                <a:spcPct val="116000"/>
              </a:lnSpc>
              <a:spcAft>
                <a:spcPts val="800"/>
              </a:spcAft>
            </a:pPr>
            <a:r>
              <a:rPr lang="en-GB" sz="1800" dirty="0">
                <a:effectLst/>
                <a:latin typeface="Aptos" panose="020B0004020202020204" pitchFamily="34" charset="0"/>
                <a:ea typeface="MS Mincho" panose="02020609040205080304" pitchFamily="49" charset="-128"/>
                <a:cs typeface="Arial" panose="020B0604020202020204" pitchFamily="34" charset="0"/>
              </a:rPr>
              <a:t> Dewey's theories emphasize the importance of experiential learning and a curriculum that is relevant to learners ' lives. Participating in Global Dimensions Fortnight aligns with Dewey's philosophy by providing learners with real-world experiences and fostering a deeper understanding of global issues. The school had certain topics selected, for example, the school taught focus was on rosa parks and diversity. with mixed race classes, it is vital the school taught learners a range of historical figures that all learners can relate to. Learners will have better attainment if they are shown information that relates to them in some way. For example, increasing the amount of black historical figures we study in class. </a:t>
            </a:r>
          </a:p>
          <a:p>
            <a:pPr>
              <a:lnSpc>
                <a:spcPct val="116000"/>
              </a:lnSpc>
              <a:spcAft>
                <a:spcPts val="800"/>
              </a:spcAft>
            </a:pPr>
            <a:r>
              <a:rPr lang="en-GB" sz="1800" dirty="0">
                <a:effectLst/>
                <a:latin typeface="Aptos" panose="020B0004020202020204" pitchFamily="34" charset="0"/>
                <a:ea typeface="MS Mincho" panose="02020609040205080304" pitchFamily="49" charset="-128"/>
                <a:cs typeface="Arial" panose="020B0604020202020204" pitchFamily="34" charset="0"/>
              </a:rPr>
              <a:t> </a:t>
            </a:r>
          </a:p>
          <a:p>
            <a:pPr>
              <a:lnSpc>
                <a:spcPct val="116000"/>
              </a:lnSpc>
              <a:spcAft>
                <a:spcPts val="800"/>
              </a:spcAft>
            </a:pPr>
            <a:r>
              <a:rPr lang="en-GB" sz="1800" dirty="0">
                <a:effectLst/>
                <a:latin typeface="Aptos" panose="020B0004020202020204" pitchFamily="34" charset="0"/>
                <a:ea typeface="MS Mincho" panose="02020609040205080304" pitchFamily="49" charset="-128"/>
                <a:cs typeface="Arial" panose="020B0604020202020204" pitchFamily="34" charset="0"/>
              </a:rPr>
              <a:t>Furthering on, Vygotsky's sociocultural theory emphasizes the role of social interaction and cultural context in learning. Global Dimensions Fortnight promotes cultural diversity and interconnectedness, aligning with Vygotsky's emphasis on the importance of cultural and social factors in education. The learners were able to try foods from around the world, as different learners' families brought in famous dishes from their country. This was a fantastic opportunity to open learners' minds to various flavours and spices, and to demonstrate how we do not all live the same life when we get home from school. It helped to broaden learners' ideas on foods and allowed them to challenge differences in a respectful and educational manner which helps to develop how informed citizen they are.</a:t>
            </a:r>
          </a:p>
          <a:p>
            <a:pPr>
              <a:lnSpc>
                <a:spcPct val="116000"/>
              </a:lnSpc>
              <a:spcAft>
                <a:spcPts val="800"/>
              </a:spcAft>
            </a:pPr>
            <a:r>
              <a:rPr lang="en-GB" sz="1800" dirty="0">
                <a:effectLst/>
                <a:latin typeface="Aptos" panose="020B0004020202020204" pitchFamily="34" charset="0"/>
                <a:ea typeface="MS Mincho" panose="02020609040205080304" pitchFamily="49" charset="-128"/>
                <a:cs typeface="Arial" panose="020B0604020202020204" pitchFamily="34" charset="0"/>
              </a:rPr>
              <a:t> </a:t>
            </a:r>
          </a:p>
          <a:p>
            <a:pPr>
              <a:lnSpc>
                <a:spcPct val="116000"/>
              </a:lnSpc>
              <a:spcAft>
                <a:spcPts val="800"/>
              </a:spcAft>
            </a:pPr>
            <a:r>
              <a:rPr lang="en-GB" sz="1800" dirty="0">
                <a:effectLst/>
                <a:latin typeface="Aptos" panose="020B0004020202020204" pitchFamily="34" charset="0"/>
                <a:ea typeface="MS Mincho" panose="02020609040205080304" pitchFamily="49" charset="-128"/>
                <a:cs typeface="Arial" panose="020B0604020202020204" pitchFamily="34" charset="0"/>
              </a:rPr>
              <a:t>  UNESCO's Education for Sustainable Development framework promotes education that empowers learners to act for sustainable development. Participating in Global Dimensions Fortnight supports ESD goals by raising awareness of global challenges and encouraging students to take responsibility for addressing them. It showed learners various schools around the world and gave them the </a:t>
            </a:r>
            <a:r>
              <a:rPr lang="en-GB" sz="1800" dirty="0" err="1">
                <a:effectLst/>
                <a:latin typeface="Aptos" panose="020B0004020202020204" pitchFamily="34" charset="0"/>
                <a:ea typeface="MS Mincho" panose="02020609040205080304" pitchFamily="49" charset="-128"/>
                <a:cs typeface="Arial" panose="020B0604020202020204" pitchFamily="34" charset="0"/>
              </a:rPr>
              <a:t>expiernce</a:t>
            </a:r>
            <a:r>
              <a:rPr lang="en-GB" sz="1800" dirty="0">
                <a:effectLst/>
                <a:latin typeface="Aptos" panose="020B0004020202020204" pitchFamily="34" charset="0"/>
                <a:ea typeface="MS Mincho" panose="02020609040205080304" pitchFamily="49" charset="-128"/>
                <a:cs typeface="Arial" panose="020B0604020202020204" pitchFamily="34" charset="0"/>
              </a:rPr>
              <a:t> of what a day in the life of a learner in poverty looks like. This poverty was different to what they may have encountered, as the learners studied into learners in particular parts of Africa where they have no running water, no desks, etc. It allowed them to appreciate more of what they have in school whilst being aware that they have certain privileges other learners do not. </a:t>
            </a:r>
          </a:p>
          <a:p>
            <a:pPr>
              <a:lnSpc>
                <a:spcPct val="116000"/>
              </a:lnSpc>
              <a:spcAft>
                <a:spcPts val="800"/>
              </a:spcAft>
            </a:pPr>
            <a:r>
              <a:rPr lang="en-GB" sz="1800" dirty="0">
                <a:effectLst/>
                <a:latin typeface="Aptos" panose="020B0004020202020204" pitchFamily="34" charset="0"/>
                <a:ea typeface="MS Mincho" panose="02020609040205080304" pitchFamily="49" charset="-128"/>
                <a:cs typeface="Arial" panose="020B0604020202020204" pitchFamily="34" charset="0"/>
              </a:rPr>
              <a:t>By linking the Global Dimensions Fortnight initiative to these educational theorists and frameworks, educators can provide a theoretical foundation for the importance of global education and its impact on student learning and development.</a:t>
            </a:r>
          </a:p>
          <a:p>
            <a:pPr>
              <a:lnSpc>
                <a:spcPct val="116000"/>
              </a:lnSpc>
              <a:spcAft>
                <a:spcPts val="800"/>
              </a:spcAft>
            </a:pPr>
            <a:r>
              <a:rPr lang="en-GB" sz="1800" dirty="0">
                <a:effectLst/>
                <a:latin typeface="Aptos" panose="020B0004020202020204" pitchFamily="34" charset="0"/>
                <a:ea typeface="MS Mincho" panose="02020609040205080304" pitchFamily="49" charset="-128"/>
                <a:cs typeface="Arial" panose="020B0604020202020204" pitchFamily="34" charset="0"/>
              </a:rPr>
              <a:t> </a:t>
            </a:r>
          </a:p>
          <a:p>
            <a:pPr>
              <a:lnSpc>
                <a:spcPct val="116000"/>
              </a:lnSpc>
              <a:spcAft>
                <a:spcPts val="800"/>
              </a:spcAft>
            </a:pPr>
            <a:r>
              <a:rPr lang="en-GB" sz="1800" dirty="0">
                <a:effectLst/>
                <a:latin typeface="Aptos" panose="020B0004020202020204" pitchFamily="34" charset="0"/>
                <a:ea typeface="MS Mincho" panose="02020609040205080304" pitchFamily="49" charset="-128"/>
                <a:cs typeface="Arial" panose="020B0604020202020204" pitchFamily="34" charset="0"/>
              </a:rPr>
              <a:t>One of the most inspiring aspects of my visit was seeing the strong partnership between St. Joseph's Catholic School and the local church community. Through collaborative efforts such as cultural events, service projects, and religious celebrations, the school fosters a sense of belonging and interconnectedness among students, parents, and parishioners alike. This integration of faith and education not only enriches students' spiritual growth but also </a:t>
            </a:r>
            <a:r>
              <a:rPr lang="en-GB" sz="1800" dirty="0" err="1">
                <a:effectLst/>
                <a:latin typeface="Aptos" panose="020B0004020202020204" pitchFamily="34" charset="0"/>
                <a:ea typeface="MS Mincho" panose="02020609040205080304" pitchFamily="49" charset="-128"/>
                <a:cs typeface="Arial" panose="020B0604020202020204" pitchFamily="34" charset="0"/>
              </a:rPr>
              <a:t>instills</a:t>
            </a:r>
            <a:r>
              <a:rPr lang="en-GB" sz="1800" dirty="0">
                <a:effectLst/>
                <a:latin typeface="Aptos" panose="020B0004020202020204" pitchFamily="34" charset="0"/>
                <a:ea typeface="MS Mincho" panose="02020609040205080304" pitchFamily="49" charset="-128"/>
                <a:cs typeface="Arial" panose="020B0604020202020204" pitchFamily="34" charset="0"/>
              </a:rPr>
              <a:t> values of compassion, integrity, and social responsibility. A key highlight of my visit was witnessing the school's thoughtful approach to utilizing local and national data to inform decision-making. By critically </a:t>
            </a:r>
            <a:r>
              <a:rPr lang="en-GB" sz="1800" dirty="0" err="1">
                <a:effectLst/>
                <a:latin typeface="Aptos" panose="020B0004020202020204" pitchFamily="34" charset="0"/>
                <a:ea typeface="MS Mincho" panose="02020609040205080304" pitchFamily="49" charset="-128"/>
                <a:cs typeface="Arial" panose="020B0604020202020204" pitchFamily="34" charset="0"/>
              </a:rPr>
              <a:t>analyzing</a:t>
            </a:r>
            <a:r>
              <a:rPr lang="en-GB" sz="1800" dirty="0">
                <a:effectLst/>
                <a:latin typeface="Aptos" panose="020B0004020202020204" pitchFamily="34" charset="0"/>
                <a:ea typeface="MS Mincho" panose="02020609040205080304" pitchFamily="49" charset="-128"/>
                <a:cs typeface="Arial" panose="020B0604020202020204" pitchFamily="34" charset="0"/>
              </a:rPr>
              <a:t> data on student demographics, academic performance, and community needs, the school identifies areas for improvement and tailors interventions to meet students' diverse needs effectively. This data-driven approach ensures that resources are allocated efficiently and that every student receives the support they need to succeed.</a:t>
            </a:r>
          </a:p>
          <a:p>
            <a:pPr>
              <a:lnSpc>
                <a:spcPct val="116000"/>
              </a:lnSpc>
              <a:spcAft>
                <a:spcPts val="800"/>
              </a:spcAft>
            </a:pPr>
            <a:r>
              <a:rPr lang="en-GB" sz="1800" dirty="0">
                <a:effectLst/>
                <a:latin typeface="Aptos" panose="020B0004020202020204" pitchFamily="34" charset="0"/>
                <a:ea typeface="MS Mincho" panose="02020609040205080304" pitchFamily="49" charset="-128"/>
                <a:cs typeface="Arial" panose="020B0604020202020204" pitchFamily="34" charset="0"/>
              </a:rPr>
              <a:t>As I reflect on my visit to St. Joseph's Catholic School, it is evident that the school's efforts in nurturing ethical citizenship and ambitious learners have a profound impact on the lives of its students. By providing a holistic education that encompasses both academic excellence and moral development, the school equips students with the skills and mindset needed to thrive in an ever-changing world. Moreover, the sense of community and belonging fostered at St. Joseph's </a:t>
            </a:r>
            <a:r>
              <a:rPr lang="en-GB" sz="1800" dirty="0" err="1">
                <a:effectLst/>
                <a:latin typeface="Aptos" panose="020B0004020202020204" pitchFamily="34" charset="0"/>
                <a:ea typeface="MS Mincho" panose="02020609040205080304" pitchFamily="49" charset="-128"/>
                <a:cs typeface="Arial" panose="020B0604020202020204" pitchFamily="34" charset="0"/>
              </a:rPr>
              <a:t>instills</a:t>
            </a:r>
            <a:r>
              <a:rPr lang="en-GB" sz="1800" dirty="0">
                <a:effectLst/>
                <a:latin typeface="Aptos" panose="020B0004020202020204" pitchFamily="34" charset="0"/>
                <a:ea typeface="MS Mincho" panose="02020609040205080304" pitchFamily="49" charset="-128"/>
                <a:cs typeface="Arial" panose="020B0604020202020204" pitchFamily="34" charset="0"/>
              </a:rPr>
              <a:t> in students a deep sense of pride and responsibility for their local community and beyond.</a:t>
            </a:r>
          </a:p>
          <a:p>
            <a:pPr>
              <a:lnSpc>
                <a:spcPct val="116000"/>
              </a:lnSpc>
              <a:spcAft>
                <a:spcPts val="800"/>
              </a:spcAft>
            </a:pPr>
            <a:r>
              <a:rPr lang="en-GB" sz="1800" dirty="0">
                <a:effectLst/>
                <a:latin typeface="Aptos" panose="020B0004020202020204" pitchFamily="34" charset="0"/>
                <a:ea typeface="MS Mincho" panose="02020609040205080304" pitchFamily="49" charset="-128"/>
                <a:cs typeface="Arial" panose="020B0604020202020204" pitchFamily="34" charset="0"/>
              </a:rPr>
              <a:t> </a:t>
            </a:r>
          </a:p>
          <a:p>
            <a:pPr>
              <a:lnSpc>
                <a:spcPct val="116000"/>
              </a:lnSpc>
              <a:spcAft>
                <a:spcPts val="800"/>
              </a:spcAft>
            </a:pPr>
            <a:r>
              <a:rPr lang="en-GB" sz="1800" dirty="0">
                <a:effectLst/>
                <a:latin typeface="Aptos" panose="020B0004020202020204" pitchFamily="34" charset="0"/>
                <a:ea typeface="MS Mincho" panose="02020609040205080304" pitchFamily="49" charset="-128"/>
                <a:cs typeface="Arial" panose="020B0604020202020204" pitchFamily="34" charset="0"/>
              </a:rPr>
              <a:t>Conclusion:</a:t>
            </a:r>
          </a:p>
          <a:p>
            <a:pPr>
              <a:lnSpc>
                <a:spcPct val="116000"/>
              </a:lnSpc>
              <a:spcAft>
                <a:spcPts val="800"/>
              </a:spcAft>
            </a:pPr>
            <a:r>
              <a:rPr lang="en-GB" sz="1800" dirty="0">
                <a:effectLst/>
                <a:latin typeface="Aptos" panose="020B0004020202020204" pitchFamily="34" charset="0"/>
                <a:ea typeface="MS Mincho" panose="02020609040205080304" pitchFamily="49" charset="-128"/>
                <a:cs typeface="Arial" panose="020B0604020202020204" pitchFamily="34" charset="0"/>
              </a:rPr>
              <a:t> </a:t>
            </a:r>
          </a:p>
          <a:p>
            <a:pPr>
              <a:lnSpc>
                <a:spcPct val="116000"/>
              </a:lnSpc>
              <a:spcAft>
                <a:spcPts val="800"/>
              </a:spcAft>
            </a:pPr>
            <a:r>
              <a:rPr lang="en-GB" sz="1800" dirty="0">
                <a:effectLst/>
                <a:latin typeface="Aptos" panose="020B0004020202020204" pitchFamily="34" charset="0"/>
                <a:ea typeface="MS Mincho" panose="02020609040205080304" pitchFamily="49" charset="-128"/>
                <a:cs typeface="Arial" panose="020B0604020202020204" pitchFamily="34" charset="0"/>
              </a:rPr>
              <a:t>In conclusion, my visit to St. Joseph's Catholic School has reaffirmed my belief in the transformative power of education. Through its unwavering commitment to nurturing ethical citizenship and ambitious learners, the school serves as a shining example of excellence in education and community engagement. As I depart from St. Joseph's, I am filled with a sense of gratitude for the opportunity to witness firsthand the impact of dedicated educators and the enduring legacy of faith and learning.</a:t>
            </a:r>
          </a:p>
          <a:p>
            <a:pPr>
              <a:lnSpc>
                <a:spcPct val="116000"/>
              </a:lnSpc>
              <a:spcAft>
                <a:spcPts val="800"/>
              </a:spcAft>
            </a:pPr>
            <a:r>
              <a:rPr lang="en-GB" sz="1800" dirty="0">
                <a:effectLst/>
                <a:latin typeface="Aptos" panose="020B0004020202020204" pitchFamily="34" charset="0"/>
                <a:ea typeface="MS Mincho" panose="02020609040205080304" pitchFamily="49" charset="-128"/>
                <a:cs typeface="Arial" panose="020B0604020202020204" pitchFamily="34" charset="0"/>
              </a:rPr>
              <a:t> </a:t>
            </a:r>
          </a:p>
          <a:p>
            <a:pPr>
              <a:lnSpc>
                <a:spcPct val="116000"/>
              </a:lnSpc>
              <a:spcAft>
                <a:spcPts val="800"/>
              </a:spcAft>
            </a:pPr>
            <a:r>
              <a:rPr lang="en-GB" sz="1800" dirty="0">
                <a:effectLst/>
                <a:latin typeface="Aptos" panose="020B0004020202020204" pitchFamily="34" charset="0"/>
                <a:ea typeface="MS Mincho" panose="02020609040205080304" pitchFamily="49" charset="-128"/>
                <a:cs typeface="Arial" panose="020B0604020202020204" pitchFamily="34" charset="0"/>
              </a:rPr>
              <a:t> </a:t>
            </a:r>
          </a:p>
          <a:p>
            <a:pPr>
              <a:lnSpc>
                <a:spcPct val="116000"/>
              </a:lnSpc>
              <a:spcAft>
                <a:spcPts val="800"/>
              </a:spcAft>
            </a:pPr>
            <a:r>
              <a:rPr lang="en-GB" sz="1800" dirty="0">
                <a:effectLst/>
                <a:latin typeface="Aptos" panose="020B0004020202020204" pitchFamily="34" charset="0"/>
                <a:ea typeface="MS Mincho" panose="02020609040205080304" pitchFamily="49" charset="-128"/>
                <a:cs typeface="Arial" panose="020B0604020202020204" pitchFamily="34" charset="0"/>
              </a:rPr>
              <a:t> </a:t>
            </a:r>
          </a:p>
          <a:p>
            <a:endParaRPr lang="en-GB" dirty="0"/>
          </a:p>
        </p:txBody>
      </p:sp>
      <p:sp>
        <p:nvSpPr>
          <p:cNvPr id="4" name="Slide Number Placeholder 3"/>
          <p:cNvSpPr>
            <a:spLocks noGrp="1"/>
          </p:cNvSpPr>
          <p:nvPr>
            <p:ph type="sldNum" sz="quarter" idx="5"/>
          </p:nvPr>
        </p:nvSpPr>
        <p:spPr/>
        <p:txBody>
          <a:bodyPr/>
          <a:lstStyle/>
          <a:p>
            <a:fld id="{EE8ADEDC-C0AE-48FF-B36F-0653F57D07E2}" type="slidenum">
              <a:rPr lang="en-GB" smtClean="0"/>
              <a:t>4</a:t>
            </a:fld>
            <a:endParaRPr lang="en-GB"/>
          </a:p>
        </p:txBody>
      </p:sp>
    </p:spTree>
    <p:extLst>
      <p:ext uri="{BB962C8B-B14F-4D97-AF65-F5344CB8AC3E}">
        <p14:creationId xmlns:p14="http://schemas.microsoft.com/office/powerpoint/2010/main" val="375418701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16000"/>
              </a:lnSpc>
              <a:spcAft>
                <a:spcPts val="800"/>
              </a:spcAft>
            </a:pPr>
            <a:r>
              <a:rPr lang="en-GB" sz="1800" dirty="0">
                <a:effectLst/>
                <a:latin typeface="Arial" panose="020B0604020202020204" pitchFamily="34" charset="0"/>
                <a:ea typeface="Arial" panose="020B0604020202020204" pitchFamily="34" charset="0"/>
                <a:cs typeface="Arial" panose="020B0604020202020204" pitchFamily="34" charset="0"/>
              </a:rPr>
              <a:t> </a:t>
            </a:r>
            <a:r>
              <a:rPr lang="en-GB" sz="1800" dirty="0">
                <a:effectLst/>
                <a:latin typeface="Aptos" panose="020B0004020202020204" pitchFamily="34" charset="0"/>
                <a:ea typeface="MS Mincho" panose="02020609040205080304" pitchFamily="49" charset="-128"/>
                <a:cs typeface="Arial" panose="020B0604020202020204" pitchFamily="34" charset="0"/>
              </a:rPr>
              <a:t>As I reflect on the Schools efforts to make strong links with its local community and it’s development plan and the action </a:t>
            </a:r>
            <a:r>
              <a:rPr lang="en-GB" sz="1800" dirty="0" err="1">
                <a:effectLst/>
                <a:latin typeface="Aptos" panose="020B0004020202020204" pitchFamily="34" charset="0"/>
                <a:ea typeface="MS Mincho" panose="02020609040205080304" pitchFamily="49" charset="-128"/>
                <a:cs typeface="Arial" panose="020B0604020202020204" pitchFamily="34" charset="0"/>
              </a:rPr>
              <a:t>staken</a:t>
            </a:r>
            <a:r>
              <a:rPr lang="en-GB" sz="1800" dirty="0">
                <a:effectLst/>
                <a:latin typeface="Aptos" panose="020B0004020202020204" pitchFamily="34" charset="0"/>
                <a:ea typeface="MS Mincho" panose="02020609040205080304" pitchFamily="49" charset="-128"/>
                <a:cs typeface="Arial" panose="020B0604020202020204" pitchFamily="34" charset="0"/>
              </a:rPr>
              <a:t> from the plans creation , it is evident that the school's efforts in nurturing ethical citizenship and ambitious learners have a profound impact on the lives of its students. By providing a holistic education that encompasses both academic excellence and moral development, the school equips students with the skills and mindset needed to thrive in an ever-changing world. Moreover, the sense of community and belonging fostered at St. Joseph's </a:t>
            </a:r>
            <a:r>
              <a:rPr lang="en-GB" sz="1800" dirty="0" err="1">
                <a:effectLst/>
                <a:latin typeface="Aptos" panose="020B0004020202020204" pitchFamily="34" charset="0"/>
                <a:ea typeface="MS Mincho" panose="02020609040205080304" pitchFamily="49" charset="-128"/>
                <a:cs typeface="Arial" panose="020B0604020202020204" pitchFamily="34" charset="0"/>
              </a:rPr>
              <a:t>instills</a:t>
            </a:r>
            <a:r>
              <a:rPr lang="en-GB" sz="1800" dirty="0">
                <a:effectLst/>
                <a:latin typeface="Aptos" panose="020B0004020202020204" pitchFamily="34" charset="0"/>
                <a:ea typeface="MS Mincho" panose="02020609040205080304" pitchFamily="49" charset="-128"/>
                <a:cs typeface="Arial" panose="020B0604020202020204" pitchFamily="34" charset="0"/>
              </a:rPr>
              <a:t> in students a deep sense of pride and responsibility for their local community and beyond.</a:t>
            </a:r>
          </a:p>
          <a:p>
            <a:pPr>
              <a:lnSpc>
                <a:spcPct val="116000"/>
              </a:lnSpc>
              <a:spcAft>
                <a:spcPts val="800"/>
              </a:spcAft>
            </a:pPr>
            <a:r>
              <a:rPr lang="en-GB" sz="1800" dirty="0">
                <a:effectLst/>
                <a:latin typeface="Aptos" panose="020B0004020202020204" pitchFamily="34" charset="0"/>
                <a:ea typeface="MS Mincho" panose="02020609040205080304" pitchFamily="49" charset="-128"/>
                <a:cs typeface="Arial" panose="020B0604020202020204" pitchFamily="34" charset="0"/>
              </a:rPr>
              <a:t> </a:t>
            </a:r>
          </a:p>
          <a:p>
            <a:pPr>
              <a:lnSpc>
                <a:spcPct val="116000"/>
              </a:lnSpc>
              <a:spcAft>
                <a:spcPts val="800"/>
              </a:spcAft>
            </a:pPr>
            <a:r>
              <a:rPr lang="en-GB" sz="1800" dirty="0">
                <a:effectLst/>
                <a:latin typeface="Aptos" panose="020B0004020202020204" pitchFamily="34" charset="0"/>
                <a:ea typeface="MS Mincho" panose="02020609040205080304" pitchFamily="49" charset="-128"/>
                <a:cs typeface="Arial" panose="020B0604020202020204" pitchFamily="34" charset="0"/>
              </a:rPr>
              <a:t>Conclusion:</a:t>
            </a:r>
          </a:p>
          <a:p>
            <a:pPr>
              <a:lnSpc>
                <a:spcPct val="116000"/>
              </a:lnSpc>
              <a:spcAft>
                <a:spcPts val="800"/>
              </a:spcAft>
            </a:pPr>
            <a:r>
              <a:rPr lang="en-GB" sz="1800" dirty="0">
                <a:effectLst/>
                <a:latin typeface="Aptos" panose="020B0004020202020204" pitchFamily="34" charset="0"/>
                <a:ea typeface="MS Mincho" panose="02020609040205080304" pitchFamily="49" charset="-128"/>
                <a:cs typeface="Arial" panose="020B0604020202020204" pitchFamily="34" charset="0"/>
              </a:rPr>
              <a:t> </a:t>
            </a:r>
          </a:p>
          <a:p>
            <a:pPr>
              <a:lnSpc>
                <a:spcPct val="116000"/>
              </a:lnSpc>
              <a:spcAft>
                <a:spcPts val="800"/>
              </a:spcAft>
            </a:pPr>
            <a:r>
              <a:rPr lang="en-GB" sz="1800" dirty="0">
                <a:effectLst/>
                <a:latin typeface="Aptos" panose="020B0004020202020204" pitchFamily="34" charset="0"/>
                <a:ea typeface="MS Mincho" panose="02020609040205080304" pitchFamily="49" charset="-128"/>
                <a:cs typeface="Arial" panose="020B0604020202020204" pitchFamily="34" charset="0"/>
              </a:rPr>
              <a:t>In conclusion, my visit to St. Joseph's Catholic School has reaffirmed my belief in the transformative power of education. Through its unwavering commitment to nurturing ethical citizenship and ambitious learners, the school serves as a shining example of excellence in education and community engagement. As I depart from St. Joseph's, I am filled with a sense of gratitude for the opportunity to witness firsthand the impact of dedicated educators and the enduring legacy of faith and learning.</a:t>
            </a:r>
          </a:p>
          <a:p>
            <a:pPr>
              <a:lnSpc>
                <a:spcPct val="116000"/>
              </a:lnSpc>
              <a:spcAft>
                <a:spcPts val="800"/>
              </a:spcAft>
            </a:pPr>
            <a:r>
              <a:rPr lang="en-GB" sz="1800" dirty="0">
                <a:effectLst/>
                <a:latin typeface="Aptos" panose="020B0004020202020204" pitchFamily="34" charset="0"/>
                <a:ea typeface="MS Mincho" panose="02020609040205080304" pitchFamily="49" charset="-128"/>
                <a:cs typeface="Arial" panose="020B0604020202020204" pitchFamily="34" charset="0"/>
              </a:rPr>
              <a:t> </a:t>
            </a:r>
          </a:p>
          <a:p>
            <a:pPr>
              <a:lnSpc>
                <a:spcPct val="116000"/>
              </a:lnSpc>
              <a:spcAft>
                <a:spcPts val="800"/>
              </a:spcAft>
            </a:pPr>
            <a:r>
              <a:rPr lang="en-GB" sz="1800" dirty="0">
                <a:effectLst/>
                <a:latin typeface="Aptos" panose="020B0004020202020204" pitchFamily="34" charset="0"/>
                <a:ea typeface="MS Mincho" panose="02020609040205080304" pitchFamily="49" charset="-128"/>
                <a:cs typeface="Arial" panose="020B0604020202020204" pitchFamily="34" charset="0"/>
              </a:rPr>
              <a:t> </a:t>
            </a:r>
          </a:p>
          <a:p>
            <a:pPr>
              <a:lnSpc>
                <a:spcPct val="116000"/>
              </a:lnSpc>
              <a:spcAft>
                <a:spcPts val="800"/>
              </a:spcAft>
            </a:pPr>
            <a:r>
              <a:rPr lang="en-GB" sz="1800" dirty="0">
                <a:effectLst/>
                <a:latin typeface="Aptos" panose="020B0004020202020204" pitchFamily="34" charset="0"/>
                <a:ea typeface="MS Mincho" panose="02020609040205080304" pitchFamily="49" charset="-128"/>
                <a:cs typeface="Arial" panose="020B0604020202020204" pitchFamily="34" charset="0"/>
              </a:rPr>
              <a:t> </a:t>
            </a:r>
          </a:p>
          <a:p>
            <a:endParaRPr lang="en-GB" dirty="0"/>
          </a:p>
        </p:txBody>
      </p:sp>
      <p:sp>
        <p:nvSpPr>
          <p:cNvPr id="4" name="Slide Number Placeholder 3"/>
          <p:cNvSpPr>
            <a:spLocks noGrp="1"/>
          </p:cNvSpPr>
          <p:nvPr>
            <p:ph type="sldNum" sz="quarter" idx="5"/>
          </p:nvPr>
        </p:nvSpPr>
        <p:spPr/>
        <p:txBody>
          <a:bodyPr/>
          <a:lstStyle/>
          <a:p>
            <a:fld id="{EE8ADEDC-C0AE-48FF-B36F-0653F57D07E2}" type="slidenum">
              <a:rPr lang="en-GB" smtClean="0"/>
              <a:t>5</a:t>
            </a:fld>
            <a:endParaRPr lang="en-GB"/>
          </a:p>
        </p:txBody>
      </p:sp>
    </p:spTree>
    <p:extLst>
      <p:ext uri="{BB962C8B-B14F-4D97-AF65-F5344CB8AC3E}">
        <p14:creationId xmlns:p14="http://schemas.microsoft.com/office/powerpoint/2010/main" val="145138733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3784DA-E3E0-4099-8BC4-1813584CD794}"/>
              </a:ext>
            </a:extLst>
          </p:cNvPr>
          <p:cNvSpPr>
            <a:spLocks noGrp="1"/>
          </p:cNvSpPr>
          <p:nvPr>
            <p:ph type="ctrTitle"/>
          </p:nvPr>
        </p:nvSpPr>
        <p:spPr>
          <a:xfrm>
            <a:off x="1246415" y="800100"/>
            <a:ext cx="8447314" cy="3314694"/>
          </a:xfrm>
        </p:spPr>
        <p:txBody>
          <a:bodyPr anchor="b">
            <a:normAutofit/>
          </a:bodyPr>
          <a:lstStyle>
            <a:lvl1pPr algn="l">
              <a:defRPr sz="4800"/>
            </a:lvl1pPr>
          </a:lstStyle>
          <a:p>
            <a:r>
              <a:rPr lang="en-US"/>
              <a:t>Click to edit Master title style</a:t>
            </a:r>
          </a:p>
        </p:txBody>
      </p:sp>
      <p:sp>
        <p:nvSpPr>
          <p:cNvPr id="3" name="Subtitle 2">
            <a:extLst>
              <a:ext uri="{FF2B5EF4-FFF2-40B4-BE49-F238E27FC236}">
                <a16:creationId xmlns:a16="http://schemas.microsoft.com/office/drawing/2014/main" id="{8E1BD63B-9405-4E42-9E2F-07573F9B15A9}"/>
              </a:ext>
            </a:extLst>
          </p:cNvPr>
          <p:cNvSpPr>
            <a:spLocks noGrp="1"/>
          </p:cNvSpPr>
          <p:nvPr>
            <p:ph type="subTitle" idx="1"/>
          </p:nvPr>
        </p:nvSpPr>
        <p:spPr>
          <a:xfrm>
            <a:off x="1246415" y="4909459"/>
            <a:ext cx="8292874" cy="914395"/>
          </a:xfrm>
        </p:spPr>
        <p:txBody>
          <a:bodyPr anchor="ctr">
            <a:normAutofit/>
          </a:bodyPr>
          <a:lstStyle>
            <a:lvl1pPr marL="0" indent="0" algn="l">
              <a:lnSpc>
                <a:spcPct val="100000"/>
              </a:lnSpc>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7568D03A-9A11-476C-B52A-593F3C019230}"/>
              </a:ext>
            </a:extLst>
          </p:cNvPr>
          <p:cNvSpPr>
            <a:spLocks noGrp="1"/>
          </p:cNvSpPr>
          <p:nvPr>
            <p:ph type="dt" sz="half" idx="10"/>
          </p:nvPr>
        </p:nvSpPr>
        <p:spPr/>
        <p:txBody>
          <a:bodyPr/>
          <a:lstStyle/>
          <a:p>
            <a:fld id="{098A0168-EB40-45AF-89A1-87DE0A55FFC6}" type="datetime1">
              <a:rPr lang="en-US" smtClean="0"/>
              <a:t>5/20/2024</a:t>
            </a:fld>
            <a:endParaRPr lang="en-US"/>
          </a:p>
        </p:txBody>
      </p:sp>
      <p:sp>
        <p:nvSpPr>
          <p:cNvPr id="5" name="Footer Placeholder 4">
            <a:extLst>
              <a:ext uri="{FF2B5EF4-FFF2-40B4-BE49-F238E27FC236}">
                <a16:creationId xmlns:a16="http://schemas.microsoft.com/office/drawing/2014/main" id="{DA950CD1-7906-4885-9A4D-B764220DD97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5DECA96-1AD5-41FE-AB5C-68ABD652299C}"/>
              </a:ext>
            </a:extLst>
          </p:cNvPr>
          <p:cNvSpPr>
            <a:spLocks noGrp="1"/>
          </p:cNvSpPr>
          <p:nvPr>
            <p:ph type="sldNum" sz="quarter" idx="12"/>
          </p:nvPr>
        </p:nvSpPr>
        <p:spPr/>
        <p:txBody>
          <a:bodyPr/>
          <a:lstStyle/>
          <a:p>
            <a:fld id="{81D2C36F-4504-47C0-B82F-A167342A2754}" type="slidenum">
              <a:rPr lang="en-US" smtClean="0"/>
              <a:t>‹#›</a:t>
            </a:fld>
            <a:endParaRPr lang="en-US"/>
          </a:p>
        </p:txBody>
      </p:sp>
      <p:cxnSp>
        <p:nvCxnSpPr>
          <p:cNvPr id="7" name="Straight Connector 6">
            <a:extLst>
              <a:ext uri="{FF2B5EF4-FFF2-40B4-BE49-F238E27FC236}">
                <a16:creationId xmlns:a16="http://schemas.microsoft.com/office/drawing/2014/main" id="{0A09E39A-DA3F-4BDC-A89A-6545C1DD3721}"/>
              </a:ext>
            </a:extLst>
          </p:cNvPr>
          <p:cNvCxnSpPr>
            <a:cxnSpLocks/>
          </p:cNvCxnSpPr>
          <p:nvPr/>
        </p:nvCxnSpPr>
        <p:spPr>
          <a:xfrm>
            <a:off x="360154" y="4602664"/>
            <a:ext cx="10375638" cy="0"/>
          </a:xfrm>
          <a:prstGeom prst="line">
            <a:avLst/>
          </a:prstGeom>
          <a:ln w="1270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70571307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F2BEE8-2E4A-4A4A-833E-89D8D794E5BB}"/>
              </a:ext>
            </a:extLst>
          </p:cNvPr>
          <p:cNvSpPr>
            <a:spLocks noGrp="1"/>
          </p:cNvSpPr>
          <p:nvPr>
            <p:ph type="title"/>
          </p:nvPr>
        </p:nvSpPr>
        <p:spPr>
          <a:xfrm>
            <a:off x="838199" y="545914"/>
            <a:ext cx="9527275" cy="1241944"/>
          </a:xfrm>
        </p:spPr>
        <p:txBody>
          <a:bodyPr anchor="ctr"/>
          <a:lstStyle/>
          <a:p>
            <a:r>
              <a:rPr lang="en-US"/>
              <a:t>Click to edit Master title style</a:t>
            </a:r>
          </a:p>
        </p:txBody>
      </p:sp>
      <p:sp>
        <p:nvSpPr>
          <p:cNvPr id="3" name="Content Placeholder 2">
            <a:extLst>
              <a:ext uri="{FF2B5EF4-FFF2-40B4-BE49-F238E27FC236}">
                <a16:creationId xmlns:a16="http://schemas.microsoft.com/office/drawing/2014/main" id="{4946CFDA-CDBF-4B24-9EC3-827F540F71D4}"/>
              </a:ext>
            </a:extLst>
          </p:cNvPr>
          <p:cNvSpPr>
            <a:spLocks noGrp="1"/>
          </p:cNvSpPr>
          <p:nvPr>
            <p:ph idx="1"/>
          </p:nvPr>
        </p:nvSpPr>
        <p:spPr>
          <a:xfrm>
            <a:off x="838199" y="2108595"/>
            <a:ext cx="9527275" cy="364393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9525871D-4A14-4A17-A0ED-7DDA7752B54D}"/>
              </a:ext>
            </a:extLst>
          </p:cNvPr>
          <p:cNvSpPr>
            <a:spLocks noGrp="1"/>
          </p:cNvSpPr>
          <p:nvPr>
            <p:ph type="dt" sz="half" idx="10"/>
          </p:nvPr>
        </p:nvSpPr>
        <p:spPr/>
        <p:txBody>
          <a:bodyPr/>
          <a:lstStyle/>
          <a:p>
            <a:fld id="{BE0A88F0-556B-4BB7-8AAB-D63AEB65C662}" type="datetime1">
              <a:rPr lang="en-US" smtClean="0"/>
              <a:t>5/20/2024</a:t>
            </a:fld>
            <a:endParaRPr lang="en-US"/>
          </a:p>
        </p:txBody>
      </p:sp>
      <p:sp>
        <p:nvSpPr>
          <p:cNvPr id="5" name="Footer Placeholder 4">
            <a:extLst>
              <a:ext uri="{FF2B5EF4-FFF2-40B4-BE49-F238E27FC236}">
                <a16:creationId xmlns:a16="http://schemas.microsoft.com/office/drawing/2014/main" id="{DD5BD654-899B-4DAF-93B9-1CBCAB5F6D3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25F7FCA-B968-443D-90A7-E0F3C6D64EFE}"/>
              </a:ext>
            </a:extLst>
          </p:cNvPr>
          <p:cNvSpPr>
            <a:spLocks noGrp="1"/>
          </p:cNvSpPr>
          <p:nvPr>
            <p:ph type="sldNum" sz="quarter" idx="12"/>
          </p:nvPr>
        </p:nvSpPr>
        <p:spPr/>
        <p:txBody>
          <a:bodyPr/>
          <a:lstStyle/>
          <a:p>
            <a:fld id="{81D2C36F-4504-47C0-B82F-A167342A2754}" type="slidenum">
              <a:rPr lang="en-US" smtClean="0"/>
              <a:t>‹#›</a:t>
            </a:fld>
            <a:endParaRPr lang="en-US"/>
          </a:p>
        </p:txBody>
      </p:sp>
      <p:cxnSp>
        <p:nvCxnSpPr>
          <p:cNvPr id="9" name="Straight Connector 8">
            <a:extLst>
              <a:ext uri="{FF2B5EF4-FFF2-40B4-BE49-F238E27FC236}">
                <a16:creationId xmlns:a16="http://schemas.microsoft.com/office/drawing/2014/main" id="{C7F5CC56-CBE8-4152-AD5E-982DD286AA28}"/>
              </a:ext>
            </a:extLst>
          </p:cNvPr>
          <p:cNvCxnSpPr>
            <a:cxnSpLocks/>
          </p:cNvCxnSpPr>
          <p:nvPr/>
        </p:nvCxnSpPr>
        <p:spPr>
          <a:xfrm>
            <a:off x="386707" y="1905000"/>
            <a:ext cx="10375638" cy="0"/>
          </a:xfrm>
          <a:prstGeom prst="line">
            <a:avLst/>
          </a:prstGeom>
          <a:ln w="1270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7516467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A895B8-786F-418B-9367-52B19526828B}"/>
              </a:ext>
            </a:extLst>
          </p:cNvPr>
          <p:cNvSpPr>
            <a:spLocks noGrp="1"/>
          </p:cNvSpPr>
          <p:nvPr>
            <p:ph type="title"/>
          </p:nvPr>
        </p:nvSpPr>
        <p:spPr>
          <a:xfrm>
            <a:off x="831850" y="1073426"/>
            <a:ext cx="8840344" cy="3489049"/>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C1BCF574-9044-4964-B6AE-A3983D595C9B}"/>
              </a:ext>
            </a:extLst>
          </p:cNvPr>
          <p:cNvSpPr>
            <a:spLocks noGrp="1"/>
          </p:cNvSpPr>
          <p:nvPr>
            <p:ph type="body" idx="1"/>
          </p:nvPr>
        </p:nvSpPr>
        <p:spPr>
          <a:xfrm>
            <a:off x="831850" y="4818488"/>
            <a:ext cx="8840344" cy="900772"/>
          </a:xfrm>
        </p:spPr>
        <p:txBody>
          <a:bodyPr/>
          <a:lstStyle>
            <a:lvl1pPr marL="0" indent="0">
              <a:buNone/>
              <a:defRPr sz="2400">
                <a:solidFill>
                  <a:schemeClr val="accent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F9D2A109-E9F9-428E-858A-38375BF1D978}"/>
              </a:ext>
            </a:extLst>
          </p:cNvPr>
          <p:cNvSpPr>
            <a:spLocks noGrp="1"/>
          </p:cNvSpPr>
          <p:nvPr>
            <p:ph type="dt" sz="half" idx="10"/>
          </p:nvPr>
        </p:nvSpPr>
        <p:spPr/>
        <p:txBody>
          <a:bodyPr/>
          <a:lstStyle/>
          <a:p>
            <a:fld id="{60E05506-6815-4E0E-B1DE-ECA35C2016DF}" type="datetime1">
              <a:rPr lang="en-US" smtClean="0"/>
              <a:t>5/20/2024</a:t>
            </a:fld>
            <a:endParaRPr lang="en-US"/>
          </a:p>
        </p:txBody>
      </p:sp>
      <p:sp>
        <p:nvSpPr>
          <p:cNvPr id="5" name="Footer Placeholder 4">
            <a:extLst>
              <a:ext uri="{FF2B5EF4-FFF2-40B4-BE49-F238E27FC236}">
                <a16:creationId xmlns:a16="http://schemas.microsoft.com/office/drawing/2014/main" id="{4DD9BA6F-665B-4D62-84D1-23E03428CBC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9EA1A2D7-4390-4B51-90D4-900EAAB13CBC}"/>
              </a:ext>
            </a:extLst>
          </p:cNvPr>
          <p:cNvSpPr>
            <a:spLocks noGrp="1"/>
          </p:cNvSpPr>
          <p:nvPr>
            <p:ph type="sldNum" sz="quarter" idx="12"/>
          </p:nvPr>
        </p:nvSpPr>
        <p:spPr/>
        <p:txBody>
          <a:bodyPr/>
          <a:lstStyle/>
          <a:p>
            <a:fld id="{81D2C36F-4504-47C0-B82F-A167342A2754}" type="slidenum">
              <a:rPr lang="en-US" smtClean="0"/>
              <a:t>‹#›</a:t>
            </a:fld>
            <a:endParaRPr lang="en-US"/>
          </a:p>
        </p:txBody>
      </p:sp>
    </p:spTree>
    <p:extLst>
      <p:ext uri="{BB962C8B-B14F-4D97-AF65-F5344CB8AC3E}">
        <p14:creationId xmlns:p14="http://schemas.microsoft.com/office/powerpoint/2010/main" val="276843837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9166EE-5127-48B4-A6F6-F5F6B38DB27A}"/>
              </a:ext>
            </a:extLst>
          </p:cNvPr>
          <p:cNvSpPr>
            <a:spLocks noGrp="1"/>
          </p:cNvSpPr>
          <p:nvPr>
            <p:ph type="title"/>
          </p:nvPr>
        </p:nvSpPr>
        <p:spPr>
          <a:xfrm>
            <a:off x="838199" y="587828"/>
            <a:ext cx="9578683" cy="990601"/>
          </a:xfrm>
        </p:spPr>
        <p:txBody>
          <a:bodyPr anchor="ctr"/>
          <a:lstStyle/>
          <a:p>
            <a:r>
              <a:rPr lang="en-US"/>
              <a:t>Click to edit Master title style</a:t>
            </a:r>
          </a:p>
        </p:txBody>
      </p:sp>
      <p:sp>
        <p:nvSpPr>
          <p:cNvPr id="3" name="Content Placeholder 2">
            <a:extLst>
              <a:ext uri="{FF2B5EF4-FFF2-40B4-BE49-F238E27FC236}">
                <a16:creationId xmlns:a16="http://schemas.microsoft.com/office/drawing/2014/main" id="{AE57B8A9-5914-49F9-8E0E-C8723C5339D3}"/>
              </a:ext>
            </a:extLst>
          </p:cNvPr>
          <p:cNvSpPr>
            <a:spLocks noGrp="1"/>
          </p:cNvSpPr>
          <p:nvPr>
            <p:ph sz="half" idx="1"/>
          </p:nvPr>
        </p:nvSpPr>
        <p:spPr>
          <a:xfrm>
            <a:off x="838201" y="2057407"/>
            <a:ext cx="4318906" cy="372513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69E7D0C2-CAEA-4E31-8FA6-D866315DF61C}"/>
              </a:ext>
            </a:extLst>
          </p:cNvPr>
          <p:cNvSpPr>
            <a:spLocks noGrp="1"/>
          </p:cNvSpPr>
          <p:nvPr>
            <p:ph sz="half" idx="2"/>
          </p:nvPr>
        </p:nvSpPr>
        <p:spPr>
          <a:xfrm>
            <a:off x="5969577" y="2057407"/>
            <a:ext cx="4405746" cy="372513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D51E5DE2-0BD6-45B3-BDB1-675BA058BF2E}"/>
              </a:ext>
            </a:extLst>
          </p:cNvPr>
          <p:cNvSpPr>
            <a:spLocks noGrp="1"/>
          </p:cNvSpPr>
          <p:nvPr>
            <p:ph type="dt" sz="half" idx="10"/>
          </p:nvPr>
        </p:nvSpPr>
        <p:spPr/>
        <p:txBody>
          <a:bodyPr/>
          <a:lstStyle/>
          <a:p>
            <a:fld id="{FC6E85F7-A724-48A4-9D33-CEBC5174E865}" type="datetime1">
              <a:rPr lang="en-US" smtClean="0"/>
              <a:t>5/20/2024</a:t>
            </a:fld>
            <a:endParaRPr lang="en-US"/>
          </a:p>
        </p:txBody>
      </p:sp>
      <p:sp>
        <p:nvSpPr>
          <p:cNvPr id="6" name="Footer Placeholder 5">
            <a:extLst>
              <a:ext uri="{FF2B5EF4-FFF2-40B4-BE49-F238E27FC236}">
                <a16:creationId xmlns:a16="http://schemas.microsoft.com/office/drawing/2014/main" id="{082622B7-97C1-4C72-BCA9-290DC716FE2E}"/>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5957BEE3-B3AE-45B6-924A-08ABC95181D7}"/>
              </a:ext>
            </a:extLst>
          </p:cNvPr>
          <p:cNvSpPr>
            <a:spLocks noGrp="1"/>
          </p:cNvSpPr>
          <p:nvPr>
            <p:ph type="sldNum" sz="quarter" idx="12"/>
          </p:nvPr>
        </p:nvSpPr>
        <p:spPr/>
        <p:txBody>
          <a:bodyPr/>
          <a:lstStyle/>
          <a:p>
            <a:fld id="{81D2C36F-4504-47C0-B82F-A167342A2754}" type="slidenum">
              <a:rPr lang="en-US" smtClean="0"/>
              <a:t>‹#›</a:t>
            </a:fld>
            <a:endParaRPr lang="en-US"/>
          </a:p>
        </p:txBody>
      </p:sp>
      <p:cxnSp>
        <p:nvCxnSpPr>
          <p:cNvPr id="8" name="Straight Connector 7">
            <a:extLst>
              <a:ext uri="{FF2B5EF4-FFF2-40B4-BE49-F238E27FC236}">
                <a16:creationId xmlns:a16="http://schemas.microsoft.com/office/drawing/2014/main" id="{6610397D-8A25-4307-B58D-8DE617EFD26D}"/>
              </a:ext>
            </a:extLst>
          </p:cNvPr>
          <p:cNvCxnSpPr>
            <a:cxnSpLocks/>
          </p:cNvCxnSpPr>
          <p:nvPr/>
        </p:nvCxnSpPr>
        <p:spPr>
          <a:xfrm>
            <a:off x="375523" y="1760404"/>
            <a:ext cx="10375638" cy="0"/>
          </a:xfrm>
          <a:prstGeom prst="line">
            <a:avLst/>
          </a:prstGeom>
          <a:ln w="12700">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9" name="Straight Connector 8">
            <a:extLst>
              <a:ext uri="{FF2B5EF4-FFF2-40B4-BE49-F238E27FC236}">
                <a16:creationId xmlns:a16="http://schemas.microsoft.com/office/drawing/2014/main" id="{9B747697-5C57-4DA6-8ED6-CAB14CDD220A}"/>
              </a:ext>
            </a:extLst>
          </p:cNvPr>
          <p:cNvCxnSpPr>
            <a:cxnSpLocks/>
          </p:cNvCxnSpPr>
          <p:nvPr/>
        </p:nvCxnSpPr>
        <p:spPr>
          <a:xfrm>
            <a:off x="5563342" y="1752600"/>
            <a:ext cx="0" cy="4300105"/>
          </a:xfrm>
          <a:prstGeom prst="line">
            <a:avLst/>
          </a:prstGeom>
          <a:ln w="1270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41502072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F22296-2B01-4044-AD7B-497BAC8AEA68}"/>
              </a:ext>
            </a:extLst>
          </p:cNvPr>
          <p:cNvSpPr>
            <a:spLocks noGrp="1"/>
          </p:cNvSpPr>
          <p:nvPr>
            <p:ph type="title"/>
          </p:nvPr>
        </p:nvSpPr>
        <p:spPr>
          <a:xfrm>
            <a:off x="839788" y="609600"/>
            <a:ext cx="10515600" cy="951491"/>
          </a:xfrm>
        </p:spPr>
        <p:txBody>
          <a:bodyPr anchor="ctr"/>
          <a:lstStyle/>
          <a:p>
            <a:r>
              <a:rPr lang="en-US"/>
              <a:t>Click to edit Master title style</a:t>
            </a:r>
          </a:p>
        </p:txBody>
      </p:sp>
      <p:sp>
        <p:nvSpPr>
          <p:cNvPr id="3" name="Text Placeholder 2">
            <a:extLst>
              <a:ext uri="{FF2B5EF4-FFF2-40B4-BE49-F238E27FC236}">
                <a16:creationId xmlns:a16="http://schemas.microsoft.com/office/drawing/2014/main" id="{0CF08880-DE5D-4299-BAC3-D45377C49993}"/>
              </a:ext>
            </a:extLst>
          </p:cNvPr>
          <p:cNvSpPr>
            <a:spLocks noGrp="1"/>
          </p:cNvSpPr>
          <p:nvPr>
            <p:ph type="body" idx="1"/>
          </p:nvPr>
        </p:nvSpPr>
        <p:spPr>
          <a:xfrm>
            <a:off x="839789" y="1989859"/>
            <a:ext cx="4381644" cy="602671"/>
          </a:xfrm>
        </p:spPr>
        <p:txBody>
          <a:bodyPr anchor="b">
            <a:noAutofit/>
          </a:bodyPr>
          <a:lstStyle>
            <a:lvl1pPr marL="0" indent="0">
              <a:lnSpc>
                <a:spcPct val="100000"/>
              </a:lnSpc>
              <a:buNone/>
              <a:defRPr sz="1800" b="1"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BF2A655D-7A3A-4BA5-B82A-744276BE2586}"/>
              </a:ext>
            </a:extLst>
          </p:cNvPr>
          <p:cNvSpPr>
            <a:spLocks noGrp="1"/>
          </p:cNvSpPr>
          <p:nvPr>
            <p:ph sz="half" idx="2"/>
          </p:nvPr>
        </p:nvSpPr>
        <p:spPr>
          <a:xfrm>
            <a:off x="839789" y="2713126"/>
            <a:ext cx="4381644" cy="312136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62037933-BDAC-4317-9B7E-E30CF0B42ECE}"/>
              </a:ext>
            </a:extLst>
          </p:cNvPr>
          <p:cNvSpPr>
            <a:spLocks noGrp="1"/>
          </p:cNvSpPr>
          <p:nvPr>
            <p:ph type="body" sz="quarter" idx="3"/>
          </p:nvPr>
        </p:nvSpPr>
        <p:spPr>
          <a:xfrm>
            <a:off x="5950530" y="1989859"/>
            <a:ext cx="4487137" cy="602671"/>
          </a:xfrm>
        </p:spPr>
        <p:txBody>
          <a:bodyPr anchor="b">
            <a:noAutofit/>
          </a:bodyPr>
          <a:lstStyle>
            <a:lvl1pPr marL="0" indent="0">
              <a:lnSpc>
                <a:spcPct val="100000"/>
              </a:lnSpc>
              <a:buNone/>
              <a:defRPr sz="1800" b="1"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53A5878F-AE56-4F8C-A84A-A8534180DE41}"/>
              </a:ext>
            </a:extLst>
          </p:cNvPr>
          <p:cNvSpPr>
            <a:spLocks noGrp="1"/>
          </p:cNvSpPr>
          <p:nvPr>
            <p:ph sz="quarter" idx="4"/>
          </p:nvPr>
        </p:nvSpPr>
        <p:spPr>
          <a:xfrm>
            <a:off x="5950531" y="2713127"/>
            <a:ext cx="4487136" cy="312136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BFFF249A-9D93-4A8E-9284-5AB19AC0AC12}"/>
              </a:ext>
            </a:extLst>
          </p:cNvPr>
          <p:cNvSpPr>
            <a:spLocks noGrp="1"/>
          </p:cNvSpPr>
          <p:nvPr>
            <p:ph type="dt" sz="half" idx="10"/>
          </p:nvPr>
        </p:nvSpPr>
        <p:spPr/>
        <p:txBody>
          <a:bodyPr/>
          <a:lstStyle/>
          <a:p>
            <a:fld id="{42806E7A-BDD3-46A3-BEE2-EB821F9236B4}" type="datetime1">
              <a:rPr lang="en-US" smtClean="0"/>
              <a:t>5/20/2024</a:t>
            </a:fld>
            <a:endParaRPr lang="en-US"/>
          </a:p>
        </p:txBody>
      </p:sp>
      <p:sp>
        <p:nvSpPr>
          <p:cNvPr id="8" name="Footer Placeholder 7">
            <a:extLst>
              <a:ext uri="{FF2B5EF4-FFF2-40B4-BE49-F238E27FC236}">
                <a16:creationId xmlns:a16="http://schemas.microsoft.com/office/drawing/2014/main" id="{B5563883-9438-44C9-877E-EC771D1B318A}"/>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7E5ED3CC-D7BA-43BD-973A-B09921FEDEA8}"/>
              </a:ext>
            </a:extLst>
          </p:cNvPr>
          <p:cNvSpPr>
            <a:spLocks noGrp="1"/>
          </p:cNvSpPr>
          <p:nvPr>
            <p:ph type="sldNum" sz="quarter" idx="12"/>
          </p:nvPr>
        </p:nvSpPr>
        <p:spPr/>
        <p:txBody>
          <a:bodyPr/>
          <a:lstStyle/>
          <a:p>
            <a:fld id="{81D2C36F-4504-47C0-B82F-A167342A2754}" type="slidenum">
              <a:rPr lang="en-US" smtClean="0"/>
              <a:t>‹#›</a:t>
            </a:fld>
            <a:endParaRPr lang="en-US"/>
          </a:p>
        </p:txBody>
      </p:sp>
      <p:cxnSp>
        <p:nvCxnSpPr>
          <p:cNvPr id="10" name="Straight Connector 9">
            <a:extLst>
              <a:ext uri="{FF2B5EF4-FFF2-40B4-BE49-F238E27FC236}">
                <a16:creationId xmlns:a16="http://schemas.microsoft.com/office/drawing/2014/main" id="{14B03ADF-AEED-49C1-9CF7-7749387E2A4F}"/>
              </a:ext>
            </a:extLst>
          </p:cNvPr>
          <p:cNvCxnSpPr>
            <a:cxnSpLocks/>
          </p:cNvCxnSpPr>
          <p:nvPr/>
        </p:nvCxnSpPr>
        <p:spPr>
          <a:xfrm>
            <a:off x="378503" y="1752600"/>
            <a:ext cx="10375638" cy="0"/>
          </a:xfrm>
          <a:prstGeom prst="line">
            <a:avLst/>
          </a:prstGeom>
          <a:ln w="12700">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11" name="Straight Connector 10">
            <a:extLst>
              <a:ext uri="{FF2B5EF4-FFF2-40B4-BE49-F238E27FC236}">
                <a16:creationId xmlns:a16="http://schemas.microsoft.com/office/drawing/2014/main" id="{CB5345CA-2FC8-42B9-85F7-84F77724D011}"/>
              </a:ext>
            </a:extLst>
          </p:cNvPr>
          <p:cNvCxnSpPr>
            <a:cxnSpLocks/>
          </p:cNvCxnSpPr>
          <p:nvPr/>
        </p:nvCxnSpPr>
        <p:spPr>
          <a:xfrm>
            <a:off x="5563342" y="1752600"/>
            <a:ext cx="0" cy="4300105"/>
          </a:xfrm>
          <a:prstGeom prst="line">
            <a:avLst/>
          </a:prstGeom>
          <a:ln w="1270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3763649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0F8770-E2EE-4C9B-9F89-128DAC6618AF}"/>
              </a:ext>
            </a:extLst>
          </p:cNvPr>
          <p:cNvSpPr>
            <a:spLocks noGrp="1"/>
          </p:cNvSpPr>
          <p:nvPr>
            <p:ph type="title"/>
          </p:nvPr>
        </p:nvSpPr>
        <p:spPr>
          <a:xfrm>
            <a:off x="785116" y="703687"/>
            <a:ext cx="9406190" cy="1722589"/>
          </a:xfrm>
        </p:spPr>
        <p:txBody>
          <a:bodyPr/>
          <a:lstStyle/>
          <a:p>
            <a:r>
              <a:rPr lang="en-US"/>
              <a:t>Click to edit Master title style</a:t>
            </a:r>
          </a:p>
        </p:txBody>
      </p:sp>
      <p:sp>
        <p:nvSpPr>
          <p:cNvPr id="3" name="Date Placeholder 2">
            <a:extLst>
              <a:ext uri="{FF2B5EF4-FFF2-40B4-BE49-F238E27FC236}">
                <a16:creationId xmlns:a16="http://schemas.microsoft.com/office/drawing/2014/main" id="{A91CE391-8E22-4716-8A8B-C39BA61A7726}"/>
              </a:ext>
            </a:extLst>
          </p:cNvPr>
          <p:cNvSpPr>
            <a:spLocks noGrp="1"/>
          </p:cNvSpPr>
          <p:nvPr>
            <p:ph type="dt" sz="half" idx="10"/>
          </p:nvPr>
        </p:nvSpPr>
        <p:spPr/>
        <p:txBody>
          <a:bodyPr/>
          <a:lstStyle/>
          <a:p>
            <a:fld id="{9ED1540C-9440-4E7A-B71A-BEFEE06869E3}" type="datetime1">
              <a:rPr lang="en-US" smtClean="0"/>
              <a:t>5/20/2024</a:t>
            </a:fld>
            <a:endParaRPr lang="en-US"/>
          </a:p>
        </p:txBody>
      </p:sp>
      <p:sp>
        <p:nvSpPr>
          <p:cNvPr id="4" name="Footer Placeholder 3">
            <a:extLst>
              <a:ext uri="{FF2B5EF4-FFF2-40B4-BE49-F238E27FC236}">
                <a16:creationId xmlns:a16="http://schemas.microsoft.com/office/drawing/2014/main" id="{1A6C042F-179F-4DBC-80B7-34B89EA270B8}"/>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BD386EA4-4BE5-4D17-A1DC-196FEA972B8C}"/>
              </a:ext>
            </a:extLst>
          </p:cNvPr>
          <p:cNvSpPr>
            <a:spLocks noGrp="1"/>
          </p:cNvSpPr>
          <p:nvPr>
            <p:ph type="sldNum" sz="quarter" idx="12"/>
          </p:nvPr>
        </p:nvSpPr>
        <p:spPr/>
        <p:txBody>
          <a:bodyPr/>
          <a:lstStyle/>
          <a:p>
            <a:fld id="{81D2C36F-4504-47C0-B82F-A167342A2754}" type="slidenum">
              <a:rPr lang="en-US" smtClean="0"/>
              <a:t>‹#›</a:t>
            </a:fld>
            <a:endParaRPr lang="en-US"/>
          </a:p>
        </p:txBody>
      </p:sp>
    </p:spTree>
    <p:extLst>
      <p:ext uri="{BB962C8B-B14F-4D97-AF65-F5344CB8AC3E}">
        <p14:creationId xmlns:p14="http://schemas.microsoft.com/office/powerpoint/2010/main" val="221851360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6E649B6B-2C1C-452D-9F93-BD9A6F2B08D4}"/>
              </a:ext>
            </a:extLst>
          </p:cNvPr>
          <p:cNvSpPr>
            <a:spLocks noGrp="1"/>
          </p:cNvSpPr>
          <p:nvPr>
            <p:ph type="dt" sz="half" idx="10"/>
          </p:nvPr>
        </p:nvSpPr>
        <p:spPr/>
        <p:txBody>
          <a:bodyPr/>
          <a:lstStyle/>
          <a:p>
            <a:fld id="{E0318DDB-88AC-4039-B59C-B05DC4C9C16C}" type="datetime1">
              <a:rPr lang="en-US" smtClean="0"/>
              <a:t>5/20/2024</a:t>
            </a:fld>
            <a:endParaRPr lang="en-US"/>
          </a:p>
        </p:txBody>
      </p:sp>
      <p:sp>
        <p:nvSpPr>
          <p:cNvPr id="3" name="Footer Placeholder 2">
            <a:extLst>
              <a:ext uri="{FF2B5EF4-FFF2-40B4-BE49-F238E27FC236}">
                <a16:creationId xmlns:a16="http://schemas.microsoft.com/office/drawing/2014/main" id="{647CA8ED-78AC-4474-8874-E4C424297D2E}"/>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AB90B764-0B68-4801-ADE7-931059129F2A}"/>
              </a:ext>
            </a:extLst>
          </p:cNvPr>
          <p:cNvSpPr>
            <a:spLocks noGrp="1"/>
          </p:cNvSpPr>
          <p:nvPr>
            <p:ph type="sldNum" sz="quarter" idx="12"/>
          </p:nvPr>
        </p:nvSpPr>
        <p:spPr/>
        <p:txBody>
          <a:bodyPr/>
          <a:lstStyle/>
          <a:p>
            <a:fld id="{81D2C36F-4504-47C0-B82F-A167342A2754}" type="slidenum">
              <a:rPr lang="en-US" smtClean="0"/>
              <a:t>‹#›</a:t>
            </a:fld>
            <a:endParaRPr lang="en-US"/>
          </a:p>
        </p:txBody>
      </p:sp>
    </p:spTree>
    <p:extLst>
      <p:ext uri="{BB962C8B-B14F-4D97-AF65-F5344CB8AC3E}">
        <p14:creationId xmlns:p14="http://schemas.microsoft.com/office/powerpoint/2010/main" val="347056757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AE717A-ED7D-43FE-881F-9407FF220457}"/>
              </a:ext>
            </a:extLst>
          </p:cNvPr>
          <p:cNvSpPr>
            <a:spLocks noGrp="1"/>
          </p:cNvSpPr>
          <p:nvPr>
            <p:ph type="title"/>
          </p:nvPr>
        </p:nvSpPr>
        <p:spPr>
          <a:xfrm>
            <a:off x="839788" y="597476"/>
            <a:ext cx="3932237" cy="1693717"/>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936FE954-332E-4D66-AFFD-A15389A769C2}"/>
              </a:ext>
            </a:extLst>
          </p:cNvPr>
          <p:cNvSpPr>
            <a:spLocks noGrp="1"/>
          </p:cNvSpPr>
          <p:nvPr>
            <p:ph idx="1"/>
          </p:nvPr>
        </p:nvSpPr>
        <p:spPr>
          <a:xfrm>
            <a:off x="5183188" y="597475"/>
            <a:ext cx="5140180" cy="5263575"/>
          </a:xfrm>
        </p:spPr>
        <p:txBody>
          <a:bodyPr>
            <a:normAutofit/>
          </a:bodyPr>
          <a:lstStyle>
            <a:lvl1pPr>
              <a:defRPr sz="2800"/>
            </a:lvl1pPr>
            <a:lvl2pPr>
              <a:defRPr sz="2400"/>
            </a:lvl2pPr>
            <a:lvl3pPr>
              <a:defRPr sz="2000"/>
            </a:lvl3pPr>
            <a:lvl4pPr>
              <a:defRPr sz="1800"/>
            </a:lvl4pPr>
            <a:lvl5pPr>
              <a:defRPr sz="18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59D15CDA-9FC3-4F17-963C-DD9E226ECC28}"/>
              </a:ext>
            </a:extLst>
          </p:cNvPr>
          <p:cNvSpPr>
            <a:spLocks noGrp="1"/>
          </p:cNvSpPr>
          <p:nvPr>
            <p:ph type="body" sz="half" idx="2"/>
          </p:nvPr>
        </p:nvSpPr>
        <p:spPr>
          <a:xfrm>
            <a:off x="839788" y="2291194"/>
            <a:ext cx="3932237" cy="3577793"/>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DCCC30BE-8EE8-4A41-B20E-ACEFC980C039}"/>
              </a:ext>
            </a:extLst>
          </p:cNvPr>
          <p:cNvSpPr>
            <a:spLocks noGrp="1"/>
          </p:cNvSpPr>
          <p:nvPr>
            <p:ph type="dt" sz="half" idx="10"/>
          </p:nvPr>
        </p:nvSpPr>
        <p:spPr/>
        <p:txBody>
          <a:bodyPr/>
          <a:lstStyle/>
          <a:p>
            <a:fld id="{E082ABFB-60E7-4BA1-866A-7059F058065B}" type="datetime1">
              <a:rPr lang="en-US" smtClean="0"/>
              <a:t>5/20/2024</a:t>
            </a:fld>
            <a:endParaRPr lang="en-US"/>
          </a:p>
        </p:txBody>
      </p:sp>
      <p:sp>
        <p:nvSpPr>
          <p:cNvPr id="6" name="Footer Placeholder 5">
            <a:extLst>
              <a:ext uri="{FF2B5EF4-FFF2-40B4-BE49-F238E27FC236}">
                <a16:creationId xmlns:a16="http://schemas.microsoft.com/office/drawing/2014/main" id="{644B6719-F550-42EF-B377-8E41A46D00B8}"/>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397A6636-5EF9-499C-A3A0-3021812D0D06}"/>
              </a:ext>
            </a:extLst>
          </p:cNvPr>
          <p:cNvSpPr>
            <a:spLocks noGrp="1"/>
          </p:cNvSpPr>
          <p:nvPr>
            <p:ph type="sldNum" sz="quarter" idx="12"/>
          </p:nvPr>
        </p:nvSpPr>
        <p:spPr/>
        <p:txBody>
          <a:bodyPr/>
          <a:lstStyle/>
          <a:p>
            <a:fld id="{81D2C36F-4504-47C0-B82F-A167342A2754}" type="slidenum">
              <a:rPr lang="en-US" smtClean="0"/>
              <a:t>‹#›</a:t>
            </a:fld>
            <a:endParaRPr lang="en-US"/>
          </a:p>
        </p:txBody>
      </p:sp>
    </p:spTree>
    <p:extLst>
      <p:ext uri="{BB962C8B-B14F-4D97-AF65-F5344CB8AC3E}">
        <p14:creationId xmlns:p14="http://schemas.microsoft.com/office/powerpoint/2010/main" val="253625893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C038CB-27F1-47CF-B05A-CC0688301831}"/>
              </a:ext>
            </a:extLst>
          </p:cNvPr>
          <p:cNvSpPr>
            <a:spLocks noGrp="1"/>
          </p:cNvSpPr>
          <p:nvPr>
            <p:ph type="title"/>
          </p:nvPr>
        </p:nvSpPr>
        <p:spPr>
          <a:xfrm>
            <a:off x="839788" y="659822"/>
            <a:ext cx="3932237" cy="1652154"/>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489C67EA-3155-4708-9B86-D7B2B54FC2BB}"/>
              </a:ext>
            </a:extLst>
          </p:cNvPr>
          <p:cNvSpPr>
            <a:spLocks noGrp="1"/>
          </p:cNvSpPr>
          <p:nvPr>
            <p:ph type="pic" idx="1"/>
          </p:nvPr>
        </p:nvSpPr>
        <p:spPr>
          <a:xfrm>
            <a:off x="5183188" y="703687"/>
            <a:ext cx="5212917" cy="4969019"/>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07B434F1-C813-4E9B-98A4-B0B372CE2767}"/>
              </a:ext>
            </a:extLst>
          </p:cNvPr>
          <p:cNvSpPr>
            <a:spLocks noGrp="1"/>
          </p:cNvSpPr>
          <p:nvPr>
            <p:ph type="body" sz="half" idx="2"/>
          </p:nvPr>
        </p:nvSpPr>
        <p:spPr>
          <a:xfrm>
            <a:off x="839788" y="2426277"/>
            <a:ext cx="3932237" cy="3246429"/>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122A0B8-75E7-465D-84CB-BC9C3FB2F5CA}"/>
              </a:ext>
            </a:extLst>
          </p:cNvPr>
          <p:cNvSpPr>
            <a:spLocks noGrp="1"/>
          </p:cNvSpPr>
          <p:nvPr>
            <p:ph type="dt" sz="half" idx="10"/>
          </p:nvPr>
        </p:nvSpPr>
        <p:spPr/>
        <p:txBody>
          <a:bodyPr/>
          <a:lstStyle/>
          <a:p>
            <a:fld id="{2694112F-55F4-4776-A323-7418930321C8}" type="datetime1">
              <a:rPr lang="en-US" smtClean="0"/>
              <a:t>5/20/2024</a:t>
            </a:fld>
            <a:endParaRPr lang="en-US"/>
          </a:p>
        </p:txBody>
      </p:sp>
      <p:sp>
        <p:nvSpPr>
          <p:cNvPr id="6" name="Footer Placeholder 5">
            <a:extLst>
              <a:ext uri="{FF2B5EF4-FFF2-40B4-BE49-F238E27FC236}">
                <a16:creationId xmlns:a16="http://schemas.microsoft.com/office/drawing/2014/main" id="{1C3879C9-B751-43BD-8B27-FA18290E11BC}"/>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EB1998FB-27B9-46E5-90E3-09B108B0E807}"/>
              </a:ext>
            </a:extLst>
          </p:cNvPr>
          <p:cNvSpPr>
            <a:spLocks noGrp="1"/>
          </p:cNvSpPr>
          <p:nvPr>
            <p:ph type="sldNum" sz="quarter" idx="12"/>
          </p:nvPr>
        </p:nvSpPr>
        <p:spPr/>
        <p:txBody>
          <a:bodyPr/>
          <a:lstStyle/>
          <a:p>
            <a:fld id="{81D2C36F-4504-47C0-B82F-A167342A2754}" type="slidenum">
              <a:rPr lang="en-US" smtClean="0"/>
              <a:t>‹#›</a:t>
            </a:fld>
            <a:endParaRPr lang="en-US"/>
          </a:p>
        </p:txBody>
      </p:sp>
    </p:spTree>
    <p:extLst>
      <p:ext uri="{BB962C8B-B14F-4D97-AF65-F5344CB8AC3E}">
        <p14:creationId xmlns:p14="http://schemas.microsoft.com/office/powerpoint/2010/main" val="215817257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BB4882-AC48-4F1E-837D-E154BEEDC958}"/>
              </a:ext>
            </a:extLst>
          </p:cNvPr>
          <p:cNvSpPr>
            <a:spLocks noGrp="1"/>
          </p:cNvSpPr>
          <p:nvPr>
            <p:ph type="title"/>
          </p:nvPr>
        </p:nvSpPr>
        <p:spPr>
          <a:xfrm>
            <a:off x="838200" y="525439"/>
            <a:ext cx="9613106" cy="1282889"/>
          </a:xfrm>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EEFD34B7-C335-425E-BF89-DB1A0C235373}"/>
              </a:ext>
            </a:extLst>
          </p:cNvPr>
          <p:cNvSpPr>
            <a:spLocks noGrp="1"/>
          </p:cNvSpPr>
          <p:nvPr>
            <p:ph type="body" orient="vert" idx="1"/>
          </p:nvPr>
        </p:nvSpPr>
        <p:spPr>
          <a:xfrm>
            <a:off x="838200" y="1914525"/>
            <a:ext cx="9613106" cy="388367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DD63754-C885-4DC6-962D-C861267B64D4}"/>
              </a:ext>
            </a:extLst>
          </p:cNvPr>
          <p:cNvSpPr>
            <a:spLocks noGrp="1"/>
          </p:cNvSpPr>
          <p:nvPr>
            <p:ph type="dt" sz="half" idx="10"/>
          </p:nvPr>
        </p:nvSpPr>
        <p:spPr/>
        <p:txBody>
          <a:bodyPr/>
          <a:lstStyle/>
          <a:p>
            <a:fld id="{8F8CA68F-747D-436A-B5BB-2EBC3ED499E4}" type="datetime1">
              <a:rPr lang="en-US" smtClean="0"/>
              <a:t>5/20/2024</a:t>
            </a:fld>
            <a:endParaRPr lang="en-US"/>
          </a:p>
        </p:txBody>
      </p:sp>
      <p:sp>
        <p:nvSpPr>
          <p:cNvPr id="5" name="Footer Placeholder 4">
            <a:extLst>
              <a:ext uri="{FF2B5EF4-FFF2-40B4-BE49-F238E27FC236}">
                <a16:creationId xmlns:a16="http://schemas.microsoft.com/office/drawing/2014/main" id="{B6EC9693-03CD-4EBD-A3D7-BE310CD5FDC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2CBBD01-5E50-4FF1-A1D6-B24B7B75E857}"/>
              </a:ext>
            </a:extLst>
          </p:cNvPr>
          <p:cNvSpPr>
            <a:spLocks noGrp="1"/>
          </p:cNvSpPr>
          <p:nvPr>
            <p:ph type="sldNum" sz="quarter" idx="12"/>
          </p:nvPr>
        </p:nvSpPr>
        <p:spPr/>
        <p:txBody>
          <a:bodyPr/>
          <a:lstStyle/>
          <a:p>
            <a:fld id="{81D2C36F-4504-47C0-B82F-A167342A2754}" type="slidenum">
              <a:rPr lang="en-US" smtClean="0"/>
              <a:t>‹#›</a:t>
            </a:fld>
            <a:endParaRPr lang="en-US"/>
          </a:p>
        </p:txBody>
      </p:sp>
    </p:spTree>
    <p:extLst>
      <p:ext uri="{BB962C8B-B14F-4D97-AF65-F5344CB8AC3E}">
        <p14:creationId xmlns:p14="http://schemas.microsoft.com/office/powerpoint/2010/main" val="266061836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9CEA1D39-AB23-4CEE-BBAA-55B29415D413}"/>
              </a:ext>
            </a:extLst>
          </p:cNvPr>
          <p:cNvSpPr>
            <a:spLocks noGrp="1"/>
          </p:cNvSpPr>
          <p:nvPr>
            <p:ph type="title" orient="vert"/>
          </p:nvPr>
        </p:nvSpPr>
        <p:spPr>
          <a:xfrm>
            <a:off x="8724900" y="578644"/>
            <a:ext cx="1912144" cy="527208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BCC20688-FA9B-4ABD-9E9E-C7EADE949A9D}"/>
              </a:ext>
            </a:extLst>
          </p:cNvPr>
          <p:cNvSpPr>
            <a:spLocks noGrp="1"/>
          </p:cNvSpPr>
          <p:nvPr>
            <p:ph type="body" orient="vert" idx="1"/>
          </p:nvPr>
        </p:nvSpPr>
        <p:spPr>
          <a:xfrm>
            <a:off x="628652" y="578643"/>
            <a:ext cx="7943848" cy="527208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16B1A6B-AE19-4BD4-AE49-43E78CC0B058}"/>
              </a:ext>
            </a:extLst>
          </p:cNvPr>
          <p:cNvSpPr>
            <a:spLocks noGrp="1"/>
          </p:cNvSpPr>
          <p:nvPr>
            <p:ph type="dt" sz="half" idx="10"/>
          </p:nvPr>
        </p:nvSpPr>
        <p:spPr/>
        <p:txBody>
          <a:bodyPr/>
          <a:lstStyle/>
          <a:p>
            <a:fld id="{6DD8DC11-9E39-40A0-B3DC-E3F2AD04A616}" type="datetime1">
              <a:rPr lang="en-US" smtClean="0"/>
              <a:t>5/20/2024</a:t>
            </a:fld>
            <a:endParaRPr lang="en-US"/>
          </a:p>
        </p:txBody>
      </p:sp>
      <p:sp>
        <p:nvSpPr>
          <p:cNvPr id="5" name="Footer Placeholder 4">
            <a:extLst>
              <a:ext uri="{FF2B5EF4-FFF2-40B4-BE49-F238E27FC236}">
                <a16:creationId xmlns:a16="http://schemas.microsoft.com/office/drawing/2014/main" id="{F6862144-27EE-4CE0-B167-F5DBA41B38C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88A40B2-EFB0-47EA-878B-6405E1DC189B}"/>
              </a:ext>
            </a:extLst>
          </p:cNvPr>
          <p:cNvSpPr>
            <a:spLocks noGrp="1"/>
          </p:cNvSpPr>
          <p:nvPr>
            <p:ph type="sldNum" sz="quarter" idx="12"/>
          </p:nvPr>
        </p:nvSpPr>
        <p:spPr/>
        <p:txBody>
          <a:bodyPr/>
          <a:lstStyle/>
          <a:p>
            <a:fld id="{81D2C36F-4504-47C0-B82F-A167342A2754}" type="slidenum">
              <a:rPr lang="en-US" smtClean="0"/>
              <a:t>‹#›</a:t>
            </a:fld>
            <a:endParaRPr lang="en-US"/>
          </a:p>
        </p:txBody>
      </p:sp>
    </p:spTree>
    <p:extLst>
      <p:ext uri="{BB962C8B-B14F-4D97-AF65-F5344CB8AC3E}">
        <p14:creationId xmlns:p14="http://schemas.microsoft.com/office/powerpoint/2010/main" val="389056711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8FBA68A5-A7C7-4D91-AB95-6E0B6FFD8743}"/>
              </a:ext>
            </a:extLst>
          </p:cNvPr>
          <p:cNvSpPr/>
          <p:nvPr/>
        </p:nvSpPr>
        <p:spPr>
          <a:xfrm>
            <a:off x="0" y="0"/>
            <a:ext cx="12192000" cy="6858000"/>
          </a:xfrm>
          <a:prstGeom prst="rect">
            <a:avLst/>
          </a:prstGeom>
          <a:solidFill>
            <a:schemeClr val="accent1">
              <a:alpha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Placeholder 1">
            <a:extLst>
              <a:ext uri="{FF2B5EF4-FFF2-40B4-BE49-F238E27FC236}">
                <a16:creationId xmlns:a16="http://schemas.microsoft.com/office/drawing/2014/main" id="{11F93EBF-655A-4373-ADBE-9606BFA94B8E}"/>
              </a:ext>
            </a:extLst>
          </p:cNvPr>
          <p:cNvSpPr>
            <a:spLocks noGrp="1"/>
          </p:cNvSpPr>
          <p:nvPr>
            <p:ph type="title"/>
          </p:nvPr>
        </p:nvSpPr>
        <p:spPr>
          <a:xfrm>
            <a:off x="838200" y="525439"/>
            <a:ext cx="9485160" cy="1282889"/>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DAAF2994-4D2E-43BB-9D9B-117ED94ABDE7}"/>
              </a:ext>
            </a:extLst>
          </p:cNvPr>
          <p:cNvSpPr>
            <a:spLocks noGrp="1"/>
          </p:cNvSpPr>
          <p:nvPr>
            <p:ph type="body" idx="1"/>
          </p:nvPr>
        </p:nvSpPr>
        <p:spPr>
          <a:xfrm>
            <a:off x="838200" y="2091757"/>
            <a:ext cx="9485163" cy="370644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DBF28926-9DF1-4A3E-8B81-2191D6F75EF9}"/>
              </a:ext>
            </a:extLst>
          </p:cNvPr>
          <p:cNvSpPr>
            <a:spLocks noGrp="1"/>
          </p:cNvSpPr>
          <p:nvPr>
            <p:ph type="dt" sz="half" idx="2"/>
          </p:nvPr>
        </p:nvSpPr>
        <p:spPr>
          <a:xfrm>
            <a:off x="628652" y="6140304"/>
            <a:ext cx="3154896" cy="287075"/>
          </a:xfrm>
          <a:prstGeom prst="rect">
            <a:avLst/>
          </a:prstGeom>
        </p:spPr>
        <p:txBody>
          <a:bodyPr vert="horz" lIns="91440" tIns="45720" rIns="91440" bIns="45720" rtlCol="0" anchor="ctr"/>
          <a:lstStyle>
            <a:lvl1pPr algn="l">
              <a:defRPr sz="1000" cap="all" spc="300" baseline="0">
                <a:solidFill>
                  <a:schemeClr val="accent1"/>
                </a:solidFill>
              </a:defRPr>
            </a:lvl1pPr>
          </a:lstStyle>
          <a:p>
            <a:fld id="{CFBEA57F-793F-4683-BD8A-741FD4B89154}" type="datetime1">
              <a:rPr lang="en-US" smtClean="0"/>
              <a:t>5/20/2024</a:t>
            </a:fld>
            <a:endParaRPr lang="en-US"/>
          </a:p>
        </p:txBody>
      </p:sp>
      <p:sp>
        <p:nvSpPr>
          <p:cNvPr id="5" name="Footer Placeholder 4">
            <a:extLst>
              <a:ext uri="{FF2B5EF4-FFF2-40B4-BE49-F238E27FC236}">
                <a16:creationId xmlns:a16="http://schemas.microsoft.com/office/drawing/2014/main" id="{7D01BD4F-CE83-48A3-9683-19CF03C0A586}"/>
              </a:ext>
            </a:extLst>
          </p:cNvPr>
          <p:cNvSpPr>
            <a:spLocks noGrp="1"/>
          </p:cNvSpPr>
          <p:nvPr>
            <p:ph type="ftr" sz="quarter" idx="3"/>
          </p:nvPr>
        </p:nvSpPr>
        <p:spPr>
          <a:xfrm rot="5400000">
            <a:off x="9233562" y="2578525"/>
            <a:ext cx="4114800" cy="365125"/>
          </a:xfrm>
          <a:prstGeom prst="rect">
            <a:avLst/>
          </a:prstGeom>
        </p:spPr>
        <p:txBody>
          <a:bodyPr vert="horz" lIns="91440" tIns="45720" rIns="91440" bIns="45720" rtlCol="0" anchor="ctr"/>
          <a:lstStyle>
            <a:lvl1pPr algn="l">
              <a:defRPr sz="1050" b="1" cap="all" spc="300" baseline="0">
                <a:solidFill>
                  <a:schemeClr val="accent1"/>
                </a:solidFill>
              </a:defRPr>
            </a:lvl1pPr>
          </a:lstStyle>
          <a:p>
            <a:endParaRPr lang="en-US"/>
          </a:p>
        </p:txBody>
      </p:sp>
      <p:sp>
        <p:nvSpPr>
          <p:cNvPr id="6" name="Slide Number Placeholder 5">
            <a:extLst>
              <a:ext uri="{FF2B5EF4-FFF2-40B4-BE49-F238E27FC236}">
                <a16:creationId xmlns:a16="http://schemas.microsoft.com/office/drawing/2014/main" id="{3AB94939-09B3-4A6E-88F8-4D923A56D479}"/>
              </a:ext>
            </a:extLst>
          </p:cNvPr>
          <p:cNvSpPr>
            <a:spLocks noGrp="1"/>
          </p:cNvSpPr>
          <p:nvPr>
            <p:ph type="sldNum" sz="quarter" idx="4"/>
          </p:nvPr>
        </p:nvSpPr>
        <p:spPr>
          <a:xfrm>
            <a:off x="10821701" y="5672706"/>
            <a:ext cx="951908" cy="754673"/>
          </a:xfrm>
          <a:prstGeom prst="rect">
            <a:avLst/>
          </a:prstGeom>
        </p:spPr>
        <p:txBody>
          <a:bodyPr vert="horz" lIns="91440" tIns="45720" rIns="91440" bIns="45720" rtlCol="0" anchor="ctr"/>
          <a:lstStyle>
            <a:lvl1pPr algn="ctr">
              <a:defRPr sz="3600" b="1">
                <a:solidFill>
                  <a:schemeClr val="accent1"/>
                </a:solidFill>
              </a:defRPr>
            </a:lvl1pPr>
          </a:lstStyle>
          <a:p>
            <a:fld id="{81D2C36F-4504-47C0-B82F-A167342A2754}" type="slidenum">
              <a:rPr lang="en-US" smtClean="0"/>
              <a:t>‹#›</a:t>
            </a:fld>
            <a:endParaRPr lang="en-US"/>
          </a:p>
        </p:txBody>
      </p:sp>
      <p:sp>
        <p:nvSpPr>
          <p:cNvPr id="15" name="Rectangle 14">
            <a:extLst>
              <a:ext uri="{FF2B5EF4-FFF2-40B4-BE49-F238E27FC236}">
                <a16:creationId xmlns:a16="http://schemas.microsoft.com/office/drawing/2014/main" id="{DA4051E3-92B2-42FC-BB3D-372E4A614439}"/>
              </a:ext>
            </a:extLst>
          </p:cNvPr>
          <p:cNvSpPr/>
          <p:nvPr/>
        </p:nvSpPr>
        <p:spPr>
          <a:xfrm>
            <a:off x="367744" y="334928"/>
            <a:ext cx="11456511" cy="6188146"/>
          </a:xfrm>
          <a:prstGeom prst="rect">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6" name="Straight Connector 15">
            <a:extLst>
              <a:ext uri="{FF2B5EF4-FFF2-40B4-BE49-F238E27FC236}">
                <a16:creationId xmlns:a16="http://schemas.microsoft.com/office/drawing/2014/main" id="{3C425084-C97A-4C25-AE47-DDECF2DD3ABC}"/>
              </a:ext>
            </a:extLst>
          </p:cNvPr>
          <p:cNvCxnSpPr>
            <a:cxnSpLocks/>
          </p:cNvCxnSpPr>
          <p:nvPr/>
        </p:nvCxnSpPr>
        <p:spPr>
          <a:xfrm>
            <a:off x="10748698" y="334928"/>
            <a:ext cx="0" cy="6188146"/>
          </a:xfrm>
          <a:prstGeom prst="line">
            <a:avLst/>
          </a:prstGeom>
          <a:ln w="12700">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17" name="Straight Connector 16">
            <a:extLst>
              <a:ext uri="{FF2B5EF4-FFF2-40B4-BE49-F238E27FC236}">
                <a16:creationId xmlns:a16="http://schemas.microsoft.com/office/drawing/2014/main" id="{96A478A1-0B34-4F2B-88FA-CF47551E5DF9}"/>
              </a:ext>
            </a:extLst>
          </p:cNvPr>
          <p:cNvCxnSpPr>
            <a:cxnSpLocks/>
          </p:cNvCxnSpPr>
          <p:nvPr/>
        </p:nvCxnSpPr>
        <p:spPr>
          <a:xfrm>
            <a:off x="373060" y="6047437"/>
            <a:ext cx="10375638" cy="0"/>
          </a:xfrm>
          <a:prstGeom prst="line">
            <a:avLst/>
          </a:prstGeom>
          <a:ln w="1270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904405593"/>
      </p:ext>
    </p:extLst>
  </p:cSld>
  <p:clrMap bg1="lt1" tx1="dk1" bg2="lt2" tx2="dk2" accent1="accent1" accent2="accent2" accent3="accent3" accent4="accent4" accent5="accent5" accent6="accent6" hlink="hlink" folHlink="folHlink"/>
  <p:sldLayoutIdLst>
    <p:sldLayoutId id="2147483738" r:id="rId1"/>
    <p:sldLayoutId id="2147483739" r:id="rId2"/>
    <p:sldLayoutId id="2147483740" r:id="rId3"/>
    <p:sldLayoutId id="2147483741" r:id="rId4"/>
    <p:sldLayoutId id="2147483742" r:id="rId5"/>
    <p:sldLayoutId id="2147483743" r:id="rId6"/>
    <p:sldLayoutId id="2147483744" r:id="rId7"/>
    <p:sldLayoutId id="2147483745" r:id="rId8"/>
    <p:sldLayoutId id="2147483746" r:id="rId9"/>
    <p:sldLayoutId id="2147483747" r:id="rId10"/>
    <p:sldLayoutId id="2147483748" r:id="rId11"/>
  </p:sldLayoutIdLst>
  <p:hf hdr="0"/>
  <p:txStyles>
    <p:titleStyle>
      <a:lvl1pPr algn="l" defTabSz="914400" rtl="0" eaLnBrk="1" latinLnBrk="0" hangingPunct="1">
        <a:lnSpc>
          <a:spcPct val="90000"/>
        </a:lnSpc>
        <a:spcBef>
          <a:spcPct val="0"/>
        </a:spcBef>
        <a:buNone/>
        <a:defRPr sz="4000" kern="1200">
          <a:solidFill>
            <a:schemeClr val="accent1"/>
          </a:solidFill>
          <a:latin typeface="+mj-lt"/>
          <a:ea typeface="+mj-ea"/>
          <a:cs typeface="+mj-cs"/>
        </a:defRPr>
      </a:lvl1pPr>
    </p:titleStyle>
    <p:bodyStyle>
      <a:lvl1pPr marL="228600" indent="-228600" algn="l" defTabSz="914400" rtl="0" eaLnBrk="1" latinLnBrk="0" hangingPunct="1">
        <a:lnSpc>
          <a:spcPct val="140000"/>
        </a:lnSpc>
        <a:spcBef>
          <a:spcPts val="1000"/>
        </a:spcBef>
        <a:buFont typeface="Arial" panose="020B0604020202020204" pitchFamily="34" charset="0"/>
        <a:buChar char="•"/>
        <a:defRPr sz="1800" kern="1200">
          <a:solidFill>
            <a:schemeClr val="accent1"/>
          </a:solidFill>
          <a:latin typeface="+mn-lt"/>
          <a:ea typeface="+mn-ea"/>
          <a:cs typeface="+mn-cs"/>
        </a:defRPr>
      </a:lvl1pPr>
      <a:lvl2pPr marL="685800" indent="-228600" algn="l" defTabSz="914400" rtl="0" eaLnBrk="1" latinLnBrk="0" hangingPunct="1">
        <a:lnSpc>
          <a:spcPct val="140000"/>
        </a:lnSpc>
        <a:spcBef>
          <a:spcPts val="500"/>
        </a:spcBef>
        <a:buFont typeface="Arial" panose="020B0604020202020204" pitchFamily="34" charset="0"/>
        <a:buChar char="•"/>
        <a:defRPr sz="1600" kern="1200">
          <a:solidFill>
            <a:schemeClr val="accent1"/>
          </a:solidFill>
          <a:latin typeface="+mn-lt"/>
          <a:ea typeface="+mn-ea"/>
          <a:cs typeface="+mn-cs"/>
        </a:defRPr>
      </a:lvl2pPr>
      <a:lvl3pPr marL="1143000" indent="-228600" algn="l" defTabSz="914400" rtl="0" eaLnBrk="1" latinLnBrk="0" hangingPunct="1">
        <a:lnSpc>
          <a:spcPct val="140000"/>
        </a:lnSpc>
        <a:spcBef>
          <a:spcPts val="500"/>
        </a:spcBef>
        <a:buFont typeface="Arial" panose="020B0604020202020204" pitchFamily="34" charset="0"/>
        <a:buChar char="•"/>
        <a:defRPr sz="1400" kern="1200">
          <a:solidFill>
            <a:schemeClr val="accent1"/>
          </a:solidFill>
          <a:latin typeface="+mn-lt"/>
          <a:ea typeface="+mn-ea"/>
          <a:cs typeface="+mn-cs"/>
        </a:defRPr>
      </a:lvl3pPr>
      <a:lvl4pPr marL="1600200" indent="-228600" algn="l" defTabSz="914400" rtl="0" eaLnBrk="1" latinLnBrk="0" hangingPunct="1">
        <a:lnSpc>
          <a:spcPct val="140000"/>
        </a:lnSpc>
        <a:spcBef>
          <a:spcPts val="500"/>
        </a:spcBef>
        <a:buFont typeface="Arial" panose="020B0604020202020204" pitchFamily="34" charset="0"/>
        <a:buChar char="•"/>
        <a:defRPr sz="1200" kern="1200">
          <a:solidFill>
            <a:schemeClr val="accent1"/>
          </a:solidFill>
          <a:latin typeface="+mn-lt"/>
          <a:ea typeface="+mn-ea"/>
          <a:cs typeface="+mn-cs"/>
        </a:defRPr>
      </a:lvl4pPr>
      <a:lvl5pPr marL="2057400" indent="-228600" algn="l" defTabSz="914400" rtl="0" eaLnBrk="1" latinLnBrk="0" hangingPunct="1">
        <a:lnSpc>
          <a:spcPct val="140000"/>
        </a:lnSpc>
        <a:spcBef>
          <a:spcPts val="500"/>
        </a:spcBef>
        <a:buFont typeface="Arial" panose="020B0604020202020204" pitchFamily="34" charset="0"/>
        <a:buChar char="•"/>
        <a:defRPr sz="1200" kern="1200">
          <a:solidFill>
            <a:schemeClr val="accent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m4a"/><Relationship Id="rId1" Type="http://schemas.microsoft.com/office/2007/relationships/media" Target="../media/media1.m4a"/><Relationship Id="rId6" Type="http://schemas.openxmlformats.org/officeDocument/2006/relationships/image" Target="../media/image2.png"/><Relationship Id="rId5" Type="http://schemas.openxmlformats.org/officeDocument/2006/relationships/image" Target="../media/image1.jpeg"/><Relationship Id="rId4"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m4a"/><Relationship Id="rId1" Type="http://schemas.microsoft.com/office/2007/relationships/media" Target="../media/media2.m4a"/><Relationship Id="rId5" Type="http://schemas.openxmlformats.org/officeDocument/2006/relationships/image" Target="../media/image2.png"/><Relationship Id="rId4" Type="http://schemas.openxmlformats.org/officeDocument/2006/relationships/notesSlide" Target="../notesSlides/notesSlide2.xml"/></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m4a"/><Relationship Id="rId1" Type="http://schemas.microsoft.com/office/2007/relationships/media" Target="../media/media3.m4a"/><Relationship Id="rId5" Type="http://schemas.openxmlformats.org/officeDocument/2006/relationships/image" Target="../media/image2.png"/><Relationship Id="rId4" Type="http://schemas.openxmlformats.org/officeDocument/2006/relationships/notesSlide" Target="../notesSlides/notesSlide3.xml"/></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4.m4a"/><Relationship Id="rId1" Type="http://schemas.microsoft.com/office/2007/relationships/media" Target="../media/media4.m4a"/><Relationship Id="rId6" Type="http://schemas.openxmlformats.org/officeDocument/2006/relationships/image" Target="../media/image3.jpeg"/><Relationship Id="rId5" Type="http://schemas.openxmlformats.org/officeDocument/2006/relationships/image" Target="../media/image2.png"/><Relationship Id="rId4" Type="http://schemas.openxmlformats.org/officeDocument/2006/relationships/notesSlide" Target="../notesSlides/notesSlide4.xml"/></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5.m4a"/><Relationship Id="rId1" Type="http://schemas.microsoft.com/office/2007/relationships/media" Target="../media/media5.m4a"/><Relationship Id="rId5" Type="http://schemas.openxmlformats.org/officeDocument/2006/relationships/image" Target="../media/image2.png"/><Relationship Id="rId4" Type="http://schemas.openxmlformats.org/officeDocument/2006/relationships/notesSlide" Target="../notesSlides/notesSlide5.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D7468962-6189-43AD-BB02-A6F88AD0E5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5BF2E68D-E9CA-4A00-AE2B-17BCDFABC38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A splash of colors on a white surface">
            <a:extLst>
              <a:ext uri="{FF2B5EF4-FFF2-40B4-BE49-F238E27FC236}">
                <a16:creationId xmlns:a16="http://schemas.microsoft.com/office/drawing/2014/main" id="{2E16C223-8615-BF6F-90A3-A1B1A94A07F0}"/>
              </a:ext>
            </a:extLst>
          </p:cNvPr>
          <p:cNvPicPr>
            <a:picLocks noChangeAspect="1"/>
          </p:cNvPicPr>
          <p:nvPr/>
        </p:nvPicPr>
        <p:blipFill rotWithShape="1">
          <a:blip r:embed="rId5">
            <a:alphaModFix amt="30000"/>
          </a:blip>
          <a:srcRect t="2899" r="-2" b="22100"/>
          <a:stretch/>
        </p:blipFill>
        <p:spPr>
          <a:xfrm>
            <a:off x="20" y="-4069"/>
            <a:ext cx="12191980" cy="6858000"/>
          </a:xfrm>
          <a:prstGeom prst="rect">
            <a:avLst/>
          </a:prstGeom>
        </p:spPr>
      </p:pic>
      <p:sp>
        <p:nvSpPr>
          <p:cNvPr id="2" name="Title 1">
            <a:extLst>
              <a:ext uri="{FF2B5EF4-FFF2-40B4-BE49-F238E27FC236}">
                <a16:creationId xmlns:a16="http://schemas.microsoft.com/office/drawing/2014/main" id="{ABB9D0F6-6F89-DB2D-17AF-EB9C93E53BE2}"/>
              </a:ext>
            </a:extLst>
          </p:cNvPr>
          <p:cNvSpPr>
            <a:spLocks noGrp="1"/>
          </p:cNvSpPr>
          <p:nvPr>
            <p:ph type="ctrTitle"/>
          </p:nvPr>
        </p:nvSpPr>
        <p:spPr>
          <a:xfrm>
            <a:off x="574254" y="581170"/>
            <a:ext cx="9329961" cy="3826814"/>
          </a:xfrm>
        </p:spPr>
        <p:txBody>
          <a:bodyPr anchor="t">
            <a:normAutofit fontScale="90000"/>
          </a:bodyPr>
          <a:lstStyle/>
          <a:p>
            <a:r>
              <a:rPr lang="en-US" dirty="0">
                <a:solidFill>
                  <a:schemeClr val="tx1"/>
                </a:solidFill>
                <a:ea typeface="+mj-lt"/>
                <a:cs typeface="+mj-lt"/>
              </a:rPr>
              <a:t>Understanding how the learner, the school and the local community work together to deliver one of the four purposes of the new curriculum: a video presentation that critically examines this process</a:t>
            </a:r>
            <a:endParaRPr lang="en-US" dirty="0">
              <a:solidFill>
                <a:schemeClr val="tx1"/>
              </a:solidFill>
            </a:endParaRPr>
          </a:p>
        </p:txBody>
      </p:sp>
      <p:sp>
        <p:nvSpPr>
          <p:cNvPr id="3" name="Subtitle 2">
            <a:extLst>
              <a:ext uri="{FF2B5EF4-FFF2-40B4-BE49-F238E27FC236}">
                <a16:creationId xmlns:a16="http://schemas.microsoft.com/office/drawing/2014/main" id="{0A94E06E-885F-CA65-8895-AF1CC8F55CE5}"/>
              </a:ext>
            </a:extLst>
          </p:cNvPr>
          <p:cNvSpPr>
            <a:spLocks noGrp="1"/>
          </p:cNvSpPr>
          <p:nvPr>
            <p:ph type="subTitle" idx="1"/>
          </p:nvPr>
        </p:nvSpPr>
        <p:spPr>
          <a:xfrm>
            <a:off x="888692" y="5227093"/>
            <a:ext cx="8701087" cy="596761"/>
          </a:xfrm>
        </p:spPr>
        <p:txBody>
          <a:bodyPr>
            <a:normAutofit/>
          </a:bodyPr>
          <a:lstStyle/>
          <a:p>
            <a:r>
              <a:rPr lang="en-US" dirty="0">
                <a:solidFill>
                  <a:schemeClr val="tx1"/>
                </a:solidFill>
              </a:rPr>
              <a:t>Student Number: 2300310</a:t>
            </a:r>
          </a:p>
        </p:txBody>
      </p:sp>
      <p:sp>
        <p:nvSpPr>
          <p:cNvPr id="13" name="Rectangle 12">
            <a:extLst>
              <a:ext uri="{FF2B5EF4-FFF2-40B4-BE49-F238E27FC236}">
                <a16:creationId xmlns:a16="http://schemas.microsoft.com/office/drawing/2014/main" id="{7E1304CE-399E-4EFB-AC6F-CA3ABE76CD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67744" y="334928"/>
            <a:ext cx="11456511" cy="6188146"/>
          </a:xfrm>
          <a:prstGeom prst="rect">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5" name="Straight Connector 14">
            <a:extLst>
              <a:ext uri="{FF2B5EF4-FFF2-40B4-BE49-F238E27FC236}">
                <a16:creationId xmlns:a16="http://schemas.microsoft.com/office/drawing/2014/main" id="{0B346787-55AA-410B-9763-FB4DF19D58B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0748698" y="334928"/>
            <a:ext cx="0" cy="6188146"/>
          </a:xfrm>
          <a:prstGeom prst="line">
            <a:avLst/>
          </a:prstGeom>
          <a:ln w="12700">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17" name="Straight Connector 16">
            <a:extLst>
              <a:ext uri="{FF2B5EF4-FFF2-40B4-BE49-F238E27FC236}">
                <a16:creationId xmlns:a16="http://schemas.microsoft.com/office/drawing/2014/main" id="{F74228F0-C94A-49D1-98AF-F8C229FF099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73060" y="4991100"/>
            <a:ext cx="10375638" cy="0"/>
          </a:xfrm>
          <a:prstGeom prst="line">
            <a:avLst/>
          </a:prstGeom>
          <a:ln w="12700">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9C5F0E5C-AB75-49D9-8D9B-727A524E402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73060" y="6047437"/>
            <a:ext cx="10375638" cy="0"/>
          </a:xfrm>
          <a:prstGeom prst="line">
            <a:avLst/>
          </a:prstGeom>
          <a:ln w="12700">
            <a:solidFill>
              <a:schemeClr val="accent1"/>
            </a:solidFill>
          </a:ln>
        </p:spPr>
        <p:style>
          <a:lnRef idx="1">
            <a:schemeClr val="accent1"/>
          </a:lnRef>
          <a:fillRef idx="0">
            <a:schemeClr val="accent1"/>
          </a:fillRef>
          <a:effectRef idx="0">
            <a:schemeClr val="accent1"/>
          </a:effectRef>
          <a:fontRef idx="minor">
            <a:schemeClr val="tx1"/>
          </a:fontRef>
        </p:style>
      </p:cxnSp>
      <p:pic>
        <p:nvPicPr>
          <p:cNvPr id="28" name="Audio 27">
            <a:hlinkClick r:id="" action="ppaction://media"/>
            <a:extLst>
              <a:ext uri="{FF2B5EF4-FFF2-40B4-BE49-F238E27FC236}">
                <a16:creationId xmlns:a16="http://schemas.microsoft.com/office/drawing/2014/main" id="{84A224CC-F6DC-E469-89AD-B9D5D9581C0B}"/>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203125" t="-203125" r="-203125" b="-20312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571359850"/>
      </p:ext>
    </p:extLst>
  </p:cSld>
  <p:clrMapOvr>
    <a:masterClrMapping/>
  </p:clrMapOvr>
  <mc:AlternateContent xmlns:mc="http://schemas.openxmlformats.org/markup-compatibility/2006" xmlns:p14="http://schemas.microsoft.com/office/powerpoint/2010/main">
    <mc:Choice Requires="p14">
      <p:transition spd="slow" p14:dur="2000" advTm="66314"/>
    </mc:Choice>
    <mc:Fallback xmlns="">
      <p:transition spd="slow" advTm="6631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8"/>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7BC906-0FB8-9763-C1B5-6D784914661E}"/>
              </a:ext>
            </a:extLst>
          </p:cNvPr>
          <p:cNvSpPr>
            <a:spLocks noGrp="1"/>
          </p:cNvSpPr>
          <p:nvPr>
            <p:ph type="title"/>
          </p:nvPr>
        </p:nvSpPr>
        <p:spPr/>
        <p:txBody>
          <a:bodyPr/>
          <a:lstStyle/>
          <a:p>
            <a:r>
              <a:rPr lang="en-US"/>
              <a:t>Introduction </a:t>
            </a:r>
          </a:p>
        </p:txBody>
      </p:sp>
      <p:sp>
        <p:nvSpPr>
          <p:cNvPr id="3" name="Content Placeholder 2">
            <a:extLst>
              <a:ext uri="{FF2B5EF4-FFF2-40B4-BE49-F238E27FC236}">
                <a16:creationId xmlns:a16="http://schemas.microsoft.com/office/drawing/2014/main" id="{D6CC7F1D-9ABD-DD21-0BE0-E06B539B6BB2}"/>
              </a:ext>
            </a:extLst>
          </p:cNvPr>
          <p:cNvSpPr>
            <a:spLocks noGrp="1"/>
          </p:cNvSpPr>
          <p:nvPr>
            <p:ph idx="1"/>
          </p:nvPr>
        </p:nvSpPr>
        <p:spPr/>
        <p:txBody>
          <a:bodyPr vert="horz" lIns="91440" tIns="45720" rIns="91440" bIns="45720" rtlCol="0" anchor="t">
            <a:normAutofit/>
          </a:bodyPr>
          <a:lstStyle/>
          <a:p>
            <a:r>
              <a:rPr lang="en-US" sz="2000" b="1" u="sng" dirty="0">
                <a:solidFill>
                  <a:schemeClr val="tx1"/>
                </a:solidFill>
              </a:rPr>
              <a:t>School</a:t>
            </a:r>
          </a:p>
          <a:p>
            <a:r>
              <a:rPr lang="en-US" sz="2000" dirty="0">
                <a:solidFill>
                  <a:schemeClr val="tx1"/>
                </a:solidFill>
                <a:latin typeface="Univers Condensed"/>
                <a:cs typeface="Arial"/>
              </a:rPr>
              <a:t>The school is faith based (R.C) with 226 pupils on roll. It is in a semi-affluent area. 14% of pupils are eligible for FSM. 5.7% of pupils have ALN needs and 6.3% of pupils are EAL. (Estyn,2023)</a:t>
            </a:r>
          </a:p>
          <a:p>
            <a:r>
              <a:rPr lang="en-US" sz="2000" dirty="0">
                <a:solidFill>
                  <a:schemeClr val="tx1"/>
                </a:solidFill>
                <a:latin typeface="Univers Condensed"/>
                <a:cs typeface="Arial"/>
              </a:rPr>
              <a:t>Four purposes in the new Welsh curriculum- Ambitious and Capable, Healthy and Confident, Ethical and Informed, and Enterprising and creative learners. (Welsh Gov, 2022)</a:t>
            </a:r>
          </a:p>
          <a:p>
            <a:pPr marL="0" indent="0">
              <a:buNone/>
            </a:pPr>
            <a:endParaRPr lang="en-US" sz="1100" dirty="0">
              <a:solidFill>
                <a:srgbClr val="000000"/>
              </a:solidFill>
              <a:latin typeface="Arial"/>
              <a:cs typeface="Arial"/>
            </a:endParaRPr>
          </a:p>
        </p:txBody>
      </p:sp>
      <p:sp>
        <p:nvSpPr>
          <p:cNvPr id="4" name="Date Placeholder 3">
            <a:extLst>
              <a:ext uri="{FF2B5EF4-FFF2-40B4-BE49-F238E27FC236}">
                <a16:creationId xmlns:a16="http://schemas.microsoft.com/office/drawing/2014/main" id="{80656D77-4025-BAEC-E67A-C1E5BE462D29}"/>
              </a:ext>
            </a:extLst>
          </p:cNvPr>
          <p:cNvSpPr>
            <a:spLocks noGrp="1"/>
          </p:cNvSpPr>
          <p:nvPr>
            <p:ph type="dt" sz="half" idx="10"/>
          </p:nvPr>
        </p:nvSpPr>
        <p:spPr/>
        <p:txBody>
          <a:bodyPr/>
          <a:lstStyle/>
          <a:p>
            <a:endParaRPr lang="en-US" dirty="0"/>
          </a:p>
        </p:txBody>
      </p:sp>
      <p:sp>
        <p:nvSpPr>
          <p:cNvPr id="5" name="Footer Placeholder 4">
            <a:extLst>
              <a:ext uri="{FF2B5EF4-FFF2-40B4-BE49-F238E27FC236}">
                <a16:creationId xmlns:a16="http://schemas.microsoft.com/office/drawing/2014/main" id="{A939789F-4486-3B0F-BB1B-332E916D9CDE}"/>
              </a:ext>
            </a:extLst>
          </p:cNvPr>
          <p:cNvSpPr>
            <a:spLocks noGrp="1"/>
          </p:cNvSpPr>
          <p:nvPr>
            <p:ph type="ftr" sz="quarter" idx="11"/>
          </p:nvPr>
        </p:nvSpPr>
        <p:spPr/>
        <p:txBody>
          <a:bodyPr/>
          <a:lstStyle/>
          <a:p>
            <a:r>
              <a:rPr lang="en-US"/>
              <a:t>School context </a:t>
            </a:r>
          </a:p>
        </p:txBody>
      </p:sp>
      <p:sp>
        <p:nvSpPr>
          <p:cNvPr id="6" name="Slide Number Placeholder 5">
            <a:extLst>
              <a:ext uri="{FF2B5EF4-FFF2-40B4-BE49-F238E27FC236}">
                <a16:creationId xmlns:a16="http://schemas.microsoft.com/office/drawing/2014/main" id="{20DAEC9E-FE15-14C2-D2BE-3513E29D4B64}"/>
              </a:ext>
            </a:extLst>
          </p:cNvPr>
          <p:cNvSpPr>
            <a:spLocks noGrp="1"/>
          </p:cNvSpPr>
          <p:nvPr>
            <p:ph type="sldNum" sz="quarter" idx="12"/>
          </p:nvPr>
        </p:nvSpPr>
        <p:spPr/>
        <p:txBody>
          <a:bodyPr/>
          <a:lstStyle/>
          <a:p>
            <a:fld id="{81D2C36F-4504-47C0-B82F-A167342A2754}" type="slidenum">
              <a:rPr lang="en-US" smtClean="0"/>
              <a:t>2</a:t>
            </a:fld>
            <a:endParaRPr lang="en-US"/>
          </a:p>
        </p:txBody>
      </p:sp>
      <p:pic>
        <p:nvPicPr>
          <p:cNvPr id="34" name="Audio 33">
            <a:hlinkClick r:id="" action="ppaction://media"/>
            <a:extLst>
              <a:ext uri="{FF2B5EF4-FFF2-40B4-BE49-F238E27FC236}">
                <a16:creationId xmlns:a16="http://schemas.microsoft.com/office/drawing/2014/main" id="{DD12B99B-E8C7-11F6-A340-C103DF2F52A8}"/>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203125" t="-203125" r="-203125" b="-20312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018284996"/>
      </p:ext>
    </p:extLst>
  </p:cSld>
  <p:clrMapOvr>
    <a:masterClrMapping/>
  </p:clrMapOvr>
  <mc:AlternateContent xmlns:mc="http://schemas.openxmlformats.org/markup-compatibility/2006" xmlns:p14="http://schemas.microsoft.com/office/powerpoint/2010/main">
    <mc:Choice Requires="p14">
      <p:transition spd="slow" p14:dur="2000" advTm="140258"/>
    </mc:Choice>
    <mc:Fallback xmlns="">
      <p:transition spd="slow" advTm="14025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4"/>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FB1B20-73C4-5975-C18A-AD1252402E7F}"/>
              </a:ext>
            </a:extLst>
          </p:cNvPr>
          <p:cNvSpPr>
            <a:spLocks noGrp="1"/>
          </p:cNvSpPr>
          <p:nvPr>
            <p:ph type="title"/>
          </p:nvPr>
        </p:nvSpPr>
        <p:spPr/>
        <p:txBody>
          <a:bodyPr/>
          <a:lstStyle/>
          <a:p>
            <a:r>
              <a:rPr lang="en-US"/>
              <a:t>Working Together </a:t>
            </a:r>
          </a:p>
        </p:txBody>
      </p:sp>
      <p:sp>
        <p:nvSpPr>
          <p:cNvPr id="3" name="Content Placeholder 2">
            <a:extLst>
              <a:ext uri="{FF2B5EF4-FFF2-40B4-BE49-F238E27FC236}">
                <a16:creationId xmlns:a16="http://schemas.microsoft.com/office/drawing/2014/main" id="{FEA7528F-C06F-BF1E-5407-4FB2F650F7C9}"/>
              </a:ext>
            </a:extLst>
          </p:cNvPr>
          <p:cNvSpPr>
            <a:spLocks noGrp="1"/>
          </p:cNvSpPr>
          <p:nvPr>
            <p:ph idx="1"/>
          </p:nvPr>
        </p:nvSpPr>
        <p:spPr/>
        <p:txBody>
          <a:bodyPr vert="horz" lIns="91440" tIns="45720" rIns="91440" bIns="45720" rtlCol="0" anchor="t">
            <a:normAutofit fontScale="92500" lnSpcReduction="20000"/>
          </a:bodyPr>
          <a:lstStyle/>
          <a:p>
            <a:r>
              <a:rPr lang="en-US" dirty="0">
                <a:solidFill>
                  <a:schemeClr val="tx1"/>
                </a:solidFill>
              </a:rPr>
              <a:t>The schools focus – Ethical and Informed citizens </a:t>
            </a:r>
          </a:p>
          <a:p>
            <a:r>
              <a:rPr lang="en-US" dirty="0">
                <a:solidFill>
                  <a:schemeClr val="tx1"/>
                </a:solidFill>
              </a:rPr>
              <a:t>The school participated in a Global Dimensions Fortnight. This is supported by Vygotsky (1978) and Dewey's (1930) Theories. Alongside this, the ESD (UNSECO,2022) supports frameworks of learners acting for sustainable development.</a:t>
            </a:r>
          </a:p>
          <a:p>
            <a:r>
              <a:rPr lang="en-US" dirty="0">
                <a:solidFill>
                  <a:schemeClr val="tx1"/>
                </a:solidFill>
              </a:rPr>
              <a:t>This refers to:</a:t>
            </a:r>
          </a:p>
          <a:p>
            <a:r>
              <a:rPr lang="en-US" dirty="0">
                <a:solidFill>
                  <a:schemeClr val="tx1"/>
                </a:solidFill>
              </a:rPr>
              <a:t>The curriculum taken as a whole and the ethos of the school </a:t>
            </a:r>
          </a:p>
          <a:p>
            <a:r>
              <a:rPr lang="en-US" dirty="0">
                <a:solidFill>
                  <a:schemeClr val="tx1"/>
                </a:solidFill>
              </a:rPr>
              <a:t>The subject elements and cross-curricular themes that focus on global issues and events </a:t>
            </a:r>
          </a:p>
          <a:p>
            <a:r>
              <a:rPr lang="en-US" dirty="0">
                <a:solidFill>
                  <a:schemeClr val="tx1"/>
                </a:solidFill>
              </a:rPr>
              <a:t>Diversity and global citizenship and what we can do to ensure we are informed ad ethical citizens that are about of a wider community. </a:t>
            </a:r>
          </a:p>
          <a:p>
            <a:endParaRPr lang="en-US" dirty="0"/>
          </a:p>
          <a:p>
            <a:endParaRPr lang="en-US" dirty="0"/>
          </a:p>
          <a:p>
            <a:endParaRPr lang="en-US" dirty="0"/>
          </a:p>
        </p:txBody>
      </p:sp>
      <p:sp>
        <p:nvSpPr>
          <p:cNvPr id="4" name="Date Placeholder 3">
            <a:extLst>
              <a:ext uri="{FF2B5EF4-FFF2-40B4-BE49-F238E27FC236}">
                <a16:creationId xmlns:a16="http://schemas.microsoft.com/office/drawing/2014/main" id="{2959FC8B-BEEF-1BA8-447F-EA31A813E442}"/>
              </a:ext>
            </a:extLst>
          </p:cNvPr>
          <p:cNvSpPr>
            <a:spLocks noGrp="1"/>
          </p:cNvSpPr>
          <p:nvPr>
            <p:ph type="dt" sz="half" idx="10"/>
          </p:nvPr>
        </p:nvSpPr>
        <p:spPr/>
        <p:txBody>
          <a:bodyPr/>
          <a:lstStyle/>
          <a:p>
            <a:endParaRPr lang="en-US" dirty="0"/>
          </a:p>
        </p:txBody>
      </p:sp>
      <p:sp>
        <p:nvSpPr>
          <p:cNvPr id="5" name="Footer Placeholder 4">
            <a:extLst>
              <a:ext uri="{FF2B5EF4-FFF2-40B4-BE49-F238E27FC236}">
                <a16:creationId xmlns:a16="http://schemas.microsoft.com/office/drawing/2014/main" id="{116DDD99-064E-9885-9707-7BA988E9844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A5B952C-FE39-A16A-2DB7-C8AA006829C6}"/>
              </a:ext>
            </a:extLst>
          </p:cNvPr>
          <p:cNvSpPr>
            <a:spLocks noGrp="1"/>
          </p:cNvSpPr>
          <p:nvPr>
            <p:ph type="sldNum" sz="quarter" idx="12"/>
          </p:nvPr>
        </p:nvSpPr>
        <p:spPr/>
        <p:txBody>
          <a:bodyPr/>
          <a:lstStyle/>
          <a:p>
            <a:fld id="{81D2C36F-4504-47C0-B82F-A167342A2754}" type="slidenum">
              <a:rPr lang="en-US" smtClean="0"/>
              <a:t>3</a:t>
            </a:fld>
            <a:endParaRPr lang="en-US"/>
          </a:p>
        </p:txBody>
      </p:sp>
      <p:pic>
        <p:nvPicPr>
          <p:cNvPr id="12" name="Audio 11">
            <a:hlinkClick r:id="" action="ppaction://media"/>
            <a:extLst>
              <a:ext uri="{FF2B5EF4-FFF2-40B4-BE49-F238E27FC236}">
                <a16:creationId xmlns:a16="http://schemas.microsoft.com/office/drawing/2014/main" id="{67093EF3-BCE8-8120-D27F-9D1EDF192443}"/>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203125" t="-203125" r="-203125" b="-20312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982807325"/>
      </p:ext>
    </p:extLst>
  </p:cSld>
  <p:clrMapOvr>
    <a:masterClrMapping/>
  </p:clrMapOvr>
  <mc:AlternateContent xmlns:mc="http://schemas.openxmlformats.org/markup-compatibility/2006" xmlns:p14="http://schemas.microsoft.com/office/powerpoint/2010/main">
    <mc:Choice Requires="p14">
      <p:transition spd="slow" p14:dur="2000" advTm="171277"/>
    </mc:Choice>
    <mc:Fallback xmlns="">
      <p:transition spd="slow" advTm="17127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2"/>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019F9E-C202-EDB5-FB34-5A28AFB8DF7D}"/>
              </a:ext>
            </a:extLst>
          </p:cNvPr>
          <p:cNvSpPr>
            <a:spLocks noGrp="1"/>
          </p:cNvSpPr>
          <p:nvPr>
            <p:ph type="title"/>
          </p:nvPr>
        </p:nvSpPr>
        <p:spPr/>
        <p:txBody>
          <a:bodyPr/>
          <a:lstStyle/>
          <a:p>
            <a:r>
              <a:rPr lang="en-US"/>
              <a:t>Working Together </a:t>
            </a:r>
          </a:p>
        </p:txBody>
      </p:sp>
      <p:sp>
        <p:nvSpPr>
          <p:cNvPr id="4" name="Date Placeholder 3">
            <a:extLst>
              <a:ext uri="{FF2B5EF4-FFF2-40B4-BE49-F238E27FC236}">
                <a16:creationId xmlns:a16="http://schemas.microsoft.com/office/drawing/2014/main" id="{2557C5FB-63F9-3CF0-89FC-B7005DC1894B}"/>
              </a:ext>
            </a:extLst>
          </p:cNvPr>
          <p:cNvSpPr>
            <a:spLocks noGrp="1"/>
          </p:cNvSpPr>
          <p:nvPr>
            <p:ph type="dt" sz="half" idx="10"/>
          </p:nvPr>
        </p:nvSpPr>
        <p:spPr/>
        <p:txBody>
          <a:bodyPr/>
          <a:lstStyle/>
          <a:p>
            <a:endParaRPr lang="en-US" dirty="0"/>
          </a:p>
        </p:txBody>
      </p:sp>
      <p:sp>
        <p:nvSpPr>
          <p:cNvPr id="5" name="Footer Placeholder 4">
            <a:extLst>
              <a:ext uri="{FF2B5EF4-FFF2-40B4-BE49-F238E27FC236}">
                <a16:creationId xmlns:a16="http://schemas.microsoft.com/office/drawing/2014/main" id="{2A7BE7DD-7DE4-B4C6-F824-8C5C0053517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60DC462-F930-0245-7991-C62954A80586}"/>
              </a:ext>
            </a:extLst>
          </p:cNvPr>
          <p:cNvSpPr>
            <a:spLocks noGrp="1"/>
          </p:cNvSpPr>
          <p:nvPr>
            <p:ph type="sldNum" sz="quarter" idx="12"/>
          </p:nvPr>
        </p:nvSpPr>
        <p:spPr/>
        <p:txBody>
          <a:bodyPr/>
          <a:lstStyle/>
          <a:p>
            <a:fld id="{81D2C36F-4504-47C0-B82F-A167342A2754}" type="slidenum">
              <a:rPr lang="en-US" smtClean="0"/>
              <a:t>4</a:t>
            </a:fld>
            <a:endParaRPr lang="en-US"/>
          </a:p>
        </p:txBody>
      </p:sp>
      <p:pic>
        <p:nvPicPr>
          <p:cNvPr id="10" name="Audio 9">
            <a:hlinkClick r:id="" action="ppaction://media"/>
            <a:extLst>
              <a:ext uri="{FF2B5EF4-FFF2-40B4-BE49-F238E27FC236}">
                <a16:creationId xmlns:a16="http://schemas.microsoft.com/office/drawing/2014/main" id="{506ED26F-D70D-B8D6-1BC9-8700556650F4}"/>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203125" t="-203125" r="-203125" b="-203125"/>
          <a:stretch>
            <a:fillRect/>
          </a:stretch>
        </p:blipFill>
        <p:spPr>
          <a:xfrm>
            <a:off x="10052304" y="4718304"/>
            <a:ext cx="2057400" cy="2057400"/>
          </a:xfrm>
          <a:prstGeom prst="ellipse">
            <a:avLst/>
          </a:prstGeom>
        </p:spPr>
      </p:pic>
      <p:pic>
        <p:nvPicPr>
          <p:cNvPr id="1026" name="Picture 2" descr="Free Cartoon Church Cliparts, Download Free Cartoon Church Cliparts png ...">
            <a:extLst>
              <a:ext uri="{FF2B5EF4-FFF2-40B4-BE49-F238E27FC236}">
                <a16:creationId xmlns:a16="http://schemas.microsoft.com/office/drawing/2014/main" id="{73D643D8-FDE8-0019-E218-0A9139D0D249}"/>
              </a:ext>
            </a:extLst>
          </p:cNvPr>
          <p:cNvPicPr>
            <a:picLocks noGrp="1" noChangeAspect="1" noChangeArrowheads="1"/>
          </p:cNvPicPr>
          <p:nvPr>
            <p:ph idx="1"/>
          </p:nvPr>
        </p:nvPicPr>
        <p:blipFill>
          <a:blip r:embed="rId6" cstate="print">
            <a:extLst>
              <a:ext uri="{28A0092B-C50C-407E-A947-70E740481C1C}">
                <a14:useLocalDpi xmlns:a14="http://schemas.microsoft.com/office/drawing/2010/main" val="0"/>
              </a:ext>
            </a:extLst>
          </a:blip>
          <a:srcRect/>
          <a:stretch>
            <a:fillRect/>
          </a:stretch>
        </p:blipFill>
        <p:spPr bwMode="auto">
          <a:xfrm>
            <a:off x="6046580" y="2027806"/>
            <a:ext cx="3621025" cy="3644900"/>
          </a:xfrm>
          <a:prstGeom prst="rect">
            <a:avLst/>
          </a:prstGeom>
          <a:noFill/>
          <a:extLst>
            <a:ext uri="{909E8E84-426E-40DD-AFC4-6F175D3DCCD1}">
              <a14:hiddenFill xmlns:a14="http://schemas.microsoft.com/office/drawing/2010/main">
                <a:solidFill>
                  <a:srgbClr val="FFFFFF"/>
                </a:solidFill>
              </a14:hiddenFill>
            </a:ext>
          </a:extLst>
        </p:spPr>
      </p:pic>
      <p:sp>
        <p:nvSpPr>
          <p:cNvPr id="17" name="TextBox 16">
            <a:extLst>
              <a:ext uri="{FF2B5EF4-FFF2-40B4-BE49-F238E27FC236}">
                <a16:creationId xmlns:a16="http://schemas.microsoft.com/office/drawing/2014/main" id="{A4844DC8-1A2E-A703-6A42-8F6C1F7703E7}"/>
              </a:ext>
            </a:extLst>
          </p:cNvPr>
          <p:cNvSpPr txBox="1"/>
          <p:nvPr/>
        </p:nvSpPr>
        <p:spPr>
          <a:xfrm>
            <a:off x="930453" y="1840422"/>
            <a:ext cx="4395730" cy="4247317"/>
          </a:xfrm>
          <a:prstGeom prst="rect">
            <a:avLst/>
          </a:prstGeom>
          <a:noFill/>
        </p:spPr>
        <p:txBody>
          <a:bodyPr wrap="square" rtlCol="0">
            <a:spAutoFit/>
          </a:bodyPr>
          <a:lstStyle/>
          <a:p>
            <a:r>
              <a:rPr lang="en-US" dirty="0"/>
              <a:t>The school maintains a strong partnership with the local church community, fostering a sense of belonging and spiritual growth among its students. Through collaborative efforts such as cultural events, service projects, and religious celebrations, the school actively engages with the church community. This partnership not only enriches students' understanding of their faith but also instils values of compassion, integrity, and social responsibility. Together they create a supportive environment where students can develop spiritually and morally, contributing to the vibrant tapestry of the school's ethos.</a:t>
            </a:r>
            <a:endParaRPr lang="en-GB" dirty="0"/>
          </a:p>
        </p:txBody>
      </p:sp>
    </p:spTree>
    <p:extLst>
      <p:ext uri="{BB962C8B-B14F-4D97-AF65-F5344CB8AC3E}">
        <p14:creationId xmlns:p14="http://schemas.microsoft.com/office/powerpoint/2010/main" val="1210933847"/>
      </p:ext>
    </p:extLst>
  </p:cSld>
  <p:clrMapOvr>
    <a:masterClrMapping/>
  </p:clrMapOvr>
  <mc:AlternateContent xmlns:mc="http://schemas.openxmlformats.org/markup-compatibility/2006" xmlns:p14="http://schemas.microsoft.com/office/powerpoint/2010/main">
    <mc:Choice Requires="p14">
      <p:transition spd="slow" p14:dur="2000" advTm="63495"/>
    </mc:Choice>
    <mc:Fallback xmlns="">
      <p:transition spd="slow" advTm="6349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0"/>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0"/>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B6F540-2E2E-49E0-949E-2422C9661319}"/>
              </a:ext>
            </a:extLst>
          </p:cNvPr>
          <p:cNvSpPr>
            <a:spLocks noGrp="1"/>
          </p:cNvSpPr>
          <p:nvPr>
            <p:ph type="title"/>
          </p:nvPr>
        </p:nvSpPr>
        <p:spPr/>
        <p:txBody>
          <a:bodyPr/>
          <a:lstStyle/>
          <a:p>
            <a:r>
              <a:rPr lang="en-US"/>
              <a:t>Conclusion </a:t>
            </a:r>
          </a:p>
        </p:txBody>
      </p:sp>
      <p:sp>
        <p:nvSpPr>
          <p:cNvPr id="3" name="Content Placeholder 2">
            <a:extLst>
              <a:ext uri="{FF2B5EF4-FFF2-40B4-BE49-F238E27FC236}">
                <a16:creationId xmlns:a16="http://schemas.microsoft.com/office/drawing/2014/main" id="{3B79B265-8A7D-7C51-0517-9A263E95B668}"/>
              </a:ext>
            </a:extLst>
          </p:cNvPr>
          <p:cNvSpPr>
            <a:spLocks noGrp="1"/>
          </p:cNvSpPr>
          <p:nvPr>
            <p:ph idx="1"/>
          </p:nvPr>
        </p:nvSpPr>
        <p:spPr/>
        <p:txBody>
          <a:bodyPr vert="horz" lIns="91440" tIns="45720" rIns="91440" bIns="45720" rtlCol="0" anchor="t">
            <a:normAutofit fontScale="85000" lnSpcReduction="10000"/>
          </a:bodyPr>
          <a:lstStyle/>
          <a:p>
            <a:r>
              <a:rPr lang="en-US" sz="2400" dirty="0">
                <a:solidFill>
                  <a:schemeClr val="tx1"/>
                </a:solidFill>
                <a:ea typeface="+mn-lt"/>
                <a:cs typeface="+mn-lt"/>
              </a:rPr>
              <a:t>Understanding community and global dimensions is vital for learners as it helps them appreciate diversity and connect with the world around them. Schools can improve their links with communities by integrating local and global perspectives into the curriculum.</a:t>
            </a:r>
          </a:p>
          <a:p>
            <a:r>
              <a:rPr lang="en-US" sz="2400" dirty="0">
                <a:solidFill>
                  <a:schemeClr val="tx1"/>
                </a:solidFill>
                <a:ea typeface="+mn-lt"/>
                <a:cs typeface="+mn-lt"/>
              </a:rPr>
              <a:t> Through partnerships with local organizations and initiatives, schools can provide learners with real-world learning experiences and opportunities to make a positive impact in their communities. By </a:t>
            </a:r>
            <a:r>
              <a:rPr lang="en-US" sz="2400">
                <a:solidFill>
                  <a:schemeClr val="tx1"/>
                </a:solidFill>
                <a:ea typeface="+mn-lt"/>
                <a:cs typeface="+mn-lt"/>
              </a:rPr>
              <a:t>prioritising</a:t>
            </a:r>
            <a:r>
              <a:rPr lang="en-US" sz="2400" dirty="0">
                <a:solidFill>
                  <a:schemeClr val="tx1"/>
                </a:solidFill>
                <a:ea typeface="+mn-lt"/>
                <a:cs typeface="+mn-lt"/>
              </a:rPr>
              <a:t> community connections and global awareness, schools nurture learners who are not only academically successful but also socially conscious and globally engaged individuals.</a:t>
            </a:r>
            <a:endParaRPr lang="en-US" sz="2400" dirty="0">
              <a:solidFill>
                <a:schemeClr val="tx1"/>
              </a:solidFill>
            </a:endParaRPr>
          </a:p>
        </p:txBody>
      </p:sp>
      <p:sp>
        <p:nvSpPr>
          <p:cNvPr id="4" name="Date Placeholder 3">
            <a:extLst>
              <a:ext uri="{FF2B5EF4-FFF2-40B4-BE49-F238E27FC236}">
                <a16:creationId xmlns:a16="http://schemas.microsoft.com/office/drawing/2014/main" id="{EE3B9397-A2DE-239C-D5D6-AFD2E60049A4}"/>
              </a:ext>
            </a:extLst>
          </p:cNvPr>
          <p:cNvSpPr>
            <a:spLocks noGrp="1"/>
          </p:cNvSpPr>
          <p:nvPr>
            <p:ph type="dt" sz="half" idx="10"/>
          </p:nvPr>
        </p:nvSpPr>
        <p:spPr/>
        <p:txBody>
          <a:bodyPr/>
          <a:lstStyle/>
          <a:p>
            <a:endParaRPr lang="en-US" dirty="0"/>
          </a:p>
        </p:txBody>
      </p:sp>
      <p:sp>
        <p:nvSpPr>
          <p:cNvPr id="5" name="Footer Placeholder 4">
            <a:extLst>
              <a:ext uri="{FF2B5EF4-FFF2-40B4-BE49-F238E27FC236}">
                <a16:creationId xmlns:a16="http://schemas.microsoft.com/office/drawing/2014/main" id="{558AA3D6-2771-8F16-BC6F-4062550EDE9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2B0C6D6-A594-C541-9A9D-775B531F8881}"/>
              </a:ext>
            </a:extLst>
          </p:cNvPr>
          <p:cNvSpPr>
            <a:spLocks noGrp="1"/>
          </p:cNvSpPr>
          <p:nvPr>
            <p:ph type="sldNum" sz="quarter" idx="12"/>
          </p:nvPr>
        </p:nvSpPr>
        <p:spPr/>
        <p:txBody>
          <a:bodyPr/>
          <a:lstStyle/>
          <a:p>
            <a:fld id="{81D2C36F-4504-47C0-B82F-A167342A2754}" type="slidenum">
              <a:rPr lang="en-US" smtClean="0"/>
              <a:t>5</a:t>
            </a:fld>
            <a:endParaRPr lang="en-US"/>
          </a:p>
        </p:txBody>
      </p:sp>
      <p:pic>
        <p:nvPicPr>
          <p:cNvPr id="19" name="Audio 18">
            <a:hlinkClick r:id="" action="ppaction://media"/>
            <a:extLst>
              <a:ext uri="{FF2B5EF4-FFF2-40B4-BE49-F238E27FC236}">
                <a16:creationId xmlns:a16="http://schemas.microsoft.com/office/drawing/2014/main" id="{46D352FD-26D4-202D-CC44-A5E4CCEACA1B}"/>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203125" t="-203125" r="-203125" b="-20312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4256098082"/>
      </p:ext>
    </p:extLst>
  </p:cSld>
  <p:clrMapOvr>
    <a:masterClrMapping/>
  </p:clrMapOvr>
  <mc:AlternateContent xmlns:mc="http://schemas.openxmlformats.org/markup-compatibility/2006" xmlns:p14="http://schemas.microsoft.com/office/powerpoint/2010/main">
    <mc:Choice Requires="p14">
      <p:transition spd="slow" p14:dur="2000" advTm="76688"/>
    </mc:Choice>
    <mc:Fallback xmlns="">
      <p:transition spd="slow" advTm="7668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9"/>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9"/>
                </p:tgtEl>
              </p:cMediaNode>
            </p:audio>
          </p:childTnLst>
        </p:cTn>
      </p:par>
    </p:tnLst>
  </p:timing>
</p:sld>
</file>

<file path=ppt/theme/theme1.xml><?xml version="1.0" encoding="utf-8"?>
<a:theme xmlns:a="http://schemas.openxmlformats.org/drawingml/2006/main" name="MemoVTI">
  <a:themeElements>
    <a:clrScheme name="AnalogousFromLightSeedLeftStep">
      <a:dk1>
        <a:srgbClr val="000000"/>
      </a:dk1>
      <a:lt1>
        <a:srgbClr val="FFFFFF"/>
      </a:lt1>
      <a:dk2>
        <a:srgbClr val="39213B"/>
      </a:dk2>
      <a:lt2>
        <a:srgbClr val="E4E2E8"/>
      </a:lt2>
      <a:accent1>
        <a:srgbClr val="8AAC4A"/>
      </a:accent1>
      <a:accent2>
        <a:srgbClr val="ABA439"/>
      </a:accent2>
      <a:accent3>
        <a:srgbClr val="E68927"/>
      </a:accent3>
      <a:accent4>
        <a:srgbClr val="EA5E4E"/>
      </a:accent4>
      <a:accent5>
        <a:srgbClr val="EE6E97"/>
      </a:accent5>
      <a:accent6>
        <a:srgbClr val="EA4EC1"/>
      </a:accent6>
      <a:hlink>
        <a:srgbClr val="8169AE"/>
      </a:hlink>
      <a:folHlink>
        <a:srgbClr val="7F7F7F"/>
      </a:folHlink>
    </a:clrScheme>
    <a:fontScheme name="Elephant Univers Condensed">
      <a:majorFont>
        <a:latin typeface="Elephant"/>
        <a:ea typeface=""/>
        <a:cs typeface=""/>
      </a:majorFont>
      <a:minorFont>
        <a:latin typeface="Univers Condensed"/>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MemoVTI" id="{DF30D94D-D909-45F8-8565-C675708280D4}" vid="{636A8D8B-0354-48FA-9492-83E81C261610}"/>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59</TotalTime>
  <Words>4650</Words>
  <Application>Microsoft Office PowerPoint</Application>
  <PresentationFormat>Widescreen</PresentationFormat>
  <Paragraphs>144</Paragraphs>
  <Slides>5</Slides>
  <Notes>5</Notes>
  <HiddenSlides>0</HiddenSlides>
  <MMClips>5</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5</vt:i4>
      </vt:variant>
    </vt:vector>
  </HeadingPairs>
  <TitlesOfParts>
    <vt:vector size="11" baseType="lpstr">
      <vt:lpstr>Aptos</vt:lpstr>
      <vt:lpstr>Arial</vt:lpstr>
      <vt:lpstr>Calibri</vt:lpstr>
      <vt:lpstr>Elephant</vt:lpstr>
      <vt:lpstr>Univers Condensed</vt:lpstr>
      <vt:lpstr>MemoVTI</vt:lpstr>
      <vt:lpstr>Understanding how the learner, the school and the local community work together to deliver one of the four purposes of the new curriculum: a video presentation that critically examines this process</vt:lpstr>
      <vt:lpstr>Introduction </vt:lpstr>
      <vt:lpstr>Working Together </vt:lpstr>
      <vt:lpstr>Working Together </vt:lpstr>
      <vt:lpstr>Conclusion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Maddison James (2300310)</cp:lastModifiedBy>
  <cp:revision>19</cp:revision>
  <dcterms:created xsi:type="dcterms:W3CDTF">2024-02-05T12:12:34Z</dcterms:created>
  <dcterms:modified xsi:type="dcterms:W3CDTF">2024-05-20T11:46:10Z</dcterms:modified>
</cp:coreProperties>
</file>