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79" r:id="rId7"/>
    <p:sldId id="280" r:id="rId8"/>
    <p:sldId id="281" r:id="rId9"/>
    <p:sldId id="286" r:id="rId10"/>
    <p:sldId id="287" r:id="rId11"/>
    <p:sldId id="288" r:id="rId12"/>
    <p:sldId id="257" r:id="rId13"/>
    <p:sldId id="261" r:id="rId14"/>
    <p:sldId id="282" r:id="rId15"/>
    <p:sldId id="284" r:id="rId16"/>
    <p:sldId id="283" r:id="rId17"/>
    <p:sldId id="293" r:id="rId18"/>
    <p:sldId id="297" r:id="rId19"/>
    <p:sldId id="289"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6D84-6BE9-486E-8594-736B3D964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0C606F-6F13-4681-B13E-B7DC1E055C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C7DC59-56FD-425B-834C-D2604C386A7B}"/>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9BA2A01C-8AC7-4CBC-A8AB-8D76801D8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7F094-09AF-41CF-AE61-E21A73B31EB0}"/>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662076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C08F9-D950-42ED-BFD9-9451FDA86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ADD470-D002-447E-9E8B-134E22844C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CC63A-2902-4358-9839-BDC677819590}"/>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A5A641D3-B043-4F56-87C9-3A741AA2A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1BDC2-F9F5-405D-8DFC-548FE4B8171F}"/>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890414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D94D-5BC0-4B91-9A98-F1CA3107B1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D78C6B-2BE5-4688-BBB1-0C8C7A9207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6E412-E5FD-401A-83F4-67C63A7FB5C8}"/>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56BF2604-272D-442B-BF7D-E7F84BF48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F19BE-4161-43C2-BB44-26358DB78B6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4043029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94E9-64F2-4533-9D68-D56FFC271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84357B-D04A-48B4-9E67-7EDB546F2E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DDDE86-70FA-4049-9A34-3CC65D093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FBBDC8-DAB5-483E-ABAF-9785A1A487D8}"/>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6" name="Footer Placeholder 5">
            <a:extLst>
              <a:ext uri="{FF2B5EF4-FFF2-40B4-BE49-F238E27FC236}">
                <a16:creationId xmlns:a16="http://schemas.microsoft.com/office/drawing/2014/main" id="{14310943-1D48-4C20-B39B-E017C6E3B9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9EF879-716B-4051-9FC7-7E57F74DB17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956147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526E-5162-4175-A9F5-353BB1A71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0772A6-092C-4215-B2C6-55CE68ECFA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F2946C-2BB3-460F-B737-36B17EFF6C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C8C72-2DFF-417C-A7C0-7C7F465C96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7372B2-B39F-4296-9750-E61F80AD9E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276DA-1A0A-4F39-9D24-61C6199F5800}"/>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8" name="Footer Placeholder 7">
            <a:extLst>
              <a:ext uri="{FF2B5EF4-FFF2-40B4-BE49-F238E27FC236}">
                <a16:creationId xmlns:a16="http://schemas.microsoft.com/office/drawing/2014/main" id="{B280D814-D62B-498C-BA2C-C5DB78CED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630DAD-DF19-4640-AACE-29E5D6D3DCA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204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C948-919F-4E90-9A94-886AD47E39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7AEABF-56F7-4A1D-8631-988283367BA2}"/>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4" name="Footer Placeholder 3">
            <a:extLst>
              <a:ext uri="{FF2B5EF4-FFF2-40B4-BE49-F238E27FC236}">
                <a16:creationId xmlns:a16="http://schemas.microsoft.com/office/drawing/2014/main" id="{32229242-2236-4705-8F61-6D5CF6F187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6F38F-BC99-4DC8-8F9B-2A5DE9766BA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182216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C36C69-7F52-4084-B293-D6E01F6D70B0}"/>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3" name="Footer Placeholder 2">
            <a:extLst>
              <a:ext uri="{FF2B5EF4-FFF2-40B4-BE49-F238E27FC236}">
                <a16:creationId xmlns:a16="http://schemas.microsoft.com/office/drawing/2014/main" id="{3760713A-E0C0-4070-BBB5-63133F114A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A9C055-4395-48FF-9762-49374F2C2EF7}"/>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487000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C826-B324-4CF2-A027-525CE667CB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6B0B76-307C-42E1-82B4-518034C089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06FBD7-F91B-4286-B3EA-DC85F278F5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5D1D90-1BE7-42DC-AA35-691F131AD7CF}"/>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6" name="Footer Placeholder 5">
            <a:extLst>
              <a:ext uri="{FF2B5EF4-FFF2-40B4-BE49-F238E27FC236}">
                <a16:creationId xmlns:a16="http://schemas.microsoft.com/office/drawing/2014/main" id="{D334CA63-83C9-4469-B13F-1F51C5B56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11CD8-B129-4947-B711-0F65A1971D59}"/>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513055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F8DF-8E3C-4CCE-9B2D-B6D885105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604CD-68E6-41A7-BBBB-577A37B79D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C1B144-7850-4FA7-BD97-7DAC0DB83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395CE-79B7-4ADD-91B5-73F727442CBF}"/>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6" name="Footer Placeholder 5">
            <a:extLst>
              <a:ext uri="{FF2B5EF4-FFF2-40B4-BE49-F238E27FC236}">
                <a16:creationId xmlns:a16="http://schemas.microsoft.com/office/drawing/2014/main" id="{F466A324-2DCB-435B-A73D-24CD9E0402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5E5B0-E5F3-4039-8E99-BEBEBBAF18C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97296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20D7-C44A-4194-AB2C-E50B46347F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057E91-F33B-47C7-9DF9-C1630EE7E4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899A2-C69F-4E85-BEBE-4A1AE8D761C1}"/>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39442448-E18A-4C75-B4AF-266D1D2448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84F0C-EC15-4B28-A69D-94876D77CE32}"/>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8059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1D66C-00E2-4E67-ADD2-45381897E1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04EB8D-D597-499F-9642-C03B404D2A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9F8A9-7C73-48F6-9DEF-E3D3B72775BE}"/>
              </a:ext>
            </a:extLst>
          </p:cNvPr>
          <p:cNvSpPr>
            <a:spLocks noGrp="1"/>
          </p:cNvSpPr>
          <p:nvPr>
            <p:ph type="dt" sz="half" idx="10"/>
          </p:nvPr>
        </p:nvSpPr>
        <p:spPr/>
        <p:txBody>
          <a:body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1A82C08B-D38F-490D-8056-61AF04FD0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50F6E-956D-485A-863B-42D8E1784075}"/>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720779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4BB0A-F2CE-47CE-8BEA-B74D16A12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07DD92-C6F6-4DF2-93F5-8C761AA4D8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1A318-CEE7-4F98-8654-2AFE2D634D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3EA617-3AFA-49A0-8FAE-688329BB272B}" type="datetimeFigureOut">
              <a:rPr lang="en-GB" smtClean="0"/>
              <a:t>17/02/2026</a:t>
            </a:fld>
            <a:endParaRPr lang="en-GB"/>
          </a:p>
        </p:txBody>
      </p:sp>
      <p:sp>
        <p:nvSpPr>
          <p:cNvPr id="5" name="Footer Placeholder 4">
            <a:extLst>
              <a:ext uri="{FF2B5EF4-FFF2-40B4-BE49-F238E27FC236}">
                <a16:creationId xmlns:a16="http://schemas.microsoft.com/office/drawing/2014/main" id="{2F979597-3B25-4956-BACC-12A28CDB0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075BF4-34C6-4374-A95F-CDF6E3D098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58430-631B-4BAE-A742-1BA2A70E3AE8}" type="slidenum">
              <a:rPr lang="en-GB" smtClean="0"/>
              <a:t>‹#›</a:t>
            </a:fld>
            <a:endParaRPr lang="en-GB"/>
          </a:p>
        </p:txBody>
      </p:sp>
    </p:spTree>
    <p:extLst>
      <p:ext uri="{BB962C8B-B14F-4D97-AF65-F5344CB8AC3E}">
        <p14:creationId xmlns:p14="http://schemas.microsoft.com/office/powerpoint/2010/main" val="3923039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instonswish.org/bereavement-training-courses-school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hildhoodbereavementnetwork.org.uk/about-1/what-we-do/research-evidence/key-statistics" TargetMode="External"/><Relationship Id="rId2" Type="http://schemas.openxmlformats.org/officeDocument/2006/relationships/hyperlink" Target="https://www.bacp.co.uk/about-us/about-bacp/" TargetMode="External"/><Relationship Id="rId1" Type="http://schemas.openxmlformats.org/officeDocument/2006/relationships/slideLayout" Target="../slideLayouts/slideLayout2.xml"/><Relationship Id="rId6" Type="http://schemas.openxmlformats.org/officeDocument/2006/relationships/hyperlink" Target="https://www.sandybear.co.uk/children-and-young-people/" TargetMode="External"/><Relationship Id="rId5" Type="http://schemas.openxmlformats.org/officeDocument/2006/relationships/hyperlink" Target="https://www.childbereavementuk.org/death-bereavement-statistics?gad_source=1&amp;gad_campaignid=1693143101&amp;gclid=CjwKCAiAwNDMBhBfEiwAd7ti1OtPeUoQUA4NJU-SDNNlvw-nHlk45bpHo67VIi1O_fjyfN20i0r1AxoC0bIQAvD_BwE" TargetMode="External"/><Relationship Id="rId4" Type="http://schemas.openxmlformats.org/officeDocument/2006/relationships/hyperlink" Target="https://www.childbereavementuk.org/what-is-grie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E06B7-C10A-44C4-BC9C-55F2E976C74A}"/>
              </a:ext>
            </a:extLst>
          </p:cNvPr>
          <p:cNvSpPr>
            <a:spLocks noGrp="1"/>
          </p:cNvSpPr>
          <p:nvPr>
            <p:ph type="ctrTitle"/>
          </p:nvPr>
        </p:nvSpPr>
        <p:spPr>
          <a:xfrm>
            <a:off x="638882" y="639193"/>
            <a:ext cx="3571810" cy="3573516"/>
          </a:xfrm>
        </p:spPr>
        <p:txBody>
          <a:bodyPr>
            <a:normAutofit/>
          </a:bodyPr>
          <a:lstStyle/>
          <a:p>
            <a:pPr algn="l"/>
            <a:r>
              <a:rPr lang="en-GB" sz="4100" dirty="0"/>
              <a:t>Therapeutic Work with Individuals</a:t>
            </a:r>
            <a:br>
              <a:rPr lang="en-GB" sz="4100" dirty="0"/>
            </a:br>
            <a:br>
              <a:rPr lang="en-GB" sz="4100" dirty="0"/>
            </a:br>
            <a:br>
              <a:rPr lang="en-GB" sz="4100" dirty="0"/>
            </a:br>
            <a:r>
              <a:rPr lang="en-GB" sz="2400" dirty="0"/>
              <a:t>Session 6  </a:t>
            </a:r>
            <a:r>
              <a:rPr lang="en-GB" sz="2400" dirty="0">
                <a:cs typeface="Calibri"/>
              </a:rPr>
              <a:t>10.03.2026</a:t>
            </a:r>
            <a:endParaRPr lang="en-GB" sz="2400" dirty="0"/>
          </a:p>
        </p:txBody>
      </p:sp>
      <p:sp>
        <p:nvSpPr>
          <p:cNvPr id="3" name="Subtitle 2">
            <a:extLst>
              <a:ext uri="{FF2B5EF4-FFF2-40B4-BE49-F238E27FC236}">
                <a16:creationId xmlns:a16="http://schemas.microsoft.com/office/drawing/2014/main" id="{D5614EA1-E9DC-422E-A914-F4DDD434FAB6}"/>
              </a:ext>
            </a:extLst>
          </p:cNvPr>
          <p:cNvSpPr>
            <a:spLocks noGrp="1"/>
          </p:cNvSpPr>
          <p:nvPr>
            <p:ph type="subTitle" idx="1"/>
          </p:nvPr>
        </p:nvSpPr>
        <p:spPr>
          <a:xfrm>
            <a:off x="638882" y="4631161"/>
            <a:ext cx="3571810" cy="1559327"/>
          </a:xfrm>
        </p:spPr>
        <p:txBody>
          <a:bodyPr vert="horz" lIns="91440" tIns="45720" rIns="91440" bIns="45720" rtlCol="0" anchor="t">
            <a:normAutofit/>
          </a:bodyPr>
          <a:lstStyle/>
          <a:p>
            <a:pPr algn="l"/>
            <a:r>
              <a:rPr lang="en-GB" b="0" dirty="0">
                <a:effectLst/>
                <a:ea typeface="Times New Roman" panose="02020603050405020304" pitchFamily="18" charset="0"/>
              </a:rPr>
              <a:t>Childhood bereavement</a:t>
            </a:r>
            <a:endParaRPr lang="en-GB" b="1" dirty="0">
              <a:ea typeface="Times New Roman" panose="02020603050405020304" pitchFamily="18" charset="0"/>
            </a:endParaRPr>
          </a:p>
          <a:p>
            <a:pPr algn="l"/>
            <a:r>
              <a:rPr lang="en-US" dirty="0">
                <a:effectLst/>
                <a:ea typeface="Calibri" panose="020F0502020204030204" pitchFamily="34" charset="0"/>
              </a:rPr>
              <a:t>Supporting a bereaved child/young person</a:t>
            </a:r>
            <a:endParaRPr lang="en-GB" dirty="0">
              <a:cs typeface="Calibri"/>
            </a:endParaRP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9946D82E-9805-4D4D-A7CC-C40A3A20368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4654296" y="1391936"/>
            <a:ext cx="7214616" cy="4046696"/>
          </a:xfrm>
          <a:prstGeom prst="rect">
            <a:avLst/>
          </a:prstGeom>
        </p:spPr>
      </p:pic>
    </p:spTree>
    <p:extLst>
      <p:ext uri="{BB962C8B-B14F-4D97-AF65-F5344CB8AC3E}">
        <p14:creationId xmlns:p14="http://schemas.microsoft.com/office/powerpoint/2010/main" val="317918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8DB670-5948-4C96-A3B9-545A354137CF}"/>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Childhood bereavement</a:t>
            </a:r>
          </a:p>
        </p:txBody>
      </p:sp>
      <p:sp>
        <p:nvSpPr>
          <p:cNvPr id="3" name="Content Placeholder 2">
            <a:extLst>
              <a:ext uri="{FF2B5EF4-FFF2-40B4-BE49-F238E27FC236}">
                <a16:creationId xmlns:a16="http://schemas.microsoft.com/office/drawing/2014/main" id="{38CBF915-C950-4708-A16C-C7123134D0E0}"/>
              </a:ext>
            </a:extLst>
          </p:cNvPr>
          <p:cNvSpPr>
            <a:spLocks noGrp="1"/>
          </p:cNvSpPr>
          <p:nvPr>
            <p:ph idx="1"/>
          </p:nvPr>
        </p:nvSpPr>
        <p:spPr>
          <a:xfrm>
            <a:off x="1179226" y="3092970"/>
            <a:ext cx="9833548" cy="2693976"/>
          </a:xfrm>
        </p:spPr>
        <p:txBody>
          <a:bodyPr>
            <a:normAutofit/>
          </a:bodyPr>
          <a:lstStyle/>
          <a:p>
            <a:r>
              <a:rPr lang="en-GB" sz="3200" b="0" i="0" dirty="0">
                <a:solidFill>
                  <a:srgbClr val="111111"/>
                </a:solidFill>
                <a:effectLst/>
              </a:rPr>
              <a:t>Child bereavement</a:t>
            </a:r>
            <a:r>
              <a:rPr lang="en-GB" sz="3200" b="1" i="0" dirty="0">
                <a:solidFill>
                  <a:srgbClr val="111111"/>
                </a:solidFill>
                <a:effectLst/>
              </a:rPr>
              <a:t> occurs when a child loses someone of importance in their life</a:t>
            </a:r>
            <a:r>
              <a:rPr lang="en-GB" sz="3200" b="0" i="0" dirty="0">
                <a:solidFill>
                  <a:srgbClr val="111111"/>
                </a:solidFill>
                <a:effectLst/>
              </a:rPr>
              <a:t>. There is substantial research regarding grief in adults, but there is less focus in literature about grief among children</a:t>
            </a:r>
            <a:r>
              <a:rPr lang="en-GB" sz="3200" dirty="0">
                <a:solidFill>
                  <a:srgbClr val="111111"/>
                </a:solidFill>
              </a:rPr>
              <a:t> </a:t>
            </a:r>
            <a:r>
              <a:rPr lang="en-GB" sz="1200" dirty="0">
                <a:solidFill>
                  <a:srgbClr val="111111"/>
                </a:solidFill>
              </a:rPr>
              <a:t>(Childhood Bereavement Network, 2021)</a:t>
            </a:r>
          </a:p>
        </p:txBody>
      </p:sp>
    </p:spTree>
    <p:extLst>
      <p:ext uri="{BB962C8B-B14F-4D97-AF65-F5344CB8AC3E}">
        <p14:creationId xmlns:p14="http://schemas.microsoft.com/office/powerpoint/2010/main" val="163737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8DB670-5948-4C96-A3B9-545A354137CF}"/>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Childhood bereavement</a:t>
            </a:r>
          </a:p>
        </p:txBody>
      </p:sp>
      <p:sp>
        <p:nvSpPr>
          <p:cNvPr id="3" name="Content Placeholder 2">
            <a:extLst>
              <a:ext uri="{FF2B5EF4-FFF2-40B4-BE49-F238E27FC236}">
                <a16:creationId xmlns:a16="http://schemas.microsoft.com/office/drawing/2014/main" id="{38CBF915-C950-4708-A16C-C7123134D0E0}"/>
              </a:ext>
            </a:extLst>
          </p:cNvPr>
          <p:cNvSpPr>
            <a:spLocks noGrp="1"/>
          </p:cNvSpPr>
          <p:nvPr>
            <p:ph idx="1"/>
          </p:nvPr>
        </p:nvSpPr>
        <p:spPr>
          <a:xfrm>
            <a:off x="1179226" y="3092970"/>
            <a:ext cx="9833548" cy="2693976"/>
          </a:xfrm>
        </p:spPr>
        <p:txBody>
          <a:bodyPr>
            <a:normAutofit lnSpcReduction="10000"/>
          </a:bodyPr>
          <a:lstStyle/>
          <a:p>
            <a:r>
              <a:rPr lang="en-GB" sz="2600" b="0" i="0" dirty="0">
                <a:solidFill>
                  <a:srgbClr val="1B1464"/>
                </a:solidFill>
                <a:effectLst/>
              </a:rPr>
              <a:t>78% of 11-16 year olds said that they had been bereaved of a close relative or friend.</a:t>
            </a:r>
          </a:p>
          <a:p>
            <a:r>
              <a:rPr lang="en-GB" sz="2600" dirty="0">
                <a:solidFill>
                  <a:srgbClr val="1B1464"/>
                </a:solidFill>
              </a:rPr>
              <a:t>Around 26,900 parents die each year in the U.K., leaving dependent children. (1 parent every 20 minutes).</a:t>
            </a:r>
          </a:p>
          <a:p>
            <a:r>
              <a:rPr lang="en-GB" sz="2600" dirty="0">
                <a:solidFill>
                  <a:srgbClr val="1B1464"/>
                </a:solidFill>
              </a:rPr>
              <a:t>T</a:t>
            </a:r>
            <a:r>
              <a:rPr lang="en-GB" sz="2600" b="0" i="0" dirty="0">
                <a:solidFill>
                  <a:srgbClr val="1B1464"/>
                </a:solidFill>
                <a:effectLst/>
              </a:rPr>
              <a:t>hese parents left behind around 46,300 dependent children aged 0-17 each year.  (c.127 newly bereaved children every day).</a:t>
            </a:r>
          </a:p>
          <a:p>
            <a:pPr marL="0" indent="0" algn="r">
              <a:buNone/>
            </a:pPr>
            <a:r>
              <a:rPr lang="en-GB" sz="1200" dirty="0">
                <a:solidFill>
                  <a:srgbClr val="111111"/>
                </a:solidFill>
              </a:rPr>
              <a:t>(Child Bereavement UK,2026)</a:t>
            </a:r>
            <a:endParaRPr lang="en-GB" sz="1200" dirty="0">
              <a:solidFill>
                <a:srgbClr val="000000"/>
              </a:solidFill>
            </a:endParaRPr>
          </a:p>
        </p:txBody>
      </p:sp>
    </p:spTree>
    <p:extLst>
      <p:ext uri="{BB962C8B-B14F-4D97-AF65-F5344CB8AC3E}">
        <p14:creationId xmlns:p14="http://schemas.microsoft.com/office/powerpoint/2010/main" val="1571563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8DB670-5948-4C96-A3B9-545A354137CF}"/>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Childhood bereavement</a:t>
            </a:r>
          </a:p>
        </p:txBody>
      </p:sp>
      <p:sp>
        <p:nvSpPr>
          <p:cNvPr id="3" name="Content Placeholder 2">
            <a:extLst>
              <a:ext uri="{FF2B5EF4-FFF2-40B4-BE49-F238E27FC236}">
                <a16:creationId xmlns:a16="http://schemas.microsoft.com/office/drawing/2014/main" id="{38CBF915-C950-4708-A16C-C7123134D0E0}"/>
              </a:ext>
            </a:extLst>
          </p:cNvPr>
          <p:cNvSpPr>
            <a:spLocks noGrp="1"/>
          </p:cNvSpPr>
          <p:nvPr>
            <p:ph idx="1"/>
          </p:nvPr>
        </p:nvSpPr>
        <p:spPr>
          <a:xfrm>
            <a:off x="1179226" y="3092970"/>
            <a:ext cx="9833548" cy="2693976"/>
          </a:xfrm>
        </p:spPr>
        <p:txBody>
          <a:bodyPr>
            <a:normAutofit fontScale="92500" lnSpcReduction="20000"/>
          </a:bodyPr>
          <a:lstStyle/>
          <a:p>
            <a:r>
              <a:rPr lang="en-GB" sz="2300" b="0" i="0" dirty="0">
                <a:solidFill>
                  <a:srgbClr val="1B1464"/>
                </a:solidFill>
                <a:effectLst/>
              </a:rPr>
              <a:t>By the age of 16, </a:t>
            </a:r>
            <a:r>
              <a:rPr lang="en-GB" sz="2300" dirty="0">
                <a:solidFill>
                  <a:srgbClr val="1B1464"/>
                </a:solidFill>
              </a:rPr>
              <a:t>approx. </a:t>
            </a:r>
            <a:r>
              <a:rPr lang="en-GB" sz="2300" b="0" i="0" dirty="0">
                <a:solidFill>
                  <a:srgbClr val="1B1464"/>
                </a:solidFill>
                <a:effectLst/>
              </a:rPr>
              <a:t>1 in 20 young people will have experienced the death of one or both of their parents</a:t>
            </a:r>
          </a:p>
          <a:p>
            <a:r>
              <a:rPr lang="en-GB" sz="2300" b="0" i="0" dirty="0">
                <a:solidFill>
                  <a:srgbClr val="1B1464"/>
                </a:solidFill>
                <a:effectLst/>
              </a:rPr>
              <a:t>In 2024, around 3.5% of 5-16 year olds had been bereaved of a parent or sibling That is around 1 in 29 (or roughly one per classroom). In today's terms, that equates to around 339,000 school age children across the UK.</a:t>
            </a:r>
          </a:p>
          <a:p>
            <a:r>
              <a:rPr lang="en-GB" sz="2300" dirty="0">
                <a:solidFill>
                  <a:srgbClr val="1B1464"/>
                </a:solidFill>
              </a:rPr>
              <a:t>C</a:t>
            </a:r>
            <a:r>
              <a:rPr lang="en-GB" sz="2300" b="0" i="0" dirty="0">
                <a:solidFill>
                  <a:srgbClr val="1B1464"/>
                </a:solidFill>
                <a:effectLst/>
              </a:rPr>
              <a:t>hildren living in disadvantaged areas are more likely to be bereaved. </a:t>
            </a:r>
            <a:endParaRPr lang="en-GB" sz="2300" dirty="0">
              <a:solidFill>
                <a:srgbClr val="1B1464"/>
              </a:solidFill>
            </a:endParaRPr>
          </a:p>
          <a:p>
            <a:r>
              <a:rPr lang="en-GB" sz="2300" dirty="0">
                <a:solidFill>
                  <a:srgbClr val="1B1464"/>
                </a:solidFill>
              </a:rPr>
              <a:t>C</a:t>
            </a:r>
            <a:r>
              <a:rPr lang="en-GB" sz="2300" b="0" i="0" dirty="0">
                <a:solidFill>
                  <a:srgbClr val="1B1464"/>
                </a:solidFill>
                <a:effectLst/>
              </a:rPr>
              <a:t>hildren &amp; young people attending schools for children with </a:t>
            </a:r>
            <a:r>
              <a:rPr lang="en-GB" sz="2300" dirty="0">
                <a:solidFill>
                  <a:srgbClr val="1B1464"/>
                </a:solidFill>
              </a:rPr>
              <a:t>complex health needs </a:t>
            </a:r>
            <a:r>
              <a:rPr lang="en-GB" sz="2300" b="0" i="0" dirty="0">
                <a:solidFill>
                  <a:srgbClr val="1B1464"/>
                </a:solidFill>
                <a:effectLst/>
              </a:rPr>
              <a:t>are more likely to be bereaved of a friend than their peers in mainstream schools.</a:t>
            </a:r>
          </a:p>
          <a:p>
            <a:pPr marL="0" indent="0" algn="r">
              <a:buNone/>
            </a:pPr>
            <a:r>
              <a:rPr lang="en-GB" sz="1100" dirty="0">
                <a:solidFill>
                  <a:srgbClr val="111111"/>
                </a:solidFill>
              </a:rPr>
              <a:t>(Child Bereavement UK,2026)</a:t>
            </a:r>
            <a:endParaRPr lang="en-GB" sz="1100" dirty="0">
              <a:solidFill>
                <a:srgbClr val="000000"/>
              </a:solidFill>
            </a:endParaRPr>
          </a:p>
          <a:p>
            <a:pPr algn="r"/>
            <a:endParaRPr lang="en-GB" sz="1100" b="0" i="0" dirty="0">
              <a:solidFill>
                <a:srgbClr val="1B1464"/>
              </a:solidFill>
              <a:effectLst/>
            </a:endParaRPr>
          </a:p>
        </p:txBody>
      </p:sp>
    </p:spTree>
    <p:extLst>
      <p:ext uri="{BB962C8B-B14F-4D97-AF65-F5344CB8AC3E}">
        <p14:creationId xmlns:p14="http://schemas.microsoft.com/office/powerpoint/2010/main" val="940537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Children’s understanding of death:</a:t>
            </a:r>
            <a:br>
              <a:rPr lang="en-GB" dirty="0">
                <a:solidFill>
                  <a:srgbClr val="FFFFFF"/>
                </a:solidFill>
              </a:rPr>
            </a:br>
            <a:r>
              <a:rPr lang="en-GB" dirty="0">
                <a:solidFill>
                  <a:srgbClr val="FFFFFF"/>
                </a:solidFill>
              </a:rPr>
              <a:t>Under 2 years old</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lnSpcReduction="10000"/>
          </a:bodyPr>
          <a:lstStyle/>
          <a:p>
            <a:pPr algn="l"/>
            <a:r>
              <a:rPr lang="en-GB" sz="2000" dirty="0"/>
              <a:t>R</a:t>
            </a:r>
            <a:r>
              <a:rPr lang="en-GB" sz="2000" i="0" dirty="0">
                <a:effectLst/>
              </a:rPr>
              <a:t>eact to upset and changes in their environment</a:t>
            </a:r>
          </a:p>
          <a:p>
            <a:pPr algn="l"/>
            <a:r>
              <a:rPr lang="en-GB" sz="2000" dirty="0"/>
              <a:t>React to the</a:t>
            </a:r>
            <a:r>
              <a:rPr lang="en-GB" sz="2000" i="0" dirty="0">
                <a:effectLst/>
              </a:rPr>
              <a:t> emotional withdrawal if a parent or main carer is bereaved.</a:t>
            </a:r>
          </a:p>
          <a:p>
            <a:pPr algn="l"/>
            <a:r>
              <a:rPr lang="en-GB" sz="2000" dirty="0"/>
              <a:t>E</a:t>
            </a:r>
            <a:r>
              <a:rPr lang="en-GB" sz="2000" i="0" dirty="0">
                <a:effectLst/>
              </a:rPr>
              <a:t>xperience a sense of abandonment and insecurity </a:t>
            </a:r>
          </a:p>
          <a:p>
            <a:pPr algn="l"/>
            <a:r>
              <a:rPr lang="en-GB" sz="2000" dirty="0"/>
              <a:t>Can result</a:t>
            </a:r>
            <a:r>
              <a:rPr lang="en-GB" sz="2000" i="0" dirty="0">
                <a:effectLst/>
              </a:rPr>
              <a:t> in increased crying and disruption of sleep and feeding. </a:t>
            </a:r>
          </a:p>
          <a:p>
            <a:pPr algn="l"/>
            <a:r>
              <a:rPr lang="en-GB" sz="2000" i="0" dirty="0">
                <a:effectLst/>
              </a:rPr>
              <a:t>From around the age of 8 months or so, babies begin to develop a ‘mental image’ and have a sense of ‘missing them’. </a:t>
            </a:r>
          </a:p>
          <a:p>
            <a:pPr algn="l"/>
            <a:r>
              <a:rPr lang="en-GB" sz="2000" dirty="0"/>
              <a:t>M</a:t>
            </a:r>
            <a:r>
              <a:rPr lang="en-GB" sz="2000" i="0" dirty="0">
                <a:effectLst/>
              </a:rPr>
              <a:t>ay cry more or become more withdrawn</a:t>
            </a:r>
            <a:endParaRPr lang="en-GB" sz="2000" dirty="0"/>
          </a:p>
          <a:p>
            <a:pPr algn="l"/>
            <a:r>
              <a:rPr lang="en-GB" sz="2000" i="0" dirty="0">
                <a:effectLst/>
              </a:rPr>
              <a:t>May lose interest in toys or food </a:t>
            </a:r>
          </a:p>
          <a:p>
            <a:pPr algn="l"/>
            <a:r>
              <a:rPr lang="en-GB" sz="2000" i="0" dirty="0">
                <a:effectLst/>
              </a:rPr>
              <a:t>Supported by reassurance and  keeping to normal routines as much as possible.</a:t>
            </a:r>
          </a:p>
          <a:p>
            <a:pPr marL="0" indent="0" algn="r">
              <a:buNone/>
            </a:pPr>
            <a:r>
              <a:rPr lang="en-GB" sz="1200" dirty="0">
                <a:solidFill>
                  <a:srgbClr val="000000"/>
                </a:solidFill>
              </a:rPr>
              <a:t>Child Bereavement UK (2023)</a:t>
            </a:r>
          </a:p>
        </p:txBody>
      </p:sp>
    </p:spTree>
    <p:extLst>
      <p:ext uri="{BB962C8B-B14F-4D97-AF65-F5344CB8AC3E}">
        <p14:creationId xmlns:p14="http://schemas.microsoft.com/office/powerpoint/2010/main" val="2202539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Children’s understanding of death:</a:t>
            </a:r>
            <a:br>
              <a:rPr lang="en-GB" dirty="0">
                <a:solidFill>
                  <a:srgbClr val="FFFFFF"/>
                </a:solidFill>
              </a:rPr>
            </a:br>
            <a:r>
              <a:rPr lang="en-GB" dirty="0">
                <a:solidFill>
                  <a:srgbClr val="FFFFFF"/>
                </a:solidFill>
              </a:rPr>
              <a:t>2-5 years old</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algn="l"/>
            <a:r>
              <a:rPr lang="en-GB" sz="1800" b="0" i="0" dirty="0">
                <a:effectLst/>
                <a:latin typeface="frutiger w01"/>
              </a:rPr>
              <a:t>Begin to use the word ‘dead’ and develop an awareness that this is different to being alive. </a:t>
            </a:r>
          </a:p>
          <a:p>
            <a:pPr algn="l"/>
            <a:r>
              <a:rPr lang="en-GB" sz="1800" dirty="0">
                <a:latin typeface="frutiger w01"/>
              </a:rPr>
              <a:t>C</a:t>
            </a:r>
            <a:r>
              <a:rPr lang="en-GB" sz="1800" b="0" i="0" dirty="0">
                <a:effectLst/>
                <a:latin typeface="frutiger w01"/>
              </a:rPr>
              <a:t>annot grasp that death is permanent. May ask many questions about where the person who has died is and when that person will come back.</a:t>
            </a:r>
          </a:p>
          <a:p>
            <a:pPr algn="l"/>
            <a:r>
              <a:rPr lang="en-GB" sz="1800" b="0" i="0" dirty="0">
                <a:effectLst/>
                <a:latin typeface="frutiger w01"/>
              </a:rPr>
              <a:t>Young children interpret what they are told in a literal and concrete way</a:t>
            </a:r>
            <a:r>
              <a:rPr lang="en-GB" sz="1800" dirty="0">
                <a:latin typeface="frutiger w01"/>
              </a:rPr>
              <a:t>. Important to </a:t>
            </a:r>
            <a:r>
              <a:rPr lang="en-GB" sz="1800" b="0" i="0" dirty="0">
                <a:effectLst/>
                <a:latin typeface="frutiger w01"/>
              </a:rPr>
              <a:t>avoid offering explanations of death such as ‘lost’, ‘gone away’ or ‘gone to sleep’ </a:t>
            </a:r>
            <a:endParaRPr lang="en-GB" sz="1800" dirty="0">
              <a:latin typeface="frutiger w01"/>
            </a:endParaRPr>
          </a:p>
          <a:p>
            <a:pPr algn="l"/>
            <a:r>
              <a:rPr lang="en-GB" sz="1800" b="0" i="0" dirty="0">
                <a:effectLst/>
                <a:latin typeface="frutiger w01"/>
              </a:rPr>
              <a:t>Children may have disrupted sleep, altered appetite, less interest in play and may become more anxious about separation even when being left with familiar adults. </a:t>
            </a:r>
          </a:p>
          <a:p>
            <a:pPr algn="l"/>
            <a:r>
              <a:rPr lang="en-GB" sz="1800" b="0" i="0" dirty="0">
                <a:effectLst/>
                <a:latin typeface="frutiger w01"/>
              </a:rPr>
              <a:t>There may be regression in skills such as language or toilet training.</a:t>
            </a:r>
          </a:p>
          <a:p>
            <a:pPr marL="0" indent="0" algn="r">
              <a:buNone/>
            </a:pPr>
            <a:r>
              <a:rPr lang="en-GB" sz="1200" dirty="0">
                <a:solidFill>
                  <a:srgbClr val="000000"/>
                </a:solidFill>
              </a:rPr>
              <a:t>Child Bereavement UK (2023)</a:t>
            </a:r>
          </a:p>
          <a:p>
            <a:pPr marL="0" indent="0" algn="r">
              <a:buNone/>
            </a:pPr>
            <a:endParaRPr lang="en-GB" sz="2400" dirty="0">
              <a:solidFill>
                <a:srgbClr val="000000"/>
              </a:solidFill>
            </a:endParaRPr>
          </a:p>
        </p:txBody>
      </p:sp>
    </p:spTree>
    <p:extLst>
      <p:ext uri="{BB962C8B-B14F-4D97-AF65-F5344CB8AC3E}">
        <p14:creationId xmlns:p14="http://schemas.microsoft.com/office/powerpoint/2010/main" val="4005993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Children’s understanding of death:</a:t>
            </a:r>
            <a:br>
              <a:rPr lang="en-GB" dirty="0">
                <a:solidFill>
                  <a:srgbClr val="FFFFFF"/>
                </a:solidFill>
              </a:rPr>
            </a:br>
            <a:r>
              <a:rPr lang="en-GB" dirty="0">
                <a:solidFill>
                  <a:srgbClr val="FFFFFF"/>
                </a:solidFill>
              </a:rPr>
              <a:t>Primary school age</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algn="l"/>
            <a:endParaRPr lang="en-GB" sz="1600" b="0" i="0" dirty="0">
              <a:solidFill>
                <a:srgbClr val="636968"/>
              </a:solidFill>
              <a:effectLst/>
              <a:latin typeface="frutiger w01"/>
            </a:endParaRPr>
          </a:p>
          <a:p>
            <a:pPr algn="l"/>
            <a:r>
              <a:rPr lang="en-GB" sz="2000" b="0" i="0" dirty="0">
                <a:effectLst/>
                <a:latin typeface="frutiger w01"/>
              </a:rPr>
              <a:t>Gradually develop an understanding that death is permanent and irreversible and that the person who has died will not return. </a:t>
            </a:r>
          </a:p>
          <a:p>
            <a:r>
              <a:rPr lang="en-GB" sz="2000" dirty="0">
                <a:latin typeface="frutiger w01"/>
              </a:rPr>
              <a:t>B</a:t>
            </a:r>
            <a:r>
              <a:rPr lang="en-GB" sz="2000" b="0" i="0" dirty="0">
                <a:effectLst/>
                <a:latin typeface="frutiger w01"/>
              </a:rPr>
              <a:t>ecome anxious about their own, and others’, health and safety. </a:t>
            </a:r>
          </a:p>
          <a:p>
            <a:pPr algn="l"/>
            <a:r>
              <a:rPr lang="en-GB" sz="2000" b="0" i="0" dirty="0">
                <a:effectLst/>
                <a:latin typeface="frutiger w01"/>
              </a:rPr>
              <a:t>Children at this age need honest answers to their questions that can be built on over time</a:t>
            </a:r>
            <a:r>
              <a:rPr lang="en-GB" sz="2000" dirty="0">
                <a:latin typeface="frutiger w01"/>
              </a:rPr>
              <a:t>.</a:t>
            </a:r>
          </a:p>
          <a:p>
            <a:pPr algn="l"/>
            <a:r>
              <a:rPr lang="en-GB" sz="2000" b="0" i="0" dirty="0">
                <a:effectLst/>
                <a:latin typeface="frutiger w01"/>
              </a:rPr>
              <a:t>Need opportunities to express their feelings. They can need reassurance that nothing they said or thought caused the death.</a:t>
            </a:r>
          </a:p>
          <a:p>
            <a:pPr marL="0" indent="0" algn="r">
              <a:buNone/>
            </a:pPr>
            <a:r>
              <a:rPr lang="en-GB" sz="1200" dirty="0">
                <a:solidFill>
                  <a:srgbClr val="000000"/>
                </a:solidFill>
              </a:rPr>
              <a:t>Child Bereavement UK (2023)</a:t>
            </a:r>
          </a:p>
          <a:p>
            <a:pPr marL="0" indent="0" algn="r">
              <a:buNone/>
            </a:pPr>
            <a:endParaRPr lang="en-GB" sz="2400" dirty="0">
              <a:solidFill>
                <a:srgbClr val="000000"/>
              </a:solidFill>
            </a:endParaRPr>
          </a:p>
        </p:txBody>
      </p:sp>
    </p:spTree>
    <p:extLst>
      <p:ext uri="{BB962C8B-B14F-4D97-AF65-F5344CB8AC3E}">
        <p14:creationId xmlns:p14="http://schemas.microsoft.com/office/powerpoint/2010/main" val="241683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Children’s understanding of death:</a:t>
            </a:r>
            <a:br>
              <a:rPr lang="en-GB" dirty="0">
                <a:solidFill>
                  <a:srgbClr val="FFFFFF"/>
                </a:solidFill>
              </a:rPr>
            </a:br>
            <a:r>
              <a:rPr lang="en-GB" dirty="0">
                <a:solidFill>
                  <a:srgbClr val="FFFFFF"/>
                </a:solidFill>
              </a:rPr>
              <a:t>Teenagers</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fontScale="85000" lnSpcReduction="10000"/>
          </a:bodyPr>
          <a:lstStyle/>
          <a:p>
            <a:endParaRPr lang="en-GB" sz="1800" dirty="0"/>
          </a:p>
          <a:p>
            <a:endParaRPr lang="en-GB" sz="1800" dirty="0"/>
          </a:p>
          <a:p>
            <a:r>
              <a:rPr lang="en-GB" sz="1900" dirty="0"/>
              <a:t>G</a:t>
            </a:r>
            <a:r>
              <a:rPr lang="en-GB" sz="1900" b="0" i="0" dirty="0">
                <a:effectLst/>
              </a:rPr>
              <a:t>rief impacts on the developmental task of moving from dependence to independence. </a:t>
            </a:r>
          </a:p>
          <a:p>
            <a:r>
              <a:rPr lang="en-GB" sz="1900" b="0" i="0" dirty="0">
                <a:effectLst/>
              </a:rPr>
              <a:t>Young people do not like to feel different from their peers. </a:t>
            </a:r>
          </a:p>
          <a:p>
            <a:pPr algn="l"/>
            <a:r>
              <a:rPr lang="en-GB" sz="1900" b="0" i="0" dirty="0">
                <a:effectLst/>
              </a:rPr>
              <a:t>Teenagers will have an adult understanding of the concept of death but often have their own beliefs and strongly held views, and may challenge the beliefs and explanations offered by others.</a:t>
            </a:r>
          </a:p>
          <a:p>
            <a:pPr algn="l"/>
            <a:r>
              <a:rPr lang="en-GB" sz="1900" b="0" i="0" dirty="0">
                <a:effectLst/>
              </a:rPr>
              <a:t>Some may respond to a death by becoming more withdrawn, while others cope with the awareness of their own mortality through risk-taking behaviour in an attempt to get back some control where life feels out of control for them. </a:t>
            </a:r>
          </a:p>
          <a:p>
            <a:pPr algn="l"/>
            <a:r>
              <a:rPr lang="en-GB" sz="1900" b="0" i="0" dirty="0">
                <a:effectLst/>
              </a:rPr>
              <a:t>Other bereaved teenagers may take on adult responsibilities and become ‘the carer’ for those around them. Keeping to the usual boundaries of acceptable behaviour can be reassuring for bereaved young people.</a:t>
            </a:r>
          </a:p>
          <a:p>
            <a:pPr algn="l"/>
            <a:r>
              <a:rPr lang="en-GB" sz="1900" b="0" i="0" dirty="0">
                <a:effectLst/>
              </a:rPr>
              <a:t>Young people who have been bereaved at an earlier age may need to re-process their grief.</a:t>
            </a:r>
            <a:endParaRPr lang="en-GB" sz="1900" dirty="0"/>
          </a:p>
          <a:p>
            <a:pPr marL="0" indent="0" algn="r">
              <a:buNone/>
            </a:pPr>
            <a:r>
              <a:rPr lang="en-GB" sz="1300" dirty="0">
                <a:solidFill>
                  <a:srgbClr val="000000"/>
                </a:solidFill>
              </a:rPr>
              <a:t>Child Bereavement UK (2023)</a:t>
            </a:r>
          </a:p>
          <a:p>
            <a:pPr marL="0" indent="0" algn="r">
              <a:buNone/>
            </a:pPr>
            <a:endParaRPr lang="en-GB" sz="2400" dirty="0">
              <a:solidFill>
                <a:srgbClr val="000000"/>
              </a:solidFill>
            </a:endParaRPr>
          </a:p>
        </p:txBody>
      </p:sp>
    </p:spTree>
    <p:extLst>
      <p:ext uri="{BB962C8B-B14F-4D97-AF65-F5344CB8AC3E}">
        <p14:creationId xmlns:p14="http://schemas.microsoft.com/office/powerpoint/2010/main" val="294840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Grief</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algn="l"/>
            <a:r>
              <a:rPr lang="en-GB" sz="2400" b="1" i="0" dirty="0">
                <a:effectLst/>
              </a:rPr>
              <a:t>Grief may not feel normal but it is.</a:t>
            </a:r>
          </a:p>
          <a:p>
            <a:pPr algn="l"/>
            <a:r>
              <a:rPr lang="en-GB" sz="2400" b="1" i="0" dirty="0">
                <a:effectLst/>
              </a:rPr>
              <a:t> Everyone will grieve in their own way. </a:t>
            </a:r>
          </a:p>
          <a:p>
            <a:pPr algn="l"/>
            <a:r>
              <a:rPr lang="en-GB" sz="2400" b="1" dirty="0"/>
              <a:t>Children</a:t>
            </a:r>
            <a:r>
              <a:rPr lang="en-GB" sz="2400" b="1" i="0" dirty="0">
                <a:effectLst/>
              </a:rPr>
              <a:t> may experience all sorts of feelings or they may feel nothing. They may find it easy to talk or they might bottle all of their emotions up.</a:t>
            </a:r>
          </a:p>
          <a:p>
            <a:pPr algn="r"/>
            <a:br>
              <a:rPr lang="en-GB" sz="1600" dirty="0"/>
            </a:br>
            <a:r>
              <a:rPr lang="en-GB" sz="1600" dirty="0"/>
              <a:t>Child Bereavement UK (2023)</a:t>
            </a:r>
            <a:endParaRPr lang="en-GB" sz="2400" dirty="0">
              <a:solidFill>
                <a:srgbClr val="000000"/>
              </a:solidFill>
            </a:endParaRPr>
          </a:p>
        </p:txBody>
      </p:sp>
    </p:spTree>
    <p:extLst>
      <p:ext uri="{BB962C8B-B14F-4D97-AF65-F5344CB8AC3E}">
        <p14:creationId xmlns:p14="http://schemas.microsoft.com/office/powerpoint/2010/main" val="3423270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How can grief feel?</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fontScale="92500" lnSpcReduction="10000"/>
          </a:bodyPr>
          <a:lstStyle/>
          <a:p>
            <a:pPr algn="l"/>
            <a:r>
              <a:rPr lang="en-GB" sz="2400" b="1" i="0" dirty="0">
                <a:solidFill>
                  <a:srgbClr val="636968"/>
                </a:solidFill>
                <a:effectLst/>
                <a:latin typeface="frutiger w01"/>
              </a:rPr>
              <a:t>Numbness</a:t>
            </a:r>
            <a:r>
              <a:rPr lang="en-GB" sz="2400" b="0" i="0" dirty="0">
                <a:solidFill>
                  <a:srgbClr val="636968"/>
                </a:solidFill>
                <a:effectLst/>
                <a:latin typeface="frutiger w01"/>
              </a:rPr>
              <a:t>.</a:t>
            </a:r>
          </a:p>
          <a:p>
            <a:pPr algn="l"/>
            <a:r>
              <a:rPr lang="en-GB" sz="2400" b="1" i="0" dirty="0">
                <a:solidFill>
                  <a:srgbClr val="636968"/>
                </a:solidFill>
                <a:effectLst/>
                <a:latin typeface="frutiger w01"/>
              </a:rPr>
              <a:t>Disbelief</a:t>
            </a:r>
          </a:p>
          <a:p>
            <a:pPr algn="l"/>
            <a:r>
              <a:rPr lang="en-GB" sz="2400" b="1" i="0" dirty="0">
                <a:solidFill>
                  <a:srgbClr val="636968"/>
                </a:solidFill>
                <a:effectLst/>
                <a:latin typeface="frutiger w01"/>
              </a:rPr>
              <a:t>Confusion</a:t>
            </a:r>
            <a:r>
              <a:rPr lang="en-GB" sz="2400" b="0" i="0" dirty="0">
                <a:solidFill>
                  <a:srgbClr val="636968"/>
                </a:solidFill>
                <a:effectLst/>
                <a:latin typeface="frutiger w01"/>
              </a:rPr>
              <a:t> </a:t>
            </a:r>
          </a:p>
          <a:p>
            <a:pPr algn="l"/>
            <a:r>
              <a:rPr lang="en-GB" sz="2400" b="1" i="0" dirty="0">
                <a:solidFill>
                  <a:srgbClr val="636968"/>
                </a:solidFill>
                <a:effectLst/>
                <a:latin typeface="frutiger w01"/>
              </a:rPr>
              <a:t>Worry</a:t>
            </a:r>
            <a:r>
              <a:rPr lang="en-GB" sz="2400" b="0" i="0" dirty="0">
                <a:solidFill>
                  <a:srgbClr val="636968"/>
                </a:solidFill>
                <a:effectLst/>
                <a:latin typeface="frutiger w01"/>
              </a:rPr>
              <a:t> </a:t>
            </a:r>
          </a:p>
          <a:p>
            <a:pPr algn="l"/>
            <a:r>
              <a:rPr lang="en-GB" sz="2400" b="1" i="0" dirty="0">
                <a:solidFill>
                  <a:srgbClr val="636968"/>
                </a:solidFill>
                <a:effectLst/>
                <a:latin typeface="frutiger w01"/>
              </a:rPr>
              <a:t>Anger</a:t>
            </a:r>
            <a:r>
              <a:rPr lang="en-GB" sz="2400" b="0" i="0" dirty="0">
                <a:solidFill>
                  <a:srgbClr val="636968"/>
                </a:solidFill>
                <a:effectLst/>
                <a:latin typeface="frutiger w01"/>
              </a:rPr>
              <a:t> </a:t>
            </a:r>
          </a:p>
          <a:p>
            <a:pPr algn="l"/>
            <a:r>
              <a:rPr lang="en-GB" sz="2400" b="1" i="0" dirty="0">
                <a:solidFill>
                  <a:srgbClr val="636968"/>
                </a:solidFill>
                <a:effectLst/>
                <a:latin typeface="frutiger w01"/>
              </a:rPr>
              <a:t>Guilt and Regret</a:t>
            </a:r>
            <a:endParaRPr lang="en-GB" sz="2400" dirty="0">
              <a:solidFill>
                <a:srgbClr val="636968"/>
              </a:solidFill>
              <a:latin typeface="frutiger w01"/>
            </a:endParaRPr>
          </a:p>
          <a:p>
            <a:pPr algn="l"/>
            <a:r>
              <a:rPr lang="en-GB" sz="2400" b="1" i="0" dirty="0">
                <a:solidFill>
                  <a:srgbClr val="636968"/>
                </a:solidFill>
                <a:effectLst/>
                <a:latin typeface="frutiger w01"/>
              </a:rPr>
              <a:t>Loneliness</a:t>
            </a:r>
            <a:endParaRPr lang="en-GB" sz="2400" b="0" i="0" dirty="0">
              <a:solidFill>
                <a:srgbClr val="636968"/>
              </a:solidFill>
              <a:effectLst/>
              <a:latin typeface="frutiger w01"/>
            </a:endParaRPr>
          </a:p>
          <a:p>
            <a:pPr algn="l"/>
            <a:r>
              <a:rPr lang="en-GB" sz="2400" b="1" i="0" dirty="0">
                <a:solidFill>
                  <a:srgbClr val="636968"/>
                </a:solidFill>
                <a:effectLst/>
                <a:latin typeface="frutiger w01"/>
              </a:rPr>
              <a:t>Overwhelmed.  </a:t>
            </a:r>
          </a:p>
          <a:p>
            <a:pPr algn="l"/>
            <a:r>
              <a:rPr lang="en-GB" sz="2400" b="1" i="0" dirty="0">
                <a:solidFill>
                  <a:srgbClr val="636968"/>
                </a:solidFill>
                <a:effectLst/>
                <a:latin typeface="frutiger w01"/>
              </a:rPr>
              <a:t>Grief also has physical effects</a:t>
            </a:r>
            <a:endParaRPr lang="en-GB" sz="2400" dirty="0">
              <a:solidFill>
                <a:srgbClr val="636968"/>
              </a:solidFill>
              <a:latin typeface="frutiger w01"/>
            </a:endParaRPr>
          </a:p>
          <a:p>
            <a:pPr marL="0" indent="0">
              <a:buNone/>
            </a:pPr>
            <a:endParaRPr lang="en-GB" sz="2000" dirty="0"/>
          </a:p>
        </p:txBody>
      </p:sp>
    </p:spTree>
    <p:extLst>
      <p:ext uri="{BB962C8B-B14F-4D97-AF65-F5344CB8AC3E}">
        <p14:creationId xmlns:p14="http://schemas.microsoft.com/office/powerpoint/2010/main" val="1588538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Childhood bereavement</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a:bodyPr>
          <a:lstStyle/>
          <a:p>
            <a:r>
              <a:rPr lang="en-GB" b="0" i="0" dirty="0">
                <a:effectLst/>
                <a:latin typeface="Calibri" panose="020F0502020204030204" pitchFamily="34" charset="0"/>
                <a:cs typeface="Calibri" panose="020F0502020204030204" pitchFamily="34" charset="0"/>
              </a:rPr>
              <a:t>Children and young people grieve just as much as adults but they show it in different ways. </a:t>
            </a:r>
          </a:p>
          <a:p>
            <a:r>
              <a:rPr lang="en-GB" b="0" i="0" dirty="0">
                <a:effectLst/>
                <a:latin typeface="Calibri" panose="020F0502020204030204" pitchFamily="34" charset="0"/>
                <a:cs typeface="Calibri" panose="020F0502020204030204" pitchFamily="34" charset="0"/>
              </a:rPr>
              <a:t>They learn how to grieve by copying the responses of the adults around them</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48329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How might a bereaved child react?</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a:bodyPr>
          <a:lstStyle/>
          <a:p>
            <a:pPr algn="l"/>
            <a:r>
              <a:rPr lang="en-GB" b="1" i="0" dirty="0">
                <a:solidFill>
                  <a:srgbClr val="636968"/>
                </a:solidFill>
                <a:effectLst/>
                <a:latin typeface="frutiger w01"/>
              </a:rPr>
              <a:t>Picking up on tension and distress</a:t>
            </a:r>
          </a:p>
          <a:p>
            <a:pPr algn="l"/>
            <a:r>
              <a:rPr lang="en-GB" b="1" i="0" dirty="0">
                <a:solidFill>
                  <a:srgbClr val="636968"/>
                </a:solidFill>
                <a:effectLst/>
                <a:latin typeface="frutiger w01"/>
              </a:rPr>
              <a:t>Appearing not to react</a:t>
            </a:r>
          </a:p>
          <a:p>
            <a:pPr algn="l"/>
            <a:r>
              <a:rPr lang="en-GB" b="1" i="0" dirty="0">
                <a:solidFill>
                  <a:srgbClr val="636968"/>
                </a:solidFill>
                <a:effectLst/>
                <a:latin typeface="frutiger w01"/>
              </a:rPr>
              <a:t>Asking questions and exploring what death means</a:t>
            </a:r>
          </a:p>
          <a:p>
            <a:pPr algn="l"/>
            <a:r>
              <a:rPr lang="en-GB" b="1" i="0" dirty="0">
                <a:solidFill>
                  <a:srgbClr val="636968"/>
                </a:solidFill>
                <a:effectLst/>
                <a:latin typeface="frutiger w01"/>
              </a:rPr>
              <a:t>Feeling anxious or insecure</a:t>
            </a:r>
          </a:p>
          <a:p>
            <a:pPr algn="l"/>
            <a:r>
              <a:rPr lang="en-GB" b="1" i="0" dirty="0">
                <a:solidFill>
                  <a:srgbClr val="636968"/>
                </a:solidFill>
                <a:effectLst/>
                <a:latin typeface="frutiger w01"/>
              </a:rPr>
              <a:t>Anger</a:t>
            </a:r>
          </a:p>
          <a:p>
            <a:pPr marL="0" indent="0" algn="l">
              <a:buNone/>
            </a:pPr>
            <a:endParaRPr lang="en-GB" b="1" i="0" dirty="0">
              <a:solidFill>
                <a:srgbClr val="636968"/>
              </a:solidFill>
              <a:effectLst/>
              <a:latin typeface="frutiger w01"/>
            </a:endParaRPr>
          </a:p>
          <a:p>
            <a:endParaRPr lang="en-GB" sz="2000" dirty="0"/>
          </a:p>
        </p:txBody>
      </p:sp>
    </p:spTree>
    <p:extLst>
      <p:ext uri="{BB962C8B-B14F-4D97-AF65-F5344CB8AC3E}">
        <p14:creationId xmlns:p14="http://schemas.microsoft.com/office/powerpoint/2010/main" val="550371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How might a bereaved child react?</a:t>
            </a:r>
            <a:br>
              <a:rPr lang="en-GB" sz="4000" dirty="0">
                <a:solidFill>
                  <a:srgbClr val="FFFFFF"/>
                </a:solidFill>
              </a:rPr>
            </a:br>
            <a:r>
              <a:rPr lang="en-GB" sz="4000" dirty="0">
                <a:solidFill>
                  <a:srgbClr val="FFFFFF"/>
                </a:solidFill>
              </a:rPr>
              <a:t>What might help?</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1891970"/>
            <a:ext cx="9724031" cy="4109585"/>
          </a:xfrm>
        </p:spPr>
        <p:txBody>
          <a:bodyPr anchor="ctr">
            <a:normAutofit/>
          </a:bodyPr>
          <a:lstStyle/>
          <a:p>
            <a:pPr algn="l"/>
            <a:r>
              <a:rPr lang="en-GB" sz="1600" b="1" i="0" dirty="0">
                <a:effectLst/>
                <a:latin typeface="frutiger w01"/>
              </a:rPr>
              <a:t>Looking after adults or feeling responsible</a:t>
            </a:r>
          </a:p>
          <a:p>
            <a:pPr algn="l"/>
            <a:r>
              <a:rPr lang="en-GB" sz="1600" b="1" i="0" dirty="0">
                <a:effectLst/>
                <a:latin typeface="frutiger w01"/>
              </a:rPr>
              <a:t>Denying what has happened or taking risks</a:t>
            </a:r>
            <a:r>
              <a:rPr lang="en-GB" sz="1600" b="0" i="0" dirty="0">
                <a:effectLst/>
                <a:latin typeface="frutiger w01"/>
              </a:rPr>
              <a:t>.</a:t>
            </a:r>
          </a:p>
          <a:p>
            <a:pPr marL="0" indent="0" algn="l">
              <a:buNone/>
            </a:pPr>
            <a:endParaRPr lang="en-GB" sz="1600" b="1" i="0" dirty="0">
              <a:effectLst/>
              <a:latin typeface="frutiger w01"/>
            </a:endParaRPr>
          </a:p>
          <a:p>
            <a:pPr marL="0" indent="0" algn="l">
              <a:buNone/>
            </a:pPr>
            <a:r>
              <a:rPr lang="en-GB" sz="1600" b="1" i="0" u="sng" dirty="0">
                <a:effectLst/>
                <a:latin typeface="frutiger w01"/>
              </a:rPr>
              <a:t>What helps grieving children and young people?</a:t>
            </a:r>
          </a:p>
          <a:p>
            <a:pPr marL="0" indent="0" algn="l">
              <a:buNone/>
            </a:pPr>
            <a:r>
              <a:rPr lang="en-GB" sz="1600" b="0" i="0" dirty="0">
                <a:effectLst/>
                <a:latin typeface="frutiger w01"/>
              </a:rPr>
              <a:t>Every child is unique and will cope with the death of someone important in their own way. There is no magic formula but things that help include:</a:t>
            </a:r>
          </a:p>
          <a:p>
            <a:pPr marL="0" indent="0" algn="l">
              <a:buNone/>
            </a:pPr>
            <a:r>
              <a:rPr lang="en-GB" sz="1600" b="0" i="0" dirty="0">
                <a:effectLst/>
                <a:latin typeface="frutiger w01"/>
              </a:rPr>
              <a:t>Clear, honest and age-appropriate information</a:t>
            </a:r>
          </a:p>
          <a:p>
            <a:pPr marL="0" indent="0" algn="l">
              <a:buNone/>
            </a:pPr>
            <a:r>
              <a:rPr lang="en-GB" sz="1600" b="0" i="0" dirty="0">
                <a:effectLst/>
                <a:latin typeface="frutiger w01"/>
              </a:rPr>
              <a:t>Reassurance that they are not to blame and that different feelings are OK</a:t>
            </a:r>
          </a:p>
          <a:p>
            <a:pPr marL="0" indent="0" algn="l">
              <a:buNone/>
            </a:pPr>
            <a:r>
              <a:rPr lang="en-GB" sz="1600" b="0" i="0" dirty="0">
                <a:effectLst/>
                <a:latin typeface="frutiger w01"/>
              </a:rPr>
              <a:t>Normal routines and a clear demonstration that important adults are there for them</a:t>
            </a:r>
          </a:p>
          <a:p>
            <a:pPr marL="0" indent="0" algn="l">
              <a:buNone/>
            </a:pPr>
            <a:r>
              <a:rPr lang="en-GB" sz="1600" b="0" i="0" dirty="0">
                <a:effectLst/>
                <a:latin typeface="frutiger w01"/>
              </a:rPr>
              <a:t>Time to talk about what has happened, ask questions and build memories</a:t>
            </a:r>
          </a:p>
          <a:p>
            <a:pPr marL="0" indent="0" algn="l">
              <a:buNone/>
            </a:pPr>
            <a:r>
              <a:rPr lang="en-GB" sz="1600" dirty="0">
                <a:latin typeface="frutiger w01"/>
              </a:rPr>
              <a:t>B</a:t>
            </a:r>
            <a:r>
              <a:rPr lang="en-GB" sz="1600" b="0" i="0" dirty="0">
                <a:effectLst/>
                <a:latin typeface="frutiger w01"/>
              </a:rPr>
              <a:t>eing listened to and given time to grieve in their own way</a:t>
            </a:r>
          </a:p>
          <a:p>
            <a:endParaRPr lang="en-GB" sz="2000" dirty="0"/>
          </a:p>
        </p:txBody>
      </p:sp>
    </p:spTree>
    <p:extLst>
      <p:ext uri="{BB962C8B-B14F-4D97-AF65-F5344CB8AC3E}">
        <p14:creationId xmlns:p14="http://schemas.microsoft.com/office/powerpoint/2010/main" val="660316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9B15D-1848-4235-A7F5-AA137CBD02D3}"/>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What are the signs a child is struggling with grief?</a:t>
            </a:r>
          </a:p>
        </p:txBody>
      </p:sp>
      <p:sp>
        <p:nvSpPr>
          <p:cNvPr id="3" name="Content Placeholder 2">
            <a:extLst>
              <a:ext uri="{FF2B5EF4-FFF2-40B4-BE49-F238E27FC236}">
                <a16:creationId xmlns:a16="http://schemas.microsoft.com/office/drawing/2014/main" id="{130B9707-8042-41F3-B0A7-638EEDF4EF3E}"/>
              </a:ext>
            </a:extLst>
          </p:cNvPr>
          <p:cNvSpPr>
            <a:spLocks noGrp="1"/>
          </p:cNvSpPr>
          <p:nvPr>
            <p:ph idx="1"/>
          </p:nvPr>
        </p:nvSpPr>
        <p:spPr>
          <a:xfrm>
            <a:off x="1371599" y="2318197"/>
            <a:ext cx="9724031" cy="3683358"/>
          </a:xfrm>
        </p:spPr>
        <p:txBody>
          <a:bodyPr anchor="ctr">
            <a:normAutofit lnSpcReduction="10000"/>
          </a:bodyPr>
          <a:lstStyle/>
          <a:p>
            <a:pPr algn="l" fontAlgn="base"/>
            <a:r>
              <a:rPr lang="en-GB" sz="2000" b="0" i="0" dirty="0">
                <a:effectLst/>
              </a:rPr>
              <a:t>Children may not have the ability or vocabulary to explain their feelings after the death of a loved one. </a:t>
            </a:r>
          </a:p>
          <a:p>
            <a:pPr algn="l" fontAlgn="base"/>
            <a:r>
              <a:rPr lang="en-GB" sz="2000" dirty="0"/>
              <a:t>A r</a:t>
            </a:r>
            <a:r>
              <a:rPr lang="en-GB" sz="2000" b="0" i="0" dirty="0">
                <a:effectLst/>
              </a:rPr>
              <a:t>eluctance to be away from parents or carers</a:t>
            </a:r>
            <a:endParaRPr lang="en-GB" sz="2000" dirty="0"/>
          </a:p>
          <a:p>
            <a:pPr algn="l" fontAlgn="base"/>
            <a:r>
              <a:rPr lang="en-GB" sz="2000" dirty="0"/>
              <a:t>R</a:t>
            </a:r>
            <a:r>
              <a:rPr lang="en-GB" sz="2000" b="0" i="0" dirty="0">
                <a:effectLst/>
              </a:rPr>
              <a:t>egression, where the child behaves in ways more commonly associated with a younger age group</a:t>
            </a:r>
          </a:p>
          <a:p>
            <a:pPr algn="l" fontAlgn="base"/>
            <a:r>
              <a:rPr lang="en-GB" sz="2000" dirty="0"/>
              <a:t>R</a:t>
            </a:r>
            <a:r>
              <a:rPr lang="en-GB" sz="2000" b="0" i="0" dirty="0">
                <a:effectLst/>
              </a:rPr>
              <a:t>esistance to bedtime. </a:t>
            </a:r>
          </a:p>
          <a:p>
            <a:pPr algn="l" fontAlgn="base"/>
            <a:r>
              <a:rPr lang="en-GB" sz="2000" b="0" i="0" dirty="0">
                <a:effectLst/>
              </a:rPr>
              <a:t>Some children develop a more pronounced form of an existing behaviour, such as nail biting. This may be missed as a response to grief and explained as something the child has always done.</a:t>
            </a:r>
          </a:p>
          <a:p>
            <a:pPr algn="l" fontAlgn="base"/>
            <a:r>
              <a:rPr lang="en-GB" sz="2000" dirty="0"/>
              <a:t>E</a:t>
            </a:r>
            <a:r>
              <a:rPr lang="en-GB" sz="2000" b="0" i="0" dirty="0">
                <a:effectLst/>
              </a:rPr>
              <a:t>very child will react differently - there’s not a one-size-fits all response.</a:t>
            </a:r>
          </a:p>
          <a:p>
            <a:pPr marL="0" indent="0" algn="r">
              <a:buNone/>
            </a:pPr>
            <a:r>
              <a:rPr lang="en-GB" sz="1200" dirty="0"/>
              <a:t>BACP (2023)</a:t>
            </a:r>
          </a:p>
        </p:txBody>
      </p:sp>
    </p:spTree>
    <p:extLst>
      <p:ext uri="{BB962C8B-B14F-4D97-AF65-F5344CB8AC3E}">
        <p14:creationId xmlns:p14="http://schemas.microsoft.com/office/powerpoint/2010/main" val="2395129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Week 2</a:t>
            </a:r>
            <a:br>
              <a:rPr lang="en-GB" dirty="0">
                <a:solidFill>
                  <a:srgbClr val="FFFFFF"/>
                </a:solidFill>
              </a:rPr>
            </a:br>
            <a:r>
              <a:rPr lang="en-GB" dirty="0">
                <a:solidFill>
                  <a:srgbClr val="FFFFFF"/>
                </a:solidFill>
              </a:rPr>
              <a:t>Asynchronous task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a:buNone/>
            </a:pPr>
            <a:r>
              <a:rPr lang="en-GB" sz="2400" b="1" dirty="0">
                <a:solidFill>
                  <a:srgbClr val="000000"/>
                </a:solidFill>
              </a:rPr>
              <a:t>Task</a:t>
            </a:r>
          </a:p>
          <a:p>
            <a:pPr marL="0" indent="0" hangingPunct="0">
              <a:spcBef>
                <a:spcPts val="1200"/>
              </a:spcBef>
              <a:spcAft>
                <a:spcPts val="600"/>
              </a:spcAft>
              <a:buNone/>
              <a:tabLst>
                <a:tab pos="457200" algn="l"/>
                <a:tab pos="914400" algn="l"/>
                <a:tab pos="1371600" algn="l"/>
                <a:tab pos="1828800" algn="l"/>
              </a:tabLst>
            </a:pPr>
            <a:r>
              <a:rPr lang="en-GB" sz="2400" b="0" dirty="0">
                <a:effectLst/>
                <a:ea typeface="Times New Roman" panose="02020603050405020304" pitchFamily="18" charset="0"/>
              </a:rPr>
              <a:t>Winston’s Wish Bereavement training</a:t>
            </a:r>
            <a:endParaRPr lang="en-GB" sz="2400" b="1" dirty="0">
              <a:effectLst/>
              <a:ea typeface="Times New Roman" panose="02020603050405020304" pitchFamily="18" charset="0"/>
            </a:endParaRPr>
          </a:p>
          <a:p>
            <a:r>
              <a:rPr lang="en-US" sz="2400" u="sng" dirty="0">
                <a:solidFill>
                  <a:srgbClr val="0563C1"/>
                </a:solidFill>
                <a:effectLst/>
                <a:ea typeface="Calibri" panose="020F0502020204030204" pitchFamily="34" charset="0"/>
                <a:cs typeface="Calibri" panose="020F0502020204030204" pitchFamily="34" charset="0"/>
                <a:hlinkClick r:id="rId3"/>
              </a:rPr>
              <a:t>https://www.winstonswish.org/bereavement-training-courses-schools/</a:t>
            </a:r>
            <a:endParaRPr lang="en-GB" sz="2400" dirty="0">
              <a:solidFill>
                <a:srgbClr val="000000"/>
              </a:solidFill>
            </a:endParaRPr>
          </a:p>
        </p:txBody>
      </p:sp>
    </p:spTree>
    <p:extLst>
      <p:ext uri="{BB962C8B-B14F-4D97-AF65-F5344CB8AC3E}">
        <p14:creationId xmlns:p14="http://schemas.microsoft.com/office/powerpoint/2010/main" val="3798209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Next week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hangingPunct="0">
              <a:spcBef>
                <a:spcPts val="1200"/>
              </a:spcBef>
              <a:spcAft>
                <a:spcPts val="600"/>
              </a:spcAft>
              <a:buNone/>
              <a:tabLst>
                <a:tab pos="457200" algn="l"/>
                <a:tab pos="914400" algn="l"/>
                <a:tab pos="1371600" algn="l"/>
                <a:tab pos="1828800" algn="l"/>
              </a:tabLst>
            </a:pPr>
            <a:r>
              <a:rPr lang="en-GB" sz="2400" b="1" dirty="0">
                <a:effectLst/>
                <a:ea typeface="Times New Roman" panose="02020603050405020304" pitchFamily="18" charset="0"/>
              </a:rPr>
              <a:t>This afternoon:</a:t>
            </a:r>
          </a:p>
          <a:p>
            <a:pPr hangingPunct="0"/>
            <a:r>
              <a:rPr lang="en-GB" dirty="0"/>
              <a:t>Supporting a bereaved child/young person</a:t>
            </a:r>
            <a:endParaRPr lang="en-GB" b="1" dirty="0"/>
          </a:p>
          <a:p>
            <a:r>
              <a:rPr lang="en-US" dirty="0"/>
              <a:t>Analysis of the support and interventions available</a:t>
            </a:r>
            <a:endParaRPr lang="en-GB" sz="2400" b="1" dirty="0">
              <a:effectLst/>
              <a:ea typeface="Times New Roman" panose="02020603050405020304" pitchFamily="18" charset="0"/>
            </a:endParaRPr>
          </a:p>
        </p:txBody>
      </p:sp>
    </p:spTree>
    <p:extLst>
      <p:ext uri="{BB962C8B-B14F-4D97-AF65-F5344CB8AC3E}">
        <p14:creationId xmlns:p14="http://schemas.microsoft.com/office/powerpoint/2010/main" val="2151917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21FD7-F4D8-4524-A2AE-5AE4B2D17F0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 list</a:t>
            </a:r>
          </a:p>
        </p:txBody>
      </p:sp>
      <p:sp>
        <p:nvSpPr>
          <p:cNvPr id="3" name="Content Placeholder 2">
            <a:extLst>
              <a:ext uri="{FF2B5EF4-FFF2-40B4-BE49-F238E27FC236}">
                <a16:creationId xmlns:a16="http://schemas.microsoft.com/office/drawing/2014/main" id="{72F0FB22-1CCE-4FA9-9C6E-107104C7FCD5}"/>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British Association for Counselling &amp; Psychotherapy (2023) </a:t>
            </a:r>
            <a:r>
              <a:rPr lang="en-GB" sz="2000" i="1" dirty="0"/>
              <a:t>Bereavement Counselling. </a:t>
            </a:r>
            <a:r>
              <a:rPr lang="en-GB" sz="2000" dirty="0"/>
              <a:t>Available at </a:t>
            </a:r>
            <a:r>
              <a:rPr lang="en-GB" sz="2000" dirty="0">
                <a:hlinkClick r:id="rId2"/>
              </a:rPr>
              <a:t>https://www.bacp.co.uk/about-us/about-bacp/</a:t>
            </a:r>
            <a:r>
              <a:rPr lang="en-GB" sz="2000" dirty="0"/>
              <a:t> (Accessed 21.02.2023)</a:t>
            </a:r>
          </a:p>
          <a:p>
            <a:pPr marL="0" indent="0">
              <a:buNone/>
            </a:pPr>
            <a:r>
              <a:rPr lang="en-GB" sz="2000" dirty="0"/>
              <a:t>Childhood Bereavement Network (2022) </a:t>
            </a:r>
            <a:r>
              <a:rPr lang="en-GB" sz="2000" i="1" dirty="0"/>
              <a:t>Statistics. </a:t>
            </a:r>
            <a:r>
              <a:rPr lang="en-GB" sz="2000" dirty="0"/>
              <a:t>Available at </a:t>
            </a:r>
            <a:r>
              <a:rPr lang="en-GB" sz="2000" dirty="0">
                <a:hlinkClick r:id="rId3"/>
              </a:rPr>
              <a:t>https://childhoodbereavementnetwork.org.uk/about-1/what-we-do/research-evidence/key-statistics</a:t>
            </a:r>
            <a:r>
              <a:rPr lang="en-GB" sz="2000" dirty="0"/>
              <a:t> (Accessed 21.02.2023)</a:t>
            </a:r>
          </a:p>
          <a:p>
            <a:pPr marL="0" indent="0">
              <a:buNone/>
            </a:pPr>
            <a:r>
              <a:rPr lang="en-GB" sz="2000" dirty="0"/>
              <a:t>Child Bereavement UK (2023) </a:t>
            </a:r>
            <a:r>
              <a:rPr lang="en-GB" sz="2000" i="1" dirty="0"/>
              <a:t>What is grief? </a:t>
            </a:r>
            <a:r>
              <a:rPr lang="en-GB" sz="2000" dirty="0"/>
              <a:t>Available at </a:t>
            </a:r>
            <a:r>
              <a:rPr lang="en-GB" sz="2000" dirty="0">
                <a:hlinkClick r:id="rId4"/>
              </a:rPr>
              <a:t>https://www.childbereavementuk.org/what-is-grief</a:t>
            </a:r>
            <a:r>
              <a:rPr lang="en-GB" sz="2000" dirty="0"/>
              <a:t> (Accessed 21.02.2023)</a:t>
            </a:r>
          </a:p>
          <a:p>
            <a:pPr marL="0" indent="0">
              <a:buNone/>
            </a:pPr>
            <a:r>
              <a:rPr lang="en-GB" sz="2000" dirty="0"/>
              <a:t>Child Bereavement UK (2026) </a:t>
            </a:r>
            <a:r>
              <a:rPr lang="en-GB" sz="2000" i="1" dirty="0"/>
              <a:t>UK Death Statistics. </a:t>
            </a:r>
            <a:r>
              <a:rPr lang="en-GB" sz="2000" dirty="0"/>
              <a:t>Available at </a:t>
            </a:r>
            <a:r>
              <a:rPr lang="en-GB" sz="2000" dirty="0">
                <a:hlinkClick r:id="rId5"/>
              </a:rPr>
              <a:t>UK Death Statistics | Child Bereavement UK</a:t>
            </a:r>
            <a:r>
              <a:rPr lang="en-GB" sz="2000" dirty="0"/>
              <a:t> (Accessed 17.02.2026)</a:t>
            </a:r>
          </a:p>
          <a:p>
            <a:pPr marL="0" indent="0">
              <a:buNone/>
            </a:pPr>
            <a:r>
              <a:rPr lang="en-GB" sz="2000" dirty="0"/>
              <a:t>Sandy Bear Children’s Bereavement Charity (2023) </a:t>
            </a:r>
            <a:r>
              <a:rPr lang="en-GB" sz="2000" i="1" dirty="0"/>
              <a:t>Services. </a:t>
            </a:r>
            <a:r>
              <a:rPr lang="en-GB" sz="2000" dirty="0"/>
              <a:t>Available at </a:t>
            </a:r>
            <a:r>
              <a:rPr lang="en-GB" sz="2000" dirty="0">
                <a:hlinkClick r:id="rId6"/>
              </a:rPr>
              <a:t>Children and Young People - Sandy Bear</a:t>
            </a:r>
            <a:r>
              <a:rPr lang="en-GB" sz="2000" dirty="0"/>
              <a:t> (Accessed 05.02.2026)</a:t>
            </a:r>
          </a:p>
        </p:txBody>
      </p:sp>
    </p:spTree>
    <p:extLst>
      <p:ext uri="{BB962C8B-B14F-4D97-AF65-F5344CB8AC3E}">
        <p14:creationId xmlns:p14="http://schemas.microsoft.com/office/powerpoint/2010/main" val="1964616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e58e283192c98965d1a41391b0808a46">
  <xsd:schema xmlns:xsd="http://www.w3.org/2001/XMLSchema" xmlns:xs="http://www.w3.org/2001/XMLSchema" xmlns:p="http://schemas.microsoft.com/office/2006/metadata/properties" xmlns:ns2="c3080eb9-d5dd-4dac-98d5-7e8dbfadbeab" targetNamespace="http://schemas.microsoft.com/office/2006/metadata/properties" ma:root="true" ma:fieldsID="251bfc209c8a62bf4768105581658264" ns2:_="">
    <xsd:import namespace="c3080eb9-d5dd-4dac-98d5-7e8dbfadbea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6352C0-6FFF-491D-9318-652208D81E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080eb9-d5dd-4dac-98d5-7e8dbfadbe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7C9724-5E20-4884-AFB5-AC1238CFCDC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F0A538C-F92A-4D9C-A479-DD82A184B2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1308</Words>
  <Application>Microsoft Office PowerPoint</Application>
  <PresentationFormat>Widescreen</PresentationFormat>
  <Paragraphs>107</Paragraphs>
  <Slides>17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frutiger w01</vt:lpstr>
      <vt:lpstr>Arial</vt:lpstr>
      <vt:lpstr>Calibri</vt:lpstr>
      <vt:lpstr>Calibri Light</vt:lpstr>
      <vt:lpstr>Times New Roman</vt:lpstr>
      <vt:lpstr>Office Theme</vt:lpstr>
      <vt:lpstr>Therapeutic Work with Individuals   Session 6  10.03.2026</vt:lpstr>
      <vt:lpstr>Childhood bereavement</vt:lpstr>
      <vt:lpstr>Childhood bereavement</vt:lpstr>
      <vt:lpstr>Childhood bereavement</vt:lpstr>
      <vt:lpstr>Children’s understanding of death: Under 2 years old</vt:lpstr>
      <vt:lpstr>Children’s understanding of death: 2-5 years old</vt:lpstr>
      <vt:lpstr>Children’s understanding of death: Primary school age</vt:lpstr>
      <vt:lpstr>Children’s understanding of death: Teenagers</vt:lpstr>
      <vt:lpstr>Grief</vt:lpstr>
      <vt:lpstr>How can grief feel?</vt:lpstr>
      <vt:lpstr>Childhood bereavement</vt:lpstr>
      <vt:lpstr>How might a bereaved child react? </vt:lpstr>
      <vt:lpstr>How might a bereaved child react? What might help?</vt:lpstr>
      <vt:lpstr>What are the signs a child is struggling with grief?</vt:lpstr>
      <vt:lpstr>Week 2 Asynchronous task</vt:lpstr>
      <vt:lpstr>Next week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Sue Ainsworth</cp:lastModifiedBy>
  <cp:revision>37</cp:revision>
  <dcterms:created xsi:type="dcterms:W3CDTF">2021-02-23T10:22:27Z</dcterms:created>
  <dcterms:modified xsi:type="dcterms:W3CDTF">2026-02-17T12:25:19Z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