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notesMasterIdLst>
    <p:notesMasterId r:id="rId19"/>
  </p:notesMasterIdLst>
  <p:sldIdLst>
    <p:sldId id="257" r:id="rId2"/>
    <p:sldId id="256"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7E9F3D-660E-8AE0-E5DD-5291DD64AEFE}" v="3691" dt="2026-07-19T09:12:31.137"/>
    <p1510:client id="{49BA6880-15A5-A12F-412E-FBD7C5AA20DB}" v="1411" dt="2026-07-19T20:46:30.28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1701E77-4088-4DCC-B892-2093F91C922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CCA246E-6419-4DE6-BE91-70EF19BBADA9}">
      <dgm:prSet/>
      <dgm:spPr/>
      <dgm:t>
        <a:bodyPr/>
        <a:lstStyle/>
        <a:p>
          <a:r>
            <a:rPr lang="en-GB"/>
            <a:t>Name: Mr John cable</a:t>
          </a:r>
          <a:endParaRPr lang="en-US"/>
        </a:p>
      </dgm:t>
    </dgm:pt>
    <dgm:pt modelId="{86243C3C-8D3D-46D2-ABFD-778AF276354C}" type="parTrans" cxnId="{5480B873-3DFA-4F75-909C-CF229D313933}">
      <dgm:prSet/>
      <dgm:spPr/>
      <dgm:t>
        <a:bodyPr/>
        <a:lstStyle/>
        <a:p>
          <a:endParaRPr lang="en-US"/>
        </a:p>
      </dgm:t>
    </dgm:pt>
    <dgm:pt modelId="{EB6258BF-F80A-4C2E-8625-5932D03F450B}" type="sibTrans" cxnId="{5480B873-3DFA-4F75-909C-CF229D313933}">
      <dgm:prSet/>
      <dgm:spPr/>
      <dgm:t>
        <a:bodyPr/>
        <a:lstStyle/>
        <a:p>
          <a:endParaRPr lang="en-US"/>
        </a:p>
      </dgm:t>
    </dgm:pt>
    <dgm:pt modelId="{8579338C-F436-412B-AB86-079478B2CF98}">
      <dgm:prSet/>
      <dgm:spPr/>
      <dgm:t>
        <a:bodyPr/>
        <a:lstStyle/>
        <a:p>
          <a:r>
            <a:rPr lang="en-GB"/>
            <a:t>Age:67 </a:t>
          </a:r>
          <a:endParaRPr lang="en-US"/>
        </a:p>
      </dgm:t>
    </dgm:pt>
    <dgm:pt modelId="{4475FF69-816F-4312-ABFB-742B39C8047A}" type="parTrans" cxnId="{9497839C-66C0-4613-8B6B-EF53306B8918}">
      <dgm:prSet/>
      <dgm:spPr/>
      <dgm:t>
        <a:bodyPr/>
        <a:lstStyle/>
        <a:p>
          <a:endParaRPr lang="en-US"/>
        </a:p>
      </dgm:t>
    </dgm:pt>
    <dgm:pt modelId="{7604A9CE-BEB6-4901-9CC1-A279810C51EC}" type="sibTrans" cxnId="{9497839C-66C0-4613-8B6B-EF53306B8918}">
      <dgm:prSet/>
      <dgm:spPr/>
      <dgm:t>
        <a:bodyPr/>
        <a:lstStyle/>
        <a:p>
          <a:endParaRPr lang="en-US"/>
        </a:p>
      </dgm:t>
    </dgm:pt>
    <dgm:pt modelId="{60DA4B3F-B7EF-433F-B2A5-31D3436FB42E}">
      <dgm:prSet/>
      <dgm:spPr/>
      <dgm:t>
        <a:bodyPr/>
        <a:lstStyle/>
        <a:p>
          <a:r>
            <a:rPr lang="en-GB"/>
            <a:t>Ethnicity: black Caribbean</a:t>
          </a:r>
          <a:endParaRPr lang="en-US"/>
        </a:p>
      </dgm:t>
    </dgm:pt>
    <dgm:pt modelId="{FE864F80-8C95-4432-A71D-01A7D7FD54BD}" type="parTrans" cxnId="{12F66097-9ECD-4804-9973-4D695AE485B1}">
      <dgm:prSet/>
      <dgm:spPr/>
      <dgm:t>
        <a:bodyPr/>
        <a:lstStyle/>
        <a:p>
          <a:endParaRPr lang="en-US"/>
        </a:p>
      </dgm:t>
    </dgm:pt>
    <dgm:pt modelId="{DE70165E-DB0E-4914-ADA5-07A95DCB766C}" type="sibTrans" cxnId="{12F66097-9ECD-4804-9973-4D695AE485B1}">
      <dgm:prSet/>
      <dgm:spPr/>
      <dgm:t>
        <a:bodyPr/>
        <a:lstStyle/>
        <a:p>
          <a:endParaRPr lang="en-US"/>
        </a:p>
      </dgm:t>
    </dgm:pt>
    <dgm:pt modelId="{ED24E408-D1FD-4596-B2A5-95C84E49A796}">
      <dgm:prSet/>
      <dgm:spPr/>
      <dgm:t>
        <a:bodyPr/>
        <a:lstStyle/>
        <a:p>
          <a:r>
            <a:rPr lang="en-GB"/>
            <a:t>Occupation: retired HGV driver </a:t>
          </a:r>
          <a:endParaRPr lang="en-US"/>
        </a:p>
      </dgm:t>
    </dgm:pt>
    <dgm:pt modelId="{9EC51DEC-D732-4B83-8BE6-E36138035512}" type="parTrans" cxnId="{199D1AC2-9E39-4BA7-8595-08EB6F3CD660}">
      <dgm:prSet/>
      <dgm:spPr/>
      <dgm:t>
        <a:bodyPr/>
        <a:lstStyle/>
        <a:p>
          <a:endParaRPr lang="en-US"/>
        </a:p>
      </dgm:t>
    </dgm:pt>
    <dgm:pt modelId="{9F0CB219-7040-423D-A5AD-7BF95CBFDD54}" type="sibTrans" cxnId="{199D1AC2-9E39-4BA7-8595-08EB6F3CD660}">
      <dgm:prSet/>
      <dgm:spPr/>
      <dgm:t>
        <a:bodyPr/>
        <a:lstStyle/>
        <a:p>
          <a:endParaRPr lang="en-US"/>
        </a:p>
      </dgm:t>
    </dgm:pt>
    <dgm:pt modelId="{3A8D4664-E68C-457A-9890-5FC5F48BB8DD}">
      <dgm:prSet/>
      <dgm:spPr/>
      <dgm:t>
        <a:bodyPr/>
        <a:lstStyle/>
        <a:p>
          <a:r>
            <a:rPr lang="en-GB"/>
            <a:t>BMI: 31.2kg </a:t>
          </a:r>
          <a:endParaRPr lang="en-US"/>
        </a:p>
      </dgm:t>
    </dgm:pt>
    <dgm:pt modelId="{25C8A687-045D-4764-A838-C93BC1CF9BEC}" type="parTrans" cxnId="{2D568AB1-934C-44C6-A9FA-19DF5A683F27}">
      <dgm:prSet/>
      <dgm:spPr/>
      <dgm:t>
        <a:bodyPr/>
        <a:lstStyle/>
        <a:p>
          <a:endParaRPr lang="en-US"/>
        </a:p>
      </dgm:t>
    </dgm:pt>
    <dgm:pt modelId="{51A32175-9F04-44C3-8A3C-9BC27754A20C}" type="sibTrans" cxnId="{2D568AB1-934C-44C6-A9FA-19DF5A683F27}">
      <dgm:prSet/>
      <dgm:spPr/>
      <dgm:t>
        <a:bodyPr/>
        <a:lstStyle/>
        <a:p>
          <a:endParaRPr lang="en-US"/>
        </a:p>
      </dgm:t>
    </dgm:pt>
    <dgm:pt modelId="{4049E296-72FA-4C08-AF55-749DDC08312B}" type="pres">
      <dgm:prSet presAssocID="{31701E77-4088-4DCC-B892-2093F91C9223}" presName="linear" presStyleCnt="0">
        <dgm:presLayoutVars>
          <dgm:animLvl val="lvl"/>
          <dgm:resizeHandles val="exact"/>
        </dgm:presLayoutVars>
      </dgm:prSet>
      <dgm:spPr/>
    </dgm:pt>
    <dgm:pt modelId="{9390E8DF-E3D4-4226-A0C9-900E96E4F4FE}" type="pres">
      <dgm:prSet presAssocID="{BCCA246E-6419-4DE6-BE91-70EF19BBADA9}" presName="parentText" presStyleLbl="node1" presStyleIdx="0" presStyleCnt="5">
        <dgm:presLayoutVars>
          <dgm:chMax val="0"/>
          <dgm:bulletEnabled val="1"/>
        </dgm:presLayoutVars>
      </dgm:prSet>
      <dgm:spPr/>
    </dgm:pt>
    <dgm:pt modelId="{91E62020-3968-4D11-B85C-9F43C7C80374}" type="pres">
      <dgm:prSet presAssocID="{EB6258BF-F80A-4C2E-8625-5932D03F450B}" presName="spacer" presStyleCnt="0"/>
      <dgm:spPr/>
    </dgm:pt>
    <dgm:pt modelId="{600E3C39-1E8C-4B84-A2CA-CCFE1791AFD0}" type="pres">
      <dgm:prSet presAssocID="{8579338C-F436-412B-AB86-079478B2CF98}" presName="parentText" presStyleLbl="node1" presStyleIdx="1" presStyleCnt="5">
        <dgm:presLayoutVars>
          <dgm:chMax val="0"/>
          <dgm:bulletEnabled val="1"/>
        </dgm:presLayoutVars>
      </dgm:prSet>
      <dgm:spPr/>
    </dgm:pt>
    <dgm:pt modelId="{C1D27A2C-30C3-414D-9062-72D154EB21FE}" type="pres">
      <dgm:prSet presAssocID="{7604A9CE-BEB6-4901-9CC1-A279810C51EC}" presName="spacer" presStyleCnt="0"/>
      <dgm:spPr/>
    </dgm:pt>
    <dgm:pt modelId="{765951ED-27E4-4902-9E3E-1A87CB11444A}" type="pres">
      <dgm:prSet presAssocID="{60DA4B3F-B7EF-433F-B2A5-31D3436FB42E}" presName="parentText" presStyleLbl="node1" presStyleIdx="2" presStyleCnt="5">
        <dgm:presLayoutVars>
          <dgm:chMax val="0"/>
          <dgm:bulletEnabled val="1"/>
        </dgm:presLayoutVars>
      </dgm:prSet>
      <dgm:spPr/>
    </dgm:pt>
    <dgm:pt modelId="{08F85478-76EA-436E-AAD1-39C295E2A4A6}" type="pres">
      <dgm:prSet presAssocID="{DE70165E-DB0E-4914-ADA5-07A95DCB766C}" presName="spacer" presStyleCnt="0"/>
      <dgm:spPr/>
    </dgm:pt>
    <dgm:pt modelId="{1537BC9B-B2F8-43C2-A576-73FF94706DE6}" type="pres">
      <dgm:prSet presAssocID="{ED24E408-D1FD-4596-B2A5-95C84E49A796}" presName="parentText" presStyleLbl="node1" presStyleIdx="3" presStyleCnt="5">
        <dgm:presLayoutVars>
          <dgm:chMax val="0"/>
          <dgm:bulletEnabled val="1"/>
        </dgm:presLayoutVars>
      </dgm:prSet>
      <dgm:spPr/>
    </dgm:pt>
    <dgm:pt modelId="{57901AB7-B039-4E8E-A562-6032A7A938FD}" type="pres">
      <dgm:prSet presAssocID="{9F0CB219-7040-423D-A5AD-7BF95CBFDD54}" presName="spacer" presStyleCnt="0"/>
      <dgm:spPr/>
    </dgm:pt>
    <dgm:pt modelId="{1ED80471-9E34-4273-9E56-A25A7B5ACC64}" type="pres">
      <dgm:prSet presAssocID="{3A8D4664-E68C-457A-9890-5FC5F48BB8DD}" presName="parentText" presStyleLbl="node1" presStyleIdx="4" presStyleCnt="5">
        <dgm:presLayoutVars>
          <dgm:chMax val="0"/>
          <dgm:bulletEnabled val="1"/>
        </dgm:presLayoutVars>
      </dgm:prSet>
      <dgm:spPr/>
    </dgm:pt>
  </dgm:ptLst>
  <dgm:cxnLst>
    <dgm:cxn modelId="{4CEF0B5E-7795-4C71-AD5F-2A836E7DA366}" type="presOf" srcId="{60DA4B3F-B7EF-433F-B2A5-31D3436FB42E}" destId="{765951ED-27E4-4902-9E3E-1A87CB11444A}" srcOrd="0" destOrd="0" presId="urn:microsoft.com/office/officeart/2005/8/layout/vList2"/>
    <dgm:cxn modelId="{5480B873-3DFA-4F75-909C-CF229D313933}" srcId="{31701E77-4088-4DCC-B892-2093F91C9223}" destId="{BCCA246E-6419-4DE6-BE91-70EF19BBADA9}" srcOrd="0" destOrd="0" parTransId="{86243C3C-8D3D-46D2-ABFD-778AF276354C}" sibTransId="{EB6258BF-F80A-4C2E-8625-5932D03F450B}"/>
    <dgm:cxn modelId="{2C299D57-53EB-4DC4-A5C3-F8AE75EF75DA}" type="presOf" srcId="{31701E77-4088-4DCC-B892-2093F91C9223}" destId="{4049E296-72FA-4C08-AF55-749DDC08312B}" srcOrd="0" destOrd="0" presId="urn:microsoft.com/office/officeart/2005/8/layout/vList2"/>
    <dgm:cxn modelId="{8DD9EA96-B14C-4270-8ACD-A7B796E8328A}" type="presOf" srcId="{8579338C-F436-412B-AB86-079478B2CF98}" destId="{600E3C39-1E8C-4B84-A2CA-CCFE1791AFD0}" srcOrd="0" destOrd="0" presId="urn:microsoft.com/office/officeart/2005/8/layout/vList2"/>
    <dgm:cxn modelId="{12F66097-9ECD-4804-9973-4D695AE485B1}" srcId="{31701E77-4088-4DCC-B892-2093F91C9223}" destId="{60DA4B3F-B7EF-433F-B2A5-31D3436FB42E}" srcOrd="2" destOrd="0" parTransId="{FE864F80-8C95-4432-A71D-01A7D7FD54BD}" sibTransId="{DE70165E-DB0E-4914-ADA5-07A95DCB766C}"/>
    <dgm:cxn modelId="{9497839C-66C0-4613-8B6B-EF53306B8918}" srcId="{31701E77-4088-4DCC-B892-2093F91C9223}" destId="{8579338C-F436-412B-AB86-079478B2CF98}" srcOrd="1" destOrd="0" parTransId="{4475FF69-816F-4312-ABFB-742B39C8047A}" sibTransId="{7604A9CE-BEB6-4901-9CC1-A279810C51EC}"/>
    <dgm:cxn modelId="{BD438FAA-9A54-4FFC-957A-F0A36D7420AF}" type="presOf" srcId="{ED24E408-D1FD-4596-B2A5-95C84E49A796}" destId="{1537BC9B-B2F8-43C2-A576-73FF94706DE6}" srcOrd="0" destOrd="0" presId="urn:microsoft.com/office/officeart/2005/8/layout/vList2"/>
    <dgm:cxn modelId="{2D568AB1-934C-44C6-A9FA-19DF5A683F27}" srcId="{31701E77-4088-4DCC-B892-2093F91C9223}" destId="{3A8D4664-E68C-457A-9890-5FC5F48BB8DD}" srcOrd="4" destOrd="0" parTransId="{25C8A687-045D-4764-A838-C93BC1CF9BEC}" sibTransId="{51A32175-9F04-44C3-8A3C-9BC27754A20C}"/>
    <dgm:cxn modelId="{199D1AC2-9E39-4BA7-8595-08EB6F3CD660}" srcId="{31701E77-4088-4DCC-B892-2093F91C9223}" destId="{ED24E408-D1FD-4596-B2A5-95C84E49A796}" srcOrd="3" destOrd="0" parTransId="{9EC51DEC-D732-4B83-8BE6-E36138035512}" sibTransId="{9F0CB219-7040-423D-A5AD-7BF95CBFDD54}"/>
    <dgm:cxn modelId="{C329FFEF-4725-43B8-B377-AB4E6A700EA6}" type="presOf" srcId="{3A8D4664-E68C-457A-9890-5FC5F48BB8DD}" destId="{1ED80471-9E34-4273-9E56-A25A7B5ACC64}" srcOrd="0" destOrd="0" presId="urn:microsoft.com/office/officeart/2005/8/layout/vList2"/>
    <dgm:cxn modelId="{80DBF9F0-FC12-4941-B396-56653A3040A6}" type="presOf" srcId="{BCCA246E-6419-4DE6-BE91-70EF19BBADA9}" destId="{9390E8DF-E3D4-4226-A0C9-900E96E4F4FE}" srcOrd="0" destOrd="0" presId="urn:microsoft.com/office/officeart/2005/8/layout/vList2"/>
    <dgm:cxn modelId="{C5FB0B5C-D2AB-4631-B450-505FFB966D67}" type="presParOf" srcId="{4049E296-72FA-4C08-AF55-749DDC08312B}" destId="{9390E8DF-E3D4-4226-A0C9-900E96E4F4FE}" srcOrd="0" destOrd="0" presId="urn:microsoft.com/office/officeart/2005/8/layout/vList2"/>
    <dgm:cxn modelId="{F1DC99BF-9AD4-40A6-B3BC-05EAB8EC809A}" type="presParOf" srcId="{4049E296-72FA-4C08-AF55-749DDC08312B}" destId="{91E62020-3968-4D11-B85C-9F43C7C80374}" srcOrd="1" destOrd="0" presId="urn:microsoft.com/office/officeart/2005/8/layout/vList2"/>
    <dgm:cxn modelId="{DAF1EA82-3274-4BED-871C-B32494260B1D}" type="presParOf" srcId="{4049E296-72FA-4C08-AF55-749DDC08312B}" destId="{600E3C39-1E8C-4B84-A2CA-CCFE1791AFD0}" srcOrd="2" destOrd="0" presId="urn:microsoft.com/office/officeart/2005/8/layout/vList2"/>
    <dgm:cxn modelId="{543414A8-2ACF-46BA-92D9-40E346EEA5F9}" type="presParOf" srcId="{4049E296-72FA-4C08-AF55-749DDC08312B}" destId="{C1D27A2C-30C3-414D-9062-72D154EB21FE}" srcOrd="3" destOrd="0" presId="urn:microsoft.com/office/officeart/2005/8/layout/vList2"/>
    <dgm:cxn modelId="{C2575FF8-63AC-4201-B257-501D6950C848}" type="presParOf" srcId="{4049E296-72FA-4C08-AF55-749DDC08312B}" destId="{765951ED-27E4-4902-9E3E-1A87CB11444A}" srcOrd="4" destOrd="0" presId="urn:microsoft.com/office/officeart/2005/8/layout/vList2"/>
    <dgm:cxn modelId="{65B6DC35-4914-4007-BEC5-D25EE5FB193D}" type="presParOf" srcId="{4049E296-72FA-4C08-AF55-749DDC08312B}" destId="{08F85478-76EA-436E-AAD1-39C295E2A4A6}" srcOrd="5" destOrd="0" presId="urn:microsoft.com/office/officeart/2005/8/layout/vList2"/>
    <dgm:cxn modelId="{05DA91BD-3B2E-4586-B32A-D7C2F3516E0B}" type="presParOf" srcId="{4049E296-72FA-4C08-AF55-749DDC08312B}" destId="{1537BC9B-B2F8-43C2-A576-73FF94706DE6}" srcOrd="6" destOrd="0" presId="urn:microsoft.com/office/officeart/2005/8/layout/vList2"/>
    <dgm:cxn modelId="{F4E9D7AF-CBA1-42F0-803B-317165254C5C}" type="presParOf" srcId="{4049E296-72FA-4C08-AF55-749DDC08312B}" destId="{57901AB7-B039-4E8E-A562-6032A7A938FD}" srcOrd="7" destOrd="0" presId="urn:microsoft.com/office/officeart/2005/8/layout/vList2"/>
    <dgm:cxn modelId="{D4EE7712-8021-4D37-9037-2990000F43DD}" type="presParOf" srcId="{4049E296-72FA-4C08-AF55-749DDC08312B}" destId="{1ED80471-9E34-4273-9E56-A25A7B5ACC64}"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90E8DF-E3D4-4226-A0C9-900E96E4F4FE}">
      <dsp:nvSpPr>
        <dsp:cNvPr id="0" name=""/>
        <dsp:cNvSpPr/>
      </dsp:nvSpPr>
      <dsp:spPr>
        <a:xfrm>
          <a:off x="0" y="109060"/>
          <a:ext cx="4664075"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Name: Mr John cable</a:t>
          </a:r>
          <a:endParaRPr lang="en-US" sz="2700" kern="1200"/>
        </a:p>
      </dsp:txBody>
      <dsp:txXfrm>
        <a:off x="31613" y="140673"/>
        <a:ext cx="4600849" cy="584369"/>
      </dsp:txXfrm>
    </dsp:sp>
    <dsp:sp modelId="{600E3C39-1E8C-4B84-A2CA-CCFE1791AFD0}">
      <dsp:nvSpPr>
        <dsp:cNvPr id="0" name=""/>
        <dsp:cNvSpPr/>
      </dsp:nvSpPr>
      <dsp:spPr>
        <a:xfrm>
          <a:off x="0" y="834415"/>
          <a:ext cx="4664075"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Age:67 </a:t>
          </a:r>
          <a:endParaRPr lang="en-US" sz="2700" kern="1200"/>
        </a:p>
      </dsp:txBody>
      <dsp:txXfrm>
        <a:off x="31613" y="866028"/>
        <a:ext cx="4600849" cy="584369"/>
      </dsp:txXfrm>
    </dsp:sp>
    <dsp:sp modelId="{765951ED-27E4-4902-9E3E-1A87CB11444A}">
      <dsp:nvSpPr>
        <dsp:cNvPr id="0" name=""/>
        <dsp:cNvSpPr/>
      </dsp:nvSpPr>
      <dsp:spPr>
        <a:xfrm>
          <a:off x="0" y="1559771"/>
          <a:ext cx="4664075"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Ethnicity: black Caribbean</a:t>
          </a:r>
          <a:endParaRPr lang="en-US" sz="2700" kern="1200"/>
        </a:p>
      </dsp:txBody>
      <dsp:txXfrm>
        <a:off x="31613" y="1591384"/>
        <a:ext cx="4600849" cy="584369"/>
      </dsp:txXfrm>
    </dsp:sp>
    <dsp:sp modelId="{1537BC9B-B2F8-43C2-A576-73FF94706DE6}">
      <dsp:nvSpPr>
        <dsp:cNvPr id="0" name=""/>
        <dsp:cNvSpPr/>
      </dsp:nvSpPr>
      <dsp:spPr>
        <a:xfrm>
          <a:off x="0" y="2285126"/>
          <a:ext cx="4664075"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Occupation: retired HGV driver </a:t>
          </a:r>
          <a:endParaRPr lang="en-US" sz="2700" kern="1200"/>
        </a:p>
      </dsp:txBody>
      <dsp:txXfrm>
        <a:off x="31613" y="2316739"/>
        <a:ext cx="4600849" cy="584369"/>
      </dsp:txXfrm>
    </dsp:sp>
    <dsp:sp modelId="{1ED80471-9E34-4273-9E56-A25A7B5ACC64}">
      <dsp:nvSpPr>
        <dsp:cNvPr id="0" name=""/>
        <dsp:cNvSpPr/>
      </dsp:nvSpPr>
      <dsp:spPr>
        <a:xfrm>
          <a:off x="0" y="3010481"/>
          <a:ext cx="4664075"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BMI: 31.2kg </a:t>
          </a:r>
          <a:endParaRPr lang="en-US" sz="2700" kern="1200"/>
        </a:p>
      </dsp:txBody>
      <dsp:txXfrm>
        <a:off x="31613" y="3042094"/>
        <a:ext cx="4600849" cy="58436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20A65A-B941-4F3E-B9C4-D7CB0488B76C}" type="datetimeFigureOut">
              <a:rPr lang="en-GB" smtClean="0"/>
              <a:t>23/07/2026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BAA376-7E0C-4955-840C-47125B8C33C3}" type="slidenum">
              <a:rPr lang="en-GB" smtClean="0"/>
              <a:t>‹#›</a:t>
            </a:fld>
            <a:endParaRPr lang="en-GB"/>
          </a:p>
        </p:txBody>
      </p:sp>
    </p:spTree>
    <p:extLst>
      <p:ext uri="{BB962C8B-B14F-4D97-AF65-F5344CB8AC3E}">
        <p14:creationId xmlns:p14="http://schemas.microsoft.com/office/powerpoint/2010/main" val="30926985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BAA376-7E0C-4955-840C-47125B8C33C3}" type="slidenum">
              <a:rPr lang="en-GB" smtClean="0"/>
              <a:t>2</a:t>
            </a:fld>
            <a:endParaRPr lang="en-GB"/>
          </a:p>
        </p:txBody>
      </p:sp>
    </p:spTree>
    <p:extLst>
      <p:ext uri="{BB962C8B-B14F-4D97-AF65-F5344CB8AC3E}">
        <p14:creationId xmlns:p14="http://schemas.microsoft.com/office/powerpoint/2010/main" val="46824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The prostate gland, located beneath the bladder and surrounding the proximal urethra, is an essential part of the male reproductive system. It produces an alkaline prostatic fluid, which makes up approximately 30% of semen and supports sperm survival and movement. Prostate function, secretory activity, and normal tissue maintenance are regulated by testosterone and dihydrotestosterone (DHT), with DHT also promoting cell growth. Normal prostate size is maintained by a balance between cell growth and cell death, although the gland typically enlarges gradually with age. Abnormal changes in prostate cells can disrupt this balance, leading to excessive growth and the development of prostate cancer.</a:t>
            </a:r>
          </a:p>
        </p:txBody>
      </p:sp>
      <p:sp>
        <p:nvSpPr>
          <p:cNvPr id="4" name="Slide Number Placeholder 3"/>
          <p:cNvSpPr>
            <a:spLocks noGrp="1"/>
          </p:cNvSpPr>
          <p:nvPr>
            <p:ph type="sldNum" sz="quarter" idx="5"/>
          </p:nvPr>
        </p:nvSpPr>
        <p:spPr/>
        <p:txBody>
          <a:bodyPr/>
          <a:lstStyle/>
          <a:p>
            <a:fld id="{68BAA376-7E0C-4955-840C-47125B8C33C3}" type="slidenum">
              <a:rPr lang="en-GB" smtClean="0"/>
              <a:t>5</a:t>
            </a:fld>
            <a:endParaRPr lang="en-GB"/>
          </a:p>
        </p:txBody>
      </p:sp>
    </p:spTree>
    <p:extLst>
      <p:ext uri="{BB962C8B-B14F-4D97-AF65-F5344CB8AC3E}">
        <p14:creationId xmlns:p14="http://schemas.microsoft.com/office/powerpoint/2010/main" val="4739074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Prostate cancer can significantly affect urinary function because the prostate gland surrounds the urethra, the tube responsible for transporting urine from the bladder. As cancerous growth causes enlargement of the prostate, the urethra may become compressed, leading to obstruction of normal urine flow and the development of lower urinary tract symptoms. Patients may experience difficulty initiating urination, known as urinary hesitancy, or may notice interruptions during urination due to reduced bladder emptying efficiency. A weakened urine stream can occur because the narrowed urethra limits the force and volume of urine passing through.</a:t>
            </a:r>
          </a:p>
          <a:p>
            <a:r>
              <a:rPr lang="en-GB" sz="1200" kern="1200" dirty="0">
                <a:solidFill>
                  <a:schemeClr val="tx1"/>
                </a:solidFill>
                <a:effectLst/>
                <a:latin typeface="+mn-lt"/>
                <a:ea typeface="+mn-ea"/>
                <a:cs typeface="+mn-cs"/>
              </a:rPr>
              <a:t>Prostate cancer may also cause increased urinary frequency, particularly during the night (nocturia), and urinary urgency due to changes in bladder function and irritation caused by pressure on surrounding structures. Some individuals may experience a burning sensation or pain during urination; however, these symptoms can also indicate urinary tract infection and require appropriate assessment. The presence of blood in the urine (haematuria) is considered a significant clinical symptom that requires prompt medical investigation, as it may indicate more advanced disease or other underlying urinary tract conditions.</a:t>
            </a:r>
          </a:p>
          <a:p>
            <a:endParaRPr lang="en-GB" dirty="0"/>
          </a:p>
        </p:txBody>
      </p:sp>
      <p:sp>
        <p:nvSpPr>
          <p:cNvPr id="4" name="Slide Number Placeholder 3"/>
          <p:cNvSpPr>
            <a:spLocks noGrp="1"/>
          </p:cNvSpPr>
          <p:nvPr>
            <p:ph type="sldNum" sz="quarter" idx="5"/>
          </p:nvPr>
        </p:nvSpPr>
        <p:spPr/>
        <p:txBody>
          <a:bodyPr/>
          <a:lstStyle/>
          <a:p>
            <a:fld id="{68BAA376-7E0C-4955-840C-47125B8C33C3}" type="slidenum">
              <a:rPr lang="en-GB" smtClean="0"/>
              <a:t>6</a:t>
            </a:fld>
            <a:endParaRPr lang="en-GB"/>
          </a:p>
        </p:txBody>
      </p:sp>
    </p:spTree>
    <p:extLst>
      <p:ext uri="{BB962C8B-B14F-4D97-AF65-F5344CB8AC3E}">
        <p14:creationId xmlns:p14="http://schemas.microsoft.com/office/powerpoint/2010/main" val="40854999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Prostate cancer can have a significant impact on male reproductive function, although it does not usually cause immediate infertility. The prostate gland contributes to reproductive health by producing seminal fluid, which supports sperm survival, movement, and transportation during ejaculation. When prostate cancer affects normal gland function, or when treatments such as surgery, radiotherapy, or hormone therapy alter reproductive structures and hormonal regulation, reproductive changes may occur.</a:t>
            </a:r>
          </a:p>
          <a:p>
            <a:r>
              <a:rPr lang="en-GB" sz="1200" kern="1200" dirty="0">
                <a:solidFill>
                  <a:schemeClr val="tx1"/>
                </a:solidFill>
                <a:effectLst/>
                <a:latin typeface="+mn-lt"/>
                <a:ea typeface="+mn-ea"/>
                <a:cs typeface="+mn-cs"/>
              </a:rPr>
              <a:t>One possible effect is </a:t>
            </a:r>
            <a:r>
              <a:rPr lang="en-GB" sz="1200" b="1" kern="1200" dirty="0">
                <a:solidFill>
                  <a:schemeClr val="tx1"/>
                </a:solidFill>
                <a:effectLst/>
                <a:latin typeface="+mn-lt"/>
                <a:ea typeface="+mn-ea"/>
                <a:cs typeface="+mn-cs"/>
              </a:rPr>
              <a:t>altered ejaculation</a:t>
            </a:r>
            <a:r>
              <a:rPr lang="en-GB" sz="1200" kern="1200" dirty="0">
                <a:solidFill>
                  <a:schemeClr val="tx1"/>
                </a:solidFill>
                <a:effectLst/>
                <a:latin typeface="+mn-lt"/>
                <a:ea typeface="+mn-ea"/>
                <a:cs typeface="+mn-cs"/>
              </a:rPr>
              <a:t>, where there may be changes in semen volume, composition, or the ability to ejaculate due to disruption of normal prostate and seminal vesicle function. Prostate cancer and its treatments can also contribute to </a:t>
            </a:r>
            <a:r>
              <a:rPr lang="en-GB" sz="1200" b="1" kern="1200" dirty="0">
                <a:solidFill>
                  <a:schemeClr val="tx1"/>
                </a:solidFill>
                <a:effectLst/>
                <a:latin typeface="+mn-lt"/>
                <a:ea typeface="+mn-ea"/>
                <a:cs typeface="+mn-cs"/>
              </a:rPr>
              <a:t>erectile dysfunction</a:t>
            </a:r>
            <a:r>
              <a:rPr lang="en-GB" sz="1200" kern="1200" dirty="0">
                <a:solidFill>
                  <a:schemeClr val="tx1"/>
                </a:solidFill>
                <a:effectLst/>
                <a:latin typeface="+mn-lt"/>
                <a:ea typeface="+mn-ea"/>
                <a:cs typeface="+mn-cs"/>
              </a:rPr>
              <a:t>, as tumour growth or treatment-related damage may affect the nerves and blood vessels involved in achieving and maintaining an erection. In addition, some men may experience </a:t>
            </a:r>
            <a:r>
              <a:rPr lang="en-GB" sz="1200" b="1" kern="1200" dirty="0">
                <a:solidFill>
                  <a:schemeClr val="tx1"/>
                </a:solidFill>
                <a:effectLst/>
                <a:latin typeface="+mn-lt"/>
                <a:ea typeface="+mn-ea"/>
                <a:cs typeface="+mn-cs"/>
              </a:rPr>
              <a:t>painful ejaculation</a:t>
            </a:r>
            <a:r>
              <a:rPr lang="en-GB" sz="1200" kern="1200" dirty="0">
                <a:solidFill>
                  <a:schemeClr val="tx1"/>
                </a:solidFill>
                <a:effectLst/>
                <a:latin typeface="+mn-lt"/>
                <a:ea typeface="+mn-ea"/>
                <a:cs typeface="+mn-cs"/>
              </a:rPr>
              <a:t> due to inflammation, pressure from tumour growth, or changes within the prostate and surrounding tissues. These effects can have physical, emotional, and psychological consequences, highlighting the importance of providing appropriate information, support, and person-centred care throughout the patient's treatment journey.</a:t>
            </a:r>
          </a:p>
          <a:p>
            <a:endParaRPr lang="en-GB" dirty="0"/>
          </a:p>
        </p:txBody>
      </p:sp>
      <p:sp>
        <p:nvSpPr>
          <p:cNvPr id="4" name="Slide Number Placeholder 3"/>
          <p:cNvSpPr>
            <a:spLocks noGrp="1"/>
          </p:cNvSpPr>
          <p:nvPr>
            <p:ph type="sldNum" sz="quarter" idx="5"/>
          </p:nvPr>
        </p:nvSpPr>
        <p:spPr/>
        <p:txBody>
          <a:bodyPr/>
          <a:lstStyle/>
          <a:p>
            <a:fld id="{68BAA376-7E0C-4955-840C-47125B8C33C3}" type="slidenum">
              <a:rPr lang="en-GB" smtClean="0"/>
              <a:t>7</a:t>
            </a:fld>
            <a:endParaRPr lang="en-GB"/>
          </a:p>
        </p:txBody>
      </p:sp>
    </p:spTree>
    <p:extLst>
      <p:ext uri="{BB962C8B-B14F-4D97-AF65-F5344CB8AC3E}">
        <p14:creationId xmlns:p14="http://schemas.microsoft.com/office/powerpoint/2010/main" val="39830814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Prostate cancer develops through genetic alterations, including DNA mutations in prostate epithelial cells, which disrupt normal cellular regulation and lead to uncontrolled cell growth. These mutations promote abnormal cell division, reduce apoptosis (programmed cell death), and contribute to tumour formation. As the cancer progresses, malignant cells may invade surrounding tissues or spread to distant sites through metastasis, resulting in advanced disease and associated complications (Tzelepi, 2023).</a:t>
            </a:r>
          </a:p>
          <a:p>
            <a:r>
              <a:rPr lang="en-GB" dirty="0"/>
              <a:t>The growth of many prostate cancers is driven by androgen signalling, particularly through testosterone and its more potent derivative, dihydrotestosterone (DHT). Testosterone is converted to DHT by the enzyme 5-alpha-reductase, and DHT binds to androgen receptors within prostate cells, stimulating pathways that promote tumour growth. This androgen dependence forms the basis of androgen deprivation therapy, which reduces androgen stimulation by lowering testosterone levels or blocking androgen receptors. Over time, however, some prostate cancer cells develop resistance by producing their own androgens or activating alternative signalling pathways, allowing tumour growth despite very low testosterone levels. This results in castration-resistant prostate cancer, an advanced stage of the disease that requires further specialist management (Tzelepi, 2023).</a:t>
            </a:r>
          </a:p>
          <a:p>
            <a:endParaRPr lang="en-GB" dirty="0"/>
          </a:p>
        </p:txBody>
      </p:sp>
      <p:sp>
        <p:nvSpPr>
          <p:cNvPr id="4" name="Slide Number Placeholder 3"/>
          <p:cNvSpPr>
            <a:spLocks noGrp="1"/>
          </p:cNvSpPr>
          <p:nvPr>
            <p:ph type="sldNum" sz="quarter" idx="5"/>
          </p:nvPr>
        </p:nvSpPr>
        <p:spPr/>
        <p:txBody>
          <a:bodyPr/>
          <a:lstStyle/>
          <a:p>
            <a:fld id="{68BAA376-7E0C-4955-840C-47125B8C33C3}" type="slidenum">
              <a:rPr lang="en-GB" smtClean="0"/>
              <a:t>8</a:t>
            </a:fld>
            <a:endParaRPr lang="en-GB"/>
          </a:p>
        </p:txBody>
      </p:sp>
    </p:spTree>
    <p:extLst>
      <p:ext uri="{BB962C8B-B14F-4D97-AF65-F5344CB8AC3E}">
        <p14:creationId xmlns:p14="http://schemas.microsoft.com/office/powerpoint/2010/main" val="1868653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Prostate cancer can cause significant structural and functional changes within the prostate gland and surrounding tissues. As malignant cells proliferate, tumours may enlarge the prostate, compress the urethra, and obstruct urinary flow, resulting in symptoms such as urinary hesitancy, a weak stream, increased frequency, and incomplete bladder emptying. As the disease progresses, cancer cells may invade nearby tissues or metastasise to distant sites, particularly the bones.</a:t>
            </a:r>
          </a:p>
          <a:p>
            <a:r>
              <a:rPr lang="en-GB" dirty="0"/>
              <a:t>The disease and its treatments can also impair urinary and sexual function, leading to urinary incontinence, erectile dysfunction, ejaculatory changes, reduced fertility, and hormonal disturbances. In advanced disease, patients may experience fatigue, unintentional weight loss, anaemia, and chronic bone pain, which can reduce mobility, independence, and overall physical functioning. These physical effects, together with changes in sexual function and fertility, can significantly affect emotional wellbeing, relationships, and quality of life, highlighting the importance of a holistic, person-centred approach to care.</a:t>
            </a:r>
          </a:p>
          <a:p>
            <a:endParaRPr lang="en-GB" dirty="0"/>
          </a:p>
        </p:txBody>
      </p:sp>
      <p:sp>
        <p:nvSpPr>
          <p:cNvPr id="4" name="Slide Number Placeholder 3"/>
          <p:cNvSpPr>
            <a:spLocks noGrp="1"/>
          </p:cNvSpPr>
          <p:nvPr>
            <p:ph type="sldNum" sz="quarter" idx="5"/>
          </p:nvPr>
        </p:nvSpPr>
        <p:spPr/>
        <p:txBody>
          <a:bodyPr/>
          <a:lstStyle/>
          <a:p>
            <a:fld id="{68BAA376-7E0C-4955-840C-47125B8C33C3}" type="slidenum">
              <a:rPr lang="en-GB" smtClean="0"/>
              <a:t>9</a:t>
            </a:fld>
            <a:endParaRPr lang="en-GB"/>
          </a:p>
        </p:txBody>
      </p:sp>
    </p:spTree>
    <p:extLst>
      <p:ext uri="{BB962C8B-B14F-4D97-AF65-F5344CB8AC3E}">
        <p14:creationId xmlns:p14="http://schemas.microsoft.com/office/powerpoint/2010/main" val="3545133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Clinical assessment plays an essential role in delivering person-centred care for individuals with suspected prostate cancer. Healthcare professionals consider a range of factors, including urinary symptoms, general health status, medical history, and family history of prostate disease, to understand the patient's individual risk profile and clinical needs. A physical examination, including a </a:t>
            </a:r>
            <a:r>
              <a:rPr lang="en-GB" sz="1200" b="1" kern="1200" dirty="0">
                <a:solidFill>
                  <a:schemeClr val="tx1"/>
                </a:solidFill>
                <a:effectLst/>
                <a:latin typeface="+mn-lt"/>
                <a:ea typeface="+mn-ea"/>
                <a:cs typeface="+mn-cs"/>
              </a:rPr>
              <a:t>digital rectal examination (DRE)</a:t>
            </a:r>
            <a:r>
              <a:rPr lang="en-GB" sz="1200" kern="1200" dirty="0">
                <a:solidFill>
                  <a:schemeClr val="tx1"/>
                </a:solidFill>
                <a:effectLst/>
                <a:latin typeface="+mn-lt"/>
                <a:ea typeface="+mn-ea"/>
                <a:cs typeface="+mn-cs"/>
              </a:rPr>
              <a:t>, may be performed to assess the size, shape, and texture of the prostate and identify any abnormalities that may require further investigation.</a:t>
            </a:r>
          </a:p>
          <a:p>
            <a:r>
              <a:rPr lang="en-GB" sz="1200" kern="1200" dirty="0">
                <a:solidFill>
                  <a:schemeClr val="tx1"/>
                </a:solidFill>
                <a:effectLst/>
                <a:latin typeface="+mn-lt"/>
                <a:ea typeface="+mn-ea"/>
                <a:cs typeface="+mn-cs"/>
              </a:rPr>
              <a:t>For Mr Cable, initial investigations included a blood test measuring </a:t>
            </a:r>
            <a:r>
              <a:rPr lang="en-GB" sz="1200" b="1" kern="1200" dirty="0">
                <a:solidFill>
                  <a:schemeClr val="tx1"/>
                </a:solidFill>
                <a:effectLst/>
                <a:latin typeface="+mn-lt"/>
                <a:ea typeface="+mn-ea"/>
                <a:cs typeface="+mn-cs"/>
              </a:rPr>
              <a:t>prostate-specific antigen (PSA)</a:t>
            </a:r>
            <a:r>
              <a:rPr lang="en-GB" sz="1200" kern="1200" dirty="0">
                <a:solidFill>
                  <a:schemeClr val="tx1"/>
                </a:solidFill>
                <a:effectLst/>
                <a:latin typeface="+mn-lt"/>
                <a:ea typeface="+mn-ea"/>
                <a:cs typeface="+mn-cs"/>
              </a:rPr>
              <a:t> levels. His PSA level was recorded at </a:t>
            </a:r>
            <a:r>
              <a:rPr lang="en-GB" sz="1200" b="1" kern="1200" dirty="0">
                <a:solidFill>
                  <a:schemeClr val="tx1"/>
                </a:solidFill>
                <a:effectLst/>
                <a:latin typeface="+mn-lt"/>
                <a:ea typeface="+mn-ea"/>
                <a:cs typeface="+mn-cs"/>
              </a:rPr>
              <a:t>12 ng/mL</a:t>
            </a:r>
            <a:r>
              <a:rPr lang="en-GB" sz="1200" kern="1200" dirty="0">
                <a:solidFill>
                  <a:schemeClr val="tx1"/>
                </a:solidFill>
                <a:effectLst/>
                <a:latin typeface="+mn-lt"/>
                <a:ea typeface="+mn-ea"/>
                <a:cs typeface="+mn-cs"/>
              </a:rPr>
              <a:t>, which is above the expected range and may indicate the need for further assessment, although PSA levels can also be influenced by other prostate conditions.</a:t>
            </a:r>
          </a:p>
          <a:p>
            <a:r>
              <a:rPr lang="en-GB" sz="1200" kern="1200" dirty="0">
                <a:solidFill>
                  <a:schemeClr val="tx1"/>
                </a:solidFill>
                <a:effectLst/>
                <a:latin typeface="+mn-lt"/>
                <a:ea typeface="+mn-ea"/>
                <a:cs typeface="+mn-cs"/>
              </a:rPr>
              <a:t>Following referral for further investigation, Mr Cable underwent a </a:t>
            </a:r>
            <a:r>
              <a:rPr lang="en-GB" sz="1200" b="1" kern="1200" dirty="0">
                <a:solidFill>
                  <a:schemeClr val="tx1"/>
                </a:solidFill>
                <a:effectLst/>
                <a:latin typeface="+mn-lt"/>
                <a:ea typeface="+mn-ea"/>
                <a:cs typeface="+mn-cs"/>
              </a:rPr>
              <a:t>multiparametric magnetic resonance imaging (MRI) scan</a:t>
            </a:r>
            <a:r>
              <a:rPr lang="en-GB" sz="1200" kern="1200" dirty="0">
                <a:solidFill>
                  <a:schemeClr val="tx1"/>
                </a:solidFill>
                <a:effectLst/>
                <a:latin typeface="+mn-lt"/>
                <a:ea typeface="+mn-ea"/>
                <a:cs typeface="+mn-cs"/>
              </a:rPr>
              <a:t> of the prostate. The results identified a suspicious lesion with a </a:t>
            </a:r>
            <a:r>
              <a:rPr lang="en-GB" sz="1200" b="1" kern="1200" dirty="0">
                <a:solidFill>
                  <a:schemeClr val="tx1"/>
                </a:solidFill>
                <a:effectLst/>
                <a:latin typeface="+mn-lt"/>
                <a:ea typeface="+mn-ea"/>
                <a:cs typeface="+mn-cs"/>
              </a:rPr>
              <a:t>PI-RADS 5 score</a:t>
            </a:r>
            <a:r>
              <a:rPr lang="en-GB" sz="1200" kern="1200" dirty="0">
                <a:solidFill>
                  <a:schemeClr val="tx1"/>
                </a:solidFill>
                <a:effectLst/>
                <a:latin typeface="+mn-lt"/>
                <a:ea typeface="+mn-ea"/>
                <a:cs typeface="+mn-cs"/>
              </a:rPr>
              <a:t>, indicating a high likelihood of clinically significant prostate cancer and the need for further specialist assessment and management (Prostate Cancer UK, 2025). These investigations support early diagnosis, accurate staging, and informed shared decision-making regarding appropriate treatment options.</a:t>
            </a:r>
            <a:endParaRPr lang="en-GB" dirty="0"/>
          </a:p>
        </p:txBody>
      </p:sp>
      <p:sp>
        <p:nvSpPr>
          <p:cNvPr id="4" name="Slide Number Placeholder 3"/>
          <p:cNvSpPr>
            <a:spLocks noGrp="1"/>
          </p:cNvSpPr>
          <p:nvPr>
            <p:ph type="sldNum" sz="quarter" idx="5"/>
          </p:nvPr>
        </p:nvSpPr>
        <p:spPr/>
        <p:txBody>
          <a:bodyPr/>
          <a:lstStyle/>
          <a:p>
            <a:fld id="{68BAA376-7E0C-4955-840C-47125B8C33C3}" type="slidenum">
              <a:rPr lang="en-GB" smtClean="0"/>
              <a:t>10</a:t>
            </a:fld>
            <a:endParaRPr lang="en-GB"/>
          </a:p>
        </p:txBody>
      </p:sp>
    </p:spTree>
    <p:extLst>
      <p:ext uri="{BB962C8B-B14F-4D97-AF65-F5344CB8AC3E}">
        <p14:creationId xmlns:p14="http://schemas.microsoft.com/office/powerpoint/2010/main" val="20266519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The management of prostate cancer should follow evidence-based guidelines, with treatment decisions based on the stage and risk classification of the disease, the patient's overall health, life expectancy, and personal preferences. According to NICE guidance, treatment options may include radical prostatectomy (surgical removal of the prostate), radiotherapy, and androgen deprivation therapy (ADT), which is often combined with radiotherapy to reduce androgen stimulation of prostate cancer cells (NICE, 2019). Treatment decisions should involve shared decision-making between the patient and the multidisciplinary team, with discussions covering the potential benefits, risks, adverse effects, and impact on quality of life to ensure care aligns with the individual's values and preferences (NICE, 2019).</a:t>
            </a:r>
          </a:p>
          <a:p>
            <a:r>
              <a:rPr lang="en-GB" dirty="0"/>
              <a:t>Supportive care should also include lifestyle interventions. Regular physical activity, aiming for at least 150 minutes of moderate-intensity exercise each week, can improve cardiovascular fitness, maintain muscle strength, reduce treatment-related fatigue, and enhance overall wellbeing. Maintaining a healthy body weight, following a balanced diet, limiting alcohol intake within NHS recommendations, and stopping smoking may improve treatment outcomes, reduce the risk of comorbidities, and support recovery as part of a holistic, person-centred approach to prostate cancer care (World Cancer Research Fund, 2018).</a:t>
            </a:r>
          </a:p>
          <a:p>
            <a:endParaRPr lang="en-GB" dirty="0"/>
          </a:p>
        </p:txBody>
      </p:sp>
      <p:sp>
        <p:nvSpPr>
          <p:cNvPr id="4" name="Slide Number Placeholder 3"/>
          <p:cNvSpPr>
            <a:spLocks noGrp="1"/>
          </p:cNvSpPr>
          <p:nvPr>
            <p:ph type="sldNum" sz="quarter" idx="5"/>
          </p:nvPr>
        </p:nvSpPr>
        <p:spPr/>
        <p:txBody>
          <a:bodyPr/>
          <a:lstStyle/>
          <a:p>
            <a:fld id="{68BAA376-7E0C-4955-840C-47125B8C33C3}" type="slidenum">
              <a:rPr lang="en-GB" smtClean="0"/>
              <a:t>11</a:t>
            </a:fld>
            <a:endParaRPr lang="en-GB"/>
          </a:p>
        </p:txBody>
      </p:sp>
    </p:spTree>
    <p:extLst>
      <p:ext uri="{BB962C8B-B14F-4D97-AF65-F5344CB8AC3E}">
        <p14:creationId xmlns:p14="http://schemas.microsoft.com/office/powerpoint/2010/main" val="3974756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Effective multidisciplinary team (MDT) working ensures that John's physical, psychological, social, and emotional needs are addressed through coordinated, person-centred care in accordance with NHS values and NICE guidance (NICE, 2026). Effective communication is essential to help John understand his diagnosis, treatment options, and ongoing care. Healthcare professionals should provide clear, honest, and accessible information, encourage questions, and check his understanding throughout the decision-making process.</a:t>
            </a:r>
          </a:p>
          <a:p>
            <a:r>
              <a:rPr lang="en-GB" dirty="0"/>
              <a:t>Shared decision-making is central to person-centred care, enabling John to make informed choices after discussing the benefits, risks, and potential side effects of each treatment option. This ensures that care reflects his preferences, values, and individual circumstances. Throughout his care, confidentiality must be maintained in line with NHS policies and professional standards, with personal information shared only with members of the multidisciplinary team involved in his care, with his consent, or where legally required.</a:t>
            </a:r>
          </a:p>
          <a:p>
            <a:endParaRPr lang="en-GB" dirty="0"/>
          </a:p>
        </p:txBody>
      </p:sp>
      <p:sp>
        <p:nvSpPr>
          <p:cNvPr id="4" name="Slide Number Placeholder 3"/>
          <p:cNvSpPr>
            <a:spLocks noGrp="1"/>
          </p:cNvSpPr>
          <p:nvPr>
            <p:ph type="sldNum" sz="quarter" idx="5"/>
          </p:nvPr>
        </p:nvSpPr>
        <p:spPr/>
        <p:txBody>
          <a:bodyPr/>
          <a:lstStyle/>
          <a:p>
            <a:fld id="{68BAA376-7E0C-4955-840C-47125B8C33C3}" type="slidenum">
              <a:rPr lang="en-GB" smtClean="0"/>
              <a:t>12</a:t>
            </a:fld>
            <a:endParaRPr lang="en-GB"/>
          </a:p>
        </p:txBody>
      </p:sp>
    </p:spTree>
    <p:extLst>
      <p:ext uri="{BB962C8B-B14F-4D97-AF65-F5344CB8AC3E}">
        <p14:creationId xmlns:p14="http://schemas.microsoft.com/office/powerpoint/2010/main" val="15634590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John's treatment plan includes hormone therapy followed by radiotherapy. Throughout his treatment, he will undergo regular PSA monitoring, side-effect assessment, and ongoing support from the multidisciplinary team.</a:t>
            </a:r>
          </a:p>
        </p:txBody>
      </p:sp>
      <p:sp>
        <p:nvSpPr>
          <p:cNvPr id="4" name="Slide Number Placeholder 3"/>
          <p:cNvSpPr>
            <a:spLocks noGrp="1"/>
          </p:cNvSpPr>
          <p:nvPr>
            <p:ph type="sldNum" sz="quarter" idx="5"/>
          </p:nvPr>
        </p:nvSpPr>
        <p:spPr/>
        <p:txBody>
          <a:bodyPr/>
          <a:lstStyle/>
          <a:p>
            <a:fld id="{68BAA376-7E0C-4955-840C-47125B8C33C3}" type="slidenum">
              <a:rPr lang="en-GB" smtClean="0"/>
              <a:t>13</a:t>
            </a:fld>
            <a:endParaRPr lang="en-GB"/>
          </a:p>
        </p:txBody>
      </p:sp>
    </p:spTree>
    <p:extLst>
      <p:ext uri="{BB962C8B-B14F-4D97-AF65-F5344CB8AC3E}">
        <p14:creationId xmlns:p14="http://schemas.microsoft.com/office/powerpoint/2010/main" val="7778891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Treatment for prostate cancer depends on the stage of the disease, the patient's age, overall health, and personal preferences. The aim is to control or eliminate the cancer while maintaining the best possible quality of life. Patients should receive clear, accessible information about their diagnosis, treatment options, potential benefits, risks, and side effects to support informed, shared decision-making.</a:t>
            </a:r>
          </a:p>
        </p:txBody>
      </p:sp>
      <p:sp>
        <p:nvSpPr>
          <p:cNvPr id="4" name="Slide Number Placeholder 3"/>
          <p:cNvSpPr>
            <a:spLocks noGrp="1"/>
          </p:cNvSpPr>
          <p:nvPr>
            <p:ph type="sldNum" sz="quarter" idx="5"/>
          </p:nvPr>
        </p:nvSpPr>
        <p:spPr/>
        <p:txBody>
          <a:bodyPr/>
          <a:lstStyle/>
          <a:p>
            <a:fld id="{68BAA376-7E0C-4955-840C-47125B8C33C3}" type="slidenum">
              <a:rPr lang="en-GB" smtClean="0"/>
              <a:t>14</a:t>
            </a:fld>
            <a:endParaRPr lang="en-GB"/>
          </a:p>
        </p:txBody>
      </p:sp>
    </p:spTree>
    <p:extLst>
      <p:ext uri="{BB962C8B-B14F-4D97-AF65-F5344CB8AC3E}">
        <p14:creationId xmlns:p14="http://schemas.microsoft.com/office/powerpoint/2010/main" val="12792614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slide outlines how John's condition will be monitored throughout his treatment and recovery to ensure his care remains safe, effective, and person-centred.</a:t>
            </a:r>
          </a:p>
          <a:p>
            <a:endParaRPr lang="en-GB" dirty="0"/>
          </a:p>
        </p:txBody>
      </p:sp>
      <p:sp>
        <p:nvSpPr>
          <p:cNvPr id="4" name="Slide Number Placeholder 3"/>
          <p:cNvSpPr>
            <a:spLocks noGrp="1"/>
          </p:cNvSpPr>
          <p:nvPr>
            <p:ph type="sldNum" sz="quarter" idx="5"/>
          </p:nvPr>
        </p:nvSpPr>
        <p:spPr/>
        <p:txBody>
          <a:bodyPr/>
          <a:lstStyle/>
          <a:p>
            <a:fld id="{68BAA376-7E0C-4955-840C-47125B8C33C3}" type="slidenum">
              <a:rPr lang="en-GB" smtClean="0"/>
              <a:t>15</a:t>
            </a:fld>
            <a:endParaRPr lang="en-GB"/>
          </a:p>
        </p:txBody>
      </p:sp>
    </p:spTree>
    <p:extLst>
      <p:ext uri="{BB962C8B-B14F-4D97-AF65-F5344CB8AC3E}">
        <p14:creationId xmlns:p14="http://schemas.microsoft.com/office/powerpoint/2010/main" val="24759979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In conclusion, prostate cancer is one of the most common cancers affecting men, with Black African and Black Caribbean men at a higher risk of developing the disease. Early diagnosis is vital, as it improves treatment options and survival outcomes. Understanding the anatomy and physiology of the prostate provides insight into the development of the disease, its symptoms, and the rationale for treatment. Evidence-based management, guided by NHS and NICE recommendations, ensures safe and effective care. A multidisciplinary, person-centred approach that combines appropriate medical treatment, healthy lifestyle modifications, regular monitoring, effective communication, and psychological support can optimise outcomes and enhance the patient's quality of life.</a:t>
            </a:r>
          </a:p>
        </p:txBody>
      </p:sp>
      <p:sp>
        <p:nvSpPr>
          <p:cNvPr id="4" name="Slide Number Placeholder 3"/>
          <p:cNvSpPr>
            <a:spLocks noGrp="1"/>
          </p:cNvSpPr>
          <p:nvPr>
            <p:ph type="sldNum" sz="quarter" idx="5"/>
          </p:nvPr>
        </p:nvSpPr>
        <p:spPr/>
        <p:txBody>
          <a:bodyPr/>
          <a:lstStyle/>
          <a:p>
            <a:fld id="{68BAA376-7E0C-4955-840C-47125B8C33C3}" type="slidenum">
              <a:rPr lang="en-GB" smtClean="0"/>
              <a:t>16</a:t>
            </a:fld>
            <a:endParaRPr lang="en-GB"/>
          </a:p>
        </p:txBody>
      </p:sp>
    </p:spTree>
    <p:extLst>
      <p:ext uri="{BB962C8B-B14F-4D97-AF65-F5344CB8AC3E}">
        <p14:creationId xmlns:p14="http://schemas.microsoft.com/office/powerpoint/2010/main" val="4474983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dirty="0"/>
              <a:t>Click to edit Master title style</a:t>
            </a:r>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7/23/2026</a:t>
            </a:fld>
            <a:endParaRPr lang="en-US" dirty="0"/>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39737974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B2D3E9E-A95C-48F2-B4BF-A71542E0BE9A}" type="datetimeFigureOut">
              <a:rPr lang="en-US" dirty="0"/>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3990557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dirty="0"/>
              <a:t>Click to edit Master title style</a:t>
            </a:r>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4936251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F12952B5-7A2F-4CC8-B7CE-9234E21C2837}" type="datetimeFigureOut">
              <a:rPr lang="en-US" dirty="0"/>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8166786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E1DA07A-9201-4B4B-BAF2-015AFA30F520}" type="datetimeFigureOut">
              <a:rPr lang="en-US" dirty="0"/>
              <a:t>7/23/2026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6343612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73D7E00A-486F-4252-8B1D-E32645521F49}" type="datetimeFigureOut">
              <a:rPr lang="en-US" dirty="0"/>
              <a:t>7/23/2026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2762007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DF5F92-E675-4B36-9A60-69A962A68675}" type="datetimeFigureOut">
              <a:rPr lang="en-US" dirty="0"/>
              <a:t>7/23/2026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0557864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dirty="0"/>
              <a:t>Click to edit Master title style</a:t>
            </a:r>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dirty="0"/>
              <a:t>Click to edit Master text styles</a:t>
            </a:r>
          </a:p>
        </p:txBody>
      </p:sp>
      <p:sp>
        <p:nvSpPr>
          <p:cNvPr id="5" name="Date Placeholder 4"/>
          <p:cNvSpPr>
            <a:spLocks noGrp="1"/>
          </p:cNvSpPr>
          <p:nvPr>
            <p:ph type="dt" sz="half" idx="10"/>
          </p:nvPr>
        </p:nvSpPr>
        <p:spPr/>
        <p:txBody>
          <a:bodyPr/>
          <a:lstStyle/>
          <a:p>
            <a:fld id="{AF6E2C9B-5FA2-460D-9BE7-B0812FC2A6FF}" type="datetimeFigureOut">
              <a:rPr lang="en-US" dirty="0"/>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5626693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dirty="0"/>
              <a:t>Click to edit Master title style</a:t>
            </a:r>
          </a:p>
        </p:txBody>
      </p:sp>
      <p:sp>
        <p:nvSpPr>
          <p:cNvPr id="3" name="Picture Placeholder 2"/>
          <p:cNvSpPr>
            <a:spLocks noGrp="1" noChangeAspect="1"/>
          </p:cNvSpPr>
          <p:nvPr>
            <p:ph type="pic" idx="1"/>
          </p:nvPr>
        </p:nvSpPr>
        <p:spPr>
          <a:xfrm>
            <a:off x="0" y="0"/>
            <a:ext cx="12192000" cy="5330952"/>
          </a:xfrm>
          <a:solidFill>
            <a:schemeClr val="accent1">
              <a:lumMod val="20000"/>
              <a:lumOff val="8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7/23/2026</a:t>
            </a:fld>
            <a:endParaRPr lang="en-US" dirty="0"/>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97138378"/>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F4E5243-F52A-4D37-9694-EB26C6C31910}" type="datetimeFigureOut">
              <a:rPr lang="en-US" dirty="0"/>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7638536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3A77B6E1-634A-48DC-9E8B-D894023267EF}" type="datetimeFigureOut">
              <a:rPr lang="en-US" dirty="0"/>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0527780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5586B75A-687E-405C-8A0B-8D00578BA2C3}" type="datetimeFigureOut">
              <a:rPr lang="en-US" dirty="0"/>
              <a:pPr/>
              <a:t>7/23/2026</a:t>
            </a:fld>
            <a:endParaRPr lang="en-US" dirty="0"/>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dirty="0"/>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626351383"/>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hf sldNum="0" hdr="0" ftr="0" dt="0"/>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sv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4.xml"/><Relationship Id="rId7" Type="http://schemas.openxmlformats.org/officeDocument/2006/relationships/diagramColors" Target="../diagrams/colors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QuickStyle" Target="../diagrams/quickStyle1.xml"/><Relationship Id="rId5" Type="http://schemas.openxmlformats.org/officeDocument/2006/relationships/diagramLayout" Target="../diagrams/layout1.xml"/><Relationship Id="rId10" Type="http://schemas.openxmlformats.org/officeDocument/2006/relationships/image" Target="../media/image2.png"/><Relationship Id="rId4" Type="http://schemas.openxmlformats.org/officeDocument/2006/relationships/diagramData" Target="../diagrams/data1.xml"/><Relationship Id="rId9" Type="http://schemas.openxmlformats.org/officeDocument/2006/relationships/image" Target="../media/image4.jpeg"/></Relationships>
</file>

<file path=ppt/slides/_rels/slide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4.xml"/><Relationship Id="rId7" Type="http://schemas.openxmlformats.org/officeDocument/2006/relationships/image" Target="../media/image8.jpe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9.jpeg"/><Relationship Id="rId4"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hyperlink" Target="https://philschatz.com/anatomy-book/contents/m46400.html" TargetMode="External"/><Relationship Id="rId5" Type="http://schemas.openxmlformats.org/officeDocument/2006/relationships/image" Target="../media/image10.jpeg"/><Relationship Id="rId4" Type="http://schemas.openxmlformats.org/officeDocument/2006/relationships/notesSlide" Target="../notesSlides/notesSlide4.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11.jpeg"/><Relationship Id="rId4" Type="http://schemas.openxmlformats.org/officeDocument/2006/relationships/notesSlide" Target="../notesSlides/notesSlide5.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2.jpeg"/><Relationship Id="rId4" Type="http://schemas.openxmlformats.org/officeDocument/2006/relationships/notesSlide" Target="../notesSlides/notesSlide6.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13.jpeg"/><Relationship Id="rId4" Type="http://schemas.openxmlformats.org/officeDocument/2006/relationships/notesSlide" Target="../notesSlides/notesSlide11.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image" Target="../media/image14.jpeg"/><Relationship Id="rId4" Type="http://schemas.openxmlformats.org/officeDocument/2006/relationships/notesSlide" Target="../notesSlides/notesSlide13.xml"/></Relationships>
</file>

<file path=ppt/slides/_rels/slide17.xml.rels><?xml version="1.0" encoding="UTF-8" standalone="yes"?>
<Relationships xmlns="http://schemas.openxmlformats.org/package/2006/relationships"><Relationship Id="rId8" Type="http://schemas.openxmlformats.org/officeDocument/2006/relationships/hyperlink" Target="https://www.fertilehope.org/what-body-system-does-prostate-cancer-affect/" TargetMode="External"/><Relationship Id="rId13" Type="http://schemas.openxmlformats.org/officeDocument/2006/relationships/hyperlink" Target="https://ww.nhs/conditions/Prostate-cancer/" TargetMode="External"/><Relationship Id="rId3" Type="http://schemas.openxmlformats.org/officeDocument/2006/relationships/hyperlink" Target="https://www.alamy.com/" TargetMode="External"/><Relationship Id="rId7" Type="http://schemas.openxmlformats.org/officeDocument/2006/relationships/hyperlink" Target="https://www.dreamstime.com/detailed-d-model-stage-prostate-cancer-visual-aid-oncology-education-patient-understanding-scientifically-image364357773" TargetMode="External"/><Relationship Id="rId12" Type="http://schemas.openxmlformats.org/officeDocument/2006/relationships/hyperlink" Target="https://cks.nice.org.uk/topics/prostate-cancer/background-information/risk-factors/" TargetMode="External"/><Relationship Id="rId17" Type="http://schemas.openxmlformats.org/officeDocument/2006/relationships/hyperlink" Target="https://www.perlego.com/book/3866268/principles-of-anatomy-and-physiology-pdf" TargetMode="External"/><Relationship Id="rId2" Type="http://schemas.openxmlformats.org/officeDocument/2006/relationships/hyperlink" Target="https://microbenotes.com/sperm-cell/" TargetMode="External"/><Relationship Id="rId16" Type="http://schemas.openxmlformats.org/officeDocument/2006/relationships/hyperlink" Target="https://www.agewatch.org.uk/diet/good-fats-and-bad-fats/" TargetMode="External"/><Relationship Id="rId1" Type="http://schemas.openxmlformats.org/officeDocument/2006/relationships/slideLayout" Target="../slideLayouts/slideLayout2.xml"/><Relationship Id="rId6" Type="http://schemas.openxmlformats.org/officeDocument/2006/relationships/hyperlink" Target="https://deciphercancer.com/prostateCancer.html" TargetMode="External"/><Relationship Id="rId11" Type="http://schemas.openxmlformats.org/officeDocument/2006/relationships/hyperlink" Target="https://www.cancer.gov/types/prostate/prostate-hormone-therapy-fact-sheet" TargetMode="External"/><Relationship Id="rId5" Type="http://schemas.openxmlformats.org/officeDocument/2006/relationships/hyperlink" Target="https://www.vecteezy.com/vector-art/414065-chart-showing-male-reproductive-system" TargetMode="External"/><Relationship Id="rId15" Type="http://schemas.openxmlformats.org/officeDocument/2006/relationships/hyperlink" Target="https://safercornwall.co.uk/alcohol-units-whats-safe/" TargetMode="External"/><Relationship Id="rId10" Type="http://schemas.openxmlformats.org/officeDocument/2006/relationships/hyperlink" Target="https://www.macmillan.org.uk/healthcare-professionals/innovation-in-cancer-care/personalised-care" TargetMode="External"/><Relationship Id="rId4" Type="http://schemas.openxmlformats.org/officeDocument/2006/relationships/hyperlink" Target="https://www.cancerresearchuk.org/about-cancer/prostate-cancer" TargetMode="External"/><Relationship Id="rId9" Type="http://schemas.openxmlformats.org/officeDocument/2006/relationships/hyperlink" Target="https://www.ifpma.org/resources/4-healthy-habits/" TargetMode="External"/><Relationship Id="rId14" Type="http://schemas.openxmlformats.org/officeDocument/2006/relationships/hyperlink" Target="https://prostatecanceruk.org/prostate-information-and-support/prostate-tests/mri-sca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1344E41-2541-84A3-21E4-A9837ACCA6A1}"/>
              </a:ext>
            </a:extLst>
          </p:cNvPr>
          <p:cNvSpPr txBox="1"/>
          <p:nvPr/>
        </p:nvSpPr>
        <p:spPr>
          <a:xfrm>
            <a:off x="700088" y="2221992"/>
            <a:ext cx="6400800" cy="3739896"/>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110000"/>
              </a:lnSpc>
              <a:spcAft>
                <a:spcPts val="600"/>
              </a:spcAft>
              <a:buFont typeface="Arial" panose="020B0604020202020204" pitchFamily="34" charset="0"/>
              <a:buChar char="•"/>
            </a:pPr>
            <a:r>
              <a:rPr lang="en-US"/>
              <a:t>Name: Patricia Parkes </a:t>
            </a:r>
          </a:p>
          <a:p>
            <a:pPr indent="-228600">
              <a:lnSpc>
                <a:spcPct val="110000"/>
              </a:lnSpc>
              <a:spcAft>
                <a:spcPts val="600"/>
              </a:spcAft>
              <a:buFont typeface="Arial" panose="020B0604020202020204" pitchFamily="34" charset="0"/>
              <a:buChar char="•"/>
            </a:pPr>
            <a:r>
              <a:rPr lang="en-US"/>
              <a:t>Student number:2435756</a:t>
            </a:r>
          </a:p>
          <a:p>
            <a:pPr indent="-228600">
              <a:lnSpc>
                <a:spcPct val="110000"/>
              </a:lnSpc>
              <a:spcAft>
                <a:spcPts val="600"/>
              </a:spcAft>
              <a:buFont typeface="Arial" panose="020B0604020202020204" pitchFamily="34" charset="0"/>
              <a:buChar char="•"/>
            </a:pPr>
            <a:r>
              <a:rPr lang="en-US"/>
              <a:t>Module number:BMHP5023</a:t>
            </a:r>
          </a:p>
          <a:p>
            <a:pPr indent="-228600">
              <a:lnSpc>
                <a:spcPct val="110000"/>
              </a:lnSpc>
              <a:spcAft>
                <a:spcPts val="600"/>
              </a:spcAft>
              <a:buFont typeface="Arial" panose="020B0604020202020204" pitchFamily="34" charset="0"/>
              <a:buChar char="•"/>
            </a:pPr>
            <a:r>
              <a:rPr lang="en-US"/>
              <a:t>Lecturer: Rizwan Nadim </a:t>
            </a:r>
          </a:p>
        </p:txBody>
      </p:sp>
      <p:pic>
        <p:nvPicPr>
          <p:cNvPr id="8" name="Graphic 7" descr="Classroom">
            <a:extLst>
              <a:ext uri="{FF2B5EF4-FFF2-40B4-BE49-F238E27FC236}">
                <a16:creationId xmlns:a16="http://schemas.microsoft.com/office/drawing/2014/main" id="{0E506604-A142-669C-6A33-DA5144DD461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487920" y="2102261"/>
            <a:ext cx="3903980" cy="3903980"/>
          </a:xfrm>
          <a:prstGeom prst="rect">
            <a:avLst/>
          </a:prstGeom>
        </p:spPr>
      </p:pic>
      <p:pic>
        <p:nvPicPr>
          <p:cNvPr id="19" name="Audio 18">
            <a:hlinkClick r:id="" action="ppaction://media"/>
            <a:extLst>
              <a:ext uri="{FF2B5EF4-FFF2-40B4-BE49-F238E27FC236}">
                <a16:creationId xmlns:a16="http://schemas.microsoft.com/office/drawing/2014/main" id="{FDB595CA-AA2E-8635-184C-562A85A87B3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97497992"/>
      </p:ext>
    </p:extLst>
  </p:cSld>
  <p:clrMapOvr>
    <a:masterClrMapping/>
  </p:clrMapOvr>
  <p:transition advTm="6031">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087738" y="770467"/>
            <a:ext cx="6298065" cy="3352800"/>
          </a:xfrm>
        </p:spPr>
        <p:txBody>
          <a:bodyPr>
            <a:normAutofit/>
          </a:bodyPr>
          <a:lstStyle/>
          <a:p>
            <a:r>
              <a:rPr lang="en-GB" sz="7500">
                <a:ea typeface="+mj-lt"/>
                <a:cs typeface="+mj-lt"/>
              </a:rPr>
              <a:t>Care plan for a patient with prostate cancer</a:t>
            </a:r>
            <a:endParaRPr lang="en-US" sz="7500"/>
          </a:p>
        </p:txBody>
      </p:sp>
      <p:sp>
        <p:nvSpPr>
          <p:cNvPr id="3" name="Subtitle 2"/>
          <p:cNvSpPr>
            <a:spLocks noGrp="1"/>
          </p:cNvSpPr>
          <p:nvPr>
            <p:ph type="subTitle" idx="1"/>
          </p:nvPr>
        </p:nvSpPr>
        <p:spPr>
          <a:xfrm>
            <a:off x="5168264" y="4206876"/>
            <a:ext cx="5437067" cy="1645920"/>
          </a:xfrm>
        </p:spPr>
        <p:txBody>
          <a:bodyPr vert="horz" lIns="91440" tIns="45720" rIns="91440" bIns="45720" rtlCol="0">
            <a:normAutofit/>
          </a:bodyPr>
          <a:lstStyle/>
          <a:p>
            <a:r>
              <a:rPr lang="en-GB">
                <a:ea typeface="+mn-lt"/>
                <a:cs typeface="+mn-lt"/>
              </a:rPr>
              <a:t>Evidence-based evaluation, therapy, and lifestyle modification</a:t>
            </a:r>
            <a:endParaRPr lang="en-US"/>
          </a:p>
        </p:txBody>
      </p:sp>
      <p:pic>
        <p:nvPicPr>
          <p:cNvPr id="4" name="Picture 3" descr="Pink desk with doctor items">
            <a:extLst>
              <a:ext uri="{FF2B5EF4-FFF2-40B4-BE49-F238E27FC236}">
                <a16:creationId xmlns:a16="http://schemas.microsoft.com/office/drawing/2014/main" id="{F4CA294C-82FC-3802-CA9A-6C9A4E8F1AE5}"/>
              </a:ext>
            </a:extLst>
          </p:cNvPr>
          <p:cNvPicPr>
            <a:picLocks noChangeAspect="1"/>
          </p:cNvPicPr>
          <p:nvPr/>
        </p:nvPicPr>
        <p:blipFill>
          <a:blip r:embed="rId5"/>
          <a:srcRect l="48590" r="6406" b="-2"/>
          <a:stretch>
            <a:fillRect/>
          </a:stretch>
        </p:blipFill>
        <p:spPr>
          <a:xfrm>
            <a:off x="-10288" y="10"/>
            <a:ext cx="4628007" cy="6864408"/>
          </a:xfrm>
          <a:prstGeom prst="rect">
            <a:avLst/>
          </a:prstGeom>
        </p:spPr>
      </p:pic>
      <p:pic>
        <p:nvPicPr>
          <p:cNvPr id="18" name="Audio 17">
            <a:hlinkClick r:id="" action="ppaction://media"/>
            <a:extLst>
              <a:ext uri="{FF2B5EF4-FFF2-40B4-BE49-F238E27FC236}">
                <a16:creationId xmlns:a16="http://schemas.microsoft.com/office/drawing/2014/main" id="{36C745A2-8B5D-7D78-9217-FEFEED2A002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9857222"/>
      </p:ext>
    </p:extLst>
  </p:cSld>
  <p:clrMapOvr>
    <a:masterClrMapping/>
  </p:clrMapOvr>
  <p:transition advTm="22270">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903B7-059E-E52C-5541-83A27F2E139C}"/>
              </a:ext>
            </a:extLst>
          </p:cNvPr>
          <p:cNvSpPr>
            <a:spLocks noGrp="1"/>
          </p:cNvSpPr>
          <p:nvPr>
            <p:ph type="title"/>
          </p:nvPr>
        </p:nvSpPr>
        <p:spPr/>
        <p:txBody>
          <a:bodyPr/>
          <a:lstStyle/>
          <a:p>
            <a:r>
              <a:rPr lang="en-GB"/>
              <a:t>PATIENT OVERVIEW</a:t>
            </a:r>
          </a:p>
        </p:txBody>
      </p:sp>
      <p:graphicFrame>
        <p:nvGraphicFramePr>
          <p:cNvPr id="24" name="Content Placeholder 2">
            <a:extLst>
              <a:ext uri="{FF2B5EF4-FFF2-40B4-BE49-F238E27FC236}">
                <a16:creationId xmlns:a16="http://schemas.microsoft.com/office/drawing/2014/main" id="{8FD90CE1-34FE-1611-1875-FC5B110FFA7F}"/>
              </a:ext>
            </a:extLst>
          </p:cNvPr>
          <p:cNvGraphicFramePr>
            <a:graphicFrameLocks noGrp="1"/>
          </p:cNvGraphicFramePr>
          <p:nvPr>
            <p:ph sz="half" idx="1"/>
          </p:nvPr>
        </p:nvGraphicFramePr>
        <p:xfrm>
          <a:off x="676275" y="1998663"/>
          <a:ext cx="4664075" cy="376713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Content Placeholder 3">
            <a:extLst>
              <a:ext uri="{FF2B5EF4-FFF2-40B4-BE49-F238E27FC236}">
                <a16:creationId xmlns:a16="http://schemas.microsoft.com/office/drawing/2014/main" id="{827006B8-0EF7-C225-E825-58ED26B06640}"/>
              </a:ext>
            </a:extLst>
          </p:cNvPr>
          <p:cNvSpPr>
            <a:spLocks noGrp="1"/>
          </p:cNvSpPr>
          <p:nvPr>
            <p:ph sz="half" idx="2"/>
          </p:nvPr>
        </p:nvSpPr>
        <p:spPr/>
        <p:txBody>
          <a:bodyPr vert="horz" lIns="91440" tIns="45720" rIns="91440" bIns="45720" rtlCol="0" anchor="t">
            <a:normAutofit/>
          </a:bodyPr>
          <a:lstStyle/>
          <a:p>
            <a:pPr marL="0" indent="0">
              <a:buNone/>
            </a:pPr>
            <a:r>
              <a:rPr lang="en-GB" b="1" u="sng"/>
              <a:t>Medical history.</a:t>
            </a:r>
          </a:p>
          <a:p>
            <a:pPr marL="0" indent="0">
              <a:buNone/>
            </a:pPr>
            <a:r>
              <a:rPr lang="en-GB"/>
              <a:t>Hypertension </a:t>
            </a:r>
          </a:p>
          <a:p>
            <a:pPr marL="0" indent="0">
              <a:buNone/>
            </a:pPr>
            <a:r>
              <a:rPr lang="en-GB"/>
              <a:t>Hypercholesterolaemia</a:t>
            </a:r>
          </a:p>
          <a:p>
            <a:pPr marL="0" indent="0">
              <a:buNone/>
            </a:pPr>
            <a:r>
              <a:rPr lang="en-GB"/>
              <a:t>Type 2 diabetes </a:t>
            </a:r>
          </a:p>
          <a:p>
            <a:pPr marL="0" indent="0">
              <a:buNone/>
            </a:pPr>
            <a:r>
              <a:rPr lang="en-GB"/>
              <a:t>Asthma </a:t>
            </a:r>
          </a:p>
        </p:txBody>
      </p:sp>
      <p:pic>
        <p:nvPicPr>
          <p:cNvPr id="96" name="Picture 95">
            <a:extLst>
              <a:ext uri="{FF2B5EF4-FFF2-40B4-BE49-F238E27FC236}">
                <a16:creationId xmlns:a16="http://schemas.microsoft.com/office/drawing/2014/main" id="{9D70B36F-7A0E-179B-88B1-2D2992CDE794}"/>
              </a:ext>
            </a:extLst>
          </p:cNvPr>
          <p:cNvPicPr>
            <a:picLocks noChangeAspect="1"/>
          </p:cNvPicPr>
          <p:nvPr/>
        </p:nvPicPr>
        <p:blipFill>
          <a:blip r:embed="rId9"/>
          <a:stretch>
            <a:fillRect/>
          </a:stretch>
        </p:blipFill>
        <p:spPr>
          <a:xfrm>
            <a:off x="7592785" y="4180114"/>
            <a:ext cx="4016829" cy="2474686"/>
          </a:xfrm>
          <a:prstGeom prst="rect">
            <a:avLst/>
          </a:prstGeom>
        </p:spPr>
      </p:pic>
      <p:pic>
        <p:nvPicPr>
          <p:cNvPr id="16" name="Audio 15">
            <a:hlinkClick r:id="" action="ppaction://media"/>
            <a:extLst>
              <a:ext uri="{FF2B5EF4-FFF2-40B4-BE49-F238E27FC236}">
                <a16:creationId xmlns:a16="http://schemas.microsoft.com/office/drawing/2014/main" id="{90E9878D-0A2C-D4A8-6909-50D34AA02589}"/>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01932994"/>
      </p:ext>
    </p:extLst>
  </p:cSld>
  <p:clrMapOvr>
    <a:masterClrMapping/>
  </p:clrMapOvr>
  <p:transition spd="med" advTm="58991">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2B780-C506-5C30-105D-DEC1BB798F30}"/>
              </a:ext>
            </a:extLst>
          </p:cNvPr>
          <p:cNvSpPr>
            <a:spLocks noGrp="1"/>
          </p:cNvSpPr>
          <p:nvPr>
            <p:ph type="title"/>
          </p:nvPr>
        </p:nvSpPr>
        <p:spPr>
          <a:xfrm>
            <a:off x="6223235" y="952498"/>
            <a:ext cx="5268127" cy="1316736"/>
          </a:xfrm>
        </p:spPr>
        <p:txBody>
          <a:bodyPr vert="horz" lIns="91440" tIns="45720" rIns="91440" bIns="45720" rtlCol="0" anchor="t">
            <a:normAutofit fontScale="90000"/>
          </a:bodyPr>
          <a:lstStyle/>
          <a:p>
            <a:r>
              <a:rPr lang="en-US"/>
              <a:t>Lifestyle and the risk factors </a:t>
            </a:r>
          </a:p>
        </p:txBody>
      </p:sp>
      <p:sp>
        <p:nvSpPr>
          <p:cNvPr id="45" name="Content Placeholder 11">
            <a:extLst>
              <a:ext uri="{FF2B5EF4-FFF2-40B4-BE49-F238E27FC236}">
                <a16:creationId xmlns:a16="http://schemas.microsoft.com/office/drawing/2014/main" id="{A0F50ADF-562D-3560-E2C7-673159CF7684}"/>
              </a:ext>
            </a:extLst>
          </p:cNvPr>
          <p:cNvSpPr>
            <a:spLocks noGrp="1"/>
          </p:cNvSpPr>
          <p:nvPr>
            <p:ph sz="half" idx="1"/>
          </p:nvPr>
        </p:nvSpPr>
        <p:spPr>
          <a:xfrm>
            <a:off x="6223236" y="2276474"/>
            <a:ext cx="5268127" cy="3845482"/>
          </a:xfrm>
        </p:spPr>
        <p:txBody>
          <a:bodyPr vert="horz" lIns="91440" tIns="45720" rIns="91440" bIns="45720" rtlCol="0" anchor="t">
            <a:normAutofit/>
          </a:bodyPr>
          <a:lstStyle/>
          <a:p>
            <a:r>
              <a:rPr lang="en-US"/>
              <a:t>Increasing age </a:t>
            </a:r>
          </a:p>
          <a:p>
            <a:r>
              <a:rPr lang="en-US"/>
              <a:t>Black ethnicity </a:t>
            </a:r>
          </a:p>
          <a:p>
            <a:r>
              <a:rPr lang="en-US"/>
              <a:t>Obesity </a:t>
            </a:r>
            <a:endParaRPr lang="en-US" dirty="0"/>
          </a:p>
          <a:p>
            <a:r>
              <a:rPr lang="en-US"/>
              <a:t>Sedentary lifestyle</a:t>
            </a:r>
          </a:p>
          <a:p>
            <a:r>
              <a:rPr lang="en-US"/>
              <a:t>Positive family history</a:t>
            </a:r>
          </a:p>
          <a:p>
            <a:pPr marL="0" indent="0">
              <a:buNone/>
            </a:pPr>
            <a:r>
              <a:rPr lang="en-US" sz="1200">
                <a:ea typeface="+mn-lt"/>
                <a:cs typeface="+mn-lt"/>
              </a:rPr>
              <a:t>(National Institute for Health and Care Excellence (NICE), 2026)</a:t>
            </a:r>
            <a:endParaRPr lang="en-US">
              <a:ea typeface="+mn-lt"/>
              <a:cs typeface="+mn-lt"/>
            </a:endParaRPr>
          </a:p>
          <a:p>
            <a:pPr marL="0" indent="0">
              <a:buNone/>
            </a:pPr>
            <a:r>
              <a:rPr lang="en-US" sz="1200" dirty="0"/>
              <a:t>(</a:t>
            </a:r>
            <a:r>
              <a:rPr lang="en-US" sz="1200"/>
              <a:t>Alamy, N</a:t>
            </a:r>
            <a:r>
              <a:rPr lang="en-US" sz="1200" dirty="0"/>
              <a:t>.D)</a:t>
            </a:r>
          </a:p>
          <a:p>
            <a:pPr marL="0" indent="0">
              <a:buNone/>
            </a:pPr>
            <a:r>
              <a:rPr lang="en-US" sz="1200" dirty="0"/>
              <a:t>(Sivamathavan, 2022)</a:t>
            </a:r>
          </a:p>
          <a:p>
            <a:pPr marL="0" indent="0">
              <a:buNone/>
            </a:pPr>
            <a:r>
              <a:rPr lang="en-US" sz="1200" dirty="0"/>
              <a:t>(</a:t>
            </a:r>
            <a:r>
              <a:rPr lang="en-US" sz="1200"/>
              <a:t>Pinterest</a:t>
            </a:r>
            <a:r>
              <a:rPr lang="en-US" sz="1200" dirty="0"/>
              <a:t>, N.D)</a:t>
            </a:r>
          </a:p>
          <a:p>
            <a:pPr marL="0" indent="0">
              <a:buNone/>
            </a:pPr>
            <a:endParaRPr lang="en-US" dirty="0"/>
          </a:p>
        </p:txBody>
      </p:sp>
      <p:pic>
        <p:nvPicPr>
          <p:cNvPr id="6" name="Content Placeholder 5">
            <a:extLst>
              <a:ext uri="{FF2B5EF4-FFF2-40B4-BE49-F238E27FC236}">
                <a16:creationId xmlns:a16="http://schemas.microsoft.com/office/drawing/2014/main" id="{19722CD7-0CD3-85DB-A66D-CF525B47DA07}"/>
              </a:ext>
            </a:extLst>
          </p:cNvPr>
          <p:cNvPicPr>
            <a:picLocks noGrp="1" noChangeAspect="1"/>
          </p:cNvPicPr>
          <p:nvPr>
            <p:ph sz="half" idx="2"/>
          </p:nvPr>
        </p:nvPicPr>
        <p:blipFill>
          <a:blip r:embed="rId4"/>
          <a:srcRect l="8825" r="18485" b="-2"/>
          <a:stretch>
            <a:fillRect/>
          </a:stretch>
        </p:blipFill>
        <p:spPr>
          <a:xfrm>
            <a:off x="3214783" y="3461133"/>
            <a:ext cx="2413591" cy="2672966"/>
          </a:xfrm>
          <a:prstGeom prst="rect">
            <a:avLst/>
          </a:prstGeom>
        </p:spPr>
      </p:pic>
      <p:pic>
        <p:nvPicPr>
          <p:cNvPr id="7" name="Picture 6">
            <a:extLst>
              <a:ext uri="{FF2B5EF4-FFF2-40B4-BE49-F238E27FC236}">
                <a16:creationId xmlns:a16="http://schemas.microsoft.com/office/drawing/2014/main" id="{6B8B7EFF-7D33-2A09-A4FB-29A29E73A4AF}"/>
              </a:ext>
            </a:extLst>
          </p:cNvPr>
          <p:cNvPicPr>
            <a:picLocks noChangeAspect="1"/>
          </p:cNvPicPr>
          <p:nvPr/>
        </p:nvPicPr>
        <p:blipFill>
          <a:blip r:embed="rId5"/>
          <a:srcRect l="5974" r="25968" b="1"/>
          <a:stretch>
            <a:fillRect/>
          </a:stretch>
        </p:blipFill>
        <p:spPr>
          <a:xfrm>
            <a:off x="724367" y="723901"/>
            <a:ext cx="2325136" cy="2562281"/>
          </a:xfrm>
          <a:prstGeom prst="rect">
            <a:avLst/>
          </a:prstGeom>
        </p:spPr>
      </p:pic>
      <p:pic>
        <p:nvPicPr>
          <p:cNvPr id="5" name="Content Placeholder 4">
            <a:extLst>
              <a:ext uri="{FF2B5EF4-FFF2-40B4-BE49-F238E27FC236}">
                <a16:creationId xmlns:a16="http://schemas.microsoft.com/office/drawing/2014/main" id="{CBD3B53C-B128-9B84-6F97-C1C196861F87}"/>
              </a:ext>
            </a:extLst>
          </p:cNvPr>
          <p:cNvPicPr>
            <a:picLocks noChangeAspect="1"/>
          </p:cNvPicPr>
          <p:nvPr/>
        </p:nvPicPr>
        <p:blipFill>
          <a:blip r:embed="rId6"/>
          <a:srcRect b="14806"/>
          <a:stretch>
            <a:fillRect/>
          </a:stretch>
        </p:blipFill>
        <p:spPr>
          <a:xfrm>
            <a:off x="3214783" y="723901"/>
            <a:ext cx="2413591" cy="2562281"/>
          </a:xfrm>
          <a:prstGeom prst="rect">
            <a:avLst/>
          </a:prstGeom>
        </p:spPr>
      </p:pic>
      <p:pic>
        <p:nvPicPr>
          <p:cNvPr id="8" name="Picture 7">
            <a:extLst>
              <a:ext uri="{FF2B5EF4-FFF2-40B4-BE49-F238E27FC236}">
                <a16:creationId xmlns:a16="http://schemas.microsoft.com/office/drawing/2014/main" id="{6072CCAF-AE22-E31B-19D4-EB8D2B28B3BD}"/>
              </a:ext>
            </a:extLst>
          </p:cNvPr>
          <p:cNvPicPr>
            <a:picLocks noChangeAspect="1"/>
          </p:cNvPicPr>
          <p:nvPr/>
        </p:nvPicPr>
        <p:blipFill>
          <a:blip r:embed="rId7"/>
          <a:srcRect l="15307" r="23148" b="-1"/>
          <a:stretch>
            <a:fillRect/>
          </a:stretch>
        </p:blipFill>
        <p:spPr>
          <a:xfrm>
            <a:off x="724367" y="3461133"/>
            <a:ext cx="2325136" cy="2672966"/>
          </a:xfrm>
          <a:prstGeom prst="rect">
            <a:avLst/>
          </a:prstGeom>
        </p:spPr>
      </p:pic>
      <p:pic>
        <p:nvPicPr>
          <p:cNvPr id="15" name="Audio 14">
            <a:hlinkClick r:id="" action="ppaction://media"/>
            <a:extLst>
              <a:ext uri="{FF2B5EF4-FFF2-40B4-BE49-F238E27FC236}">
                <a16:creationId xmlns:a16="http://schemas.microsoft.com/office/drawing/2014/main" id="{81F91B8C-26F1-F13D-1DDD-66F70A5F709F}"/>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80400599"/>
      </p:ext>
    </p:extLst>
  </p:cSld>
  <p:clrMapOvr>
    <a:masterClrMapping/>
  </p:clrMapOvr>
  <p:transition spd="slow" advTm="69680">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6194A79E-B74C-43E8-9A45-8B893C421A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EF87A3-9ABF-9519-B29A-63694C593541}"/>
              </a:ext>
            </a:extLst>
          </p:cNvPr>
          <p:cNvSpPr>
            <a:spLocks noGrp="1"/>
          </p:cNvSpPr>
          <p:nvPr>
            <p:ph type="title" idx="4294967295"/>
          </p:nvPr>
        </p:nvSpPr>
        <p:spPr>
          <a:xfrm>
            <a:off x="8173212" y="499533"/>
            <a:ext cx="3401568" cy="1920240"/>
          </a:xfrm>
        </p:spPr>
        <p:txBody>
          <a:bodyPr vert="horz" lIns="91440" tIns="45720" rIns="91440" bIns="45720" rtlCol="0" anchor="b">
            <a:normAutofit/>
          </a:bodyPr>
          <a:lstStyle/>
          <a:p>
            <a:r>
              <a:rPr lang="en-US" sz="4000">
                <a:solidFill>
                  <a:srgbClr val="FFFFFF"/>
                </a:solidFill>
              </a:rPr>
              <a:t>Anatomy and physiology </a:t>
            </a:r>
          </a:p>
        </p:txBody>
      </p:sp>
      <p:pic>
        <p:nvPicPr>
          <p:cNvPr id="10" name="Content Placeholder 9">
            <a:extLst>
              <a:ext uri="{FF2B5EF4-FFF2-40B4-BE49-F238E27FC236}">
                <a16:creationId xmlns:a16="http://schemas.microsoft.com/office/drawing/2014/main" id="{F5D5627F-F9B5-317D-033D-2E4FCA17CE92}"/>
              </a:ext>
            </a:extLst>
          </p:cNvPr>
          <p:cNvPicPr>
            <a:picLocks noGrp="1" noChangeAspect="1"/>
          </p:cNvPicPr>
          <p:nvPr>
            <p:ph sz="half" idx="4294967295"/>
          </p:nvPr>
        </p:nvPicPr>
        <p:blipFill>
          <a:blip r:embed="rId5"/>
          <a:stretch>
            <a:fillRect/>
          </a:stretch>
        </p:blipFill>
        <p:spPr>
          <a:xfrm>
            <a:off x="633999" y="2052854"/>
            <a:ext cx="6278529" cy="2762552"/>
          </a:xfrm>
          <a:prstGeom prst="rect">
            <a:avLst/>
          </a:prstGeom>
        </p:spPr>
      </p:pic>
      <p:sp>
        <p:nvSpPr>
          <p:cNvPr id="15" name="TextBox 14">
            <a:extLst>
              <a:ext uri="{FF2B5EF4-FFF2-40B4-BE49-F238E27FC236}">
                <a16:creationId xmlns:a16="http://schemas.microsoft.com/office/drawing/2014/main" id="{356738A9-5571-241F-90F5-68C73415DD76}"/>
              </a:ext>
            </a:extLst>
          </p:cNvPr>
          <p:cNvSpPr txBox="1"/>
          <p:nvPr/>
        </p:nvSpPr>
        <p:spPr>
          <a:xfrm>
            <a:off x="8173212" y="2419773"/>
            <a:ext cx="3401568" cy="335809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85000"/>
              </a:lnSpc>
              <a:spcAft>
                <a:spcPts val="600"/>
              </a:spcAft>
              <a:buFont typeface="Arial" pitchFamily="34" charset="0"/>
              <a:buChar char=" "/>
            </a:pPr>
            <a:r>
              <a:rPr lang="en-US" sz="1500">
                <a:solidFill>
                  <a:schemeClr val="tx1">
                    <a:lumMod val="85000"/>
                    <a:lumOff val="15000"/>
                  </a:schemeClr>
                </a:solidFill>
              </a:rPr>
              <a:t>The prostate gland is a walnut sized organ situated beneath the bladder. About 30% of the fluid produced is seminal. It aids the survival and movement of sperm and surrounds the proximal urethra.</a:t>
            </a:r>
          </a:p>
          <a:p>
            <a:pPr>
              <a:lnSpc>
                <a:spcPct val="85000"/>
              </a:lnSpc>
              <a:spcAft>
                <a:spcPts val="600"/>
              </a:spcAft>
              <a:buFont typeface="Arial" pitchFamily="34" charset="0"/>
              <a:buChar char=" "/>
            </a:pPr>
            <a:r>
              <a:rPr lang="en-US" sz="1500">
                <a:solidFill>
                  <a:schemeClr val="tx1">
                    <a:lumMod val="85000"/>
                    <a:lumOff val="15000"/>
                  </a:schemeClr>
                </a:solidFill>
              </a:rPr>
              <a:t>(torta and derrickson,2023)</a:t>
            </a:r>
          </a:p>
          <a:p>
            <a:pPr>
              <a:lnSpc>
                <a:spcPct val="85000"/>
              </a:lnSpc>
              <a:buFont typeface="Arial" pitchFamily="34" charset="0"/>
              <a:buChar char=" "/>
            </a:pPr>
            <a:r>
              <a:rPr lang="en-US" sz="1500">
                <a:solidFill>
                  <a:schemeClr val="tx1">
                    <a:lumMod val="85000"/>
                    <a:lumOff val="15000"/>
                  </a:schemeClr>
                </a:solidFill>
              </a:rPr>
              <a:t>Dihydrotestosterone (DHT) and testosterone are essential for the prostate. In addition to maintaining prostrate tissue and secretory function, DHT promotes cell growth. </a:t>
            </a:r>
            <a:br>
              <a:rPr lang="en-US" sz="1500">
                <a:solidFill>
                  <a:schemeClr val="tx1">
                    <a:lumMod val="85000"/>
                    <a:lumOff val="15000"/>
                  </a:schemeClr>
                </a:solidFill>
              </a:rPr>
            </a:br>
            <a:r>
              <a:rPr lang="en-US" sz="1500">
                <a:solidFill>
                  <a:schemeClr val="tx1">
                    <a:lumMod val="85000"/>
                    <a:lumOff val="15000"/>
                  </a:schemeClr>
                </a:solidFill>
              </a:rPr>
              <a:t>Normal prostate size is maintained by the balance between cell growth and cell death.</a:t>
            </a:r>
          </a:p>
          <a:p>
            <a:pPr>
              <a:lnSpc>
                <a:spcPct val="85000"/>
              </a:lnSpc>
              <a:buFont typeface="Arial" pitchFamily="34" charset="0"/>
              <a:buChar char=" "/>
            </a:pPr>
            <a:r>
              <a:rPr lang="en-US" sz="1500">
                <a:solidFill>
                  <a:schemeClr val="tx1">
                    <a:lumMod val="85000"/>
                    <a:lumOff val="15000"/>
                  </a:schemeClr>
                </a:solidFill>
              </a:rPr>
              <a:t>(Kumar et al, 2021)</a:t>
            </a:r>
          </a:p>
          <a:p>
            <a:pPr>
              <a:lnSpc>
                <a:spcPct val="85000"/>
              </a:lnSpc>
              <a:buFont typeface="Arial" pitchFamily="34" charset="0"/>
              <a:buChar char=" "/>
            </a:pPr>
            <a:endParaRPr lang="en-US" sz="1500">
              <a:solidFill>
                <a:schemeClr val="tx1">
                  <a:lumMod val="85000"/>
                  <a:lumOff val="15000"/>
                </a:schemeClr>
              </a:solidFill>
            </a:endParaRPr>
          </a:p>
          <a:p>
            <a:pPr indent="-228600">
              <a:lnSpc>
                <a:spcPct val="85000"/>
              </a:lnSpc>
              <a:spcAft>
                <a:spcPts val="600"/>
              </a:spcAft>
              <a:buFont typeface="Arial" pitchFamily="34" charset="0"/>
              <a:buChar char=" "/>
            </a:pPr>
            <a:endParaRPr lang="en-US" sz="1500">
              <a:solidFill>
                <a:schemeClr val="tx1">
                  <a:lumMod val="85000"/>
                  <a:lumOff val="15000"/>
                </a:schemeClr>
              </a:solidFill>
            </a:endParaRPr>
          </a:p>
          <a:p>
            <a:pPr indent="-228600">
              <a:lnSpc>
                <a:spcPct val="85000"/>
              </a:lnSpc>
              <a:spcAft>
                <a:spcPts val="600"/>
              </a:spcAft>
              <a:buFont typeface="Arial" pitchFamily="34" charset="0"/>
              <a:buChar char=" "/>
            </a:pPr>
            <a:endParaRPr lang="en-US" sz="1500">
              <a:solidFill>
                <a:schemeClr val="tx1">
                  <a:lumMod val="85000"/>
                  <a:lumOff val="15000"/>
                </a:schemeClr>
              </a:solidFill>
            </a:endParaRPr>
          </a:p>
        </p:txBody>
      </p:sp>
      <p:sp>
        <p:nvSpPr>
          <p:cNvPr id="14" name="TextBox 13">
            <a:extLst>
              <a:ext uri="{FF2B5EF4-FFF2-40B4-BE49-F238E27FC236}">
                <a16:creationId xmlns:a16="http://schemas.microsoft.com/office/drawing/2014/main" id="{EE0066A4-49A1-1049-88AF-22D288794560}"/>
              </a:ext>
            </a:extLst>
          </p:cNvPr>
          <p:cNvSpPr txBox="1"/>
          <p:nvPr/>
        </p:nvSpPr>
        <p:spPr>
          <a:xfrm>
            <a:off x="5599043" y="2871304"/>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25" name="Audio 24">
            <a:hlinkClick r:id="" action="ppaction://media"/>
            <a:extLst>
              <a:ext uri="{FF2B5EF4-FFF2-40B4-BE49-F238E27FC236}">
                <a16:creationId xmlns:a16="http://schemas.microsoft.com/office/drawing/2014/main" id="{6E44C187-C261-B188-70CB-611CB62C8B0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57494359"/>
      </p:ext>
    </p:extLst>
  </p:cSld>
  <p:clrMapOvr>
    <a:masterClrMapping/>
  </p:clrMapOvr>
  <mc:AlternateContent xmlns:mc="http://schemas.openxmlformats.org/markup-compatibility/2006">
    <mc:Choice xmlns:p14="http://schemas.microsoft.com/office/powerpoint/2010/main" Requires="p14">
      <p:transition spd="med" p14:dur="700" advTm="54210">
        <p:fade/>
      </p:transition>
    </mc:Choice>
    <mc:Fallback>
      <p:transition spd="med" advTm="5421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493F9-814E-3375-2DB5-3C4A0E79103F}"/>
              </a:ext>
            </a:extLst>
          </p:cNvPr>
          <p:cNvSpPr>
            <a:spLocks noGrp="1"/>
          </p:cNvSpPr>
          <p:nvPr>
            <p:ph type="title"/>
          </p:nvPr>
        </p:nvSpPr>
        <p:spPr/>
        <p:txBody>
          <a:bodyPr/>
          <a:lstStyle/>
          <a:p>
            <a:r>
              <a:rPr lang="en-GB"/>
              <a:t>Body systems effected </a:t>
            </a:r>
          </a:p>
        </p:txBody>
      </p:sp>
      <p:sp>
        <p:nvSpPr>
          <p:cNvPr id="3" name="Content Placeholder 2">
            <a:extLst>
              <a:ext uri="{FF2B5EF4-FFF2-40B4-BE49-F238E27FC236}">
                <a16:creationId xmlns:a16="http://schemas.microsoft.com/office/drawing/2014/main" id="{2928B957-2F9B-EC84-A5BF-E4EDB4E6F1B9}"/>
              </a:ext>
            </a:extLst>
          </p:cNvPr>
          <p:cNvSpPr>
            <a:spLocks noGrp="1"/>
          </p:cNvSpPr>
          <p:nvPr>
            <p:ph idx="1"/>
          </p:nvPr>
        </p:nvSpPr>
        <p:spPr/>
        <p:txBody>
          <a:bodyPr vert="horz" lIns="91440" tIns="45720" rIns="91440" bIns="45720" rtlCol="0" anchor="t">
            <a:normAutofit fontScale="92500" lnSpcReduction="20000"/>
          </a:bodyPr>
          <a:lstStyle/>
          <a:p>
            <a:pPr>
              <a:buNone/>
            </a:pPr>
            <a:r>
              <a:rPr lang="en-GB" dirty="0">
                <a:ea typeface="+mn-lt"/>
                <a:cs typeface="+mn-lt"/>
              </a:rPr>
              <a:t>Prostate cancer's impact on urination are the most prevalent signs of the disease. The urethra may get constricted as the prostate grows larger as a result of the disease cancer, which could result in.</a:t>
            </a:r>
            <a:endParaRPr lang="en-US" dirty="0"/>
          </a:p>
          <a:p>
            <a:pPr>
              <a:buNone/>
            </a:pPr>
            <a:r>
              <a:rPr lang="en-GB">
                <a:ea typeface="+mn-lt"/>
                <a:cs typeface="+mn-lt"/>
              </a:rPr>
              <a:t>A feeling of hesitancy or interruption during urinating is known as difficulty initiating or stopping the urine stream. </a:t>
            </a:r>
            <a:endParaRPr lang="en-GB"/>
          </a:p>
          <a:p>
            <a:pPr>
              <a:buNone/>
            </a:pPr>
            <a:r>
              <a:rPr lang="en-GB">
                <a:ea typeface="+mn-lt"/>
                <a:cs typeface="+mn-lt"/>
              </a:rPr>
              <a:t>Weak urine flow. There may be less force in the stream than normal. </a:t>
            </a:r>
            <a:endParaRPr lang="en-GB"/>
          </a:p>
          <a:p>
            <a:pPr>
              <a:buNone/>
            </a:pPr>
            <a:r>
              <a:rPr lang="en-GB">
                <a:ea typeface="+mn-lt"/>
                <a:cs typeface="+mn-lt"/>
              </a:rPr>
              <a:t>Urinating frequently, particularly at night (nocturia). </a:t>
            </a:r>
            <a:endParaRPr lang="en-GB"/>
          </a:p>
          <a:p>
            <a:pPr>
              <a:buNone/>
            </a:pPr>
            <a:r>
              <a:rPr lang="en-GB">
                <a:ea typeface="+mn-lt"/>
                <a:cs typeface="+mn-lt"/>
              </a:rPr>
              <a:t>Urgency to urinate. An intense, sudden need to go. </a:t>
            </a:r>
            <a:endParaRPr lang="en-GB"/>
          </a:p>
          <a:p>
            <a:pPr marL="0" indent="0">
              <a:buNone/>
            </a:pPr>
            <a:r>
              <a:rPr lang="en-GB">
                <a:ea typeface="+mn-lt"/>
                <a:cs typeface="+mn-lt"/>
              </a:rPr>
              <a:t>Burning or pain when urinating: However, this may also indicate an infection.</a:t>
            </a:r>
          </a:p>
          <a:p>
            <a:pPr marL="0" indent="0">
              <a:buNone/>
            </a:pPr>
            <a:r>
              <a:rPr lang="en-GB" dirty="0">
                <a:ea typeface="+mn-lt"/>
                <a:cs typeface="+mn-lt"/>
              </a:rPr>
              <a:t>Blood in the urine is a more serious problem and </a:t>
            </a:r>
            <a:r>
              <a:rPr lang="en-GB">
                <a:ea typeface="+mn-lt"/>
                <a:cs typeface="+mn-lt"/>
              </a:rPr>
              <a:t>warrants rapid medical assistance.</a:t>
            </a:r>
          </a:p>
          <a:p>
            <a:pPr marL="0" indent="0">
              <a:buNone/>
            </a:pPr>
            <a:r>
              <a:rPr lang="en-GB" sz="1200">
                <a:ea typeface="+mn-lt"/>
                <a:cs typeface="+mn-lt"/>
              </a:rPr>
              <a:t>(Fertile Hope, n.d.)</a:t>
            </a:r>
            <a:endParaRPr lang="en-GB"/>
          </a:p>
        </p:txBody>
      </p:sp>
      <p:pic>
        <p:nvPicPr>
          <p:cNvPr id="30" name="Audio 29">
            <a:hlinkClick r:id="" action="ppaction://media"/>
            <a:extLst>
              <a:ext uri="{FF2B5EF4-FFF2-40B4-BE49-F238E27FC236}">
                <a16:creationId xmlns:a16="http://schemas.microsoft.com/office/drawing/2014/main" id="{6DE110B4-0381-42FC-331E-E8943D8A6CC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93542701"/>
      </p:ext>
    </p:extLst>
  </p:cSld>
  <p:clrMapOvr>
    <a:masterClrMapping/>
  </p:clrMapOvr>
  <p:transition spd="slow" advTm="103119">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113253D-3917-4D4E-089E-DD322F239444}"/>
              </a:ext>
            </a:extLst>
          </p:cNvPr>
          <p:cNvSpPr txBox="1"/>
          <p:nvPr/>
        </p:nvSpPr>
        <p:spPr>
          <a:xfrm>
            <a:off x="676656" y="803250"/>
            <a:ext cx="10753725" cy="33533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85000"/>
              </a:lnSpc>
              <a:spcAft>
                <a:spcPts val="600"/>
              </a:spcAft>
              <a:buFont typeface="Arial" pitchFamily="34" charset="0"/>
              <a:buChar char="•"/>
            </a:pPr>
            <a:r>
              <a:rPr lang="en-US" b="1">
                <a:solidFill>
                  <a:schemeClr val="tx1">
                    <a:lumMod val="85000"/>
                    <a:lumOff val="15000"/>
                  </a:schemeClr>
                </a:solidFill>
              </a:rPr>
              <a:t>Effects on the Reproductive System </a:t>
            </a:r>
            <a:endParaRPr lang="en-US"/>
          </a:p>
          <a:p>
            <a:pPr>
              <a:lnSpc>
                <a:spcPct val="85000"/>
              </a:lnSpc>
              <a:spcAft>
                <a:spcPts val="600"/>
              </a:spcAft>
              <a:buFont typeface="Arial" pitchFamily="34" charset="0"/>
              <a:buChar char="•"/>
            </a:pPr>
            <a:endParaRPr lang="en-US" b="1">
              <a:solidFill>
                <a:schemeClr val="tx1">
                  <a:lumMod val="85000"/>
                  <a:lumOff val="15000"/>
                </a:schemeClr>
              </a:solidFill>
              <a:ea typeface="Calibri Light" panose="020F0302020204030204"/>
              <a:cs typeface="Calibri Light" panose="020F0302020204030204"/>
            </a:endParaRPr>
          </a:p>
          <a:p>
            <a:pPr>
              <a:lnSpc>
                <a:spcPct val="85000"/>
              </a:lnSpc>
              <a:spcAft>
                <a:spcPts val="600"/>
              </a:spcAft>
            </a:pPr>
            <a:r>
              <a:rPr lang="en-US">
                <a:solidFill>
                  <a:schemeClr val="tx1">
                    <a:lumMod val="85000"/>
                    <a:lumOff val="15000"/>
                  </a:schemeClr>
                </a:solidFill>
              </a:rPr>
              <a:t>Prostate cancer can have an indirect impact on reproductive health even though it usually does not result in rapid or obvious infertility. Sperm viability and transport depend on the seminal fluid that the prostate produces. If the cancer severely impairs prostate function or is treated in a way that harms the gland, it may have an impact on</a:t>
            </a:r>
            <a:endParaRPr lang="en-US">
              <a:solidFill>
                <a:schemeClr val="tx1">
                  <a:lumMod val="85000"/>
                  <a:lumOff val="15000"/>
                </a:schemeClr>
              </a:solidFill>
              <a:ea typeface="Calibri Light"/>
              <a:cs typeface="Calibri Light"/>
            </a:endParaRPr>
          </a:p>
          <a:p>
            <a:pPr marL="285750" indent="-285750">
              <a:lnSpc>
                <a:spcPct val="85000"/>
              </a:lnSpc>
              <a:spcAft>
                <a:spcPts val="600"/>
              </a:spcAft>
              <a:buFont typeface="Arial"/>
              <a:buChar char="•"/>
            </a:pPr>
            <a:r>
              <a:rPr lang="en-US">
                <a:solidFill>
                  <a:schemeClr val="tx1">
                    <a:lumMod val="85000"/>
                    <a:lumOff val="15000"/>
                  </a:schemeClr>
                </a:solidFill>
              </a:rPr>
              <a:t>Ejaculation: Variations in the amount or makeup of semen. </a:t>
            </a:r>
            <a:endParaRPr lang="en-US">
              <a:solidFill>
                <a:schemeClr val="tx1">
                  <a:lumMod val="85000"/>
                  <a:lumOff val="15000"/>
                </a:schemeClr>
              </a:solidFill>
              <a:ea typeface="Calibri Light" panose="020F0302020204030204"/>
              <a:cs typeface="Calibri Light" panose="020F0302020204030204"/>
            </a:endParaRPr>
          </a:p>
          <a:p>
            <a:pPr marL="285750" indent="-285750">
              <a:lnSpc>
                <a:spcPct val="85000"/>
              </a:lnSpc>
              <a:spcAft>
                <a:spcPts val="600"/>
              </a:spcAft>
              <a:buFont typeface="Arial"/>
              <a:buChar char="•"/>
            </a:pPr>
            <a:r>
              <a:rPr lang="en-US">
                <a:solidFill>
                  <a:schemeClr val="tx1">
                    <a:lumMod val="85000"/>
                    <a:lumOff val="15000"/>
                  </a:schemeClr>
                </a:solidFill>
              </a:rPr>
              <a:t>Erectile dysfunction: The capacity to obtain or sustain an erection may occasionally be impacted by nerve injury sustained during tumor</a:t>
            </a:r>
            <a:r>
              <a:rPr lang="en-US" dirty="0">
                <a:solidFill>
                  <a:schemeClr val="tx1">
                    <a:lumMod val="85000"/>
                    <a:lumOff val="15000"/>
                  </a:schemeClr>
                </a:solidFill>
              </a:rPr>
              <a:t> growth or treatment. </a:t>
            </a:r>
            <a:endParaRPr lang="en-US" dirty="0">
              <a:solidFill>
                <a:schemeClr val="tx1">
                  <a:lumMod val="85000"/>
                  <a:lumOff val="15000"/>
                </a:schemeClr>
              </a:solidFill>
              <a:ea typeface="Calibri Light"/>
              <a:cs typeface="Calibri Light"/>
            </a:endParaRPr>
          </a:p>
          <a:p>
            <a:pPr marL="285750" indent="-285750">
              <a:lnSpc>
                <a:spcPct val="85000"/>
              </a:lnSpc>
              <a:spcAft>
                <a:spcPts val="600"/>
              </a:spcAft>
              <a:buFont typeface="Arial"/>
              <a:buChar char="•"/>
            </a:pPr>
            <a:r>
              <a:rPr lang="en-US" dirty="0">
                <a:solidFill>
                  <a:schemeClr val="tx1">
                    <a:lumMod val="85000"/>
                    <a:lumOff val="15000"/>
                  </a:schemeClr>
                </a:solidFill>
              </a:rPr>
              <a:t>Pain during ejaculation: </a:t>
            </a:r>
            <a:r>
              <a:rPr lang="en-US">
                <a:solidFill>
                  <a:schemeClr val="tx1">
                    <a:lumMod val="85000"/>
                    <a:lumOff val="15000"/>
                  </a:schemeClr>
                </a:solidFill>
              </a:rPr>
              <a:t>Tumor</a:t>
            </a:r>
            <a:r>
              <a:rPr lang="en-US" dirty="0">
                <a:solidFill>
                  <a:schemeClr val="tx1">
                    <a:lumMod val="85000"/>
                    <a:lumOff val="15000"/>
                  </a:schemeClr>
                </a:solidFill>
              </a:rPr>
              <a:t> pressure or inflammation may cause discomfort.</a:t>
            </a:r>
            <a:endParaRPr lang="en-US" dirty="0">
              <a:solidFill>
                <a:schemeClr val="tx1">
                  <a:lumMod val="85000"/>
                  <a:lumOff val="15000"/>
                </a:schemeClr>
              </a:solidFill>
              <a:ea typeface="Calibri Light" panose="020F0302020204030204"/>
              <a:cs typeface="Calibri Light" panose="020F0302020204030204"/>
            </a:endParaRPr>
          </a:p>
          <a:p>
            <a:pPr>
              <a:lnSpc>
                <a:spcPct val="85000"/>
              </a:lnSpc>
              <a:spcAft>
                <a:spcPts val="600"/>
              </a:spcAft>
            </a:pPr>
            <a:r>
              <a:rPr lang="en-US" sz="1200">
                <a:solidFill>
                  <a:schemeClr val="tx1">
                    <a:lumMod val="85000"/>
                    <a:lumOff val="15000"/>
                  </a:schemeClr>
                </a:solidFill>
                <a:ea typeface="+mn-lt"/>
                <a:cs typeface="+mn-lt"/>
              </a:rPr>
              <a:t>(Fertile Hope, n.d.)</a:t>
            </a:r>
            <a:endParaRPr lang="en-US" sz="1200">
              <a:solidFill>
                <a:schemeClr val="tx1">
                  <a:lumMod val="85000"/>
                  <a:lumOff val="15000"/>
                </a:schemeClr>
              </a:solidFill>
              <a:ea typeface="Calibri Light"/>
              <a:cs typeface="Calibri Light"/>
            </a:endParaRPr>
          </a:p>
        </p:txBody>
      </p:sp>
      <p:sp>
        <p:nvSpPr>
          <p:cNvPr id="6" name="Rectangle 5">
            <a:extLst>
              <a:ext uri="{FF2B5EF4-FFF2-40B4-BE49-F238E27FC236}">
                <a16:creationId xmlns:a16="http://schemas.microsoft.com/office/drawing/2014/main" id="{788D80A3-503A-400A-9D7F-99EC3CE06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000"/>
            <a:ext cx="12192000" cy="2286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DDDAAC5B-E80B-1446-24E6-6FE982C0E3CF}"/>
              </a:ext>
            </a:extLst>
          </p:cNvPr>
          <p:cNvSpPr txBox="1"/>
          <p:nvPr/>
        </p:nvSpPr>
        <p:spPr>
          <a:xfrm>
            <a:off x="1557130" y="1269999"/>
            <a:ext cx="9177130" cy="46713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3" name="Picture 2">
            <a:extLst>
              <a:ext uri="{FF2B5EF4-FFF2-40B4-BE49-F238E27FC236}">
                <a16:creationId xmlns:a16="http://schemas.microsoft.com/office/drawing/2014/main" id="{2AD1C168-DE2E-095C-3C15-B46C199A4617}"/>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1480457" y="4281120"/>
            <a:ext cx="9144000" cy="2490388"/>
          </a:xfrm>
          <a:prstGeom prst="rect">
            <a:avLst/>
          </a:prstGeom>
        </p:spPr>
      </p:pic>
      <p:sp>
        <p:nvSpPr>
          <p:cNvPr id="5" name="TextBox 4">
            <a:extLst>
              <a:ext uri="{FF2B5EF4-FFF2-40B4-BE49-F238E27FC236}">
                <a16:creationId xmlns:a16="http://schemas.microsoft.com/office/drawing/2014/main" id="{1F26151F-4770-9AA5-9967-946D1BED9DB2}"/>
              </a:ext>
            </a:extLst>
          </p:cNvPr>
          <p:cNvSpPr txBox="1"/>
          <p:nvPr/>
        </p:nvSpPr>
        <p:spPr>
          <a:xfrm>
            <a:off x="1480457" y="3998686"/>
            <a:ext cx="9144000" cy="317500"/>
          </a:xfrm>
          <a:prstGeom prst="rect">
            <a:avLst/>
          </a:prstGeom>
        </p:spPr>
        <p:txBody>
          <a:bodyPr lIns="91440" tIns="45720" rIns="91440" bIns="45720" anchor="t">
            <a:normAutofit fontScale="92500" lnSpcReduction="20000"/>
          </a:bodyPr>
          <a:lstStyle/>
          <a:p>
            <a:r>
              <a:rPr lang="en-US" dirty="0"/>
              <a:t>ThePhoto by PhotoAuthor is licensed under CCYYSA.</a:t>
            </a:r>
          </a:p>
        </p:txBody>
      </p:sp>
      <p:pic>
        <p:nvPicPr>
          <p:cNvPr id="19" name="Audio 18">
            <a:hlinkClick r:id="" action="ppaction://media"/>
            <a:extLst>
              <a:ext uri="{FF2B5EF4-FFF2-40B4-BE49-F238E27FC236}">
                <a16:creationId xmlns:a16="http://schemas.microsoft.com/office/drawing/2014/main" id="{72B5D018-E0D9-411C-770F-ACA96211E29B}"/>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90405477"/>
      </p:ext>
    </p:extLst>
  </p:cSld>
  <p:clrMapOvr>
    <a:masterClrMapping/>
  </p:clrMapOvr>
  <mc:AlternateContent xmlns:mc="http://schemas.openxmlformats.org/markup-compatibility/2006">
    <mc:Choice xmlns:p14="http://schemas.microsoft.com/office/powerpoint/2010/main" Requires="p14">
      <p:transition spd="med" p14:dur="700" advTm="95809">
        <p:fade/>
      </p:transition>
    </mc:Choice>
    <mc:Fallback>
      <p:transition spd="med" advTm="9580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89B6DBE-5EB1-4977-8210-379351EE94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E175CE-49E7-9FF3-B640-150A106F7C2E}"/>
              </a:ext>
            </a:extLst>
          </p:cNvPr>
          <p:cNvSpPr>
            <a:spLocks noGrp="1"/>
          </p:cNvSpPr>
          <p:nvPr>
            <p:ph type="title"/>
          </p:nvPr>
        </p:nvSpPr>
        <p:spPr>
          <a:xfrm>
            <a:off x="8173212" y="151190"/>
            <a:ext cx="3401568" cy="984069"/>
          </a:xfrm>
        </p:spPr>
        <p:txBody>
          <a:bodyPr anchor="b">
            <a:normAutofit/>
          </a:bodyPr>
          <a:lstStyle/>
          <a:p>
            <a:r>
              <a:rPr lang="en-GB" sz="4000">
                <a:solidFill>
                  <a:srgbClr val="FFFFFF"/>
                </a:solidFill>
                <a:ea typeface="Calibri Light"/>
                <a:cs typeface="Calibri Light"/>
              </a:rPr>
              <a:t>Pathophysiology </a:t>
            </a:r>
            <a:endParaRPr lang="en-GB" sz="4000">
              <a:solidFill>
                <a:srgbClr val="FFFFFF"/>
              </a:solidFill>
            </a:endParaRPr>
          </a:p>
        </p:txBody>
      </p:sp>
      <p:pic>
        <p:nvPicPr>
          <p:cNvPr id="9" name="Picture 8" descr="Mapping tumor microenvironments for better cancer treatment">
            <a:extLst>
              <a:ext uri="{FF2B5EF4-FFF2-40B4-BE49-F238E27FC236}">
                <a16:creationId xmlns:a16="http://schemas.microsoft.com/office/drawing/2014/main" id="{0A9AFE86-0A0B-7949-0A12-5AB71A1863A6}"/>
              </a:ext>
            </a:extLst>
          </p:cNvPr>
          <p:cNvPicPr>
            <a:picLocks noChangeAspect="1"/>
          </p:cNvPicPr>
          <p:nvPr/>
        </p:nvPicPr>
        <p:blipFill>
          <a:blip r:embed="rId5"/>
          <a:srcRect l="14020" r="22780"/>
          <a:stretch>
            <a:fillRect/>
          </a:stretch>
        </p:blipFill>
        <p:spPr>
          <a:xfrm>
            <a:off x="633999" y="640080"/>
            <a:ext cx="6278529" cy="5588101"/>
          </a:xfrm>
          <a:prstGeom prst="rect">
            <a:avLst/>
          </a:prstGeom>
        </p:spPr>
      </p:pic>
      <p:sp>
        <p:nvSpPr>
          <p:cNvPr id="3" name="Content Placeholder 2">
            <a:extLst>
              <a:ext uri="{FF2B5EF4-FFF2-40B4-BE49-F238E27FC236}">
                <a16:creationId xmlns:a16="http://schemas.microsoft.com/office/drawing/2014/main" id="{668049E6-9FC0-A70F-7ACC-DCF27D211FB2}"/>
              </a:ext>
            </a:extLst>
          </p:cNvPr>
          <p:cNvSpPr>
            <a:spLocks noGrp="1"/>
          </p:cNvSpPr>
          <p:nvPr>
            <p:ph idx="1"/>
          </p:nvPr>
        </p:nvSpPr>
        <p:spPr>
          <a:xfrm>
            <a:off x="8173212" y="1352973"/>
            <a:ext cx="3401568" cy="4424892"/>
          </a:xfrm>
        </p:spPr>
        <p:txBody>
          <a:bodyPr vert="horz" lIns="91440" tIns="45720" rIns="91440" bIns="45720" rtlCol="0" anchor="t">
            <a:noAutofit/>
          </a:bodyPr>
          <a:lstStyle/>
          <a:p>
            <a:r>
              <a:rPr lang="en-GB" sz="1400" dirty="0">
                <a:solidFill>
                  <a:srgbClr val="FFFFFF"/>
                </a:solidFill>
                <a:ea typeface="+mn-lt"/>
                <a:cs typeface="+mn-lt"/>
              </a:rPr>
              <a:t>DNA mutations in prostate epithelial cells lead to the development of prostate cancer. Tumour development is caused by these mutations. It decreases apoptosis, which might result in metastasis or local invasion and uncontrolled cell division.</a:t>
            </a:r>
          </a:p>
          <a:p>
            <a:r>
              <a:rPr lang="en-GB" sz="1400" dirty="0">
                <a:solidFill>
                  <a:srgbClr val="FFFFFF"/>
                </a:solidFill>
                <a:ea typeface="+mn-lt"/>
                <a:cs typeface="+mn-lt"/>
              </a:rPr>
              <a:t>(Tzelepi, 2023)</a:t>
            </a:r>
            <a:endParaRPr lang="en-GB" sz="1400" dirty="0">
              <a:solidFill>
                <a:srgbClr val="FFFFFF"/>
              </a:solidFill>
              <a:ea typeface="Calibri Light"/>
              <a:cs typeface="Calibri Light"/>
            </a:endParaRPr>
          </a:p>
          <a:p>
            <a:r>
              <a:rPr lang="en-GB" sz="1400" dirty="0">
                <a:solidFill>
                  <a:srgbClr val="FFFFFF"/>
                </a:solidFill>
                <a:ea typeface="+mn-lt"/>
                <a:cs typeface="+mn-lt"/>
              </a:rPr>
              <a:t>The majority of prostate cancers are still androgen-dependent. DHT is produced from testosterone. It is DHT that binds to androgen receptors and promotes the formation of tumours.</a:t>
            </a:r>
          </a:p>
          <a:p>
            <a:r>
              <a:rPr lang="en-GB" sz="1400" dirty="0">
                <a:solidFill>
                  <a:srgbClr val="FFFFFF"/>
                </a:solidFill>
                <a:latin typeface="Times New Roman"/>
                <a:ea typeface="+mn-lt"/>
                <a:cs typeface="Times New Roman"/>
              </a:rPr>
              <a:t>Anti-androgen medications stop testosterone and DHT from attaching to androgen receptors in prostate cells, hence blocking androgen function. </a:t>
            </a:r>
            <a:endParaRPr lang="en-GB" sz="1400" dirty="0">
              <a:solidFill>
                <a:srgbClr val="FFFFFF"/>
              </a:solidFill>
              <a:ea typeface="+mn-lt"/>
              <a:cs typeface="+mn-lt"/>
            </a:endParaRPr>
          </a:p>
          <a:p>
            <a:r>
              <a:rPr lang="en-GB" sz="1400" dirty="0">
                <a:solidFill>
                  <a:srgbClr val="FFFFFF"/>
                </a:solidFill>
                <a:latin typeface="Times New Roman"/>
                <a:ea typeface="+mn-lt"/>
                <a:cs typeface="Times New Roman"/>
              </a:rPr>
              <a:t>Castration-resistant prostate cancer, which grows in spite of extremely low testosterone levels, can result from some prostate cancer cells eventually producing their own androgens or adapting to low androgen levels.</a:t>
            </a:r>
            <a:endParaRPr lang="en-GB" sz="1400" dirty="0">
              <a:ea typeface="Calibri Light"/>
              <a:cs typeface="Calibri Light"/>
            </a:endParaRPr>
          </a:p>
          <a:p>
            <a:pPr marL="0" indent="0">
              <a:buNone/>
            </a:pPr>
            <a:r>
              <a:rPr lang="en-GB" sz="1400" dirty="0">
                <a:solidFill>
                  <a:srgbClr val="FFFFFF"/>
                </a:solidFill>
                <a:ea typeface="+mn-lt"/>
                <a:cs typeface="+mn-lt"/>
              </a:rPr>
              <a:t>(National Cancer Institute, 2024)</a:t>
            </a:r>
            <a:endParaRPr lang="en-GB" sz="1400" dirty="0">
              <a:solidFill>
                <a:srgbClr val="FFFFFF"/>
              </a:solidFill>
              <a:latin typeface="Times New Roman"/>
              <a:ea typeface="+mn-lt"/>
              <a:cs typeface="Times New Roman"/>
            </a:endParaRPr>
          </a:p>
          <a:p>
            <a:pPr marL="0" indent="0">
              <a:buNone/>
            </a:pPr>
            <a:r>
              <a:rPr lang="en-GB" sz="1400" dirty="0">
                <a:solidFill>
                  <a:srgbClr val="FFFFFF"/>
                </a:solidFill>
                <a:ea typeface="+mn-lt"/>
                <a:cs typeface="+mn-lt"/>
              </a:rPr>
              <a:t>(</a:t>
            </a:r>
            <a:r>
              <a:rPr lang="en-GB" sz="1400" dirty="0" err="1">
                <a:solidFill>
                  <a:srgbClr val="FFFFFF"/>
                </a:solidFill>
                <a:ea typeface="+mn-lt"/>
                <a:cs typeface="+mn-lt"/>
              </a:rPr>
              <a:t>Dreamstime</a:t>
            </a:r>
            <a:r>
              <a:rPr lang="en-GB" sz="1400" dirty="0">
                <a:solidFill>
                  <a:srgbClr val="FFFFFF"/>
                </a:solidFill>
                <a:ea typeface="+mn-lt"/>
                <a:cs typeface="+mn-lt"/>
              </a:rPr>
              <a:t>, n.d.)</a:t>
            </a:r>
            <a:endParaRPr lang="en-GB" sz="1400" dirty="0">
              <a:solidFill>
                <a:srgbClr val="FFFFFF"/>
              </a:solidFill>
              <a:ea typeface="Calibri Light"/>
              <a:cs typeface="Calibri Light"/>
            </a:endParaRPr>
          </a:p>
          <a:p>
            <a:endParaRPr lang="en-GB" sz="1800" dirty="0">
              <a:solidFill>
                <a:srgbClr val="FFFFFF"/>
              </a:solidFill>
              <a:ea typeface="Calibri Light"/>
              <a:cs typeface="Calibri Light"/>
            </a:endParaRPr>
          </a:p>
        </p:txBody>
      </p:sp>
      <p:pic>
        <p:nvPicPr>
          <p:cNvPr id="21" name="Audio 20">
            <a:hlinkClick r:id="" action="ppaction://media"/>
            <a:extLst>
              <a:ext uri="{FF2B5EF4-FFF2-40B4-BE49-F238E27FC236}">
                <a16:creationId xmlns:a16="http://schemas.microsoft.com/office/drawing/2014/main" id="{AF53D051-B270-7F7E-F193-5BC2803294C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21124688"/>
      </p:ext>
    </p:extLst>
  </p:cSld>
  <p:clrMapOvr>
    <a:masterClrMapping/>
  </p:clrMapOvr>
  <p:transition spd="slow" advTm="125912">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50A88-E5B6-5BE0-403C-0ED633056048}"/>
              </a:ext>
            </a:extLst>
          </p:cNvPr>
          <p:cNvSpPr>
            <a:spLocks noGrp="1"/>
          </p:cNvSpPr>
          <p:nvPr>
            <p:ph type="title" idx="4294967295"/>
          </p:nvPr>
        </p:nvSpPr>
        <p:spPr>
          <a:xfrm>
            <a:off x="0" y="500063"/>
            <a:ext cx="10772775" cy="1657350"/>
          </a:xfrm>
        </p:spPr>
        <p:txBody>
          <a:bodyPr/>
          <a:lstStyle/>
          <a:p>
            <a:pPr algn="ctr"/>
            <a:r>
              <a:rPr lang="en-GB" dirty="0">
                <a:ea typeface="Calibri Light"/>
                <a:cs typeface="Calibri Light"/>
              </a:rPr>
              <a:t>Physiological and functional </a:t>
            </a:r>
            <a:r>
              <a:rPr lang="en-GB">
                <a:ea typeface="Calibri Light"/>
                <a:cs typeface="Calibri Light"/>
              </a:rPr>
              <a:t>impact</a:t>
            </a:r>
          </a:p>
        </p:txBody>
      </p:sp>
      <p:sp>
        <p:nvSpPr>
          <p:cNvPr id="8" name="TextBox 7">
            <a:extLst>
              <a:ext uri="{FF2B5EF4-FFF2-40B4-BE49-F238E27FC236}">
                <a16:creationId xmlns:a16="http://schemas.microsoft.com/office/drawing/2014/main" id="{A53067B9-0C92-AB80-5FB4-33002BF41169}"/>
              </a:ext>
            </a:extLst>
          </p:cNvPr>
          <p:cNvSpPr txBox="1"/>
          <p:nvPr/>
        </p:nvSpPr>
        <p:spPr>
          <a:xfrm>
            <a:off x="793868" y="1852464"/>
            <a:ext cx="2587644" cy="16927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ea typeface="Calibri Light"/>
                <a:cs typeface="Calibri Light"/>
              </a:rPr>
              <a:t>Structural</a:t>
            </a:r>
            <a:r>
              <a:rPr lang="en-GB" sz="2400" b="1" dirty="0">
                <a:ea typeface="Calibri Light"/>
                <a:cs typeface="Calibri Light"/>
              </a:rPr>
              <a:t> changes </a:t>
            </a:r>
          </a:p>
          <a:p>
            <a:pPr marL="285750" indent="-285750">
              <a:buFont typeface="Arial"/>
              <a:buChar char="•"/>
            </a:pPr>
            <a:r>
              <a:rPr lang="en-GB" sz="2000">
                <a:ea typeface="Calibri Light"/>
                <a:cs typeface="Calibri Light"/>
              </a:rPr>
              <a:t>Tumour</a:t>
            </a:r>
            <a:r>
              <a:rPr lang="en-GB" sz="2000" dirty="0">
                <a:ea typeface="Calibri Light"/>
                <a:cs typeface="Calibri Light"/>
              </a:rPr>
              <a:t> invasion.</a:t>
            </a:r>
          </a:p>
          <a:p>
            <a:pPr marL="285750" indent="-285750">
              <a:buFont typeface="Arial"/>
              <a:buChar char="•"/>
            </a:pPr>
            <a:r>
              <a:rPr lang="en-GB" sz="2000" dirty="0">
                <a:ea typeface="Calibri Light"/>
                <a:cs typeface="Calibri Light"/>
              </a:rPr>
              <a:t>Compression of the </a:t>
            </a:r>
            <a:r>
              <a:rPr lang="en-GB" sz="2000">
                <a:ea typeface="Calibri Light"/>
                <a:cs typeface="Calibri Light"/>
              </a:rPr>
              <a:t>urethra</a:t>
            </a:r>
            <a:r>
              <a:rPr lang="en-GB" sz="2000" dirty="0">
                <a:ea typeface="Calibri Light"/>
                <a:cs typeface="Calibri Light"/>
              </a:rPr>
              <a:t>.</a:t>
            </a:r>
          </a:p>
          <a:p>
            <a:pPr marL="285750" indent="-285750">
              <a:buFont typeface="Arial"/>
              <a:buChar char="•"/>
            </a:pPr>
            <a:r>
              <a:rPr lang="en-GB" sz="2000">
                <a:ea typeface="Calibri Light"/>
                <a:cs typeface="Calibri Light"/>
              </a:rPr>
              <a:t>Enlarged prostate.</a:t>
            </a:r>
            <a:endParaRPr lang="en-GB" sz="2000" dirty="0">
              <a:ea typeface="Calibri Light"/>
              <a:cs typeface="Calibri Light"/>
            </a:endParaRPr>
          </a:p>
        </p:txBody>
      </p:sp>
      <p:sp>
        <p:nvSpPr>
          <p:cNvPr id="9" name="TextBox 8">
            <a:extLst>
              <a:ext uri="{FF2B5EF4-FFF2-40B4-BE49-F238E27FC236}">
                <a16:creationId xmlns:a16="http://schemas.microsoft.com/office/drawing/2014/main" id="{9B1010A8-CA83-DA5C-4764-F166206732AA}"/>
              </a:ext>
            </a:extLst>
          </p:cNvPr>
          <p:cNvSpPr txBox="1"/>
          <p:nvPr/>
        </p:nvSpPr>
        <p:spPr>
          <a:xfrm>
            <a:off x="4375742" y="1852464"/>
            <a:ext cx="2915478" cy="16927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ea typeface="Calibri Light"/>
                <a:cs typeface="Calibri Light"/>
              </a:rPr>
              <a:t>Functional changes</a:t>
            </a:r>
          </a:p>
          <a:p>
            <a:pPr marL="285750" indent="-285750">
              <a:buFont typeface="Arial"/>
              <a:buChar char="•"/>
            </a:pPr>
            <a:r>
              <a:rPr lang="en-GB" sz="2000" dirty="0">
                <a:ea typeface="Calibri Light"/>
                <a:cs typeface="Calibri Light"/>
              </a:rPr>
              <a:t>Sexual </a:t>
            </a:r>
            <a:r>
              <a:rPr lang="en-GB" sz="2000">
                <a:ea typeface="Calibri Light"/>
                <a:cs typeface="Calibri Light"/>
              </a:rPr>
              <a:t>dysfunction.</a:t>
            </a:r>
            <a:endParaRPr lang="en-GB" sz="2000" dirty="0">
              <a:ea typeface="Calibri Light"/>
              <a:cs typeface="Calibri Light"/>
            </a:endParaRPr>
          </a:p>
          <a:p>
            <a:pPr marL="285750" indent="-285750">
              <a:buFont typeface="Arial"/>
              <a:buChar char="•"/>
            </a:pPr>
            <a:r>
              <a:rPr lang="en-GB" sz="2000" dirty="0">
                <a:ea typeface="Calibri Light"/>
                <a:cs typeface="Calibri Light"/>
              </a:rPr>
              <a:t>Urinary dysfun</a:t>
            </a:r>
            <a:r>
              <a:rPr lang="en-GB" sz="2000">
                <a:ea typeface="Calibri Light"/>
                <a:cs typeface="Calibri Light"/>
              </a:rPr>
              <a:t>ction.</a:t>
            </a:r>
            <a:endParaRPr lang="en-GB" sz="2000" dirty="0">
              <a:ea typeface="Calibri Light"/>
              <a:cs typeface="Calibri Light"/>
            </a:endParaRPr>
          </a:p>
          <a:p>
            <a:pPr marL="285750" indent="-285750">
              <a:buFont typeface="Arial"/>
              <a:buChar char="•"/>
            </a:pPr>
            <a:r>
              <a:rPr lang="en-GB" sz="2000" dirty="0">
                <a:ea typeface="Calibri Light"/>
                <a:cs typeface="Calibri Light"/>
              </a:rPr>
              <a:t>Reduced </a:t>
            </a:r>
            <a:r>
              <a:rPr lang="en-GB" sz="2000">
                <a:ea typeface="Calibri Light"/>
                <a:cs typeface="Calibri Light"/>
              </a:rPr>
              <a:t>fertility.</a:t>
            </a:r>
            <a:endParaRPr lang="en-GB" sz="2000" dirty="0">
              <a:ea typeface="Calibri Light"/>
              <a:cs typeface="Calibri Light"/>
            </a:endParaRPr>
          </a:p>
          <a:p>
            <a:pPr marL="285750" indent="-285750">
              <a:buFont typeface="Arial"/>
              <a:buChar char="•"/>
            </a:pPr>
            <a:r>
              <a:rPr lang="en-GB" sz="2000">
                <a:ea typeface="Calibri Light"/>
                <a:cs typeface="Calibri Light"/>
              </a:rPr>
              <a:t>Reduced mobility.</a:t>
            </a:r>
            <a:endParaRPr lang="en-GB" sz="2000" dirty="0">
              <a:ea typeface="Calibri Light"/>
              <a:cs typeface="Calibri Light"/>
            </a:endParaRPr>
          </a:p>
        </p:txBody>
      </p:sp>
      <p:sp>
        <p:nvSpPr>
          <p:cNvPr id="10" name="TextBox 9">
            <a:extLst>
              <a:ext uri="{FF2B5EF4-FFF2-40B4-BE49-F238E27FC236}">
                <a16:creationId xmlns:a16="http://schemas.microsoft.com/office/drawing/2014/main" id="{D795C539-2D94-7B61-31A4-D4AAD58D16DD}"/>
              </a:ext>
            </a:extLst>
          </p:cNvPr>
          <p:cNvSpPr txBox="1"/>
          <p:nvPr/>
        </p:nvSpPr>
        <p:spPr>
          <a:xfrm>
            <a:off x="8599713" y="1850571"/>
            <a:ext cx="2838173"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ea typeface="Calibri Light"/>
                <a:cs typeface="Calibri Light"/>
              </a:rPr>
              <a:t>Physiological </a:t>
            </a:r>
            <a:r>
              <a:rPr lang="en-GB" sz="2400" b="1">
                <a:ea typeface="Calibri Light"/>
                <a:cs typeface="Calibri Light"/>
              </a:rPr>
              <a:t>impact</a:t>
            </a:r>
            <a:endParaRPr lang="en-GB" sz="2400" b="1" dirty="0">
              <a:ea typeface="Calibri Light"/>
              <a:cs typeface="Calibri Light"/>
            </a:endParaRPr>
          </a:p>
          <a:p>
            <a:pPr marL="285750" indent="-285750">
              <a:buFont typeface="Arial"/>
              <a:buChar char="•"/>
            </a:pPr>
            <a:r>
              <a:rPr lang="en-GB" sz="2000">
                <a:ea typeface="Calibri Light"/>
                <a:cs typeface="Calibri Light"/>
              </a:rPr>
              <a:t>Fatigue.</a:t>
            </a:r>
          </a:p>
          <a:p>
            <a:pPr marL="285750" indent="-285750">
              <a:buFont typeface="Arial"/>
              <a:buChar char="•"/>
            </a:pPr>
            <a:r>
              <a:rPr lang="en-GB" sz="2000">
                <a:ea typeface="Calibri Light"/>
                <a:cs typeface="Calibri Light"/>
              </a:rPr>
              <a:t>Weight .lost</a:t>
            </a:r>
          </a:p>
          <a:p>
            <a:pPr marL="285750" indent="-285750">
              <a:buFont typeface="Arial"/>
              <a:buChar char="•"/>
            </a:pPr>
            <a:r>
              <a:rPr lang="en-GB" sz="2000">
                <a:ea typeface="Calibri Light"/>
                <a:cs typeface="Calibri Light"/>
              </a:rPr>
              <a:t>Anaemia.</a:t>
            </a:r>
          </a:p>
          <a:p>
            <a:pPr marL="285750" indent="-285750">
              <a:buFont typeface="Arial"/>
              <a:buChar char="•"/>
            </a:pPr>
            <a:r>
              <a:rPr lang="en-GB" sz="2000">
                <a:ea typeface="Calibri Light"/>
                <a:cs typeface="Calibri Light"/>
              </a:rPr>
              <a:t>Reduced quality of life. </a:t>
            </a:r>
          </a:p>
          <a:p>
            <a:pPr marL="285750" indent="-285750">
              <a:buFont typeface="Arial"/>
              <a:buChar char="•"/>
            </a:pPr>
            <a:r>
              <a:rPr lang="en-GB" sz="2000">
                <a:ea typeface="Calibri Light"/>
                <a:cs typeface="Calibri Light"/>
              </a:rPr>
              <a:t>Chronic pain.</a:t>
            </a:r>
          </a:p>
          <a:p>
            <a:endParaRPr lang="en-GB" dirty="0">
              <a:ea typeface="Calibri Light"/>
              <a:cs typeface="Calibri Light"/>
            </a:endParaRPr>
          </a:p>
        </p:txBody>
      </p:sp>
      <p:sp>
        <p:nvSpPr>
          <p:cNvPr id="35" name="TextBox 34">
            <a:extLst>
              <a:ext uri="{FF2B5EF4-FFF2-40B4-BE49-F238E27FC236}">
                <a16:creationId xmlns:a16="http://schemas.microsoft.com/office/drawing/2014/main" id="{2DCCF40F-5FFC-8AB0-AD84-F263E4F3BC4C}"/>
              </a:ext>
            </a:extLst>
          </p:cNvPr>
          <p:cNvSpPr txBox="1"/>
          <p:nvPr/>
        </p:nvSpPr>
        <p:spPr>
          <a:xfrm>
            <a:off x="7347384" y="6212114"/>
            <a:ext cx="484114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Light"/>
                <a:cs typeface="Calibri Light"/>
              </a:rPr>
              <a:t>The severity depends on the tumour stage and </a:t>
            </a:r>
            <a:r>
              <a:rPr lang="en-GB">
                <a:ea typeface="Calibri Light"/>
                <a:cs typeface="Calibri Light"/>
              </a:rPr>
              <a:t>metastatic spread(NHS, 2025).</a:t>
            </a:r>
            <a:endParaRPr lang="en-GB" dirty="0"/>
          </a:p>
        </p:txBody>
      </p:sp>
      <p:pic>
        <p:nvPicPr>
          <p:cNvPr id="4" name="Picture 3">
            <a:extLst>
              <a:ext uri="{FF2B5EF4-FFF2-40B4-BE49-F238E27FC236}">
                <a16:creationId xmlns:a16="http://schemas.microsoft.com/office/drawing/2014/main" id="{60652F4A-18D3-25DB-7495-A1C6CA94897C}"/>
              </a:ext>
            </a:extLst>
          </p:cNvPr>
          <p:cNvPicPr>
            <a:picLocks noChangeAspect="1"/>
          </p:cNvPicPr>
          <p:nvPr/>
        </p:nvPicPr>
        <p:blipFill>
          <a:blip r:embed="rId5"/>
          <a:stretch>
            <a:fillRect/>
          </a:stretch>
        </p:blipFill>
        <p:spPr>
          <a:xfrm>
            <a:off x="2671" y="3548742"/>
            <a:ext cx="7288089" cy="3309258"/>
          </a:xfrm>
          <a:prstGeom prst="rect">
            <a:avLst/>
          </a:prstGeom>
        </p:spPr>
      </p:pic>
      <p:pic>
        <p:nvPicPr>
          <p:cNvPr id="13" name="Audio 12">
            <a:hlinkClick r:id="" action="ppaction://media"/>
            <a:extLst>
              <a:ext uri="{FF2B5EF4-FFF2-40B4-BE49-F238E27FC236}">
                <a16:creationId xmlns:a16="http://schemas.microsoft.com/office/drawing/2014/main" id="{361BA6E5-553C-36EA-3DB2-1D0826F137D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17813183"/>
      </p:ext>
    </p:extLst>
  </p:cSld>
  <p:clrMapOvr>
    <a:masterClrMapping/>
  </p:clrMapOvr>
  <mc:AlternateContent xmlns:mc="http://schemas.openxmlformats.org/markup-compatibility/2006">
    <mc:Choice xmlns:p14="http://schemas.microsoft.com/office/powerpoint/2010/main" Requires="p14">
      <p:transition spd="med" p14:dur="700" advTm="93244">
        <p:fade/>
      </p:transition>
    </mc:Choice>
    <mc:Fallback>
      <p:transition spd="med" advTm="9324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49AFF89-1D39-E50C-6D9C-A1B910F144CB}"/>
              </a:ext>
            </a:extLst>
          </p:cNvPr>
          <p:cNvSpPr txBox="1"/>
          <p:nvPr/>
        </p:nvSpPr>
        <p:spPr>
          <a:xfrm>
            <a:off x="850348" y="773043"/>
            <a:ext cx="9386956" cy="87243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 name="TextBox 3">
            <a:extLst>
              <a:ext uri="{FF2B5EF4-FFF2-40B4-BE49-F238E27FC236}">
                <a16:creationId xmlns:a16="http://schemas.microsoft.com/office/drawing/2014/main" id="{9F0C999B-8216-1F3E-4F26-33CA21C8AB2E}"/>
              </a:ext>
            </a:extLst>
          </p:cNvPr>
          <p:cNvSpPr txBox="1"/>
          <p:nvPr/>
        </p:nvSpPr>
        <p:spPr>
          <a:xfrm>
            <a:off x="750956" y="806174"/>
            <a:ext cx="5532782" cy="7840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5A5A4021-8B48-2C4E-C8CD-1CC9BEF6F950}"/>
              </a:ext>
            </a:extLst>
          </p:cNvPr>
          <p:cNvSpPr txBox="1"/>
          <p:nvPr/>
        </p:nvSpPr>
        <p:spPr>
          <a:xfrm>
            <a:off x="1733825" y="640522"/>
            <a:ext cx="806173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ea typeface="Calibri Light"/>
                <a:cs typeface="Calibri Light"/>
              </a:rPr>
              <a:t> </a:t>
            </a:r>
            <a:r>
              <a:rPr lang="en-GB" sz="3600" b="1" dirty="0">
                <a:ea typeface="Calibri Light"/>
                <a:cs typeface="Calibri Light"/>
              </a:rPr>
              <a:t>Person </a:t>
            </a:r>
            <a:r>
              <a:rPr lang="en-GB" sz="3600" b="1">
                <a:ea typeface="Calibri Light"/>
                <a:cs typeface="Calibri Light"/>
              </a:rPr>
              <a:t>centred</a:t>
            </a:r>
            <a:r>
              <a:rPr lang="en-GB" sz="3600" b="1" dirty="0">
                <a:ea typeface="Calibri Light"/>
                <a:cs typeface="Calibri Light"/>
              </a:rPr>
              <a:t> Diagnosis </a:t>
            </a:r>
            <a:endParaRPr lang="en-US" sz="3600">
              <a:ea typeface="Calibri Light"/>
              <a:cs typeface="Calibri Light"/>
            </a:endParaRPr>
          </a:p>
        </p:txBody>
      </p:sp>
      <p:sp>
        <p:nvSpPr>
          <p:cNvPr id="6" name="TextBox 5">
            <a:extLst>
              <a:ext uri="{FF2B5EF4-FFF2-40B4-BE49-F238E27FC236}">
                <a16:creationId xmlns:a16="http://schemas.microsoft.com/office/drawing/2014/main" id="{4FB788B0-CFA2-4A5B-FFEF-34F6870C2F21}"/>
              </a:ext>
            </a:extLst>
          </p:cNvPr>
          <p:cNvSpPr txBox="1"/>
          <p:nvPr/>
        </p:nvSpPr>
        <p:spPr>
          <a:xfrm>
            <a:off x="806174" y="1855304"/>
            <a:ext cx="4351130" cy="24006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ea typeface="+mn-lt"/>
                <a:cs typeface="+mn-lt"/>
              </a:rPr>
              <a:t>Clinical assessment</a:t>
            </a:r>
            <a:endParaRPr lang="en-US" sz="2400" b="1">
              <a:ea typeface="+mn-lt"/>
              <a:cs typeface="+mn-lt"/>
            </a:endParaRPr>
          </a:p>
          <a:p>
            <a:r>
              <a:rPr lang="en-GB">
                <a:ea typeface="+mn-lt"/>
                <a:cs typeface="+mn-lt"/>
              </a:rPr>
              <a:t>Clinical</a:t>
            </a:r>
            <a:r>
              <a:rPr lang="en-GB" dirty="0">
                <a:ea typeface="+mn-lt"/>
                <a:cs typeface="+mn-lt"/>
              </a:rPr>
              <a:t> evaluations are essential for advancing person-centred care, and medical professionals would take urine symptoms into account. general health and family history.</a:t>
            </a:r>
            <a:endParaRPr lang="en-US" dirty="0">
              <a:ea typeface="Calibri Light"/>
              <a:cs typeface="Calibri Light"/>
            </a:endParaRPr>
          </a:p>
          <a:p>
            <a:r>
              <a:rPr lang="en-GB">
                <a:ea typeface="+mn-lt"/>
                <a:cs typeface="+mn-lt"/>
              </a:rPr>
              <a:t>both digital rectal tests and physical examinations.</a:t>
            </a:r>
            <a:endParaRPr lang="en-GB"/>
          </a:p>
        </p:txBody>
      </p:sp>
      <p:sp>
        <p:nvSpPr>
          <p:cNvPr id="7" name="TextBox 6">
            <a:extLst>
              <a:ext uri="{FF2B5EF4-FFF2-40B4-BE49-F238E27FC236}">
                <a16:creationId xmlns:a16="http://schemas.microsoft.com/office/drawing/2014/main" id="{FA6B3835-04B5-A121-FAB3-A5EA71B40794}"/>
              </a:ext>
            </a:extLst>
          </p:cNvPr>
          <p:cNvSpPr txBox="1"/>
          <p:nvPr/>
        </p:nvSpPr>
        <p:spPr>
          <a:xfrm>
            <a:off x="6073913" y="1855304"/>
            <a:ext cx="4737652" cy="21093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D1CD9F24-2053-517D-BD3A-3CF56938AFDD}"/>
              </a:ext>
            </a:extLst>
          </p:cNvPr>
          <p:cNvSpPr txBox="1"/>
          <p:nvPr/>
        </p:nvSpPr>
        <p:spPr>
          <a:xfrm>
            <a:off x="6338956" y="1755913"/>
            <a:ext cx="4803913" cy="24006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ea typeface="Calibri Light"/>
                <a:cs typeface="Calibri Light"/>
              </a:rPr>
              <a:t>Findings.</a:t>
            </a:r>
          </a:p>
          <a:p>
            <a:r>
              <a:rPr lang="en-GB">
                <a:ea typeface="Calibri Light"/>
                <a:cs typeface="Calibri Light"/>
              </a:rPr>
              <a:t>Blood test </a:t>
            </a:r>
          </a:p>
          <a:p>
            <a:r>
              <a:rPr lang="en-GB">
                <a:ea typeface="Calibri Light"/>
                <a:cs typeface="Calibri Light"/>
              </a:rPr>
              <a:t>Prostate specific antigen (PSA) with levels of 12ng/ml</a:t>
            </a:r>
          </a:p>
          <a:p>
            <a:r>
              <a:rPr lang="en-GB">
                <a:ea typeface="Calibri Light"/>
                <a:cs typeface="Calibri Light"/>
              </a:rPr>
              <a:t>Imaging </a:t>
            </a:r>
          </a:p>
          <a:p>
            <a:r>
              <a:rPr lang="en-GB" dirty="0">
                <a:ea typeface="Calibri Light"/>
                <a:cs typeface="Calibri Light"/>
              </a:rPr>
              <a:t>On </a:t>
            </a:r>
            <a:r>
              <a:rPr lang="en-GB">
                <a:ea typeface="Calibri Light"/>
                <a:cs typeface="Calibri Light"/>
              </a:rPr>
              <a:t>receiving</a:t>
            </a:r>
            <a:r>
              <a:rPr lang="en-GB" dirty="0">
                <a:ea typeface="Calibri Light"/>
                <a:cs typeface="Calibri Light"/>
              </a:rPr>
              <a:t> an MRI scan Mr Cable results showed he has a suspicious lesion with P1-RADS 5 score</a:t>
            </a:r>
            <a:r>
              <a:rPr lang="en-GB" sz="1200" dirty="0">
                <a:ea typeface="Calibri Light"/>
                <a:cs typeface="Calibri Light"/>
              </a:rPr>
              <a:t> </a:t>
            </a:r>
            <a:r>
              <a:rPr lang="en-GB" sz="1200">
                <a:ea typeface="+mn-lt"/>
                <a:cs typeface="+mn-lt"/>
              </a:rPr>
              <a:t>(Prostate Cancer UK, 2025).</a:t>
            </a:r>
          </a:p>
        </p:txBody>
      </p:sp>
      <p:sp>
        <p:nvSpPr>
          <p:cNvPr id="9" name="TextBox 8">
            <a:extLst>
              <a:ext uri="{FF2B5EF4-FFF2-40B4-BE49-F238E27FC236}">
                <a16:creationId xmlns:a16="http://schemas.microsoft.com/office/drawing/2014/main" id="{20771EB1-80CF-B1D2-76FA-FD3B30EE249A}"/>
              </a:ext>
            </a:extLst>
          </p:cNvPr>
          <p:cNvSpPr txBox="1"/>
          <p:nvPr/>
        </p:nvSpPr>
        <p:spPr>
          <a:xfrm>
            <a:off x="2981739" y="5124173"/>
            <a:ext cx="637208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Light"/>
                <a:cs typeface="Calibri Light"/>
              </a:rPr>
              <a:t>Multiparametric MRI before biopsy is recommended by NICE as it improves diagnostic accuracy and reduces biopsies (NICE, </a:t>
            </a:r>
            <a:r>
              <a:rPr lang="en-GB">
                <a:ea typeface="Calibri Light"/>
                <a:cs typeface="Calibri Light"/>
              </a:rPr>
              <a:t>2019).</a:t>
            </a:r>
            <a:endParaRPr lang="en-GB" dirty="0">
              <a:ea typeface="Calibri Light"/>
              <a:cs typeface="Calibri Light"/>
            </a:endParaRPr>
          </a:p>
        </p:txBody>
      </p:sp>
      <p:pic>
        <p:nvPicPr>
          <p:cNvPr id="15" name="Audio 14">
            <a:hlinkClick r:id="" action="ppaction://media"/>
            <a:extLst>
              <a:ext uri="{FF2B5EF4-FFF2-40B4-BE49-F238E27FC236}">
                <a16:creationId xmlns:a16="http://schemas.microsoft.com/office/drawing/2014/main" id="{0693F32E-F28E-886E-D2A6-57F0A31387C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70193795"/>
      </p:ext>
    </p:extLst>
  </p:cSld>
  <p:clrMapOvr>
    <a:masterClrMapping/>
  </p:clrMapOvr>
  <mc:AlternateContent xmlns:mc="http://schemas.openxmlformats.org/markup-compatibility/2006">
    <mc:Choice xmlns:p14="http://schemas.microsoft.com/office/powerpoint/2010/main" Requires="p14">
      <p:transition spd="slow" p14:dur="2000" advTm="117427"/>
    </mc:Choice>
    <mc:Fallback>
      <p:transition spd="slow" advTm="1174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45F21-30A4-A718-BAED-E17C653C1ED9}"/>
              </a:ext>
            </a:extLst>
          </p:cNvPr>
          <p:cNvSpPr>
            <a:spLocks noGrp="1"/>
          </p:cNvSpPr>
          <p:nvPr>
            <p:ph type="title"/>
          </p:nvPr>
        </p:nvSpPr>
        <p:spPr>
          <a:xfrm>
            <a:off x="976538" y="158447"/>
            <a:ext cx="10772775" cy="1658198"/>
          </a:xfrm>
        </p:spPr>
        <p:txBody>
          <a:bodyPr/>
          <a:lstStyle/>
          <a:p>
            <a:r>
              <a:rPr lang="en-GB" dirty="0">
                <a:ea typeface="Calibri Light"/>
                <a:cs typeface="Calibri Light"/>
              </a:rPr>
              <a:t>Treatmen</a:t>
            </a:r>
            <a:r>
              <a:rPr lang="en-GB">
                <a:ea typeface="Calibri Light"/>
                <a:cs typeface="Calibri Light"/>
              </a:rPr>
              <a:t>t and needs </a:t>
            </a:r>
            <a:endParaRPr lang="en-GB"/>
          </a:p>
        </p:txBody>
      </p:sp>
      <p:sp>
        <p:nvSpPr>
          <p:cNvPr id="3" name="Content Placeholder 2">
            <a:extLst>
              <a:ext uri="{FF2B5EF4-FFF2-40B4-BE49-F238E27FC236}">
                <a16:creationId xmlns:a16="http://schemas.microsoft.com/office/drawing/2014/main" id="{62571986-DA4C-95DB-6951-59630F5F8343}"/>
              </a:ext>
            </a:extLst>
          </p:cNvPr>
          <p:cNvSpPr>
            <a:spLocks noGrp="1"/>
          </p:cNvSpPr>
          <p:nvPr>
            <p:ph idx="1"/>
          </p:nvPr>
        </p:nvSpPr>
        <p:spPr>
          <a:xfrm>
            <a:off x="974199" y="1815737"/>
            <a:ext cx="4149725" cy="2917100"/>
          </a:xfrm>
        </p:spPr>
        <p:txBody>
          <a:bodyPr vert="horz" lIns="91440" tIns="45720" rIns="91440" bIns="45720" rtlCol="0" anchor="t">
            <a:normAutofit/>
          </a:bodyPr>
          <a:lstStyle/>
          <a:p>
            <a:r>
              <a:rPr lang="en-GB" dirty="0">
                <a:ea typeface="Calibri Light"/>
                <a:cs typeface="Calibri Light"/>
              </a:rPr>
              <a:t>NICE </a:t>
            </a:r>
            <a:r>
              <a:rPr lang="en-GB">
                <a:ea typeface="Calibri Light"/>
                <a:cs typeface="Calibri Light"/>
              </a:rPr>
              <a:t>guidance</a:t>
            </a:r>
            <a:r>
              <a:rPr lang="en-GB" dirty="0">
                <a:ea typeface="Calibri Light"/>
                <a:cs typeface="Calibri Light"/>
              </a:rPr>
              <a:t> </a:t>
            </a:r>
          </a:p>
          <a:p>
            <a:pPr marL="0" indent="0">
              <a:buNone/>
            </a:pPr>
            <a:r>
              <a:rPr lang="en-GB" dirty="0">
                <a:ea typeface="Calibri Light"/>
                <a:cs typeface="Calibri Light"/>
              </a:rPr>
              <a:t>Active </a:t>
            </a:r>
            <a:r>
              <a:rPr lang="en-GB">
                <a:ea typeface="Calibri Light"/>
                <a:cs typeface="Calibri Light"/>
              </a:rPr>
              <a:t>treatment .</a:t>
            </a:r>
          </a:p>
          <a:p>
            <a:pPr marL="0" indent="0">
              <a:buNone/>
            </a:pPr>
            <a:r>
              <a:rPr lang="en-GB" dirty="0">
                <a:ea typeface="Calibri Light"/>
                <a:cs typeface="Calibri Light"/>
              </a:rPr>
              <a:t>Radical </a:t>
            </a:r>
            <a:r>
              <a:rPr lang="en-GB">
                <a:ea typeface="Calibri Light"/>
                <a:cs typeface="Calibri Light"/>
              </a:rPr>
              <a:t>prostatectomy .</a:t>
            </a:r>
          </a:p>
          <a:p>
            <a:pPr marL="0" indent="0">
              <a:buNone/>
            </a:pPr>
            <a:r>
              <a:rPr lang="en-GB" dirty="0">
                <a:ea typeface="Calibri Light"/>
                <a:cs typeface="Calibri Light"/>
              </a:rPr>
              <a:t>Radio therapy which is often combined with hormone therapy.(Androgen </a:t>
            </a:r>
            <a:r>
              <a:rPr lang="en-GB">
                <a:ea typeface="Calibri Light"/>
                <a:cs typeface="Calibri Light"/>
              </a:rPr>
              <a:t>deprivation</a:t>
            </a:r>
            <a:r>
              <a:rPr lang="en-GB" dirty="0">
                <a:ea typeface="Calibri Light"/>
                <a:cs typeface="Calibri Light"/>
              </a:rPr>
              <a:t> therapy)</a:t>
            </a:r>
          </a:p>
          <a:p>
            <a:pPr marL="0" indent="0">
              <a:buNone/>
            </a:pPr>
            <a:endParaRPr lang="en-GB" dirty="0">
              <a:ea typeface="Calibri Light"/>
              <a:cs typeface="Calibri Light"/>
            </a:endParaRPr>
          </a:p>
        </p:txBody>
      </p:sp>
      <p:sp>
        <p:nvSpPr>
          <p:cNvPr id="71" name="TextBox 70">
            <a:extLst>
              <a:ext uri="{FF2B5EF4-FFF2-40B4-BE49-F238E27FC236}">
                <a16:creationId xmlns:a16="http://schemas.microsoft.com/office/drawing/2014/main" id="{FE86D21A-66B9-E19D-158B-CA58D5ABD75E}"/>
              </a:ext>
            </a:extLst>
          </p:cNvPr>
          <p:cNvSpPr txBox="1"/>
          <p:nvPr/>
        </p:nvSpPr>
        <p:spPr>
          <a:xfrm>
            <a:off x="6679095" y="1715840"/>
            <a:ext cx="460513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ea typeface="Calibri Light"/>
                <a:cs typeface="Calibri Light"/>
              </a:rPr>
              <a:t>Lifestyle</a:t>
            </a:r>
            <a:r>
              <a:rPr lang="en-GB" sz="2400" dirty="0">
                <a:ea typeface="Calibri Light"/>
                <a:cs typeface="Calibri Light"/>
              </a:rPr>
              <a:t> changes are important . </a:t>
            </a:r>
          </a:p>
          <a:p>
            <a:r>
              <a:rPr lang="en-GB" sz="2400" dirty="0">
                <a:ea typeface="Calibri Light"/>
                <a:cs typeface="Calibri Light"/>
              </a:rPr>
              <a:t>Physical activity 150 min a </a:t>
            </a:r>
            <a:r>
              <a:rPr lang="en-GB" sz="2400">
                <a:ea typeface="Calibri Light"/>
                <a:cs typeface="Calibri Light"/>
              </a:rPr>
              <a:t>week .</a:t>
            </a:r>
            <a:endParaRPr lang="en-GB" sz="2400" dirty="0">
              <a:ea typeface="Calibri Light"/>
              <a:cs typeface="Calibri Light"/>
            </a:endParaRPr>
          </a:p>
          <a:p>
            <a:r>
              <a:rPr lang="en-GB" sz="2400" dirty="0">
                <a:ea typeface="Calibri Light"/>
                <a:cs typeface="Calibri Light"/>
              </a:rPr>
              <a:t>Healthy nutr</a:t>
            </a:r>
            <a:r>
              <a:rPr lang="en-GB" sz="2400">
                <a:ea typeface="Calibri Light"/>
                <a:cs typeface="Calibri Light"/>
              </a:rPr>
              <a:t>ition </a:t>
            </a:r>
            <a:endParaRPr lang="en-GB" sz="2400" dirty="0">
              <a:ea typeface="Calibri Light"/>
              <a:cs typeface="Calibri Light"/>
            </a:endParaRPr>
          </a:p>
          <a:p>
            <a:r>
              <a:rPr lang="en-GB" sz="2400" dirty="0">
                <a:ea typeface="Calibri Light"/>
                <a:cs typeface="Calibri Light"/>
              </a:rPr>
              <a:t>Remain within NHS recommended alcohol </a:t>
            </a:r>
            <a:r>
              <a:rPr lang="en-GB" sz="2400">
                <a:ea typeface="Calibri Light"/>
                <a:cs typeface="Calibri Light"/>
              </a:rPr>
              <a:t>consumption . </a:t>
            </a:r>
            <a:endParaRPr lang="en-GB" sz="2400" dirty="0">
              <a:ea typeface="Calibri Light"/>
              <a:cs typeface="Calibri Light"/>
            </a:endParaRPr>
          </a:p>
          <a:p>
            <a:r>
              <a:rPr lang="en-GB" sz="2400" dirty="0">
                <a:ea typeface="Calibri Light"/>
                <a:cs typeface="Calibri Light"/>
              </a:rPr>
              <a:t>Complete smoking </a:t>
            </a:r>
            <a:r>
              <a:rPr lang="en-GB" sz="2400">
                <a:ea typeface="Calibri Light"/>
                <a:cs typeface="Calibri Light"/>
              </a:rPr>
              <a:t>cessation.</a:t>
            </a:r>
            <a:r>
              <a:rPr lang="en-GB">
                <a:ea typeface="Calibri Light"/>
                <a:cs typeface="Calibri Light"/>
              </a:rPr>
              <a:t> </a:t>
            </a:r>
          </a:p>
        </p:txBody>
      </p:sp>
      <p:sp>
        <p:nvSpPr>
          <p:cNvPr id="73" name="TextBox 72">
            <a:extLst>
              <a:ext uri="{FF2B5EF4-FFF2-40B4-BE49-F238E27FC236}">
                <a16:creationId xmlns:a16="http://schemas.microsoft.com/office/drawing/2014/main" id="{C8DB3BE3-2484-708F-E3B2-0CE520239CFA}"/>
              </a:ext>
            </a:extLst>
          </p:cNvPr>
          <p:cNvSpPr txBox="1"/>
          <p:nvPr/>
        </p:nvSpPr>
        <p:spPr>
          <a:xfrm>
            <a:off x="2475947" y="4540761"/>
            <a:ext cx="6405217"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ea typeface="Calibri Light"/>
                <a:cs typeface="Calibri Light"/>
              </a:rPr>
              <a:t>Maintaining a healthy weight may improve treatment outcomes (World Cancer Research Fund, 2018).Treatment selection depends on cancer stage patient preference and overall health condition.NICE,2019)</a:t>
            </a:r>
          </a:p>
          <a:p>
            <a:endParaRPr lang="en-GB" dirty="0">
              <a:ea typeface="Calibri Light"/>
              <a:cs typeface="Calibri Light"/>
            </a:endParaRPr>
          </a:p>
        </p:txBody>
      </p:sp>
      <p:pic>
        <p:nvPicPr>
          <p:cNvPr id="19" name="Audio 18">
            <a:hlinkClick r:id="" action="ppaction://media"/>
            <a:extLst>
              <a:ext uri="{FF2B5EF4-FFF2-40B4-BE49-F238E27FC236}">
                <a16:creationId xmlns:a16="http://schemas.microsoft.com/office/drawing/2014/main" id="{FD5AF393-8D80-B591-2F86-145BD2204BC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63293974"/>
      </p:ext>
    </p:extLst>
  </p:cSld>
  <p:clrMapOvr>
    <a:masterClrMapping/>
  </p:clrMapOvr>
  <mc:AlternateContent xmlns:mc="http://schemas.openxmlformats.org/markup-compatibility/2006">
    <mc:Choice xmlns:p14="http://schemas.microsoft.com/office/powerpoint/2010/main" Requires="p14">
      <p:transition spd="med" p14:dur="700" advTm="103690">
        <p:fade/>
      </p:transition>
    </mc:Choice>
    <mc:Fallback>
      <p:transition spd="med" advTm="10369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8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426E09-A3F6-7A89-F36C-C96F39F2C350}"/>
              </a:ext>
            </a:extLst>
          </p:cNvPr>
          <p:cNvSpPr>
            <a:spLocks noGrp="1"/>
          </p:cNvSpPr>
          <p:nvPr>
            <p:ph type="title"/>
          </p:nvPr>
        </p:nvSpPr>
        <p:spPr>
          <a:xfrm>
            <a:off x="657224" y="936711"/>
            <a:ext cx="2988265" cy="4984578"/>
          </a:xfrm>
        </p:spPr>
        <p:txBody>
          <a:bodyPr>
            <a:normAutofit/>
          </a:bodyPr>
          <a:lstStyle/>
          <a:p>
            <a:r>
              <a:rPr lang="en-GB" sz="4100">
                <a:solidFill>
                  <a:srgbClr val="FFFFFF"/>
                </a:solidFill>
                <a:ea typeface="Calibri Light"/>
                <a:cs typeface="Calibri Light"/>
              </a:rPr>
              <a:t>Nursing resposabilities</a:t>
            </a:r>
            <a:endParaRPr lang="en-GB" sz="4100">
              <a:solidFill>
                <a:srgbClr val="FFFFFF"/>
              </a:solidFill>
            </a:endParaRPr>
          </a:p>
        </p:txBody>
      </p:sp>
      <p:sp>
        <p:nvSpPr>
          <p:cNvPr id="3" name="Content Placeholder 2">
            <a:extLst>
              <a:ext uri="{FF2B5EF4-FFF2-40B4-BE49-F238E27FC236}">
                <a16:creationId xmlns:a16="http://schemas.microsoft.com/office/drawing/2014/main" id="{99F903E6-EF2C-1866-CCC9-80D3801E92CB}"/>
              </a:ext>
            </a:extLst>
          </p:cNvPr>
          <p:cNvSpPr>
            <a:spLocks noGrp="1"/>
          </p:cNvSpPr>
          <p:nvPr>
            <p:ph idx="1"/>
          </p:nvPr>
        </p:nvSpPr>
        <p:spPr>
          <a:xfrm>
            <a:off x="4614389" y="936711"/>
            <a:ext cx="6815992" cy="2154293"/>
          </a:xfrm>
        </p:spPr>
        <p:txBody>
          <a:bodyPr anchor="ctr">
            <a:normAutofit/>
          </a:bodyPr>
          <a:lstStyle/>
          <a:p>
            <a:pPr marL="0" indent="0">
              <a:buNone/>
            </a:pPr>
            <a:r>
              <a:rPr lang="en-GB">
                <a:ea typeface="+mn-lt"/>
                <a:cs typeface="+mn-lt"/>
              </a:rPr>
              <a:t>A multidisciplinary team (MDT) is essential in providing person-centred, evidence-based care for patients with prostate cancer. Each healthcare professional has a specific role in supporting John's treatment, recovery, and overall wellbeing.</a:t>
            </a:r>
            <a:endParaRPr lang="en-US"/>
          </a:p>
        </p:txBody>
      </p:sp>
      <p:sp>
        <p:nvSpPr>
          <p:cNvPr id="4" name="TextBox 3">
            <a:extLst>
              <a:ext uri="{FF2B5EF4-FFF2-40B4-BE49-F238E27FC236}">
                <a16:creationId xmlns:a16="http://schemas.microsoft.com/office/drawing/2014/main" id="{992555AA-25A8-DA67-559C-3E6FDFB701D9}"/>
              </a:ext>
            </a:extLst>
          </p:cNvPr>
          <p:cNvSpPr txBox="1"/>
          <p:nvPr/>
        </p:nvSpPr>
        <p:spPr>
          <a:xfrm>
            <a:off x="6428881" y="2791791"/>
            <a:ext cx="2755506"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Light"/>
                <a:cs typeface="Calibri Light"/>
              </a:rPr>
              <a:t>GP, </a:t>
            </a:r>
            <a:endParaRPr lang="en-GB">
              <a:ea typeface="Calibri Light"/>
              <a:cs typeface="Calibri Light"/>
            </a:endParaRPr>
          </a:p>
          <a:p>
            <a:r>
              <a:rPr lang="en-GB">
                <a:ea typeface="Calibri Light"/>
                <a:cs typeface="Calibri Light"/>
              </a:rPr>
              <a:t>Urologist ,</a:t>
            </a:r>
          </a:p>
          <a:p>
            <a:r>
              <a:rPr lang="en-GB">
                <a:ea typeface="Calibri Light"/>
                <a:cs typeface="Calibri Light"/>
              </a:rPr>
              <a:t>oncology nurse ( clinical nurse specialist, dietitian, physiotherapist and Macmilllan nurse.(NICE, 2026)</a:t>
            </a:r>
          </a:p>
          <a:p>
            <a:endParaRPr lang="en-GB" dirty="0">
              <a:ea typeface="Calibri Light"/>
              <a:cs typeface="Calibri Light"/>
            </a:endParaRPr>
          </a:p>
        </p:txBody>
      </p:sp>
      <p:sp>
        <p:nvSpPr>
          <p:cNvPr id="5" name="TextBox 4">
            <a:extLst>
              <a:ext uri="{FF2B5EF4-FFF2-40B4-BE49-F238E27FC236}">
                <a16:creationId xmlns:a16="http://schemas.microsoft.com/office/drawing/2014/main" id="{288FF177-1C30-C4DB-6529-0F6A279061E1}"/>
              </a:ext>
            </a:extLst>
          </p:cNvPr>
          <p:cNvSpPr txBox="1"/>
          <p:nvPr/>
        </p:nvSpPr>
        <p:spPr>
          <a:xfrm>
            <a:off x="5245652" y="4914347"/>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E0EFA7A4-2151-E876-8FDF-BCCAAEFE2CCC}"/>
              </a:ext>
            </a:extLst>
          </p:cNvPr>
          <p:cNvSpPr txBox="1"/>
          <p:nvPr/>
        </p:nvSpPr>
        <p:spPr>
          <a:xfrm>
            <a:off x="4715565" y="5444434"/>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23" name="Audio 22">
            <a:hlinkClick r:id="" action="ppaction://media"/>
            <a:extLst>
              <a:ext uri="{FF2B5EF4-FFF2-40B4-BE49-F238E27FC236}">
                <a16:creationId xmlns:a16="http://schemas.microsoft.com/office/drawing/2014/main" id="{4FA0CDFC-341D-2402-4BF3-2EACD40BF38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42851489"/>
      </p:ext>
    </p:extLst>
  </p:cSld>
  <p:clrMapOvr>
    <a:masterClrMapping/>
  </p:clrMapOvr>
  <p:transition spd="slow" advTm="66721">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F2DF50D-4D1D-63DE-5F4A-F3DB7B005D72}"/>
              </a:ext>
            </a:extLst>
          </p:cNvPr>
          <p:cNvSpPr txBox="1"/>
          <p:nvPr/>
        </p:nvSpPr>
        <p:spPr>
          <a:xfrm>
            <a:off x="1424609" y="1369391"/>
            <a:ext cx="8912086"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Light"/>
                <a:cs typeface="Calibri Light"/>
              </a:rPr>
              <a:t>John's</a:t>
            </a:r>
            <a:r>
              <a:rPr lang="en-GB" dirty="0">
                <a:ea typeface="Calibri Light"/>
                <a:cs typeface="Calibri Light"/>
              </a:rPr>
              <a:t> care plan begins with a comprehensive assessment and includes regular monitoring of urinary symptoms, routine pain assessments, nutritional support, and an individualised exercise programme to maintain his strength and overall health. Healthcare professionals will encourage medication adherence to ensure his hormone therapy and other prescribed treatments are taken correctly. His emotional wellbeing will be regularly assessed, with access to psychological support if required. Family involvement will be encouraged, with John's consent, to provide emotional support and assist with decision-making throughout his treatment. Regular follow-up appointments, including PSA monitoring and clinical reviews, will be arranged to evaluate treatment effectiveness, detect any disease progression or recurrence, and adjust his care plan as needed in line with his changing needs.</a:t>
            </a:r>
          </a:p>
          <a:p>
            <a:pPr algn="l"/>
            <a:endParaRPr lang="en-GB" dirty="0">
              <a:ea typeface="Calibri Light"/>
              <a:cs typeface="Calibri Light"/>
            </a:endParaRPr>
          </a:p>
        </p:txBody>
      </p:sp>
      <p:sp>
        <p:nvSpPr>
          <p:cNvPr id="2" name="TextBox 1">
            <a:extLst>
              <a:ext uri="{FF2B5EF4-FFF2-40B4-BE49-F238E27FC236}">
                <a16:creationId xmlns:a16="http://schemas.microsoft.com/office/drawing/2014/main" id="{E188B90B-B710-0377-2DA4-C171C8E65583}"/>
              </a:ext>
            </a:extLst>
          </p:cNvPr>
          <p:cNvSpPr txBox="1"/>
          <p:nvPr/>
        </p:nvSpPr>
        <p:spPr>
          <a:xfrm>
            <a:off x="375478" y="4509525"/>
            <a:ext cx="301360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600">
                <a:ea typeface="Calibri Light"/>
                <a:cs typeface="Calibri Light"/>
              </a:rPr>
              <a:t>Continence</a:t>
            </a:r>
          </a:p>
        </p:txBody>
      </p:sp>
      <p:sp>
        <p:nvSpPr>
          <p:cNvPr id="3" name="TextBox 2">
            <a:extLst>
              <a:ext uri="{FF2B5EF4-FFF2-40B4-BE49-F238E27FC236}">
                <a16:creationId xmlns:a16="http://schemas.microsoft.com/office/drawing/2014/main" id="{897C5497-B452-26C3-EFBB-8872000B341F}"/>
              </a:ext>
            </a:extLst>
          </p:cNvPr>
          <p:cNvSpPr txBox="1"/>
          <p:nvPr/>
        </p:nvSpPr>
        <p:spPr>
          <a:xfrm>
            <a:off x="1441332" y="5190434"/>
            <a:ext cx="317484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800">
                <a:ea typeface="Calibri Light"/>
                <a:cs typeface="Calibri Light"/>
              </a:rPr>
              <a:t>Mobility</a:t>
            </a:r>
          </a:p>
        </p:txBody>
      </p:sp>
      <p:sp>
        <p:nvSpPr>
          <p:cNvPr id="6" name="TextBox 5">
            <a:extLst>
              <a:ext uri="{FF2B5EF4-FFF2-40B4-BE49-F238E27FC236}">
                <a16:creationId xmlns:a16="http://schemas.microsoft.com/office/drawing/2014/main" id="{3CFD2653-61FB-75EB-37CA-81632225E447}"/>
              </a:ext>
            </a:extLst>
          </p:cNvPr>
          <p:cNvSpPr txBox="1"/>
          <p:nvPr/>
        </p:nvSpPr>
        <p:spPr>
          <a:xfrm>
            <a:off x="4340087" y="4859130"/>
            <a:ext cx="1766956"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a:ea typeface="Calibri Light"/>
                <a:cs typeface="Calibri Light"/>
              </a:rPr>
              <a:t>Mental Health</a:t>
            </a:r>
          </a:p>
        </p:txBody>
      </p:sp>
      <p:sp>
        <p:nvSpPr>
          <p:cNvPr id="7" name="TextBox 6">
            <a:extLst>
              <a:ext uri="{FF2B5EF4-FFF2-40B4-BE49-F238E27FC236}">
                <a16:creationId xmlns:a16="http://schemas.microsoft.com/office/drawing/2014/main" id="{7E6A460E-D802-21D9-B2B2-418F037B2DD1}"/>
              </a:ext>
            </a:extLst>
          </p:cNvPr>
          <p:cNvSpPr txBox="1"/>
          <p:nvPr/>
        </p:nvSpPr>
        <p:spPr>
          <a:xfrm>
            <a:off x="7266608" y="4759739"/>
            <a:ext cx="3268869"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9600">
                <a:ea typeface="Calibri Light"/>
                <a:cs typeface="Calibri Light"/>
              </a:rPr>
              <a:t>Pain</a:t>
            </a:r>
          </a:p>
        </p:txBody>
      </p:sp>
      <p:sp>
        <p:nvSpPr>
          <p:cNvPr id="8" name="TextBox 7">
            <a:extLst>
              <a:ext uri="{FF2B5EF4-FFF2-40B4-BE49-F238E27FC236}">
                <a16:creationId xmlns:a16="http://schemas.microsoft.com/office/drawing/2014/main" id="{53ABBF22-F8B7-806C-5895-D57E6AAB4819}"/>
              </a:ext>
            </a:extLst>
          </p:cNvPr>
          <p:cNvSpPr txBox="1"/>
          <p:nvPr/>
        </p:nvSpPr>
        <p:spPr>
          <a:xfrm>
            <a:off x="8426174" y="4329043"/>
            <a:ext cx="3752888"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400">
                <a:ea typeface="Calibri Light"/>
                <a:cs typeface="Calibri Light"/>
              </a:rPr>
              <a:t>Awareness</a:t>
            </a:r>
          </a:p>
        </p:txBody>
      </p:sp>
      <p:pic>
        <p:nvPicPr>
          <p:cNvPr id="18" name="Audio 17">
            <a:hlinkClick r:id="" action="ppaction://media"/>
            <a:extLst>
              <a:ext uri="{FF2B5EF4-FFF2-40B4-BE49-F238E27FC236}">
                <a16:creationId xmlns:a16="http://schemas.microsoft.com/office/drawing/2014/main" id="{83F141DC-A077-E910-B578-83C3542A7A8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35241296"/>
      </p:ext>
    </p:extLst>
  </p:cSld>
  <p:clrMapOvr>
    <a:masterClrMapping/>
  </p:clrMapOvr>
  <mc:AlternateContent xmlns:mc="http://schemas.openxmlformats.org/markup-compatibility/2006">
    <mc:Choice xmlns:p14="http://schemas.microsoft.com/office/powerpoint/2010/main" Requires="p14">
      <p:transition spd="med" p14:dur="700" advTm="15502">
        <p:fade/>
      </p:transition>
    </mc:Choice>
    <mc:Fallback>
      <p:transition spd="med" advTm="1550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89B6DBE-5EB1-4977-8210-379351EE94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34CD65-F9EB-4071-1C25-088736FDAF33}"/>
              </a:ext>
            </a:extLst>
          </p:cNvPr>
          <p:cNvSpPr>
            <a:spLocks noGrp="1"/>
          </p:cNvSpPr>
          <p:nvPr>
            <p:ph type="title"/>
          </p:nvPr>
        </p:nvSpPr>
        <p:spPr>
          <a:xfrm>
            <a:off x="8173212" y="499533"/>
            <a:ext cx="3401568" cy="1920240"/>
          </a:xfrm>
        </p:spPr>
        <p:txBody>
          <a:bodyPr vert="horz" lIns="91440" tIns="45720" rIns="91440" bIns="45720" rtlCol="0" anchor="b">
            <a:normAutofit/>
          </a:bodyPr>
          <a:lstStyle/>
          <a:p>
            <a:r>
              <a:rPr lang="en-US" sz="4000">
                <a:solidFill>
                  <a:srgbClr val="FFFFFF"/>
                </a:solidFill>
              </a:rPr>
              <a:t>Communication and ethical consideration</a:t>
            </a:r>
          </a:p>
        </p:txBody>
      </p:sp>
      <p:pic>
        <p:nvPicPr>
          <p:cNvPr id="5" name="Picture 4" descr="A 3D pattern of ring shapes connected by lines">
            <a:extLst>
              <a:ext uri="{FF2B5EF4-FFF2-40B4-BE49-F238E27FC236}">
                <a16:creationId xmlns:a16="http://schemas.microsoft.com/office/drawing/2014/main" id="{DB11DE25-1694-0A1E-3181-D609D179FB44}"/>
              </a:ext>
            </a:extLst>
          </p:cNvPr>
          <p:cNvPicPr>
            <a:picLocks noChangeAspect="1"/>
          </p:cNvPicPr>
          <p:nvPr/>
        </p:nvPicPr>
        <p:blipFill>
          <a:blip r:embed="rId5"/>
          <a:srcRect l="208" r="36592"/>
          <a:stretch>
            <a:fillRect/>
          </a:stretch>
        </p:blipFill>
        <p:spPr>
          <a:xfrm>
            <a:off x="633999" y="640080"/>
            <a:ext cx="6278529" cy="5588101"/>
          </a:xfrm>
          <a:prstGeom prst="rect">
            <a:avLst/>
          </a:prstGeom>
        </p:spPr>
      </p:pic>
      <p:sp>
        <p:nvSpPr>
          <p:cNvPr id="4" name="TextBox 3">
            <a:extLst>
              <a:ext uri="{FF2B5EF4-FFF2-40B4-BE49-F238E27FC236}">
                <a16:creationId xmlns:a16="http://schemas.microsoft.com/office/drawing/2014/main" id="{5A3ACCCF-8956-2AEB-8374-EF64F830007C}"/>
              </a:ext>
            </a:extLst>
          </p:cNvPr>
          <p:cNvSpPr txBox="1"/>
          <p:nvPr/>
        </p:nvSpPr>
        <p:spPr>
          <a:xfrm>
            <a:off x="8173212" y="2419773"/>
            <a:ext cx="3401568" cy="335809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85000"/>
              </a:lnSpc>
              <a:spcAft>
                <a:spcPts val="600"/>
              </a:spcAft>
              <a:buFont typeface="Arial" pitchFamily="34" charset="0"/>
              <a:buChar char=" "/>
            </a:pPr>
            <a:r>
              <a:rPr lang="en-US" dirty="0">
                <a:solidFill>
                  <a:srgbClr val="FFFFFF"/>
                </a:solidFill>
              </a:rPr>
              <a:t>Person centered care should include </a:t>
            </a:r>
          </a:p>
          <a:p>
            <a:pPr>
              <a:lnSpc>
                <a:spcPct val="85000"/>
              </a:lnSpc>
              <a:spcAft>
                <a:spcPts val="600"/>
              </a:spcAft>
            </a:pPr>
            <a:r>
              <a:rPr lang="en-US" dirty="0">
                <a:solidFill>
                  <a:srgbClr val="FFFFFF"/>
                </a:solidFill>
              </a:rPr>
              <a:t>Shared decision making. </a:t>
            </a:r>
            <a:endParaRPr lang="en-US" dirty="0">
              <a:solidFill>
                <a:srgbClr val="FFFFFF"/>
              </a:solidFill>
              <a:ea typeface="Calibri Light" panose="020F0302020204030204"/>
              <a:cs typeface="Calibri Light" panose="020F0302020204030204"/>
            </a:endParaRPr>
          </a:p>
          <a:p>
            <a:pPr>
              <a:lnSpc>
                <a:spcPct val="85000"/>
              </a:lnSpc>
              <a:spcAft>
                <a:spcPts val="600"/>
              </a:spcAft>
              <a:buFont typeface="Arial" pitchFamily="34" charset="0"/>
              <a:buChar char=" "/>
            </a:pPr>
            <a:r>
              <a:rPr lang="en-US" dirty="0">
                <a:solidFill>
                  <a:srgbClr val="FFFFFF"/>
                </a:solidFill>
              </a:rPr>
              <a:t>It is important that patients receive clear explanations of.</a:t>
            </a:r>
            <a:endParaRPr lang="en-US" dirty="0">
              <a:solidFill>
                <a:srgbClr val="FFFFFF"/>
              </a:solidFill>
              <a:ea typeface="Calibri Light"/>
              <a:cs typeface="Calibri Light"/>
            </a:endParaRPr>
          </a:p>
          <a:p>
            <a:pPr marL="285750" indent="-285750">
              <a:lnSpc>
                <a:spcPct val="85000"/>
              </a:lnSpc>
              <a:spcAft>
                <a:spcPts val="600"/>
              </a:spcAft>
              <a:buFont typeface="Arial" pitchFamily="34" charset="0"/>
              <a:buChar char=" "/>
            </a:pPr>
            <a:r>
              <a:rPr lang="en-US" dirty="0">
                <a:solidFill>
                  <a:srgbClr val="FFFFFF"/>
                </a:solidFill>
              </a:rPr>
              <a:t>Treatment options</a:t>
            </a:r>
          </a:p>
          <a:p>
            <a:pPr marL="285750" indent="-285750">
              <a:lnSpc>
                <a:spcPct val="85000"/>
              </a:lnSpc>
              <a:spcAft>
                <a:spcPts val="600"/>
              </a:spcAft>
              <a:buFont typeface="Arial" pitchFamily="34" charset="0"/>
              <a:buChar char=" "/>
            </a:pPr>
            <a:r>
              <a:rPr lang="en-US" dirty="0">
                <a:solidFill>
                  <a:srgbClr val="FFFFFF"/>
                </a:solidFill>
              </a:rPr>
              <a:t>Benefits </a:t>
            </a:r>
          </a:p>
          <a:p>
            <a:pPr marL="285750" indent="-285750">
              <a:lnSpc>
                <a:spcPct val="85000"/>
              </a:lnSpc>
              <a:spcAft>
                <a:spcPts val="600"/>
              </a:spcAft>
              <a:buFont typeface="Arial" pitchFamily="34" charset="0"/>
              <a:buChar char=" "/>
            </a:pPr>
            <a:r>
              <a:rPr lang="en-US" dirty="0">
                <a:solidFill>
                  <a:srgbClr val="FFFFFF"/>
                </a:solidFill>
              </a:rPr>
              <a:t>Risks </a:t>
            </a:r>
          </a:p>
          <a:p>
            <a:pPr>
              <a:lnSpc>
                <a:spcPct val="85000"/>
              </a:lnSpc>
              <a:spcAft>
                <a:spcPts val="600"/>
              </a:spcAft>
            </a:pPr>
            <a:r>
              <a:rPr lang="en-US" dirty="0">
                <a:solidFill>
                  <a:srgbClr val="FFFFFF"/>
                </a:solidFill>
              </a:rPr>
              <a:t>     Side effects</a:t>
            </a:r>
          </a:p>
          <a:p>
            <a:pPr>
              <a:lnSpc>
                <a:spcPct val="85000"/>
              </a:lnSpc>
              <a:spcAft>
                <a:spcPts val="600"/>
              </a:spcAft>
            </a:pPr>
            <a:r>
              <a:rPr lang="en-US" dirty="0">
                <a:solidFill>
                  <a:srgbClr val="FFFFFF"/>
                </a:solidFill>
                <a:ea typeface="Calibri Light" panose="020F0302020204030204"/>
                <a:cs typeface="Calibri Light" panose="020F0302020204030204"/>
              </a:rPr>
              <a:t>(NICE, 2026)</a:t>
            </a:r>
          </a:p>
        </p:txBody>
      </p:sp>
      <p:pic>
        <p:nvPicPr>
          <p:cNvPr id="11" name="Audio 10">
            <a:hlinkClick r:id="" action="ppaction://media"/>
            <a:extLst>
              <a:ext uri="{FF2B5EF4-FFF2-40B4-BE49-F238E27FC236}">
                <a16:creationId xmlns:a16="http://schemas.microsoft.com/office/drawing/2014/main" id="{155760D1-1EC1-82A6-E1E7-028E9A62037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14970479"/>
      </p:ext>
    </p:extLst>
  </p:cSld>
  <p:clrMapOvr>
    <a:masterClrMapping/>
  </p:clrMapOvr>
  <p:transition spd="slow" advTm="29552">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11BAD-9742-247B-0916-7D63BDA25D7D}"/>
              </a:ext>
            </a:extLst>
          </p:cNvPr>
          <p:cNvSpPr>
            <a:spLocks noGrp="1"/>
          </p:cNvSpPr>
          <p:nvPr>
            <p:ph type="title"/>
          </p:nvPr>
        </p:nvSpPr>
        <p:spPr/>
        <p:txBody>
          <a:bodyPr/>
          <a:lstStyle/>
          <a:p>
            <a:r>
              <a:rPr lang="en-GB" dirty="0">
                <a:ea typeface="Calibri Light"/>
                <a:cs typeface="Calibri Light"/>
              </a:rPr>
              <a:t>Individu</a:t>
            </a:r>
            <a:r>
              <a:rPr lang="en-GB">
                <a:ea typeface="Calibri Light"/>
                <a:cs typeface="Calibri Light"/>
              </a:rPr>
              <a:t>alised care plan</a:t>
            </a:r>
            <a:endParaRPr lang="en-GB"/>
          </a:p>
        </p:txBody>
      </p:sp>
      <p:graphicFrame>
        <p:nvGraphicFramePr>
          <p:cNvPr id="4" name="Content Placeholder 3">
            <a:extLst>
              <a:ext uri="{FF2B5EF4-FFF2-40B4-BE49-F238E27FC236}">
                <a16:creationId xmlns:a16="http://schemas.microsoft.com/office/drawing/2014/main" id="{48BE359D-3A64-08C0-D114-3C7B6DD57079}"/>
              </a:ext>
            </a:extLst>
          </p:cNvPr>
          <p:cNvGraphicFramePr>
            <a:graphicFrameLocks noGrp="1"/>
          </p:cNvGraphicFramePr>
          <p:nvPr>
            <p:ph idx="1"/>
            <p:extLst>
              <p:ext uri="{D42A27DB-BD31-4B8C-83A1-F6EECF244321}">
                <p14:modId xmlns:p14="http://schemas.microsoft.com/office/powerpoint/2010/main" val="1250935008"/>
              </p:ext>
            </p:extLst>
          </p:nvPr>
        </p:nvGraphicFramePr>
        <p:xfrm>
          <a:off x="676275" y="2011363"/>
          <a:ext cx="10753724" cy="3947160"/>
        </p:xfrm>
        <a:graphic>
          <a:graphicData uri="http://schemas.openxmlformats.org/drawingml/2006/table">
            <a:tbl>
              <a:tblPr firstRow="1" bandRow="1">
                <a:tableStyleId>{5C22544A-7EE6-4342-B048-85BDC9FD1C3A}</a:tableStyleId>
              </a:tblPr>
              <a:tblGrid>
                <a:gridCol w="2688431">
                  <a:extLst>
                    <a:ext uri="{9D8B030D-6E8A-4147-A177-3AD203B41FA5}">
                      <a16:colId xmlns:a16="http://schemas.microsoft.com/office/drawing/2014/main" val="1254573227"/>
                    </a:ext>
                  </a:extLst>
                </a:gridCol>
                <a:gridCol w="2688431">
                  <a:extLst>
                    <a:ext uri="{9D8B030D-6E8A-4147-A177-3AD203B41FA5}">
                      <a16:colId xmlns:a16="http://schemas.microsoft.com/office/drawing/2014/main" val="3767265223"/>
                    </a:ext>
                  </a:extLst>
                </a:gridCol>
                <a:gridCol w="2688431">
                  <a:extLst>
                    <a:ext uri="{9D8B030D-6E8A-4147-A177-3AD203B41FA5}">
                      <a16:colId xmlns:a16="http://schemas.microsoft.com/office/drawing/2014/main" val="2975319991"/>
                    </a:ext>
                  </a:extLst>
                </a:gridCol>
                <a:gridCol w="2688431">
                  <a:extLst>
                    <a:ext uri="{9D8B030D-6E8A-4147-A177-3AD203B41FA5}">
                      <a16:colId xmlns:a16="http://schemas.microsoft.com/office/drawing/2014/main" val="1838341789"/>
                    </a:ext>
                  </a:extLst>
                </a:gridCol>
              </a:tblGrid>
              <a:tr h="370840">
                <a:tc>
                  <a:txBody>
                    <a:bodyPr/>
                    <a:lstStyle/>
                    <a:p>
                      <a:r>
                        <a:rPr lang="en-GB"/>
                        <a:t>Need </a:t>
                      </a:r>
                    </a:p>
                  </a:txBody>
                  <a:tcPr/>
                </a:tc>
                <a:tc>
                  <a:txBody>
                    <a:bodyPr/>
                    <a:lstStyle/>
                    <a:p>
                      <a:r>
                        <a:rPr lang="en-GB"/>
                        <a:t>goal</a:t>
                      </a:r>
                    </a:p>
                  </a:txBody>
                  <a:tcPr/>
                </a:tc>
                <a:tc>
                  <a:txBody>
                    <a:bodyPr/>
                    <a:lstStyle/>
                    <a:p>
                      <a:r>
                        <a:rPr lang="en-GB"/>
                        <a:t>intervention</a:t>
                      </a:r>
                    </a:p>
                  </a:txBody>
                  <a:tcPr/>
                </a:tc>
                <a:tc>
                  <a:txBody>
                    <a:bodyPr/>
                    <a:lstStyle/>
                    <a:p>
                      <a:r>
                        <a:rPr lang="en-GB"/>
                        <a:t>result</a:t>
                      </a:r>
                      <a:endParaRPr lang="en-GB" dirty="0"/>
                    </a:p>
                  </a:txBody>
                  <a:tcPr/>
                </a:tc>
                <a:extLst>
                  <a:ext uri="{0D108BD9-81ED-4DB2-BD59-A6C34878D82A}">
                    <a16:rowId xmlns:a16="http://schemas.microsoft.com/office/drawing/2014/main" val="3504616078"/>
                  </a:ext>
                </a:extLst>
              </a:tr>
              <a:tr h="370840">
                <a:tc>
                  <a:txBody>
                    <a:bodyPr/>
                    <a:lstStyle/>
                    <a:p>
                      <a:r>
                        <a:rPr lang="en-GB"/>
                        <a:t>Urinary symptoms</a:t>
                      </a:r>
                    </a:p>
                  </a:txBody>
                  <a:tcPr/>
                </a:tc>
                <a:tc>
                  <a:txBody>
                    <a:bodyPr/>
                    <a:lstStyle/>
                    <a:p>
                      <a:r>
                        <a:rPr lang="en-GB"/>
                        <a:t>Improve bladder function</a:t>
                      </a:r>
                    </a:p>
                  </a:txBody>
                  <a:tcPr/>
                </a:tc>
                <a:tc>
                  <a:txBody>
                    <a:bodyPr/>
                    <a:lstStyle/>
                    <a:p>
                      <a:r>
                        <a:rPr lang="en-GB" dirty="0"/>
                        <a:t>Pelvic floor </a:t>
                      </a:r>
                      <a:r>
                        <a:rPr lang="en-GB"/>
                        <a:t>exercises , </a:t>
                      </a:r>
                      <a:r>
                        <a:rPr lang="en-GB" dirty="0"/>
                        <a:t>monitor </a:t>
                      </a:r>
                      <a:r>
                        <a:rPr lang="en-GB"/>
                        <a:t>symptoms, medication</a:t>
                      </a:r>
                    </a:p>
                  </a:txBody>
                  <a:tcPr/>
                </a:tc>
                <a:tc>
                  <a:txBody>
                    <a:bodyPr/>
                    <a:lstStyle/>
                    <a:p>
                      <a:r>
                        <a:rPr lang="en-GB" dirty="0"/>
                        <a:t>Reduced urinary </a:t>
                      </a:r>
                      <a:r>
                        <a:rPr lang="en-GB"/>
                        <a:t>frequency</a:t>
                      </a:r>
                      <a:endParaRPr lang="en-GB" dirty="0"/>
                    </a:p>
                  </a:txBody>
                  <a:tcPr/>
                </a:tc>
                <a:extLst>
                  <a:ext uri="{0D108BD9-81ED-4DB2-BD59-A6C34878D82A}">
                    <a16:rowId xmlns:a16="http://schemas.microsoft.com/office/drawing/2014/main" val="2668047217"/>
                  </a:ext>
                </a:extLst>
              </a:tr>
              <a:tr h="370840">
                <a:tc>
                  <a:txBody>
                    <a:bodyPr/>
                    <a:lstStyle/>
                    <a:p>
                      <a:r>
                        <a:rPr lang="en-GB"/>
                        <a:t>nutrition</a:t>
                      </a:r>
                    </a:p>
                  </a:txBody>
                  <a:tcPr/>
                </a:tc>
                <a:tc>
                  <a:txBody>
                    <a:bodyPr/>
                    <a:lstStyle/>
                    <a:p>
                      <a:r>
                        <a:rPr lang="en-GB"/>
                        <a:t>Healthy weight</a:t>
                      </a:r>
                      <a:endParaRPr lang="en-GB" dirty="0"/>
                    </a:p>
                  </a:txBody>
                  <a:tcPr/>
                </a:tc>
                <a:tc>
                  <a:txBody>
                    <a:bodyPr/>
                    <a:lstStyle/>
                    <a:p>
                      <a:r>
                        <a:rPr lang="en-GB" dirty="0"/>
                        <a:t>Dietitian </a:t>
                      </a:r>
                      <a:r>
                        <a:rPr lang="en-GB"/>
                        <a:t>referral</a:t>
                      </a:r>
                      <a:endParaRPr lang="en-GB" dirty="0" err="1"/>
                    </a:p>
                  </a:txBody>
                  <a:tcPr/>
                </a:tc>
                <a:tc>
                  <a:txBody>
                    <a:bodyPr/>
                    <a:lstStyle/>
                    <a:p>
                      <a:r>
                        <a:rPr lang="en-GB"/>
                        <a:t>Improved BMI</a:t>
                      </a:r>
                    </a:p>
                  </a:txBody>
                  <a:tcPr/>
                </a:tc>
                <a:extLst>
                  <a:ext uri="{0D108BD9-81ED-4DB2-BD59-A6C34878D82A}">
                    <a16:rowId xmlns:a16="http://schemas.microsoft.com/office/drawing/2014/main" val="806184339"/>
                  </a:ext>
                </a:extLst>
              </a:tr>
              <a:tr h="370840">
                <a:tc>
                  <a:txBody>
                    <a:bodyPr/>
                    <a:lstStyle/>
                    <a:p>
                      <a:r>
                        <a:rPr lang="en-GB"/>
                        <a:t>pain</a:t>
                      </a:r>
                    </a:p>
                  </a:txBody>
                  <a:tcPr/>
                </a:tc>
                <a:tc>
                  <a:txBody>
                    <a:bodyPr/>
                    <a:lstStyle/>
                    <a:p>
                      <a:r>
                        <a:rPr lang="en-GB" dirty="0"/>
                        <a:t>Maintain </a:t>
                      </a:r>
                      <a:r>
                        <a:rPr lang="en-GB"/>
                        <a:t>comfort</a:t>
                      </a:r>
                      <a:endParaRPr lang="en-GB" dirty="0"/>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832280663"/>
                  </a:ext>
                </a:extLst>
              </a:tr>
              <a:tr h="370840">
                <a:tc>
                  <a:txBody>
                    <a:bodyPr/>
                    <a:lstStyle/>
                    <a:p>
                      <a:r>
                        <a:rPr lang="en-GB"/>
                        <a:t>Mobility</a:t>
                      </a:r>
                    </a:p>
                  </a:txBody>
                  <a:tcPr/>
                </a:tc>
                <a:tc>
                  <a:txBody>
                    <a:bodyPr/>
                    <a:lstStyle/>
                    <a:p>
                      <a:r>
                        <a:rPr lang="en-GB" dirty="0"/>
                        <a:t>Maintain </a:t>
                      </a:r>
                      <a:r>
                        <a:rPr lang="en-GB"/>
                        <a:t>independence</a:t>
                      </a:r>
                      <a:endParaRPr lang="en-GB" dirty="0"/>
                    </a:p>
                  </a:txBody>
                  <a:tcPr/>
                </a:tc>
                <a:tc>
                  <a:txBody>
                    <a:bodyPr/>
                    <a:lstStyle/>
                    <a:p>
                      <a:pPr lvl="0">
                        <a:buNone/>
                      </a:pPr>
                      <a:r>
                        <a:rPr lang="en-GB" sz="1800" b="0" i="0" u="none" strike="noStrike" noProof="0" dirty="0">
                          <a:solidFill>
                            <a:srgbClr val="000000"/>
                          </a:solidFill>
                          <a:latin typeface="Calibri Light"/>
                          <a:ea typeface="Calibri Light"/>
                          <a:cs typeface="Calibri Light"/>
                        </a:rPr>
                        <a:t>Exercise programs and </a:t>
                      </a:r>
                      <a:r>
                        <a:rPr lang="en-GB" sz="1800" b="0" i="0" u="none" strike="noStrike" noProof="0">
                          <a:solidFill>
                            <a:srgbClr val="000000"/>
                          </a:solidFill>
                          <a:latin typeface="Calibri Light"/>
                          <a:ea typeface="Calibri Light"/>
                          <a:cs typeface="Calibri Light"/>
                        </a:rPr>
                        <a:t>physiotherapy</a:t>
                      </a:r>
                      <a:endParaRPr lang="en-US" dirty="0" err="1"/>
                    </a:p>
                  </a:txBody>
                  <a:tcPr/>
                </a:tc>
                <a:tc>
                  <a:txBody>
                    <a:bodyPr/>
                    <a:lstStyle/>
                    <a:p>
                      <a:r>
                        <a:rPr lang="en-GB" dirty="0"/>
                        <a:t>Increased </a:t>
                      </a:r>
                      <a:r>
                        <a:rPr lang="en-GB"/>
                        <a:t>strength</a:t>
                      </a:r>
                      <a:endParaRPr lang="en-GB" dirty="0" err="1"/>
                    </a:p>
                  </a:txBody>
                  <a:tcPr/>
                </a:tc>
                <a:extLst>
                  <a:ext uri="{0D108BD9-81ED-4DB2-BD59-A6C34878D82A}">
                    <a16:rowId xmlns:a16="http://schemas.microsoft.com/office/drawing/2014/main" val="487744799"/>
                  </a:ext>
                </a:extLst>
              </a:tr>
              <a:tr h="370840">
                <a:tc>
                  <a:txBody>
                    <a:bodyPr/>
                    <a:lstStyle/>
                    <a:p>
                      <a:r>
                        <a:rPr lang="en-GB"/>
                        <a:t>Mental wellbeing</a:t>
                      </a:r>
                    </a:p>
                  </a:txBody>
                  <a:tcPr/>
                </a:tc>
                <a:tc>
                  <a:txBody>
                    <a:bodyPr/>
                    <a:lstStyle/>
                    <a:p>
                      <a:r>
                        <a:rPr lang="en-GB" dirty="0"/>
                        <a:t>Reduce </a:t>
                      </a:r>
                      <a:r>
                        <a:rPr lang="en-GB"/>
                        <a:t>anxiety</a:t>
                      </a:r>
                      <a:endParaRPr lang="en-GB" dirty="0" err="1"/>
                    </a:p>
                  </a:txBody>
                  <a:tcPr/>
                </a:tc>
                <a:tc>
                  <a:txBody>
                    <a:bodyPr/>
                    <a:lstStyle/>
                    <a:p>
                      <a:r>
                        <a:rPr lang="en-GB"/>
                        <a:t>Counselling</a:t>
                      </a:r>
                      <a:r>
                        <a:rPr lang="en-GB" dirty="0"/>
                        <a:t> and support groups </a:t>
                      </a:r>
                    </a:p>
                  </a:txBody>
                  <a:tcPr/>
                </a:tc>
                <a:tc>
                  <a:txBody>
                    <a:bodyPr/>
                    <a:lstStyle/>
                    <a:p>
                      <a:r>
                        <a:rPr lang="en-GB"/>
                        <a:t>Improved coping</a:t>
                      </a:r>
                    </a:p>
                  </a:txBody>
                  <a:tcPr/>
                </a:tc>
                <a:extLst>
                  <a:ext uri="{0D108BD9-81ED-4DB2-BD59-A6C34878D82A}">
                    <a16:rowId xmlns:a16="http://schemas.microsoft.com/office/drawing/2014/main" val="803486589"/>
                  </a:ext>
                </a:extLst>
              </a:tr>
              <a:tr h="370840">
                <a:tc>
                  <a:txBody>
                    <a:bodyPr/>
                    <a:lstStyle/>
                    <a:p>
                      <a:r>
                        <a:rPr lang="en-GB"/>
                        <a:t>Treatment observation</a:t>
                      </a:r>
                    </a:p>
                  </a:txBody>
                  <a:tcPr/>
                </a:tc>
                <a:tc>
                  <a:txBody>
                    <a:bodyPr/>
                    <a:lstStyle/>
                    <a:p>
                      <a:r>
                        <a:rPr lang="en-GB"/>
                        <a:t>Detect progression</a:t>
                      </a:r>
                    </a:p>
                  </a:txBody>
                  <a:tcPr/>
                </a:tc>
                <a:tc>
                  <a:txBody>
                    <a:bodyPr/>
                    <a:lstStyle/>
                    <a:p>
                      <a:r>
                        <a:rPr lang="en-GB" dirty="0"/>
                        <a:t>PSA </a:t>
                      </a:r>
                      <a:r>
                        <a:rPr lang="en-GB"/>
                        <a:t>monitoring</a:t>
                      </a:r>
                      <a:r>
                        <a:rPr lang="en-GB" dirty="0"/>
                        <a:t> and clinic review</a:t>
                      </a:r>
                    </a:p>
                  </a:txBody>
                  <a:tcPr/>
                </a:tc>
                <a:tc>
                  <a:txBody>
                    <a:bodyPr/>
                    <a:lstStyle/>
                    <a:p>
                      <a:r>
                        <a:rPr lang="en-GB" dirty="0"/>
                        <a:t>Early intervention if recurrence </a:t>
                      </a:r>
                      <a:r>
                        <a:rPr lang="en-GB"/>
                        <a:t>occurs</a:t>
                      </a:r>
                      <a:endParaRPr lang="en-GB" dirty="0" err="1"/>
                    </a:p>
                  </a:txBody>
                  <a:tcPr/>
                </a:tc>
                <a:extLst>
                  <a:ext uri="{0D108BD9-81ED-4DB2-BD59-A6C34878D82A}">
                    <a16:rowId xmlns:a16="http://schemas.microsoft.com/office/drawing/2014/main" val="932123665"/>
                  </a:ext>
                </a:extLst>
              </a:tr>
            </a:tbl>
          </a:graphicData>
        </a:graphic>
      </p:graphicFrame>
      <p:sp>
        <p:nvSpPr>
          <p:cNvPr id="5" name="TextBox 4">
            <a:extLst>
              <a:ext uri="{FF2B5EF4-FFF2-40B4-BE49-F238E27FC236}">
                <a16:creationId xmlns:a16="http://schemas.microsoft.com/office/drawing/2014/main" id="{857B658A-F8EA-9715-C3ED-5A11B5452762}"/>
              </a:ext>
            </a:extLst>
          </p:cNvPr>
          <p:cNvSpPr txBox="1"/>
          <p:nvPr/>
        </p:nvSpPr>
        <p:spPr>
          <a:xfrm>
            <a:off x="8006521" y="6383130"/>
            <a:ext cx="385417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(Macmillan Cancer Support, 2024)</a:t>
            </a:r>
            <a:endParaRPr lang="en-US"/>
          </a:p>
        </p:txBody>
      </p:sp>
      <p:pic>
        <p:nvPicPr>
          <p:cNvPr id="11" name="Audio 10">
            <a:hlinkClick r:id="" action="ppaction://media"/>
            <a:extLst>
              <a:ext uri="{FF2B5EF4-FFF2-40B4-BE49-F238E27FC236}">
                <a16:creationId xmlns:a16="http://schemas.microsoft.com/office/drawing/2014/main" id="{D8C6EFA6-1648-E9EC-CAA8-038F40F604C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36750381"/>
      </p:ext>
    </p:extLst>
  </p:cSld>
  <p:clrMapOvr>
    <a:masterClrMapping/>
  </p:clrMapOvr>
  <mc:AlternateContent xmlns:mc="http://schemas.openxmlformats.org/markup-compatibility/2006">
    <mc:Choice xmlns:p14="http://schemas.microsoft.com/office/powerpoint/2010/main" Requires="p14">
      <p:transition spd="med" p14:dur="700" advTm="10624">
        <p:fade/>
      </p:transition>
    </mc:Choice>
    <mc:Fallback>
      <p:transition spd="med" advTm="1062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E600F-0A27-098F-7440-79503217A485}"/>
              </a:ext>
            </a:extLst>
          </p:cNvPr>
          <p:cNvSpPr>
            <a:spLocks noGrp="1"/>
          </p:cNvSpPr>
          <p:nvPr>
            <p:ph type="title"/>
          </p:nvPr>
        </p:nvSpPr>
        <p:spPr>
          <a:xfrm>
            <a:off x="4683125" y="499533"/>
            <a:ext cx="6562726" cy="1658198"/>
          </a:xfrm>
        </p:spPr>
        <p:txBody>
          <a:bodyPr>
            <a:normAutofit/>
          </a:bodyPr>
          <a:lstStyle/>
          <a:p>
            <a:r>
              <a:rPr lang="en-GB">
                <a:ea typeface="Calibri Light"/>
                <a:cs typeface="Calibri Light"/>
              </a:rPr>
              <a:t>Conclusion</a:t>
            </a:r>
            <a:endParaRPr lang="en-GB"/>
          </a:p>
        </p:txBody>
      </p:sp>
      <p:pic>
        <p:nvPicPr>
          <p:cNvPr id="5" name="Picture 4" descr="Stethoscope">
            <a:extLst>
              <a:ext uri="{FF2B5EF4-FFF2-40B4-BE49-F238E27FC236}">
                <a16:creationId xmlns:a16="http://schemas.microsoft.com/office/drawing/2014/main" id="{2C39D2E8-AB45-46B4-FBC2-4D2F260CB80E}"/>
              </a:ext>
            </a:extLst>
          </p:cNvPr>
          <p:cNvPicPr>
            <a:picLocks noChangeAspect="1"/>
          </p:cNvPicPr>
          <p:nvPr/>
        </p:nvPicPr>
        <p:blipFill>
          <a:blip r:embed="rId5"/>
          <a:srcRect l="39443" r="20967" b="3"/>
          <a:stretch>
            <a:fillRect/>
          </a:stretch>
        </p:blipFill>
        <p:spPr>
          <a:xfrm>
            <a:off x="20" y="10"/>
            <a:ext cx="4077443" cy="6864408"/>
          </a:xfrm>
          <a:prstGeom prst="rect">
            <a:avLst/>
          </a:prstGeom>
        </p:spPr>
      </p:pic>
      <p:sp>
        <p:nvSpPr>
          <p:cNvPr id="3" name="Content Placeholder 2">
            <a:extLst>
              <a:ext uri="{FF2B5EF4-FFF2-40B4-BE49-F238E27FC236}">
                <a16:creationId xmlns:a16="http://schemas.microsoft.com/office/drawing/2014/main" id="{B9430C50-6586-EEE7-EE59-2808FFC825E9}"/>
              </a:ext>
            </a:extLst>
          </p:cNvPr>
          <p:cNvSpPr>
            <a:spLocks noGrp="1"/>
          </p:cNvSpPr>
          <p:nvPr>
            <p:ph idx="1"/>
          </p:nvPr>
        </p:nvSpPr>
        <p:spPr>
          <a:xfrm>
            <a:off x="4702557" y="2011680"/>
            <a:ext cx="6428994" cy="3766185"/>
          </a:xfrm>
        </p:spPr>
        <p:txBody>
          <a:bodyPr vert="horz" lIns="91440" tIns="45720" rIns="91440" bIns="45720" rtlCol="0">
            <a:normAutofit/>
          </a:bodyPr>
          <a:lstStyle/>
          <a:p>
            <a:r>
              <a:rPr lang="en-GB" sz="1900" dirty="0">
                <a:ea typeface="+mn-lt"/>
                <a:cs typeface="+mn-lt"/>
              </a:rPr>
              <a:t>In conclusion, prostate cancer is one of the most common cancers affecting men, with Black African and Black Caribbean men at a higher risk of developing the disease. Early diagnosis is essential, as it improves treatment options and increases survival rates. Understanding the anatomy and physiology of the prostate helps explain how the disease develops, its symptoms, and the rationale behind different treatment approaches. Evidence-based care, delivered in accordance with NHS and NICE guidelines, promotes safe and effective management. A multidisciplinary, person-centred approach that combines medical treatment, healthy lifestyle changes, regular monitoring, effective communication, and psychological support helps optimise health outcomes and improve the patient's quality of life.</a:t>
            </a:r>
            <a:endParaRPr lang="en-GB" sz="1900" dirty="0"/>
          </a:p>
        </p:txBody>
      </p:sp>
      <p:pic>
        <p:nvPicPr>
          <p:cNvPr id="11" name="Audio 10">
            <a:hlinkClick r:id="" action="ppaction://media"/>
            <a:extLst>
              <a:ext uri="{FF2B5EF4-FFF2-40B4-BE49-F238E27FC236}">
                <a16:creationId xmlns:a16="http://schemas.microsoft.com/office/drawing/2014/main" id="{346199DA-5160-5AF3-9F8D-BD01423EE06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89813316"/>
      </p:ext>
    </p:extLst>
  </p:cSld>
  <p:clrMapOvr>
    <a:masterClrMapping/>
  </p:clrMapOvr>
  <p:transition spd="slow" advTm="57051">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40D2D-3445-2EF1-8B5D-D3D872DCED98}"/>
              </a:ext>
            </a:extLst>
          </p:cNvPr>
          <p:cNvSpPr>
            <a:spLocks noGrp="1"/>
          </p:cNvSpPr>
          <p:nvPr>
            <p:ph type="title"/>
          </p:nvPr>
        </p:nvSpPr>
        <p:spPr>
          <a:xfrm>
            <a:off x="671738" y="499533"/>
            <a:ext cx="10758261" cy="772827"/>
          </a:xfrm>
        </p:spPr>
        <p:txBody>
          <a:bodyPr>
            <a:normAutofit/>
          </a:bodyPr>
          <a:lstStyle/>
          <a:p>
            <a:r>
              <a:rPr lang="en-GB" sz="2400">
                <a:ea typeface="Calibri Light"/>
                <a:cs typeface="Calibri Light"/>
              </a:rPr>
              <a:t>Reference list</a:t>
            </a:r>
          </a:p>
        </p:txBody>
      </p:sp>
      <p:sp>
        <p:nvSpPr>
          <p:cNvPr id="3" name="Content Placeholder 2">
            <a:extLst>
              <a:ext uri="{FF2B5EF4-FFF2-40B4-BE49-F238E27FC236}">
                <a16:creationId xmlns:a16="http://schemas.microsoft.com/office/drawing/2014/main" id="{1B311BD7-4A11-4FC5-5F28-29A94E901FA9}"/>
              </a:ext>
            </a:extLst>
          </p:cNvPr>
          <p:cNvSpPr>
            <a:spLocks noGrp="1"/>
          </p:cNvSpPr>
          <p:nvPr>
            <p:ph idx="1"/>
          </p:nvPr>
        </p:nvSpPr>
        <p:spPr>
          <a:xfrm>
            <a:off x="676656" y="1191623"/>
            <a:ext cx="10753725" cy="5568406"/>
          </a:xfrm>
        </p:spPr>
        <p:txBody>
          <a:bodyPr vert="horz" lIns="91440" tIns="45720" rIns="91440" bIns="45720" rtlCol="0" anchor="t">
            <a:noAutofit/>
          </a:bodyPr>
          <a:lstStyle/>
          <a:p>
            <a:r>
              <a:rPr lang="en-GB" sz="900" dirty="0">
                <a:latin typeface="Arial" panose="020B0604020202020204" pitchFamily="34" charset="0"/>
                <a:ea typeface="+mn-lt"/>
                <a:cs typeface="Arial" panose="020B0604020202020204" pitchFamily="34" charset="0"/>
              </a:rPr>
              <a:t>Acharya, T. (2023) </a:t>
            </a:r>
            <a:r>
              <a:rPr lang="en-GB" sz="900" i="1" dirty="0">
                <a:latin typeface="Arial" panose="020B0604020202020204" pitchFamily="34" charset="0"/>
                <a:ea typeface="+mn-lt"/>
                <a:cs typeface="Arial" panose="020B0604020202020204" pitchFamily="34" charset="0"/>
              </a:rPr>
              <a:t>Sperm cell: Structure, function, and diagram</a:t>
            </a:r>
            <a:r>
              <a:rPr lang="en-GB" sz="900" dirty="0">
                <a:latin typeface="Arial" panose="020B0604020202020204" pitchFamily="34" charset="0"/>
                <a:ea typeface="+mn-lt"/>
                <a:cs typeface="Arial" panose="020B0604020202020204" pitchFamily="34" charset="0"/>
              </a:rPr>
              <a:t>. Microbe Notes. Available at: </a:t>
            </a:r>
            <a:r>
              <a:rPr lang="en-GB" sz="900" dirty="0">
                <a:latin typeface="Arial" panose="020B0604020202020204" pitchFamily="34" charset="0"/>
                <a:ea typeface="+mn-lt"/>
                <a:cs typeface="Arial" panose="020B0604020202020204" pitchFamily="34" charset="0"/>
                <a:hlinkClick r:id="rId2"/>
              </a:rPr>
              <a:t>https://microbenotes.com/sperm-cell/</a:t>
            </a:r>
            <a:r>
              <a:rPr lang="en-GB" sz="900" dirty="0">
                <a:latin typeface="Arial" panose="020B0604020202020204" pitchFamily="34" charset="0"/>
                <a:ea typeface="+mn-lt"/>
                <a:cs typeface="Arial" panose="020B0604020202020204" pitchFamily="34" charset="0"/>
              </a:rPr>
              <a:t> (Accessed: 19 July 2026).</a:t>
            </a:r>
            <a:endParaRPr lang="en-GB" sz="900" dirty="0">
              <a:latin typeface="Arial" panose="020B0604020202020204" pitchFamily="34" charset="0"/>
              <a:ea typeface="Calibri Light" panose="020F0302020204030204"/>
              <a:cs typeface="Arial" panose="020B0604020202020204" pitchFamily="34" charset="0"/>
            </a:endParaRPr>
          </a:p>
          <a:p>
            <a:r>
              <a:rPr lang="en-GB" sz="900" dirty="0">
                <a:latin typeface="Arial" panose="020B0604020202020204" pitchFamily="34" charset="0"/>
                <a:ea typeface="+mn-lt"/>
                <a:cs typeface="Arial" panose="020B0604020202020204" pitchFamily="34" charset="0"/>
              </a:rPr>
              <a:t>Alamy (n.d.) </a:t>
            </a:r>
            <a:r>
              <a:rPr lang="en-GB" sz="900" i="1" dirty="0">
                <a:latin typeface="Arial" panose="020B0604020202020204" pitchFamily="34" charset="0"/>
                <a:ea typeface="+mn-lt"/>
                <a:cs typeface="Arial" panose="020B0604020202020204" pitchFamily="34" charset="0"/>
              </a:rPr>
              <a:t>Packet of cigarettes</a:t>
            </a:r>
            <a:r>
              <a:rPr lang="en-GB" sz="900" dirty="0">
                <a:latin typeface="Arial" panose="020B0604020202020204" pitchFamily="34" charset="0"/>
                <a:ea typeface="+mn-lt"/>
                <a:cs typeface="Arial" panose="020B0604020202020204" pitchFamily="34" charset="0"/>
              </a:rPr>
              <a:t>. Available at: </a:t>
            </a:r>
            <a:r>
              <a:rPr lang="en-GB" sz="900" dirty="0">
                <a:latin typeface="Arial" panose="020B0604020202020204" pitchFamily="34" charset="0"/>
                <a:ea typeface="+mn-lt"/>
                <a:cs typeface="Arial" panose="020B0604020202020204" pitchFamily="34" charset="0"/>
                <a:hlinkClick r:id="rId3"/>
              </a:rPr>
              <a:t>https://www.alamy.com/</a:t>
            </a:r>
            <a:r>
              <a:rPr lang="en-GB" sz="900" dirty="0">
                <a:latin typeface="Arial" panose="020B0604020202020204" pitchFamily="34" charset="0"/>
                <a:ea typeface="+mn-lt"/>
                <a:cs typeface="Arial" panose="020B0604020202020204" pitchFamily="34" charset="0"/>
              </a:rPr>
              <a:t> (Accessed: 18 July 2026).</a:t>
            </a:r>
          </a:p>
          <a:p>
            <a:r>
              <a:rPr lang="en-GB" sz="900" dirty="0">
                <a:latin typeface="Arial" panose="020B0604020202020204" pitchFamily="34" charset="0"/>
                <a:cs typeface="Arial" panose="020B0604020202020204" pitchFamily="34" charset="0"/>
              </a:rPr>
              <a:t>Cancer Research UK (n.d.) </a:t>
            </a:r>
            <a:r>
              <a:rPr lang="en-GB" sz="900" i="1" dirty="0">
                <a:latin typeface="Arial" panose="020B0604020202020204" pitchFamily="34" charset="0"/>
                <a:cs typeface="Arial" panose="020B0604020202020204" pitchFamily="34" charset="0"/>
              </a:rPr>
              <a:t>Prostate cancer</a:t>
            </a:r>
            <a:r>
              <a:rPr lang="en-GB" sz="900" dirty="0">
                <a:latin typeface="Arial" panose="020B0604020202020204" pitchFamily="34" charset="0"/>
                <a:cs typeface="Arial" panose="020B0604020202020204" pitchFamily="34" charset="0"/>
              </a:rPr>
              <a:t>. Available at: </a:t>
            </a:r>
            <a:r>
              <a:rPr lang="en-GB" sz="900" dirty="0">
                <a:latin typeface="Arial" panose="020B0604020202020204" pitchFamily="34" charset="0"/>
                <a:cs typeface="Arial" panose="020B0604020202020204" pitchFamily="34" charset="0"/>
                <a:hlinkClick r:id="rId4"/>
              </a:rPr>
              <a:t>https://www.cancerresearchuk.org/about-cancer/prostate-cancer</a:t>
            </a:r>
            <a:r>
              <a:rPr lang="en-GB" sz="900" dirty="0">
                <a:latin typeface="Arial" panose="020B0604020202020204" pitchFamily="34" charset="0"/>
                <a:cs typeface="Arial" panose="020B0604020202020204" pitchFamily="34" charset="0"/>
              </a:rPr>
              <a:t> (Accessed: 23 July 2026).</a:t>
            </a:r>
          </a:p>
          <a:p>
            <a:r>
              <a:rPr lang="en-GB" sz="900" dirty="0">
                <a:latin typeface="Arial" panose="020B0604020202020204" pitchFamily="34" charset="0"/>
                <a:ea typeface="+mn-lt"/>
                <a:cs typeface="Arial" panose="020B0604020202020204" pitchFamily="34" charset="0"/>
              </a:rPr>
              <a:t>Cole, M. (n.d.) </a:t>
            </a:r>
            <a:r>
              <a:rPr lang="en-GB" sz="900" i="1" dirty="0">
                <a:latin typeface="Arial" panose="020B0604020202020204" pitchFamily="34" charset="0"/>
                <a:ea typeface="+mn-lt"/>
                <a:cs typeface="Arial" panose="020B0604020202020204" pitchFamily="34" charset="0"/>
              </a:rPr>
              <a:t>Chart showing male reproductive system</a:t>
            </a:r>
            <a:r>
              <a:rPr lang="en-GB" sz="900" dirty="0">
                <a:latin typeface="Arial" panose="020B0604020202020204" pitchFamily="34" charset="0"/>
                <a:ea typeface="+mn-lt"/>
                <a:cs typeface="Arial" panose="020B0604020202020204" pitchFamily="34" charset="0"/>
              </a:rPr>
              <a:t> [Online image]. Vecteezy. Available at: </a:t>
            </a:r>
            <a:r>
              <a:rPr lang="en-GB" sz="900" dirty="0">
                <a:latin typeface="Arial" panose="020B0604020202020204" pitchFamily="34" charset="0"/>
                <a:ea typeface="+mn-lt"/>
                <a:cs typeface="Arial" panose="020B0604020202020204" pitchFamily="34" charset="0"/>
                <a:hlinkClick r:id="rId5"/>
              </a:rPr>
              <a:t>https://www.vecteezy.com/vector-art/414065-chart-showing-male-reproductive-system</a:t>
            </a:r>
            <a:r>
              <a:rPr lang="en-GB" sz="900" dirty="0">
                <a:latin typeface="Arial" panose="020B0604020202020204" pitchFamily="34" charset="0"/>
                <a:ea typeface="+mn-lt"/>
                <a:cs typeface="Arial" panose="020B0604020202020204" pitchFamily="34" charset="0"/>
              </a:rPr>
              <a:t> (Accessed: 18 July 2026).</a:t>
            </a:r>
            <a:endParaRPr lang="en-GB" sz="900" dirty="0">
              <a:latin typeface="Arial" panose="020B0604020202020204" pitchFamily="34" charset="0"/>
              <a:cs typeface="Arial" panose="020B0604020202020204" pitchFamily="34" charset="0"/>
            </a:endParaRPr>
          </a:p>
          <a:p>
            <a:r>
              <a:rPr lang="en-GB" sz="900" dirty="0">
                <a:latin typeface="Arial" panose="020B0604020202020204" pitchFamily="34" charset="0"/>
                <a:ea typeface="+mn-lt"/>
                <a:cs typeface="Arial" panose="020B0604020202020204" pitchFamily="34" charset="0"/>
              </a:rPr>
              <a:t>Decipher Cancer (n.d.) </a:t>
            </a:r>
            <a:r>
              <a:rPr lang="en-GB" sz="900" i="1" dirty="0">
                <a:latin typeface="Arial" panose="020B0604020202020204" pitchFamily="34" charset="0"/>
                <a:ea typeface="+mn-lt"/>
                <a:cs typeface="Arial" panose="020B0604020202020204" pitchFamily="34" charset="0"/>
              </a:rPr>
              <a:t>Prostate cancer</a:t>
            </a:r>
            <a:r>
              <a:rPr lang="en-GB" sz="900" dirty="0">
                <a:latin typeface="Arial" panose="020B0604020202020204" pitchFamily="34" charset="0"/>
                <a:ea typeface="+mn-lt"/>
                <a:cs typeface="Arial" panose="020B0604020202020204" pitchFamily="34" charset="0"/>
              </a:rPr>
              <a:t>. Available at: </a:t>
            </a:r>
            <a:r>
              <a:rPr lang="en-GB" sz="900" dirty="0">
                <a:latin typeface="Arial" panose="020B0604020202020204" pitchFamily="34" charset="0"/>
                <a:ea typeface="+mn-lt"/>
                <a:cs typeface="Arial" panose="020B0604020202020204" pitchFamily="34" charset="0"/>
                <a:hlinkClick r:id="rId6"/>
              </a:rPr>
              <a:t>https://deciphercancer.com/prostateCancer.html</a:t>
            </a:r>
            <a:r>
              <a:rPr lang="en-GB" sz="900" dirty="0">
                <a:latin typeface="Arial" panose="020B0604020202020204" pitchFamily="34" charset="0"/>
                <a:ea typeface="+mn-lt"/>
                <a:cs typeface="Arial" panose="020B0604020202020204" pitchFamily="34" charset="0"/>
              </a:rPr>
              <a:t> (Accessed: 19 July 2026).</a:t>
            </a:r>
            <a:endParaRPr lang="en-GB" sz="900" dirty="0">
              <a:latin typeface="Arial" panose="020B0604020202020204" pitchFamily="34" charset="0"/>
              <a:cs typeface="Arial" panose="020B0604020202020204" pitchFamily="34" charset="0"/>
            </a:endParaRPr>
          </a:p>
          <a:p>
            <a:r>
              <a:rPr lang="en-GB" sz="900" dirty="0">
                <a:latin typeface="Arial" panose="020B0604020202020204" pitchFamily="34" charset="0"/>
                <a:ea typeface="+mn-lt"/>
                <a:cs typeface="Arial" panose="020B0604020202020204" pitchFamily="34" charset="0"/>
              </a:rPr>
              <a:t>Dreamstime (n.d.) </a:t>
            </a:r>
            <a:r>
              <a:rPr lang="en-GB" sz="900" i="1" dirty="0">
                <a:latin typeface="Arial" panose="020B0604020202020204" pitchFamily="34" charset="0"/>
                <a:ea typeface="+mn-lt"/>
                <a:cs typeface="Arial" panose="020B0604020202020204" pitchFamily="34" charset="0"/>
              </a:rPr>
              <a:t>Detailed 3D model stage prostate cancer visual aid oncology education patient understanding scientifically</a:t>
            </a:r>
            <a:r>
              <a:rPr lang="en-GB" sz="900" dirty="0">
                <a:latin typeface="Arial" panose="020B0604020202020204" pitchFamily="34" charset="0"/>
                <a:ea typeface="+mn-lt"/>
                <a:cs typeface="Arial" panose="020B0604020202020204" pitchFamily="34" charset="0"/>
              </a:rPr>
              <a:t> [Online image]. Available at: </a:t>
            </a:r>
            <a:r>
              <a:rPr lang="en-GB" sz="900" dirty="0">
                <a:latin typeface="Arial" panose="020B0604020202020204" pitchFamily="34" charset="0"/>
                <a:ea typeface="+mn-lt"/>
                <a:cs typeface="Arial" panose="020B0604020202020204" pitchFamily="34" charset="0"/>
                <a:hlinkClick r:id="rId7"/>
              </a:rPr>
              <a:t>https://www.dreamstime.com/detailed-d-model-stage-prostate-cancer-visual-aid-oncology-education-patient-understanding-scientifically-image364357773</a:t>
            </a:r>
            <a:r>
              <a:rPr lang="en-GB" sz="900" dirty="0">
                <a:latin typeface="Arial" panose="020B0604020202020204" pitchFamily="34" charset="0"/>
                <a:ea typeface="+mn-lt"/>
                <a:cs typeface="Arial" panose="020B0604020202020204" pitchFamily="34" charset="0"/>
              </a:rPr>
              <a:t> (Accessed: 18 July 2026).</a:t>
            </a:r>
            <a:endParaRPr lang="en-GB" sz="900" dirty="0">
              <a:latin typeface="Arial" panose="020B0604020202020204" pitchFamily="34" charset="0"/>
              <a:cs typeface="Arial" panose="020B0604020202020204" pitchFamily="34" charset="0"/>
            </a:endParaRPr>
          </a:p>
          <a:p>
            <a:r>
              <a:rPr lang="en-GB" sz="900" dirty="0">
                <a:latin typeface="Arial" panose="020B0604020202020204" pitchFamily="34" charset="0"/>
                <a:ea typeface="+mn-lt"/>
                <a:cs typeface="Arial" panose="020B0604020202020204" pitchFamily="34" charset="0"/>
              </a:rPr>
              <a:t>Fertile Hope (n.d.) </a:t>
            </a:r>
            <a:r>
              <a:rPr lang="en-GB" sz="900" i="1" dirty="0">
                <a:latin typeface="Arial" panose="020B0604020202020204" pitchFamily="34" charset="0"/>
                <a:ea typeface="+mn-lt"/>
                <a:cs typeface="Arial" panose="020B0604020202020204" pitchFamily="34" charset="0"/>
              </a:rPr>
              <a:t>What body system does prostate cancer affect?</a:t>
            </a:r>
            <a:r>
              <a:rPr lang="en-GB" sz="900" dirty="0">
                <a:latin typeface="Arial" panose="020B0604020202020204" pitchFamily="34" charset="0"/>
                <a:ea typeface="+mn-lt"/>
                <a:cs typeface="Arial" panose="020B0604020202020204" pitchFamily="34" charset="0"/>
              </a:rPr>
              <a:t> Available at: </a:t>
            </a:r>
            <a:r>
              <a:rPr lang="en-GB" sz="900" dirty="0">
                <a:latin typeface="Arial" panose="020B0604020202020204" pitchFamily="34" charset="0"/>
                <a:ea typeface="+mn-lt"/>
                <a:cs typeface="Arial" panose="020B0604020202020204" pitchFamily="34" charset="0"/>
                <a:hlinkClick r:id="rId8"/>
              </a:rPr>
              <a:t>https://www.fertilehope.org/what-body-system-does-prostate-cancer-affect/</a:t>
            </a:r>
            <a:r>
              <a:rPr lang="en-GB" sz="900" dirty="0">
                <a:latin typeface="Arial" panose="020B0604020202020204" pitchFamily="34" charset="0"/>
                <a:ea typeface="+mn-lt"/>
                <a:cs typeface="Arial" panose="020B0604020202020204" pitchFamily="34" charset="0"/>
              </a:rPr>
              <a:t> (Accessed: 18 July 2026).</a:t>
            </a:r>
            <a:endParaRPr lang="en-GB" sz="900" dirty="0">
              <a:latin typeface="Arial" panose="020B0604020202020204" pitchFamily="34" charset="0"/>
              <a:cs typeface="Arial" panose="020B0604020202020204" pitchFamily="34" charset="0"/>
            </a:endParaRPr>
          </a:p>
          <a:p>
            <a:r>
              <a:rPr lang="en-GB" sz="900" dirty="0">
                <a:latin typeface="Arial" panose="020B0604020202020204" pitchFamily="34" charset="0"/>
                <a:ea typeface="+mn-lt"/>
                <a:cs typeface="Arial" panose="020B0604020202020204" pitchFamily="34" charset="0"/>
              </a:rPr>
              <a:t>International Federation of Pharmaceutical Manufacturers &amp; Associations (IFPMA) (2014) </a:t>
            </a:r>
            <a:r>
              <a:rPr lang="en-GB" sz="900" i="1" dirty="0">
                <a:latin typeface="Arial" panose="020B0604020202020204" pitchFamily="34" charset="0"/>
                <a:ea typeface="+mn-lt"/>
                <a:cs typeface="Arial" panose="020B0604020202020204" pitchFamily="34" charset="0"/>
              </a:rPr>
              <a:t>4 Healthy Habits</a:t>
            </a:r>
            <a:r>
              <a:rPr lang="en-GB" sz="900" dirty="0">
                <a:latin typeface="Arial" panose="020B0604020202020204" pitchFamily="34" charset="0"/>
                <a:ea typeface="+mn-lt"/>
                <a:cs typeface="Arial" panose="020B0604020202020204" pitchFamily="34" charset="0"/>
              </a:rPr>
              <a:t>. Available at: </a:t>
            </a:r>
            <a:r>
              <a:rPr lang="en-GB" sz="900" dirty="0">
                <a:latin typeface="Arial" panose="020B0604020202020204" pitchFamily="34" charset="0"/>
                <a:ea typeface="+mn-lt"/>
                <a:cs typeface="Arial" panose="020B0604020202020204" pitchFamily="34" charset="0"/>
                <a:hlinkClick r:id="rId9"/>
              </a:rPr>
              <a:t>https://www.ifpma.org/resources/4-healthy-habits/</a:t>
            </a:r>
            <a:r>
              <a:rPr lang="en-GB" sz="900" dirty="0">
                <a:latin typeface="Arial" panose="020B0604020202020204" pitchFamily="34" charset="0"/>
                <a:ea typeface="+mn-lt"/>
                <a:cs typeface="Arial" panose="020B0604020202020204" pitchFamily="34" charset="0"/>
              </a:rPr>
              <a:t> (Accessed: 18 July 2026).</a:t>
            </a:r>
            <a:endParaRPr lang="en-GB" sz="900" dirty="0">
              <a:latin typeface="Arial" panose="020B0604020202020204" pitchFamily="34" charset="0"/>
              <a:cs typeface="Arial" panose="020B0604020202020204" pitchFamily="34" charset="0"/>
            </a:endParaRPr>
          </a:p>
          <a:p>
            <a:r>
              <a:rPr lang="en-GB" sz="900" dirty="0">
                <a:latin typeface="Arial" panose="020B0604020202020204" pitchFamily="34" charset="0"/>
                <a:ea typeface="+mn-lt"/>
                <a:cs typeface="Arial" panose="020B0604020202020204" pitchFamily="34" charset="0"/>
              </a:rPr>
              <a:t>Macmillan Cancer Support (n.d.) </a:t>
            </a:r>
            <a:r>
              <a:rPr lang="en-GB" sz="900" i="1" dirty="0">
                <a:latin typeface="Arial" panose="020B0604020202020204" pitchFamily="34" charset="0"/>
                <a:ea typeface="+mn-lt"/>
                <a:cs typeface="Arial" panose="020B0604020202020204" pitchFamily="34" charset="0"/>
              </a:rPr>
              <a:t>Personalised care for people living with cancer</a:t>
            </a:r>
            <a:r>
              <a:rPr lang="en-GB" sz="900" dirty="0">
                <a:latin typeface="Arial" panose="020B0604020202020204" pitchFamily="34" charset="0"/>
                <a:ea typeface="+mn-lt"/>
                <a:cs typeface="Arial" panose="020B0604020202020204" pitchFamily="34" charset="0"/>
              </a:rPr>
              <a:t>. Available at: </a:t>
            </a:r>
            <a:r>
              <a:rPr lang="en-GB" sz="900" dirty="0">
                <a:latin typeface="Arial" panose="020B0604020202020204" pitchFamily="34" charset="0"/>
                <a:ea typeface="+mn-lt"/>
                <a:cs typeface="Arial" panose="020B0604020202020204" pitchFamily="34" charset="0"/>
                <a:hlinkClick r:id="rId10"/>
              </a:rPr>
              <a:t>https://www.macmillan.org.uk/healthcare-professionals/innovation-in-cancer-care/personalised-care</a:t>
            </a:r>
            <a:r>
              <a:rPr lang="en-GB" sz="900" dirty="0">
                <a:latin typeface="Arial" panose="020B0604020202020204" pitchFamily="34" charset="0"/>
                <a:ea typeface="+mn-lt"/>
                <a:cs typeface="Arial" panose="020B0604020202020204" pitchFamily="34" charset="0"/>
              </a:rPr>
              <a:t> (Accessed: 19 July 2026).</a:t>
            </a:r>
          </a:p>
          <a:p>
            <a:r>
              <a:rPr lang="en-GB" sz="900" dirty="0">
                <a:latin typeface="Arial" panose="020B0604020202020204" pitchFamily="34" charset="0"/>
                <a:cs typeface="Arial" panose="020B0604020202020204" pitchFamily="34" charset="0"/>
              </a:rPr>
              <a:t>Macmillan Cancer Support (2021). </a:t>
            </a:r>
            <a:r>
              <a:rPr lang="en-GB" sz="900" i="1" dirty="0">
                <a:latin typeface="Arial" panose="020B0604020202020204" pitchFamily="34" charset="0"/>
                <a:cs typeface="Arial" panose="020B0604020202020204" pitchFamily="34" charset="0"/>
              </a:rPr>
              <a:t>Prostate Cancer</a:t>
            </a:r>
            <a:r>
              <a:rPr lang="en-GB" sz="900" dirty="0">
                <a:latin typeface="Arial" panose="020B0604020202020204" pitchFamily="34" charset="0"/>
                <a:cs typeface="Arial" panose="020B0604020202020204" pitchFamily="34" charset="0"/>
              </a:rPr>
              <a:t>. [online] </a:t>
            </a:r>
            <a:r>
              <a:rPr lang="en-GB" sz="900" i="1" dirty="0">
                <a:latin typeface="Arial" panose="020B0604020202020204" pitchFamily="34" charset="0"/>
                <a:cs typeface="Arial" panose="020B0604020202020204" pitchFamily="34" charset="0"/>
              </a:rPr>
              <a:t>www.macmillan.org.uk</a:t>
            </a:r>
            <a:r>
              <a:rPr lang="en-GB" sz="900" dirty="0">
                <a:latin typeface="Arial" panose="020B0604020202020204" pitchFamily="34" charset="0"/>
                <a:cs typeface="Arial" panose="020B0604020202020204" pitchFamily="34" charset="0"/>
              </a:rPr>
              <a:t>. Available at: https://www.macmillan.org.uk/cancer-information-and-support/prostate-cancer [Accessed 17 July 2026].</a:t>
            </a:r>
          </a:p>
          <a:p>
            <a:r>
              <a:rPr lang="en-GB" sz="900" dirty="0">
                <a:latin typeface="Arial" panose="020B0604020202020204" pitchFamily="34" charset="0"/>
                <a:ea typeface="+mn-lt"/>
                <a:cs typeface="Arial" panose="020B0604020202020204" pitchFamily="34" charset="0"/>
              </a:rPr>
              <a:t>National Cancer Institute (2024) </a:t>
            </a:r>
            <a:r>
              <a:rPr lang="en-GB" sz="900" i="1" dirty="0">
                <a:latin typeface="Arial" panose="020B0604020202020204" pitchFamily="34" charset="0"/>
                <a:ea typeface="+mn-lt"/>
                <a:cs typeface="Arial" panose="020B0604020202020204" pitchFamily="34" charset="0"/>
              </a:rPr>
              <a:t>Hormone therapy for prostate cancer fact sheet</a:t>
            </a:r>
            <a:r>
              <a:rPr lang="en-GB" sz="900" dirty="0">
                <a:latin typeface="Arial" panose="020B0604020202020204" pitchFamily="34" charset="0"/>
                <a:ea typeface="+mn-lt"/>
                <a:cs typeface="Arial" panose="020B0604020202020204" pitchFamily="34" charset="0"/>
              </a:rPr>
              <a:t>. Available at: </a:t>
            </a:r>
            <a:r>
              <a:rPr lang="en-GB" sz="900" dirty="0">
                <a:latin typeface="Arial" panose="020B0604020202020204" pitchFamily="34" charset="0"/>
                <a:ea typeface="+mn-lt"/>
                <a:cs typeface="Arial" panose="020B0604020202020204" pitchFamily="34" charset="0"/>
                <a:hlinkClick r:id="rId11"/>
              </a:rPr>
              <a:t>https://www.cancer.gov/types/prostate/prostate-hormone-therapy-fact-sheet</a:t>
            </a:r>
            <a:r>
              <a:rPr lang="en-GB" sz="900" dirty="0">
                <a:latin typeface="Arial" panose="020B0604020202020204" pitchFamily="34" charset="0"/>
                <a:ea typeface="+mn-lt"/>
                <a:cs typeface="Arial" panose="020B0604020202020204" pitchFamily="34" charset="0"/>
              </a:rPr>
              <a:t> (Accessed: 19 July 2026).</a:t>
            </a:r>
            <a:endParaRPr lang="en-GB" sz="900" dirty="0">
              <a:latin typeface="Arial" panose="020B0604020202020204" pitchFamily="34" charset="0"/>
              <a:cs typeface="Arial" panose="020B0604020202020204" pitchFamily="34" charset="0"/>
            </a:endParaRPr>
          </a:p>
          <a:p>
            <a:r>
              <a:rPr lang="en-GB" sz="900" dirty="0">
                <a:latin typeface="Arial" panose="020B0604020202020204" pitchFamily="34" charset="0"/>
                <a:ea typeface="+mn-lt"/>
                <a:cs typeface="Arial" panose="020B0604020202020204" pitchFamily="34" charset="0"/>
              </a:rPr>
              <a:t>National Institute for Health and Care Excellence (NICE) (2026) </a:t>
            </a:r>
            <a:r>
              <a:rPr lang="en-GB" sz="900" i="1" dirty="0">
                <a:latin typeface="Arial" panose="020B0604020202020204" pitchFamily="34" charset="0"/>
                <a:ea typeface="+mn-lt"/>
                <a:cs typeface="Arial" panose="020B0604020202020204" pitchFamily="34" charset="0"/>
              </a:rPr>
              <a:t>Prostate cancer: Background information – Risk factors</a:t>
            </a:r>
            <a:r>
              <a:rPr lang="en-GB" sz="900" dirty="0">
                <a:latin typeface="Arial" panose="020B0604020202020204" pitchFamily="34" charset="0"/>
                <a:ea typeface="+mn-lt"/>
                <a:cs typeface="Arial" panose="020B0604020202020204" pitchFamily="34" charset="0"/>
              </a:rPr>
              <a:t>. </a:t>
            </a:r>
            <a:r>
              <a:rPr lang="en-GB" sz="900" i="1" dirty="0">
                <a:latin typeface="Arial" panose="020B0604020202020204" pitchFamily="34" charset="0"/>
                <a:ea typeface="+mn-lt"/>
                <a:cs typeface="Arial" panose="020B0604020202020204" pitchFamily="34" charset="0"/>
              </a:rPr>
              <a:t>Clinical Knowledge Summaries</a:t>
            </a:r>
            <a:r>
              <a:rPr lang="en-GB" sz="900" dirty="0">
                <a:latin typeface="Arial" panose="020B0604020202020204" pitchFamily="34" charset="0"/>
                <a:ea typeface="+mn-lt"/>
                <a:cs typeface="Arial" panose="020B0604020202020204" pitchFamily="34" charset="0"/>
              </a:rPr>
              <a:t>. Available at: </a:t>
            </a:r>
            <a:r>
              <a:rPr lang="en-GB" sz="900" dirty="0">
                <a:latin typeface="Arial" panose="020B0604020202020204" pitchFamily="34" charset="0"/>
                <a:ea typeface="+mn-lt"/>
                <a:cs typeface="Arial" panose="020B0604020202020204" pitchFamily="34" charset="0"/>
                <a:hlinkClick r:id="rId12"/>
              </a:rPr>
              <a:t>https://cks.nice.org.uk/topics/prostate-cancer/background-information/risk-factors/</a:t>
            </a:r>
            <a:r>
              <a:rPr lang="en-GB" sz="900" dirty="0">
                <a:latin typeface="Arial" panose="020B0604020202020204" pitchFamily="34" charset="0"/>
                <a:ea typeface="+mn-lt"/>
                <a:cs typeface="Arial" panose="020B0604020202020204" pitchFamily="34" charset="0"/>
              </a:rPr>
              <a:t> (Accessed: 18 July 2026).</a:t>
            </a:r>
          </a:p>
          <a:p>
            <a:r>
              <a:rPr lang="en-GB" sz="900" dirty="0">
                <a:latin typeface="Arial" panose="020B0604020202020204" pitchFamily="34" charset="0"/>
                <a:ea typeface="+mn-lt"/>
                <a:cs typeface="Arial" panose="020B0604020202020204" pitchFamily="34" charset="0"/>
              </a:rPr>
              <a:t>NHS (2025) Prostate cancer. Available at: </a:t>
            </a:r>
            <a:r>
              <a:rPr lang="en-GB" sz="900" dirty="0">
                <a:latin typeface="Arial" panose="020B0604020202020204" pitchFamily="34" charset="0"/>
                <a:ea typeface="+mn-lt"/>
                <a:cs typeface="Arial" panose="020B0604020202020204" pitchFamily="34" charset="0"/>
                <a:hlinkClick r:id="rId13"/>
              </a:rPr>
              <a:t>https://ww.nhs/conditions/Prostate-cancer/</a:t>
            </a:r>
            <a:r>
              <a:rPr lang="en-GB" sz="900" dirty="0">
                <a:latin typeface="Arial" panose="020B0604020202020204" pitchFamily="34" charset="0"/>
                <a:ea typeface="+mn-lt"/>
                <a:cs typeface="Arial" panose="020B0604020202020204" pitchFamily="34" charset="0"/>
              </a:rPr>
              <a:t> (Accessed 17</a:t>
            </a:r>
            <a:r>
              <a:rPr lang="en-GB" sz="900" baseline="30000" dirty="0">
                <a:latin typeface="Arial" panose="020B0604020202020204" pitchFamily="34" charset="0"/>
                <a:ea typeface="+mn-lt"/>
                <a:cs typeface="Arial" panose="020B0604020202020204" pitchFamily="34" charset="0"/>
              </a:rPr>
              <a:t>th</a:t>
            </a:r>
            <a:r>
              <a:rPr lang="en-GB" sz="900" dirty="0">
                <a:latin typeface="Arial" panose="020B0604020202020204" pitchFamily="34" charset="0"/>
                <a:ea typeface="+mn-lt"/>
                <a:cs typeface="Arial" panose="020B0604020202020204" pitchFamily="34" charset="0"/>
              </a:rPr>
              <a:t> july2026)</a:t>
            </a:r>
            <a:endParaRPr lang="en-GB" sz="900" dirty="0">
              <a:latin typeface="Arial" panose="020B0604020202020204" pitchFamily="34" charset="0"/>
              <a:cs typeface="Arial" panose="020B0604020202020204" pitchFamily="34" charset="0"/>
            </a:endParaRPr>
          </a:p>
          <a:p>
            <a:r>
              <a:rPr lang="en-GB" sz="900" dirty="0">
                <a:latin typeface="Arial" panose="020B0604020202020204" pitchFamily="34" charset="0"/>
                <a:ea typeface="+mn-lt"/>
                <a:cs typeface="Arial" panose="020B0604020202020204" pitchFamily="34" charset="0"/>
              </a:rPr>
              <a:t>Prostate Cancer UK (2025) </a:t>
            </a:r>
            <a:r>
              <a:rPr lang="en-GB" sz="900" i="1" dirty="0">
                <a:latin typeface="Arial" panose="020B0604020202020204" pitchFamily="34" charset="0"/>
                <a:ea typeface="+mn-lt"/>
                <a:cs typeface="Arial" panose="020B0604020202020204" pitchFamily="34" charset="0"/>
              </a:rPr>
              <a:t>MRI scan</a:t>
            </a:r>
            <a:r>
              <a:rPr lang="en-GB" sz="900" dirty="0">
                <a:latin typeface="Arial" panose="020B0604020202020204" pitchFamily="34" charset="0"/>
                <a:ea typeface="+mn-lt"/>
                <a:cs typeface="Arial" panose="020B0604020202020204" pitchFamily="34" charset="0"/>
              </a:rPr>
              <a:t>. Available at: </a:t>
            </a:r>
            <a:r>
              <a:rPr lang="en-GB" sz="900" dirty="0">
                <a:latin typeface="Arial" panose="020B0604020202020204" pitchFamily="34" charset="0"/>
                <a:ea typeface="+mn-lt"/>
                <a:cs typeface="Arial" panose="020B0604020202020204" pitchFamily="34" charset="0"/>
                <a:hlinkClick r:id="rId14"/>
              </a:rPr>
              <a:t>https://prostatecanceruk.org/prostate-information-and-support/prostate-tests/mri-scan</a:t>
            </a:r>
            <a:r>
              <a:rPr lang="en-GB" sz="900" dirty="0">
                <a:latin typeface="Arial" panose="020B0604020202020204" pitchFamily="34" charset="0"/>
                <a:ea typeface="+mn-lt"/>
                <a:cs typeface="Arial" panose="020B0604020202020204" pitchFamily="34" charset="0"/>
              </a:rPr>
              <a:t> (Accessed: 19 July 2026).</a:t>
            </a:r>
            <a:endParaRPr lang="en-GB" sz="900" dirty="0">
              <a:latin typeface="Arial" panose="020B0604020202020204" pitchFamily="34" charset="0"/>
              <a:cs typeface="Arial" panose="020B0604020202020204" pitchFamily="34" charset="0"/>
            </a:endParaRPr>
          </a:p>
          <a:p>
            <a:r>
              <a:rPr lang="en-GB" sz="900" dirty="0">
                <a:latin typeface="Arial" panose="020B0604020202020204" pitchFamily="34" charset="0"/>
                <a:ea typeface="+mn-lt"/>
                <a:cs typeface="Arial" panose="020B0604020202020204" pitchFamily="34" charset="0"/>
              </a:rPr>
              <a:t>Safer Cornwall (n.d.) </a:t>
            </a:r>
            <a:r>
              <a:rPr lang="en-GB" sz="900" i="1" dirty="0">
                <a:latin typeface="Arial" panose="020B0604020202020204" pitchFamily="34" charset="0"/>
                <a:ea typeface="+mn-lt"/>
                <a:cs typeface="Arial" panose="020B0604020202020204" pitchFamily="34" charset="0"/>
              </a:rPr>
              <a:t>Alcohol units – what's safe?</a:t>
            </a:r>
            <a:r>
              <a:rPr lang="en-GB" sz="900" dirty="0">
                <a:latin typeface="Arial" panose="020B0604020202020204" pitchFamily="34" charset="0"/>
                <a:ea typeface="+mn-lt"/>
                <a:cs typeface="Arial" panose="020B0604020202020204" pitchFamily="34" charset="0"/>
              </a:rPr>
              <a:t> Available at: </a:t>
            </a:r>
            <a:r>
              <a:rPr lang="en-GB" sz="900" dirty="0">
                <a:latin typeface="Arial" panose="020B0604020202020204" pitchFamily="34" charset="0"/>
                <a:ea typeface="+mn-lt"/>
                <a:cs typeface="Arial" panose="020B0604020202020204" pitchFamily="34" charset="0"/>
                <a:hlinkClick r:id="rId15"/>
              </a:rPr>
              <a:t>https://safercornwall.co.uk/alcohol-units-whats-safe/</a:t>
            </a:r>
            <a:r>
              <a:rPr lang="en-GB" sz="900" dirty="0">
                <a:latin typeface="Arial" panose="020B0604020202020204" pitchFamily="34" charset="0"/>
                <a:ea typeface="+mn-lt"/>
                <a:cs typeface="Arial" panose="020B0604020202020204" pitchFamily="34" charset="0"/>
              </a:rPr>
              <a:t> (Accessed: 18 July 2026).</a:t>
            </a:r>
            <a:endParaRPr lang="en-GB" sz="900" dirty="0">
              <a:latin typeface="Arial" panose="020B0604020202020204" pitchFamily="34" charset="0"/>
              <a:cs typeface="Arial" panose="020B0604020202020204" pitchFamily="34" charset="0"/>
            </a:endParaRPr>
          </a:p>
          <a:p>
            <a:r>
              <a:rPr lang="en-GB" sz="900" dirty="0">
                <a:latin typeface="Arial" panose="020B0604020202020204" pitchFamily="34" charset="0"/>
                <a:ea typeface="+mn-lt"/>
                <a:cs typeface="Arial" panose="020B0604020202020204" pitchFamily="34" charset="0"/>
              </a:rPr>
              <a:t>Sivamathavan, K. (2022) </a:t>
            </a:r>
            <a:r>
              <a:rPr lang="en-GB" sz="900" i="1" dirty="0">
                <a:latin typeface="Arial" panose="020B0604020202020204" pitchFamily="34" charset="0"/>
                <a:ea typeface="+mn-lt"/>
                <a:cs typeface="Arial" panose="020B0604020202020204" pitchFamily="34" charset="0"/>
              </a:rPr>
              <a:t>Good fats and bad fats?</a:t>
            </a:r>
            <a:r>
              <a:rPr lang="en-GB" sz="900" dirty="0">
                <a:latin typeface="Arial" panose="020B0604020202020204" pitchFamily="34" charset="0"/>
                <a:ea typeface="+mn-lt"/>
                <a:cs typeface="Arial" panose="020B0604020202020204" pitchFamily="34" charset="0"/>
              </a:rPr>
              <a:t> Age Watch. Available at: </a:t>
            </a:r>
            <a:r>
              <a:rPr lang="en-GB" sz="900" dirty="0">
                <a:latin typeface="Arial" panose="020B0604020202020204" pitchFamily="34" charset="0"/>
                <a:ea typeface="+mn-lt"/>
                <a:cs typeface="Arial" panose="020B0604020202020204" pitchFamily="34" charset="0"/>
                <a:hlinkClick r:id="rId16"/>
              </a:rPr>
              <a:t>https://www.agewatch.org.uk/diet/good-fats-and-bad-fats/</a:t>
            </a:r>
            <a:r>
              <a:rPr lang="en-GB" sz="900" dirty="0">
                <a:latin typeface="Arial" panose="020B0604020202020204" pitchFamily="34" charset="0"/>
                <a:ea typeface="+mn-lt"/>
                <a:cs typeface="Arial" panose="020B0604020202020204" pitchFamily="34" charset="0"/>
              </a:rPr>
              <a:t> (Accessed: 18 July 2026).</a:t>
            </a:r>
          </a:p>
          <a:p>
            <a:r>
              <a:rPr lang="en-GB" sz="900" dirty="0"/>
              <a:t>Tortora, G.J. and Derrickson, B. (2016) </a:t>
            </a:r>
            <a:r>
              <a:rPr lang="en-GB" sz="900" i="1" dirty="0"/>
              <a:t>Principles of Anatomy and Physiology</a:t>
            </a:r>
            <a:r>
              <a:rPr lang="en-GB" sz="900" dirty="0"/>
              <a:t>. 15th edn. Hoboken, NJ: Wiley. Available at: </a:t>
            </a:r>
            <a:r>
              <a:rPr lang="en-GB" sz="900" dirty="0">
                <a:hlinkClick r:id="rId17"/>
              </a:rPr>
              <a:t>https://www.perlego.com/book/3866268/principles-of-anatomy-and-physiology-pdf</a:t>
            </a:r>
            <a:r>
              <a:rPr lang="en-GB" sz="900" dirty="0"/>
              <a:t> (Accessed: 23 July 2026)</a:t>
            </a:r>
            <a:endParaRPr lang="en-GB" sz="900" dirty="0">
              <a:latin typeface="Arial" panose="020B0604020202020204" pitchFamily="34" charset="0"/>
              <a:cs typeface="Arial" panose="020B0604020202020204" pitchFamily="34" charset="0"/>
            </a:endParaRPr>
          </a:p>
          <a:p>
            <a:r>
              <a:rPr lang="en-GB" sz="900" dirty="0">
                <a:latin typeface="Arial" panose="020B0604020202020204" pitchFamily="34" charset="0"/>
                <a:ea typeface="+mn-lt"/>
                <a:cs typeface="Arial" panose="020B0604020202020204" pitchFamily="34" charset="0"/>
              </a:rPr>
              <a:t>Tzelepi, V. (2023) ‘Prostate Cancer: Pathophysiology, Pathology and Therapy’, </a:t>
            </a:r>
            <a:r>
              <a:rPr lang="en-GB" sz="900" i="1" dirty="0">
                <a:latin typeface="Arial" panose="020B0604020202020204" pitchFamily="34" charset="0"/>
                <a:ea typeface="+mn-lt"/>
                <a:cs typeface="Arial" panose="020B0604020202020204" pitchFamily="34" charset="0"/>
              </a:rPr>
              <a:t>Cancers</a:t>
            </a:r>
            <a:r>
              <a:rPr lang="en-GB" sz="900" dirty="0">
                <a:latin typeface="Arial" panose="020B0604020202020204" pitchFamily="34" charset="0"/>
                <a:ea typeface="+mn-lt"/>
                <a:cs typeface="Arial" panose="020B0604020202020204" pitchFamily="34" charset="0"/>
              </a:rPr>
              <a:t>, 15(1), p. 281. doi:10.3390/cancers15010281</a:t>
            </a:r>
            <a:r>
              <a:rPr lang="en-GB" sz="1100" dirty="0">
                <a:latin typeface="Arial"/>
                <a:ea typeface="+mn-lt"/>
                <a:cs typeface="Arial"/>
              </a:rPr>
              <a:t>.</a:t>
            </a:r>
          </a:p>
          <a:p>
            <a:endParaRPr lang="en-GB" sz="1100" dirty="0">
              <a:latin typeface="Arial"/>
              <a:cs typeface="Arial"/>
            </a:endParaRPr>
          </a:p>
          <a:p>
            <a:endParaRPr lang="en-GB" dirty="0">
              <a:ea typeface="Calibri Light"/>
              <a:cs typeface="Calibri Light"/>
            </a:endParaRPr>
          </a:p>
        </p:txBody>
      </p:sp>
    </p:spTree>
    <p:extLst>
      <p:ext uri="{BB962C8B-B14F-4D97-AF65-F5344CB8AC3E}">
        <p14:creationId xmlns:p14="http://schemas.microsoft.com/office/powerpoint/2010/main" val="22441734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212121"/>
      </a:dk2>
      <a:lt2>
        <a:srgbClr val="636363"/>
      </a:lt2>
      <a:accent1>
        <a:srgbClr val="F03B5E"/>
      </a:accent1>
      <a:accent2>
        <a:srgbClr val="DC6FEC"/>
      </a:accent2>
      <a:accent3>
        <a:srgbClr val="60B1F2"/>
      </a:accent3>
      <a:accent4>
        <a:srgbClr val="6AD5BB"/>
      </a:accent4>
      <a:accent5>
        <a:srgbClr val="E8AB4E"/>
      </a:accent5>
      <a:accent6>
        <a:srgbClr val="F56447"/>
      </a:accent6>
      <a:hlink>
        <a:srgbClr val="8F8F8F"/>
      </a:hlink>
      <a:folHlink>
        <a:srgbClr val="A5A5A5"/>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33ACF124-275F-44F2-8DE0-0A755069829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2445</TotalTime>
  <Words>3750</Words>
  <Application>Microsoft Office PowerPoint</Application>
  <PresentationFormat>Widescreen</PresentationFormat>
  <Paragraphs>198</Paragraphs>
  <Slides>17</Slides>
  <Notes>13</Notes>
  <HiddenSlides>0</HiddenSlides>
  <MMClips>16</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Aptos</vt:lpstr>
      <vt:lpstr>Arial</vt:lpstr>
      <vt:lpstr>Calibri Light</vt:lpstr>
      <vt:lpstr>Times New Roman</vt:lpstr>
      <vt:lpstr>Metropolitan</vt:lpstr>
      <vt:lpstr>PowerPoint Presentation</vt:lpstr>
      <vt:lpstr>Care plan for a patient with prostate cancer</vt:lpstr>
      <vt:lpstr>PATIENT OVERVIEW</vt:lpstr>
      <vt:lpstr>Lifestyle and the risk factors </vt:lpstr>
      <vt:lpstr>Anatomy and physiology </vt:lpstr>
      <vt:lpstr>Body systems effected </vt:lpstr>
      <vt:lpstr>PowerPoint Presentation</vt:lpstr>
      <vt:lpstr>Pathophysiology </vt:lpstr>
      <vt:lpstr>Physiological and functional impact</vt:lpstr>
      <vt:lpstr>PowerPoint Presentation</vt:lpstr>
      <vt:lpstr>Treatment and needs </vt:lpstr>
      <vt:lpstr>Nursing resposabilities</vt:lpstr>
      <vt:lpstr>PowerPoint Presentation</vt:lpstr>
      <vt:lpstr>Communication and ethical consideration</vt:lpstr>
      <vt:lpstr>Individualised care plan</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patricia parkes</cp:lastModifiedBy>
  <cp:revision>1010</cp:revision>
  <dcterms:created xsi:type="dcterms:W3CDTF">2026-07-18T17:47:06Z</dcterms:created>
  <dcterms:modified xsi:type="dcterms:W3CDTF">2026-07-23T11:14:43Z</dcterms:modified>
</cp:coreProperties>
</file>