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376" r:id="rId1"/>
  </p:sldMasterIdLst>
  <p:notesMasterIdLst>
    <p:notesMasterId r:id="rId22"/>
  </p:notesMasterIdLst>
  <p:sldIdLst>
    <p:sldId id="336" r:id="rId2"/>
    <p:sldId id="337" r:id="rId3"/>
    <p:sldId id="439" r:id="rId4"/>
    <p:sldId id="369" r:id="rId5"/>
    <p:sldId id="370" r:id="rId6"/>
    <p:sldId id="441" r:id="rId7"/>
    <p:sldId id="326" r:id="rId8"/>
    <p:sldId id="355" r:id="rId9"/>
    <p:sldId id="328" r:id="rId10"/>
    <p:sldId id="368" r:id="rId11"/>
    <p:sldId id="340" r:id="rId12"/>
    <p:sldId id="353" r:id="rId13"/>
    <p:sldId id="361" r:id="rId14"/>
    <p:sldId id="362" r:id="rId15"/>
    <p:sldId id="351" r:id="rId16"/>
    <p:sldId id="331" r:id="rId17"/>
    <p:sldId id="330" r:id="rId18"/>
    <p:sldId id="343" r:id="rId19"/>
    <p:sldId id="367" r:id="rId20"/>
    <p:sldId id="298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 autoAdjust="0"/>
    <p:restoredTop sz="94746" autoAdjust="0"/>
  </p:normalViewPr>
  <p:slideViewPr>
    <p:cSldViewPr snapToGrid="0" snapToObjects="1">
      <p:cViewPr varScale="1">
        <p:scale>
          <a:sx n="96" d="100"/>
          <a:sy n="96" d="100"/>
        </p:scale>
        <p:origin x="1544" y="1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8BDE54-F99D-1146-A8EE-96B556CD00B5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5A0D0D2-F1D0-F448-A4B3-55F70209CE09}">
      <dgm:prSet phldrT="[Text]"/>
      <dgm:spPr/>
      <dgm:t>
        <a:bodyPr/>
        <a:lstStyle/>
        <a:p>
          <a:r>
            <a:rPr lang="en-US" dirty="0"/>
            <a:t>How can we improve the school grounds?</a:t>
          </a:r>
        </a:p>
      </dgm:t>
    </dgm:pt>
    <dgm:pt modelId="{964917E2-0510-C24B-8E9F-22B356F20787}" type="parTrans" cxnId="{BD1DA06C-A781-F340-9947-3583CD11772D}">
      <dgm:prSet/>
      <dgm:spPr/>
      <dgm:t>
        <a:bodyPr/>
        <a:lstStyle/>
        <a:p>
          <a:endParaRPr lang="en-US"/>
        </a:p>
      </dgm:t>
    </dgm:pt>
    <dgm:pt modelId="{EEF2CADC-C2C5-8D4B-ADF1-C24825A22EBB}" type="sibTrans" cxnId="{BD1DA06C-A781-F340-9947-3583CD11772D}">
      <dgm:prSet/>
      <dgm:spPr/>
      <dgm:t>
        <a:bodyPr/>
        <a:lstStyle/>
        <a:p>
          <a:endParaRPr lang="en-US"/>
        </a:p>
      </dgm:t>
    </dgm:pt>
    <dgm:pt modelId="{3431F393-BC64-BF42-A25D-CC5B893D9A90}">
      <dgm:prSet phldrT="[Text]"/>
      <dgm:spPr/>
      <dgm:t>
        <a:bodyPr/>
        <a:lstStyle/>
        <a:p>
          <a:r>
            <a:rPr lang="en-US" dirty="0"/>
            <a:t>e.g. plans for the school grounds</a:t>
          </a:r>
        </a:p>
      </dgm:t>
    </dgm:pt>
    <dgm:pt modelId="{5BB3F601-ACEC-804B-AA4D-F9DE05E53A5B}" type="parTrans" cxnId="{9BE489BB-EFCF-1346-8266-4F3EC9D23E6F}">
      <dgm:prSet/>
      <dgm:spPr/>
      <dgm:t>
        <a:bodyPr/>
        <a:lstStyle/>
        <a:p>
          <a:endParaRPr lang="en-US"/>
        </a:p>
      </dgm:t>
    </dgm:pt>
    <dgm:pt modelId="{95483EC6-E71D-904D-8AD8-CB5F0749F166}" type="sibTrans" cxnId="{9BE489BB-EFCF-1346-8266-4F3EC9D23E6F}">
      <dgm:prSet/>
      <dgm:spPr/>
      <dgm:t>
        <a:bodyPr/>
        <a:lstStyle/>
        <a:p>
          <a:endParaRPr lang="en-US"/>
        </a:p>
      </dgm:t>
    </dgm:pt>
    <dgm:pt modelId="{5801DAB9-4575-3940-941A-977917B03CB2}">
      <dgm:prSet phldrT="[Text]"/>
      <dgm:spPr/>
      <dgm:t>
        <a:bodyPr/>
        <a:lstStyle/>
        <a:p>
          <a:r>
            <a:rPr lang="en-US" dirty="0"/>
            <a:t>How is your local area changing?</a:t>
          </a:r>
        </a:p>
      </dgm:t>
    </dgm:pt>
    <dgm:pt modelId="{1079FAFF-CC37-D24B-B1BF-8FE81D3FACAD}" type="parTrans" cxnId="{46462214-47C0-FE4A-B032-D4507C465E22}">
      <dgm:prSet/>
      <dgm:spPr/>
      <dgm:t>
        <a:bodyPr/>
        <a:lstStyle/>
        <a:p>
          <a:endParaRPr lang="en-US"/>
        </a:p>
      </dgm:t>
    </dgm:pt>
    <dgm:pt modelId="{181CC383-6201-904D-A0F5-C0376D9710E4}" type="sibTrans" cxnId="{46462214-47C0-FE4A-B032-D4507C465E22}">
      <dgm:prSet/>
      <dgm:spPr/>
      <dgm:t>
        <a:bodyPr/>
        <a:lstStyle/>
        <a:p>
          <a:endParaRPr lang="en-US"/>
        </a:p>
      </dgm:t>
    </dgm:pt>
    <dgm:pt modelId="{A8C6630F-9C3D-7C47-B0CD-525E08D416B8}">
      <dgm:prSet phldrT="[Text]"/>
      <dgm:spPr/>
      <dgm:t>
        <a:bodyPr/>
        <a:lstStyle/>
        <a:p>
          <a:r>
            <a:rPr lang="en-US" dirty="0"/>
            <a:t>e.g. conduct an environmental survey</a:t>
          </a:r>
        </a:p>
      </dgm:t>
    </dgm:pt>
    <dgm:pt modelId="{E6780AD3-36F4-D847-B91A-51D9885697FF}" type="parTrans" cxnId="{7BA2B244-9C1A-024D-B3C3-D4F7BF44A611}">
      <dgm:prSet/>
      <dgm:spPr/>
      <dgm:t>
        <a:bodyPr/>
        <a:lstStyle/>
        <a:p>
          <a:endParaRPr lang="en-US"/>
        </a:p>
      </dgm:t>
    </dgm:pt>
    <dgm:pt modelId="{B348A6B5-5FD0-EB40-A939-289BC8D98A87}" type="sibTrans" cxnId="{7BA2B244-9C1A-024D-B3C3-D4F7BF44A611}">
      <dgm:prSet/>
      <dgm:spPr/>
      <dgm:t>
        <a:bodyPr/>
        <a:lstStyle/>
        <a:p>
          <a:endParaRPr lang="en-US"/>
        </a:p>
      </dgm:t>
    </dgm:pt>
    <dgm:pt modelId="{D8449AF3-F5DB-C64E-B884-B580889A1775}" type="pres">
      <dgm:prSet presAssocID="{258BDE54-F99D-1146-A8EE-96B556CD00B5}" presName="linear" presStyleCnt="0">
        <dgm:presLayoutVars>
          <dgm:animLvl val="lvl"/>
          <dgm:resizeHandles val="exact"/>
        </dgm:presLayoutVars>
      </dgm:prSet>
      <dgm:spPr/>
    </dgm:pt>
    <dgm:pt modelId="{10BF71F8-F7D7-CF49-B459-1272F71CE8BF}" type="pres">
      <dgm:prSet presAssocID="{E5A0D0D2-F1D0-F448-A4B3-55F70209CE0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F8AD749-5ABB-B143-95CB-711DF0B93E2D}" type="pres">
      <dgm:prSet presAssocID="{E5A0D0D2-F1D0-F448-A4B3-55F70209CE09}" presName="childText" presStyleLbl="revTx" presStyleIdx="0" presStyleCnt="2">
        <dgm:presLayoutVars>
          <dgm:bulletEnabled val="1"/>
        </dgm:presLayoutVars>
      </dgm:prSet>
      <dgm:spPr/>
    </dgm:pt>
    <dgm:pt modelId="{11FE1241-F5B9-0249-B6F2-FE874F995995}" type="pres">
      <dgm:prSet presAssocID="{5801DAB9-4575-3940-941A-977917B03CB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F1782ECA-740C-C943-8A59-27D120A6F142}" type="pres">
      <dgm:prSet presAssocID="{5801DAB9-4575-3940-941A-977917B03CB2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55D06C0A-13A9-4B7A-9ED0-81CEFFA35FEB}" type="presOf" srcId="{3431F393-BC64-BF42-A25D-CC5B893D9A90}" destId="{1F8AD749-5ABB-B143-95CB-711DF0B93E2D}" srcOrd="0" destOrd="0" presId="urn:microsoft.com/office/officeart/2005/8/layout/vList2"/>
    <dgm:cxn modelId="{46462214-47C0-FE4A-B032-D4507C465E22}" srcId="{258BDE54-F99D-1146-A8EE-96B556CD00B5}" destId="{5801DAB9-4575-3940-941A-977917B03CB2}" srcOrd="1" destOrd="0" parTransId="{1079FAFF-CC37-D24B-B1BF-8FE81D3FACAD}" sibTransId="{181CC383-6201-904D-A0F5-C0376D9710E4}"/>
    <dgm:cxn modelId="{16684B3B-AF53-4DCC-B38D-69DCF7A2970D}" type="presOf" srcId="{5801DAB9-4575-3940-941A-977917B03CB2}" destId="{11FE1241-F5B9-0249-B6F2-FE874F995995}" srcOrd="0" destOrd="0" presId="urn:microsoft.com/office/officeart/2005/8/layout/vList2"/>
    <dgm:cxn modelId="{7BA2B244-9C1A-024D-B3C3-D4F7BF44A611}" srcId="{5801DAB9-4575-3940-941A-977917B03CB2}" destId="{A8C6630F-9C3D-7C47-B0CD-525E08D416B8}" srcOrd="0" destOrd="0" parTransId="{E6780AD3-36F4-D847-B91A-51D9885697FF}" sibTransId="{B348A6B5-5FD0-EB40-A939-289BC8D98A87}"/>
    <dgm:cxn modelId="{BD1DA06C-A781-F340-9947-3583CD11772D}" srcId="{258BDE54-F99D-1146-A8EE-96B556CD00B5}" destId="{E5A0D0D2-F1D0-F448-A4B3-55F70209CE09}" srcOrd="0" destOrd="0" parTransId="{964917E2-0510-C24B-8E9F-22B356F20787}" sibTransId="{EEF2CADC-C2C5-8D4B-ADF1-C24825A22EBB}"/>
    <dgm:cxn modelId="{66F0CD70-5375-4D5D-B207-7089ECA9EE66}" type="presOf" srcId="{258BDE54-F99D-1146-A8EE-96B556CD00B5}" destId="{D8449AF3-F5DB-C64E-B884-B580889A1775}" srcOrd="0" destOrd="0" presId="urn:microsoft.com/office/officeart/2005/8/layout/vList2"/>
    <dgm:cxn modelId="{CC086695-19A9-466B-8F62-BF81E2E68449}" type="presOf" srcId="{A8C6630F-9C3D-7C47-B0CD-525E08D416B8}" destId="{F1782ECA-740C-C943-8A59-27D120A6F142}" srcOrd="0" destOrd="0" presId="urn:microsoft.com/office/officeart/2005/8/layout/vList2"/>
    <dgm:cxn modelId="{9BE489BB-EFCF-1346-8266-4F3EC9D23E6F}" srcId="{E5A0D0D2-F1D0-F448-A4B3-55F70209CE09}" destId="{3431F393-BC64-BF42-A25D-CC5B893D9A90}" srcOrd="0" destOrd="0" parTransId="{5BB3F601-ACEC-804B-AA4D-F9DE05E53A5B}" sibTransId="{95483EC6-E71D-904D-8AD8-CB5F0749F166}"/>
    <dgm:cxn modelId="{CF43F2F4-AF65-43A8-A0B5-B4BBDD9D8B5B}" type="presOf" srcId="{E5A0D0D2-F1D0-F448-A4B3-55F70209CE09}" destId="{10BF71F8-F7D7-CF49-B459-1272F71CE8BF}" srcOrd="0" destOrd="0" presId="urn:microsoft.com/office/officeart/2005/8/layout/vList2"/>
    <dgm:cxn modelId="{509A9288-DA62-4516-928A-22B73C6D6541}" type="presParOf" srcId="{D8449AF3-F5DB-C64E-B884-B580889A1775}" destId="{10BF71F8-F7D7-CF49-B459-1272F71CE8BF}" srcOrd="0" destOrd="0" presId="urn:microsoft.com/office/officeart/2005/8/layout/vList2"/>
    <dgm:cxn modelId="{F6A6A25B-3F68-403D-88D7-026A0C2520B3}" type="presParOf" srcId="{D8449AF3-F5DB-C64E-B884-B580889A1775}" destId="{1F8AD749-5ABB-B143-95CB-711DF0B93E2D}" srcOrd="1" destOrd="0" presId="urn:microsoft.com/office/officeart/2005/8/layout/vList2"/>
    <dgm:cxn modelId="{94CFDBF9-005D-4356-8BF0-0D07C94EFEFD}" type="presParOf" srcId="{D8449AF3-F5DB-C64E-B884-B580889A1775}" destId="{11FE1241-F5B9-0249-B6F2-FE874F995995}" srcOrd="2" destOrd="0" presId="urn:microsoft.com/office/officeart/2005/8/layout/vList2"/>
    <dgm:cxn modelId="{591B3A24-921E-4F88-AFD9-F4680BF26B6A}" type="presParOf" srcId="{D8449AF3-F5DB-C64E-B884-B580889A1775}" destId="{F1782ECA-740C-C943-8A59-27D120A6F14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BF71F8-F7D7-CF49-B459-1272F71CE8BF}">
      <dsp:nvSpPr>
        <dsp:cNvPr id="0" name=""/>
        <dsp:cNvSpPr/>
      </dsp:nvSpPr>
      <dsp:spPr>
        <a:xfrm>
          <a:off x="0" y="9381"/>
          <a:ext cx="8229600" cy="15912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How can we improve the school grounds?</a:t>
          </a:r>
        </a:p>
      </dsp:txBody>
      <dsp:txXfrm>
        <a:off x="77676" y="87057"/>
        <a:ext cx="8074248" cy="1435848"/>
      </dsp:txXfrm>
    </dsp:sp>
    <dsp:sp modelId="{1F8AD749-5ABB-B143-95CB-711DF0B93E2D}">
      <dsp:nvSpPr>
        <dsp:cNvPr id="0" name=""/>
        <dsp:cNvSpPr/>
      </dsp:nvSpPr>
      <dsp:spPr>
        <a:xfrm>
          <a:off x="0" y="1600581"/>
          <a:ext cx="8229600" cy="662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50800" rIns="284480" bIns="508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100" kern="1200" dirty="0"/>
            <a:t>e.g. plans for the school grounds</a:t>
          </a:r>
        </a:p>
      </dsp:txBody>
      <dsp:txXfrm>
        <a:off x="0" y="1600581"/>
        <a:ext cx="8229600" cy="662400"/>
      </dsp:txXfrm>
    </dsp:sp>
    <dsp:sp modelId="{11FE1241-F5B9-0249-B6F2-FE874F995995}">
      <dsp:nvSpPr>
        <dsp:cNvPr id="0" name=""/>
        <dsp:cNvSpPr/>
      </dsp:nvSpPr>
      <dsp:spPr>
        <a:xfrm>
          <a:off x="0" y="2262981"/>
          <a:ext cx="8229600" cy="15912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How is your local area changing?</a:t>
          </a:r>
        </a:p>
      </dsp:txBody>
      <dsp:txXfrm>
        <a:off x="77676" y="2340657"/>
        <a:ext cx="8074248" cy="1435848"/>
      </dsp:txXfrm>
    </dsp:sp>
    <dsp:sp modelId="{F1782ECA-740C-C943-8A59-27D120A6F142}">
      <dsp:nvSpPr>
        <dsp:cNvPr id="0" name=""/>
        <dsp:cNvSpPr/>
      </dsp:nvSpPr>
      <dsp:spPr>
        <a:xfrm>
          <a:off x="0" y="3854181"/>
          <a:ext cx="8229600" cy="662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50800" rIns="284480" bIns="508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100" kern="1200" dirty="0"/>
            <a:t>e.g. conduct an environmental survey</a:t>
          </a:r>
        </a:p>
      </dsp:txBody>
      <dsp:txXfrm>
        <a:off x="0" y="3854181"/>
        <a:ext cx="8229600" cy="6624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D36C04-0AB8-6145-AFE7-A268EB3559AA}" type="datetimeFigureOut">
              <a:rPr lang="en-US" smtClean="0"/>
              <a:pPr/>
              <a:t>10/8/18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E80DE0-3A94-604B-9CE4-4EC010444E9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199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80DE0-3A94-604B-9CE4-4EC010444E9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3729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BDAFB8-7F9C-644C-A608-03BAC8F96E8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5156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E80DE0-3A94-604B-9CE4-4EC010444E9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1930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57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757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82DA0255-899F-4CC9-A00A-E2FB912D8653}" type="slidenum">
              <a:rPr lang="en-GB" altLang="en-US" smtClean="0"/>
              <a:pPr eaLnBrk="1" hangingPunct="1">
                <a:spcBef>
                  <a:spcPct val="0"/>
                </a:spcBef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29629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6868" name="Footer Placeholder 3"/>
          <p:cNvSpPr>
            <a:spLocks noGrp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>
                <a:ea typeface="ＭＳ Ｐゴシック" charset="-128"/>
                <a:cs typeface="ＭＳ Ｐゴシック" charset="-128"/>
              </a:rPr>
              <a:t>S.V.Hughes 2012</a:t>
            </a:r>
          </a:p>
        </p:txBody>
      </p:sp>
      <p:sp>
        <p:nvSpPr>
          <p:cNvPr id="36869" name="Slide Number Placeholder 4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6FC0707-7EBA-4C4A-BD91-0368CD11FDDB}" type="slidenum">
              <a:rPr lang="en-GB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4085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80DE0-3A94-604B-9CE4-4EC010444E9B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100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80DE0-3A94-604B-9CE4-4EC010444E9B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625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10/8/18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10/8/18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10/8/18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10/8/18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10/8/18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10/8/18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10/8/18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10/8/18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079A2C2-0DBB-6440-A549-650E7ADAA249}" type="datetime1">
              <a:rPr lang="en-GB"/>
              <a:pPr/>
              <a:t>08/10/2018</a:t>
            </a:fld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r>
              <a:rPr lang="en-GB"/>
              <a:t>S.V.Hughes-2012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689840B-DF4E-C748-8F3F-FC195BD021E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015287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3886200" cy="44196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3886200" cy="21336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886200"/>
            <a:ext cx="3886200" cy="21336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22102D-A95D-45C7-88E0-B658F3B1BAD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156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E01ABE-709B-D64D-B03F-214C390A9185}" type="datetimeFigureOut">
              <a:rPr lang="en-US" smtClean="0"/>
              <a:pPr/>
              <a:t>10/8/18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77" r:id="rId1"/>
    <p:sldLayoutId id="2147484378" r:id="rId2"/>
    <p:sldLayoutId id="2147484379" r:id="rId3"/>
    <p:sldLayoutId id="2147484380" r:id="rId4"/>
    <p:sldLayoutId id="2147484381" r:id="rId5"/>
    <p:sldLayoutId id="2147484382" r:id="rId6"/>
    <p:sldLayoutId id="2147484383" r:id="rId7"/>
    <p:sldLayoutId id="2147484384" r:id="rId8"/>
    <p:sldLayoutId id="2147484385" r:id="rId9"/>
    <p:sldLayoutId id="2147484386" r:id="rId10"/>
    <p:sldLayoutId id="2147484387" r:id="rId11"/>
    <p:sldLayoutId id="2147484388" r:id="rId12"/>
    <p:sldLayoutId id="2147484389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tiff"/><Relationship Id="rId5" Type="http://schemas.openxmlformats.org/officeDocument/2006/relationships/image" Target="../media/image6.tiff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e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hwb.wales.gov.uk/cms/.../vtc/.../esdgc_developing_skills.pps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rcOdLYBIw0" TargetMode="External"/><Relationship Id="rId2" Type="http://schemas.openxmlformats.org/officeDocument/2006/relationships/hyperlink" Target="http://www.iftheworldwereavillage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youtube.com/watch?v=F1Q9ml0PLG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93737" y="88182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US" dirty="0"/>
              <a:t> ESDGC &amp; Humanities (Geography)</a:t>
            </a:r>
            <a:br>
              <a:rPr lang="en-US" dirty="0"/>
            </a:br>
            <a:r>
              <a:rPr lang="en-US" dirty="0"/>
              <a:t>ECAD4006</a:t>
            </a:r>
            <a:br>
              <a:rPr lang="en-US" dirty="0"/>
            </a:br>
            <a:endParaRPr lang="en-US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3" t="29741" r="13549" b="18816"/>
          <a:stretch/>
        </p:blipFill>
        <p:spPr bwMode="auto">
          <a:xfrm>
            <a:off x="441049" y="2351847"/>
            <a:ext cx="4302125" cy="2451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>
            <a:extLst>
              <a:ext uri="{FF2B5EF4-FFF2-40B4-BE49-F238E27FC236}">
                <a16:creationId xmlns:a16="http://schemas.microsoft.com/office/drawing/2014/main" id="{795402AF-C5FE-974E-86C4-52C9AF85DF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7091" y="2919961"/>
            <a:ext cx="3268392" cy="3308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58490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>
                <a:latin typeface="+mn-lt"/>
                <a:cs typeface="Times New Roman"/>
              </a:rPr>
              <a:t>LEARNING OBJECTIVES</a:t>
            </a:r>
            <a:endParaRPr lang="en-GB" dirty="0">
              <a:latin typeface="+mn-lt"/>
              <a:ea typeface="+mj-ea"/>
              <a:cs typeface="Times New Roman"/>
            </a:endParaRPr>
          </a:p>
        </p:txBody>
      </p:sp>
      <p:sp>
        <p:nvSpPr>
          <p:cNvPr id="7782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98626"/>
            <a:ext cx="8433582" cy="44275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>
                <a:cs typeface="Arial"/>
              </a:rPr>
              <a:t>To consider how you can promote ESDGC through </a:t>
            </a:r>
            <a:r>
              <a:rPr lang="en-GB" b="1" dirty="0">
                <a:cs typeface="Arial"/>
              </a:rPr>
              <a:t>Geography</a:t>
            </a:r>
          </a:p>
          <a:p>
            <a:pPr eaLnBrk="1" hangingPunct="1">
              <a:buNone/>
              <a:defRPr/>
            </a:pPr>
            <a:endParaRPr lang="en-GB" dirty="0">
              <a:cs typeface="Arial"/>
            </a:endParaRPr>
          </a:p>
          <a:p>
            <a:pPr eaLnBrk="1" hangingPunct="1">
              <a:defRPr/>
            </a:pPr>
            <a:r>
              <a:rPr lang="en-GB" dirty="0">
                <a:cs typeface="Arial"/>
              </a:rPr>
              <a:t>To introduce </a:t>
            </a:r>
            <a:r>
              <a:rPr lang="en-GB" b="1" dirty="0">
                <a:cs typeface="Arial"/>
              </a:rPr>
              <a:t>possible teaching and learning strategies/ resources</a:t>
            </a:r>
            <a:r>
              <a:rPr lang="en-GB" dirty="0">
                <a:cs typeface="Arial"/>
              </a:rPr>
              <a:t> to promote teaching ESDGC through Geography</a:t>
            </a:r>
          </a:p>
          <a:p>
            <a:pPr eaLnBrk="1" hangingPunct="1">
              <a:buNone/>
              <a:defRPr/>
            </a:pPr>
            <a:endParaRPr lang="en-GB" sz="2800" dirty="0">
              <a:latin typeface="Arial"/>
              <a:ea typeface="+mn-ea"/>
              <a:cs typeface="Arial"/>
            </a:endParaRPr>
          </a:p>
          <a:p>
            <a:pPr eaLnBrk="1" hangingPunct="1">
              <a:buNone/>
              <a:defRPr/>
            </a:pPr>
            <a:endParaRPr lang="en-GB" sz="2800" dirty="0">
              <a:latin typeface="Arial"/>
              <a:ea typeface="+mn-ea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3236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a typeface="ＭＳ Ｐゴシック" pitchFamily="-103" charset="-128"/>
                <a:cs typeface="ＭＳ Ｐゴシック" pitchFamily="-103" charset="-128"/>
              </a:rPr>
              <a:t>ECAD4006 </a:t>
            </a:r>
            <a:r>
              <a:rPr lang="mr-IN" dirty="0">
                <a:ea typeface="ＭＳ Ｐゴシック" pitchFamily="-103" charset="-128"/>
                <a:cs typeface="ＭＳ Ｐゴシック" pitchFamily="-103" charset="-128"/>
              </a:rPr>
              <a:t>–</a:t>
            </a:r>
            <a:r>
              <a:rPr lang="en-GB" dirty="0">
                <a:ea typeface="ＭＳ Ｐゴシック" pitchFamily="-103" charset="-128"/>
                <a:cs typeface="ＭＳ Ｐゴシック" pitchFamily="-103" charset="-128"/>
              </a:rPr>
              <a:t> Assignment   23/11/18</a:t>
            </a:r>
          </a:p>
        </p:txBody>
      </p:sp>
      <p:sp>
        <p:nvSpPr>
          <p:cNvPr id="389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-103" charset="2"/>
              <a:buNone/>
            </a:pPr>
            <a:endParaRPr lang="en-GB" dirty="0">
              <a:ea typeface="ＭＳ Ｐゴシック" pitchFamily="-103" charset="-128"/>
              <a:cs typeface="ＭＳ Ｐゴシック" pitchFamily="-103" charset="-128"/>
            </a:endParaRPr>
          </a:p>
          <a:p>
            <a:r>
              <a:rPr lang="en-GB" dirty="0">
                <a:ea typeface="ＭＳ Ｐゴシック" pitchFamily="-103" charset="-128"/>
                <a:cs typeface="ＭＳ Ｐゴシック" pitchFamily="-103" charset="-128"/>
              </a:rPr>
              <a:t>Resource (6 lesson plans – 3 </a:t>
            </a:r>
            <a:r>
              <a:rPr lang="en-GB" dirty="0" err="1">
                <a:ea typeface="ＭＳ Ｐゴシック" pitchFamily="-103" charset="-128"/>
                <a:cs typeface="ＭＳ Ｐゴシック" pitchFamily="-103" charset="-128"/>
              </a:rPr>
              <a:t>x</a:t>
            </a:r>
            <a:r>
              <a:rPr lang="en-GB" dirty="0">
                <a:ea typeface="ＭＳ Ｐゴシック" pitchFamily="-103" charset="-128"/>
                <a:cs typeface="ＭＳ Ｐゴシック" pitchFamily="-103" charset="-128"/>
              </a:rPr>
              <a:t> FP and 3 </a:t>
            </a:r>
            <a:r>
              <a:rPr lang="en-GB" dirty="0" err="1">
                <a:ea typeface="ＭＳ Ｐゴシック" pitchFamily="-103" charset="-128"/>
                <a:cs typeface="ＭＳ Ｐゴシック" pitchFamily="-103" charset="-128"/>
              </a:rPr>
              <a:t>x</a:t>
            </a:r>
            <a:r>
              <a:rPr lang="en-GB" dirty="0">
                <a:ea typeface="ＭＳ Ｐゴシック" pitchFamily="-103" charset="-128"/>
                <a:cs typeface="ＭＳ Ｐゴシック" pitchFamily="-103" charset="-128"/>
              </a:rPr>
              <a:t> KS2)</a:t>
            </a:r>
          </a:p>
          <a:p>
            <a:pPr>
              <a:buFont typeface="Wingdings" pitchFamily="-103" charset="2"/>
              <a:buNone/>
            </a:pPr>
            <a:endParaRPr lang="en-GB" dirty="0">
              <a:ea typeface="ＭＳ Ｐゴシック" pitchFamily="-103" charset="-128"/>
              <a:cs typeface="ＭＳ Ｐゴシック" pitchFamily="-103" charset="-128"/>
            </a:endParaRPr>
          </a:p>
          <a:p>
            <a:r>
              <a:rPr lang="en-GB" dirty="0">
                <a:ea typeface="ＭＳ Ｐゴシック" pitchFamily="-103" charset="-128"/>
                <a:cs typeface="ＭＳ Ｐゴシック" pitchFamily="-103" charset="-128"/>
              </a:rPr>
              <a:t>Explanation (ESDGC – definitions/ rationale / ESDGC themes / how does your resource promote ESDGC &amp; specific subject skills/concepts)</a:t>
            </a:r>
          </a:p>
        </p:txBody>
      </p:sp>
      <p:sp>
        <p:nvSpPr>
          <p:cNvPr id="4" name="Down Arrow 3"/>
          <p:cNvSpPr>
            <a:spLocks noChangeArrowheads="1"/>
          </p:cNvSpPr>
          <p:nvPr/>
        </p:nvSpPr>
        <p:spPr bwMode="auto">
          <a:xfrm flipH="1">
            <a:off x="3623228" y="2872823"/>
            <a:ext cx="314325" cy="504825"/>
          </a:xfrm>
          <a:prstGeom prst="downArrow">
            <a:avLst>
              <a:gd name="adj1" fmla="val 50000"/>
              <a:gd name="adj2" fmla="val 50004"/>
            </a:avLst>
          </a:prstGeom>
          <a:gradFill rotWithShape="1">
            <a:gsLst>
              <a:gs pos="0">
                <a:srgbClr val="9FE2FF"/>
              </a:gs>
              <a:gs pos="100000">
                <a:srgbClr val="8ACCFF"/>
              </a:gs>
            </a:gsLst>
            <a:lin ang="5400000"/>
          </a:gradFill>
          <a:ln w="9525">
            <a:solidFill>
              <a:srgbClr val="93C7FC"/>
            </a:solidFill>
            <a:miter lim="800000"/>
            <a:headEnd/>
            <a:tailEnd/>
          </a:ln>
          <a:effectLst>
            <a:outerShdw blurRad="40000" dist="23000" dir="5400000" rotWithShape="0">
              <a:srgbClr val="000000">
                <a:alpha val="34998"/>
              </a:srgb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pPr algn="ctr">
              <a:defRPr/>
            </a:pPr>
            <a:endParaRPr lang="en-GB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16154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073" y="8461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Education for Sustainable Development (ESD) is: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312737"/>
            <a:ext cx="8257842" cy="3813426"/>
          </a:xfrm>
        </p:spPr>
        <p:txBody>
          <a:bodyPr/>
          <a:lstStyle/>
          <a:p>
            <a:r>
              <a:rPr lang="en-US" sz="3600" i="1" dirty="0">
                <a:latin typeface="Arial"/>
                <a:cs typeface="Arial"/>
              </a:rPr>
              <a:t>Concerned with </a:t>
            </a:r>
            <a:r>
              <a:rPr lang="en-US" sz="3600" b="1" i="1" dirty="0">
                <a:latin typeface="Arial"/>
                <a:cs typeface="Arial"/>
              </a:rPr>
              <a:t>developing pupils’ knowledge, skills and values </a:t>
            </a:r>
            <a:r>
              <a:rPr lang="en-US" sz="3600" i="1" dirty="0">
                <a:latin typeface="Arial"/>
                <a:cs typeface="Arial"/>
              </a:rPr>
              <a:t>to participate in </a:t>
            </a:r>
            <a:r>
              <a:rPr lang="en-US" sz="3600" b="1" i="1" dirty="0">
                <a:latin typeface="Arial"/>
                <a:cs typeface="Arial"/>
              </a:rPr>
              <a:t>decisions</a:t>
            </a:r>
            <a:r>
              <a:rPr lang="en-US" sz="3600" i="1" dirty="0">
                <a:latin typeface="Arial"/>
                <a:cs typeface="Arial"/>
              </a:rPr>
              <a:t> about how to </a:t>
            </a:r>
            <a:r>
              <a:rPr lang="en-US" sz="3600" b="1" i="1" dirty="0">
                <a:latin typeface="Arial"/>
                <a:cs typeface="Arial"/>
              </a:rPr>
              <a:t>improve the quality of life now without damaging </a:t>
            </a:r>
            <a:r>
              <a:rPr lang="en-US" sz="3600" i="1" dirty="0">
                <a:latin typeface="Arial"/>
                <a:cs typeface="Arial"/>
              </a:rPr>
              <a:t>the planet for the </a:t>
            </a:r>
            <a:r>
              <a:rPr lang="en-US" sz="3600" b="1" i="1" dirty="0">
                <a:latin typeface="Arial"/>
                <a:cs typeface="Arial"/>
              </a:rPr>
              <a:t>future.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6036" y="490105"/>
            <a:ext cx="1420813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3106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Global Citizenship (GC) focuses 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81200"/>
            <a:ext cx="8351421" cy="4144963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/>
                <a:cs typeface="Arial"/>
              </a:rPr>
              <a:t>The </a:t>
            </a:r>
            <a:r>
              <a:rPr lang="en-US" sz="2800" b="1" dirty="0">
                <a:latin typeface="Arial"/>
                <a:cs typeface="Arial"/>
              </a:rPr>
              <a:t>global forces </a:t>
            </a:r>
            <a:r>
              <a:rPr lang="en-US" sz="2800" dirty="0">
                <a:latin typeface="Arial"/>
                <a:cs typeface="Arial"/>
              </a:rPr>
              <a:t>that shape people’s lives.</a:t>
            </a:r>
          </a:p>
          <a:p>
            <a:pPr>
              <a:buNone/>
            </a:pPr>
            <a:endParaRPr lang="en-US" sz="2800" dirty="0">
              <a:latin typeface="Arial"/>
              <a:cs typeface="Arial"/>
            </a:endParaRPr>
          </a:p>
          <a:p>
            <a:r>
              <a:rPr lang="en-US" sz="2800" dirty="0">
                <a:latin typeface="Arial"/>
                <a:cs typeface="Arial"/>
              </a:rPr>
              <a:t>It aims to equip children and young people so that they can </a:t>
            </a:r>
            <a:r>
              <a:rPr lang="en-US" sz="2800" b="1" dirty="0">
                <a:latin typeface="Arial"/>
                <a:cs typeface="Arial"/>
              </a:rPr>
              <a:t>participate in decision-making</a:t>
            </a:r>
            <a:r>
              <a:rPr lang="en-US" sz="2800" dirty="0">
                <a:latin typeface="Arial"/>
                <a:cs typeface="Arial"/>
              </a:rPr>
              <a:t>, both </a:t>
            </a:r>
            <a:r>
              <a:rPr lang="en-US" sz="2800" b="1" dirty="0">
                <a:latin typeface="Arial"/>
                <a:cs typeface="Arial"/>
              </a:rPr>
              <a:t>locally and globally, </a:t>
            </a:r>
            <a:r>
              <a:rPr lang="en-US" sz="2800" dirty="0">
                <a:latin typeface="Arial"/>
                <a:cs typeface="Arial"/>
              </a:rPr>
              <a:t>which promotes a more equitable and sustainable world.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2191" y="4949970"/>
            <a:ext cx="30114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6086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439E5-CC1E-EA44-8321-693B91C5A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ESDGC &amp; Foundation Phase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BFFB5C29-2606-644F-AD2A-72CA0A9DEA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08228" y="1616648"/>
            <a:ext cx="3863285" cy="150089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FC3E08F-4E89-AA45-9046-3AC27C9197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0302" y="3357517"/>
            <a:ext cx="2129569" cy="183526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DB8BE06-BF27-0548-AF1C-18D49981A8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4164" y="4817445"/>
            <a:ext cx="2870582" cy="18453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934078C-CF1A-1645-93EE-DE36B86A014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59039" y="3357517"/>
            <a:ext cx="2193849" cy="1793594"/>
          </a:xfrm>
          <a:prstGeom prst="rect">
            <a:avLst/>
          </a:prstGeom>
        </p:spPr>
      </p:pic>
      <p:pic>
        <p:nvPicPr>
          <p:cNvPr id="8" name="Picture 1" descr="age1image272">
            <a:extLst>
              <a:ext uri="{FF2B5EF4-FFF2-40B4-BE49-F238E27FC236}">
                <a16:creationId xmlns:a16="http://schemas.microsoft.com/office/drawing/2014/main" id="{97184555-FEAC-9145-B62C-430C2A6573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16647"/>
            <a:ext cx="3400572" cy="467813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7423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dirty="0"/>
              <a:t>ADCDF - CA2</a:t>
            </a:r>
            <a:br>
              <a:rPr lang="en-GB" altLang="en-US" dirty="0"/>
            </a:br>
            <a:r>
              <a:rPr lang="en-GB" altLang="en-US" dirty="0"/>
              <a:t>ESDGC in KS2</a:t>
            </a:r>
          </a:p>
        </p:txBody>
      </p:sp>
      <p:pic>
        <p:nvPicPr>
          <p:cNvPr id="40964" name="Picture 6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5263" y="1263073"/>
            <a:ext cx="4168725" cy="529388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65" name="Picture 7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078"/>
          <a:stretch/>
        </p:blipFill>
        <p:spPr bwMode="auto">
          <a:xfrm>
            <a:off x="4745038" y="1403927"/>
            <a:ext cx="3770889" cy="5292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1094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ESDGC &amp; Geography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781" y="1600200"/>
            <a:ext cx="8876145" cy="5105400"/>
          </a:xfrm>
        </p:spPr>
        <p:txBody>
          <a:bodyPr/>
          <a:lstStyle/>
          <a:p>
            <a:r>
              <a:rPr lang="en-GB" dirty="0"/>
              <a:t>Good primary geography raises </a:t>
            </a:r>
            <a:r>
              <a:rPr lang="en-GB" b="1" dirty="0"/>
              <a:t>questions </a:t>
            </a:r>
            <a:r>
              <a:rPr lang="en-GB" dirty="0"/>
              <a:t>about how </a:t>
            </a:r>
            <a:r>
              <a:rPr lang="en-GB" b="1" dirty="0"/>
              <a:t>societies function </a:t>
            </a:r>
            <a:r>
              <a:rPr lang="en-GB" dirty="0"/>
              <a:t>and the potential </a:t>
            </a:r>
            <a:r>
              <a:rPr lang="en-GB" b="1" dirty="0"/>
              <a:t>environmental, social and technological challenges</a:t>
            </a:r>
            <a:r>
              <a:rPr lang="en-GB" dirty="0"/>
              <a:t> ahead.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serves to illustrate global inter</a:t>
            </a:r>
            <a:r>
              <a:rPr lang="en-GB" b="1" dirty="0"/>
              <a:t>connectedness</a:t>
            </a:r>
            <a:r>
              <a:rPr lang="en-GB" dirty="0"/>
              <a:t> and inter</a:t>
            </a:r>
            <a:r>
              <a:rPr lang="en-GB" b="1" dirty="0"/>
              <a:t>dependence</a:t>
            </a:r>
            <a:r>
              <a:rPr lang="en-GB" dirty="0"/>
              <a:t>.   (</a:t>
            </a:r>
            <a:r>
              <a:rPr lang="en-GB" dirty="0" err="1"/>
              <a:t>Scoffham</a:t>
            </a:r>
            <a:r>
              <a:rPr lang="en-GB" dirty="0"/>
              <a:t>, 2010,p. 45)</a:t>
            </a: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5172" y="3721533"/>
            <a:ext cx="30114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52373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Geography is a good lens through which to focus on…..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04655"/>
            <a:ext cx="8229600" cy="3521508"/>
          </a:xfrm>
        </p:spPr>
        <p:txBody>
          <a:bodyPr>
            <a:normAutofit fontScale="92500"/>
          </a:bodyPr>
          <a:lstStyle/>
          <a:p>
            <a:r>
              <a:rPr lang="en-GB" dirty="0"/>
              <a:t>Interdisciplinary approach to ESDGC because it involves learning about the world in </a:t>
            </a:r>
            <a:r>
              <a:rPr lang="en-GB" b="1" dirty="0"/>
              <a:t>everyday contexts and at different scales</a:t>
            </a:r>
            <a:r>
              <a:rPr lang="en-GB" dirty="0"/>
              <a:t>. It demands participative and enquiry-led skills, and takes an </a:t>
            </a:r>
            <a:r>
              <a:rPr lang="en-GB" b="1" dirty="0"/>
              <a:t>interconnected view of local and global</a:t>
            </a:r>
            <a:r>
              <a:rPr lang="en-GB" dirty="0"/>
              <a:t> events.</a:t>
            </a:r>
          </a:p>
          <a:p>
            <a:pPr marL="0" indent="0">
              <a:buNone/>
            </a:pPr>
            <a:r>
              <a:rPr lang="en-GB" dirty="0"/>
              <a:t>                                  Martin and Owens (2010, p.13)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3732" y="973859"/>
            <a:ext cx="171450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38839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dirty="0">
                <a:latin typeface="Arial"/>
                <a:cs typeface="Arial"/>
              </a:rPr>
              <a:t>Geography and ESDGC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379579"/>
            <a:ext cx="8645526" cy="3746584"/>
          </a:xfrm>
        </p:spPr>
        <p:txBody>
          <a:bodyPr>
            <a:noAutofit/>
          </a:bodyPr>
          <a:lstStyle/>
          <a:p>
            <a:r>
              <a:rPr lang="en-US" sz="3200" dirty="0">
                <a:latin typeface="Arial"/>
                <a:cs typeface="Arial"/>
              </a:rPr>
              <a:t> Geography is essential to developing children’s environmental awareness, so that they may act as responsible local and global citizens.</a:t>
            </a:r>
          </a:p>
          <a:p>
            <a:pPr>
              <a:buNone/>
            </a:pPr>
            <a:r>
              <a:rPr lang="en-US" sz="2400" dirty="0">
                <a:latin typeface="Arial"/>
                <a:cs typeface="Arial"/>
              </a:rPr>
              <a:t>                                                   (Grigg &amp; Hughes, 2013, p.102)</a:t>
            </a:r>
          </a:p>
        </p:txBody>
      </p:sp>
    </p:spTree>
    <p:extLst>
      <p:ext uri="{BB962C8B-B14F-4D97-AF65-F5344CB8AC3E}">
        <p14:creationId xmlns:p14="http://schemas.microsoft.com/office/powerpoint/2010/main" val="13726419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Geography in the NC: KS2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963" y="1600200"/>
            <a:ext cx="9070109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SKILLS    </a:t>
            </a:r>
          </a:p>
          <a:p>
            <a:r>
              <a:rPr lang="en-GB" sz="3000" dirty="0"/>
              <a:t>1. Locate 2. Understand 3. Investigating 4. Communicating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RANGE:</a:t>
            </a:r>
          </a:p>
          <a:p>
            <a:pPr marL="0" indent="0">
              <a:buNone/>
            </a:pPr>
            <a:r>
              <a:rPr lang="en-GB" dirty="0"/>
              <a:t>Living in Wales</a:t>
            </a:r>
          </a:p>
          <a:p>
            <a:pPr marL="0" indent="0">
              <a:buNone/>
            </a:pPr>
            <a:r>
              <a:rPr lang="en-GB" dirty="0"/>
              <a:t>Living in other Countries</a:t>
            </a:r>
          </a:p>
          <a:p>
            <a:pPr marL="0" indent="0">
              <a:buNone/>
            </a:pPr>
            <a:r>
              <a:rPr lang="en-GB" dirty="0"/>
              <a:t>Living in my world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*Fieldwork/ Geography in the News*</a:t>
            </a:r>
          </a:p>
        </p:txBody>
      </p:sp>
      <p:sp>
        <p:nvSpPr>
          <p:cNvPr id="4" name="Right Brace 3"/>
          <p:cNvSpPr/>
          <p:nvPr/>
        </p:nvSpPr>
        <p:spPr>
          <a:xfrm>
            <a:off x="4692073" y="3306618"/>
            <a:ext cx="609600" cy="1551709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7301" y="2851006"/>
            <a:ext cx="1658937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118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8" name="Rectangle 2"/>
          <p:cNvSpPr>
            <a:spLocks noGrp="1" noChangeArrowheads="1"/>
          </p:cNvSpPr>
          <p:nvPr>
            <p:ph type="title"/>
          </p:nvPr>
        </p:nvSpPr>
        <p:spPr>
          <a:xfrm>
            <a:off x="1095374" y="381000"/>
            <a:ext cx="7591425" cy="13716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LIVING IN MY WORLD</a:t>
            </a:r>
            <a:r>
              <a:rPr lang="en-GB" dirty="0">
                <a:ea typeface="+mj-ea"/>
                <a:cs typeface="+mj-cs"/>
              </a:rPr>
              <a:t>– KS2</a:t>
            </a:r>
          </a:p>
        </p:txBody>
      </p:sp>
      <p:sp>
        <p:nvSpPr>
          <p:cNvPr id="2344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14036" y="1981200"/>
            <a:ext cx="8372763" cy="4114800"/>
          </a:xfrm>
        </p:spPr>
        <p:txBody>
          <a:bodyPr>
            <a:normAutofit/>
          </a:bodyPr>
          <a:lstStyle/>
          <a:p>
            <a:pPr eaLnBrk="1" hangingPunct="1">
              <a:buFont typeface="Wingdings" charset="2"/>
              <a:buNone/>
              <a:defRPr/>
            </a:pPr>
            <a:endParaRPr lang="en-GB" sz="2800" dirty="0">
              <a:cs typeface="Arial" pitchFamily="34" charset="0"/>
            </a:endParaRPr>
          </a:p>
          <a:p>
            <a:pPr eaLnBrk="1" hangingPunct="1">
              <a:buFont typeface="Wingdings" charset="2"/>
              <a:buNone/>
              <a:defRPr/>
            </a:pPr>
            <a:endParaRPr lang="en-GB" sz="2800" dirty="0">
              <a:cs typeface="Arial" pitchFamily="34" charset="0"/>
            </a:endParaRPr>
          </a:p>
          <a:p>
            <a:pPr marL="82296" indent="0" eaLnBrk="1" hangingPunct="1">
              <a:buNone/>
              <a:defRPr/>
            </a:pPr>
            <a:r>
              <a:rPr lang="en-GB" sz="2800" dirty="0">
                <a:cs typeface="Arial" pitchFamily="34" charset="0"/>
              </a:rPr>
              <a:t>‘Range’ – Living in my world’</a:t>
            </a:r>
          </a:p>
          <a:p>
            <a:pPr>
              <a:defRPr/>
            </a:pPr>
            <a:r>
              <a:rPr lang="en-GB" sz="2800" i="1" dirty="0">
                <a:cs typeface="Arial" pitchFamily="34" charset="0"/>
              </a:rPr>
              <a:t>Look after places and environments and the importance of being a global citizenship (ESDGC)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5844" name="Picture 4" descr="19 September 2006 (2)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3339305" y="5181601"/>
            <a:ext cx="1590711" cy="1609108"/>
          </a:xfrm>
          <a:noFill/>
        </p:spPr>
      </p:pic>
      <p:sp>
        <p:nvSpPr>
          <p:cNvPr id="2" name="Rectangle 1"/>
          <p:cNvSpPr/>
          <p:nvPr/>
        </p:nvSpPr>
        <p:spPr>
          <a:xfrm>
            <a:off x="415636" y="3482109"/>
            <a:ext cx="8128000" cy="1551709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1688" y="1559936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94866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Local Area (Living in Wales)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952132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3773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Cutting down the Chestnut Tree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-6971" r="-6971"/>
          <a:stretch>
            <a:fillRect/>
          </a:stretch>
        </p:blipFill>
        <p:spPr/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 Butterfly Playground</a:t>
            </a:r>
          </a:p>
          <a:p>
            <a:r>
              <a:rPr lang="en-US" dirty="0"/>
              <a:t>Improving the school grounds</a:t>
            </a:r>
          </a:p>
          <a:p>
            <a:r>
              <a:rPr lang="en-US" dirty="0"/>
              <a:t>ESDGC</a:t>
            </a:r>
          </a:p>
          <a:p>
            <a:pPr marL="0" indent="0">
              <a:buNone/>
            </a:pPr>
            <a:endParaRPr lang="en-US" dirty="0"/>
          </a:p>
          <a:p>
            <a:pPr marL="82296" indent="0">
              <a:buNone/>
            </a:pPr>
            <a:r>
              <a:rPr lang="en-US" dirty="0"/>
              <a:t>Dyer, O. &amp; </a:t>
            </a:r>
            <a:r>
              <a:rPr lang="en-US" dirty="0" err="1"/>
              <a:t>Scurlock</a:t>
            </a:r>
            <a:r>
              <a:rPr lang="en-US" dirty="0"/>
              <a:t>, V. (2001</a:t>
            </a:r>
            <a:r>
              <a:rPr lang="en-US" b="1" dirty="0"/>
              <a:t>), I’m Writing to Tell you about</a:t>
            </a:r>
            <a:r>
              <a:rPr lang="en-US" dirty="0"/>
              <a:t>... </a:t>
            </a:r>
            <a:r>
              <a:rPr lang="en-US" dirty="0" err="1"/>
              <a:t>Aberystwyth</a:t>
            </a:r>
            <a:r>
              <a:rPr lang="en-US" dirty="0"/>
              <a:t>: CAA. </a:t>
            </a:r>
          </a:p>
        </p:txBody>
      </p:sp>
    </p:spTree>
    <p:extLst>
      <p:ext uri="{BB962C8B-B14F-4D97-AF65-F5344CB8AC3E}">
        <p14:creationId xmlns:p14="http://schemas.microsoft.com/office/powerpoint/2010/main" val="10151853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National Botanic Garden of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2435" y="1600200"/>
            <a:ext cx="8654473" cy="492067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What does a botanic garden do?</a:t>
            </a:r>
          </a:p>
          <a:p>
            <a:r>
              <a:rPr lang="en-GB" b="1" dirty="0"/>
              <a:t>What </a:t>
            </a:r>
            <a:r>
              <a:rPr lang="en-GB" dirty="0"/>
              <a:t>is the Garden like?</a:t>
            </a:r>
          </a:p>
          <a:p>
            <a:r>
              <a:rPr lang="en-GB" b="1" dirty="0"/>
              <a:t>Where</a:t>
            </a:r>
            <a:r>
              <a:rPr lang="en-GB" dirty="0"/>
              <a:t> are the features </a:t>
            </a:r>
            <a:r>
              <a:rPr lang="en-GB" b="1" dirty="0"/>
              <a:t>located </a:t>
            </a:r>
            <a:r>
              <a:rPr lang="en-GB" dirty="0"/>
              <a:t>on the plan on the Garden?</a:t>
            </a:r>
          </a:p>
          <a:p>
            <a:r>
              <a:rPr lang="en-GB" dirty="0"/>
              <a:t>Describe some of these </a:t>
            </a:r>
            <a:r>
              <a:rPr lang="en-GB" b="1" dirty="0"/>
              <a:t>features</a:t>
            </a:r>
            <a:r>
              <a:rPr lang="en-GB" dirty="0"/>
              <a:t>, e.g. The Biomass Centre.</a:t>
            </a:r>
          </a:p>
          <a:p>
            <a:r>
              <a:rPr lang="en-GB" dirty="0"/>
              <a:t>How are some of the features good to the </a:t>
            </a:r>
            <a:r>
              <a:rPr lang="en-GB" b="1" dirty="0"/>
              <a:t>environment</a:t>
            </a:r>
            <a:r>
              <a:rPr lang="en-GB" dirty="0"/>
              <a:t>? (ESDGC themes)</a:t>
            </a:r>
          </a:p>
          <a:p>
            <a:r>
              <a:rPr lang="en-GB" dirty="0"/>
              <a:t>What are people’s </a:t>
            </a:r>
            <a:r>
              <a:rPr lang="en-GB" b="1" dirty="0"/>
              <a:t>views</a:t>
            </a:r>
            <a:r>
              <a:rPr lang="en-GB" dirty="0"/>
              <a:t> of the Garden? 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161" y="1338262"/>
            <a:ext cx="2054225" cy="139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13836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511" y="387927"/>
            <a:ext cx="8809731" cy="1112838"/>
          </a:xfrm>
        </p:spPr>
        <p:txBody>
          <a:bodyPr>
            <a:noAutofit/>
          </a:bodyPr>
          <a:lstStyle/>
          <a:p>
            <a:r>
              <a:rPr lang="en-US" sz="3600" b="1" dirty="0"/>
              <a:t>Inter-</a:t>
            </a:r>
            <a:r>
              <a:rPr lang="en-US" sz="3600" b="1" dirty="0">
                <a:solidFill>
                  <a:schemeClr val="accent1"/>
                </a:solidFill>
              </a:rPr>
              <a:t>dependence</a:t>
            </a:r>
            <a:r>
              <a:rPr lang="en-US" sz="3600" b="1" dirty="0"/>
              <a:t> </a:t>
            </a:r>
            <a:br>
              <a:rPr lang="en-US" sz="3600" b="1" dirty="0"/>
            </a:br>
            <a:r>
              <a:rPr lang="en-US" sz="3600" b="1" dirty="0"/>
              <a:t>and </a:t>
            </a:r>
            <a:r>
              <a:rPr lang="en-US" sz="3600" b="1" dirty="0">
                <a:solidFill>
                  <a:schemeClr val="accent1"/>
                </a:solidFill>
              </a:rPr>
              <a:t>interconnectedness</a:t>
            </a:r>
            <a:br>
              <a:rPr lang="en-US" sz="3600" dirty="0"/>
            </a:br>
            <a:r>
              <a:rPr lang="en-US" sz="3600" dirty="0"/>
              <a:t>                            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7855" y="1817782"/>
            <a:ext cx="8665833" cy="4430617"/>
          </a:xfrm>
        </p:spPr>
        <p:txBody>
          <a:bodyPr>
            <a:normAutofit lnSpcReduction="10000"/>
          </a:bodyPr>
          <a:lstStyle/>
          <a:p>
            <a:r>
              <a:rPr lang="en-US" sz="2800" dirty="0"/>
              <a:t>In the morning we drink </a:t>
            </a:r>
            <a:r>
              <a:rPr lang="en-US" sz="2800" b="1" dirty="0"/>
              <a:t>coffee </a:t>
            </a:r>
            <a:r>
              <a:rPr lang="en-US" sz="2800" dirty="0"/>
              <a:t>provided to us by a </a:t>
            </a:r>
            <a:r>
              <a:rPr lang="en-US" sz="2800" b="1" dirty="0"/>
              <a:t>South American</a:t>
            </a:r>
            <a:r>
              <a:rPr lang="en-US" sz="2800" dirty="0"/>
              <a:t>, or </a:t>
            </a:r>
            <a:r>
              <a:rPr lang="en-US" sz="2800" b="1" dirty="0"/>
              <a:t>tea </a:t>
            </a:r>
            <a:r>
              <a:rPr lang="en-US" sz="2800" dirty="0"/>
              <a:t>by a </a:t>
            </a:r>
            <a:r>
              <a:rPr lang="en-US" sz="2800" b="1" dirty="0"/>
              <a:t>Chinese</a:t>
            </a:r>
            <a:r>
              <a:rPr lang="en-US" sz="2800" dirty="0"/>
              <a:t>, or </a:t>
            </a:r>
            <a:r>
              <a:rPr lang="en-US" sz="2800" b="1" dirty="0"/>
              <a:t>cocoa </a:t>
            </a:r>
            <a:r>
              <a:rPr lang="en-US" sz="2800" dirty="0"/>
              <a:t>by a </a:t>
            </a:r>
            <a:r>
              <a:rPr lang="en-US" sz="2800" b="1" dirty="0"/>
              <a:t>West African</a:t>
            </a:r>
            <a:r>
              <a:rPr lang="en-US" sz="2800" dirty="0"/>
              <a:t>. Before we leave for our jobs we’re already indebted to more than half the world.</a:t>
            </a:r>
          </a:p>
          <a:p>
            <a:pPr>
              <a:buNone/>
            </a:pPr>
            <a:r>
              <a:rPr lang="en-US" dirty="0"/>
              <a:t>                                        Martin Luther King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>
                <a:hlinkClick r:id="rId2"/>
              </a:rPr>
              <a:t>https://hwb.wales.gov.uk/</a:t>
            </a:r>
            <a:r>
              <a:rPr lang="en-US" dirty="0" err="1">
                <a:hlinkClick r:id="rId2"/>
              </a:rPr>
              <a:t>cms</a:t>
            </a:r>
            <a:r>
              <a:rPr lang="en-US" dirty="0">
                <a:hlinkClick r:id="rId2"/>
              </a:rPr>
              <a:t>/.../</a:t>
            </a:r>
            <a:r>
              <a:rPr lang="en-US" dirty="0" err="1">
                <a:hlinkClick r:id="rId2"/>
              </a:rPr>
              <a:t>vtc</a:t>
            </a:r>
            <a:r>
              <a:rPr lang="en-US" dirty="0">
                <a:hlinkClick r:id="rId2"/>
              </a:rPr>
              <a:t>/.../esdgc_developing_skills.pps</a:t>
            </a: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6513" y="3430588"/>
            <a:ext cx="14874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224816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‘Fair Trade’?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964" y="1600200"/>
            <a:ext cx="8793018" cy="492067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Directly </a:t>
            </a:r>
            <a:r>
              <a:rPr lang="en-GB" b="1" dirty="0"/>
              <a:t>relevant</a:t>
            </a:r>
            <a:r>
              <a:rPr lang="en-GB" dirty="0"/>
              <a:t> to children’s daily lives as members of the global community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</a:t>
            </a:r>
            <a:r>
              <a:rPr lang="en-GB" b="1" dirty="0"/>
              <a:t>production and sale of everyday commodities </a:t>
            </a:r>
            <a:r>
              <a:rPr lang="en-GB" dirty="0"/>
              <a:t>such as clothes, food and drink are </a:t>
            </a:r>
            <a:r>
              <a:rPr lang="en-GB" b="1" dirty="0"/>
              <a:t>central</a:t>
            </a:r>
            <a:r>
              <a:rPr lang="en-GB" dirty="0"/>
              <a:t> to the issue.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Increasingly, most high street stores and supermarkets have some </a:t>
            </a:r>
            <a:r>
              <a:rPr lang="en-GB" b="1" dirty="0"/>
              <a:t>stock of Fair Trade produce</a:t>
            </a:r>
            <a:r>
              <a:rPr lang="en-GB" dirty="0"/>
              <a:t> (over 2000 Fair Trade certified products in the UK).</a:t>
            </a: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18" y="274638"/>
            <a:ext cx="1304925" cy="130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0843" y="310934"/>
            <a:ext cx="2336139" cy="1232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19337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363" y="1716810"/>
            <a:ext cx="8767473" cy="498879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Children’s engagement with a global issue such as this present an </a:t>
            </a:r>
            <a:r>
              <a:rPr lang="en-GB" b="1" dirty="0"/>
              <a:t>excellent context for purposeful and meaningful geographical enquiry.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Children can start to consider underpinning concepts such as </a:t>
            </a:r>
            <a:r>
              <a:rPr lang="en-GB" b="1" dirty="0"/>
              <a:t>interdependence </a:t>
            </a:r>
            <a:r>
              <a:rPr lang="en-GB" dirty="0"/>
              <a:t>and </a:t>
            </a:r>
            <a:r>
              <a:rPr lang="en-GB" b="1" dirty="0"/>
              <a:t>higher order concepts </a:t>
            </a:r>
            <a:r>
              <a:rPr lang="en-GB" dirty="0"/>
              <a:t>such as </a:t>
            </a:r>
            <a:r>
              <a:rPr lang="en-GB" b="1" dirty="0"/>
              <a:t>social justice and human rights.</a:t>
            </a: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750" y="119785"/>
            <a:ext cx="2859087" cy="159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854" y="3345583"/>
            <a:ext cx="3429000" cy="130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01560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If the World Were a Village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909" y="1257300"/>
            <a:ext cx="6017491" cy="5435600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Smith and Armstrong’s book If the World Were a Village (A&amp;C Black, 2004) conveys global issues clearly to children by providing data on the basis of the world being a village of 100 people. Of these:</a:t>
            </a:r>
          </a:p>
          <a:p>
            <a:pPr>
              <a:buNone/>
            </a:pPr>
            <a:endParaRPr lang="en-US" dirty="0"/>
          </a:p>
          <a:p>
            <a:r>
              <a:rPr lang="en-US" dirty="0"/>
              <a:t>61 are Asians (20 Chinese), 14 African, 11 European, 9 South American, 5 North American, 0 from Australia,</a:t>
            </a:r>
          </a:p>
          <a:p>
            <a:r>
              <a:rPr lang="en-US" dirty="0"/>
              <a:t>60 are always hungry</a:t>
            </a:r>
          </a:p>
          <a:p>
            <a:r>
              <a:rPr lang="en-US" dirty="0"/>
              <a:t>18 are car owners</a:t>
            </a:r>
          </a:p>
          <a:p>
            <a:pPr marL="0" indent="0">
              <a:buNone/>
            </a:pPr>
            <a:endParaRPr lang="en-US" dirty="0"/>
          </a:p>
          <a:p>
            <a:pPr>
              <a:buNone/>
            </a:pPr>
            <a:r>
              <a:rPr lang="en-US" dirty="0">
                <a:hlinkClick r:id="rId2"/>
              </a:rPr>
              <a:t>http://www.iftheworldwereavillage.org</a:t>
            </a:r>
            <a:endParaRPr lang="en-US" dirty="0"/>
          </a:p>
          <a:p>
            <a:pPr>
              <a:buNone/>
            </a:pPr>
            <a:r>
              <a:rPr lang="en-US" dirty="0">
                <a:hlinkClick r:id="rId3"/>
              </a:rPr>
              <a:t>http://www.youtube.com/watch?v=QrcOdLYBIw0</a:t>
            </a: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76823">
            <a:off x="6248400" y="2230438"/>
            <a:ext cx="2570225" cy="2887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9243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946" y="429618"/>
            <a:ext cx="4184072" cy="6171506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5037894" y="2343324"/>
            <a:ext cx="389579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“</a:t>
            </a:r>
            <a:r>
              <a:rPr lang="en-US" sz="2400" i="1" dirty="0"/>
              <a:t>Window is a wordless picture book that speaks volumes</a:t>
            </a:r>
            <a:r>
              <a:rPr lang="en-US" i="1" dirty="0"/>
              <a:t>”</a:t>
            </a:r>
          </a:p>
          <a:p>
            <a:endParaRPr lang="en-US" i="1" dirty="0"/>
          </a:p>
          <a:p>
            <a:r>
              <a:rPr lang="en-US" i="1" dirty="0"/>
              <a:t>Window – Jeannie Baker</a:t>
            </a:r>
          </a:p>
        </p:txBody>
      </p:sp>
      <p:sp>
        <p:nvSpPr>
          <p:cNvPr id="2" name="Rectangle 1"/>
          <p:cNvSpPr/>
          <p:nvPr/>
        </p:nvSpPr>
        <p:spPr>
          <a:xfrm>
            <a:off x="5116945" y="4137891"/>
            <a:ext cx="34636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http://www.youtube.com/watch?v=F1Q9ml0PLGg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4783</TotalTime>
  <Words>839</Words>
  <Application>Microsoft Macintosh PowerPoint</Application>
  <PresentationFormat>On-screen Show (4:3)</PresentationFormat>
  <Paragraphs>103</Paragraphs>
  <Slides>20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ＭＳ Ｐゴシック</vt:lpstr>
      <vt:lpstr>Arial</vt:lpstr>
      <vt:lpstr>Calibri</vt:lpstr>
      <vt:lpstr>Times New Roman</vt:lpstr>
      <vt:lpstr>Wingdings</vt:lpstr>
      <vt:lpstr>Office Theme</vt:lpstr>
      <vt:lpstr> ESDGC &amp; Humanities (Geography) ECAD4006 </vt:lpstr>
      <vt:lpstr>LEARNING OBJECTIVES</vt:lpstr>
      <vt:lpstr>ECAD4006 – Assignment   23/11/18</vt:lpstr>
      <vt:lpstr>Education for Sustainable Development (ESD) is: </vt:lpstr>
      <vt:lpstr>Global Citizenship (GC) focuses on:</vt:lpstr>
      <vt:lpstr>ESDGC &amp; Foundation Phase</vt:lpstr>
      <vt:lpstr>ADCDF - CA2 ESDGC in KS2</vt:lpstr>
      <vt:lpstr>ESDGC &amp; Geography</vt:lpstr>
      <vt:lpstr>Geography is a good lens through which to focus on…..</vt:lpstr>
      <vt:lpstr>Geography and ESDGC</vt:lpstr>
      <vt:lpstr>Geography in the NC: KS2</vt:lpstr>
      <vt:lpstr>LIVING IN MY WORLD– KS2</vt:lpstr>
      <vt:lpstr>The Local Area (Living in Wales)</vt:lpstr>
      <vt:lpstr>Cutting down the Chestnut Tree</vt:lpstr>
      <vt:lpstr>The National Botanic Garden of Wales</vt:lpstr>
      <vt:lpstr>Inter-dependence  and interconnectedness                                 </vt:lpstr>
      <vt:lpstr>Why ‘Fair Trade’?</vt:lpstr>
      <vt:lpstr>And….</vt:lpstr>
      <vt:lpstr>If the World Were a Village</vt:lpstr>
      <vt:lpstr>PowerPoint Presentation</vt:lpstr>
    </vt:vector>
  </TitlesOfParts>
  <Company>Trinity Saint David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GEOGRAPHY –                 LIVING IN MY WORLD</dc:title>
  <dc:creator>swwcte29</dc:creator>
  <cp:lastModifiedBy>Sioned Hughes</cp:lastModifiedBy>
  <cp:revision>63</cp:revision>
  <dcterms:created xsi:type="dcterms:W3CDTF">2017-09-24T18:44:35Z</dcterms:created>
  <dcterms:modified xsi:type="dcterms:W3CDTF">2018-10-08T18:35:42Z</dcterms:modified>
</cp:coreProperties>
</file>