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5" r:id="rId1"/>
  </p:sldMasterIdLst>
  <p:sldIdLst>
    <p:sldId id="256" r:id="rId2"/>
    <p:sldId id="257" r:id="rId3"/>
    <p:sldId id="271" r:id="rId4"/>
    <p:sldId id="260" r:id="rId5"/>
    <p:sldId id="261" r:id="rId6"/>
    <p:sldId id="262" r:id="rId7"/>
    <p:sldId id="263" r:id="rId8"/>
    <p:sldId id="264" r:id="rId9"/>
    <p:sldId id="269" r:id="rId10"/>
    <p:sldId id="265" r:id="rId11"/>
    <p:sldId id="267" r:id="rId12"/>
    <p:sldId id="268" r:id="rId13"/>
    <p:sldId id="272" r:id="rId14"/>
    <p:sldId id="270" r:id="rId15"/>
    <p:sldId id="273" r:id="rId16"/>
    <p:sldId id="266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70" autoAdjust="0"/>
    <p:restoredTop sz="93260"/>
  </p:normalViewPr>
  <p:slideViewPr>
    <p:cSldViewPr>
      <p:cViewPr>
        <p:scale>
          <a:sx n="40" d="100"/>
          <a:sy n="40" d="100"/>
        </p:scale>
        <p:origin x="1088" y="1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gradFill rotWithShape="1">
                <a:gsLst>
                  <a:gs pos="0">
                    <a:schemeClr val="accent6">
                      <a:tint val="98000"/>
                      <a:satMod val="110000"/>
                      <a:lumMod val="104000"/>
                    </a:schemeClr>
                  </a:gs>
                  <a:gs pos="69000">
                    <a:schemeClr val="accent6">
                      <a:shade val="88000"/>
                      <a:satMod val="130000"/>
                      <a:lumMod val="92000"/>
                    </a:schemeClr>
                  </a:gs>
                  <a:gs pos="100000">
                    <a:schemeClr val="accent6">
                      <a:shade val="78000"/>
                      <a:satMod val="130000"/>
                      <a:lumMod val="92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0800" dist="50800" dir="5400000" sx="96000" sy="96000" rotWithShape="0">
                  <a:srgbClr val="000000">
                    <a:alpha val="4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1080000"/>
                </a:lightRig>
              </a:scene3d>
              <a:sp3d>
                <a:bevelT w="38100" h="12700" prst="softRound"/>
              </a:sp3d>
            </c:spPr>
            <c:extLst>
              <c:ext xmlns:c16="http://schemas.microsoft.com/office/drawing/2014/chart" uri="{C3380CC4-5D6E-409C-BE32-E72D297353CC}">
                <c16:uniqueId val="{00000001-3CC5-4FCA-9B0E-76C3223EEDFB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5">
                      <a:tint val="98000"/>
                      <a:satMod val="110000"/>
                      <a:lumMod val="104000"/>
                    </a:schemeClr>
                  </a:gs>
                  <a:gs pos="69000">
                    <a:schemeClr val="accent5">
                      <a:shade val="88000"/>
                      <a:satMod val="130000"/>
                      <a:lumMod val="92000"/>
                    </a:schemeClr>
                  </a:gs>
                  <a:gs pos="100000">
                    <a:schemeClr val="accent5">
                      <a:shade val="78000"/>
                      <a:satMod val="130000"/>
                      <a:lumMod val="92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0800" dist="50800" dir="5400000" sx="96000" sy="96000" rotWithShape="0">
                  <a:srgbClr val="000000">
                    <a:alpha val="4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1080000"/>
                </a:lightRig>
              </a:scene3d>
              <a:sp3d>
                <a:bevelT w="38100" h="12700" prst="softRound"/>
              </a:sp3d>
            </c:spPr>
            <c:extLst>
              <c:ext xmlns:c16="http://schemas.microsoft.com/office/drawing/2014/chart" uri="{C3380CC4-5D6E-409C-BE32-E72D297353CC}">
                <c16:uniqueId val="{00000003-3CC5-4FCA-9B0E-76C3223EEDFB}"/>
              </c:ext>
            </c:extLst>
          </c:dPt>
          <c:cat>
            <c:strRef>
              <c:f>Sheet1!$B$2:$C$2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</c:strRef>
          </c:cat>
          <c:val>
            <c:numRef>
              <c:f>Sheet1!$B$3:$C$3</c:f>
              <c:numCache>
                <c:formatCode>General</c:formatCode>
                <c:ptCount val="2"/>
                <c:pt idx="0">
                  <c:v>5</c:v>
                </c:pt>
                <c:pt idx="1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3CC5-4FCA-9B0E-76C3223EED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strRef>
              <c:f>Sheet1!$B$2:$C$2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</c:strRef>
          </c:cat>
          <c:val>
            <c:numRef>
              <c:f>Sheet1!$B$3:$C$3</c:f>
              <c:numCache>
                <c:formatCode>General</c:formatCode>
                <c:ptCount val="2"/>
                <c:pt idx="0">
                  <c:v>5</c:v>
                </c:pt>
                <c:pt idx="1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623-4A16-A228-E488EE185F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022312576"/>
        <c:axId val="-2022310256"/>
      </c:barChart>
      <c:catAx>
        <c:axId val="-20223125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022310256"/>
        <c:crosses val="autoZero"/>
        <c:auto val="1"/>
        <c:lblAlgn val="ctr"/>
        <c:lblOffset val="100"/>
        <c:noMultiLvlLbl val="0"/>
      </c:catAx>
      <c:valAx>
        <c:axId val="-202231025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tint val="75000"/>
                </a:schemeClr>
              </a:solidFill>
              <a:prstDash val="solid"/>
              <a:round/>
            </a:ln>
            <a:effectLst/>
          </c:spPr>
        </c:majorGridlines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0223125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prstDash val="solid"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44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105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 mods="ignoreCSTransforms">
      <cs:styleClr val="0">
        <a:shade val="25000"/>
      </cs:styl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 mods="ignoreCSTransforms">
      <cs:styleClr val="0">
        <a:tint val="25000"/>
      </cs:styl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86358F-A9A5-47CB-81AE-FE97B5CBF111}" type="doc">
      <dgm:prSet loTypeId="urn:microsoft.com/office/officeart/2005/8/layout/vList4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2319A77-10C2-4047-AB50-FCCD0CE6DF0D}">
      <dgm:prSet phldrT="[Text]"/>
      <dgm:spPr/>
      <dgm:t>
        <a:bodyPr/>
        <a:lstStyle/>
        <a:p>
          <a:r>
            <a:rPr lang="en-GB" dirty="0" err="1" smtClean="0"/>
            <a:t>Gwybodaeth</a:t>
          </a:r>
          <a:r>
            <a:rPr lang="en-GB" dirty="0" smtClean="0"/>
            <a:t> a </a:t>
          </a:r>
          <a:r>
            <a:rPr lang="en-GB" dirty="0" err="1" smtClean="0"/>
            <a:t>dealltwriaeth</a:t>
          </a:r>
          <a:endParaRPr lang="en-GB" dirty="0" smtClean="0"/>
        </a:p>
        <a:p>
          <a:r>
            <a:rPr lang="en-GB" i="1" dirty="0" smtClean="0"/>
            <a:t>Knowledge and understanding</a:t>
          </a:r>
          <a:endParaRPr lang="en-US" i="1" dirty="0"/>
        </a:p>
      </dgm:t>
    </dgm:pt>
    <dgm:pt modelId="{4B12F832-5564-4BBE-BF86-73C5A44C5DD6}" type="parTrans" cxnId="{B9ADD2ED-88C2-4A88-9DFD-C51144B63C55}">
      <dgm:prSet/>
      <dgm:spPr/>
      <dgm:t>
        <a:bodyPr/>
        <a:lstStyle/>
        <a:p>
          <a:endParaRPr lang="en-US"/>
        </a:p>
      </dgm:t>
    </dgm:pt>
    <dgm:pt modelId="{DFB28735-47AE-46F6-B9EA-25DCE2FE5BDB}" type="sibTrans" cxnId="{B9ADD2ED-88C2-4A88-9DFD-C51144B63C55}">
      <dgm:prSet/>
      <dgm:spPr/>
      <dgm:t>
        <a:bodyPr/>
        <a:lstStyle/>
        <a:p>
          <a:endParaRPr lang="en-US"/>
        </a:p>
      </dgm:t>
    </dgm:pt>
    <dgm:pt modelId="{F12528C8-D334-4E13-B5E5-8C75F4F26CEB}">
      <dgm:prSet phldrT="[Text]"/>
      <dgm:spPr/>
      <dgm:t>
        <a:bodyPr/>
        <a:lstStyle/>
        <a:p>
          <a:r>
            <a:rPr lang="en-GB" dirty="0" err="1" smtClean="0"/>
            <a:t>Sgiliau</a:t>
          </a:r>
          <a:r>
            <a:rPr lang="en-GB" dirty="0" smtClean="0"/>
            <a:t> </a:t>
          </a:r>
          <a:r>
            <a:rPr lang="en-GB" dirty="0" err="1" smtClean="0"/>
            <a:t>deallusol</a:t>
          </a:r>
          <a:endParaRPr lang="en-GB" dirty="0" smtClean="0"/>
        </a:p>
        <a:p>
          <a:r>
            <a:rPr lang="en-GB" i="1" dirty="0" smtClean="0"/>
            <a:t>Intellectual skills</a:t>
          </a:r>
          <a:endParaRPr lang="en-US" i="1" dirty="0"/>
        </a:p>
      </dgm:t>
    </dgm:pt>
    <dgm:pt modelId="{82AF4415-61F4-4601-A951-9DCFD2355DD5}" type="parTrans" cxnId="{FD052496-706A-4853-BA8C-241B6F3F0186}">
      <dgm:prSet/>
      <dgm:spPr/>
      <dgm:t>
        <a:bodyPr/>
        <a:lstStyle/>
        <a:p>
          <a:endParaRPr lang="en-US"/>
        </a:p>
      </dgm:t>
    </dgm:pt>
    <dgm:pt modelId="{E7362664-93B5-4B40-B972-16953EF8780E}" type="sibTrans" cxnId="{FD052496-706A-4853-BA8C-241B6F3F0186}">
      <dgm:prSet/>
      <dgm:spPr/>
      <dgm:t>
        <a:bodyPr/>
        <a:lstStyle/>
        <a:p>
          <a:endParaRPr lang="en-US"/>
        </a:p>
      </dgm:t>
    </dgm:pt>
    <dgm:pt modelId="{6A782BFC-82FB-4C3C-9314-EE81D0EBDD49}">
      <dgm:prSet phldrT="[Text]"/>
      <dgm:spPr/>
      <dgm:t>
        <a:bodyPr/>
        <a:lstStyle/>
        <a:p>
          <a:r>
            <a:rPr lang="en-GB" dirty="0" err="1" smtClean="0"/>
            <a:t>Cymwysiadau</a:t>
          </a:r>
          <a:r>
            <a:rPr lang="en-GB" dirty="0" smtClean="0"/>
            <a:t> </a:t>
          </a:r>
          <a:r>
            <a:rPr lang="en-GB" dirty="0" err="1" smtClean="0"/>
            <a:t>pedagogaidd</a:t>
          </a:r>
          <a:r>
            <a:rPr lang="en-GB" dirty="0" smtClean="0"/>
            <a:t> a </a:t>
          </a:r>
          <a:r>
            <a:rPr lang="en-GB" dirty="0" err="1" smtClean="0"/>
            <a:t>phroffesiynol</a:t>
          </a:r>
          <a:endParaRPr lang="en-GB" dirty="0" smtClean="0"/>
        </a:p>
        <a:p>
          <a:r>
            <a:rPr lang="en-GB" i="1" dirty="0" smtClean="0"/>
            <a:t>Pedagogic and professional applications</a:t>
          </a:r>
          <a:endParaRPr lang="en-US" i="1" dirty="0"/>
        </a:p>
      </dgm:t>
    </dgm:pt>
    <dgm:pt modelId="{41D011A3-9647-4312-BD74-BC43471CF1BB}" type="parTrans" cxnId="{A158D489-6474-4DE1-9E4D-1E3A21F12979}">
      <dgm:prSet/>
      <dgm:spPr/>
      <dgm:t>
        <a:bodyPr/>
        <a:lstStyle/>
        <a:p>
          <a:endParaRPr lang="en-US"/>
        </a:p>
      </dgm:t>
    </dgm:pt>
    <dgm:pt modelId="{08834B2E-74C1-40E9-B2E4-3728DDF206EF}" type="sibTrans" cxnId="{A158D489-6474-4DE1-9E4D-1E3A21F12979}">
      <dgm:prSet/>
      <dgm:spPr/>
      <dgm:t>
        <a:bodyPr/>
        <a:lstStyle/>
        <a:p>
          <a:endParaRPr lang="en-US"/>
        </a:p>
      </dgm:t>
    </dgm:pt>
    <dgm:pt modelId="{09C1E089-FFCE-47F7-A368-B9049BC58AED}">
      <dgm:prSet/>
      <dgm:spPr/>
      <dgm:t>
        <a:bodyPr/>
        <a:lstStyle/>
        <a:p>
          <a:r>
            <a:rPr lang="en-GB" dirty="0" err="1" smtClean="0"/>
            <a:t>Sgiliau</a:t>
          </a:r>
          <a:r>
            <a:rPr lang="en-GB" dirty="0" smtClean="0"/>
            <a:t> </a:t>
          </a:r>
          <a:r>
            <a:rPr lang="en-GB" dirty="0" err="1" smtClean="0"/>
            <a:t>allweddol</a:t>
          </a:r>
          <a:r>
            <a:rPr lang="en-GB" dirty="0" smtClean="0"/>
            <a:t>/</a:t>
          </a:r>
          <a:r>
            <a:rPr lang="en-GB" dirty="0" err="1" smtClean="0"/>
            <a:t>trosglwyddadwy</a:t>
          </a:r>
          <a:r>
            <a:rPr lang="en-GB" dirty="0" smtClean="0"/>
            <a:t> </a:t>
          </a:r>
          <a:r>
            <a:rPr lang="en-GB" i="1" dirty="0" smtClean="0"/>
            <a:t>Key/transferable skills</a:t>
          </a:r>
          <a:endParaRPr lang="en-US" i="1" dirty="0"/>
        </a:p>
      </dgm:t>
    </dgm:pt>
    <dgm:pt modelId="{5471E873-2D00-41DA-9933-15DA4FD2CA28}" type="parTrans" cxnId="{8A5721DC-E386-4D8F-8F93-2A007A30AC8A}">
      <dgm:prSet/>
      <dgm:spPr/>
      <dgm:t>
        <a:bodyPr/>
        <a:lstStyle/>
        <a:p>
          <a:endParaRPr lang="en-US"/>
        </a:p>
      </dgm:t>
    </dgm:pt>
    <dgm:pt modelId="{2363F323-0780-4D75-B090-994C8F7B159D}" type="sibTrans" cxnId="{8A5721DC-E386-4D8F-8F93-2A007A30AC8A}">
      <dgm:prSet/>
      <dgm:spPr/>
      <dgm:t>
        <a:bodyPr/>
        <a:lstStyle/>
        <a:p>
          <a:endParaRPr lang="en-US"/>
        </a:p>
      </dgm:t>
    </dgm:pt>
    <dgm:pt modelId="{76DF024C-C4F7-44F6-A75F-81C8156E660C}" type="pres">
      <dgm:prSet presAssocID="{DD86358F-A9A5-47CB-81AE-FE97B5CBF111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87DA0A4-2459-436C-B678-BC302C152ED6}" type="pres">
      <dgm:prSet presAssocID="{62319A77-10C2-4047-AB50-FCCD0CE6DF0D}" presName="comp" presStyleCnt="0"/>
      <dgm:spPr/>
    </dgm:pt>
    <dgm:pt modelId="{2D526DF1-3C6B-4128-A475-512CF6000A5B}" type="pres">
      <dgm:prSet presAssocID="{62319A77-10C2-4047-AB50-FCCD0CE6DF0D}" presName="box" presStyleLbl="node1" presStyleIdx="0" presStyleCnt="4"/>
      <dgm:spPr/>
      <dgm:t>
        <a:bodyPr/>
        <a:lstStyle/>
        <a:p>
          <a:endParaRPr lang="en-US"/>
        </a:p>
      </dgm:t>
    </dgm:pt>
    <dgm:pt modelId="{D41FA3BE-EA98-46A9-8690-D045D36B0180}" type="pres">
      <dgm:prSet presAssocID="{62319A77-10C2-4047-AB50-FCCD0CE6DF0D}" presName="img" presStyleLbl="fgImgPlac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0" b="-10000"/>
          </a:stretch>
        </a:blipFill>
      </dgm:spPr>
    </dgm:pt>
    <dgm:pt modelId="{16B402CF-4AD0-4122-B105-6685AC9C7BAD}" type="pres">
      <dgm:prSet presAssocID="{62319A77-10C2-4047-AB50-FCCD0CE6DF0D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4AEF410-51E8-459A-894E-3CFADA283DCB}" type="pres">
      <dgm:prSet presAssocID="{DFB28735-47AE-46F6-B9EA-25DCE2FE5BDB}" presName="spacer" presStyleCnt="0"/>
      <dgm:spPr/>
    </dgm:pt>
    <dgm:pt modelId="{C9589616-680D-4F92-AB21-EE69D292E768}" type="pres">
      <dgm:prSet presAssocID="{F12528C8-D334-4E13-B5E5-8C75F4F26CEB}" presName="comp" presStyleCnt="0"/>
      <dgm:spPr/>
    </dgm:pt>
    <dgm:pt modelId="{51EED690-EB58-4CC0-9CB4-1501DD35F1BB}" type="pres">
      <dgm:prSet presAssocID="{F12528C8-D334-4E13-B5E5-8C75F4F26CEB}" presName="box" presStyleLbl="node1" presStyleIdx="1" presStyleCnt="4"/>
      <dgm:spPr/>
      <dgm:t>
        <a:bodyPr/>
        <a:lstStyle/>
        <a:p>
          <a:endParaRPr lang="en-US"/>
        </a:p>
      </dgm:t>
    </dgm:pt>
    <dgm:pt modelId="{6DE6B2BF-7F0B-441B-B6D8-A31242805C1F}" type="pres">
      <dgm:prSet presAssocID="{F12528C8-D334-4E13-B5E5-8C75F4F26CEB}" presName="img" presStyleLbl="fgImgPlace1" presStyleIdx="1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0" b="-10000"/>
          </a:stretch>
        </a:blipFill>
      </dgm:spPr>
    </dgm:pt>
    <dgm:pt modelId="{5976B321-8EF7-41D8-A7ED-A0705AC24C19}" type="pres">
      <dgm:prSet presAssocID="{F12528C8-D334-4E13-B5E5-8C75F4F26CEB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CD80250-3ED6-45AD-B0A5-9AC150A51977}" type="pres">
      <dgm:prSet presAssocID="{E7362664-93B5-4B40-B972-16953EF8780E}" presName="spacer" presStyleCnt="0"/>
      <dgm:spPr/>
    </dgm:pt>
    <dgm:pt modelId="{54B9EE30-BD56-4C95-9E1E-E27AFF3152BF}" type="pres">
      <dgm:prSet presAssocID="{6A782BFC-82FB-4C3C-9314-EE81D0EBDD49}" presName="comp" presStyleCnt="0"/>
      <dgm:spPr/>
    </dgm:pt>
    <dgm:pt modelId="{3DE05B74-9C7F-462B-820A-CED01AD18CD9}" type="pres">
      <dgm:prSet presAssocID="{6A782BFC-82FB-4C3C-9314-EE81D0EBDD49}" presName="box" presStyleLbl="node1" presStyleIdx="2" presStyleCnt="4"/>
      <dgm:spPr/>
      <dgm:t>
        <a:bodyPr/>
        <a:lstStyle/>
        <a:p>
          <a:endParaRPr lang="en-US"/>
        </a:p>
      </dgm:t>
    </dgm:pt>
    <dgm:pt modelId="{E0903D5F-5390-43FD-9E97-AD47BAB6C08F}" type="pres">
      <dgm:prSet presAssocID="{6A782BFC-82FB-4C3C-9314-EE81D0EBDD49}" presName="img" presStyleLbl="fgImgPlace1" presStyleIdx="2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0" b="-10000"/>
          </a:stretch>
        </a:blipFill>
      </dgm:spPr>
    </dgm:pt>
    <dgm:pt modelId="{D81FB44F-9005-4621-A0D3-765A0B8F2F36}" type="pres">
      <dgm:prSet presAssocID="{6A782BFC-82FB-4C3C-9314-EE81D0EBDD49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C0C32E6-F692-4A35-823C-2F80704A32B6}" type="pres">
      <dgm:prSet presAssocID="{08834B2E-74C1-40E9-B2E4-3728DDF206EF}" presName="spacer" presStyleCnt="0"/>
      <dgm:spPr/>
    </dgm:pt>
    <dgm:pt modelId="{79F72205-B862-4B55-9A6E-63C63ABCD35E}" type="pres">
      <dgm:prSet presAssocID="{09C1E089-FFCE-47F7-A368-B9049BC58AED}" presName="comp" presStyleCnt="0"/>
      <dgm:spPr/>
    </dgm:pt>
    <dgm:pt modelId="{8282305E-E5FF-43EF-ACF3-C6EAB5DD0806}" type="pres">
      <dgm:prSet presAssocID="{09C1E089-FFCE-47F7-A368-B9049BC58AED}" presName="box" presStyleLbl="node1" presStyleIdx="3" presStyleCnt="4"/>
      <dgm:spPr/>
      <dgm:t>
        <a:bodyPr/>
        <a:lstStyle/>
        <a:p>
          <a:endParaRPr lang="en-US"/>
        </a:p>
      </dgm:t>
    </dgm:pt>
    <dgm:pt modelId="{0EC9C202-F4BA-423A-BE62-B300886326C8}" type="pres">
      <dgm:prSet presAssocID="{09C1E089-FFCE-47F7-A368-B9049BC58AED}" presName="img" presStyleLbl="fgImgPlace1" presStyleIdx="3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1000" b="-31000"/>
          </a:stretch>
        </a:blipFill>
      </dgm:spPr>
    </dgm:pt>
    <dgm:pt modelId="{F21C7C97-857C-4129-AEB6-62A3E28D47FB}" type="pres">
      <dgm:prSet presAssocID="{09C1E089-FFCE-47F7-A368-B9049BC58AED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A5721DC-E386-4D8F-8F93-2A007A30AC8A}" srcId="{DD86358F-A9A5-47CB-81AE-FE97B5CBF111}" destId="{09C1E089-FFCE-47F7-A368-B9049BC58AED}" srcOrd="3" destOrd="0" parTransId="{5471E873-2D00-41DA-9933-15DA4FD2CA28}" sibTransId="{2363F323-0780-4D75-B090-994C8F7B159D}"/>
    <dgm:cxn modelId="{F2303A0B-61EE-4A7D-968C-4AAB7F1489C6}" type="presOf" srcId="{09C1E089-FFCE-47F7-A368-B9049BC58AED}" destId="{8282305E-E5FF-43EF-ACF3-C6EAB5DD0806}" srcOrd="0" destOrd="0" presId="urn:microsoft.com/office/officeart/2005/8/layout/vList4#1"/>
    <dgm:cxn modelId="{AF076648-EE07-42F9-BFEE-FA8631DD8FED}" type="presOf" srcId="{F12528C8-D334-4E13-B5E5-8C75F4F26CEB}" destId="{51EED690-EB58-4CC0-9CB4-1501DD35F1BB}" srcOrd="0" destOrd="0" presId="urn:microsoft.com/office/officeart/2005/8/layout/vList4#1"/>
    <dgm:cxn modelId="{299C7F07-A179-4D3F-ADC9-B97F4D3268BA}" type="presOf" srcId="{F12528C8-D334-4E13-B5E5-8C75F4F26CEB}" destId="{5976B321-8EF7-41D8-A7ED-A0705AC24C19}" srcOrd="1" destOrd="0" presId="urn:microsoft.com/office/officeart/2005/8/layout/vList4#1"/>
    <dgm:cxn modelId="{FD052496-706A-4853-BA8C-241B6F3F0186}" srcId="{DD86358F-A9A5-47CB-81AE-FE97B5CBF111}" destId="{F12528C8-D334-4E13-B5E5-8C75F4F26CEB}" srcOrd="1" destOrd="0" parTransId="{82AF4415-61F4-4601-A951-9DCFD2355DD5}" sibTransId="{E7362664-93B5-4B40-B972-16953EF8780E}"/>
    <dgm:cxn modelId="{0A8E5855-3A84-4C94-86D3-8B44B45B88D9}" type="presOf" srcId="{62319A77-10C2-4047-AB50-FCCD0CE6DF0D}" destId="{2D526DF1-3C6B-4128-A475-512CF6000A5B}" srcOrd="0" destOrd="0" presId="urn:microsoft.com/office/officeart/2005/8/layout/vList4#1"/>
    <dgm:cxn modelId="{0D647A83-091C-48D3-960E-A3320F435396}" type="presOf" srcId="{62319A77-10C2-4047-AB50-FCCD0CE6DF0D}" destId="{16B402CF-4AD0-4122-B105-6685AC9C7BAD}" srcOrd="1" destOrd="0" presId="urn:microsoft.com/office/officeart/2005/8/layout/vList4#1"/>
    <dgm:cxn modelId="{FBB556B3-EC4E-40BB-98FD-161B8668A821}" type="presOf" srcId="{6A782BFC-82FB-4C3C-9314-EE81D0EBDD49}" destId="{3DE05B74-9C7F-462B-820A-CED01AD18CD9}" srcOrd="0" destOrd="0" presId="urn:microsoft.com/office/officeart/2005/8/layout/vList4#1"/>
    <dgm:cxn modelId="{B9ADD2ED-88C2-4A88-9DFD-C51144B63C55}" srcId="{DD86358F-A9A5-47CB-81AE-FE97B5CBF111}" destId="{62319A77-10C2-4047-AB50-FCCD0CE6DF0D}" srcOrd="0" destOrd="0" parTransId="{4B12F832-5564-4BBE-BF86-73C5A44C5DD6}" sibTransId="{DFB28735-47AE-46F6-B9EA-25DCE2FE5BDB}"/>
    <dgm:cxn modelId="{AF338CCE-08B6-4E28-9CD9-7EF3A288241F}" type="presOf" srcId="{DD86358F-A9A5-47CB-81AE-FE97B5CBF111}" destId="{76DF024C-C4F7-44F6-A75F-81C8156E660C}" srcOrd="0" destOrd="0" presId="urn:microsoft.com/office/officeart/2005/8/layout/vList4#1"/>
    <dgm:cxn modelId="{A158D489-6474-4DE1-9E4D-1E3A21F12979}" srcId="{DD86358F-A9A5-47CB-81AE-FE97B5CBF111}" destId="{6A782BFC-82FB-4C3C-9314-EE81D0EBDD49}" srcOrd="2" destOrd="0" parTransId="{41D011A3-9647-4312-BD74-BC43471CF1BB}" sibTransId="{08834B2E-74C1-40E9-B2E4-3728DDF206EF}"/>
    <dgm:cxn modelId="{C089BD68-465B-4DD4-9347-A1F8AFF1D6C6}" type="presOf" srcId="{6A782BFC-82FB-4C3C-9314-EE81D0EBDD49}" destId="{D81FB44F-9005-4621-A0D3-765A0B8F2F36}" srcOrd="1" destOrd="0" presId="urn:microsoft.com/office/officeart/2005/8/layout/vList4#1"/>
    <dgm:cxn modelId="{95FF22BD-EA52-46FD-9952-A59F4EBE8C0F}" type="presOf" srcId="{09C1E089-FFCE-47F7-A368-B9049BC58AED}" destId="{F21C7C97-857C-4129-AEB6-62A3E28D47FB}" srcOrd="1" destOrd="0" presId="urn:microsoft.com/office/officeart/2005/8/layout/vList4#1"/>
    <dgm:cxn modelId="{FB3F393A-BED3-47B1-A28A-9FFD69F1B543}" type="presParOf" srcId="{76DF024C-C4F7-44F6-A75F-81C8156E660C}" destId="{387DA0A4-2459-436C-B678-BC302C152ED6}" srcOrd="0" destOrd="0" presId="urn:microsoft.com/office/officeart/2005/8/layout/vList4#1"/>
    <dgm:cxn modelId="{EE2B948B-8182-4843-82C3-7E650D5B060E}" type="presParOf" srcId="{387DA0A4-2459-436C-B678-BC302C152ED6}" destId="{2D526DF1-3C6B-4128-A475-512CF6000A5B}" srcOrd="0" destOrd="0" presId="urn:microsoft.com/office/officeart/2005/8/layout/vList4#1"/>
    <dgm:cxn modelId="{5BE62686-478F-424A-A684-08B874CF79DE}" type="presParOf" srcId="{387DA0A4-2459-436C-B678-BC302C152ED6}" destId="{D41FA3BE-EA98-46A9-8690-D045D36B0180}" srcOrd="1" destOrd="0" presId="urn:microsoft.com/office/officeart/2005/8/layout/vList4#1"/>
    <dgm:cxn modelId="{3E97B053-5E1A-4FEE-B423-FF466C773975}" type="presParOf" srcId="{387DA0A4-2459-436C-B678-BC302C152ED6}" destId="{16B402CF-4AD0-4122-B105-6685AC9C7BAD}" srcOrd="2" destOrd="0" presId="urn:microsoft.com/office/officeart/2005/8/layout/vList4#1"/>
    <dgm:cxn modelId="{973D6C0D-93F9-4A07-BA86-F803A4B6CD51}" type="presParOf" srcId="{76DF024C-C4F7-44F6-A75F-81C8156E660C}" destId="{04AEF410-51E8-459A-894E-3CFADA283DCB}" srcOrd="1" destOrd="0" presId="urn:microsoft.com/office/officeart/2005/8/layout/vList4#1"/>
    <dgm:cxn modelId="{386A080E-E59E-43AD-9994-6BE1B48DDC2C}" type="presParOf" srcId="{76DF024C-C4F7-44F6-A75F-81C8156E660C}" destId="{C9589616-680D-4F92-AB21-EE69D292E768}" srcOrd="2" destOrd="0" presId="urn:microsoft.com/office/officeart/2005/8/layout/vList4#1"/>
    <dgm:cxn modelId="{3EEB3AC1-49AF-4EB5-B52F-F93014304DE4}" type="presParOf" srcId="{C9589616-680D-4F92-AB21-EE69D292E768}" destId="{51EED690-EB58-4CC0-9CB4-1501DD35F1BB}" srcOrd="0" destOrd="0" presId="urn:microsoft.com/office/officeart/2005/8/layout/vList4#1"/>
    <dgm:cxn modelId="{06B7C788-ACE3-40F9-B36B-36A13C375B17}" type="presParOf" srcId="{C9589616-680D-4F92-AB21-EE69D292E768}" destId="{6DE6B2BF-7F0B-441B-B6D8-A31242805C1F}" srcOrd="1" destOrd="0" presId="urn:microsoft.com/office/officeart/2005/8/layout/vList4#1"/>
    <dgm:cxn modelId="{7C410194-69C7-499C-AF98-43CBEC8F4B38}" type="presParOf" srcId="{C9589616-680D-4F92-AB21-EE69D292E768}" destId="{5976B321-8EF7-41D8-A7ED-A0705AC24C19}" srcOrd="2" destOrd="0" presId="urn:microsoft.com/office/officeart/2005/8/layout/vList4#1"/>
    <dgm:cxn modelId="{DB432B63-E150-48D7-9985-BDA080F57BCE}" type="presParOf" srcId="{76DF024C-C4F7-44F6-A75F-81C8156E660C}" destId="{1CD80250-3ED6-45AD-B0A5-9AC150A51977}" srcOrd="3" destOrd="0" presId="urn:microsoft.com/office/officeart/2005/8/layout/vList4#1"/>
    <dgm:cxn modelId="{10863C27-7E43-4842-80A5-BD51903F0CAD}" type="presParOf" srcId="{76DF024C-C4F7-44F6-A75F-81C8156E660C}" destId="{54B9EE30-BD56-4C95-9E1E-E27AFF3152BF}" srcOrd="4" destOrd="0" presId="urn:microsoft.com/office/officeart/2005/8/layout/vList4#1"/>
    <dgm:cxn modelId="{7415BB5C-372B-4D99-A129-FEFA8F6E975F}" type="presParOf" srcId="{54B9EE30-BD56-4C95-9E1E-E27AFF3152BF}" destId="{3DE05B74-9C7F-462B-820A-CED01AD18CD9}" srcOrd="0" destOrd="0" presId="urn:microsoft.com/office/officeart/2005/8/layout/vList4#1"/>
    <dgm:cxn modelId="{C95879F6-D398-4A74-8C57-5C0EC1C8B1A2}" type="presParOf" srcId="{54B9EE30-BD56-4C95-9E1E-E27AFF3152BF}" destId="{E0903D5F-5390-43FD-9E97-AD47BAB6C08F}" srcOrd="1" destOrd="0" presId="urn:microsoft.com/office/officeart/2005/8/layout/vList4#1"/>
    <dgm:cxn modelId="{22169E47-2F4E-431E-8E0A-B26C3DF78AC9}" type="presParOf" srcId="{54B9EE30-BD56-4C95-9E1E-E27AFF3152BF}" destId="{D81FB44F-9005-4621-A0D3-765A0B8F2F36}" srcOrd="2" destOrd="0" presId="urn:microsoft.com/office/officeart/2005/8/layout/vList4#1"/>
    <dgm:cxn modelId="{EED24D69-5D2A-4DDB-A828-F8C74AA2B415}" type="presParOf" srcId="{76DF024C-C4F7-44F6-A75F-81C8156E660C}" destId="{3C0C32E6-F692-4A35-823C-2F80704A32B6}" srcOrd="5" destOrd="0" presId="urn:microsoft.com/office/officeart/2005/8/layout/vList4#1"/>
    <dgm:cxn modelId="{4B84FC3B-4A38-4BD7-9D00-31C2B6EC128F}" type="presParOf" srcId="{76DF024C-C4F7-44F6-A75F-81C8156E660C}" destId="{79F72205-B862-4B55-9A6E-63C63ABCD35E}" srcOrd="6" destOrd="0" presId="urn:microsoft.com/office/officeart/2005/8/layout/vList4#1"/>
    <dgm:cxn modelId="{4F9D2191-FDE3-4543-8DFF-1FA3F97BE545}" type="presParOf" srcId="{79F72205-B862-4B55-9A6E-63C63ABCD35E}" destId="{8282305E-E5FF-43EF-ACF3-C6EAB5DD0806}" srcOrd="0" destOrd="0" presId="urn:microsoft.com/office/officeart/2005/8/layout/vList4#1"/>
    <dgm:cxn modelId="{04503E13-EEE1-4BC7-A8A0-65B24B3859FA}" type="presParOf" srcId="{79F72205-B862-4B55-9A6E-63C63ABCD35E}" destId="{0EC9C202-F4BA-423A-BE62-B300886326C8}" srcOrd="1" destOrd="0" presId="urn:microsoft.com/office/officeart/2005/8/layout/vList4#1"/>
    <dgm:cxn modelId="{5F608588-025B-4B46-B5C6-224671C276B5}" type="presParOf" srcId="{79F72205-B862-4B55-9A6E-63C63ABCD35E}" destId="{F21C7C97-857C-4129-AEB6-62A3E28D47FB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D8A67B-7D3D-467B-901A-903BE3A816D8}" type="doc">
      <dgm:prSet loTypeId="urn:microsoft.com/office/officeart/2005/8/layout/pyramid4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00AD17C-1026-4473-9437-D68B8FC5CBFA}">
      <dgm:prSet phldrT="[Text]" custT="1"/>
      <dgm:spPr>
        <a:solidFill>
          <a:srgbClr val="FF0000"/>
        </a:solidFill>
      </dgm:spPr>
      <dgm:t>
        <a:bodyPr/>
        <a:lstStyle/>
        <a:p>
          <a:r>
            <a:rPr lang="en-GB" sz="2000" b="0" dirty="0" err="1" smtClean="0">
              <a:solidFill>
                <a:schemeClr val="tx1"/>
              </a:solidFill>
            </a:rPr>
            <a:t>Theori</a:t>
          </a:r>
          <a:endParaRPr lang="en-GB" sz="2000" b="0" dirty="0" smtClean="0">
            <a:solidFill>
              <a:schemeClr val="tx1"/>
            </a:solidFill>
          </a:endParaRPr>
        </a:p>
        <a:p>
          <a:r>
            <a:rPr lang="en-GB" sz="2000" b="0" i="1" dirty="0" smtClean="0">
              <a:solidFill>
                <a:schemeClr val="tx1"/>
              </a:solidFill>
            </a:rPr>
            <a:t>Theory</a:t>
          </a:r>
          <a:endParaRPr lang="en-US" sz="2000" b="0" i="1" dirty="0">
            <a:solidFill>
              <a:schemeClr val="tx1"/>
            </a:solidFill>
          </a:endParaRPr>
        </a:p>
      </dgm:t>
    </dgm:pt>
    <dgm:pt modelId="{6291DEA7-65C5-4247-99F2-B99AE0EEA6EA}" type="parTrans" cxnId="{CFB13F79-536A-4F07-A0EE-32A78DBE03E5}">
      <dgm:prSet/>
      <dgm:spPr/>
      <dgm:t>
        <a:bodyPr/>
        <a:lstStyle/>
        <a:p>
          <a:endParaRPr lang="en-US"/>
        </a:p>
      </dgm:t>
    </dgm:pt>
    <dgm:pt modelId="{B5E27ED2-4BEE-43B6-84C2-15F25713699F}" type="sibTrans" cxnId="{CFB13F79-536A-4F07-A0EE-32A78DBE03E5}">
      <dgm:prSet/>
      <dgm:spPr/>
      <dgm:t>
        <a:bodyPr/>
        <a:lstStyle/>
        <a:p>
          <a:endParaRPr lang="en-US"/>
        </a:p>
      </dgm:t>
    </dgm:pt>
    <dgm:pt modelId="{3360374C-315D-4E2F-9D39-E5A033591971}">
      <dgm:prSet phldrT="[Text]"/>
      <dgm:spPr>
        <a:solidFill>
          <a:srgbClr val="7030A0"/>
        </a:solidFill>
        <a:ln>
          <a:solidFill>
            <a:schemeClr val="accent1"/>
          </a:solidFill>
        </a:ln>
      </dgm:spPr>
      <dgm:t>
        <a:bodyPr/>
        <a:lstStyle/>
        <a:p>
          <a:r>
            <a:rPr lang="en-GB" dirty="0" err="1" smtClean="0">
              <a:solidFill>
                <a:schemeClr val="tx1"/>
              </a:solidFill>
            </a:rPr>
            <a:t>Polisi</a:t>
          </a:r>
          <a:endParaRPr lang="en-GB" dirty="0" smtClean="0">
            <a:solidFill>
              <a:schemeClr val="tx1"/>
            </a:solidFill>
          </a:endParaRPr>
        </a:p>
        <a:p>
          <a:r>
            <a:rPr lang="en-GB" i="1" dirty="0" smtClean="0">
              <a:solidFill>
                <a:schemeClr val="tx1"/>
              </a:solidFill>
            </a:rPr>
            <a:t>Policy</a:t>
          </a:r>
          <a:endParaRPr lang="en-US" i="1" dirty="0">
            <a:solidFill>
              <a:schemeClr val="tx1"/>
            </a:solidFill>
          </a:endParaRPr>
        </a:p>
      </dgm:t>
    </dgm:pt>
    <dgm:pt modelId="{D07DDC73-9CB7-465C-94DB-2D5A38F4AB7E}" type="parTrans" cxnId="{05F57B97-2A41-4A90-BCD8-3E0B2111357C}">
      <dgm:prSet/>
      <dgm:spPr/>
      <dgm:t>
        <a:bodyPr/>
        <a:lstStyle/>
        <a:p>
          <a:endParaRPr lang="en-US"/>
        </a:p>
      </dgm:t>
    </dgm:pt>
    <dgm:pt modelId="{E0C0AF0C-9CBB-4926-A480-7A14AA2C9EAC}" type="sibTrans" cxnId="{05F57B97-2A41-4A90-BCD8-3E0B2111357C}">
      <dgm:prSet/>
      <dgm:spPr/>
      <dgm:t>
        <a:bodyPr/>
        <a:lstStyle/>
        <a:p>
          <a:endParaRPr lang="en-US"/>
        </a:p>
      </dgm:t>
    </dgm:pt>
    <dgm:pt modelId="{2BC8D103-EB16-4289-8366-6153AE3B7337}">
      <dgm:prSet phldrT="[Text]" custT="1"/>
      <dgm:spPr>
        <a:solidFill>
          <a:srgbClr val="00B050"/>
        </a:solidFill>
      </dgm:spPr>
      <dgm:t>
        <a:bodyPr/>
        <a:lstStyle/>
        <a:p>
          <a:r>
            <a:rPr lang="en-GB" sz="1900" dirty="0" err="1" smtClean="0">
              <a:solidFill>
                <a:schemeClr val="tx1"/>
              </a:solidFill>
            </a:rPr>
            <a:t>Ymarfer</a:t>
          </a:r>
          <a:endParaRPr lang="en-GB" sz="1900" dirty="0" smtClean="0">
            <a:solidFill>
              <a:schemeClr val="tx1"/>
            </a:solidFill>
          </a:endParaRPr>
        </a:p>
        <a:p>
          <a:r>
            <a:rPr lang="en-GB" sz="1900" i="1" dirty="0" smtClean="0">
              <a:solidFill>
                <a:schemeClr val="tx1"/>
              </a:solidFill>
            </a:rPr>
            <a:t>Practice</a:t>
          </a:r>
          <a:endParaRPr lang="en-US" sz="1900" i="1" dirty="0">
            <a:solidFill>
              <a:schemeClr val="tx1"/>
            </a:solidFill>
          </a:endParaRPr>
        </a:p>
      </dgm:t>
    </dgm:pt>
    <dgm:pt modelId="{6D147A4D-AC89-40FD-A889-80E4CE50EA9F}" type="parTrans" cxnId="{CF2FA091-5D9F-4FC6-AE55-F36BA45B661E}">
      <dgm:prSet/>
      <dgm:spPr/>
      <dgm:t>
        <a:bodyPr/>
        <a:lstStyle/>
        <a:p>
          <a:endParaRPr lang="en-US"/>
        </a:p>
      </dgm:t>
    </dgm:pt>
    <dgm:pt modelId="{D933D9AA-B7FC-4C88-AB22-84F20367BB37}" type="sibTrans" cxnId="{CF2FA091-5D9F-4FC6-AE55-F36BA45B661E}">
      <dgm:prSet/>
      <dgm:spPr/>
      <dgm:t>
        <a:bodyPr/>
        <a:lstStyle/>
        <a:p>
          <a:endParaRPr lang="en-US"/>
        </a:p>
      </dgm:t>
    </dgm:pt>
    <dgm:pt modelId="{E62F232F-97D4-4EB4-9050-0435DEABBDFD}">
      <dgm:prSet phldrT="[Text]"/>
      <dgm:spPr>
        <a:solidFill>
          <a:srgbClr val="0070C0"/>
        </a:solidFill>
      </dgm:spPr>
      <dgm:t>
        <a:bodyPr/>
        <a:lstStyle/>
        <a:p>
          <a:r>
            <a:rPr lang="en-GB" dirty="0" err="1" smtClean="0">
              <a:solidFill>
                <a:schemeClr val="tx1"/>
              </a:solidFill>
            </a:rPr>
            <a:t>Moeseg</a:t>
          </a:r>
          <a:endParaRPr lang="en-GB" dirty="0" smtClean="0">
            <a:solidFill>
              <a:schemeClr val="tx1"/>
            </a:solidFill>
          </a:endParaRPr>
        </a:p>
        <a:p>
          <a:r>
            <a:rPr lang="en-GB" i="1" dirty="0" smtClean="0">
              <a:solidFill>
                <a:schemeClr val="tx1"/>
              </a:solidFill>
            </a:rPr>
            <a:t>Ethics</a:t>
          </a:r>
          <a:endParaRPr lang="en-US" i="1" dirty="0">
            <a:solidFill>
              <a:schemeClr val="tx1"/>
            </a:solidFill>
          </a:endParaRPr>
        </a:p>
      </dgm:t>
    </dgm:pt>
    <dgm:pt modelId="{FC48F6C0-8E41-411B-BEF3-F0F22C7FBB7A}" type="parTrans" cxnId="{F7FACA87-58E7-4461-8C45-60B238523F28}">
      <dgm:prSet/>
      <dgm:spPr/>
      <dgm:t>
        <a:bodyPr/>
        <a:lstStyle/>
        <a:p>
          <a:endParaRPr lang="en-US"/>
        </a:p>
      </dgm:t>
    </dgm:pt>
    <dgm:pt modelId="{7885F3E1-7D0B-43D5-B514-1748A605720D}" type="sibTrans" cxnId="{F7FACA87-58E7-4461-8C45-60B238523F28}">
      <dgm:prSet/>
      <dgm:spPr/>
      <dgm:t>
        <a:bodyPr/>
        <a:lstStyle/>
        <a:p>
          <a:endParaRPr lang="en-US"/>
        </a:p>
      </dgm:t>
    </dgm:pt>
    <dgm:pt modelId="{E1C8C3FC-B7CD-4EDE-9CC9-E3E2A1C5E143}" type="pres">
      <dgm:prSet presAssocID="{B7D8A67B-7D3D-467B-901A-903BE3A816D8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DB9E09D-5E0B-4A4B-B130-CAB98A115527}" type="pres">
      <dgm:prSet presAssocID="{B7D8A67B-7D3D-467B-901A-903BE3A816D8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1F9DB22-668F-4D20-B03F-27372E8C4427}" type="pres">
      <dgm:prSet presAssocID="{B7D8A67B-7D3D-467B-901A-903BE3A816D8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1DCD35F-1EE7-4D17-B85F-0B84EDBEDBB1}" type="pres">
      <dgm:prSet presAssocID="{B7D8A67B-7D3D-467B-901A-903BE3A816D8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73C35AC-36E8-4A77-AFCA-73EA45356AA5}" type="pres">
      <dgm:prSet presAssocID="{B7D8A67B-7D3D-467B-901A-903BE3A816D8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E97B961-F370-4834-9AC7-8A7D92B0BF98}" type="presOf" srcId="{2BC8D103-EB16-4289-8366-6153AE3B7337}" destId="{A1DCD35F-1EE7-4D17-B85F-0B84EDBEDBB1}" srcOrd="0" destOrd="0" presId="urn:microsoft.com/office/officeart/2005/8/layout/pyramid4"/>
    <dgm:cxn modelId="{B17C8408-1ECF-49EB-A4CB-0E9DE981D976}" type="presOf" srcId="{100AD17C-1026-4473-9437-D68B8FC5CBFA}" destId="{EDB9E09D-5E0B-4A4B-B130-CAB98A115527}" srcOrd="0" destOrd="0" presId="urn:microsoft.com/office/officeart/2005/8/layout/pyramid4"/>
    <dgm:cxn modelId="{05F57B97-2A41-4A90-BCD8-3E0B2111357C}" srcId="{B7D8A67B-7D3D-467B-901A-903BE3A816D8}" destId="{3360374C-315D-4E2F-9D39-E5A033591971}" srcOrd="1" destOrd="0" parTransId="{D07DDC73-9CB7-465C-94DB-2D5A38F4AB7E}" sibTransId="{E0C0AF0C-9CBB-4926-A480-7A14AA2C9EAC}"/>
    <dgm:cxn modelId="{CFB13F79-536A-4F07-A0EE-32A78DBE03E5}" srcId="{B7D8A67B-7D3D-467B-901A-903BE3A816D8}" destId="{100AD17C-1026-4473-9437-D68B8FC5CBFA}" srcOrd="0" destOrd="0" parTransId="{6291DEA7-65C5-4247-99F2-B99AE0EEA6EA}" sibTransId="{B5E27ED2-4BEE-43B6-84C2-15F25713699F}"/>
    <dgm:cxn modelId="{CF2FA091-5D9F-4FC6-AE55-F36BA45B661E}" srcId="{B7D8A67B-7D3D-467B-901A-903BE3A816D8}" destId="{2BC8D103-EB16-4289-8366-6153AE3B7337}" srcOrd="2" destOrd="0" parTransId="{6D147A4D-AC89-40FD-A889-80E4CE50EA9F}" sibTransId="{D933D9AA-B7FC-4C88-AB22-84F20367BB37}"/>
    <dgm:cxn modelId="{F7FACA87-58E7-4461-8C45-60B238523F28}" srcId="{B7D8A67B-7D3D-467B-901A-903BE3A816D8}" destId="{E62F232F-97D4-4EB4-9050-0435DEABBDFD}" srcOrd="3" destOrd="0" parTransId="{FC48F6C0-8E41-411B-BEF3-F0F22C7FBB7A}" sibTransId="{7885F3E1-7D0B-43D5-B514-1748A605720D}"/>
    <dgm:cxn modelId="{1725FD84-D245-433C-BF45-450A77F8A28E}" type="presOf" srcId="{3360374C-315D-4E2F-9D39-E5A033591971}" destId="{51F9DB22-668F-4D20-B03F-27372E8C4427}" srcOrd="0" destOrd="0" presId="urn:microsoft.com/office/officeart/2005/8/layout/pyramid4"/>
    <dgm:cxn modelId="{56B0DAF1-9302-4340-8E1B-20FE7C410DC5}" type="presOf" srcId="{B7D8A67B-7D3D-467B-901A-903BE3A816D8}" destId="{E1C8C3FC-B7CD-4EDE-9CC9-E3E2A1C5E143}" srcOrd="0" destOrd="0" presId="urn:microsoft.com/office/officeart/2005/8/layout/pyramid4"/>
    <dgm:cxn modelId="{ECA5581F-D087-4D54-8A5C-822D3EB795FF}" type="presOf" srcId="{E62F232F-97D4-4EB4-9050-0435DEABBDFD}" destId="{573C35AC-36E8-4A77-AFCA-73EA45356AA5}" srcOrd="0" destOrd="0" presId="urn:microsoft.com/office/officeart/2005/8/layout/pyramid4"/>
    <dgm:cxn modelId="{B9FCD81F-7F8C-43BA-AA98-6A3C46A684B0}" type="presParOf" srcId="{E1C8C3FC-B7CD-4EDE-9CC9-E3E2A1C5E143}" destId="{EDB9E09D-5E0B-4A4B-B130-CAB98A115527}" srcOrd="0" destOrd="0" presId="urn:microsoft.com/office/officeart/2005/8/layout/pyramid4"/>
    <dgm:cxn modelId="{74A1A7E2-675E-4FBB-9F9B-A7F77985A8B4}" type="presParOf" srcId="{E1C8C3FC-B7CD-4EDE-9CC9-E3E2A1C5E143}" destId="{51F9DB22-668F-4D20-B03F-27372E8C4427}" srcOrd="1" destOrd="0" presId="urn:microsoft.com/office/officeart/2005/8/layout/pyramid4"/>
    <dgm:cxn modelId="{D8CAF1FA-93F5-485F-AF61-914860FB73E0}" type="presParOf" srcId="{E1C8C3FC-B7CD-4EDE-9CC9-E3E2A1C5E143}" destId="{A1DCD35F-1EE7-4D17-B85F-0B84EDBEDBB1}" srcOrd="2" destOrd="0" presId="urn:microsoft.com/office/officeart/2005/8/layout/pyramid4"/>
    <dgm:cxn modelId="{EAF01EA1-A7B1-41CE-AE9A-B4D948021631}" type="presParOf" srcId="{E1C8C3FC-B7CD-4EDE-9CC9-E3E2A1C5E143}" destId="{573C35AC-36E8-4A77-AFCA-73EA45356AA5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8B44E38-6BE2-48B5-9338-F2BADF7E0A4C}" type="doc">
      <dgm:prSet loTypeId="urn:microsoft.com/office/officeart/2005/8/layout/vList3#3" loCatId="list" qsTypeId="urn:microsoft.com/office/officeart/2005/8/quickstyle/simple1" qsCatId="simple" csTypeId="urn:microsoft.com/office/officeart/2005/8/colors/accent1_2" csCatId="accent1" phldr="1"/>
      <dgm:spPr/>
    </dgm:pt>
    <dgm:pt modelId="{3AB7A5F9-9AF2-4F43-8148-48B615D76E93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sz="1800" dirty="0" err="1" smtClean="0">
              <a:solidFill>
                <a:schemeClr val="tx1"/>
              </a:solidFill>
            </a:rPr>
            <a:t>iaith</a:t>
          </a:r>
          <a:r>
            <a:rPr lang="en-GB" sz="1800" dirty="0" smtClean="0">
              <a:solidFill>
                <a:schemeClr val="tx1"/>
              </a:solidFill>
            </a:rPr>
            <a:t>/language</a:t>
          </a:r>
          <a:endParaRPr lang="en-US" sz="1800" dirty="0">
            <a:solidFill>
              <a:schemeClr val="tx1"/>
            </a:solidFill>
          </a:endParaRPr>
        </a:p>
      </dgm:t>
    </dgm:pt>
    <dgm:pt modelId="{8D763671-9F99-42E4-94B2-8EA26E8DE6FC}" type="parTrans" cxnId="{7C2150C1-A3C9-4B03-80C0-0182C1EBE108}">
      <dgm:prSet/>
      <dgm:spPr/>
      <dgm:t>
        <a:bodyPr/>
        <a:lstStyle/>
        <a:p>
          <a:endParaRPr lang="en-US"/>
        </a:p>
      </dgm:t>
    </dgm:pt>
    <dgm:pt modelId="{B541711B-B16F-4789-B9F5-17D52E9C1B5B}" type="sibTrans" cxnId="{7C2150C1-A3C9-4B03-80C0-0182C1EBE108}">
      <dgm:prSet/>
      <dgm:spPr/>
      <dgm:t>
        <a:bodyPr/>
        <a:lstStyle/>
        <a:p>
          <a:endParaRPr lang="en-US"/>
        </a:p>
      </dgm:t>
    </dgm:pt>
    <dgm:pt modelId="{E3DB4592-FEBE-48B4-BB33-A213885FFC8C}">
      <dgm:prSet phldrT="[Text]" custT="1"/>
      <dgm:spPr>
        <a:solidFill>
          <a:schemeClr val="accent1">
            <a:lumMod val="60000"/>
            <a:lumOff val="40000"/>
          </a:schemeClr>
        </a:solidFill>
        <a:ln>
          <a:solidFill>
            <a:srgbClr val="FFC000"/>
          </a:solidFill>
        </a:ln>
      </dgm:spPr>
      <dgm:t>
        <a:bodyPr/>
        <a:lstStyle/>
        <a:p>
          <a:r>
            <a:rPr lang="en-GB" sz="1800" dirty="0" err="1" smtClean="0">
              <a:solidFill>
                <a:schemeClr val="tx1"/>
              </a:solidFill>
            </a:rPr>
            <a:t>strwythur</a:t>
          </a:r>
          <a:r>
            <a:rPr lang="en-GB" sz="1800" dirty="0" smtClean="0">
              <a:solidFill>
                <a:schemeClr val="tx1"/>
              </a:solidFill>
            </a:rPr>
            <a:t>/structure</a:t>
          </a:r>
          <a:endParaRPr lang="en-US" sz="1800" dirty="0">
            <a:solidFill>
              <a:schemeClr val="tx1"/>
            </a:solidFill>
          </a:endParaRPr>
        </a:p>
      </dgm:t>
    </dgm:pt>
    <dgm:pt modelId="{281C040A-A57F-4136-8843-6935E8B4FD33}" type="parTrans" cxnId="{B0BE95E1-7FE5-4061-B6D1-58874515D01C}">
      <dgm:prSet/>
      <dgm:spPr/>
      <dgm:t>
        <a:bodyPr/>
        <a:lstStyle/>
        <a:p>
          <a:endParaRPr lang="en-US"/>
        </a:p>
      </dgm:t>
    </dgm:pt>
    <dgm:pt modelId="{1C8377EA-D13F-4667-973E-DE92FE8C478F}" type="sibTrans" cxnId="{B0BE95E1-7FE5-4061-B6D1-58874515D01C}">
      <dgm:prSet/>
      <dgm:spPr/>
      <dgm:t>
        <a:bodyPr/>
        <a:lstStyle/>
        <a:p>
          <a:endParaRPr lang="en-US"/>
        </a:p>
      </dgm:t>
    </dgm:pt>
    <dgm:pt modelId="{D8207779-92B7-4F0E-BFCE-BDACE66161F3}">
      <dgm:prSet phldrT="[Text]" custT="1"/>
      <dgm:spPr>
        <a:solidFill>
          <a:srgbClr val="FFC000"/>
        </a:solidFill>
        <a:ln>
          <a:solidFill>
            <a:srgbClr val="FFC000"/>
          </a:solidFill>
        </a:ln>
      </dgm:spPr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800" dirty="0" err="1" smtClean="0">
              <a:solidFill>
                <a:schemeClr val="tx1"/>
              </a:solidFill>
            </a:rPr>
            <a:t>cyfeirnodi</a:t>
          </a:r>
          <a:r>
            <a:rPr lang="en-GB" sz="1800" dirty="0" smtClean="0">
              <a:solidFill>
                <a:schemeClr val="tx1"/>
              </a:solidFill>
            </a:rPr>
            <a:t>/referencing</a:t>
          </a:r>
        </a:p>
        <a:p>
          <a:pPr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dirty="0" smtClean="0"/>
        </a:p>
      </dgm:t>
    </dgm:pt>
    <dgm:pt modelId="{229774BD-3A58-4836-9158-32CBCBA8E488}" type="parTrans" cxnId="{BAD6E0A9-C521-42A8-B348-896FC7FDDCEF}">
      <dgm:prSet/>
      <dgm:spPr/>
      <dgm:t>
        <a:bodyPr/>
        <a:lstStyle/>
        <a:p>
          <a:endParaRPr lang="en-US"/>
        </a:p>
      </dgm:t>
    </dgm:pt>
    <dgm:pt modelId="{4176A22D-715D-448D-9F0C-8874A3DACA22}" type="sibTrans" cxnId="{BAD6E0A9-C521-42A8-B348-896FC7FDDCEF}">
      <dgm:prSet/>
      <dgm:spPr/>
      <dgm:t>
        <a:bodyPr/>
        <a:lstStyle/>
        <a:p>
          <a:endParaRPr lang="en-US"/>
        </a:p>
      </dgm:t>
    </dgm:pt>
    <dgm:pt modelId="{A8C13BB5-1B6B-4985-82E0-B3536A9E44B0}">
      <dgm:prSet phldrT="[Text]" custT="1"/>
      <dgm:spPr/>
      <dgm:t>
        <a:bodyPr/>
        <a:lstStyle/>
        <a:p>
          <a:r>
            <a:rPr lang="en-GB" sz="1800" dirty="0" err="1" smtClean="0">
              <a:solidFill>
                <a:schemeClr val="tx1"/>
              </a:solidFill>
            </a:rPr>
            <a:t>cyflwyniad</a:t>
          </a:r>
          <a:r>
            <a:rPr lang="en-GB" sz="1800" dirty="0" smtClean="0">
              <a:solidFill>
                <a:schemeClr val="tx1"/>
              </a:solidFill>
            </a:rPr>
            <a:t>/presentation</a:t>
          </a:r>
        </a:p>
      </dgm:t>
    </dgm:pt>
    <dgm:pt modelId="{1C33A4E2-1823-4B65-AECD-031950A1EC63}" type="parTrans" cxnId="{133A1F64-01A6-4B62-944F-68FC10CA90A0}">
      <dgm:prSet/>
      <dgm:spPr/>
      <dgm:t>
        <a:bodyPr/>
        <a:lstStyle/>
        <a:p>
          <a:endParaRPr lang="en-US"/>
        </a:p>
      </dgm:t>
    </dgm:pt>
    <dgm:pt modelId="{ED9C9492-5A17-49AA-8D18-B15806FEA476}" type="sibTrans" cxnId="{133A1F64-01A6-4B62-944F-68FC10CA90A0}">
      <dgm:prSet/>
      <dgm:spPr/>
      <dgm:t>
        <a:bodyPr/>
        <a:lstStyle/>
        <a:p>
          <a:endParaRPr lang="en-US"/>
        </a:p>
      </dgm:t>
    </dgm:pt>
    <dgm:pt modelId="{A15BB25F-64DC-4FC8-9BD1-55316AF7F622}" type="pres">
      <dgm:prSet presAssocID="{D8B44E38-6BE2-48B5-9338-F2BADF7E0A4C}" presName="linearFlow" presStyleCnt="0">
        <dgm:presLayoutVars>
          <dgm:dir/>
          <dgm:resizeHandles val="exact"/>
        </dgm:presLayoutVars>
      </dgm:prSet>
      <dgm:spPr/>
    </dgm:pt>
    <dgm:pt modelId="{73A5CAA2-1366-4EEE-AD69-6633F7A059F0}" type="pres">
      <dgm:prSet presAssocID="{3AB7A5F9-9AF2-4F43-8148-48B615D76E93}" presName="composite" presStyleCnt="0"/>
      <dgm:spPr/>
    </dgm:pt>
    <dgm:pt modelId="{195E1C24-2DF6-4641-B0BE-C6104AF4414E}" type="pres">
      <dgm:prSet presAssocID="{3AB7A5F9-9AF2-4F43-8148-48B615D76E93}" presName="imgShp" presStyleLbl="fgImgPlace1" presStyleIdx="0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4000" r="-24000"/>
          </a:stretch>
        </a:blipFill>
      </dgm:spPr>
    </dgm:pt>
    <dgm:pt modelId="{23A34D26-9358-47A2-8EA2-CF2BE2B963EC}" type="pres">
      <dgm:prSet presAssocID="{3AB7A5F9-9AF2-4F43-8148-48B615D76E93}" presName="tx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CA6C5C4-B0B3-4BDB-A8B0-3F50667DD699}" type="pres">
      <dgm:prSet presAssocID="{B541711B-B16F-4789-B9F5-17D52E9C1B5B}" presName="spacing" presStyleCnt="0"/>
      <dgm:spPr/>
    </dgm:pt>
    <dgm:pt modelId="{81ED6BE5-A820-4DD7-AE2F-C1A1221FC36A}" type="pres">
      <dgm:prSet presAssocID="{E3DB4592-FEBE-48B4-BB33-A213885FFC8C}" presName="composite" presStyleCnt="0"/>
      <dgm:spPr/>
    </dgm:pt>
    <dgm:pt modelId="{957F8A37-E9B4-47B5-8C53-E2CDE31B07B5}" type="pres">
      <dgm:prSet presAssocID="{E3DB4592-FEBE-48B4-BB33-A213885FFC8C}" presName="imgShp" presStyleLbl="fgImgPlace1" presStyleIdx="1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4000" r="-24000"/>
          </a:stretch>
        </a:blipFill>
      </dgm:spPr>
    </dgm:pt>
    <dgm:pt modelId="{0E5C02B8-0BF7-4C92-A04E-B10EAF1A78CF}" type="pres">
      <dgm:prSet presAssocID="{E3DB4592-FEBE-48B4-BB33-A213885FFC8C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67B0B04-477D-4BEB-A772-9F652ADE8F16}" type="pres">
      <dgm:prSet presAssocID="{1C8377EA-D13F-4667-973E-DE92FE8C478F}" presName="spacing" presStyleCnt="0"/>
      <dgm:spPr/>
    </dgm:pt>
    <dgm:pt modelId="{AA057B9D-8ABD-4E14-8A6C-78A3C072D6BC}" type="pres">
      <dgm:prSet presAssocID="{D8207779-92B7-4F0E-BFCE-BDACE66161F3}" presName="composite" presStyleCnt="0"/>
      <dgm:spPr/>
    </dgm:pt>
    <dgm:pt modelId="{D2AE5342-D298-4F87-AD2F-5D01056C4BFA}" type="pres">
      <dgm:prSet presAssocID="{D8207779-92B7-4F0E-BFCE-BDACE66161F3}" presName="imgShp" presStyleLbl="fgImgPlace1" presStyleIdx="2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4000" r="-24000"/>
          </a:stretch>
        </a:blipFill>
      </dgm:spPr>
    </dgm:pt>
    <dgm:pt modelId="{CB9A7FAB-C6EF-481C-BA28-D4E9657BD9C5}" type="pres">
      <dgm:prSet presAssocID="{D8207779-92B7-4F0E-BFCE-BDACE66161F3}" presName="txShp" presStyleLbl="node1" presStyleIdx="2" presStyleCnt="4" custLinFactNeighborX="-229" custLinFactNeighborY="-267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F6CD8E7-4C0B-4A08-B9EF-B4D209E58EB0}" type="pres">
      <dgm:prSet presAssocID="{4176A22D-715D-448D-9F0C-8874A3DACA22}" presName="spacing" presStyleCnt="0"/>
      <dgm:spPr/>
    </dgm:pt>
    <dgm:pt modelId="{21D5372B-8981-4D40-BFE8-919A47CB9A47}" type="pres">
      <dgm:prSet presAssocID="{A8C13BB5-1B6B-4985-82E0-B3536A9E44B0}" presName="composite" presStyleCnt="0"/>
      <dgm:spPr/>
    </dgm:pt>
    <dgm:pt modelId="{DE7B49EF-2D8A-4403-BF0F-DC17E617CB6F}" type="pres">
      <dgm:prSet presAssocID="{A8C13BB5-1B6B-4985-82E0-B3536A9E44B0}" presName="imgShp" presStyleLbl="fgImgPlace1" presStyleIdx="3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4000" r="-24000"/>
          </a:stretch>
        </a:blipFill>
      </dgm:spPr>
    </dgm:pt>
    <dgm:pt modelId="{1A81BBE5-9022-4246-A17C-EA02AD653784}" type="pres">
      <dgm:prSet presAssocID="{A8C13BB5-1B6B-4985-82E0-B3536A9E44B0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0BE95E1-7FE5-4061-B6D1-58874515D01C}" srcId="{D8B44E38-6BE2-48B5-9338-F2BADF7E0A4C}" destId="{E3DB4592-FEBE-48B4-BB33-A213885FFC8C}" srcOrd="1" destOrd="0" parTransId="{281C040A-A57F-4136-8843-6935E8B4FD33}" sibTransId="{1C8377EA-D13F-4667-973E-DE92FE8C478F}"/>
    <dgm:cxn modelId="{582EBAD8-3AD6-4E9F-8A0E-2663E8A470AD}" type="presOf" srcId="{E3DB4592-FEBE-48B4-BB33-A213885FFC8C}" destId="{0E5C02B8-0BF7-4C92-A04E-B10EAF1A78CF}" srcOrd="0" destOrd="0" presId="urn:microsoft.com/office/officeart/2005/8/layout/vList3#3"/>
    <dgm:cxn modelId="{CCE7CD3B-C221-47EE-9C24-203124C3EA43}" type="presOf" srcId="{A8C13BB5-1B6B-4985-82E0-B3536A9E44B0}" destId="{1A81BBE5-9022-4246-A17C-EA02AD653784}" srcOrd="0" destOrd="0" presId="urn:microsoft.com/office/officeart/2005/8/layout/vList3#3"/>
    <dgm:cxn modelId="{C2AB2ACB-0609-467E-B07B-2C3F44046FC4}" type="presOf" srcId="{D8B44E38-6BE2-48B5-9338-F2BADF7E0A4C}" destId="{A15BB25F-64DC-4FC8-9BD1-55316AF7F622}" srcOrd="0" destOrd="0" presId="urn:microsoft.com/office/officeart/2005/8/layout/vList3#3"/>
    <dgm:cxn modelId="{2847AFF5-AA55-4743-ADCB-422BAE3737A5}" type="presOf" srcId="{D8207779-92B7-4F0E-BFCE-BDACE66161F3}" destId="{CB9A7FAB-C6EF-481C-BA28-D4E9657BD9C5}" srcOrd="0" destOrd="0" presId="urn:microsoft.com/office/officeart/2005/8/layout/vList3#3"/>
    <dgm:cxn modelId="{133A1F64-01A6-4B62-944F-68FC10CA90A0}" srcId="{D8B44E38-6BE2-48B5-9338-F2BADF7E0A4C}" destId="{A8C13BB5-1B6B-4985-82E0-B3536A9E44B0}" srcOrd="3" destOrd="0" parTransId="{1C33A4E2-1823-4B65-AECD-031950A1EC63}" sibTransId="{ED9C9492-5A17-49AA-8D18-B15806FEA476}"/>
    <dgm:cxn modelId="{7C2150C1-A3C9-4B03-80C0-0182C1EBE108}" srcId="{D8B44E38-6BE2-48B5-9338-F2BADF7E0A4C}" destId="{3AB7A5F9-9AF2-4F43-8148-48B615D76E93}" srcOrd="0" destOrd="0" parTransId="{8D763671-9F99-42E4-94B2-8EA26E8DE6FC}" sibTransId="{B541711B-B16F-4789-B9F5-17D52E9C1B5B}"/>
    <dgm:cxn modelId="{BAD6E0A9-C521-42A8-B348-896FC7FDDCEF}" srcId="{D8B44E38-6BE2-48B5-9338-F2BADF7E0A4C}" destId="{D8207779-92B7-4F0E-BFCE-BDACE66161F3}" srcOrd="2" destOrd="0" parTransId="{229774BD-3A58-4836-9158-32CBCBA8E488}" sibTransId="{4176A22D-715D-448D-9F0C-8874A3DACA22}"/>
    <dgm:cxn modelId="{6B6E2666-DCF1-4E6A-834A-21C09E6C22A3}" type="presOf" srcId="{3AB7A5F9-9AF2-4F43-8148-48B615D76E93}" destId="{23A34D26-9358-47A2-8EA2-CF2BE2B963EC}" srcOrd="0" destOrd="0" presId="urn:microsoft.com/office/officeart/2005/8/layout/vList3#3"/>
    <dgm:cxn modelId="{69D4AF42-9E9D-4553-A481-9898F3759E49}" type="presParOf" srcId="{A15BB25F-64DC-4FC8-9BD1-55316AF7F622}" destId="{73A5CAA2-1366-4EEE-AD69-6633F7A059F0}" srcOrd="0" destOrd="0" presId="urn:microsoft.com/office/officeart/2005/8/layout/vList3#3"/>
    <dgm:cxn modelId="{0B21635A-6094-48CA-820C-E1BE24049FCF}" type="presParOf" srcId="{73A5CAA2-1366-4EEE-AD69-6633F7A059F0}" destId="{195E1C24-2DF6-4641-B0BE-C6104AF4414E}" srcOrd="0" destOrd="0" presId="urn:microsoft.com/office/officeart/2005/8/layout/vList3#3"/>
    <dgm:cxn modelId="{C4746227-21D3-427F-A1C9-FCC155719946}" type="presParOf" srcId="{73A5CAA2-1366-4EEE-AD69-6633F7A059F0}" destId="{23A34D26-9358-47A2-8EA2-CF2BE2B963EC}" srcOrd="1" destOrd="0" presId="urn:microsoft.com/office/officeart/2005/8/layout/vList3#3"/>
    <dgm:cxn modelId="{D4963034-264E-4273-BBA2-244E91FA7466}" type="presParOf" srcId="{A15BB25F-64DC-4FC8-9BD1-55316AF7F622}" destId="{CCA6C5C4-B0B3-4BDB-A8B0-3F50667DD699}" srcOrd="1" destOrd="0" presId="urn:microsoft.com/office/officeart/2005/8/layout/vList3#3"/>
    <dgm:cxn modelId="{63ABFDDF-B03B-4CDA-B3AA-DE40A4D39574}" type="presParOf" srcId="{A15BB25F-64DC-4FC8-9BD1-55316AF7F622}" destId="{81ED6BE5-A820-4DD7-AE2F-C1A1221FC36A}" srcOrd="2" destOrd="0" presId="urn:microsoft.com/office/officeart/2005/8/layout/vList3#3"/>
    <dgm:cxn modelId="{09E17C0E-7FC7-4E15-9259-3A6D60E1D318}" type="presParOf" srcId="{81ED6BE5-A820-4DD7-AE2F-C1A1221FC36A}" destId="{957F8A37-E9B4-47B5-8C53-E2CDE31B07B5}" srcOrd="0" destOrd="0" presId="urn:microsoft.com/office/officeart/2005/8/layout/vList3#3"/>
    <dgm:cxn modelId="{4D5D2BB0-C4C6-4CFE-B907-202846245147}" type="presParOf" srcId="{81ED6BE5-A820-4DD7-AE2F-C1A1221FC36A}" destId="{0E5C02B8-0BF7-4C92-A04E-B10EAF1A78CF}" srcOrd="1" destOrd="0" presId="urn:microsoft.com/office/officeart/2005/8/layout/vList3#3"/>
    <dgm:cxn modelId="{2CCE28A6-5F3A-4F21-AF25-D37D55303717}" type="presParOf" srcId="{A15BB25F-64DC-4FC8-9BD1-55316AF7F622}" destId="{C67B0B04-477D-4BEB-A772-9F652ADE8F16}" srcOrd="3" destOrd="0" presId="urn:microsoft.com/office/officeart/2005/8/layout/vList3#3"/>
    <dgm:cxn modelId="{D4E6587A-71C4-435C-9793-1C537DFB5FF1}" type="presParOf" srcId="{A15BB25F-64DC-4FC8-9BD1-55316AF7F622}" destId="{AA057B9D-8ABD-4E14-8A6C-78A3C072D6BC}" srcOrd="4" destOrd="0" presId="urn:microsoft.com/office/officeart/2005/8/layout/vList3#3"/>
    <dgm:cxn modelId="{D2092D28-676A-44E2-A994-44843D3B8F3F}" type="presParOf" srcId="{AA057B9D-8ABD-4E14-8A6C-78A3C072D6BC}" destId="{D2AE5342-D298-4F87-AD2F-5D01056C4BFA}" srcOrd="0" destOrd="0" presId="urn:microsoft.com/office/officeart/2005/8/layout/vList3#3"/>
    <dgm:cxn modelId="{2FB4218B-0746-4309-ADBF-2BFD86E656A7}" type="presParOf" srcId="{AA057B9D-8ABD-4E14-8A6C-78A3C072D6BC}" destId="{CB9A7FAB-C6EF-481C-BA28-D4E9657BD9C5}" srcOrd="1" destOrd="0" presId="urn:microsoft.com/office/officeart/2005/8/layout/vList3#3"/>
    <dgm:cxn modelId="{97EF28D7-8C7D-4609-AF30-EB44AFAAF1D6}" type="presParOf" srcId="{A15BB25F-64DC-4FC8-9BD1-55316AF7F622}" destId="{4F6CD8E7-4C0B-4A08-B9EF-B4D209E58EB0}" srcOrd="5" destOrd="0" presId="urn:microsoft.com/office/officeart/2005/8/layout/vList3#3"/>
    <dgm:cxn modelId="{86AC7C0D-E753-4399-8AB9-4AA408F9F088}" type="presParOf" srcId="{A15BB25F-64DC-4FC8-9BD1-55316AF7F622}" destId="{21D5372B-8981-4D40-BFE8-919A47CB9A47}" srcOrd="6" destOrd="0" presId="urn:microsoft.com/office/officeart/2005/8/layout/vList3#3"/>
    <dgm:cxn modelId="{12097157-4590-486F-A40B-E9BA091D1C1A}" type="presParOf" srcId="{21D5372B-8981-4D40-BFE8-919A47CB9A47}" destId="{DE7B49EF-2D8A-4403-BF0F-DC17E617CB6F}" srcOrd="0" destOrd="0" presId="urn:microsoft.com/office/officeart/2005/8/layout/vList3#3"/>
    <dgm:cxn modelId="{79A4ABD7-80D7-4A57-9186-AF5A6AA26773}" type="presParOf" srcId="{21D5372B-8981-4D40-BFE8-919A47CB9A47}" destId="{1A81BBE5-9022-4246-A17C-EA02AD653784}" srcOrd="1" destOrd="0" presId="urn:microsoft.com/office/officeart/2005/8/layout/vList3#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526DF1-3C6B-4128-A475-512CF6000A5B}">
      <dsp:nvSpPr>
        <dsp:cNvPr id="0" name=""/>
        <dsp:cNvSpPr/>
      </dsp:nvSpPr>
      <dsp:spPr>
        <a:xfrm>
          <a:off x="0" y="0"/>
          <a:ext cx="6019800" cy="8323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err="1" smtClean="0"/>
            <a:t>Gwybodaeth</a:t>
          </a:r>
          <a:r>
            <a:rPr lang="en-GB" sz="2100" kern="1200" dirty="0" smtClean="0"/>
            <a:t> a </a:t>
          </a:r>
          <a:r>
            <a:rPr lang="en-GB" sz="2100" kern="1200" dirty="0" err="1" smtClean="0"/>
            <a:t>dealltwriaeth</a:t>
          </a:r>
          <a:endParaRPr lang="en-GB" sz="2100" kern="1200" dirty="0" smtClean="0"/>
        </a:p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i="1" kern="1200" dirty="0" smtClean="0"/>
            <a:t>Knowledge and understanding</a:t>
          </a:r>
          <a:endParaRPr lang="en-US" sz="2100" i="1" kern="1200" dirty="0"/>
        </a:p>
      </dsp:txBody>
      <dsp:txXfrm>
        <a:off x="1287199" y="0"/>
        <a:ext cx="4732600" cy="832395"/>
      </dsp:txXfrm>
    </dsp:sp>
    <dsp:sp modelId="{D41FA3BE-EA98-46A9-8690-D045D36B0180}">
      <dsp:nvSpPr>
        <dsp:cNvPr id="0" name=""/>
        <dsp:cNvSpPr/>
      </dsp:nvSpPr>
      <dsp:spPr>
        <a:xfrm>
          <a:off x="83239" y="83239"/>
          <a:ext cx="1203960" cy="665916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0" b="-10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EED690-EB58-4CC0-9CB4-1501DD35F1BB}">
      <dsp:nvSpPr>
        <dsp:cNvPr id="0" name=""/>
        <dsp:cNvSpPr/>
      </dsp:nvSpPr>
      <dsp:spPr>
        <a:xfrm>
          <a:off x="0" y="915635"/>
          <a:ext cx="6019800" cy="8323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err="1" smtClean="0"/>
            <a:t>Sgiliau</a:t>
          </a:r>
          <a:r>
            <a:rPr lang="en-GB" sz="2100" kern="1200" dirty="0" smtClean="0"/>
            <a:t> </a:t>
          </a:r>
          <a:r>
            <a:rPr lang="en-GB" sz="2100" kern="1200" dirty="0" err="1" smtClean="0"/>
            <a:t>deallusol</a:t>
          </a:r>
          <a:endParaRPr lang="en-GB" sz="2100" kern="1200" dirty="0" smtClean="0"/>
        </a:p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i="1" kern="1200" dirty="0" smtClean="0"/>
            <a:t>Intellectual skills</a:t>
          </a:r>
          <a:endParaRPr lang="en-US" sz="2100" i="1" kern="1200" dirty="0"/>
        </a:p>
      </dsp:txBody>
      <dsp:txXfrm>
        <a:off x="1287199" y="915635"/>
        <a:ext cx="4732600" cy="832395"/>
      </dsp:txXfrm>
    </dsp:sp>
    <dsp:sp modelId="{6DE6B2BF-7F0B-441B-B6D8-A31242805C1F}">
      <dsp:nvSpPr>
        <dsp:cNvPr id="0" name=""/>
        <dsp:cNvSpPr/>
      </dsp:nvSpPr>
      <dsp:spPr>
        <a:xfrm>
          <a:off x="83239" y="998874"/>
          <a:ext cx="1203960" cy="665916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0" b="-10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E05B74-9C7F-462B-820A-CED01AD18CD9}">
      <dsp:nvSpPr>
        <dsp:cNvPr id="0" name=""/>
        <dsp:cNvSpPr/>
      </dsp:nvSpPr>
      <dsp:spPr>
        <a:xfrm>
          <a:off x="0" y="1831270"/>
          <a:ext cx="6019800" cy="8323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err="1" smtClean="0"/>
            <a:t>Cymwysiadau</a:t>
          </a:r>
          <a:r>
            <a:rPr lang="en-GB" sz="2100" kern="1200" dirty="0" smtClean="0"/>
            <a:t> </a:t>
          </a:r>
          <a:r>
            <a:rPr lang="en-GB" sz="2100" kern="1200" dirty="0" err="1" smtClean="0"/>
            <a:t>pedagogaidd</a:t>
          </a:r>
          <a:r>
            <a:rPr lang="en-GB" sz="2100" kern="1200" dirty="0" smtClean="0"/>
            <a:t> a </a:t>
          </a:r>
          <a:r>
            <a:rPr lang="en-GB" sz="2100" kern="1200" dirty="0" err="1" smtClean="0"/>
            <a:t>phroffesiynol</a:t>
          </a:r>
          <a:endParaRPr lang="en-GB" sz="2100" kern="1200" dirty="0" smtClean="0"/>
        </a:p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i="1" kern="1200" dirty="0" smtClean="0"/>
            <a:t>Pedagogic and professional applications</a:t>
          </a:r>
          <a:endParaRPr lang="en-US" sz="2100" i="1" kern="1200" dirty="0"/>
        </a:p>
      </dsp:txBody>
      <dsp:txXfrm>
        <a:off x="1287199" y="1831270"/>
        <a:ext cx="4732600" cy="832395"/>
      </dsp:txXfrm>
    </dsp:sp>
    <dsp:sp modelId="{E0903D5F-5390-43FD-9E97-AD47BAB6C08F}">
      <dsp:nvSpPr>
        <dsp:cNvPr id="0" name=""/>
        <dsp:cNvSpPr/>
      </dsp:nvSpPr>
      <dsp:spPr>
        <a:xfrm>
          <a:off x="83239" y="1914510"/>
          <a:ext cx="1203960" cy="665916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0" b="-10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82305E-E5FF-43EF-ACF3-C6EAB5DD0806}">
      <dsp:nvSpPr>
        <dsp:cNvPr id="0" name=""/>
        <dsp:cNvSpPr/>
      </dsp:nvSpPr>
      <dsp:spPr>
        <a:xfrm>
          <a:off x="0" y="2746905"/>
          <a:ext cx="6019800" cy="8323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err="1" smtClean="0"/>
            <a:t>Sgiliau</a:t>
          </a:r>
          <a:r>
            <a:rPr lang="en-GB" sz="2100" kern="1200" dirty="0" smtClean="0"/>
            <a:t> </a:t>
          </a:r>
          <a:r>
            <a:rPr lang="en-GB" sz="2100" kern="1200" dirty="0" err="1" smtClean="0"/>
            <a:t>allweddol</a:t>
          </a:r>
          <a:r>
            <a:rPr lang="en-GB" sz="2100" kern="1200" dirty="0" smtClean="0"/>
            <a:t>/</a:t>
          </a:r>
          <a:r>
            <a:rPr lang="en-GB" sz="2100" kern="1200" dirty="0" err="1" smtClean="0"/>
            <a:t>trosglwyddadwy</a:t>
          </a:r>
          <a:r>
            <a:rPr lang="en-GB" sz="2100" kern="1200" dirty="0" smtClean="0"/>
            <a:t> </a:t>
          </a:r>
          <a:r>
            <a:rPr lang="en-GB" sz="2100" i="1" kern="1200" dirty="0" smtClean="0"/>
            <a:t>Key/transferable skills</a:t>
          </a:r>
          <a:endParaRPr lang="en-US" sz="2100" i="1" kern="1200" dirty="0"/>
        </a:p>
      </dsp:txBody>
      <dsp:txXfrm>
        <a:off x="1287199" y="2746905"/>
        <a:ext cx="4732600" cy="832395"/>
      </dsp:txXfrm>
    </dsp:sp>
    <dsp:sp modelId="{0EC9C202-F4BA-423A-BE62-B300886326C8}">
      <dsp:nvSpPr>
        <dsp:cNvPr id="0" name=""/>
        <dsp:cNvSpPr/>
      </dsp:nvSpPr>
      <dsp:spPr>
        <a:xfrm>
          <a:off x="83239" y="2830145"/>
          <a:ext cx="1203960" cy="665916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1000" b="-31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B9E09D-5E0B-4A4B-B130-CAB98A115527}">
      <dsp:nvSpPr>
        <dsp:cNvPr id="0" name=""/>
        <dsp:cNvSpPr/>
      </dsp:nvSpPr>
      <dsp:spPr>
        <a:xfrm>
          <a:off x="2590800" y="0"/>
          <a:ext cx="2133600" cy="2133600"/>
        </a:xfrm>
        <a:prstGeom prst="triangle">
          <a:avLst/>
        </a:prstGeom>
        <a:solidFill>
          <a:srgbClr val="FF00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0" kern="1200" dirty="0" err="1" smtClean="0">
              <a:solidFill>
                <a:schemeClr val="tx1"/>
              </a:solidFill>
            </a:rPr>
            <a:t>Theori</a:t>
          </a:r>
          <a:endParaRPr lang="en-GB" sz="2000" b="0" kern="1200" dirty="0" smtClean="0">
            <a:solidFill>
              <a:schemeClr val="tx1"/>
            </a:solidFill>
          </a:endParaRP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0" i="1" kern="1200" dirty="0" smtClean="0">
              <a:solidFill>
                <a:schemeClr val="tx1"/>
              </a:solidFill>
            </a:rPr>
            <a:t>Theory</a:t>
          </a:r>
          <a:endParaRPr lang="en-US" sz="2000" b="0" i="1" kern="1200" dirty="0">
            <a:solidFill>
              <a:schemeClr val="tx1"/>
            </a:solidFill>
          </a:endParaRPr>
        </a:p>
      </dsp:txBody>
      <dsp:txXfrm>
        <a:off x="3124200" y="1066800"/>
        <a:ext cx="1066800" cy="1066800"/>
      </dsp:txXfrm>
    </dsp:sp>
    <dsp:sp modelId="{51F9DB22-668F-4D20-B03F-27372E8C4427}">
      <dsp:nvSpPr>
        <dsp:cNvPr id="0" name=""/>
        <dsp:cNvSpPr/>
      </dsp:nvSpPr>
      <dsp:spPr>
        <a:xfrm>
          <a:off x="1523999" y="2133600"/>
          <a:ext cx="2133600" cy="2133600"/>
        </a:xfrm>
        <a:prstGeom prst="triangle">
          <a:avLst/>
        </a:prstGeom>
        <a:solidFill>
          <a:srgbClr val="7030A0"/>
        </a:solidFill>
        <a:ln w="15875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err="1" smtClean="0">
              <a:solidFill>
                <a:schemeClr val="tx1"/>
              </a:solidFill>
            </a:rPr>
            <a:t>Polisi</a:t>
          </a:r>
          <a:endParaRPr lang="en-GB" sz="2200" kern="1200" dirty="0" smtClean="0">
            <a:solidFill>
              <a:schemeClr val="tx1"/>
            </a:solidFill>
          </a:endParaRP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i="1" kern="1200" dirty="0" smtClean="0">
              <a:solidFill>
                <a:schemeClr val="tx1"/>
              </a:solidFill>
            </a:rPr>
            <a:t>Policy</a:t>
          </a:r>
          <a:endParaRPr lang="en-US" sz="2200" i="1" kern="1200" dirty="0">
            <a:solidFill>
              <a:schemeClr val="tx1"/>
            </a:solidFill>
          </a:endParaRPr>
        </a:p>
      </dsp:txBody>
      <dsp:txXfrm>
        <a:off x="2057399" y="3200400"/>
        <a:ext cx="1066800" cy="1066800"/>
      </dsp:txXfrm>
    </dsp:sp>
    <dsp:sp modelId="{A1DCD35F-1EE7-4D17-B85F-0B84EDBEDBB1}">
      <dsp:nvSpPr>
        <dsp:cNvPr id="0" name=""/>
        <dsp:cNvSpPr/>
      </dsp:nvSpPr>
      <dsp:spPr>
        <a:xfrm rot="10800000">
          <a:off x="2590800" y="2133600"/>
          <a:ext cx="2133600" cy="2133600"/>
        </a:xfrm>
        <a:prstGeom prst="triangle">
          <a:avLst/>
        </a:prstGeom>
        <a:solidFill>
          <a:srgbClr val="00B05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err="1" smtClean="0">
              <a:solidFill>
                <a:schemeClr val="tx1"/>
              </a:solidFill>
            </a:rPr>
            <a:t>Ymarfer</a:t>
          </a:r>
          <a:endParaRPr lang="en-GB" sz="1900" kern="1200" dirty="0" smtClean="0">
            <a:solidFill>
              <a:schemeClr val="tx1"/>
            </a:solidFill>
          </a:endParaRP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i="1" kern="1200" dirty="0" smtClean="0">
              <a:solidFill>
                <a:schemeClr val="tx1"/>
              </a:solidFill>
            </a:rPr>
            <a:t>Practice</a:t>
          </a:r>
          <a:endParaRPr lang="en-US" sz="1900" i="1" kern="1200" dirty="0">
            <a:solidFill>
              <a:schemeClr val="tx1"/>
            </a:solidFill>
          </a:endParaRPr>
        </a:p>
      </dsp:txBody>
      <dsp:txXfrm rot="10800000">
        <a:off x="3124200" y="2133600"/>
        <a:ext cx="1066800" cy="1066800"/>
      </dsp:txXfrm>
    </dsp:sp>
    <dsp:sp modelId="{573C35AC-36E8-4A77-AFCA-73EA45356AA5}">
      <dsp:nvSpPr>
        <dsp:cNvPr id="0" name=""/>
        <dsp:cNvSpPr/>
      </dsp:nvSpPr>
      <dsp:spPr>
        <a:xfrm>
          <a:off x="3657600" y="2133600"/>
          <a:ext cx="2133600" cy="2133600"/>
        </a:xfrm>
        <a:prstGeom prst="triangle">
          <a:avLst/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err="1" smtClean="0">
              <a:solidFill>
                <a:schemeClr val="tx1"/>
              </a:solidFill>
            </a:rPr>
            <a:t>Moeseg</a:t>
          </a:r>
          <a:endParaRPr lang="en-GB" sz="2200" kern="1200" dirty="0" smtClean="0">
            <a:solidFill>
              <a:schemeClr val="tx1"/>
            </a:solidFill>
          </a:endParaRP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i="1" kern="1200" dirty="0" smtClean="0">
              <a:solidFill>
                <a:schemeClr val="tx1"/>
              </a:solidFill>
            </a:rPr>
            <a:t>Ethics</a:t>
          </a:r>
          <a:endParaRPr lang="en-US" sz="2200" i="1" kern="1200" dirty="0">
            <a:solidFill>
              <a:schemeClr val="tx1"/>
            </a:solidFill>
          </a:endParaRPr>
        </a:p>
      </dsp:txBody>
      <dsp:txXfrm>
        <a:off x="4191000" y="3200400"/>
        <a:ext cx="1066800" cy="10668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A34D26-9358-47A2-8EA2-CF2BE2B963EC}">
      <dsp:nvSpPr>
        <dsp:cNvPr id="0" name=""/>
        <dsp:cNvSpPr/>
      </dsp:nvSpPr>
      <dsp:spPr>
        <a:xfrm rot="10800000">
          <a:off x="1175466" y="1725"/>
          <a:ext cx="4003167" cy="668600"/>
        </a:xfrm>
        <a:prstGeom prst="homePlate">
          <a:avLst/>
        </a:prstGeom>
        <a:solidFill>
          <a:schemeClr val="accent5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4834" tIns="68580" rIns="128016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>
              <a:solidFill>
                <a:schemeClr val="tx1"/>
              </a:solidFill>
            </a:rPr>
            <a:t>iaith</a:t>
          </a:r>
          <a:r>
            <a:rPr lang="en-GB" sz="1800" kern="1200" dirty="0" smtClean="0">
              <a:solidFill>
                <a:schemeClr val="tx1"/>
              </a:solidFill>
            </a:rPr>
            <a:t>/language</a:t>
          </a:r>
          <a:endParaRPr lang="en-US" sz="1800" kern="1200" dirty="0">
            <a:solidFill>
              <a:schemeClr val="tx1"/>
            </a:solidFill>
          </a:endParaRPr>
        </a:p>
      </dsp:txBody>
      <dsp:txXfrm rot="10800000">
        <a:off x="1342616" y="1725"/>
        <a:ext cx="3836017" cy="668600"/>
      </dsp:txXfrm>
    </dsp:sp>
    <dsp:sp modelId="{195E1C24-2DF6-4641-B0BE-C6104AF4414E}">
      <dsp:nvSpPr>
        <dsp:cNvPr id="0" name=""/>
        <dsp:cNvSpPr/>
      </dsp:nvSpPr>
      <dsp:spPr>
        <a:xfrm>
          <a:off x="841166" y="1725"/>
          <a:ext cx="668600" cy="668600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4000" r="-24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5C02B8-0BF7-4C92-A04E-B10EAF1A78CF}">
      <dsp:nvSpPr>
        <dsp:cNvPr id="0" name=""/>
        <dsp:cNvSpPr/>
      </dsp:nvSpPr>
      <dsp:spPr>
        <a:xfrm rot="10800000">
          <a:off x="1175466" y="869908"/>
          <a:ext cx="4003167" cy="668600"/>
        </a:xfrm>
        <a:prstGeom prst="homePlate">
          <a:avLst/>
        </a:prstGeom>
        <a:solidFill>
          <a:schemeClr val="accent1">
            <a:lumMod val="60000"/>
            <a:lumOff val="40000"/>
          </a:schemeClr>
        </a:solidFill>
        <a:ln w="15875" cap="flat" cmpd="sng" algn="ctr">
          <a:solidFill>
            <a:srgbClr val="FFC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4834" tIns="68580" rIns="128016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>
              <a:solidFill>
                <a:schemeClr val="tx1"/>
              </a:solidFill>
            </a:rPr>
            <a:t>strwythur</a:t>
          </a:r>
          <a:r>
            <a:rPr lang="en-GB" sz="1800" kern="1200" dirty="0" smtClean="0">
              <a:solidFill>
                <a:schemeClr val="tx1"/>
              </a:solidFill>
            </a:rPr>
            <a:t>/structure</a:t>
          </a:r>
          <a:endParaRPr lang="en-US" sz="1800" kern="1200" dirty="0">
            <a:solidFill>
              <a:schemeClr val="tx1"/>
            </a:solidFill>
          </a:endParaRPr>
        </a:p>
      </dsp:txBody>
      <dsp:txXfrm rot="10800000">
        <a:off x="1342616" y="869908"/>
        <a:ext cx="3836017" cy="668600"/>
      </dsp:txXfrm>
    </dsp:sp>
    <dsp:sp modelId="{957F8A37-E9B4-47B5-8C53-E2CDE31B07B5}">
      <dsp:nvSpPr>
        <dsp:cNvPr id="0" name=""/>
        <dsp:cNvSpPr/>
      </dsp:nvSpPr>
      <dsp:spPr>
        <a:xfrm>
          <a:off x="841166" y="869908"/>
          <a:ext cx="668600" cy="668600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4000" r="-24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9A7FAB-C6EF-481C-BA28-D4E9657BD9C5}">
      <dsp:nvSpPr>
        <dsp:cNvPr id="0" name=""/>
        <dsp:cNvSpPr/>
      </dsp:nvSpPr>
      <dsp:spPr>
        <a:xfrm rot="10800000">
          <a:off x="1166299" y="1720179"/>
          <a:ext cx="4003167" cy="668600"/>
        </a:xfrm>
        <a:prstGeom prst="homePlate">
          <a:avLst/>
        </a:prstGeom>
        <a:solidFill>
          <a:srgbClr val="FFC000"/>
        </a:solidFill>
        <a:ln w="15875" cap="flat" cmpd="sng" algn="ctr">
          <a:solidFill>
            <a:srgbClr val="FFC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4834" tIns="68580" rIns="128016" bIns="6858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800" kern="1200" dirty="0" err="1" smtClean="0">
              <a:solidFill>
                <a:schemeClr val="tx1"/>
              </a:solidFill>
            </a:rPr>
            <a:t>cyfeirnodi</a:t>
          </a:r>
          <a:r>
            <a:rPr lang="en-GB" sz="1800" kern="1200" dirty="0" smtClean="0">
              <a:solidFill>
                <a:schemeClr val="tx1"/>
              </a:solidFill>
            </a:rPr>
            <a:t>/referencing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 dirty="0" smtClean="0"/>
        </a:p>
      </dsp:txBody>
      <dsp:txXfrm rot="10800000">
        <a:off x="1333449" y="1720179"/>
        <a:ext cx="3836017" cy="668600"/>
      </dsp:txXfrm>
    </dsp:sp>
    <dsp:sp modelId="{D2AE5342-D298-4F87-AD2F-5D01056C4BFA}">
      <dsp:nvSpPr>
        <dsp:cNvPr id="0" name=""/>
        <dsp:cNvSpPr/>
      </dsp:nvSpPr>
      <dsp:spPr>
        <a:xfrm>
          <a:off x="841166" y="1738091"/>
          <a:ext cx="668600" cy="668600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4000" r="-24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81BBE5-9022-4246-A17C-EA02AD653784}">
      <dsp:nvSpPr>
        <dsp:cNvPr id="0" name=""/>
        <dsp:cNvSpPr/>
      </dsp:nvSpPr>
      <dsp:spPr>
        <a:xfrm rot="10800000">
          <a:off x="1175466" y="2606273"/>
          <a:ext cx="4003167" cy="66860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4834" tIns="68580" rIns="128016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>
              <a:solidFill>
                <a:schemeClr val="tx1"/>
              </a:solidFill>
            </a:rPr>
            <a:t>cyflwyniad</a:t>
          </a:r>
          <a:r>
            <a:rPr lang="en-GB" sz="1800" kern="1200" dirty="0" smtClean="0">
              <a:solidFill>
                <a:schemeClr val="tx1"/>
              </a:solidFill>
            </a:rPr>
            <a:t>/presentation</a:t>
          </a:r>
        </a:p>
      </dsp:txBody>
      <dsp:txXfrm rot="10800000">
        <a:off x="1342616" y="2606273"/>
        <a:ext cx="3836017" cy="668600"/>
      </dsp:txXfrm>
    </dsp:sp>
    <dsp:sp modelId="{DE7B49EF-2D8A-4403-BF0F-DC17E617CB6F}">
      <dsp:nvSpPr>
        <dsp:cNvPr id="0" name=""/>
        <dsp:cNvSpPr/>
      </dsp:nvSpPr>
      <dsp:spPr>
        <a:xfrm>
          <a:off x="841166" y="2606273"/>
          <a:ext cx="668600" cy="668600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4000" r="-24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#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6A4A2-DA1B-438F-BA34-A8814DB53EAE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0FCB191B-E9D1-4C6A-88B7-3AE420C12958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6A4A2-DA1B-438F-BA34-A8814DB53EAE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B191B-E9D1-4C6A-88B7-3AE420C12958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6A4A2-DA1B-438F-BA34-A8814DB53EAE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B191B-E9D1-4C6A-88B7-3AE420C12958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6A4A2-DA1B-438F-BA34-A8814DB53EAE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B191B-E9D1-4C6A-88B7-3AE420C12958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6A4A2-DA1B-438F-BA34-A8814DB53EAE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B191B-E9D1-4C6A-88B7-3AE420C1295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6A4A2-DA1B-438F-BA34-A8814DB53EAE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B191B-E9D1-4C6A-88B7-3AE420C1295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6A4A2-DA1B-438F-BA34-A8814DB53EAE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B191B-E9D1-4C6A-88B7-3AE420C1295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6A4A2-DA1B-438F-BA34-A8814DB53EAE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B191B-E9D1-4C6A-88B7-3AE420C12958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71F6A4A2-DA1B-438F-BA34-A8814DB53EAE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B191B-E9D1-4C6A-88B7-3AE420C12958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6A4A2-DA1B-438F-BA34-A8814DB53EAE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B191B-E9D1-4C6A-88B7-3AE420C1295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6A4A2-DA1B-438F-BA34-A8814DB53EAE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B191B-E9D1-4C6A-88B7-3AE420C12958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6A4A2-DA1B-438F-BA34-A8814DB53EAE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0FCB191B-E9D1-4C6A-88B7-3AE420C1295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3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6" r:id="rId1"/>
    <p:sldLayoutId id="2147484057" r:id="rId2"/>
    <p:sldLayoutId id="2147484058" r:id="rId3"/>
    <p:sldLayoutId id="2147484059" r:id="rId4"/>
    <p:sldLayoutId id="2147484060" r:id="rId5"/>
    <p:sldLayoutId id="2147484061" r:id="rId6"/>
    <p:sldLayoutId id="2147484062" r:id="rId7"/>
    <p:sldLayoutId id="2147484063" r:id="rId8"/>
    <p:sldLayoutId id="2147484064" r:id="rId9"/>
    <p:sldLayoutId id="2147484065" r:id="rId10"/>
    <p:sldLayoutId id="2147484066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chart" Target="../charts/char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mailto:n.ryder@uwtsd.ac.uk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-990600"/>
            <a:ext cx="7772400" cy="2895600"/>
          </a:xfrm>
        </p:spPr>
        <p:txBody>
          <a:bodyPr>
            <a:normAutofit/>
          </a:bodyPr>
          <a:lstStyle/>
          <a:p>
            <a:r>
              <a:rPr lang="en-GB" dirty="0" err="1" smtClean="0">
                <a:solidFill>
                  <a:srgbClr val="C00000"/>
                </a:solidFill>
              </a:rPr>
              <a:t>Sesiwn</a:t>
            </a:r>
            <a:r>
              <a:rPr lang="en-GB" dirty="0" smtClean="0">
                <a:solidFill>
                  <a:srgbClr val="C00000"/>
                </a:solidFill>
              </a:rPr>
              <a:t> </a:t>
            </a:r>
            <a:r>
              <a:rPr lang="en-GB" dirty="0" err="1" smtClean="0">
                <a:solidFill>
                  <a:srgbClr val="C00000"/>
                </a:solidFill>
              </a:rPr>
              <a:t>adolygu</a:t>
            </a:r>
            <a:r>
              <a:rPr lang="en-GB" dirty="0" smtClean="0">
                <a:solidFill>
                  <a:srgbClr val="C00000"/>
                </a:solidFill>
              </a:rPr>
              <a:t/>
            </a:r>
            <a:br>
              <a:rPr lang="en-GB" dirty="0" smtClean="0">
                <a:solidFill>
                  <a:srgbClr val="C00000"/>
                </a:solidFill>
              </a:rPr>
            </a:br>
            <a:r>
              <a:rPr lang="en-GB" i="1" dirty="0" smtClean="0">
                <a:solidFill>
                  <a:srgbClr val="C00000"/>
                </a:solidFill>
              </a:rPr>
              <a:t>Revision session</a:t>
            </a:r>
            <a:endParaRPr lang="en-US" i="1" dirty="0">
              <a:solidFill>
                <a:srgbClr val="C0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828800"/>
            <a:ext cx="6400800" cy="1295400"/>
          </a:xfrm>
        </p:spPr>
        <p:txBody>
          <a:bodyPr>
            <a:noAutofit/>
          </a:bodyPr>
          <a:lstStyle/>
          <a:p>
            <a:pPr algn="ctr"/>
            <a:r>
              <a:rPr lang="en-GB" sz="2400" dirty="0" smtClean="0">
                <a:solidFill>
                  <a:srgbClr val="800000"/>
                </a:solidFill>
              </a:rPr>
              <a:t>ECAD5003/C</a:t>
            </a:r>
          </a:p>
          <a:p>
            <a:pPr algn="ctr"/>
            <a:r>
              <a:rPr lang="en-GB" sz="2400" dirty="0" smtClean="0">
                <a:solidFill>
                  <a:srgbClr val="800000"/>
                </a:solidFill>
              </a:rPr>
              <a:t>Nanna </a:t>
            </a:r>
            <a:r>
              <a:rPr lang="en-GB" sz="2400" dirty="0" smtClean="0">
                <a:solidFill>
                  <a:srgbClr val="800000"/>
                </a:solidFill>
              </a:rPr>
              <a:t>Ryder</a:t>
            </a:r>
            <a:endParaRPr lang="en-GB" sz="2400" dirty="0" smtClean="0">
              <a:solidFill>
                <a:srgbClr val="800000"/>
              </a:solidFill>
            </a:endParaRPr>
          </a:p>
          <a:p>
            <a:pPr algn="ctr"/>
            <a:r>
              <a:rPr lang="en-GB" sz="2400" dirty="0" smtClean="0">
                <a:solidFill>
                  <a:srgbClr val="800000"/>
                </a:solidFill>
              </a:rPr>
              <a:t>20/03/19</a:t>
            </a:r>
            <a:endParaRPr lang="en-GB" sz="2400" dirty="0" smtClean="0">
              <a:solidFill>
                <a:srgbClr val="800000"/>
              </a:solidFill>
            </a:endParaRPr>
          </a:p>
          <a:p>
            <a:pPr algn="ctr"/>
            <a:endParaRPr lang="en-GB" sz="2800" dirty="0" smtClean="0">
              <a:solidFill>
                <a:srgbClr val="800000"/>
              </a:solidFill>
            </a:endParaRPr>
          </a:p>
          <a:p>
            <a:pPr algn="ctr"/>
            <a:endParaRPr lang="en-GB" sz="2000" dirty="0" smtClean="0">
              <a:solidFill>
                <a:srgbClr val="80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3659123"/>
            <a:ext cx="3201649" cy="2130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266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C00000"/>
                </a:solidFill>
              </a:rPr>
              <a:t>Nod</a:t>
            </a:r>
            <a:br>
              <a:rPr lang="en-GB" dirty="0" smtClean="0">
                <a:solidFill>
                  <a:srgbClr val="C00000"/>
                </a:solidFill>
              </a:rPr>
            </a:br>
            <a:r>
              <a:rPr lang="en-GB" i="1" dirty="0" smtClean="0">
                <a:solidFill>
                  <a:srgbClr val="C00000"/>
                </a:solidFill>
              </a:rPr>
              <a:t>Aim</a:t>
            </a:r>
            <a:endParaRPr lang="en-US" i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 err="1" smtClean="0"/>
              <a:t>Adolygu</a:t>
            </a:r>
            <a:r>
              <a:rPr lang="en-GB" sz="2400" dirty="0" smtClean="0"/>
              <a:t> </a:t>
            </a:r>
            <a:r>
              <a:rPr lang="en-GB" sz="2400" dirty="0" err="1" smtClean="0"/>
              <a:t>cynnwys</a:t>
            </a:r>
            <a:r>
              <a:rPr lang="en-GB" sz="2400" dirty="0" smtClean="0"/>
              <a:t> y </a:t>
            </a:r>
            <a:r>
              <a:rPr lang="en-GB" sz="2400" dirty="0" err="1" smtClean="0"/>
              <a:t>modwl</a:t>
            </a:r>
            <a:endParaRPr lang="en-GB" sz="2400" dirty="0" smtClean="0"/>
          </a:p>
          <a:p>
            <a:r>
              <a:rPr lang="en-GB" sz="2400" dirty="0" err="1" smtClean="0"/>
              <a:t>Mynd</a:t>
            </a:r>
            <a:r>
              <a:rPr lang="en-GB" sz="2400" dirty="0" smtClean="0"/>
              <a:t> </a:t>
            </a:r>
            <a:r>
              <a:rPr lang="en-GB" sz="2400" dirty="0" err="1" smtClean="0"/>
              <a:t>trwy</a:t>
            </a:r>
            <a:r>
              <a:rPr lang="en-GB" sz="2400" dirty="0" smtClean="0"/>
              <a:t> </a:t>
            </a:r>
            <a:r>
              <a:rPr lang="en-GB" sz="2400" dirty="0" err="1" smtClean="0"/>
              <a:t>ofynion</a:t>
            </a:r>
            <a:r>
              <a:rPr lang="en-GB" sz="2400" dirty="0" smtClean="0"/>
              <a:t> yr </a:t>
            </a:r>
            <a:r>
              <a:rPr lang="en-GB" sz="2400" dirty="0" err="1" smtClean="0"/>
              <a:t>aseiniad</a:t>
            </a:r>
            <a:endParaRPr lang="en-GB" sz="2400" dirty="0" smtClean="0"/>
          </a:p>
          <a:p>
            <a:r>
              <a:rPr lang="en-GB" sz="2400" dirty="0" err="1" smtClean="0"/>
              <a:t>Ateb</a:t>
            </a:r>
            <a:r>
              <a:rPr lang="en-GB" sz="2400" dirty="0" smtClean="0"/>
              <a:t> </a:t>
            </a:r>
            <a:r>
              <a:rPr lang="en-GB" sz="2400" dirty="0" err="1" smtClean="0"/>
              <a:t>unrhyw</a:t>
            </a:r>
            <a:r>
              <a:rPr lang="en-GB" sz="2400" dirty="0" smtClean="0"/>
              <a:t> </a:t>
            </a:r>
            <a:r>
              <a:rPr lang="en-GB" sz="2400" dirty="0" err="1" smtClean="0"/>
              <a:t>gwestiynau</a:t>
            </a:r>
            <a:endParaRPr lang="en-GB" sz="2400" dirty="0" smtClean="0"/>
          </a:p>
          <a:p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helpu</a:t>
            </a:r>
            <a:r>
              <a:rPr lang="en-GB" sz="2400" dirty="0"/>
              <a:t> chi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gyflawni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targedau</a:t>
            </a:r>
            <a:endParaRPr lang="en-GB" sz="2400" dirty="0"/>
          </a:p>
          <a:p>
            <a:endParaRPr lang="en-GB" dirty="0" smtClean="0"/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i="1" dirty="0" smtClean="0"/>
              <a:t>Revise course content</a:t>
            </a:r>
          </a:p>
          <a:p>
            <a:r>
              <a:rPr lang="en-GB" sz="2400" i="1" dirty="0" smtClean="0"/>
              <a:t>Go through the requirements of the assignment</a:t>
            </a:r>
          </a:p>
          <a:p>
            <a:r>
              <a:rPr lang="en-GB" sz="2400" i="1" dirty="0" smtClean="0"/>
              <a:t>Answer any questions</a:t>
            </a:r>
          </a:p>
          <a:p>
            <a:r>
              <a:rPr lang="en-GB" sz="2400" i="1" dirty="0" smtClean="0"/>
              <a:t>To help you achieve your targets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440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04800" y="381000"/>
            <a:ext cx="7862434" cy="1049235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C00000"/>
                </a:solidFill>
              </a:rPr>
              <a:t>Beth </a:t>
            </a:r>
            <a:r>
              <a:rPr lang="en-US" dirty="0" err="1" smtClean="0">
                <a:solidFill>
                  <a:srgbClr val="C00000"/>
                </a:solidFill>
              </a:rPr>
              <a:t>yw</a:t>
            </a:r>
            <a:r>
              <a:rPr lang="en-US" dirty="0" smtClean="0">
                <a:solidFill>
                  <a:srgbClr val="C00000"/>
                </a:solidFill>
              </a:rPr>
              <a:t> </a:t>
            </a:r>
            <a:r>
              <a:rPr lang="en-US" dirty="0" err="1" smtClean="0">
                <a:solidFill>
                  <a:srgbClr val="C00000"/>
                </a:solidFill>
              </a:rPr>
              <a:t>eich</a:t>
            </a:r>
            <a:r>
              <a:rPr lang="en-US" dirty="0" smtClean="0">
                <a:solidFill>
                  <a:srgbClr val="C00000"/>
                </a:solidFill>
              </a:rPr>
              <a:t> </a:t>
            </a:r>
            <a:r>
              <a:rPr lang="en-US" dirty="0" err="1" smtClean="0">
                <a:solidFill>
                  <a:srgbClr val="C00000"/>
                </a:solidFill>
              </a:rPr>
              <a:t>targedau</a:t>
            </a:r>
            <a:r>
              <a:rPr lang="en-US" dirty="0" smtClean="0">
                <a:solidFill>
                  <a:srgbClr val="C00000"/>
                </a:solidFill>
              </a:rPr>
              <a:t> </a:t>
            </a:r>
            <a:r>
              <a:rPr lang="en-US" dirty="0" err="1" smtClean="0">
                <a:solidFill>
                  <a:srgbClr val="C00000"/>
                </a:solidFill>
              </a:rPr>
              <a:t>personol</a:t>
            </a:r>
            <a:r>
              <a:rPr lang="en-US" dirty="0" smtClean="0">
                <a:solidFill>
                  <a:srgbClr val="C00000"/>
                </a:solidFill>
              </a:rPr>
              <a:t> chi?</a:t>
            </a:r>
            <a:br>
              <a:rPr lang="en-US" dirty="0" smtClean="0">
                <a:solidFill>
                  <a:srgbClr val="C00000"/>
                </a:solidFill>
              </a:rPr>
            </a:br>
            <a:r>
              <a:rPr lang="en-US" i="1" dirty="0" smtClean="0">
                <a:solidFill>
                  <a:srgbClr val="C00000"/>
                </a:solidFill>
              </a:rPr>
              <a:t>What are your personal targets?</a:t>
            </a:r>
            <a:endParaRPr lang="en-US" i="1" dirty="0">
              <a:solidFill>
                <a:srgbClr val="C000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1981200"/>
            <a:ext cx="3810000" cy="381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1000" y="228600"/>
            <a:ext cx="7756263" cy="1054250"/>
          </a:xfrm>
        </p:spPr>
        <p:txBody>
          <a:bodyPr>
            <a:normAutofit/>
          </a:bodyPr>
          <a:lstStyle/>
          <a:p>
            <a:r>
              <a:rPr lang="en-GB" dirty="0" err="1" smtClean="0">
                <a:solidFill>
                  <a:srgbClr val="800000"/>
                </a:solidFill>
              </a:rPr>
              <a:t>Ystyriwch</a:t>
            </a:r>
            <a:r>
              <a:rPr lang="en-GB" dirty="0" smtClean="0">
                <a:solidFill>
                  <a:srgbClr val="800000"/>
                </a:solidFill>
              </a:rPr>
              <a:t>:</a:t>
            </a:r>
            <a:br>
              <a:rPr lang="en-GB" dirty="0" smtClean="0">
                <a:solidFill>
                  <a:srgbClr val="800000"/>
                </a:solidFill>
              </a:rPr>
            </a:br>
            <a:r>
              <a:rPr lang="en-GB" i="1" dirty="0" smtClean="0">
                <a:solidFill>
                  <a:srgbClr val="800000"/>
                </a:solidFill>
              </a:rPr>
              <a:t>Consider:</a:t>
            </a:r>
            <a:endParaRPr lang="en-US" i="1" dirty="0">
              <a:solidFill>
                <a:srgbClr val="800000"/>
              </a:solidFill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441239468"/>
              </p:ext>
            </p:extLst>
          </p:nvPr>
        </p:nvGraphicFramePr>
        <p:xfrm>
          <a:off x="1933183" y="2197274"/>
          <a:ext cx="60198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9677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508" y="533400"/>
            <a:ext cx="8991600" cy="1054250"/>
          </a:xfrm>
        </p:spPr>
        <p:txBody>
          <a:bodyPr>
            <a:normAutofit fontScale="90000"/>
          </a:bodyPr>
          <a:lstStyle/>
          <a:p>
            <a:r>
              <a:rPr lang="en-GB" sz="4400" dirty="0" err="1" smtClean="0">
                <a:solidFill>
                  <a:srgbClr val="800000"/>
                </a:solidFill>
              </a:rPr>
              <a:t>Gwybodaeth</a:t>
            </a:r>
            <a:r>
              <a:rPr lang="en-GB" sz="4400" dirty="0" smtClean="0">
                <a:solidFill>
                  <a:srgbClr val="800000"/>
                </a:solidFill>
              </a:rPr>
              <a:t> a </a:t>
            </a:r>
            <a:r>
              <a:rPr lang="en-GB" sz="4400" dirty="0" err="1" smtClean="0">
                <a:solidFill>
                  <a:srgbClr val="800000"/>
                </a:solidFill>
              </a:rPr>
              <a:t>dealltwriaeth</a:t>
            </a:r>
            <a:r>
              <a:rPr lang="en-GB" sz="4400" dirty="0" smtClean="0">
                <a:solidFill>
                  <a:srgbClr val="800000"/>
                </a:solidFill>
              </a:rPr>
              <a:t/>
            </a:r>
            <a:br>
              <a:rPr lang="en-GB" sz="4400" dirty="0" smtClean="0">
                <a:solidFill>
                  <a:srgbClr val="800000"/>
                </a:solidFill>
              </a:rPr>
            </a:br>
            <a:r>
              <a:rPr lang="en-GB" sz="4400" i="1" dirty="0" smtClean="0">
                <a:solidFill>
                  <a:srgbClr val="800000"/>
                </a:solidFill>
              </a:rPr>
              <a:t>Knowledge and understanding</a:t>
            </a:r>
            <a:endParaRPr lang="en-US" sz="4400" i="1" dirty="0">
              <a:solidFill>
                <a:srgbClr val="8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2133600"/>
            <a:ext cx="4343400" cy="3840163"/>
          </a:xfrm>
        </p:spPr>
        <p:txBody>
          <a:bodyPr>
            <a:noAutofit/>
          </a:bodyPr>
          <a:lstStyle/>
          <a:p>
            <a:r>
              <a:rPr lang="en-GB" sz="1800" dirty="0" err="1" smtClean="0"/>
              <a:t>Terminoleg</a:t>
            </a:r>
            <a:r>
              <a:rPr lang="en-GB" sz="1800" dirty="0" smtClean="0"/>
              <a:t>, </a:t>
            </a:r>
            <a:r>
              <a:rPr lang="en-GB" sz="1800" dirty="0" err="1" smtClean="0"/>
              <a:t>e.e</a:t>
            </a:r>
            <a:r>
              <a:rPr lang="en-GB" sz="1800" dirty="0" smtClean="0"/>
              <a:t>. </a:t>
            </a:r>
            <a:r>
              <a:rPr lang="en-GB" sz="1800" dirty="0" err="1" smtClean="0"/>
              <a:t>Anghenion</a:t>
            </a:r>
            <a:r>
              <a:rPr lang="en-GB" sz="1800" dirty="0" smtClean="0"/>
              <a:t> </a:t>
            </a:r>
            <a:r>
              <a:rPr lang="en-GB" sz="1800" dirty="0" err="1" smtClean="0"/>
              <a:t>Dysgu</a:t>
            </a:r>
            <a:r>
              <a:rPr lang="en-GB" sz="1800" dirty="0" smtClean="0"/>
              <a:t> </a:t>
            </a:r>
            <a:r>
              <a:rPr lang="en-GB" sz="1800" dirty="0" err="1" smtClean="0"/>
              <a:t>Ychwanegol</a:t>
            </a:r>
            <a:endParaRPr lang="en-GB" sz="1800" dirty="0" smtClean="0"/>
          </a:p>
          <a:p>
            <a:r>
              <a:rPr lang="en-GB" sz="1800" dirty="0" err="1" smtClean="0"/>
              <a:t>Datblygiadau</a:t>
            </a:r>
            <a:r>
              <a:rPr lang="en-GB" sz="1800" dirty="0" smtClean="0"/>
              <a:t> </a:t>
            </a:r>
            <a:r>
              <a:rPr lang="en-GB" sz="1800" dirty="0" err="1" smtClean="0"/>
              <a:t>diweddar</a:t>
            </a:r>
            <a:endParaRPr lang="en-GB" sz="1800" dirty="0" smtClean="0"/>
          </a:p>
          <a:p>
            <a:r>
              <a:rPr lang="en-GB" sz="1800" dirty="0" err="1" smtClean="0"/>
              <a:t>Cynhwysiant</a:t>
            </a:r>
            <a:endParaRPr lang="en-GB" sz="1800" dirty="0" smtClean="0"/>
          </a:p>
          <a:p>
            <a:r>
              <a:rPr lang="en-GB" sz="1800" dirty="0" err="1" smtClean="0"/>
              <a:t>Hawliau</a:t>
            </a:r>
            <a:endParaRPr lang="en-GB" sz="1800" dirty="0" smtClean="0"/>
          </a:p>
          <a:p>
            <a:r>
              <a:rPr lang="en-GB" sz="1800" dirty="0" err="1" smtClean="0"/>
              <a:t>Cynllunio</a:t>
            </a:r>
            <a:r>
              <a:rPr lang="en-GB" sz="1800" dirty="0" smtClean="0"/>
              <a:t> </a:t>
            </a:r>
            <a:r>
              <a:rPr lang="mr-IN" sz="1800" dirty="0" smtClean="0"/>
              <a:t>–</a:t>
            </a:r>
            <a:r>
              <a:rPr lang="en-GB" sz="1800" dirty="0" smtClean="0"/>
              <a:t> </a:t>
            </a:r>
            <a:r>
              <a:rPr lang="en-GB" sz="1800" dirty="0" err="1" smtClean="0"/>
              <a:t>Cynllun</a:t>
            </a:r>
            <a:r>
              <a:rPr lang="en-GB" sz="1800" dirty="0" smtClean="0"/>
              <a:t> </a:t>
            </a:r>
            <a:r>
              <a:rPr lang="en-GB" sz="1800" dirty="0" err="1" smtClean="0"/>
              <a:t>Datblygu</a:t>
            </a:r>
            <a:r>
              <a:rPr lang="en-GB" sz="1800" dirty="0" smtClean="0"/>
              <a:t> </a:t>
            </a:r>
            <a:r>
              <a:rPr lang="en-GB" sz="1800" dirty="0" err="1" smtClean="0"/>
              <a:t>Unigol</a:t>
            </a:r>
            <a:endParaRPr lang="en-GB" sz="1800" dirty="0" smtClean="0"/>
          </a:p>
          <a:p>
            <a:r>
              <a:rPr lang="en-GB" sz="1800" dirty="0" smtClean="0"/>
              <a:t>Beth </a:t>
            </a:r>
            <a:r>
              <a:rPr lang="en-GB" sz="1800" dirty="0" err="1" smtClean="0"/>
              <a:t>ydych</a:t>
            </a:r>
            <a:r>
              <a:rPr lang="en-GB" sz="1800" dirty="0" smtClean="0"/>
              <a:t> </a:t>
            </a:r>
            <a:r>
              <a:rPr lang="en-GB" sz="1800" dirty="0" err="1" smtClean="0"/>
              <a:t>chi’n</a:t>
            </a:r>
            <a:r>
              <a:rPr lang="en-GB" sz="1800" dirty="0" smtClean="0"/>
              <a:t> </a:t>
            </a:r>
            <a:r>
              <a:rPr lang="en-GB" sz="1800" dirty="0" err="1" smtClean="0"/>
              <a:t>ei</a:t>
            </a:r>
            <a:r>
              <a:rPr lang="en-GB" sz="1800" dirty="0" smtClean="0"/>
              <a:t> </a:t>
            </a:r>
            <a:r>
              <a:rPr lang="en-GB" sz="1800" dirty="0" err="1" smtClean="0"/>
              <a:t>wybod</a:t>
            </a:r>
            <a:r>
              <a:rPr lang="en-GB" sz="1800" dirty="0" smtClean="0"/>
              <a:t> am </a:t>
            </a:r>
            <a:r>
              <a:rPr lang="en-GB" sz="1800" dirty="0" err="1" smtClean="0"/>
              <a:t>eich</a:t>
            </a:r>
            <a:r>
              <a:rPr lang="en-GB" sz="1800" dirty="0" smtClean="0"/>
              <a:t> </a:t>
            </a:r>
            <a:r>
              <a:rPr lang="en-GB" sz="1800" dirty="0" err="1" smtClean="0"/>
              <a:t>maes</a:t>
            </a:r>
            <a:r>
              <a:rPr lang="en-GB" sz="1800" dirty="0" smtClean="0"/>
              <a:t> </a:t>
            </a:r>
            <a:r>
              <a:rPr lang="en-GB" sz="1800" dirty="0" err="1" smtClean="0"/>
              <a:t>astudio</a:t>
            </a:r>
            <a:r>
              <a:rPr lang="en-GB" sz="1800" dirty="0" smtClean="0"/>
              <a:t>? </a:t>
            </a:r>
          </a:p>
          <a:p>
            <a:r>
              <a:rPr lang="en-GB" sz="1800" dirty="0" smtClean="0"/>
              <a:t> </a:t>
            </a:r>
            <a:r>
              <a:rPr lang="en-GB" sz="1800" dirty="0" err="1" smtClean="0"/>
              <a:t>Pwy</a:t>
            </a:r>
            <a:r>
              <a:rPr lang="en-GB" sz="1800" dirty="0" smtClean="0"/>
              <a:t> </a:t>
            </a:r>
            <a:r>
              <a:rPr lang="en-GB" sz="1800" dirty="0" err="1" smtClean="0"/>
              <a:t>yw’r</a:t>
            </a:r>
            <a:r>
              <a:rPr lang="en-GB" sz="1800" dirty="0" smtClean="0"/>
              <a:t> </a:t>
            </a:r>
            <a:r>
              <a:rPr lang="en-GB" sz="1800" dirty="0" err="1" smtClean="0"/>
              <a:t>prif</a:t>
            </a:r>
            <a:r>
              <a:rPr lang="en-GB" sz="1800" dirty="0" smtClean="0"/>
              <a:t> </a:t>
            </a:r>
            <a:r>
              <a:rPr lang="en-GB" sz="1800" dirty="0" err="1" smtClean="0"/>
              <a:t>awdurdod</a:t>
            </a:r>
            <a:r>
              <a:rPr lang="en-GB" sz="1800" dirty="0" smtClean="0"/>
              <a:t>? </a:t>
            </a:r>
            <a:endParaRPr lang="en-US" sz="1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27189" y="2133600"/>
            <a:ext cx="4007892" cy="3840163"/>
          </a:xfrm>
        </p:spPr>
        <p:txBody>
          <a:bodyPr>
            <a:normAutofit fontScale="62500" lnSpcReduction="20000"/>
          </a:bodyPr>
          <a:lstStyle/>
          <a:p>
            <a:r>
              <a:rPr lang="en-GB" sz="2900" i="1" dirty="0" smtClean="0"/>
              <a:t>Terminology, e.g.  Additional Learning Needs</a:t>
            </a:r>
          </a:p>
          <a:p>
            <a:r>
              <a:rPr lang="en-GB" sz="2900" i="1" dirty="0" smtClean="0"/>
              <a:t>Recent developments</a:t>
            </a:r>
          </a:p>
          <a:p>
            <a:r>
              <a:rPr lang="en-GB" sz="2900" i="1" dirty="0" smtClean="0"/>
              <a:t>Inclusion</a:t>
            </a:r>
          </a:p>
          <a:p>
            <a:r>
              <a:rPr lang="en-GB" sz="2900" i="1" dirty="0" smtClean="0"/>
              <a:t>Rights</a:t>
            </a:r>
          </a:p>
          <a:p>
            <a:r>
              <a:rPr lang="en-GB" sz="2900" i="1" dirty="0" smtClean="0"/>
              <a:t>Planning </a:t>
            </a:r>
            <a:r>
              <a:rPr lang="mr-IN" sz="2900" i="1" dirty="0" smtClean="0"/>
              <a:t>–</a:t>
            </a:r>
            <a:r>
              <a:rPr lang="en-GB" sz="2900" i="1" dirty="0" smtClean="0"/>
              <a:t> Individual development plan</a:t>
            </a:r>
          </a:p>
          <a:p>
            <a:r>
              <a:rPr lang="en-GB" sz="2900" i="1" dirty="0" smtClean="0"/>
              <a:t>What do you know about your field of study?  </a:t>
            </a:r>
          </a:p>
          <a:p>
            <a:r>
              <a:rPr lang="en-GB" sz="2900" i="1" dirty="0" smtClean="0"/>
              <a:t>Who are the key authors?</a:t>
            </a:r>
          </a:p>
          <a:p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25287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304800"/>
            <a:ext cx="6571343" cy="1049235"/>
          </a:xfrm>
        </p:spPr>
        <p:txBody>
          <a:bodyPr>
            <a:normAutofit fontScale="90000"/>
          </a:bodyPr>
          <a:lstStyle/>
          <a:p>
            <a:r>
              <a:rPr lang="en-GB" sz="4400" dirty="0" err="1" smtClean="0">
                <a:solidFill>
                  <a:srgbClr val="800000"/>
                </a:solidFill>
              </a:rPr>
              <a:t>Sgiliau</a:t>
            </a:r>
            <a:r>
              <a:rPr lang="en-GB" sz="4400" dirty="0" smtClean="0">
                <a:solidFill>
                  <a:srgbClr val="800000"/>
                </a:solidFill>
              </a:rPr>
              <a:t> </a:t>
            </a:r>
            <a:r>
              <a:rPr lang="en-GB" sz="4400" dirty="0" err="1" smtClean="0">
                <a:solidFill>
                  <a:srgbClr val="800000"/>
                </a:solidFill>
              </a:rPr>
              <a:t>deallusol</a:t>
            </a:r>
            <a:r>
              <a:rPr lang="en-GB" sz="4400" dirty="0" smtClean="0">
                <a:solidFill>
                  <a:srgbClr val="800000"/>
                </a:solidFill>
              </a:rPr>
              <a:t/>
            </a:r>
            <a:br>
              <a:rPr lang="en-GB" sz="4400" dirty="0" smtClean="0">
                <a:solidFill>
                  <a:srgbClr val="800000"/>
                </a:solidFill>
              </a:rPr>
            </a:br>
            <a:r>
              <a:rPr lang="en-GB" sz="4400" i="1" dirty="0" smtClean="0">
                <a:solidFill>
                  <a:srgbClr val="800000"/>
                </a:solidFill>
              </a:rPr>
              <a:t>Intellectual skills</a:t>
            </a:r>
            <a:endParaRPr lang="en-US" sz="4400" i="1" dirty="0">
              <a:solidFill>
                <a:srgbClr val="80000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1437">
            <a:off x="374132" y="1977690"/>
            <a:ext cx="2412386" cy="3409609"/>
          </a:xfrm>
          <a:prstGeom prst="rect">
            <a:avLst/>
          </a:prstGeom>
        </p:spPr>
      </p:pic>
      <p:graphicFrame>
        <p:nvGraphicFramePr>
          <p:cNvPr id="6" name="Chart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27469349"/>
              </p:ext>
            </p:extLst>
          </p:nvPr>
        </p:nvGraphicFramePr>
        <p:xfrm>
          <a:off x="2209800" y="1816276"/>
          <a:ext cx="4038600" cy="2286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8" name="Chart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32641873"/>
              </p:ext>
            </p:extLst>
          </p:nvPr>
        </p:nvGraphicFramePr>
        <p:xfrm>
          <a:off x="4717813" y="3426755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997582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1" y="152400"/>
            <a:ext cx="8839200" cy="1054250"/>
          </a:xfrm>
        </p:spPr>
        <p:txBody>
          <a:bodyPr>
            <a:normAutofit fontScale="90000"/>
          </a:bodyPr>
          <a:lstStyle/>
          <a:p>
            <a:pPr lvl="0"/>
            <a:r>
              <a:rPr lang="en-GB" sz="3200" dirty="0" err="1">
                <a:solidFill>
                  <a:srgbClr val="800000"/>
                </a:solidFill>
              </a:rPr>
              <a:t>Cymwysiadau</a:t>
            </a:r>
            <a:r>
              <a:rPr lang="en-GB" sz="3200" dirty="0">
                <a:solidFill>
                  <a:srgbClr val="800000"/>
                </a:solidFill>
              </a:rPr>
              <a:t> </a:t>
            </a:r>
            <a:r>
              <a:rPr lang="en-GB" sz="3200" dirty="0" err="1">
                <a:solidFill>
                  <a:srgbClr val="800000"/>
                </a:solidFill>
              </a:rPr>
              <a:t>pedagogaidd</a:t>
            </a:r>
            <a:r>
              <a:rPr lang="en-GB" sz="3200" dirty="0">
                <a:solidFill>
                  <a:srgbClr val="800000"/>
                </a:solidFill>
              </a:rPr>
              <a:t> a </a:t>
            </a:r>
            <a:r>
              <a:rPr lang="en-GB" sz="3200" dirty="0" err="1">
                <a:solidFill>
                  <a:srgbClr val="800000"/>
                </a:solidFill>
              </a:rPr>
              <a:t>phroffesiynol</a:t>
            </a:r>
            <a:r>
              <a:rPr lang="en-GB" sz="3200" dirty="0">
                <a:solidFill>
                  <a:srgbClr val="800000"/>
                </a:solidFill>
              </a:rPr>
              <a:t/>
            </a:r>
            <a:br>
              <a:rPr lang="en-GB" sz="3200" dirty="0">
                <a:solidFill>
                  <a:srgbClr val="800000"/>
                </a:solidFill>
              </a:rPr>
            </a:br>
            <a:r>
              <a:rPr lang="en-GB" sz="3200" i="1" dirty="0">
                <a:solidFill>
                  <a:srgbClr val="800000"/>
                </a:solidFill>
              </a:rPr>
              <a:t>Pedagogic and professional applications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0882762"/>
              </p:ext>
            </p:extLst>
          </p:nvPr>
        </p:nvGraphicFramePr>
        <p:xfrm>
          <a:off x="943628" y="1807923"/>
          <a:ext cx="7315200" cy="4267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1203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" y="0"/>
            <a:ext cx="8953500" cy="1054250"/>
          </a:xfrm>
        </p:spPr>
        <p:txBody>
          <a:bodyPr>
            <a:normAutofit fontScale="90000"/>
          </a:bodyPr>
          <a:lstStyle/>
          <a:p>
            <a:pPr lvl="0"/>
            <a:r>
              <a:rPr lang="en-GB" sz="4000" dirty="0" err="1">
                <a:solidFill>
                  <a:srgbClr val="800000"/>
                </a:solidFill>
              </a:rPr>
              <a:t>Sgiliau</a:t>
            </a:r>
            <a:r>
              <a:rPr lang="en-GB" sz="4000" dirty="0">
                <a:solidFill>
                  <a:srgbClr val="800000"/>
                </a:solidFill>
              </a:rPr>
              <a:t> </a:t>
            </a:r>
            <a:r>
              <a:rPr lang="en-GB" sz="4000" dirty="0" err="1">
                <a:solidFill>
                  <a:srgbClr val="800000"/>
                </a:solidFill>
              </a:rPr>
              <a:t>allweddol/trosglwyddadwy</a:t>
            </a:r>
            <a:r>
              <a:rPr lang="en-GB" sz="4000" dirty="0" smtClean="0">
                <a:solidFill>
                  <a:srgbClr val="800000"/>
                </a:solidFill>
              </a:rPr>
              <a:t> </a:t>
            </a:r>
            <a:br>
              <a:rPr lang="en-GB" sz="4000" dirty="0" smtClean="0">
                <a:solidFill>
                  <a:srgbClr val="800000"/>
                </a:solidFill>
              </a:rPr>
            </a:br>
            <a:r>
              <a:rPr lang="en-GB" sz="4000" i="1" dirty="0" smtClean="0">
                <a:solidFill>
                  <a:srgbClr val="800000"/>
                </a:solidFill>
              </a:rPr>
              <a:t>Key</a:t>
            </a:r>
            <a:r>
              <a:rPr lang="en-GB" sz="4000" i="1" dirty="0">
                <a:solidFill>
                  <a:srgbClr val="800000"/>
                </a:solidFill>
              </a:rPr>
              <a:t>/transferable skills</a:t>
            </a:r>
            <a:r>
              <a:rPr lang="en-US" sz="4000" dirty="0"/>
              <a:t/>
            </a:r>
            <a:br>
              <a:rPr lang="en-US" sz="4000" dirty="0"/>
            </a:br>
            <a:endParaRPr lang="en-US" sz="40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24838918"/>
              </p:ext>
            </p:extLst>
          </p:nvPr>
        </p:nvGraphicFramePr>
        <p:xfrm>
          <a:off x="2438400" y="2209800"/>
          <a:ext cx="6019800" cy="3276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7687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800000"/>
                </a:solidFill>
              </a:rPr>
              <a:t>Y grid </a:t>
            </a:r>
            <a:r>
              <a:rPr lang="en-US" dirty="0" err="1" smtClean="0">
                <a:solidFill>
                  <a:srgbClr val="800000"/>
                </a:solidFill>
              </a:rPr>
              <a:t>asesu</a:t>
            </a:r>
            <a:r>
              <a:rPr lang="en-US" dirty="0" smtClean="0">
                <a:solidFill>
                  <a:srgbClr val="800000"/>
                </a:solidFill>
              </a:rPr>
              <a:t/>
            </a:r>
            <a:br>
              <a:rPr lang="en-US" dirty="0" smtClean="0">
                <a:solidFill>
                  <a:srgbClr val="800000"/>
                </a:solidFill>
              </a:rPr>
            </a:br>
            <a:r>
              <a:rPr lang="en-US" i="1" dirty="0" smtClean="0">
                <a:solidFill>
                  <a:srgbClr val="800000"/>
                </a:solidFill>
              </a:rPr>
              <a:t>The assessment grid</a:t>
            </a:r>
            <a:endParaRPr lang="en-US" i="1" dirty="0">
              <a:solidFill>
                <a:srgbClr val="8000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2057400"/>
            <a:ext cx="3993272" cy="444560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4400" y="2057400"/>
            <a:ext cx="3886200" cy="44423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>
                <a:solidFill>
                  <a:srgbClr val="800000"/>
                </a:solidFill>
              </a:rPr>
              <a:t>Pwysig</a:t>
            </a:r>
            <a:r>
              <a:rPr lang="en-GB" dirty="0" smtClean="0">
                <a:solidFill>
                  <a:srgbClr val="800000"/>
                </a:solidFill>
              </a:rPr>
              <a:t>!</a:t>
            </a:r>
            <a:br>
              <a:rPr lang="en-GB" dirty="0" smtClean="0">
                <a:solidFill>
                  <a:srgbClr val="800000"/>
                </a:solidFill>
              </a:rPr>
            </a:br>
            <a:r>
              <a:rPr lang="en-GB" i="1" dirty="0" smtClean="0">
                <a:solidFill>
                  <a:srgbClr val="800000"/>
                </a:solidFill>
              </a:rPr>
              <a:t>Important!</a:t>
            </a:r>
            <a:endParaRPr lang="en-US" i="1" dirty="0">
              <a:solidFill>
                <a:srgbClr val="800000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 smtClean="0"/>
              <a:t>Darllenwch</a:t>
            </a:r>
            <a:r>
              <a:rPr lang="en-GB" dirty="0" smtClean="0"/>
              <a:t> y </a:t>
            </a:r>
            <a:r>
              <a:rPr lang="en-GB" dirty="0" err="1" smtClean="0"/>
              <a:t>canllawiau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</a:t>
            </a:r>
            <a:r>
              <a:rPr lang="en-GB" dirty="0" smtClean="0"/>
              <a:t> </a:t>
            </a:r>
            <a:r>
              <a:rPr lang="en-GB" dirty="0" err="1" smtClean="0"/>
              <a:t>llawlyfr</a:t>
            </a:r>
            <a:r>
              <a:rPr lang="en-GB" dirty="0" smtClean="0"/>
              <a:t> </a:t>
            </a:r>
            <a:r>
              <a:rPr lang="en-GB" dirty="0" err="1" smtClean="0"/>
              <a:t>modwl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ofalus</a:t>
            </a:r>
            <a:endParaRPr lang="en-GB" dirty="0" smtClean="0"/>
          </a:p>
          <a:p>
            <a:r>
              <a:rPr lang="en-GB" dirty="0" err="1" smtClean="0"/>
              <a:t>Cyflwynwch</a:t>
            </a:r>
            <a:r>
              <a:rPr lang="en-GB" dirty="0" smtClean="0"/>
              <a:t> y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unigol</a:t>
            </a:r>
            <a:r>
              <a:rPr lang="en-GB" dirty="0" smtClean="0"/>
              <a:t> </a:t>
            </a:r>
            <a:r>
              <a:rPr lang="en-GB" dirty="0" err="1" smtClean="0"/>
              <a:t>trwy</a:t>
            </a:r>
            <a:r>
              <a:rPr lang="en-GB" dirty="0" smtClean="0"/>
              <a:t> </a:t>
            </a:r>
            <a:r>
              <a:rPr lang="en-GB" b="1" u="sng" dirty="0" err="1" smtClean="0"/>
              <a:t>Turnitin</a:t>
            </a:r>
            <a:endParaRPr lang="en-GB" b="1" u="sng" dirty="0" smtClean="0"/>
          </a:p>
          <a:p>
            <a:r>
              <a:rPr lang="en-GB" dirty="0" err="1" smtClean="0"/>
              <a:t>Cyflwynwch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opi</a:t>
            </a:r>
            <a:r>
              <a:rPr lang="en-GB" dirty="0" smtClean="0"/>
              <a:t> </a:t>
            </a:r>
            <a:r>
              <a:rPr lang="en-GB" dirty="0" err="1" smtClean="0"/>
              <a:t>caled</a:t>
            </a:r>
            <a:r>
              <a:rPr lang="en-GB" dirty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ffeil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> (</a:t>
            </a:r>
            <a:r>
              <a:rPr lang="en-GB" dirty="0" err="1"/>
              <a:t>y</a:t>
            </a:r>
            <a:r>
              <a:rPr lang="en-GB" dirty="0" err="1" smtClean="0"/>
              <a:t>stafell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’w</a:t>
            </a:r>
            <a:r>
              <a:rPr lang="en-GB" dirty="0" smtClean="0"/>
              <a:t> </a:t>
            </a:r>
            <a:r>
              <a:rPr lang="en-GB" dirty="0" err="1" smtClean="0"/>
              <a:t>chadarnhau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Dyddiad</a:t>
            </a:r>
            <a:r>
              <a:rPr lang="en-GB" dirty="0" smtClean="0"/>
              <a:t> </a:t>
            </a:r>
            <a:r>
              <a:rPr lang="en-GB" dirty="0" err="1" smtClean="0"/>
              <a:t>cyflwyno</a:t>
            </a:r>
            <a:r>
              <a:rPr lang="en-GB" dirty="0" smtClean="0"/>
              <a:t>:</a:t>
            </a:r>
          </a:p>
          <a:p>
            <a:pPr>
              <a:buNone/>
            </a:pPr>
            <a:r>
              <a:rPr lang="en-GB" dirty="0" smtClean="0"/>
              <a:t>    </a:t>
            </a:r>
            <a:r>
              <a:rPr lang="en-GB" dirty="0" smtClean="0"/>
              <a:t>30</a:t>
            </a:r>
            <a:r>
              <a:rPr lang="en-GB" dirty="0" smtClean="0"/>
              <a:t>/04/19  </a:t>
            </a:r>
            <a:r>
              <a:rPr lang="en-GB" dirty="0" smtClean="0"/>
              <a:t>(12.00 </a:t>
            </a:r>
            <a:r>
              <a:rPr lang="en-GB" dirty="0" err="1" smtClean="0"/>
              <a:t>hanner</a:t>
            </a:r>
            <a:r>
              <a:rPr lang="en-GB" dirty="0" smtClean="0"/>
              <a:t> </a:t>
            </a:r>
            <a:r>
              <a:rPr lang="en-GB" dirty="0" err="1" smtClean="0"/>
              <a:t>dydd</a:t>
            </a:r>
            <a:r>
              <a:rPr lang="en-GB" dirty="0" smtClean="0"/>
              <a:t>)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i="1" dirty="0" smtClean="0"/>
              <a:t>Read the guidelines in the module handbook carefully</a:t>
            </a:r>
          </a:p>
          <a:p>
            <a:r>
              <a:rPr lang="en-GB" i="1" dirty="0" smtClean="0"/>
              <a:t>Present your individual work via </a:t>
            </a:r>
            <a:r>
              <a:rPr lang="en-GB" b="1" i="1" u="sng" dirty="0" err="1" smtClean="0"/>
              <a:t>Turnitin</a:t>
            </a:r>
            <a:endParaRPr lang="en-GB" b="1" i="1" u="sng" dirty="0" smtClean="0"/>
          </a:p>
          <a:p>
            <a:r>
              <a:rPr lang="en-GB" i="1" dirty="0" smtClean="0"/>
              <a:t>Submit a hard copy of your group file (room to be confirmed)</a:t>
            </a:r>
          </a:p>
          <a:p>
            <a:r>
              <a:rPr lang="en-GB" i="1" dirty="0" smtClean="0"/>
              <a:t>Submission date: </a:t>
            </a:r>
          </a:p>
          <a:p>
            <a:pPr>
              <a:buNone/>
            </a:pPr>
            <a:r>
              <a:rPr lang="en-GB" i="1" dirty="0" smtClean="0"/>
              <a:t>     </a:t>
            </a:r>
            <a:r>
              <a:rPr lang="en-GB" i="1" dirty="0" smtClean="0"/>
              <a:t>30</a:t>
            </a:r>
            <a:r>
              <a:rPr lang="en-GB" i="1" dirty="0" smtClean="0"/>
              <a:t>/04/19  </a:t>
            </a:r>
            <a:r>
              <a:rPr lang="en-GB" i="1" dirty="0"/>
              <a:t>(12.00 </a:t>
            </a:r>
            <a:r>
              <a:rPr lang="en-GB" i="1" dirty="0" smtClean="0"/>
              <a:t>noon)</a:t>
            </a:r>
            <a:endParaRPr lang="en-GB" i="1" dirty="0"/>
          </a:p>
          <a:p>
            <a:pPr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65405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56252"/>
            <a:ext cx="8458200" cy="1323041"/>
          </a:xfrm>
        </p:spPr>
        <p:txBody>
          <a:bodyPr>
            <a:normAutofit/>
          </a:bodyPr>
          <a:lstStyle/>
          <a:p>
            <a:r>
              <a:rPr lang="en-GB" dirty="0" err="1" smtClean="0">
                <a:solidFill>
                  <a:srgbClr val="800000"/>
                </a:solidFill>
              </a:rPr>
              <a:t>Rhaid</a:t>
            </a:r>
            <a:r>
              <a:rPr lang="en-GB" dirty="0" smtClean="0">
                <a:solidFill>
                  <a:srgbClr val="800000"/>
                </a:solidFill>
              </a:rPr>
              <a:t> </a:t>
            </a:r>
            <a:r>
              <a:rPr lang="en-GB" dirty="0" err="1" smtClean="0">
                <a:solidFill>
                  <a:srgbClr val="800000"/>
                </a:solidFill>
              </a:rPr>
              <a:t>cynnwys</a:t>
            </a:r>
            <a:r>
              <a:rPr lang="en-GB" dirty="0" smtClean="0">
                <a:solidFill>
                  <a:srgbClr val="800000"/>
                </a:solidFill>
              </a:rPr>
              <a:t>:</a:t>
            </a:r>
            <a:br>
              <a:rPr lang="en-GB" dirty="0" smtClean="0">
                <a:solidFill>
                  <a:srgbClr val="800000"/>
                </a:solidFill>
              </a:rPr>
            </a:br>
            <a:r>
              <a:rPr lang="en-GB" i="1" dirty="0" smtClean="0">
                <a:solidFill>
                  <a:srgbClr val="800000"/>
                </a:solidFill>
              </a:rPr>
              <a:t>You have to include:</a:t>
            </a:r>
            <a:endParaRPr lang="en-US" i="1" dirty="0">
              <a:solidFill>
                <a:srgbClr val="80000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067251">
            <a:off x="707472" y="1968805"/>
            <a:ext cx="3148894" cy="447474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18314">
            <a:off x="5018793" y="1991112"/>
            <a:ext cx="3065081" cy="441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40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>
                <a:solidFill>
                  <a:srgbClr val="800000"/>
                </a:solidFill>
              </a:rPr>
              <a:t>Atodiadau</a:t>
            </a:r>
            <a:r>
              <a:rPr lang="en-US" dirty="0" smtClean="0">
                <a:solidFill>
                  <a:srgbClr val="800000"/>
                </a:solidFill>
              </a:rPr>
              <a:t> </a:t>
            </a:r>
            <a:r>
              <a:rPr lang="mr-IN" dirty="0" smtClean="0">
                <a:solidFill>
                  <a:srgbClr val="800000"/>
                </a:solidFill>
              </a:rPr>
              <a:t>–</a:t>
            </a:r>
            <a:r>
              <a:rPr lang="en-US" dirty="0" smtClean="0">
                <a:solidFill>
                  <a:srgbClr val="800000"/>
                </a:solidFill>
              </a:rPr>
              <a:t> </a:t>
            </a:r>
            <a:r>
              <a:rPr lang="en-US" dirty="0" err="1" smtClean="0">
                <a:solidFill>
                  <a:srgbClr val="800000"/>
                </a:solidFill>
              </a:rPr>
              <a:t>ffeil</a:t>
            </a:r>
            <a:r>
              <a:rPr lang="en-US" dirty="0" smtClean="0">
                <a:solidFill>
                  <a:srgbClr val="800000"/>
                </a:solidFill>
              </a:rPr>
              <a:t> </a:t>
            </a:r>
            <a:r>
              <a:rPr lang="en-US" dirty="0" err="1" smtClean="0">
                <a:solidFill>
                  <a:srgbClr val="800000"/>
                </a:solidFill>
              </a:rPr>
              <a:t>grŵp</a:t>
            </a:r>
            <a:r>
              <a:rPr lang="en-US" dirty="0" smtClean="0">
                <a:solidFill>
                  <a:srgbClr val="800000"/>
                </a:solidFill>
              </a:rPr>
              <a:t/>
            </a:r>
            <a:br>
              <a:rPr lang="en-US" dirty="0" smtClean="0">
                <a:solidFill>
                  <a:srgbClr val="800000"/>
                </a:solidFill>
              </a:rPr>
            </a:br>
            <a:r>
              <a:rPr lang="en-US" i="1" dirty="0" smtClean="0">
                <a:solidFill>
                  <a:srgbClr val="800000"/>
                </a:solidFill>
              </a:rPr>
              <a:t>Appendices </a:t>
            </a:r>
            <a:r>
              <a:rPr lang="mr-IN" i="1" dirty="0" smtClean="0">
                <a:solidFill>
                  <a:srgbClr val="800000"/>
                </a:solidFill>
              </a:rPr>
              <a:t>–</a:t>
            </a:r>
            <a:r>
              <a:rPr lang="en-US" i="1" dirty="0" smtClean="0">
                <a:solidFill>
                  <a:srgbClr val="800000"/>
                </a:solidFill>
              </a:rPr>
              <a:t> group file</a:t>
            </a:r>
            <a:endParaRPr lang="en-US" i="1" dirty="0">
              <a:solidFill>
                <a:srgbClr val="8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/>
              <a:t>Cofnodion</a:t>
            </a:r>
            <a:r>
              <a:rPr lang="en-US" dirty="0" smtClean="0"/>
              <a:t> </a:t>
            </a:r>
            <a:r>
              <a:rPr lang="en-US" dirty="0" err="1" smtClean="0"/>
              <a:t>cyfarfodydd</a:t>
            </a:r>
            <a:r>
              <a:rPr lang="en-US" dirty="0" smtClean="0"/>
              <a:t> </a:t>
            </a:r>
            <a:r>
              <a:rPr lang="en-US" dirty="0" err="1" smtClean="0"/>
              <a:t>grwp</a:t>
            </a:r>
            <a:endParaRPr lang="en-US" dirty="0" smtClean="0"/>
          </a:p>
          <a:p>
            <a:r>
              <a:rPr lang="en-US" dirty="0" err="1" smtClean="0"/>
              <a:t>Enghraifft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holiadur</a:t>
            </a:r>
            <a:r>
              <a:rPr lang="en-US" dirty="0" smtClean="0"/>
              <a:t> </a:t>
            </a:r>
            <a:r>
              <a:rPr lang="en-US" dirty="0" err="1" smtClean="0"/>
              <a:t>gwreiddiol</a:t>
            </a:r>
            <a:endParaRPr lang="en-US" dirty="0" smtClean="0"/>
          </a:p>
          <a:p>
            <a:r>
              <a:rPr lang="en-US" dirty="0" err="1" smtClean="0"/>
              <a:t>Drafftiau</a:t>
            </a:r>
            <a:r>
              <a:rPr lang="en-US" dirty="0" smtClean="0"/>
              <a:t> </a:t>
            </a:r>
            <a:r>
              <a:rPr lang="en-US" dirty="0" err="1" smtClean="0"/>
              <a:t>cynnar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holiadur</a:t>
            </a:r>
            <a:endParaRPr lang="en-US" dirty="0" smtClean="0"/>
          </a:p>
          <a:p>
            <a:r>
              <a:rPr lang="en-US" dirty="0" err="1" smtClean="0"/>
              <a:t>Enghreifftiau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holiaduron</a:t>
            </a:r>
            <a:r>
              <a:rPr lang="en-US" dirty="0" smtClean="0"/>
              <a:t> </a:t>
            </a:r>
            <a:r>
              <a:rPr lang="en-US" dirty="0" err="1" smtClean="0"/>
              <a:t>wedi’u</a:t>
            </a:r>
            <a:r>
              <a:rPr lang="en-US" dirty="0" smtClean="0"/>
              <a:t> </a:t>
            </a:r>
            <a:r>
              <a:rPr lang="en-US" dirty="0" err="1" smtClean="0"/>
              <a:t>cwblhau</a:t>
            </a:r>
            <a:r>
              <a:rPr lang="en-US" dirty="0" smtClean="0"/>
              <a:t> (</a:t>
            </a:r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cyfeirir</a:t>
            </a:r>
            <a:r>
              <a:rPr lang="en-US" dirty="0" smtClean="0"/>
              <a:t> </a:t>
            </a:r>
            <a:r>
              <a:rPr lang="en-US" dirty="0" err="1" smtClean="0"/>
              <a:t>atynt</a:t>
            </a:r>
            <a:r>
              <a:rPr lang="en-US" dirty="0" smtClean="0"/>
              <a:t> </a:t>
            </a:r>
            <a:r>
              <a:rPr lang="en-US" dirty="0" err="1" smtClean="0"/>
              <a:t>ym</a:t>
            </a:r>
            <a:r>
              <a:rPr lang="en-US" dirty="0" smtClean="0"/>
              <a:t> </a:t>
            </a:r>
            <a:r>
              <a:rPr lang="en-US" dirty="0" err="1" smtClean="0"/>
              <a:t>mhrif</a:t>
            </a:r>
            <a:r>
              <a:rPr lang="en-US" dirty="0" smtClean="0"/>
              <a:t> </a:t>
            </a:r>
            <a:r>
              <a:rPr lang="en-US" dirty="0" err="1" smtClean="0"/>
              <a:t>gorff</a:t>
            </a:r>
            <a:r>
              <a:rPr lang="en-US" dirty="0" smtClean="0"/>
              <a:t> yr </a:t>
            </a:r>
            <a:r>
              <a:rPr lang="en-US" dirty="0" err="1" smtClean="0"/>
              <a:t>aseiniad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Tystiolaeth</a:t>
            </a:r>
            <a:r>
              <a:rPr lang="en-US" dirty="0" smtClean="0"/>
              <a:t> o </a:t>
            </a:r>
            <a:r>
              <a:rPr lang="en-US" dirty="0" err="1" smtClean="0"/>
              <a:t>ymchwil</a:t>
            </a:r>
            <a:r>
              <a:rPr lang="en-US" dirty="0" smtClean="0"/>
              <a:t> (</a:t>
            </a:r>
            <a:r>
              <a:rPr lang="en-US" dirty="0" err="1" smtClean="0"/>
              <a:t>wedi’i</a:t>
            </a:r>
            <a:r>
              <a:rPr lang="en-US" dirty="0" smtClean="0"/>
              <a:t> </a:t>
            </a:r>
            <a:r>
              <a:rPr lang="en-US" dirty="0" err="1" smtClean="0"/>
              <a:t>anodi</a:t>
            </a:r>
            <a:r>
              <a:rPr lang="en-US" dirty="0" smtClean="0"/>
              <a:t>) </a:t>
            </a:r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berthnasol</a:t>
            </a:r>
            <a:endParaRPr lang="en-US" dirty="0" smtClean="0"/>
          </a:p>
          <a:p>
            <a:r>
              <a:rPr lang="en-US" dirty="0" err="1" smtClean="0"/>
              <a:t>Ffurflen</a:t>
            </a:r>
            <a:r>
              <a:rPr lang="en-US" dirty="0" smtClean="0"/>
              <a:t> </a:t>
            </a:r>
            <a:r>
              <a:rPr lang="en-US" dirty="0" err="1" smtClean="0"/>
              <a:t>foeseg</a:t>
            </a:r>
            <a:endParaRPr lang="en-US" dirty="0" smtClean="0"/>
          </a:p>
          <a:p>
            <a:pPr>
              <a:buNone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i="1" dirty="0" smtClean="0"/>
              <a:t>Minutes of group meetings</a:t>
            </a:r>
          </a:p>
          <a:p>
            <a:r>
              <a:rPr lang="en-US" i="1" dirty="0" smtClean="0"/>
              <a:t>Example of original questionnaire</a:t>
            </a:r>
          </a:p>
          <a:p>
            <a:r>
              <a:rPr lang="en-US" i="1" dirty="0" smtClean="0"/>
              <a:t>Examples of completed questionnaires (if referred to in the main body of the assignment)</a:t>
            </a:r>
          </a:p>
          <a:p>
            <a:r>
              <a:rPr lang="en-US" i="1" dirty="0" smtClean="0"/>
              <a:t>Evidence of research (annotated) if relevant</a:t>
            </a:r>
          </a:p>
          <a:p>
            <a:r>
              <a:rPr lang="en-US" i="1" dirty="0" smtClean="0"/>
              <a:t>Ethics form</a:t>
            </a:r>
            <a:endParaRPr lang="en-US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>
                <a:solidFill>
                  <a:srgbClr val="800000"/>
                </a:solidFill>
              </a:rPr>
              <a:t>Atodiadau</a:t>
            </a:r>
            <a:r>
              <a:rPr lang="en-US" dirty="0" smtClean="0">
                <a:solidFill>
                  <a:srgbClr val="800000"/>
                </a:solidFill>
              </a:rPr>
              <a:t> </a:t>
            </a:r>
            <a:r>
              <a:rPr lang="mr-IN" dirty="0" smtClean="0">
                <a:solidFill>
                  <a:srgbClr val="800000"/>
                </a:solidFill>
              </a:rPr>
              <a:t>–</a:t>
            </a:r>
            <a:r>
              <a:rPr lang="en-US" dirty="0" smtClean="0">
                <a:solidFill>
                  <a:srgbClr val="800000"/>
                </a:solidFill>
              </a:rPr>
              <a:t> </a:t>
            </a:r>
            <a:r>
              <a:rPr lang="en-US" dirty="0" err="1" smtClean="0">
                <a:solidFill>
                  <a:srgbClr val="800000"/>
                </a:solidFill>
              </a:rPr>
              <a:t>aseiniad</a:t>
            </a:r>
            <a:r>
              <a:rPr lang="en-US" dirty="0" smtClean="0">
                <a:solidFill>
                  <a:srgbClr val="800000"/>
                </a:solidFill>
              </a:rPr>
              <a:t> </a:t>
            </a:r>
            <a:r>
              <a:rPr lang="en-US" dirty="0" err="1" smtClean="0">
                <a:solidFill>
                  <a:srgbClr val="800000"/>
                </a:solidFill>
              </a:rPr>
              <a:t>unigol</a:t>
            </a:r>
            <a:r>
              <a:rPr lang="en-US" dirty="0" smtClean="0">
                <a:solidFill>
                  <a:srgbClr val="800000"/>
                </a:solidFill>
              </a:rPr>
              <a:t/>
            </a:r>
            <a:br>
              <a:rPr lang="en-US" dirty="0" smtClean="0">
                <a:solidFill>
                  <a:srgbClr val="800000"/>
                </a:solidFill>
              </a:rPr>
            </a:br>
            <a:r>
              <a:rPr lang="en-US" i="1" dirty="0" smtClean="0">
                <a:solidFill>
                  <a:srgbClr val="800000"/>
                </a:solidFill>
              </a:rPr>
              <a:t>Appendices </a:t>
            </a:r>
            <a:r>
              <a:rPr lang="mr-IN" i="1" dirty="0" smtClean="0">
                <a:solidFill>
                  <a:srgbClr val="800000"/>
                </a:solidFill>
              </a:rPr>
              <a:t>–</a:t>
            </a:r>
            <a:r>
              <a:rPr lang="en-US" i="1" dirty="0" smtClean="0">
                <a:solidFill>
                  <a:srgbClr val="800000"/>
                </a:solidFill>
              </a:rPr>
              <a:t> individual assignment</a:t>
            </a:r>
            <a:endParaRPr lang="en-US" i="1" dirty="0">
              <a:solidFill>
                <a:srgbClr val="8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Enghreifftiau</a:t>
            </a:r>
            <a:r>
              <a:rPr lang="en-US" dirty="0" smtClean="0"/>
              <a:t> o </a:t>
            </a:r>
            <a:r>
              <a:rPr lang="en-US" dirty="0" err="1" smtClean="0"/>
              <a:t>holiaduron</a:t>
            </a:r>
            <a:r>
              <a:rPr lang="en-US" dirty="0" smtClean="0"/>
              <a:t> </a:t>
            </a:r>
            <a:r>
              <a:rPr lang="en-US" dirty="0" err="1" smtClean="0"/>
              <a:t>wedi’u</a:t>
            </a:r>
            <a:r>
              <a:rPr lang="en-US" dirty="0" smtClean="0"/>
              <a:t> </a:t>
            </a:r>
            <a:r>
              <a:rPr lang="en-US" dirty="0" err="1" smtClean="0"/>
              <a:t>cwblhau</a:t>
            </a:r>
            <a:r>
              <a:rPr lang="en-US" dirty="0" smtClean="0"/>
              <a:t> (</a:t>
            </a:r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cyfeirir</a:t>
            </a:r>
            <a:r>
              <a:rPr lang="en-US" dirty="0" smtClean="0"/>
              <a:t> </a:t>
            </a:r>
            <a:r>
              <a:rPr lang="en-US" dirty="0" err="1" smtClean="0"/>
              <a:t>atynt</a:t>
            </a:r>
            <a:r>
              <a:rPr lang="en-US" dirty="0" smtClean="0"/>
              <a:t> </a:t>
            </a:r>
            <a:r>
              <a:rPr lang="en-US" dirty="0" err="1" smtClean="0"/>
              <a:t>ym</a:t>
            </a:r>
            <a:r>
              <a:rPr lang="en-US" dirty="0" smtClean="0"/>
              <a:t> </a:t>
            </a:r>
            <a:r>
              <a:rPr lang="en-US" dirty="0" err="1" smtClean="0"/>
              <a:t>mhrif</a:t>
            </a:r>
            <a:r>
              <a:rPr lang="en-US" dirty="0" smtClean="0"/>
              <a:t> </a:t>
            </a:r>
            <a:r>
              <a:rPr lang="en-US" dirty="0" err="1" smtClean="0"/>
              <a:t>gorff</a:t>
            </a:r>
            <a:r>
              <a:rPr lang="en-US" dirty="0" smtClean="0"/>
              <a:t> yr </a:t>
            </a:r>
            <a:r>
              <a:rPr lang="en-US" dirty="0" err="1" smtClean="0"/>
              <a:t>aseiniad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Gwybodaeth</a:t>
            </a:r>
            <a:r>
              <a:rPr lang="en-US" dirty="0" smtClean="0"/>
              <a:t> </a:t>
            </a:r>
            <a:r>
              <a:rPr lang="en-US" dirty="0" err="1" smtClean="0"/>
              <a:t>ychwanegol</a:t>
            </a:r>
            <a:r>
              <a:rPr lang="en-US" dirty="0" smtClean="0"/>
              <a:t> </a:t>
            </a:r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berthnasol</a:t>
            </a: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i="1" dirty="0" smtClean="0"/>
              <a:t>Examples of completed questionnaires (if referred to in the main body of the assignment)</a:t>
            </a:r>
          </a:p>
          <a:p>
            <a:r>
              <a:rPr lang="en-US" i="1" dirty="0" smtClean="0"/>
              <a:t>Additional information if relevant</a:t>
            </a:r>
          </a:p>
        </p:txBody>
      </p:sp>
    </p:spTree>
    <p:extLst>
      <p:ext uri="{BB962C8B-B14F-4D97-AF65-F5344CB8AC3E}">
        <p14:creationId xmlns:p14="http://schemas.microsoft.com/office/powerpoint/2010/main" val="1693667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C00000"/>
                </a:solidFill>
              </a:rPr>
              <a:t>Pwysig</a:t>
            </a:r>
            <a:r>
              <a:rPr lang="en-US" dirty="0" smtClean="0">
                <a:solidFill>
                  <a:srgbClr val="C00000"/>
                </a:solidFill>
              </a:rPr>
              <a:t/>
            </a:r>
            <a:br>
              <a:rPr lang="en-US" dirty="0" smtClean="0">
                <a:solidFill>
                  <a:srgbClr val="C00000"/>
                </a:solidFill>
              </a:rPr>
            </a:br>
            <a:r>
              <a:rPr lang="en-US" i="1" dirty="0" smtClean="0">
                <a:solidFill>
                  <a:srgbClr val="C00000"/>
                </a:solidFill>
              </a:rPr>
              <a:t>Important</a:t>
            </a:r>
            <a:endParaRPr lang="en-US" i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Rhaid</a:t>
            </a:r>
            <a:r>
              <a:rPr lang="en-US" dirty="0" smtClean="0"/>
              <a:t> bod yr </a:t>
            </a:r>
            <a:r>
              <a:rPr lang="en-US" dirty="0" err="1" smtClean="0"/>
              <a:t>holiadur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gymeradwyo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ffurflen</a:t>
            </a:r>
            <a:r>
              <a:rPr lang="en-US" dirty="0" smtClean="0"/>
              <a:t> </a:t>
            </a:r>
            <a:r>
              <a:rPr lang="en-US" dirty="0" err="1" smtClean="0"/>
              <a:t>foeseg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harwyddo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y </a:t>
            </a:r>
            <a:r>
              <a:rPr lang="en-US" dirty="0" err="1" smtClean="0"/>
              <a:t>cydlynydd</a:t>
            </a:r>
            <a:r>
              <a:rPr lang="en-US" dirty="0" smtClean="0"/>
              <a:t> </a:t>
            </a:r>
            <a:r>
              <a:rPr lang="en-US" dirty="0" err="1" smtClean="0"/>
              <a:t>modwl</a:t>
            </a:r>
            <a:r>
              <a:rPr lang="en-US" dirty="0" smtClean="0"/>
              <a:t> </a:t>
            </a:r>
            <a:r>
              <a:rPr lang="en-US" dirty="0" err="1" smtClean="0"/>
              <a:t>cyn</a:t>
            </a:r>
            <a:endParaRPr lang="en-US" dirty="0" smtClean="0"/>
          </a:p>
          <a:p>
            <a:pPr marL="0" indent="0">
              <a:buNone/>
            </a:pPr>
            <a:r>
              <a:rPr lang="en-US" b="1" dirty="0" smtClean="0"/>
              <a:t>	5 p.m.ar 25/03/19</a:t>
            </a:r>
            <a:endParaRPr lang="en-US" b="1" dirty="0" smtClean="0"/>
          </a:p>
          <a:p>
            <a:r>
              <a:rPr lang="en-US" dirty="0" smtClean="0"/>
              <a:t>NI ELLIR DOSBARTHU UNRHYW HOLIADUR HEB GANIATÂD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133600"/>
            <a:ext cx="3125652" cy="3437559"/>
          </a:xfrm>
        </p:spPr>
        <p:txBody>
          <a:bodyPr>
            <a:normAutofit lnSpcReduction="10000"/>
          </a:bodyPr>
          <a:lstStyle/>
          <a:p>
            <a:r>
              <a:rPr lang="en-US" i="1" dirty="0" smtClean="0"/>
              <a:t>The questionnaire has to be approved and the ethics form signed by the module </a:t>
            </a:r>
            <a:r>
              <a:rPr lang="en-US" i="1" dirty="0" err="1" smtClean="0"/>
              <a:t>co-ordinator</a:t>
            </a:r>
            <a:r>
              <a:rPr lang="en-US" i="1" dirty="0" smtClean="0"/>
              <a:t> </a:t>
            </a:r>
            <a:r>
              <a:rPr lang="en-US" i="1" dirty="0" smtClean="0"/>
              <a:t>before</a:t>
            </a:r>
          </a:p>
          <a:p>
            <a:pPr marL="0" indent="0">
              <a:buNone/>
            </a:pPr>
            <a:r>
              <a:rPr lang="en-US" b="1" dirty="0" smtClean="0"/>
              <a:t>	5 </a:t>
            </a:r>
            <a:r>
              <a:rPr lang="en-US" b="1" dirty="0" err="1" smtClean="0"/>
              <a:t>p.m.on</a:t>
            </a:r>
            <a:r>
              <a:rPr lang="en-US" b="1" dirty="0" smtClean="0"/>
              <a:t> 25/03/19</a:t>
            </a:r>
            <a:endParaRPr lang="en-US" b="1" i="1" dirty="0" smtClean="0"/>
          </a:p>
          <a:p>
            <a:r>
              <a:rPr lang="en-US" i="1" dirty="0" smtClean="0"/>
              <a:t>NO QUESTIONNAIRE CAN BE DISTRIBUTED WITHOUT PERMISSION</a:t>
            </a:r>
            <a:endParaRPr lang="en-US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C00000"/>
                </a:solidFill>
              </a:rPr>
              <a:t>Materion</a:t>
            </a:r>
            <a:r>
              <a:rPr lang="en-US" dirty="0" smtClean="0">
                <a:solidFill>
                  <a:srgbClr val="C00000"/>
                </a:solidFill>
              </a:rPr>
              <a:t> </a:t>
            </a:r>
            <a:r>
              <a:rPr lang="en-US" dirty="0" err="1" smtClean="0">
                <a:solidFill>
                  <a:srgbClr val="C00000"/>
                </a:solidFill>
              </a:rPr>
              <a:t>eraill</a:t>
            </a:r>
            <a:r>
              <a:rPr lang="en-US" dirty="0" smtClean="0">
                <a:solidFill>
                  <a:srgbClr val="C00000"/>
                </a:solidFill>
              </a:rPr>
              <a:t/>
            </a:r>
            <a:br>
              <a:rPr lang="en-US" dirty="0" smtClean="0">
                <a:solidFill>
                  <a:srgbClr val="C00000"/>
                </a:solidFill>
              </a:rPr>
            </a:br>
            <a:r>
              <a:rPr lang="en-US" i="1" dirty="0" smtClean="0">
                <a:solidFill>
                  <a:srgbClr val="C00000"/>
                </a:solidFill>
              </a:rPr>
              <a:t>other matters</a:t>
            </a:r>
            <a:endParaRPr lang="en-US" i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Ymweliad</a:t>
            </a:r>
            <a:r>
              <a:rPr lang="en-US" dirty="0" smtClean="0"/>
              <a:t> ag </a:t>
            </a:r>
            <a:r>
              <a:rPr lang="en-US" dirty="0" err="1" smtClean="0"/>
              <a:t>uned</a:t>
            </a:r>
            <a:r>
              <a:rPr lang="en-US" dirty="0" smtClean="0"/>
              <a:t>/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arbennig</a:t>
            </a:r>
            <a:r>
              <a:rPr lang="en-US" dirty="0" smtClean="0"/>
              <a:t> </a:t>
            </a:r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smtClean="0"/>
              <a:t>30/4/19</a:t>
            </a:r>
            <a:endParaRPr lang="en-US" dirty="0" smtClean="0"/>
          </a:p>
          <a:p>
            <a:r>
              <a:rPr lang="en-US" dirty="0" err="1" smtClean="0"/>
              <a:t>Canllawiau</a:t>
            </a:r>
            <a:r>
              <a:rPr lang="en-US" dirty="0" smtClean="0"/>
              <a:t> a </a:t>
            </a:r>
            <a:r>
              <a:rPr lang="en-US" dirty="0" err="1" smtClean="0"/>
              <a:t>llythyr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Moodle</a:t>
            </a:r>
          </a:p>
          <a:p>
            <a:r>
              <a:rPr lang="en-US" dirty="0" err="1" smtClean="0"/>
              <a:t>Dychwelyd</a:t>
            </a:r>
            <a:r>
              <a:rPr lang="en-US" dirty="0" smtClean="0"/>
              <a:t> y </a:t>
            </a:r>
            <a:r>
              <a:rPr lang="en-US" dirty="0" err="1" smtClean="0"/>
              <a:t>bonyn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gydlynydd</a:t>
            </a:r>
            <a:r>
              <a:rPr lang="en-US" dirty="0" smtClean="0"/>
              <a:t> y </a:t>
            </a:r>
            <a:r>
              <a:rPr lang="en-US" dirty="0" err="1" smtClean="0"/>
              <a:t>modwl</a:t>
            </a:r>
            <a:endParaRPr lang="en-US" dirty="0" smtClean="0"/>
          </a:p>
          <a:p>
            <a:r>
              <a:rPr lang="en-US" dirty="0" err="1" smtClean="0"/>
              <a:t>Nodiadau</a:t>
            </a:r>
            <a:r>
              <a:rPr lang="en-US" dirty="0" smtClean="0"/>
              <a:t> </a:t>
            </a:r>
            <a:r>
              <a:rPr lang="en-US" dirty="0" err="1" smtClean="0"/>
              <a:t>adfyfyriol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smtClean="0"/>
              <a:t>PDP</a:t>
            </a: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i="1" dirty="0" smtClean="0"/>
              <a:t>Visit to a special school/unit before </a:t>
            </a:r>
            <a:r>
              <a:rPr lang="en-US" i="1" dirty="0" smtClean="0"/>
              <a:t>30/4/19</a:t>
            </a:r>
            <a:endParaRPr lang="en-US" i="1" dirty="0" smtClean="0"/>
          </a:p>
          <a:p>
            <a:r>
              <a:rPr lang="en-US" i="1" dirty="0" smtClean="0"/>
              <a:t>Guidelines and letter on Moodle</a:t>
            </a:r>
          </a:p>
          <a:p>
            <a:r>
              <a:rPr lang="en-US" i="1" dirty="0" smtClean="0"/>
              <a:t>Return the slip to the module </a:t>
            </a:r>
            <a:r>
              <a:rPr lang="en-US" i="1" dirty="0" err="1" smtClean="0"/>
              <a:t>co-ordinator</a:t>
            </a:r>
            <a:endParaRPr lang="en-US" i="1" dirty="0" smtClean="0"/>
          </a:p>
          <a:p>
            <a:r>
              <a:rPr lang="en-US" i="1" dirty="0" smtClean="0"/>
              <a:t>Reflective notes to be included within your </a:t>
            </a:r>
            <a:r>
              <a:rPr lang="en-US" i="1" dirty="0" smtClean="0"/>
              <a:t>PDP</a:t>
            </a:r>
            <a:endParaRPr lang="en-US" i="1" dirty="0" smtClean="0"/>
          </a:p>
        </p:txBody>
      </p:sp>
    </p:spTree>
    <p:extLst>
      <p:ext uri="{BB962C8B-B14F-4D97-AF65-F5344CB8AC3E}">
        <p14:creationId xmlns:p14="http://schemas.microsoft.com/office/powerpoint/2010/main" val="200793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6600" y="2057400"/>
            <a:ext cx="2369496" cy="220527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184748" y="4488972"/>
            <a:ext cx="6553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 smtClean="0"/>
              <a:t>Cydlynydd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modwl</a:t>
            </a:r>
            <a:r>
              <a:rPr lang="en-GB" sz="2400" b="1" dirty="0" smtClean="0"/>
              <a:t>/Module co-ordinator</a:t>
            </a:r>
          </a:p>
          <a:p>
            <a:pPr algn="ctr"/>
            <a:r>
              <a:rPr lang="en-GB" sz="2400" b="1" dirty="0" err="1" smtClean="0"/>
              <a:t>Nanna</a:t>
            </a:r>
            <a:r>
              <a:rPr lang="en-GB" sz="2400" b="1" dirty="0" smtClean="0"/>
              <a:t> Ryder</a:t>
            </a:r>
          </a:p>
          <a:p>
            <a:pPr algn="ctr"/>
            <a:r>
              <a:rPr lang="en-GB" sz="2400" b="1" dirty="0" smtClean="0"/>
              <a:t> </a:t>
            </a:r>
            <a:r>
              <a:rPr lang="en-GB" sz="2400" b="1" dirty="0" smtClean="0">
                <a:solidFill>
                  <a:srgbClr val="800000"/>
                </a:solidFill>
                <a:hlinkClick r:id="rId3"/>
              </a:rPr>
              <a:t>n.ryder@uwtsd.ac.uk</a:t>
            </a:r>
            <a:endParaRPr lang="en-GB" sz="2400" b="1" dirty="0" smtClean="0">
              <a:solidFill>
                <a:srgbClr val="800000"/>
              </a:solidFill>
            </a:endParaRPr>
          </a:p>
          <a:p>
            <a:pPr algn="ctr"/>
            <a:r>
              <a:rPr lang="en-GB" sz="2400" b="1" dirty="0" smtClean="0">
                <a:solidFill>
                  <a:srgbClr val="800000"/>
                </a:solidFill>
              </a:rPr>
              <a:t>01267 676795</a:t>
            </a:r>
          </a:p>
        </p:txBody>
      </p:sp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>
                <a:solidFill>
                  <a:srgbClr val="800000"/>
                </a:solidFill>
              </a:rPr>
              <a:t>Cwestiynau</a:t>
            </a:r>
            <a:r>
              <a:rPr lang="en-US" dirty="0" smtClean="0">
                <a:solidFill>
                  <a:srgbClr val="800000"/>
                </a:solidFill>
              </a:rPr>
              <a:t> </a:t>
            </a:r>
            <a:r>
              <a:rPr lang="en-US" dirty="0" err="1" smtClean="0">
                <a:solidFill>
                  <a:srgbClr val="800000"/>
                </a:solidFill>
              </a:rPr>
              <a:t>pellach</a:t>
            </a:r>
            <a:r>
              <a:rPr lang="en-US" dirty="0" smtClean="0">
                <a:solidFill>
                  <a:srgbClr val="800000"/>
                </a:solidFill>
              </a:rPr>
              <a:t>?</a:t>
            </a:r>
            <a:br>
              <a:rPr lang="en-US" dirty="0" smtClean="0">
                <a:solidFill>
                  <a:srgbClr val="800000"/>
                </a:solidFill>
              </a:rPr>
            </a:br>
            <a:r>
              <a:rPr lang="en-US" i="1" dirty="0" smtClean="0">
                <a:solidFill>
                  <a:srgbClr val="800000"/>
                </a:solidFill>
              </a:rPr>
              <a:t>Further questions?</a:t>
            </a:r>
            <a:endParaRPr lang="en-US" i="1" dirty="0">
              <a:solidFill>
                <a:srgbClr val="8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733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331</TotalTime>
  <Words>469</Words>
  <Application>Microsoft Office PowerPoint</Application>
  <PresentationFormat>On-screen Show (4:3)</PresentationFormat>
  <Paragraphs>103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Gill Sans MT</vt:lpstr>
      <vt:lpstr>Mangal</vt:lpstr>
      <vt:lpstr>Gallery</vt:lpstr>
      <vt:lpstr>Sesiwn adolygu Revision session</vt:lpstr>
      <vt:lpstr>Nod Aim</vt:lpstr>
      <vt:lpstr>Beth yw eich targedau personol chi? What are your personal targets?</vt:lpstr>
      <vt:lpstr>Ystyriwch: Consider:</vt:lpstr>
      <vt:lpstr>Gwybodaeth a dealltwriaeth Knowledge and understanding</vt:lpstr>
      <vt:lpstr>Sgiliau deallusol Intellectual skills</vt:lpstr>
      <vt:lpstr>Cymwysiadau pedagogaidd a phroffesiynol Pedagogic and professional applications </vt:lpstr>
      <vt:lpstr>Sgiliau allweddol/trosglwyddadwy  Key/transferable skills </vt:lpstr>
      <vt:lpstr>Y grid asesu The assessment grid</vt:lpstr>
      <vt:lpstr>Pwysig! Important!</vt:lpstr>
      <vt:lpstr>Rhaid cynnwys: You have to include:</vt:lpstr>
      <vt:lpstr>Atodiadau – ffeil grŵp Appendices – group file</vt:lpstr>
      <vt:lpstr>Atodiadau – aseiniad unigol Appendices – individual assignment</vt:lpstr>
      <vt:lpstr>Pwysig Important</vt:lpstr>
      <vt:lpstr>Materion eraill other matters</vt:lpstr>
      <vt:lpstr>Cwestiynau pellach? Further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Sesiwn adolygu Revision session</dc:title>
  <dc:creator>Administrator</dc:creator>
  <cp:lastModifiedBy>Nanna Ryder</cp:lastModifiedBy>
  <cp:revision>29</cp:revision>
  <dcterms:created xsi:type="dcterms:W3CDTF">2017-02-19T20:29:01Z</dcterms:created>
  <dcterms:modified xsi:type="dcterms:W3CDTF">2019-03-19T10:37:28Z</dcterms:modified>
</cp:coreProperties>
</file>