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ink/ink1.xml" ContentType="application/inkml+xml"/>
  <Override PartName="/ppt/ink/ink2.xml" ContentType="application/inkml+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93" r:id="rId2"/>
    <p:sldId id="256" r:id="rId3"/>
    <p:sldId id="257" r:id="rId4"/>
    <p:sldId id="258" r:id="rId5"/>
    <p:sldId id="260" r:id="rId6"/>
    <p:sldId id="261" r:id="rId7"/>
    <p:sldId id="262" r:id="rId8"/>
    <p:sldId id="263" r:id="rId9"/>
    <p:sldId id="264" r:id="rId10"/>
    <p:sldId id="267" r:id="rId11"/>
    <p:sldId id="289" r:id="rId12"/>
    <p:sldId id="259" r:id="rId13"/>
    <p:sldId id="290" r:id="rId14"/>
    <p:sldId id="291" r:id="rId15"/>
    <p:sldId id="266" r:id="rId16"/>
    <p:sldId id="265" r:id="rId17"/>
    <p:sldId id="278" r:id="rId18"/>
    <p:sldId id="277" r:id="rId19"/>
    <p:sldId id="269" r:id="rId20"/>
    <p:sldId id="268" r:id="rId21"/>
    <p:sldId id="294" r:id="rId22"/>
    <p:sldId id="270" r:id="rId23"/>
    <p:sldId id="271" r:id="rId24"/>
    <p:sldId id="272" r:id="rId25"/>
    <p:sldId id="275" r:id="rId26"/>
    <p:sldId id="279" r:id="rId27"/>
    <p:sldId id="280" r:id="rId28"/>
    <p:sldId id="281" r:id="rId29"/>
    <p:sldId id="282" r:id="rId30"/>
    <p:sldId id="283" r:id="rId31"/>
    <p:sldId id="273" r:id="rId32"/>
    <p:sldId id="284" r:id="rId33"/>
    <p:sldId id="295"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DB51CF-6305-4435-ABB1-74CAA913B20F}" v="1" dt="2025-10-21T16:19:15.0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22" autoAdjust="0"/>
    <p:restoredTop sz="78194" autoAdjust="0"/>
  </p:normalViewPr>
  <p:slideViewPr>
    <p:cSldViewPr snapToGrid="0">
      <p:cViewPr varScale="1">
        <p:scale>
          <a:sx n="65" d="100"/>
          <a:sy n="65" d="100"/>
        </p:scale>
        <p:origin x="403"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hilippa Fitzgerald" userId="602b836c-9d74-4fb4-9158-56fc59b1a0f4" providerId="ADAL" clId="{BA750E6F-B8B7-4AFD-B5F9-1E5B10AB0A88}"/>
    <pc:docChg chg="undo custSel addSld delSld modSld sldOrd">
      <pc:chgData name="Philippa Fitzgerald" userId="602b836c-9d74-4fb4-9158-56fc59b1a0f4" providerId="ADAL" clId="{BA750E6F-B8B7-4AFD-B5F9-1E5B10AB0A88}" dt="2025-10-21T16:19:22.011" v="44" actId="26606"/>
      <pc:docMkLst>
        <pc:docMk/>
      </pc:docMkLst>
      <pc:sldChg chg="del">
        <pc:chgData name="Philippa Fitzgerald" userId="602b836c-9d74-4fb4-9158-56fc59b1a0f4" providerId="ADAL" clId="{BA750E6F-B8B7-4AFD-B5F9-1E5B10AB0A88}" dt="2025-10-21T15:56:34.479" v="0" actId="47"/>
        <pc:sldMkLst>
          <pc:docMk/>
          <pc:sldMk cId="390703659" sldId="287"/>
        </pc:sldMkLst>
      </pc:sldChg>
      <pc:sldChg chg="del">
        <pc:chgData name="Philippa Fitzgerald" userId="602b836c-9d74-4fb4-9158-56fc59b1a0f4" providerId="ADAL" clId="{BA750E6F-B8B7-4AFD-B5F9-1E5B10AB0A88}" dt="2025-10-21T15:58:40.119" v="39" actId="47"/>
        <pc:sldMkLst>
          <pc:docMk/>
          <pc:sldMk cId="2292750046" sldId="292"/>
        </pc:sldMkLst>
      </pc:sldChg>
      <pc:sldChg chg="addSp modSp new mod ord setBg">
        <pc:chgData name="Philippa Fitzgerald" userId="602b836c-9d74-4fb4-9158-56fc59b1a0f4" providerId="ADAL" clId="{BA750E6F-B8B7-4AFD-B5F9-1E5B10AB0A88}" dt="2025-10-21T15:58:17.451" v="38" actId="255"/>
        <pc:sldMkLst>
          <pc:docMk/>
          <pc:sldMk cId="212916306" sldId="293"/>
        </pc:sldMkLst>
        <pc:spChg chg="mod">
          <ac:chgData name="Philippa Fitzgerald" userId="602b836c-9d74-4fb4-9158-56fc59b1a0f4" providerId="ADAL" clId="{BA750E6F-B8B7-4AFD-B5F9-1E5B10AB0A88}" dt="2025-10-21T15:58:17.451" v="38" actId="255"/>
          <ac:spMkLst>
            <pc:docMk/>
            <pc:sldMk cId="212916306" sldId="293"/>
            <ac:spMk id="2" creationId="{4C532CFF-E383-3AFE-A199-416E51394109}"/>
          </ac:spMkLst>
        </pc:spChg>
        <pc:spChg chg="mod">
          <ac:chgData name="Philippa Fitzgerald" userId="602b836c-9d74-4fb4-9158-56fc59b1a0f4" providerId="ADAL" clId="{BA750E6F-B8B7-4AFD-B5F9-1E5B10AB0A88}" dt="2025-10-21T15:58:09.100" v="37" actId="26606"/>
          <ac:spMkLst>
            <pc:docMk/>
            <pc:sldMk cId="212916306" sldId="293"/>
            <ac:spMk id="3" creationId="{D117F525-D598-EB89-5CCB-47AD7A14CF39}"/>
          </ac:spMkLst>
        </pc:spChg>
        <pc:spChg chg="add">
          <ac:chgData name="Philippa Fitzgerald" userId="602b836c-9d74-4fb4-9158-56fc59b1a0f4" providerId="ADAL" clId="{BA750E6F-B8B7-4AFD-B5F9-1E5B10AB0A88}" dt="2025-10-21T15:58:09.100" v="37" actId="26606"/>
          <ac:spMkLst>
            <pc:docMk/>
            <pc:sldMk cId="212916306" sldId="293"/>
            <ac:spMk id="8" creationId="{73A25D70-4A55-4F72-B9C5-A69CDBF4DB42}"/>
          </ac:spMkLst>
        </pc:spChg>
        <pc:spChg chg="add">
          <ac:chgData name="Philippa Fitzgerald" userId="602b836c-9d74-4fb4-9158-56fc59b1a0f4" providerId="ADAL" clId="{BA750E6F-B8B7-4AFD-B5F9-1E5B10AB0A88}" dt="2025-10-21T15:58:09.100" v="37" actId="26606"/>
          <ac:spMkLst>
            <pc:docMk/>
            <pc:sldMk cId="212916306" sldId="293"/>
            <ac:spMk id="10" creationId="{54957100-6D8B-4161-9F2F-C0A949EC84C4}"/>
          </ac:spMkLst>
        </pc:spChg>
        <pc:spChg chg="add">
          <ac:chgData name="Philippa Fitzgerald" userId="602b836c-9d74-4fb4-9158-56fc59b1a0f4" providerId="ADAL" clId="{BA750E6F-B8B7-4AFD-B5F9-1E5B10AB0A88}" dt="2025-10-21T15:58:09.100" v="37" actId="26606"/>
          <ac:spMkLst>
            <pc:docMk/>
            <pc:sldMk cId="212916306" sldId="293"/>
            <ac:spMk id="12" creationId="{CBCB02B1-1B82-403C-B7D2-E2CED1882F50}"/>
          </ac:spMkLst>
        </pc:spChg>
        <pc:grpChg chg="add">
          <ac:chgData name="Philippa Fitzgerald" userId="602b836c-9d74-4fb4-9158-56fc59b1a0f4" providerId="ADAL" clId="{BA750E6F-B8B7-4AFD-B5F9-1E5B10AB0A88}" dt="2025-10-21T15:58:09.100" v="37" actId="26606"/>
          <ac:grpSpMkLst>
            <pc:docMk/>
            <pc:sldMk cId="212916306" sldId="293"/>
            <ac:grpSpMk id="14" creationId="{CCDE13A7-6382-4A67-BEBE-4FF1F37C7F52}"/>
          </ac:grpSpMkLst>
        </pc:grpChg>
        <pc:grpChg chg="add">
          <ac:chgData name="Philippa Fitzgerald" userId="602b836c-9d74-4fb4-9158-56fc59b1a0f4" providerId="ADAL" clId="{BA750E6F-B8B7-4AFD-B5F9-1E5B10AB0A88}" dt="2025-10-21T15:58:09.100" v="37" actId="26606"/>
          <ac:grpSpMkLst>
            <pc:docMk/>
            <pc:sldMk cId="212916306" sldId="293"/>
            <ac:grpSpMk id="23" creationId="{17147D5D-F01F-4164-BD81-D10DC6F23E41}"/>
          </ac:grpSpMkLst>
        </pc:grpChg>
        <pc:grpChg chg="add">
          <ac:chgData name="Philippa Fitzgerald" userId="602b836c-9d74-4fb4-9158-56fc59b1a0f4" providerId="ADAL" clId="{BA750E6F-B8B7-4AFD-B5F9-1E5B10AB0A88}" dt="2025-10-21T15:58:09.100" v="37" actId="26606"/>
          <ac:grpSpMkLst>
            <pc:docMk/>
            <pc:sldMk cId="212916306" sldId="293"/>
            <ac:grpSpMk id="29" creationId="{6D0E248E-80AB-4B35-BA8D-F940FCB44326}"/>
          </ac:grpSpMkLst>
        </pc:grpChg>
      </pc:sldChg>
      <pc:sldChg chg="addSp modSp new mod setBg modAnim">
        <pc:chgData name="Philippa Fitzgerald" userId="602b836c-9d74-4fb4-9158-56fc59b1a0f4" providerId="ADAL" clId="{BA750E6F-B8B7-4AFD-B5F9-1E5B10AB0A88}" dt="2025-10-21T16:19:22.011" v="44" actId="26606"/>
        <pc:sldMkLst>
          <pc:docMk/>
          <pc:sldMk cId="657051982" sldId="294"/>
        </pc:sldMkLst>
        <pc:spChg chg="add">
          <ac:chgData name="Philippa Fitzgerald" userId="602b836c-9d74-4fb4-9158-56fc59b1a0f4" providerId="ADAL" clId="{BA750E6F-B8B7-4AFD-B5F9-1E5B10AB0A88}" dt="2025-10-21T16:19:22.011" v="44" actId="26606"/>
          <ac:spMkLst>
            <pc:docMk/>
            <pc:sldMk cId="657051982" sldId="294"/>
            <ac:spMk id="7" creationId="{AB8C311F-7253-4AED-9701-7FC0708C41C7}"/>
          </ac:spMkLst>
        </pc:spChg>
        <pc:spChg chg="add">
          <ac:chgData name="Philippa Fitzgerald" userId="602b836c-9d74-4fb4-9158-56fc59b1a0f4" providerId="ADAL" clId="{BA750E6F-B8B7-4AFD-B5F9-1E5B10AB0A88}" dt="2025-10-21T16:19:22.011" v="44" actId="26606"/>
          <ac:spMkLst>
            <pc:docMk/>
            <pc:sldMk cId="657051982" sldId="294"/>
            <ac:spMk id="9" creationId="{E2384209-CB15-4CDF-9D31-C44FD9A3F20D}"/>
          </ac:spMkLst>
        </pc:spChg>
        <pc:spChg chg="add">
          <ac:chgData name="Philippa Fitzgerald" userId="602b836c-9d74-4fb4-9158-56fc59b1a0f4" providerId="ADAL" clId="{BA750E6F-B8B7-4AFD-B5F9-1E5B10AB0A88}" dt="2025-10-21T16:19:22.011" v="44" actId="26606"/>
          <ac:spMkLst>
            <pc:docMk/>
            <pc:sldMk cId="657051982" sldId="294"/>
            <ac:spMk id="11" creationId="{2633B3B5-CC90-43F0-8714-D31D1F3F0209}"/>
          </ac:spMkLst>
        </pc:spChg>
        <pc:spChg chg="add">
          <ac:chgData name="Philippa Fitzgerald" userId="602b836c-9d74-4fb4-9158-56fc59b1a0f4" providerId="ADAL" clId="{BA750E6F-B8B7-4AFD-B5F9-1E5B10AB0A88}" dt="2025-10-21T16:19:22.011" v="44" actId="26606"/>
          <ac:spMkLst>
            <pc:docMk/>
            <pc:sldMk cId="657051982" sldId="294"/>
            <ac:spMk id="13" creationId="{A8D57A06-A426-446D-B02C-A2DC6B62E45E}"/>
          </ac:spMkLst>
        </pc:spChg>
        <pc:picChg chg="add mod">
          <ac:chgData name="Philippa Fitzgerald" userId="602b836c-9d74-4fb4-9158-56fc59b1a0f4" providerId="ADAL" clId="{BA750E6F-B8B7-4AFD-B5F9-1E5B10AB0A88}" dt="2025-10-21T16:19:22.011" v="44" actId="26606"/>
          <ac:picMkLst>
            <pc:docMk/>
            <pc:sldMk cId="657051982" sldId="294"/>
            <ac:picMk id="2" creationId="{E4B13904-B4C8-B9AE-4A63-2AD567BE4170}"/>
          </ac:picMkLst>
        </pc:picChg>
      </pc:sldChg>
      <pc:sldChg chg="new del">
        <pc:chgData name="Philippa Fitzgerald" userId="602b836c-9d74-4fb4-9158-56fc59b1a0f4" providerId="ADAL" clId="{BA750E6F-B8B7-4AFD-B5F9-1E5B10AB0A88}" dt="2025-10-21T16:18:33.833" v="41" actId="680"/>
        <pc:sldMkLst>
          <pc:docMk/>
          <pc:sldMk cId="1643447349" sldId="294"/>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0BBD35-9235-4006-BD1A-5E68264747A7}" type="doc">
      <dgm:prSet loTypeId="urn:microsoft.com/office/officeart/2008/layout/LinedList" loCatId="list" qsTypeId="urn:microsoft.com/office/officeart/2005/8/quickstyle/simple1" qsCatId="simple" csTypeId="urn:microsoft.com/office/officeart/2005/8/colors/accent5_2" csCatId="accent5" phldr="1"/>
      <dgm:spPr/>
      <dgm:t>
        <a:bodyPr/>
        <a:lstStyle/>
        <a:p>
          <a:endParaRPr lang="en-US"/>
        </a:p>
      </dgm:t>
    </dgm:pt>
    <dgm:pt modelId="{047125E3-2754-42B8-B533-C5799C571611}">
      <dgm:prSet/>
      <dgm:spPr/>
      <dgm:t>
        <a:bodyPr/>
        <a:lstStyle/>
        <a:p>
          <a:r>
            <a:rPr lang="en-GB" dirty="0"/>
            <a:t>=   </a:t>
          </a:r>
          <a:r>
            <a:rPr lang="en-GB" b="0" i="0" dirty="0"/>
            <a:t>Every Excel Formula begins with Equal sign.</a:t>
          </a:r>
          <a:endParaRPr lang="en-US" dirty="0"/>
        </a:p>
      </dgm:t>
    </dgm:pt>
    <dgm:pt modelId="{AC342851-52A4-4666-B415-082C0C2BD0C6}" type="parTrans" cxnId="{DC5FFF34-8D2F-4CEC-993D-80B4D5B9C612}">
      <dgm:prSet/>
      <dgm:spPr/>
      <dgm:t>
        <a:bodyPr/>
        <a:lstStyle/>
        <a:p>
          <a:endParaRPr lang="en-US"/>
        </a:p>
      </dgm:t>
    </dgm:pt>
    <dgm:pt modelId="{48738990-CE9D-4D3A-BC90-84BE7EA1CE6A}" type="sibTrans" cxnId="{DC5FFF34-8D2F-4CEC-993D-80B4D5B9C612}">
      <dgm:prSet/>
      <dgm:spPr/>
      <dgm:t>
        <a:bodyPr/>
        <a:lstStyle/>
        <a:p>
          <a:endParaRPr lang="en-US"/>
        </a:p>
      </dgm:t>
    </dgm:pt>
    <dgm:pt modelId="{C7F8CD75-5C32-409E-A4F6-3992DFFF179D}">
      <dgm:prSet/>
      <dgm:spPr/>
      <dgm:t>
        <a:bodyPr/>
        <a:lstStyle/>
        <a:p>
          <a:r>
            <a:rPr lang="en-GB" b="0" i="0"/>
            <a:t>Example:</a:t>
          </a:r>
          <a:r>
            <a:rPr lang="en-GB" b="1" i="1"/>
            <a:t>=</a:t>
          </a:r>
          <a:r>
            <a:rPr lang="en-GB" b="0" i="1"/>
            <a:t>A1+A5</a:t>
          </a:r>
          <a:endParaRPr lang="en-US"/>
        </a:p>
      </dgm:t>
    </dgm:pt>
    <dgm:pt modelId="{1F9E3464-DD0F-4659-9EA4-24047A8C1CCD}" type="parTrans" cxnId="{2622246F-CCF3-44CD-8834-0C3B08D18AF2}">
      <dgm:prSet/>
      <dgm:spPr/>
      <dgm:t>
        <a:bodyPr/>
        <a:lstStyle/>
        <a:p>
          <a:endParaRPr lang="en-US"/>
        </a:p>
      </dgm:t>
    </dgm:pt>
    <dgm:pt modelId="{1C33773E-372C-48B8-A9A6-327475B1179E}" type="sibTrans" cxnId="{2622246F-CCF3-44CD-8834-0C3B08D18AF2}">
      <dgm:prSet/>
      <dgm:spPr/>
      <dgm:t>
        <a:bodyPr/>
        <a:lstStyle/>
        <a:p>
          <a:endParaRPr lang="en-US"/>
        </a:p>
      </dgm:t>
    </dgm:pt>
    <dgm:pt modelId="{08787C98-67B8-4D38-8EAD-8B16D553AFD8}">
      <dgm:prSet/>
      <dgm:spPr/>
      <dgm:t>
        <a:bodyPr/>
        <a:lstStyle/>
        <a:p>
          <a:r>
            <a:rPr lang="en-GB"/>
            <a:t>+    </a:t>
          </a:r>
          <a:r>
            <a:rPr lang="en-GB" b="0" i="0"/>
            <a:t>Operator to perform Addition.</a:t>
          </a:r>
          <a:endParaRPr lang="en-US"/>
        </a:p>
      </dgm:t>
    </dgm:pt>
    <dgm:pt modelId="{02C88729-2C57-4B78-8A7A-998B9D6F67F1}" type="parTrans" cxnId="{5A0AFBBC-00FC-44A1-A365-8FD77CE4C285}">
      <dgm:prSet/>
      <dgm:spPr/>
      <dgm:t>
        <a:bodyPr/>
        <a:lstStyle/>
        <a:p>
          <a:endParaRPr lang="en-US"/>
        </a:p>
      </dgm:t>
    </dgm:pt>
    <dgm:pt modelId="{8E040006-EF08-4369-B463-A94750EDC93E}" type="sibTrans" cxnId="{5A0AFBBC-00FC-44A1-A365-8FD77CE4C285}">
      <dgm:prSet/>
      <dgm:spPr/>
      <dgm:t>
        <a:bodyPr/>
        <a:lstStyle/>
        <a:p>
          <a:endParaRPr lang="en-US"/>
        </a:p>
      </dgm:t>
    </dgm:pt>
    <dgm:pt modelId="{045FA6FD-2F16-4D3F-9A9F-3B3E818E9634}">
      <dgm:prSet/>
      <dgm:spPr/>
      <dgm:t>
        <a:bodyPr/>
        <a:lstStyle/>
        <a:p>
          <a:r>
            <a:rPr lang="en-GB" b="0" i="0"/>
            <a:t>Examples: </a:t>
          </a:r>
          <a:r>
            <a:rPr lang="en-GB" b="0" i="1"/>
            <a:t>=A1+B1</a:t>
          </a:r>
          <a:r>
            <a:rPr lang="en-GB" b="0" i="0"/>
            <a:t>, will add the values of A1 and B1</a:t>
          </a:r>
          <a:endParaRPr lang="en-US"/>
        </a:p>
      </dgm:t>
    </dgm:pt>
    <dgm:pt modelId="{FFE63E23-583B-40DF-B6D0-E24123972E6D}" type="parTrans" cxnId="{2112238B-9E05-41C5-ABC5-E1019C31875B}">
      <dgm:prSet/>
      <dgm:spPr/>
      <dgm:t>
        <a:bodyPr/>
        <a:lstStyle/>
        <a:p>
          <a:endParaRPr lang="en-US"/>
        </a:p>
      </dgm:t>
    </dgm:pt>
    <dgm:pt modelId="{F9062033-6888-40C8-A3CC-13D47A2F8A3E}" type="sibTrans" cxnId="{2112238B-9E05-41C5-ABC5-E1019C31875B}">
      <dgm:prSet/>
      <dgm:spPr/>
      <dgm:t>
        <a:bodyPr/>
        <a:lstStyle/>
        <a:p>
          <a:endParaRPr lang="en-US"/>
        </a:p>
      </dgm:t>
    </dgm:pt>
    <dgm:pt modelId="{5E366221-6CA3-4C0A-9C31-48FC0F43CC41}">
      <dgm:prSet/>
      <dgm:spPr/>
      <dgm:t>
        <a:bodyPr/>
        <a:lstStyle/>
        <a:p>
          <a:r>
            <a:rPr lang="en-GB"/>
            <a:t>-   </a:t>
          </a:r>
          <a:r>
            <a:rPr lang="en-GB" b="0" i="0"/>
            <a:t>Operator to perform Substation.</a:t>
          </a:r>
          <a:endParaRPr lang="en-US"/>
        </a:p>
      </dgm:t>
    </dgm:pt>
    <dgm:pt modelId="{BA3B3D41-73E5-4B58-8D91-2956BE2FFC15}" type="parTrans" cxnId="{8178FB0F-C358-4BCE-954A-6F889274F4D7}">
      <dgm:prSet/>
      <dgm:spPr/>
      <dgm:t>
        <a:bodyPr/>
        <a:lstStyle/>
        <a:p>
          <a:endParaRPr lang="en-US"/>
        </a:p>
      </dgm:t>
    </dgm:pt>
    <dgm:pt modelId="{66E0C3EF-DFAF-4F5A-875A-2C1A5F153F11}" type="sibTrans" cxnId="{8178FB0F-C358-4BCE-954A-6F889274F4D7}">
      <dgm:prSet/>
      <dgm:spPr/>
      <dgm:t>
        <a:bodyPr/>
        <a:lstStyle/>
        <a:p>
          <a:endParaRPr lang="en-US"/>
        </a:p>
      </dgm:t>
    </dgm:pt>
    <dgm:pt modelId="{57B9E7B5-CC65-4B59-A0AE-B6D5FBB3155F}">
      <dgm:prSet/>
      <dgm:spPr/>
      <dgm:t>
        <a:bodyPr/>
        <a:lstStyle/>
        <a:p>
          <a:r>
            <a:rPr lang="en-GB" b="0" i="0"/>
            <a:t>Examples: </a:t>
          </a:r>
          <a:r>
            <a:rPr lang="en-GB" b="0" i="1"/>
            <a:t>=A1-B1</a:t>
          </a:r>
          <a:r>
            <a:rPr lang="en-GB" b="0" i="0"/>
            <a:t>, will Subtract the value of B1 from the value of A1</a:t>
          </a:r>
          <a:endParaRPr lang="en-US"/>
        </a:p>
      </dgm:t>
    </dgm:pt>
    <dgm:pt modelId="{6A29C151-92A9-43F3-B03B-7FDBDD049611}" type="parTrans" cxnId="{D2983AF8-C030-443B-9A19-0FA11563B98E}">
      <dgm:prSet/>
      <dgm:spPr/>
      <dgm:t>
        <a:bodyPr/>
        <a:lstStyle/>
        <a:p>
          <a:endParaRPr lang="en-US"/>
        </a:p>
      </dgm:t>
    </dgm:pt>
    <dgm:pt modelId="{F6E02E85-B826-415E-A41F-20EB37F4ECF5}" type="sibTrans" cxnId="{D2983AF8-C030-443B-9A19-0FA11563B98E}">
      <dgm:prSet/>
      <dgm:spPr/>
      <dgm:t>
        <a:bodyPr/>
        <a:lstStyle/>
        <a:p>
          <a:endParaRPr lang="en-US"/>
        </a:p>
      </dgm:t>
    </dgm:pt>
    <dgm:pt modelId="{427017D8-AA08-46F7-A6E6-789EF47B4FA0}">
      <dgm:prSet/>
      <dgm:spPr/>
      <dgm:t>
        <a:bodyPr/>
        <a:lstStyle/>
        <a:p>
          <a:r>
            <a:rPr lang="en-GB"/>
            <a:t>*   </a:t>
          </a:r>
          <a:r>
            <a:rPr lang="en-GB" b="0" i="0"/>
            <a:t>Operator to perform Multiplication.</a:t>
          </a:r>
          <a:endParaRPr lang="en-US"/>
        </a:p>
      </dgm:t>
    </dgm:pt>
    <dgm:pt modelId="{A76558FD-5577-4864-AA9A-A86D4E90D551}" type="parTrans" cxnId="{424B1FF3-256C-4CBA-9FB6-F49709999AE7}">
      <dgm:prSet/>
      <dgm:spPr/>
      <dgm:t>
        <a:bodyPr/>
        <a:lstStyle/>
        <a:p>
          <a:endParaRPr lang="en-US"/>
        </a:p>
      </dgm:t>
    </dgm:pt>
    <dgm:pt modelId="{74ED8525-E862-4577-81D4-45EB90826374}" type="sibTrans" cxnId="{424B1FF3-256C-4CBA-9FB6-F49709999AE7}">
      <dgm:prSet/>
      <dgm:spPr/>
      <dgm:t>
        <a:bodyPr/>
        <a:lstStyle/>
        <a:p>
          <a:endParaRPr lang="en-US"/>
        </a:p>
      </dgm:t>
    </dgm:pt>
    <dgm:pt modelId="{F8538448-ED69-4342-848A-23CBD23BB823}">
      <dgm:prSet/>
      <dgm:spPr/>
      <dgm:t>
        <a:bodyPr/>
        <a:lstStyle/>
        <a:p>
          <a:r>
            <a:rPr lang="en-GB" b="0" i="0"/>
            <a:t>Examples: </a:t>
          </a:r>
          <a:r>
            <a:rPr lang="en-GB" b="0" i="1"/>
            <a:t>=A1*B1</a:t>
          </a:r>
          <a:r>
            <a:rPr lang="en-GB" b="0" i="0"/>
            <a:t>, will multiply the value of A1 with B1</a:t>
          </a:r>
          <a:endParaRPr lang="en-US"/>
        </a:p>
      </dgm:t>
    </dgm:pt>
    <dgm:pt modelId="{675B48D3-7078-4ABE-918A-2106F5567F50}" type="parTrans" cxnId="{FCAED3CA-1B0E-417D-B43E-040796CE0273}">
      <dgm:prSet/>
      <dgm:spPr/>
      <dgm:t>
        <a:bodyPr/>
        <a:lstStyle/>
        <a:p>
          <a:endParaRPr lang="en-US"/>
        </a:p>
      </dgm:t>
    </dgm:pt>
    <dgm:pt modelId="{15492B5C-5ABB-492F-86F6-0B969C213BAF}" type="sibTrans" cxnId="{FCAED3CA-1B0E-417D-B43E-040796CE0273}">
      <dgm:prSet/>
      <dgm:spPr/>
      <dgm:t>
        <a:bodyPr/>
        <a:lstStyle/>
        <a:p>
          <a:endParaRPr lang="en-US"/>
        </a:p>
      </dgm:t>
    </dgm:pt>
    <dgm:pt modelId="{8089D45C-05D6-4519-ACC8-EF38B038724F}">
      <dgm:prSet/>
      <dgm:spPr/>
      <dgm:t>
        <a:bodyPr/>
        <a:lstStyle/>
        <a:p>
          <a:r>
            <a:rPr lang="en-GB"/>
            <a:t>/   </a:t>
          </a:r>
          <a:r>
            <a:rPr lang="en-GB" b="0" i="0"/>
            <a:t>Operator to perform Division.</a:t>
          </a:r>
          <a:endParaRPr lang="en-US"/>
        </a:p>
      </dgm:t>
    </dgm:pt>
    <dgm:pt modelId="{F981AB1B-0A14-4463-8E1B-7FA8531CAC0C}" type="parTrans" cxnId="{9227B58A-863C-4B80-9349-F3301084704C}">
      <dgm:prSet/>
      <dgm:spPr/>
      <dgm:t>
        <a:bodyPr/>
        <a:lstStyle/>
        <a:p>
          <a:endParaRPr lang="en-US"/>
        </a:p>
      </dgm:t>
    </dgm:pt>
    <dgm:pt modelId="{696ED6D8-5576-44F3-91BD-772A351C9D91}" type="sibTrans" cxnId="{9227B58A-863C-4B80-9349-F3301084704C}">
      <dgm:prSet/>
      <dgm:spPr/>
      <dgm:t>
        <a:bodyPr/>
        <a:lstStyle/>
        <a:p>
          <a:endParaRPr lang="en-US"/>
        </a:p>
      </dgm:t>
    </dgm:pt>
    <dgm:pt modelId="{BCD81291-7A6C-4550-B875-028D267311FA}">
      <dgm:prSet/>
      <dgm:spPr/>
      <dgm:t>
        <a:bodyPr/>
        <a:lstStyle/>
        <a:p>
          <a:r>
            <a:rPr lang="en-GB" b="0" i="0"/>
            <a:t>Examples: </a:t>
          </a:r>
          <a:r>
            <a:rPr lang="en-GB" b="0" i="1"/>
            <a:t>=A1/B1</a:t>
          </a:r>
          <a:r>
            <a:rPr lang="en-GB" b="0" i="0"/>
            <a:t>, will divide the value of A1 with B1</a:t>
          </a:r>
          <a:endParaRPr lang="en-US"/>
        </a:p>
      </dgm:t>
    </dgm:pt>
    <dgm:pt modelId="{85EB4D82-18B3-4B70-A854-25EF55ADF5F9}" type="parTrans" cxnId="{BE2B2136-7370-4AD2-832D-C7F5DB858124}">
      <dgm:prSet/>
      <dgm:spPr/>
      <dgm:t>
        <a:bodyPr/>
        <a:lstStyle/>
        <a:p>
          <a:endParaRPr lang="en-US"/>
        </a:p>
      </dgm:t>
    </dgm:pt>
    <dgm:pt modelId="{FD47709E-E7A9-4D65-96A7-E197F7A6D695}" type="sibTrans" cxnId="{BE2B2136-7370-4AD2-832D-C7F5DB858124}">
      <dgm:prSet/>
      <dgm:spPr/>
      <dgm:t>
        <a:bodyPr/>
        <a:lstStyle/>
        <a:p>
          <a:endParaRPr lang="en-US"/>
        </a:p>
      </dgm:t>
    </dgm:pt>
    <dgm:pt modelId="{C2E4017A-0BBD-4E1F-A9CB-7B5A33AE5918}" type="pres">
      <dgm:prSet presAssocID="{E20BBD35-9235-4006-BD1A-5E68264747A7}" presName="vert0" presStyleCnt="0">
        <dgm:presLayoutVars>
          <dgm:dir/>
          <dgm:animOne val="branch"/>
          <dgm:animLvl val="lvl"/>
        </dgm:presLayoutVars>
      </dgm:prSet>
      <dgm:spPr/>
    </dgm:pt>
    <dgm:pt modelId="{A2EBD2F5-B9FA-49D9-B4BF-1A9F3E349F9D}" type="pres">
      <dgm:prSet presAssocID="{047125E3-2754-42B8-B533-C5799C571611}" presName="thickLine" presStyleLbl="alignNode1" presStyleIdx="0" presStyleCnt="10"/>
      <dgm:spPr/>
    </dgm:pt>
    <dgm:pt modelId="{A40E64EA-CAC1-4A96-B543-895F178EF8D2}" type="pres">
      <dgm:prSet presAssocID="{047125E3-2754-42B8-B533-C5799C571611}" presName="horz1" presStyleCnt="0"/>
      <dgm:spPr/>
    </dgm:pt>
    <dgm:pt modelId="{97DDDF24-20C5-4C95-B4D8-165EA6375ACE}" type="pres">
      <dgm:prSet presAssocID="{047125E3-2754-42B8-B533-C5799C571611}" presName="tx1" presStyleLbl="revTx" presStyleIdx="0" presStyleCnt="10"/>
      <dgm:spPr/>
    </dgm:pt>
    <dgm:pt modelId="{D50382C4-4FF7-486A-810C-F7C0E4C9F806}" type="pres">
      <dgm:prSet presAssocID="{047125E3-2754-42B8-B533-C5799C571611}" presName="vert1" presStyleCnt="0"/>
      <dgm:spPr/>
    </dgm:pt>
    <dgm:pt modelId="{D6A180E6-8732-4ED2-9578-0A1BA3F98DBE}" type="pres">
      <dgm:prSet presAssocID="{C7F8CD75-5C32-409E-A4F6-3992DFFF179D}" presName="thickLine" presStyleLbl="alignNode1" presStyleIdx="1" presStyleCnt="10"/>
      <dgm:spPr/>
    </dgm:pt>
    <dgm:pt modelId="{04B33152-F922-4B0B-A905-3DB5519F4128}" type="pres">
      <dgm:prSet presAssocID="{C7F8CD75-5C32-409E-A4F6-3992DFFF179D}" presName="horz1" presStyleCnt="0"/>
      <dgm:spPr/>
    </dgm:pt>
    <dgm:pt modelId="{A264ED79-9F6E-4EC0-8F66-A74105CD9774}" type="pres">
      <dgm:prSet presAssocID="{C7F8CD75-5C32-409E-A4F6-3992DFFF179D}" presName="tx1" presStyleLbl="revTx" presStyleIdx="1" presStyleCnt="10"/>
      <dgm:spPr/>
    </dgm:pt>
    <dgm:pt modelId="{62803A5C-CD43-41AF-964F-CD80A0C3EF67}" type="pres">
      <dgm:prSet presAssocID="{C7F8CD75-5C32-409E-A4F6-3992DFFF179D}" presName="vert1" presStyleCnt="0"/>
      <dgm:spPr/>
    </dgm:pt>
    <dgm:pt modelId="{E105CDA0-5F99-43E0-AC44-824E255AB36B}" type="pres">
      <dgm:prSet presAssocID="{08787C98-67B8-4D38-8EAD-8B16D553AFD8}" presName="thickLine" presStyleLbl="alignNode1" presStyleIdx="2" presStyleCnt="10"/>
      <dgm:spPr/>
    </dgm:pt>
    <dgm:pt modelId="{CED0ED35-DCD9-42A4-BF5A-A8C06F4F94B0}" type="pres">
      <dgm:prSet presAssocID="{08787C98-67B8-4D38-8EAD-8B16D553AFD8}" presName="horz1" presStyleCnt="0"/>
      <dgm:spPr/>
    </dgm:pt>
    <dgm:pt modelId="{68FA403F-457D-4F96-B283-59C08EE48543}" type="pres">
      <dgm:prSet presAssocID="{08787C98-67B8-4D38-8EAD-8B16D553AFD8}" presName="tx1" presStyleLbl="revTx" presStyleIdx="2" presStyleCnt="10"/>
      <dgm:spPr/>
    </dgm:pt>
    <dgm:pt modelId="{52F177CA-EF4C-4F6E-8F6E-E175FC8B718B}" type="pres">
      <dgm:prSet presAssocID="{08787C98-67B8-4D38-8EAD-8B16D553AFD8}" presName="vert1" presStyleCnt="0"/>
      <dgm:spPr/>
    </dgm:pt>
    <dgm:pt modelId="{BD3F6424-F2A6-4564-AAB7-7994B65691AC}" type="pres">
      <dgm:prSet presAssocID="{045FA6FD-2F16-4D3F-9A9F-3B3E818E9634}" presName="thickLine" presStyleLbl="alignNode1" presStyleIdx="3" presStyleCnt="10"/>
      <dgm:spPr/>
    </dgm:pt>
    <dgm:pt modelId="{95A7B877-61D2-4D76-884C-C83860909842}" type="pres">
      <dgm:prSet presAssocID="{045FA6FD-2F16-4D3F-9A9F-3B3E818E9634}" presName="horz1" presStyleCnt="0"/>
      <dgm:spPr/>
    </dgm:pt>
    <dgm:pt modelId="{559B0134-5DBB-442B-A100-F02350332C3A}" type="pres">
      <dgm:prSet presAssocID="{045FA6FD-2F16-4D3F-9A9F-3B3E818E9634}" presName="tx1" presStyleLbl="revTx" presStyleIdx="3" presStyleCnt="10"/>
      <dgm:spPr/>
    </dgm:pt>
    <dgm:pt modelId="{E259E7EF-60C6-4B50-89E4-C222CCD85D17}" type="pres">
      <dgm:prSet presAssocID="{045FA6FD-2F16-4D3F-9A9F-3B3E818E9634}" presName="vert1" presStyleCnt="0"/>
      <dgm:spPr/>
    </dgm:pt>
    <dgm:pt modelId="{0AA4622F-174D-4B22-8E9F-0FF70FC76B74}" type="pres">
      <dgm:prSet presAssocID="{5E366221-6CA3-4C0A-9C31-48FC0F43CC41}" presName="thickLine" presStyleLbl="alignNode1" presStyleIdx="4" presStyleCnt="10"/>
      <dgm:spPr/>
    </dgm:pt>
    <dgm:pt modelId="{85643809-E180-4A04-BC17-86DEB140694D}" type="pres">
      <dgm:prSet presAssocID="{5E366221-6CA3-4C0A-9C31-48FC0F43CC41}" presName="horz1" presStyleCnt="0"/>
      <dgm:spPr/>
    </dgm:pt>
    <dgm:pt modelId="{34FC5EDF-1AA0-42E8-A1F6-3E1809D8973D}" type="pres">
      <dgm:prSet presAssocID="{5E366221-6CA3-4C0A-9C31-48FC0F43CC41}" presName="tx1" presStyleLbl="revTx" presStyleIdx="4" presStyleCnt="10"/>
      <dgm:spPr/>
    </dgm:pt>
    <dgm:pt modelId="{435C6289-6282-406F-9A60-A1CEE8F20B03}" type="pres">
      <dgm:prSet presAssocID="{5E366221-6CA3-4C0A-9C31-48FC0F43CC41}" presName="vert1" presStyleCnt="0"/>
      <dgm:spPr/>
    </dgm:pt>
    <dgm:pt modelId="{2D1036C5-6F6D-48BA-A038-3874A21E8142}" type="pres">
      <dgm:prSet presAssocID="{57B9E7B5-CC65-4B59-A0AE-B6D5FBB3155F}" presName="thickLine" presStyleLbl="alignNode1" presStyleIdx="5" presStyleCnt="10"/>
      <dgm:spPr/>
    </dgm:pt>
    <dgm:pt modelId="{31BD97A9-812E-463A-AB3B-16AF559DD6F5}" type="pres">
      <dgm:prSet presAssocID="{57B9E7B5-CC65-4B59-A0AE-B6D5FBB3155F}" presName="horz1" presStyleCnt="0"/>
      <dgm:spPr/>
    </dgm:pt>
    <dgm:pt modelId="{5917842A-EF0C-4524-B121-DF9F43EF569D}" type="pres">
      <dgm:prSet presAssocID="{57B9E7B5-CC65-4B59-A0AE-B6D5FBB3155F}" presName="tx1" presStyleLbl="revTx" presStyleIdx="5" presStyleCnt="10"/>
      <dgm:spPr/>
    </dgm:pt>
    <dgm:pt modelId="{E634BEA9-2CC2-428C-92FE-A98FE111B065}" type="pres">
      <dgm:prSet presAssocID="{57B9E7B5-CC65-4B59-A0AE-B6D5FBB3155F}" presName="vert1" presStyleCnt="0"/>
      <dgm:spPr/>
    </dgm:pt>
    <dgm:pt modelId="{1978A922-D1E0-4BE7-AD22-D37769268A5F}" type="pres">
      <dgm:prSet presAssocID="{427017D8-AA08-46F7-A6E6-789EF47B4FA0}" presName="thickLine" presStyleLbl="alignNode1" presStyleIdx="6" presStyleCnt="10"/>
      <dgm:spPr/>
    </dgm:pt>
    <dgm:pt modelId="{5640F8E3-52F0-4EB2-A963-39BB114FBC33}" type="pres">
      <dgm:prSet presAssocID="{427017D8-AA08-46F7-A6E6-789EF47B4FA0}" presName="horz1" presStyleCnt="0"/>
      <dgm:spPr/>
    </dgm:pt>
    <dgm:pt modelId="{5D5DEBFA-0D68-4A10-AA87-FA57B9D58EAA}" type="pres">
      <dgm:prSet presAssocID="{427017D8-AA08-46F7-A6E6-789EF47B4FA0}" presName="tx1" presStyleLbl="revTx" presStyleIdx="6" presStyleCnt="10"/>
      <dgm:spPr/>
    </dgm:pt>
    <dgm:pt modelId="{3CC3C225-7837-4026-AD3D-EBEB7DBB2D60}" type="pres">
      <dgm:prSet presAssocID="{427017D8-AA08-46F7-A6E6-789EF47B4FA0}" presName="vert1" presStyleCnt="0"/>
      <dgm:spPr/>
    </dgm:pt>
    <dgm:pt modelId="{53AF4ADA-64AA-4A1C-9977-A14EAB59EBC2}" type="pres">
      <dgm:prSet presAssocID="{F8538448-ED69-4342-848A-23CBD23BB823}" presName="thickLine" presStyleLbl="alignNode1" presStyleIdx="7" presStyleCnt="10"/>
      <dgm:spPr/>
    </dgm:pt>
    <dgm:pt modelId="{388AC21E-CC06-4F3B-9EEE-ADAC7048725F}" type="pres">
      <dgm:prSet presAssocID="{F8538448-ED69-4342-848A-23CBD23BB823}" presName="horz1" presStyleCnt="0"/>
      <dgm:spPr/>
    </dgm:pt>
    <dgm:pt modelId="{1999FA5F-3A0C-4232-AB1A-1D2AF56ABAEF}" type="pres">
      <dgm:prSet presAssocID="{F8538448-ED69-4342-848A-23CBD23BB823}" presName="tx1" presStyleLbl="revTx" presStyleIdx="7" presStyleCnt="10"/>
      <dgm:spPr/>
    </dgm:pt>
    <dgm:pt modelId="{A5B3BA94-CFB1-429D-8EF6-EC1EBD01801D}" type="pres">
      <dgm:prSet presAssocID="{F8538448-ED69-4342-848A-23CBD23BB823}" presName="vert1" presStyleCnt="0"/>
      <dgm:spPr/>
    </dgm:pt>
    <dgm:pt modelId="{913A96BC-B352-4E1F-84A0-28B3241F3C2B}" type="pres">
      <dgm:prSet presAssocID="{8089D45C-05D6-4519-ACC8-EF38B038724F}" presName="thickLine" presStyleLbl="alignNode1" presStyleIdx="8" presStyleCnt="10"/>
      <dgm:spPr/>
    </dgm:pt>
    <dgm:pt modelId="{03662347-7CAE-46AD-A3D6-F38CF5E54406}" type="pres">
      <dgm:prSet presAssocID="{8089D45C-05D6-4519-ACC8-EF38B038724F}" presName="horz1" presStyleCnt="0"/>
      <dgm:spPr/>
    </dgm:pt>
    <dgm:pt modelId="{9D8179FE-A287-4C3C-AD4F-B2CC2B91CFEB}" type="pres">
      <dgm:prSet presAssocID="{8089D45C-05D6-4519-ACC8-EF38B038724F}" presName="tx1" presStyleLbl="revTx" presStyleIdx="8" presStyleCnt="10"/>
      <dgm:spPr/>
    </dgm:pt>
    <dgm:pt modelId="{D0A3127F-98F8-414B-88E1-45E00F920DB7}" type="pres">
      <dgm:prSet presAssocID="{8089D45C-05D6-4519-ACC8-EF38B038724F}" presName="vert1" presStyleCnt="0"/>
      <dgm:spPr/>
    </dgm:pt>
    <dgm:pt modelId="{32B99AEB-47F3-4A35-B0E2-466546F5D0F6}" type="pres">
      <dgm:prSet presAssocID="{BCD81291-7A6C-4550-B875-028D267311FA}" presName="thickLine" presStyleLbl="alignNode1" presStyleIdx="9" presStyleCnt="10"/>
      <dgm:spPr/>
    </dgm:pt>
    <dgm:pt modelId="{14C37A65-9D14-45F7-9F3D-0EC721F01187}" type="pres">
      <dgm:prSet presAssocID="{BCD81291-7A6C-4550-B875-028D267311FA}" presName="horz1" presStyleCnt="0"/>
      <dgm:spPr/>
    </dgm:pt>
    <dgm:pt modelId="{1DD995B5-38BB-4620-B5E1-35541C9C5F4D}" type="pres">
      <dgm:prSet presAssocID="{BCD81291-7A6C-4550-B875-028D267311FA}" presName="tx1" presStyleLbl="revTx" presStyleIdx="9" presStyleCnt="10"/>
      <dgm:spPr/>
    </dgm:pt>
    <dgm:pt modelId="{91677814-5B54-4039-9309-383B0357E0DA}" type="pres">
      <dgm:prSet presAssocID="{BCD81291-7A6C-4550-B875-028D267311FA}" presName="vert1" presStyleCnt="0"/>
      <dgm:spPr/>
    </dgm:pt>
  </dgm:ptLst>
  <dgm:cxnLst>
    <dgm:cxn modelId="{8178FB0F-C358-4BCE-954A-6F889274F4D7}" srcId="{E20BBD35-9235-4006-BD1A-5E68264747A7}" destId="{5E366221-6CA3-4C0A-9C31-48FC0F43CC41}" srcOrd="4" destOrd="0" parTransId="{BA3B3D41-73E5-4B58-8D91-2956BE2FFC15}" sibTransId="{66E0C3EF-DFAF-4F5A-875A-2C1A5F153F11}"/>
    <dgm:cxn modelId="{023D7030-B0C3-4438-A928-17AAD794F3E1}" type="presOf" srcId="{BCD81291-7A6C-4550-B875-028D267311FA}" destId="{1DD995B5-38BB-4620-B5E1-35541C9C5F4D}" srcOrd="0" destOrd="0" presId="urn:microsoft.com/office/officeart/2008/layout/LinedList"/>
    <dgm:cxn modelId="{DC5FFF34-8D2F-4CEC-993D-80B4D5B9C612}" srcId="{E20BBD35-9235-4006-BD1A-5E68264747A7}" destId="{047125E3-2754-42B8-B533-C5799C571611}" srcOrd="0" destOrd="0" parTransId="{AC342851-52A4-4666-B415-082C0C2BD0C6}" sibTransId="{48738990-CE9D-4D3A-BC90-84BE7EA1CE6A}"/>
    <dgm:cxn modelId="{BE2B2136-7370-4AD2-832D-C7F5DB858124}" srcId="{E20BBD35-9235-4006-BD1A-5E68264747A7}" destId="{BCD81291-7A6C-4550-B875-028D267311FA}" srcOrd="9" destOrd="0" parTransId="{85EB4D82-18B3-4B70-A854-25EF55ADF5F9}" sibTransId="{FD47709E-E7A9-4D65-96A7-E197F7A6D695}"/>
    <dgm:cxn modelId="{06CB0960-A52F-4C60-97E5-3F7DB6A35CF2}" type="presOf" srcId="{047125E3-2754-42B8-B533-C5799C571611}" destId="{97DDDF24-20C5-4C95-B4D8-165EA6375ACE}" srcOrd="0" destOrd="0" presId="urn:microsoft.com/office/officeart/2008/layout/LinedList"/>
    <dgm:cxn modelId="{2622246F-CCF3-44CD-8834-0C3B08D18AF2}" srcId="{E20BBD35-9235-4006-BD1A-5E68264747A7}" destId="{C7F8CD75-5C32-409E-A4F6-3992DFFF179D}" srcOrd="1" destOrd="0" parTransId="{1F9E3464-DD0F-4659-9EA4-24047A8C1CCD}" sibTransId="{1C33773E-372C-48B8-A9A6-327475B1179E}"/>
    <dgm:cxn modelId="{9173A87B-A9D2-45FF-94A8-98DD4E2F993A}" type="presOf" srcId="{5E366221-6CA3-4C0A-9C31-48FC0F43CC41}" destId="{34FC5EDF-1AA0-42E8-A1F6-3E1809D8973D}" srcOrd="0" destOrd="0" presId="urn:microsoft.com/office/officeart/2008/layout/LinedList"/>
    <dgm:cxn modelId="{97F92889-63FC-4116-94B4-AD0EDB2DB502}" type="presOf" srcId="{045FA6FD-2F16-4D3F-9A9F-3B3E818E9634}" destId="{559B0134-5DBB-442B-A100-F02350332C3A}" srcOrd="0" destOrd="0" presId="urn:microsoft.com/office/officeart/2008/layout/LinedList"/>
    <dgm:cxn modelId="{9227B58A-863C-4B80-9349-F3301084704C}" srcId="{E20BBD35-9235-4006-BD1A-5E68264747A7}" destId="{8089D45C-05D6-4519-ACC8-EF38B038724F}" srcOrd="8" destOrd="0" parTransId="{F981AB1B-0A14-4463-8E1B-7FA8531CAC0C}" sibTransId="{696ED6D8-5576-44F3-91BD-772A351C9D91}"/>
    <dgm:cxn modelId="{2112238B-9E05-41C5-ABC5-E1019C31875B}" srcId="{E20BBD35-9235-4006-BD1A-5E68264747A7}" destId="{045FA6FD-2F16-4D3F-9A9F-3B3E818E9634}" srcOrd="3" destOrd="0" parTransId="{FFE63E23-583B-40DF-B6D0-E24123972E6D}" sibTransId="{F9062033-6888-40C8-A3CC-13D47A2F8A3E}"/>
    <dgm:cxn modelId="{3E874E9A-DCD4-4CA4-9F91-CDD4EEF2C20F}" type="presOf" srcId="{57B9E7B5-CC65-4B59-A0AE-B6D5FBB3155F}" destId="{5917842A-EF0C-4524-B121-DF9F43EF569D}" srcOrd="0" destOrd="0" presId="urn:microsoft.com/office/officeart/2008/layout/LinedList"/>
    <dgm:cxn modelId="{FAE3F8A8-0BA6-420D-B13B-CBFA5303B9BF}" type="presOf" srcId="{8089D45C-05D6-4519-ACC8-EF38B038724F}" destId="{9D8179FE-A287-4C3C-AD4F-B2CC2B91CFEB}" srcOrd="0" destOrd="0" presId="urn:microsoft.com/office/officeart/2008/layout/LinedList"/>
    <dgm:cxn modelId="{DA0CECAE-5C18-4AB5-83AD-7DA18606B78A}" type="presOf" srcId="{E20BBD35-9235-4006-BD1A-5E68264747A7}" destId="{C2E4017A-0BBD-4E1F-A9CB-7B5A33AE5918}" srcOrd="0" destOrd="0" presId="urn:microsoft.com/office/officeart/2008/layout/LinedList"/>
    <dgm:cxn modelId="{972849BB-2784-4347-9270-8B38496D2D10}" type="presOf" srcId="{08787C98-67B8-4D38-8EAD-8B16D553AFD8}" destId="{68FA403F-457D-4F96-B283-59C08EE48543}" srcOrd="0" destOrd="0" presId="urn:microsoft.com/office/officeart/2008/layout/LinedList"/>
    <dgm:cxn modelId="{5A0AFBBC-00FC-44A1-A365-8FD77CE4C285}" srcId="{E20BBD35-9235-4006-BD1A-5E68264747A7}" destId="{08787C98-67B8-4D38-8EAD-8B16D553AFD8}" srcOrd="2" destOrd="0" parTransId="{02C88729-2C57-4B78-8A7A-998B9D6F67F1}" sibTransId="{8E040006-EF08-4369-B463-A94750EDC93E}"/>
    <dgm:cxn modelId="{9962D3C9-893E-4E00-839E-55D5431F1343}" type="presOf" srcId="{F8538448-ED69-4342-848A-23CBD23BB823}" destId="{1999FA5F-3A0C-4232-AB1A-1D2AF56ABAEF}" srcOrd="0" destOrd="0" presId="urn:microsoft.com/office/officeart/2008/layout/LinedList"/>
    <dgm:cxn modelId="{FCAED3CA-1B0E-417D-B43E-040796CE0273}" srcId="{E20BBD35-9235-4006-BD1A-5E68264747A7}" destId="{F8538448-ED69-4342-848A-23CBD23BB823}" srcOrd="7" destOrd="0" parTransId="{675B48D3-7078-4ABE-918A-2106F5567F50}" sibTransId="{15492B5C-5ABB-492F-86F6-0B969C213BAF}"/>
    <dgm:cxn modelId="{767F07CD-EBD0-43B6-AC8C-13D2AEAA8E09}" type="presOf" srcId="{C7F8CD75-5C32-409E-A4F6-3992DFFF179D}" destId="{A264ED79-9F6E-4EC0-8F66-A74105CD9774}" srcOrd="0" destOrd="0" presId="urn:microsoft.com/office/officeart/2008/layout/LinedList"/>
    <dgm:cxn modelId="{424B1FF3-256C-4CBA-9FB6-F49709999AE7}" srcId="{E20BBD35-9235-4006-BD1A-5E68264747A7}" destId="{427017D8-AA08-46F7-A6E6-789EF47B4FA0}" srcOrd="6" destOrd="0" parTransId="{A76558FD-5577-4864-AA9A-A86D4E90D551}" sibTransId="{74ED8525-E862-4577-81D4-45EB90826374}"/>
    <dgm:cxn modelId="{D2983AF8-C030-443B-9A19-0FA11563B98E}" srcId="{E20BBD35-9235-4006-BD1A-5E68264747A7}" destId="{57B9E7B5-CC65-4B59-A0AE-B6D5FBB3155F}" srcOrd="5" destOrd="0" parTransId="{6A29C151-92A9-43F3-B03B-7FDBDD049611}" sibTransId="{F6E02E85-B826-415E-A41F-20EB37F4ECF5}"/>
    <dgm:cxn modelId="{40F1B7F9-958C-48A5-B456-A82C4DB4324B}" type="presOf" srcId="{427017D8-AA08-46F7-A6E6-789EF47B4FA0}" destId="{5D5DEBFA-0D68-4A10-AA87-FA57B9D58EAA}" srcOrd="0" destOrd="0" presId="urn:microsoft.com/office/officeart/2008/layout/LinedList"/>
    <dgm:cxn modelId="{FEB3C098-8F8B-4FD3-A52B-FAB9EA8A6E23}" type="presParOf" srcId="{C2E4017A-0BBD-4E1F-A9CB-7B5A33AE5918}" destId="{A2EBD2F5-B9FA-49D9-B4BF-1A9F3E349F9D}" srcOrd="0" destOrd="0" presId="urn:microsoft.com/office/officeart/2008/layout/LinedList"/>
    <dgm:cxn modelId="{E9DF16AB-0352-4860-8B16-1FFE1F9509B1}" type="presParOf" srcId="{C2E4017A-0BBD-4E1F-A9CB-7B5A33AE5918}" destId="{A40E64EA-CAC1-4A96-B543-895F178EF8D2}" srcOrd="1" destOrd="0" presId="urn:microsoft.com/office/officeart/2008/layout/LinedList"/>
    <dgm:cxn modelId="{0434E791-5D20-4CF3-8A4C-A6A843A2CA17}" type="presParOf" srcId="{A40E64EA-CAC1-4A96-B543-895F178EF8D2}" destId="{97DDDF24-20C5-4C95-B4D8-165EA6375ACE}" srcOrd="0" destOrd="0" presId="urn:microsoft.com/office/officeart/2008/layout/LinedList"/>
    <dgm:cxn modelId="{8D44DED3-32E5-4A19-9464-52EE9F4628FE}" type="presParOf" srcId="{A40E64EA-CAC1-4A96-B543-895F178EF8D2}" destId="{D50382C4-4FF7-486A-810C-F7C0E4C9F806}" srcOrd="1" destOrd="0" presId="urn:microsoft.com/office/officeart/2008/layout/LinedList"/>
    <dgm:cxn modelId="{7C71FDFF-11E1-4FEF-865A-9395005F7AA1}" type="presParOf" srcId="{C2E4017A-0BBD-4E1F-A9CB-7B5A33AE5918}" destId="{D6A180E6-8732-4ED2-9578-0A1BA3F98DBE}" srcOrd="2" destOrd="0" presId="urn:microsoft.com/office/officeart/2008/layout/LinedList"/>
    <dgm:cxn modelId="{7F80C60C-F85A-43A7-85B6-DD9986D8A7B4}" type="presParOf" srcId="{C2E4017A-0BBD-4E1F-A9CB-7B5A33AE5918}" destId="{04B33152-F922-4B0B-A905-3DB5519F4128}" srcOrd="3" destOrd="0" presId="urn:microsoft.com/office/officeart/2008/layout/LinedList"/>
    <dgm:cxn modelId="{4BEA1861-B255-4A8E-9BC0-6E2A33988D34}" type="presParOf" srcId="{04B33152-F922-4B0B-A905-3DB5519F4128}" destId="{A264ED79-9F6E-4EC0-8F66-A74105CD9774}" srcOrd="0" destOrd="0" presId="urn:microsoft.com/office/officeart/2008/layout/LinedList"/>
    <dgm:cxn modelId="{DE41ADEF-3DC1-40E4-B561-8588EC8A7C57}" type="presParOf" srcId="{04B33152-F922-4B0B-A905-3DB5519F4128}" destId="{62803A5C-CD43-41AF-964F-CD80A0C3EF67}" srcOrd="1" destOrd="0" presId="urn:microsoft.com/office/officeart/2008/layout/LinedList"/>
    <dgm:cxn modelId="{1831527D-525A-48AE-B75D-684F76A6E063}" type="presParOf" srcId="{C2E4017A-0BBD-4E1F-A9CB-7B5A33AE5918}" destId="{E105CDA0-5F99-43E0-AC44-824E255AB36B}" srcOrd="4" destOrd="0" presId="urn:microsoft.com/office/officeart/2008/layout/LinedList"/>
    <dgm:cxn modelId="{6F5ACD3D-6C77-4E3E-8E11-08154FE9AE9F}" type="presParOf" srcId="{C2E4017A-0BBD-4E1F-A9CB-7B5A33AE5918}" destId="{CED0ED35-DCD9-42A4-BF5A-A8C06F4F94B0}" srcOrd="5" destOrd="0" presId="urn:microsoft.com/office/officeart/2008/layout/LinedList"/>
    <dgm:cxn modelId="{77E42369-C506-4BF1-B8DA-0A96274F0F5F}" type="presParOf" srcId="{CED0ED35-DCD9-42A4-BF5A-A8C06F4F94B0}" destId="{68FA403F-457D-4F96-B283-59C08EE48543}" srcOrd="0" destOrd="0" presId="urn:microsoft.com/office/officeart/2008/layout/LinedList"/>
    <dgm:cxn modelId="{2BB4463A-3415-41C7-BD88-05725327EDFA}" type="presParOf" srcId="{CED0ED35-DCD9-42A4-BF5A-A8C06F4F94B0}" destId="{52F177CA-EF4C-4F6E-8F6E-E175FC8B718B}" srcOrd="1" destOrd="0" presId="urn:microsoft.com/office/officeart/2008/layout/LinedList"/>
    <dgm:cxn modelId="{ECD0FDB1-EC75-4129-9100-4BFC35E8939C}" type="presParOf" srcId="{C2E4017A-0BBD-4E1F-A9CB-7B5A33AE5918}" destId="{BD3F6424-F2A6-4564-AAB7-7994B65691AC}" srcOrd="6" destOrd="0" presId="urn:microsoft.com/office/officeart/2008/layout/LinedList"/>
    <dgm:cxn modelId="{F1322A52-65DF-46DE-A8D9-1E0A535EBBEC}" type="presParOf" srcId="{C2E4017A-0BBD-4E1F-A9CB-7B5A33AE5918}" destId="{95A7B877-61D2-4D76-884C-C83860909842}" srcOrd="7" destOrd="0" presId="urn:microsoft.com/office/officeart/2008/layout/LinedList"/>
    <dgm:cxn modelId="{E68E59F1-0C4A-4BD4-93DF-FF6818B0666C}" type="presParOf" srcId="{95A7B877-61D2-4D76-884C-C83860909842}" destId="{559B0134-5DBB-442B-A100-F02350332C3A}" srcOrd="0" destOrd="0" presId="urn:microsoft.com/office/officeart/2008/layout/LinedList"/>
    <dgm:cxn modelId="{E75ECE3E-448C-4D7B-A738-CE673C4E3ACC}" type="presParOf" srcId="{95A7B877-61D2-4D76-884C-C83860909842}" destId="{E259E7EF-60C6-4B50-89E4-C222CCD85D17}" srcOrd="1" destOrd="0" presId="urn:microsoft.com/office/officeart/2008/layout/LinedList"/>
    <dgm:cxn modelId="{53B45077-C40D-4EB0-9FBE-8BED31BC9BDD}" type="presParOf" srcId="{C2E4017A-0BBD-4E1F-A9CB-7B5A33AE5918}" destId="{0AA4622F-174D-4B22-8E9F-0FF70FC76B74}" srcOrd="8" destOrd="0" presId="urn:microsoft.com/office/officeart/2008/layout/LinedList"/>
    <dgm:cxn modelId="{51A3D2A9-C54E-4035-A9A0-00BAAA75B78C}" type="presParOf" srcId="{C2E4017A-0BBD-4E1F-A9CB-7B5A33AE5918}" destId="{85643809-E180-4A04-BC17-86DEB140694D}" srcOrd="9" destOrd="0" presId="urn:microsoft.com/office/officeart/2008/layout/LinedList"/>
    <dgm:cxn modelId="{52DBE77C-0774-4AE2-BC1C-03C4DB6BF64E}" type="presParOf" srcId="{85643809-E180-4A04-BC17-86DEB140694D}" destId="{34FC5EDF-1AA0-42E8-A1F6-3E1809D8973D}" srcOrd="0" destOrd="0" presId="urn:microsoft.com/office/officeart/2008/layout/LinedList"/>
    <dgm:cxn modelId="{2D99499C-193B-4618-81F8-5DD7F7FF90EE}" type="presParOf" srcId="{85643809-E180-4A04-BC17-86DEB140694D}" destId="{435C6289-6282-406F-9A60-A1CEE8F20B03}" srcOrd="1" destOrd="0" presId="urn:microsoft.com/office/officeart/2008/layout/LinedList"/>
    <dgm:cxn modelId="{26B636CC-82CF-47CE-A24E-481997EBE717}" type="presParOf" srcId="{C2E4017A-0BBD-4E1F-A9CB-7B5A33AE5918}" destId="{2D1036C5-6F6D-48BA-A038-3874A21E8142}" srcOrd="10" destOrd="0" presId="urn:microsoft.com/office/officeart/2008/layout/LinedList"/>
    <dgm:cxn modelId="{7D8C4724-73DD-44E9-B313-CB41151B91C3}" type="presParOf" srcId="{C2E4017A-0BBD-4E1F-A9CB-7B5A33AE5918}" destId="{31BD97A9-812E-463A-AB3B-16AF559DD6F5}" srcOrd="11" destOrd="0" presId="urn:microsoft.com/office/officeart/2008/layout/LinedList"/>
    <dgm:cxn modelId="{F77EB3C9-1060-46DB-A0F9-A71ED0FCD5E4}" type="presParOf" srcId="{31BD97A9-812E-463A-AB3B-16AF559DD6F5}" destId="{5917842A-EF0C-4524-B121-DF9F43EF569D}" srcOrd="0" destOrd="0" presId="urn:microsoft.com/office/officeart/2008/layout/LinedList"/>
    <dgm:cxn modelId="{4FDDA1B3-2C5B-4171-8DB6-272DE4E91FE4}" type="presParOf" srcId="{31BD97A9-812E-463A-AB3B-16AF559DD6F5}" destId="{E634BEA9-2CC2-428C-92FE-A98FE111B065}" srcOrd="1" destOrd="0" presId="urn:microsoft.com/office/officeart/2008/layout/LinedList"/>
    <dgm:cxn modelId="{916EDB3F-210C-45E3-9739-256B0AAA6C1E}" type="presParOf" srcId="{C2E4017A-0BBD-4E1F-A9CB-7B5A33AE5918}" destId="{1978A922-D1E0-4BE7-AD22-D37769268A5F}" srcOrd="12" destOrd="0" presId="urn:microsoft.com/office/officeart/2008/layout/LinedList"/>
    <dgm:cxn modelId="{01D45D4D-FFC6-4422-BAFC-DA1D3A099FD2}" type="presParOf" srcId="{C2E4017A-0BBD-4E1F-A9CB-7B5A33AE5918}" destId="{5640F8E3-52F0-4EB2-A963-39BB114FBC33}" srcOrd="13" destOrd="0" presId="urn:microsoft.com/office/officeart/2008/layout/LinedList"/>
    <dgm:cxn modelId="{7F805AF2-348D-4E16-8295-CD9A0BFC1A42}" type="presParOf" srcId="{5640F8E3-52F0-4EB2-A963-39BB114FBC33}" destId="{5D5DEBFA-0D68-4A10-AA87-FA57B9D58EAA}" srcOrd="0" destOrd="0" presId="urn:microsoft.com/office/officeart/2008/layout/LinedList"/>
    <dgm:cxn modelId="{DFF2E240-129D-445B-A980-46B72608203C}" type="presParOf" srcId="{5640F8E3-52F0-4EB2-A963-39BB114FBC33}" destId="{3CC3C225-7837-4026-AD3D-EBEB7DBB2D60}" srcOrd="1" destOrd="0" presId="urn:microsoft.com/office/officeart/2008/layout/LinedList"/>
    <dgm:cxn modelId="{E484B7BA-41CA-4778-97F3-9BBDFE917B10}" type="presParOf" srcId="{C2E4017A-0BBD-4E1F-A9CB-7B5A33AE5918}" destId="{53AF4ADA-64AA-4A1C-9977-A14EAB59EBC2}" srcOrd="14" destOrd="0" presId="urn:microsoft.com/office/officeart/2008/layout/LinedList"/>
    <dgm:cxn modelId="{F392547F-033D-4DDB-8899-EFEB20987916}" type="presParOf" srcId="{C2E4017A-0BBD-4E1F-A9CB-7B5A33AE5918}" destId="{388AC21E-CC06-4F3B-9EEE-ADAC7048725F}" srcOrd="15" destOrd="0" presId="urn:microsoft.com/office/officeart/2008/layout/LinedList"/>
    <dgm:cxn modelId="{C0DAF23D-D0B9-440E-BE42-71A78D1D1FB0}" type="presParOf" srcId="{388AC21E-CC06-4F3B-9EEE-ADAC7048725F}" destId="{1999FA5F-3A0C-4232-AB1A-1D2AF56ABAEF}" srcOrd="0" destOrd="0" presId="urn:microsoft.com/office/officeart/2008/layout/LinedList"/>
    <dgm:cxn modelId="{CEF8545C-7849-4ACD-BEEB-63BE1FFDE38D}" type="presParOf" srcId="{388AC21E-CC06-4F3B-9EEE-ADAC7048725F}" destId="{A5B3BA94-CFB1-429D-8EF6-EC1EBD01801D}" srcOrd="1" destOrd="0" presId="urn:microsoft.com/office/officeart/2008/layout/LinedList"/>
    <dgm:cxn modelId="{7D6A71AD-15CC-4889-8F0A-679DD908BA00}" type="presParOf" srcId="{C2E4017A-0BBD-4E1F-A9CB-7B5A33AE5918}" destId="{913A96BC-B352-4E1F-84A0-28B3241F3C2B}" srcOrd="16" destOrd="0" presId="urn:microsoft.com/office/officeart/2008/layout/LinedList"/>
    <dgm:cxn modelId="{9A336AA9-7E1E-49CE-9C71-D9A6FED5ADBD}" type="presParOf" srcId="{C2E4017A-0BBD-4E1F-A9CB-7B5A33AE5918}" destId="{03662347-7CAE-46AD-A3D6-F38CF5E54406}" srcOrd="17" destOrd="0" presId="urn:microsoft.com/office/officeart/2008/layout/LinedList"/>
    <dgm:cxn modelId="{5D60AB03-8AB9-4F63-AF3A-888E2A917392}" type="presParOf" srcId="{03662347-7CAE-46AD-A3D6-F38CF5E54406}" destId="{9D8179FE-A287-4C3C-AD4F-B2CC2B91CFEB}" srcOrd="0" destOrd="0" presId="urn:microsoft.com/office/officeart/2008/layout/LinedList"/>
    <dgm:cxn modelId="{DC4C4810-2A3F-4E00-ADA7-C5C2B73106E5}" type="presParOf" srcId="{03662347-7CAE-46AD-A3D6-F38CF5E54406}" destId="{D0A3127F-98F8-414B-88E1-45E00F920DB7}" srcOrd="1" destOrd="0" presId="urn:microsoft.com/office/officeart/2008/layout/LinedList"/>
    <dgm:cxn modelId="{FB977793-7001-4966-8452-04E8D0E0A8B3}" type="presParOf" srcId="{C2E4017A-0BBD-4E1F-A9CB-7B5A33AE5918}" destId="{32B99AEB-47F3-4A35-B0E2-466546F5D0F6}" srcOrd="18" destOrd="0" presId="urn:microsoft.com/office/officeart/2008/layout/LinedList"/>
    <dgm:cxn modelId="{AC4E69FC-4CBE-4223-AF3D-E3D2B9A3C94C}" type="presParOf" srcId="{C2E4017A-0BBD-4E1F-A9CB-7B5A33AE5918}" destId="{14C37A65-9D14-45F7-9F3D-0EC721F01187}" srcOrd="19" destOrd="0" presId="urn:microsoft.com/office/officeart/2008/layout/LinedList"/>
    <dgm:cxn modelId="{DA9DAC42-060A-49F8-9BB3-1007F2DCC24A}" type="presParOf" srcId="{14C37A65-9D14-45F7-9F3D-0EC721F01187}" destId="{1DD995B5-38BB-4620-B5E1-35541C9C5F4D}" srcOrd="0" destOrd="0" presId="urn:microsoft.com/office/officeart/2008/layout/LinedList"/>
    <dgm:cxn modelId="{530363FA-88E6-42A8-ADCB-8C3AFA2D007E}" type="presParOf" srcId="{14C37A65-9D14-45F7-9F3D-0EC721F01187}" destId="{91677814-5B54-4039-9309-383B0357E0D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7CC52A-238B-4B34-832A-32EF750E47A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2FE3FC2-2D82-488A-8919-CD544F138B20}">
      <dgm:prSet/>
      <dgm:spPr/>
      <dgm:t>
        <a:bodyPr/>
        <a:lstStyle/>
        <a:p>
          <a:r>
            <a:rPr lang="en-GB"/>
            <a:t>Activity. 30 minutes</a:t>
          </a:r>
          <a:endParaRPr lang="en-US"/>
        </a:p>
      </dgm:t>
    </dgm:pt>
    <dgm:pt modelId="{0FC8E724-20FE-4F34-9872-43879B6EAE3A}" type="parTrans" cxnId="{26BAA852-BD7A-4187-ACE6-65303917CC17}">
      <dgm:prSet/>
      <dgm:spPr/>
      <dgm:t>
        <a:bodyPr/>
        <a:lstStyle/>
        <a:p>
          <a:endParaRPr lang="en-US"/>
        </a:p>
      </dgm:t>
    </dgm:pt>
    <dgm:pt modelId="{928853FA-B830-4CB6-9023-A5663E5A603A}" type="sibTrans" cxnId="{26BAA852-BD7A-4187-ACE6-65303917CC17}">
      <dgm:prSet/>
      <dgm:spPr/>
      <dgm:t>
        <a:bodyPr/>
        <a:lstStyle/>
        <a:p>
          <a:endParaRPr lang="en-US"/>
        </a:p>
      </dgm:t>
    </dgm:pt>
    <dgm:pt modelId="{DF9421FC-D386-477A-BAFF-59372236944C}">
      <dgm:prSet/>
      <dgm:spPr/>
      <dgm:t>
        <a:bodyPr/>
        <a:lstStyle/>
        <a:p>
          <a:r>
            <a:rPr lang="en-GB"/>
            <a:t>Download the excel spreadsheet available on your Moodle page.</a:t>
          </a:r>
          <a:endParaRPr lang="en-US"/>
        </a:p>
      </dgm:t>
    </dgm:pt>
    <dgm:pt modelId="{69203877-A188-4ACB-9C51-C1D0BA3BA336}" type="parTrans" cxnId="{7E15F56E-FB33-4B79-8785-F329FBF3AA68}">
      <dgm:prSet/>
      <dgm:spPr/>
      <dgm:t>
        <a:bodyPr/>
        <a:lstStyle/>
        <a:p>
          <a:endParaRPr lang="en-US"/>
        </a:p>
      </dgm:t>
    </dgm:pt>
    <dgm:pt modelId="{75ECA99B-B355-4FB6-A7C7-A549ABB4D08A}" type="sibTrans" cxnId="{7E15F56E-FB33-4B79-8785-F329FBF3AA68}">
      <dgm:prSet/>
      <dgm:spPr/>
      <dgm:t>
        <a:bodyPr/>
        <a:lstStyle/>
        <a:p>
          <a:endParaRPr lang="en-US"/>
        </a:p>
      </dgm:t>
    </dgm:pt>
    <dgm:pt modelId="{BB84986A-5FC2-4308-AA3D-E09512A04544}">
      <dgm:prSet/>
      <dgm:spPr/>
      <dgm:t>
        <a:bodyPr/>
        <a:lstStyle/>
        <a:p>
          <a:r>
            <a:rPr lang="en-GB"/>
            <a:t>We will work through the first 2 sheets together </a:t>
          </a:r>
          <a:endParaRPr lang="en-US"/>
        </a:p>
      </dgm:t>
    </dgm:pt>
    <dgm:pt modelId="{A96A361E-DE29-4F57-BC04-5ACD049D4B85}" type="parTrans" cxnId="{36262244-4A3A-42B3-9BCF-B287C8A1B9D8}">
      <dgm:prSet/>
      <dgm:spPr/>
      <dgm:t>
        <a:bodyPr/>
        <a:lstStyle/>
        <a:p>
          <a:endParaRPr lang="en-US"/>
        </a:p>
      </dgm:t>
    </dgm:pt>
    <dgm:pt modelId="{FEDD6FF4-9908-4EC4-B25C-736BEE1513FB}" type="sibTrans" cxnId="{36262244-4A3A-42B3-9BCF-B287C8A1B9D8}">
      <dgm:prSet/>
      <dgm:spPr/>
      <dgm:t>
        <a:bodyPr/>
        <a:lstStyle/>
        <a:p>
          <a:endParaRPr lang="en-US"/>
        </a:p>
      </dgm:t>
    </dgm:pt>
    <dgm:pt modelId="{C6946224-F227-49A3-96C6-15576D2C5FCD}" type="pres">
      <dgm:prSet presAssocID="{147CC52A-238B-4B34-832A-32EF750E47AF}" presName="root" presStyleCnt="0">
        <dgm:presLayoutVars>
          <dgm:dir/>
          <dgm:resizeHandles val="exact"/>
        </dgm:presLayoutVars>
      </dgm:prSet>
      <dgm:spPr/>
    </dgm:pt>
    <dgm:pt modelId="{4959A3E6-1DD5-4B76-8AF4-8B59F3E24CF7}" type="pres">
      <dgm:prSet presAssocID="{F2FE3FC2-2D82-488A-8919-CD544F138B20}" presName="compNode" presStyleCnt="0"/>
      <dgm:spPr/>
    </dgm:pt>
    <dgm:pt modelId="{B9510F36-D66E-4520-8A28-C76ABFF56221}" type="pres">
      <dgm:prSet presAssocID="{F2FE3FC2-2D82-488A-8919-CD544F138B20}" presName="bgRect" presStyleLbl="bgShp" presStyleIdx="0" presStyleCnt="3"/>
      <dgm:spPr/>
    </dgm:pt>
    <dgm:pt modelId="{F4A88DCF-9D98-493C-B6F2-B3076D370655}" type="pres">
      <dgm:prSet presAssocID="{F2FE3FC2-2D82-488A-8919-CD544F138B2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302F11FE-3018-4F5D-A68A-1880EADACADC}" type="pres">
      <dgm:prSet presAssocID="{F2FE3FC2-2D82-488A-8919-CD544F138B20}" presName="spaceRect" presStyleCnt="0"/>
      <dgm:spPr/>
    </dgm:pt>
    <dgm:pt modelId="{196F6D25-50BA-457B-8672-654F8E8C1730}" type="pres">
      <dgm:prSet presAssocID="{F2FE3FC2-2D82-488A-8919-CD544F138B20}" presName="parTx" presStyleLbl="revTx" presStyleIdx="0" presStyleCnt="3">
        <dgm:presLayoutVars>
          <dgm:chMax val="0"/>
          <dgm:chPref val="0"/>
        </dgm:presLayoutVars>
      </dgm:prSet>
      <dgm:spPr/>
    </dgm:pt>
    <dgm:pt modelId="{89C8554C-1EFB-455A-8501-52353444818A}" type="pres">
      <dgm:prSet presAssocID="{928853FA-B830-4CB6-9023-A5663E5A603A}" presName="sibTrans" presStyleCnt="0"/>
      <dgm:spPr/>
    </dgm:pt>
    <dgm:pt modelId="{C6169C61-5AA9-4510-81DB-7CD4AC144863}" type="pres">
      <dgm:prSet presAssocID="{DF9421FC-D386-477A-BAFF-59372236944C}" presName="compNode" presStyleCnt="0"/>
      <dgm:spPr/>
    </dgm:pt>
    <dgm:pt modelId="{2EEC359C-99E9-4E06-A725-98FACCE7AAAC}" type="pres">
      <dgm:prSet presAssocID="{DF9421FC-D386-477A-BAFF-59372236944C}" presName="bgRect" presStyleLbl="bgShp" presStyleIdx="1" presStyleCnt="3"/>
      <dgm:spPr/>
    </dgm:pt>
    <dgm:pt modelId="{B1B0DCDF-CDAF-418D-BE75-74610191AC1D}" type="pres">
      <dgm:prSet presAssocID="{DF9421FC-D386-477A-BAFF-59372236944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load"/>
        </a:ext>
      </dgm:extLst>
    </dgm:pt>
    <dgm:pt modelId="{7C133FA7-8819-4865-BB23-72FD83E98CB8}" type="pres">
      <dgm:prSet presAssocID="{DF9421FC-D386-477A-BAFF-59372236944C}" presName="spaceRect" presStyleCnt="0"/>
      <dgm:spPr/>
    </dgm:pt>
    <dgm:pt modelId="{713ABB58-BE13-4C33-93F1-644FF1ED7C7C}" type="pres">
      <dgm:prSet presAssocID="{DF9421FC-D386-477A-BAFF-59372236944C}" presName="parTx" presStyleLbl="revTx" presStyleIdx="1" presStyleCnt="3">
        <dgm:presLayoutVars>
          <dgm:chMax val="0"/>
          <dgm:chPref val="0"/>
        </dgm:presLayoutVars>
      </dgm:prSet>
      <dgm:spPr/>
    </dgm:pt>
    <dgm:pt modelId="{1C3EC914-6F50-4FA6-BD08-0E5841E09AFF}" type="pres">
      <dgm:prSet presAssocID="{75ECA99B-B355-4FB6-A7C7-A549ABB4D08A}" presName="sibTrans" presStyleCnt="0"/>
      <dgm:spPr/>
    </dgm:pt>
    <dgm:pt modelId="{541253BB-7856-4A55-9855-E13CB6158F90}" type="pres">
      <dgm:prSet presAssocID="{BB84986A-5FC2-4308-AA3D-E09512A04544}" presName="compNode" presStyleCnt="0"/>
      <dgm:spPr/>
    </dgm:pt>
    <dgm:pt modelId="{D287CA50-DA30-4999-B23F-915B9DB0D517}" type="pres">
      <dgm:prSet presAssocID="{BB84986A-5FC2-4308-AA3D-E09512A04544}" presName="bgRect" presStyleLbl="bgShp" presStyleIdx="2" presStyleCnt="3"/>
      <dgm:spPr/>
    </dgm:pt>
    <dgm:pt modelId="{7BF3D6A1-67CC-42D3-AB84-76223AA8D610}" type="pres">
      <dgm:prSet presAssocID="{BB84986A-5FC2-4308-AA3D-E09512A0454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3E806F57-23D3-46CE-BC25-FA1ED350FA0C}" type="pres">
      <dgm:prSet presAssocID="{BB84986A-5FC2-4308-AA3D-E09512A04544}" presName="spaceRect" presStyleCnt="0"/>
      <dgm:spPr/>
    </dgm:pt>
    <dgm:pt modelId="{3DB178CD-8B99-4A1E-B1B2-70CDA47C2A8A}" type="pres">
      <dgm:prSet presAssocID="{BB84986A-5FC2-4308-AA3D-E09512A04544}" presName="parTx" presStyleLbl="revTx" presStyleIdx="2" presStyleCnt="3">
        <dgm:presLayoutVars>
          <dgm:chMax val="0"/>
          <dgm:chPref val="0"/>
        </dgm:presLayoutVars>
      </dgm:prSet>
      <dgm:spPr/>
    </dgm:pt>
  </dgm:ptLst>
  <dgm:cxnLst>
    <dgm:cxn modelId="{AAF2C51B-62E0-4EB3-8903-5B77513D4636}" type="presOf" srcId="{F2FE3FC2-2D82-488A-8919-CD544F138B20}" destId="{196F6D25-50BA-457B-8672-654F8E8C1730}" srcOrd="0" destOrd="0" presId="urn:microsoft.com/office/officeart/2018/2/layout/IconVerticalSolidList"/>
    <dgm:cxn modelId="{722C305D-5EF4-4D46-8FCE-41F4533C464F}" type="presOf" srcId="{BB84986A-5FC2-4308-AA3D-E09512A04544}" destId="{3DB178CD-8B99-4A1E-B1B2-70CDA47C2A8A}" srcOrd="0" destOrd="0" presId="urn:microsoft.com/office/officeart/2018/2/layout/IconVerticalSolidList"/>
    <dgm:cxn modelId="{36262244-4A3A-42B3-9BCF-B287C8A1B9D8}" srcId="{147CC52A-238B-4B34-832A-32EF750E47AF}" destId="{BB84986A-5FC2-4308-AA3D-E09512A04544}" srcOrd="2" destOrd="0" parTransId="{A96A361E-DE29-4F57-BC04-5ACD049D4B85}" sibTransId="{FEDD6FF4-9908-4EC4-B25C-736BEE1513FB}"/>
    <dgm:cxn modelId="{7E15F56E-FB33-4B79-8785-F329FBF3AA68}" srcId="{147CC52A-238B-4B34-832A-32EF750E47AF}" destId="{DF9421FC-D386-477A-BAFF-59372236944C}" srcOrd="1" destOrd="0" parTransId="{69203877-A188-4ACB-9C51-C1D0BA3BA336}" sibTransId="{75ECA99B-B355-4FB6-A7C7-A549ABB4D08A}"/>
    <dgm:cxn modelId="{26BAA852-BD7A-4187-ACE6-65303917CC17}" srcId="{147CC52A-238B-4B34-832A-32EF750E47AF}" destId="{F2FE3FC2-2D82-488A-8919-CD544F138B20}" srcOrd="0" destOrd="0" parTransId="{0FC8E724-20FE-4F34-9872-43879B6EAE3A}" sibTransId="{928853FA-B830-4CB6-9023-A5663E5A603A}"/>
    <dgm:cxn modelId="{D2478273-C707-46AC-8B3D-17B6EF486D9D}" type="presOf" srcId="{DF9421FC-D386-477A-BAFF-59372236944C}" destId="{713ABB58-BE13-4C33-93F1-644FF1ED7C7C}" srcOrd="0" destOrd="0" presId="urn:microsoft.com/office/officeart/2018/2/layout/IconVerticalSolidList"/>
    <dgm:cxn modelId="{1031A3CD-D29B-4D3C-B79D-6E22BD860302}" type="presOf" srcId="{147CC52A-238B-4B34-832A-32EF750E47AF}" destId="{C6946224-F227-49A3-96C6-15576D2C5FCD}" srcOrd="0" destOrd="0" presId="urn:microsoft.com/office/officeart/2018/2/layout/IconVerticalSolidList"/>
    <dgm:cxn modelId="{B55838E7-5DAE-455F-BAFE-A51A41DBCADE}" type="presParOf" srcId="{C6946224-F227-49A3-96C6-15576D2C5FCD}" destId="{4959A3E6-1DD5-4B76-8AF4-8B59F3E24CF7}" srcOrd="0" destOrd="0" presId="urn:microsoft.com/office/officeart/2018/2/layout/IconVerticalSolidList"/>
    <dgm:cxn modelId="{BC6E882F-AEF4-4BE6-AC55-C8BBA447004E}" type="presParOf" srcId="{4959A3E6-1DD5-4B76-8AF4-8B59F3E24CF7}" destId="{B9510F36-D66E-4520-8A28-C76ABFF56221}" srcOrd="0" destOrd="0" presId="urn:microsoft.com/office/officeart/2018/2/layout/IconVerticalSolidList"/>
    <dgm:cxn modelId="{80EFEA85-DECA-4A2A-9795-5BD0066DD1FB}" type="presParOf" srcId="{4959A3E6-1DD5-4B76-8AF4-8B59F3E24CF7}" destId="{F4A88DCF-9D98-493C-B6F2-B3076D370655}" srcOrd="1" destOrd="0" presId="urn:microsoft.com/office/officeart/2018/2/layout/IconVerticalSolidList"/>
    <dgm:cxn modelId="{63D52031-8A8C-4F8D-8D45-624907E280C6}" type="presParOf" srcId="{4959A3E6-1DD5-4B76-8AF4-8B59F3E24CF7}" destId="{302F11FE-3018-4F5D-A68A-1880EADACADC}" srcOrd="2" destOrd="0" presId="urn:microsoft.com/office/officeart/2018/2/layout/IconVerticalSolidList"/>
    <dgm:cxn modelId="{C1729CC6-B593-414A-AD8A-DDF14FDA3D22}" type="presParOf" srcId="{4959A3E6-1DD5-4B76-8AF4-8B59F3E24CF7}" destId="{196F6D25-50BA-457B-8672-654F8E8C1730}" srcOrd="3" destOrd="0" presId="urn:microsoft.com/office/officeart/2018/2/layout/IconVerticalSolidList"/>
    <dgm:cxn modelId="{71844052-8763-468B-9F79-CB1824FC4D45}" type="presParOf" srcId="{C6946224-F227-49A3-96C6-15576D2C5FCD}" destId="{89C8554C-1EFB-455A-8501-52353444818A}" srcOrd="1" destOrd="0" presId="urn:microsoft.com/office/officeart/2018/2/layout/IconVerticalSolidList"/>
    <dgm:cxn modelId="{D6C58847-5FF1-404C-BF55-A726799DE533}" type="presParOf" srcId="{C6946224-F227-49A3-96C6-15576D2C5FCD}" destId="{C6169C61-5AA9-4510-81DB-7CD4AC144863}" srcOrd="2" destOrd="0" presId="urn:microsoft.com/office/officeart/2018/2/layout/IconVerticalSolidList"/>
    <dgm:cxn modelId="{44B099D4-BE1C-4739-853A-D4C60627D08C}" type="presParOf" srcId="{C6169C61-5AA9-4510-81DB-7CD4AC144863}" destId="{2EEC359C-99E9-4E06-A725-98FACCE7AAAC}" srcOrd="0" destOrd="0" presId="urn:microsoft.com/office/officeart/2018/2/layout/IconVerticalSolidList"/>
    <dgm:cxn modelId="{6C91084B-F7ED-4409-A14E-A46C3D0DF1E9}" type="presParOf" srcId="{C6169C61-5AA9-4510-81DB-7CD4AC144863}" destId="{B1B0DCDF-CDAF-418D-BE75-74610191AC1D}" srcOrd="1" destOrd="0" presId="urn:microsoft.com/office/officeart/2018/2/layout/IconVerticalSolidList"/>
    <dgm:cxn modelId="{A3A0B0C7-C390-4347-A1DF-554E2372A66D}" type="presParOf" srcId="{C6169C61-5AA9-4510-81DB-7CD4AC144863}" destId="{7C133FA7-8819-4865-BB23-72FD83E98CB8}" srcOrd="2" destOrd="0" presId="urn:microsoft.com/office/officeart/2018/2/layout/IconVerticalSolidList"/>
    <dgm:cxn modelId="{1F4B72EC-0303-4913-B07D-F863FAAB5B65}" type="presParOf" srcId="{C6169C61-5AA9-4510-81DB-7CD4AC144863}" destId="{713ABB58-BE13-4C33-93F1-644FF1ED7C7C}" srcOrd="3" destOrd="0" presId="urn:microsoft.com/office/officeart/2018/2/layout/IconVerticalSolidList"/>
    <dgm:cxn modelId="{9F6F957A-934D-4792-89C3-B38F2CE551A7}" type="presParOf" srcId="{C6946224-F227-49A3-96C6-15576D2C5FCD}" destId="{1C3EC914-6F50-4FA6-BD08-0E5841E09AFF}" srcOrd="3" destOrd="0" presId="urn:microsoft.com/office/officeart/2018/2/layout/IconVerticalSolidList"/>
    <dgm:cxn modelId="{ED43FEA0-782E-4935-ACC3-FF36D87B87A0}" type="presParOf" srcId="{C6946224-F227-49A3-96C6-15576D2C5FCD}" destId="{541253BB-7856-4A55-9855-E13CB6158F90}" srcOrd="4" destOrd="0" presId="urn:microsoft.com/office/officeart/2018/2/layout/IconVerticalSolidList"/>
    <dgm:cxn modelId="{8C8A56EE-0FBD-42AF-B709-758B20BA9D3F}" type="presParOf" srcId="{541253BB-7856-4A55-9855-E13CB6158F90}" destId="{D287CA50-DA30-4999-B23F-915B9DB0D517}" srcOrd="0" destOrd="0" presId="urn:microsoft.com/office/officeart/2018/2/layout/IconVerticalSolidList"/>
    <dgm:cxn modelId="{051E1283-27CC-40CF-81DC-71AF66811087}" type="presParOf" srcId="{541253BB-7856-4A55-9855-E13CB6158F90}" destId="{7BF3D6A1-67CC-42D3-AB84-76223AA8D610}" srcOrd="1" destOrd="0" presId="urn:microsoft.com/office/officeart/2018/2/layout/IconVerticalSolidList"/>
    <dgm:cxn modelId="{4F5DC8A2-5117-4D2D-A318-F6102489EB0B}" type="presParOf" srcId="{541253BB-7856-4A55-9855-E13CB6158F90}" destId="{3E806F57-23D3-46CE-BC25-FA1ED350FA0C}" srcOrd="2" destOrd="0" presId="urn:microsoft.com/office/officeart/2018/2/layout/IconVerticalSolidList"/>
    <dgm:cxn modelId="{2DF24E2B-C217-4B65-81CB-0761D7A1FD74}" type="presParOf" srcId="{541253BB-7856-4A55-9855-E13CB6158F90}" destId="{3DB178CD-8B99-4A1E-B1B2-70CDA47C2A8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1D96616-AD4C-419B-B9E5-929A4AA56E78}"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D176C411-9477-4E82-9759-B92ED536FFA3}">
      <dgm:prSet/>
      <dgm:spPr/>
      <dgm:t>
        <a:bodyPr/>
        <a:lstStyle/>
        <a:p>
          <a:r>
            <a:rPr lang="en-GB"/>
            <a:t>Scope</a:t>
          </a:r>
          <a:endParaRPr lang="en-US"/>
        </a:p>
      </dgm:t>
    </dgm:pt>
    <dgm:pt modelId="{D129BE11-1FF9-413C-BF46-12B49E212C17}" type="parTrans" cxnId="{082E24B3-BE9C-4D52-AB10-EBCF9EA32916}">
      <dgm:prSet/>
      <dgm:spPr/>
      <dgm:t>
        <a:bodyPr/>
        <a:lstStyle/>
        <a:p>
          <a:endParaRPr lang="en-US"/>
        </a:p>
      </dgm:t>
    </dgm:pt>
    <dgm:pt modelId="{41328192-983D-4963-91BE-09C357C07A84}" type="sibTrans" cxnId="{082E24B3-BE9C-4D52-AB10-EBCF9EA32916}">
      <dgm:prSet/>
      <dgm:spPr/>
      <dgm:t>
        <a:bodyPr/>
        <a:lstStyle/>
        <a:p>
          <a:endParaRPr lang="en-US"/>
        </a:p>
      </dgm:t>
    </dgm:pt>
    <dgm:pt modelId="{FE0C3775-8351-4FF5-8CD4-5FABE102AD16}">
      <dgm:prSet/>
      <dgm:spPr/>
      <dgm:t>
        <a:bodyPr/>
        <a:lstStyle/>
        <a:p>
          <a:r>
            <a:rPr lang="en-GB"/>
            <a:t>Purpose</a:t>
          </a:r>
          <a:endParaRPr lang="en-US"/>
        </a:p>
      </dgm:t>
    </dgm:pt>
    <dgm:pt modelId="{B519B307-FCFE-41FF-A703-207597BEE07B}" type="parTrans" cxnId="{B3982D3D-D3B5-46D0-BF65-61D144D73FF8}">
      <dgm:prSet/>
      <dgm:spPr/>
      <dgm:t>
        <a:bodyPr/>
        <a:lstStyle/>
        <a:p>
          <a:endParaRPr lang="en-US"/>
        </a:p>
      </dgm:t>
    </dgm:pt>
    <dgm:pt modelId="{3E65FE82-7F68-475C-B44E-E67DAB4D04CD}" type="sibTrans" cxnId="{B3982D3D-D3B5-46D0-BF65-61D144D73FF8}">
      <dgm:prSet/>
      <dgm:spPr/>
      <dgm:t>
        <a:bodyPr/>
        <a:lstStyle/>
        <a:p>
          <a:endParaRPr lang="en-US"/>
        </a:p>
      </dgm:t>
    </dgm:pt>
    <dgm:pt modelId="{72531D2F-068C-4851-8CA5-2192B33BE270}">
      <dgm:prSet/>
      <dgm:spPr/>
      <dgm:t>
        <a:bodyPr/>
        <a:lstStyle/>
        <a:p>
          <a:r>
            <a:rPr lang="en-GB"/>
            <a:t>Techniques</a:t>
          </a:r>
          <a:endParaRPr lang="en-US"/>
        </a:p>
      </dgm:t>
    </dgm:pt>
    <dgm:pt modelId="{2437F5A3-B6F0-4850-90D0-C48E6D32012E}" type="parTrans" cxnId="{EAC8E0F7-8F23-478E-826F-AD89F3356441}">
      <dgm:prSet/>
      <dgm:spPr/>
      <dgm:t>
        <a:bodyPr/>
        <a:lstStyle/>
        <a:p>
          <a:endParaRPr lang="en-US"/>
        </a:p>
      </dgm:t>
    </dgm:pt>
    <dgm:pt modelId="{2F73D796-B732-4289-847A-FDAB40B6B780}" type="sibTrans" cxnId="{EAC8E0F7-8F23-478E-826F-AD89F3356441}">
      <dgm:prSet/>
      <dgm:spPr/>
      <dgm:t>
        <a:bodyPr/>
        <a:lstStyle/>
        <a:p>
          <a:endParaRPr lang="en-US"/>
        </a:p>
      </dgm:t>
    </dgm:pt>
    <dgm:pt modelId="{325BDFFC-495A-406E-91F7-89A5E4588986}">
      <dgm:prSet/>
      <dgm:spPr/>
      <dgm:t>
        <a:bodyPr/>
        <a:lstStyle/>
        <a:p>
          <a:r>
            <a:rPr lang="en-GB"/>
            <a:t>Users</a:t>
          </a:r>
          <a:endParaRPr lang="en-US"/>
        </a:p>
      </dgm:t>
    </dgm:pt>
    <dgm:pt modelId="{C6748F72-D55C-450A-AF2A-AEC0144CBC0C}" type="parTrans" cxnId="{DA3AB22E-EC96-4CB1-B9AD-D6739AE7D04C}">
      <dgm:prSet/>
      <dgm:spPr/>
      <dgm:t>
        <a:bodyPr/>
        <a:lstStyle/>
        <a:p>
          <a:endParaRPr lang="en-US"/>
        </a:p>
      </dgm:t>
    </dgm:pt>
    <dgm:pt modelId="{77CF6161-9654-4D4D-8E20-20E54B14B091}" type="sibTrans" cxnId="{DA3AB22E-EC96-4CB1-B9AD-D6739AE7D04C}">
      <dgm:prSet/>
      <dgm:spPr/>
      <dgm:t>
        <a:bodyPr/>
        <a:lstStyle/>
        <a:p>
          <a:endParaRPr lang="en-US"/>
        </a:p>
      </dgm:t>
    </dgm:pt>
    <dgm:pt modelId="{98B1EC70-3C0A-485C-A134-3EC21B0FEAEE}">
      <dgm:prSet/>
      <dgm:spPr/>
      <dgm:t>
        <a:bodyPr/>
        <a:lstStyle/>
        <a:p>
          <a:r>
            <a:rPr lang="en-GB"/>
            <a:t>Data Sources</a:t>
          </a:r>
          <a:endParaRPr lang="en-US"/>
        </a:p>
      </dgm:t>
    </dgm:pt>
    <dgm:pt modelId="{46FF401D-59AA-449C-BE2A-7657FEE2D196}" type="parTrans" cxnId="{A7FFAAF4-C212-4C7C-B88F-0245663852B0}">
      <dgm:prSet/>
      <dgm:spPr/>
      <dgm:t>
        <a:bodyPr/>
        <a:lstStyle/>
        <a:p>
          <a:endParaRPr lang="en-US"/>
        </a:p>
      </dgm:t>
    </dgm:pt>
    <dgm:pt modelId="{9AB72039-A028-44F8-8696-A5672BB76572}" type="sibTrans" cxnId="{A7FFAAF4-C212-4C7C-B88F-0245663852B0}">
      <dgm:prSet/>
      <dgm:spPr/>
      <dgm:t>
        <a:bodyPr/>
        <a:lstStyle/>
        <a:p>
          <a:endParaRPr lang="en-US"/>
        </a:p>
      </dgm:t>
    </dgm:pt>
    <dgm:pt modelId="{E1FAFDB7-739F-4EFD-B3B5-DA040F4CB953}">
      <dgm:prSet/>
      <dgm:spPr/>
      <dgm:t>
        <a:bodyPr/>
        <a:lstStyle/>
        <a:p>
          <a:r>
            <a:rPr lang="en-GB"/>
            <a:t>Timeframes</a:t>
          </a:r>
          <a:endParaRPr lang="en-US"/>
        </a:p>
      </dgm:t>
    </dgm:pt>
    <dgm:pt modelId="{C61B9592-8402-4BFD-9637-553754A782D0}" type="parTrans" cxnId="{2487CB4E-19D7-485B-8289-5C762D35EEFF}">
      <dgm:prSet/>
      <dgm:spPr/>
      <dgm:t>
        <a:bodyPr/>
        <a:lstStyle/>
        <a:p>
          <a:endParaRPr lang="en-US"/>
        </a:p>
      </dgm:t>
    </dgm:pt>
    <dgm:pt modelId="{1C1DF823-2C70-404D-B952-51EADEF6A4F7}" type="sibTrans" cxnId="{2487CB4E-19D7-485B-8289-5C762D35EEFF}">
      <dgm:prSet/>
      <dgm:spPr/>
      <dgm:t>
        <a:bodyPr/>
        <a:lstStyle/>
        <a:p>
          <a:endParaRPr lang="en-US"/>
        </a:p>
      </dgm:t>
    </dgm:pt>
    <dgm:pt modelId="{9BA9FF50-84BD-478E-A5C1-E062F160AA21}" type="pres">
      <dgm:prSet presAssocID="{21D96616-AD4C-419B-B9E5-929A4AA56E78}" presName="root" presStyleCnt="0">
        <dgm:presLayoutVars>
          <dgm:dir/>
          <dgm:resizeHandles val="exact"/>
        </dgm:presLayoutVars>
      </dgm:prSet>
      <dgm:spPr/>
    </dgm:pt>
    <dgm:pt modelId="{DBDFF74A-E614-429B-B7F3-64AA718D02B0}" type="pres">
      <dgm:prSet presAssocID="{D176C411-9477-4E82-9759-B92ED536FFA3}" presName="compNode" presStyleCnt="0"/>
      <dgm:spPr/>
    </dgm:pt>
    <dgm:pt modelId="{7429354C-B5E4-4F14-8256-E87B9369155D}" type="pres">
      <dgm:prSet presAssocID="{D176C411-9477-4E82-9759-B92ED536FFA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E314DE18-E272-4EB0-9717-D6124B97DE60}" type="pres">
      <dgm:prSet presAssocID="{D176C411-9477-4E82-9759-B92ED536FFA3}" presName="spaceRect" presStyleCnt="0"/>
      <dgm:spPr/>
    </dgm:pt>
    <dgm:pt modelId="{EF0B10D1-04B1-4B98-BCCD-0F819D6A3B42}" type="pres">
      <dgm:prSet presAssocID="{D176C411-9477-4E82-9759-B92ED536FFA3}" presName="textRect" presStyleLbl="revTx" presStyleIdx="0" presStyleCnt="6">
        <dgm:presLayoutVars>
          <dgm:chMax val="1"/>
          <dgm:chPref val="1"/>
        </dgm:presLayoutVars>
      </dgm:prSet>
      <dgm:spPr/>
    </dgm:pt>
    <dgm:pt modelId="{5DA5D9A5-0724-42EC-81F9-56984DB5D4AE}" type="pres">
      <dgm:prSet presAssocID="{41328192-983D-4963-91BE-09C357C07A84}" presName="sibTrans" presStyleCnt="0"/>
      <dgm:spPr/>
    </dgm:pt>
    <dgm:pt modelId="{23331CCF-E30A-4B96-B68B-AEBF368B73B3}" type="pres">
      <dgm:prSet presAssocID="{FE0C3775-8351-4FF5-8CD4-5FABE102AD16}" presName="compNode" presStyleCnt="0"/>
      <dgm:spPr/>
    </dgm:pt>
    <dgm:pt modelId="{04957236-DD04-4515-B26D-4721E3867A48}" type="pres">
      <dgm:prSet presAssocID="{FE0C3775-8351-4FF5-8CD4-5FABE102AD1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2013A413-27FE-4E5C-8662-5A155BC618E5}" type="pres">
      <dgm:prSet presAssocID="{FE0C3775-8351-4FF5-8CD4-5FABE102AD16}" presName="spaceRect" presStyleCnt="0"/>
      <dgm:spPr/>
    </dgm:pt>
    <dgm:pt modelId="{1BE42221-9AEC-4015-AE59-734323FF66A9}" type="pres">
      <dgm:prSet presAssocID="{FE0C3775-8351-4FF5-8CD4-5FABE102AD16}" presName="textRect" presStyleLbl="revTx" presStyleIdx="1" presStyleCnt="6">
        <dgm:presLayoutVars>
          <dgm:chMax val="1"/>
          <dgm:chPref val="1"/>
        </dgm:presLayoutVars>
      </dgm:prSet>
      <dgm:spPr/>
    </dgm:pt>
    <dgm:pt modelId="{DA0C2CD8-B8DA-4CF4-B645-886D4FAB478B}" type="pres">
      <dgm:prSet presAssocID="{3E65FE82-7F68-475C-B44E-E67DAB4D04CD}" presName="sibTrans" presStyleCnt="0"/>
      <dgm:spPr/>
    </dgm:pt>
    <dgm:pt modelId="{B3431BB9-4FEB-4E6D-B593-7F01D14E9274}" type="pres">
      <dgm:prSet presAssocID="{72531D2F-068C-4851-8CA5-2192B33BE270}" presName="compNode" presStyleCnt="0"/>
      <dgm:spPr/>
    </dgm:pt>
    <dgm:pt modelId="{050F6AEA-2550-4A3E-A8F2-61E742926C0F}" type="pres">
      <dgm:prSet presAssocID="{72531D2F-068C-4851-8CA5-2192B33BE27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n"/>
        </a:ext>
      </dgm:extLst>
    </dgm:pt>
    <dgm:pt modelId="{EB12705A-3831-4135-8912-248A4353C21B}" type="pres">
      <dgm:prSet presAssocID="{72531D2F-068C-4851-8CA5-2192B33BE270}" presName="spaceRect" presStyleCnt="0"/>
      <dgm:spPr/>
    </dgm:pt>
    <dgm:pt modelId="{F6AF35DB-2C58-4A31-929F-9F1558D78862}" type="pres">
      <dgm:prSet presAssocID="{72531D2F-068C-4851-8CA5-2192B33BE270}" presName="textRect" presStyleLbl="revTx" presStyleIdx="2" presStyleCnt="6">
        <dgm:presLayoutVars>
          <dgm:chMax val="1"/>
          <dgm:chPref val="1"/>
        </dgm:presLayoutVars>
      </dgm:prSet>
      <dgm:spPr/>
    </dgm:pt>
    <dgm:pt modelId="{8B04081E-8562-483B-A7BD-A1286DDD3E50}" type="pres">
      <dgm:prSet presAssocID="{2F73D796-B732-4289-847A-FDAB40B6B780}" presName="sibTrans" presStyleCnt="0"/>
      <dgm:spPr/>
    </dgm:pt>
    <dgm:pt modelId="{58F7D1AF-84C2-4F9A-95FC-0FDBF61342AB}" type="pres">
      <dgm:prSet presAssocID="{325BDFFC-495A-406E-91F7-89A5E4588986}" presName="compNode" presStyleCnt="0"/>
      <dgm:spPr/>
    </dgm:pt>
    <dgm:pt modelId="{3F64D4A5-DEC4-40AA-8A42-0D06AB2CE30A}" type="pres">
      <dgm:prSet presAssocID="{325BDFFC-495A-406E-91F7-89A5E458898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497D6541-6A3E-4B5F-A67E-B8D82A10CB15}" type="pres">
      <dgm:prSet presAssocID="{325BDFFC-495A-406E-91F7-89A5E4588986}" presName="spaceRect" presStyleCnt="0"/>
      <dgm:spPr/>
    </dgm:pt>
    <dgm:pt modelId="{686BA1E0-0AA8-452A-BE24-BFA0F6A4110F}" type="pres">
      <dgm:prSet presAssocID="{325BDFFC-495A-406E-91F7-89A5E4588986}" presName="textRect" presStyleLbl="revTx" presStyleIdx="3" presStyleCnt="6">
        <dgm:presLayoutVars>
          <dgm:chMax val="1"/>
          <dgm:chPref val="1"/>
        </dgm:presLayoutVars>
      </dgm:prSet>
      <dgm:spPr/>
    </dgm:pt>
    <dgm:pt modelId="{C51EF83A-7B6A-49DF-B09F-697948B63F61}" type="pres">
      <dgm:prSet presAssocID="{77CF6161-9654-4D4D-8E20-20E54B14B091}" presName="sibTrans" presStyleCnt="0"/>
      <dgm:spPr/>
    </dgm:pt>
    <dgm:pt modelId="{6067A2F7-A416-4341-A69C-F894B4A6E700}" type="pres">
      <dgm:prSet presAssocID="{98B1EC70-3C0A-485C-A134-3EC21B0FEAEE}" presName="compNode" presStyleCnt="0"/>
      <dgm:spPr/>
    </dgm:pt>
    <dgm:pt modelId="{91326C4E-6A8F-4F85-A4D4-F024B83DF4AA}" type="pres">
      <dgm:prSet presAssocID="{98B1EC70-3C0A-485C-A134-3EC21B0FEAE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atabase"/>
        </a:ext>
      </dgm:extLst>
    </dgm:pt>
    <dgm:pt modelId="{F05A11A4-9A02-4BB3-91B4-322A4CF99D90}" type="pres">
      <dgm:prSet presAssocID="{98B1EC70-3C0A-485C-A134-3EC21B0FEAEE}" presName="spaceRect" presStyleCnt="0"/>
      <dgm:spPr/>
    </dgm:pt>
    <dgm:pt modelId="{7BEAADBE-68BF-4D90-82DD-03BFC7B514D4}" type="pres">
      <dgm:prSet presAssocID="{98B1EC70-3C0A-485C-A134-3EC21B0FEAEE}" presName="textRect" presStyleLbl="revTx" presStyleIdx="4" presStyleCnt="6">
        <dgm:presLayoutVars>
          <dgm:chMax val="1"/>
          <dgm:chPref val="1"/>
        </dgm:presLayoutVars>
      </dgm:prSet>
      <dgm:spPr/>
    </dgm:pt>
    <dgm:pt modelId="{1247861E-51D2-4677-B0A1-0B761708E9E7}" type="pres">
      <dgm:prSet presAssocID="{9AB72039-A028-44F8-8696-A5672BB76572}" presName="sibTrans" presStyleCnt="0"/>
      <dgm:spPr/>
    </dgm:pt>
    <dgm:pt modelId="{D09F79D8-E0EA-490E-8049-0EE6B17471D5}" type="pres">
      <dgm:prSet presAssocID="{E1FAFDB7-739F-4EFD-B3B5-DA040F4CB953}" presName="compNode" presStyleCnt="0"/>
      <dgm:spPr/>
    </dgm:pt>
    <dgm:pt modelId="{152DED8E-7629-4F9B-8E6B-64416FC3ED29}" type="pres">
      <dgm:prSet presAssocID="{E1FAFDB7-739F-4EFD-B3B5-DA040F4CB95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topwatch"/>
        </a:ext>
      </dgm:extLst>
    </dgm:pt>
    <dgm:pt modelId="{C7C7F6E0-FD8E-48AC-89D8-FD2A1FF21DF2}" type="pres">
      <dgm:prSet presAssocID="{E1FAFDB7-739F-4EFD-B3B5-DA040F4CB953}" presName="spaceRect" presStyleCnt="0"/>
      <dgm:spPr/>
    </dgm:pt>
    <dgm:pt modelId="{F8A7092B-8D62-4B29-AD06-FE67797A7803}" type="pres">
      <dgm:prSet presAssocID="{E1FAFDB7-739F-4EFD-B3B5-DA040F4CB953}" presName="textRect" presStyleLbl="revTx" presStyleIdx="5" presStyleCnt="6">
        <dgm:presLayoutVars>
          <dgm:chMax val="1"/>
          <dgm:chPref val="1"/>
        </dgm:presLayoutVars>
      </dgm:prSet>
      <dgm:spPr/>
    </dgm:pt>
  </dgm:ptLst>
  <dgm:cxnLst>
    <dgm:cxn modelId="{CE5EA208-8BAA-4889-B75D-9E4559080E3E}" type="presOf" srcId="{21D96616-AD4C-419B-B9E5-929A4AA56E78}" destId="{9BA9FF50-84BD-478E-A5C1-E062F160AA21}" srcOrd="0" destOrd="0" presId="urn:microsoft.com/office/officeart/2018/2/layout/IconLabelList"/>
    <dgm:cxn modelId="{DA3AB22E-EC96-4CB1-B9AD-D6739AE7D04C}" srcId="{21D96616-AD4C-419B-B9E5-929A4AA56E78}" destId="{325BDFFC-495A-406E-91F7-89A5E4588986}" srcOrd="3" destOrd="0" parTransId="{C6748F72-D55C-450A-AF2A-AEC0144CBC0C}" sibTransId="{77CF6161-9654-4D4D-8E20-20E54B14B091}"/>
    <dgm:cxn modelId="{B3982D3D-D3B5-46D0-BF65-61D144D73FF8}" srcId="{21D96616-AD4C-419B-B9E5-929A4AA56E78}" destId="{FE0C3775-8351-4FF5-8CD4-5FABE102AD16}" srcOrd="1" destOrd="0" parTransId="{B519B307-FCFE-41FF-A703-207597BEE07B}" sibTransId="{3E65FE82-7F68-475C-B44E-E67DAB4D04CD}"/>
    <dgm:cxn modelId="{33BD1B5E-ED8F-4534-8FC1-5BFD8400FD7A}" type="presOf" srcId="{98B1EC70-3C0A-485C-A134-3EC21B0FEAEE}" destId="{7BEAADBE-68BF-4D90-82DD-03BFC7B514D4}" srcOrd="0" destOrd="0" presId="urn:microsoft.com/office/officeart/2018/2/layout/IconLabelList"/>
    <dgm:cxn modelId="{2487CB4E-19D7-485B-8289-5C762D35EEFF}" srcId="{21D96616-AD4C-419B-B9E5-929A4AA56E78}" destId="{E1FAFDB7-739F-4EFD-B3B5-DA040F4CB953}" srcOrd="5" destOrd="0" parTransId="{C61B9592-8402-4BFD-9637-553754A782D0}" sibTransId="{1C1DF823-2C70-404D-B952-51EADEF6A4F7}"/>
    <dgm:cxn modelId="{30513D80-9F11-4C44-B93F-FDB348A5B6C4}" type="presOf" srcId="{325BDFFC-495A-406E-91F7-89A5E4588986}" destId="{686BA1E0-0AA8-452A-BE24-BFA0F6A4110F}" srcOrd="0" destOrd="0" presId="urn:microsoft.com/office/officeart/2018/2/layout/IconLabelList"/>
    <dgm:cxn modelId="{C244A581-23AC-4396-B5FD-B8B7AAC84EF2}" type="presOf" srcId="{FE0C3775-8351-4FF5-8CD4-5FABE102AD16}" destId="{1BE42221-9AEC-4015-AE59-734323FF66A9}" srcOrd="0" destOrd="0" presId="urn:microsoft.com/office/officeart/2018/2/layout/IconLabelList"/>
    <dgm:cxn modelId="{81261F97-7661-4DAD-A656-577BBE16046E}" type="presOf" srcId="{72531D2F-068C-4851-8CA5-2192B33BE270}" destId="{F6AF35DB-2C58-4A31-929F-9F1558D78862}" srcOrd="0" destOrd="0" presId="urn:microsoft.com/office/officeart/2018/2/layout/IconLabelList"/>
    <dgm:cxn modelId="{082E24B3-BE9C-4D52-AB10-EBCF9EA32916}" srcId="{21D96616-AD4C-419B-B9E5-929A4AA56E78}" destId="{D176C411-9477-4E82-9759-B92ED536FFA3}" srcOrd="0" destOrd="0" parTransId="{D129BE11-1FF9-413C-BF46-12B49E212C17}" sibTransId="{41328192-983D-4963-91BE-09C357C07A84}"/>
    <dgm:cxn modelId="{D3DD2ECE-3126-4F2A-8882-7C7A23E508BB}" type="presOf" srcId="{E1FAFDB7-739F-4EFD-B3B5-DA040F4CB953}" destId="{F8A7092B-8D62-4B29-AD06-FE67797A7803}" srcOrd="0" destOrd="0" presId="urn:microsoft.com/office/officeart/2018/2/layout/IconLabelList"/>
    <dgm:cxn modelId="{297A69D1-46C7-477B-8707-CEECF140436B}" type="presOf" srcId="{D176C411-9477-4E82-9759-B92ED536FFA3}" destId="{EF0B10D1-04B1-4B98-BCCD-0F819D6A3B42}" srcOrd="0" destOrd="0" presId="urn:microsoft.com/office/officeart/2018/2/layout/IconLabelList"/>
    <dgm:cxn modelId="{A7FFAAF4-C212-4C7C-B88F-0245663852B0}" srcId="{21D96616-AD4C-419B-B9E5-929A4AA56E78}" destId="{98B1EC70-3C0A-485C-A134-3EC21B0FEAEE}" srcOrd="4" destOrd="0" parTransId="{46FF401D-59AA-449C-BE2A-7657FEE2D196}" sibTransId="{9AB72039-A028-44F8-8696-A5672BB76572}"/>
    <dgm:cxn modelId="{EAC8E0F7-8F23-478E-826F-AD89F3356441}" srcId="{21D96616-AD4C-419B-B9E5-929A4AA56E78}" destId="{72531D2F-068C-4851-8CA5-2192B33BE270}" srcOrd="2" destOrd="0" parTransId="{2437F5A3-B6F0-4850-90D0-C48E6D32012E}" sibTransId="{2F73D796-B732-4289-847A-FDAB40B6B780}"/>
    <dgm:cxn modelId="{7C149200-57A0-4D3E-AB1A-863A519D7006}" type="presParOf" srcId="{9BA9FF50-84BD-478E-A5C1-E062F160AA21}" destId="{DBDFF74A-E614-429B-B7F3-64AA718D02B0}" srcOrd="0" destOrd="0" presId="urn:microsoft.com/office/officeart/2018/2/layout/IconLabelList"/>
    <dgm:cxn modelId="{DC744DC3-AAFC-4329-A3B4-760A016E394F}" type="presParOf" srcId="{DBDFF74A-E614-429B-B7F3-64AA718D02B0}" destId="{7429354C-B5E4-4F14-8256-E87B9369155D}" srcOrd="0" destOrd="0" presId="urn:microsoft.com/office/officeart/2018/2/layout/IconLabelList"/>
    <dgm:cxn modelId="{740534BD-BD50-4C67-9C4E-29D3B4E4BEEC}" type="presParOf" srcId="{DBDFF74A-E614-429B-B7F3-64AA718D02B0}" destId="{E314DE18-E272-4EB0-9717-D6124B97DE60}" srcOrd="1" destOrd="0" presId="urn:microsoft.com/office/officeart/2018/2/layout/IconLabelList"/>
    <dgm:cxn modelId="{98BA1907-56BE-478D-889B-43DD7FAA25EA}" type="presParOf" srcId="{DBDFF74A-E614-429B-B7F3-64AA718D02B0}" destId="{EF0B10D1-04B1-4B98-BCCD-0F819D6A3B42}" srcOrd="2" destOrd="0" presId="urn:microsoft.com/office/officeart/2018/2/layout/IconLabelList"/>
    <dgm:cxn modelId="{CFDECD8A-D20E-4E81-81FB-732A4963538E}" type="presParOf" srcId="{9BA9FF50-84BD-478E-A5C1-E062F160AA21}" destId="{5DA5D9A5-0724-42EC-81F9-56984DB5D4AE}" srcOrd="1" destOrd="0" presId="urn:microsoft.com/office/officeart/2018/2/layout/IconLabelList"/>
    <dgm:cxn modelId="{3840D60C-A2F2-40C6-9CF2-0869FEA801A9}" type="presParOf" srcId="{9BA9FF50-84BD-478E-A5C1-E062F160AA21}" destId="{23331CCF-E30A-4B96-B68B-AEBF368B73B3}" srcOrd="2" destOrd="0" presId="urn:microsoft.com/office/officeart/2018/2/layout/IconLabelList"/>
    <dgm:cxn modelId="{AA46486B-39C9-4356-BB30-EE20798C56A5}" type="presParOf" srcId="{23331CCF-E30A-4B96-B68B-AEBF368B73B3}" destId="{04957236-DD04-4515-B26D-4721E3867A48}" srcOrd="0" destOrd="0" presId="urn:microsoft.com/office/officeart/2018/2/layout/IconLabelList"/>
    <dgm:cxn modelId="{2E007FD2-22BD-4078-8ABC-CECA4DF03BAB}" type="presParOf" srcId="{23331CCF-E30A-4B96-B68B-AEBF368B73B3}" destId="{2013A413-27FE-4E5C-8662-5A155BC618E5}" srcOrd="1" destOrd="0" presId="urn:microsoft.com/office/officeart/2018/2/layout/IconLabelList"/>
    <dgm:cxn modelId="{D55B1BE7-3B01-40A0-B3ED-3809CDC7AACF}" type="presParOf" srcId="{23331CCF-E30A-4B96-B68B-AEBF368B73B3}" destId="{1BE42221-9AEC-4015-AE59-734323FF66A9}" srcOrd="2" destOrd="0" presId="urn:microsoft.com/office/officeart/2018/2/layout/IconLabelList"/>
    <dgm:cxn modelId="{29DC3D03-6569-4EBF-B1C0-2E835D6F21E6}" type="presParOf" srcId="{9BA9FF50-84BD-478E-A5C1-E062F160AA21}" destId="{DA0C2CD8-B8DA-4CF4-B645-886D4FAB478B}" srcOrd="3" destOrd="0" presId="urn:microsoft.com/office/officeart/2018/2/layout/IconLabelList"/>
    <dgm:cxn modelId="{458CADF6-BA65-4E17-AFDA-58825B22EEEE}" type="presParOf" srcId="{9BA9FF50-84BD-478E-A5C1-E062F160AA21}" destId="{B3431BB9-4FEB-4E6D-B593-7F01D14E9274}" srcOrd="4" destOrd="0" presId="urn:microsoft.com/office/officeart/2018/2/layout/IconLabelList"/>
    <dgm:cxn modelId="{549C655D-F8EF-4717-AE47-42F58752F366}" type="presParOf" srcId="{B3431BB9-4FEB-4E6D-B593-7F01D14E9274}" destId="{050F6AEA-2550-4A3E-A8F2-61E742926C0F}" srcOrd="0" destOrd="0" presId="urn:microsoft.com/office/officeart/2018/2/layout/IconLabelList"/>
    <dgm:cxn modelId="{7689DF5D-6E8E-474F-9D96-B3682FF8C460}" type="presParOf" srcId="{B3431BB9-4FEB-4E6D-B593-7F01D14E9274}" destId="{EB12705A-3831-4135-8912-248A4353C21B}" srcOrd="1" destOrd="0" presId="urn:microsoft.com/office/officeart/2018/2/layout/IconLabelList"/>
    <dgm:cxn modelId="{159D0400-E208-475E-9386-4E798EC101F3}" type="presParOf" srcId="{B3431BB9-4FEB-4E6D-B593-7F01D14E9274}" destId="{F6AF35DB-2C58-4A31-929F-9F1558D78862}" srcOrd="2" destOrd="0" presId="urn:microsoft.com/office/officeart/2018/2/layout/IconLabelList"/>
    <dgm:cxn modelId="{B63A0B52-2222-4D70-AC62-5333804D75A7}" type="presParOf" srcId="{9BA9FF50-84BD-478E-A5C1-E062F160AA21}" destId="{8B04081E-8562-483B-A7BD-A1286DDD3E50}" srcOrd="5" destOrd="0" presId="urn:microsoft.com/office/officeart/2018/2/layout/IconLabelList"/>
    <dgm:cxn modelId="{AA0705F6-C2CC-4A58-BE3F-98CF5D8C0030}" type="presParOf" srcId="{9BA9FF50-84BD-478E-A5C1-E062F160AA21}" destId="{58F7D1AF-84C2-4F9A-95FC-0FDBF61342AB}" srcOrd="6" destOrd="0" presId="urn:microsoft.com/office/officeart/2018/2/layout/IconLabelList"/>
    <dgm:cxn modelId="{025BC9BE-2271-4E35-8259-B2A6ED19F06C}" type="presParOf" srcId="{58F7D1AF-84C2-4F9A-95FC-0FDBF61342AB}" destId="{3F64D4A5-DEC4-40AA-8A42-0D06AB2CE30A}" srcOrd="0" destOrd="0" presId="urn:microsoft.com/office/officeart/2018/2/layout/IconLabelList"/>
    <dgm:cxn modelId="{6253F87F-2CED-42BF-867D-DFC81213119C}" type="presParOf" srcId="{58F7D1AF-84C2-4F9A-95FC-0FDBF61342AB}" destId="{497D6541-6A3E-4B5F-A67E-B8D82A10CB15}" srcOrd="1" destOrd="0" presId="urn:microsoft.com/office/officeart/2018/2/layout/IconLabelList"/>
    <dgm:cxn modelId="{03265328-83FF-4FCB-85DD-612E89E05281}" type="presParOf" srcId="{58F7D1AF-84C2-4F9A-95FC-0FDBF61342AB}" destId="{686BA1E0-0AA8-452A-BE24-BFA0F6A4110F}" srcOrd="2" destOrd="0" presId="urn:microsoft.com/office/officeart/2018/2/layout/IconLabelList"/>
    <dgm:cxn modelId="{3479B277-046B-4801-BF66-8998EBB00FC5}" type="presParOf" srcId="{9BA9FF50-84BD-478E-A5C1-E062F160AA21}" destId="{C51EF83A-7B6A-49DF-B09F-697948B63F61}" srcOrd="7" destOrd="0" presId="urn:microsoft.com/office/officeart/2018/2/layout/IconLabelList"/>
    <dgm:cxn modelId="{F3706A72-2C87-43A1-B272-F8ADC1CBE521}" type="presParOf" srcId="{9BA9FF50-84BD-478E-A5C1-E062F160AA21}" destId="{6067A2F7-A416-4341-A69C-F894B4A6E700}" srcOrd="8" destOrd="0" presId="urn:microsoft.com/office/officeart/2018/2/layout/IconLabelList"/>
    <dgm:cxn modelId="{35BE1194-8D17-4EC3-BC9E-114C282789CA}" type="presParOf" srcId="{6067A2F7-A416-4341-A69C-F894B4A6E700}" destId="{91326C4E-6A8F-4F85-A4D4-F024B83DF4AA}" srcOrd="0" destOrd="0" presId="urn:microsoft.com/office/officeart/2018/2/layout/IconLabelList"/>
    <dgm:cxn modelId="{270C189E-712A-469D-AC84-0A1AB2A9D8AE}" type="presParOf" srcId="{6067A2F7-A416-4341-A69C-F894B4A6E700}" destId="{F05A11A4-9A02-4BB3-91B4-322A4CF99D90}" srcOrd="1" destOrd="0" presId="urn:microsoft.com/office/officeart/2018/2/layout/IconLabelList"/>
    <dgm:cxn modelId="{2EF1D607-BBB6-4B59-B3D6-066467D3AF4E}" type="presParOf" srcId="{6067A2F7-A416-4341-A69C-F894B4A6E700}" destId="{7BEAADBE-68BF-4D90-82DD-03BFC7B514D4}" srcOrd="2" destOrd="0" presId="urn:microsoft.com/office/officeart/2018/2/layout/IconLabelList"/>
    <dgm:cxn modelId="{0F9885A6-DBCE-44FA-A4E0-BAC82C076E13}" type="presParOf" srcId="{9BA9FF50-84BD-478E-A5C1-E062F160AA21}" destId="{1247861E-51D2-4677-B0A1-0B761708E9E7}" srcOrd="9" destOrd="0" presId="urn:microsoft.com/office/officeart/2018/2/layout/IconLabelList"/>
    <dgm:cxn modelId="{5B75FB4F-F3E3-4306-89F1-19F70A17567C}" type="presParOf" srcId="{9BA9FF50-84BD-478E-A5C1-E062F160AA21}" destId="{D09F79D8-E0EA-490E-8049-0EE6B17471D5}" srcOrd="10" destOrd="0" presId="urn:microsoft.com/office/officeart/2018/2/layout/IconLabelList"/>
    <dgm:cxn modelId="{B4C11B27-B43E-4D09-AED6-41155CF97D5A}" type="presParOf" srcId="{D09F79D8-E0EA-490E-8049-0EE6B17471D5}" destId="{152DED8E-7629-4F9B-8E6B-64416FC3ED29}" srcOrd="0" destOrd="0" presId="urn:microsoft.com/office/officeart/2018/2/layout/IconLabelList"/>
    <dgm:cxn modelId="{DBCF683F-27E6-4F70-8A33-BEFE318C6CF9}" type="presParOf" srcId="{D09F79D8-E0EA-490E-8049-0EE6B17471D5}" destId="{C7C7F6E0-FD8E-48AC-89D8-FD2A1FF21DF2}" srcOrd="1" destOrd="0" presId="urn:microsoft.com/office/officeart/2018/2/layout/IconLabelList"/>
    <dgm:cxn modelId="{AFCFB672-7102-4C44-93C1-9A2E8569161B}" type="presParOf" srcId="{D09F79D8-E0EA-490E-8049-0EE6B17471D5}" destId="{F8A7092B-8D62-4B29-AD06-FE67797A780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EBD2F5-B9FA-49D9-B4BF-1A9F3E349F9D}">
      <dsp:nvSpPr>
        <dsp:cNvPr id="0" name=""/>
        <dsp:cNvSpPr/>
      </dsp:nvSpPr>
      <dsp:spPr>
        <a:xfrm>
          <a:off x="0" y="531"/>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DDDF24-20C5-4C95-B4D8-165EA6375ACE}">
      <dsp:nvSpPr>
        <dsp:cNvPr id="0" name=""/>
        <dsp:cNvSpPr/>
      </dsp:nvSpPr>
      <dsp:spPr>
        <a:xfrm>
          <a:off x="0" y="53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   </a:t>
          </a:r>
          <a:r>
            <a:rPr lang="en-GB" sz="2000" b="0" i="0" kern="1200" dirty="0"/>
            <a:t>Every Excel Formula begins with Equal sign.</a:t>
          </a:r>
          <a:endParaRPr lang="en-US" sz="2000" kern="1200" dirty="0"/>
        </a:p>
      </dsp:txBody>
      <dsp:txXfrm>
        <a:off x="0" y="531"/>
        <a:ext cx="10515600" cy="435027"/>
      </dsp:txXfrm>
    </dsp:sp>
    <dsp:sp modelId="{D6A180E6-8732-4ED2-9578-0A1BA3F98DBE}">
      <dsp:nvSpPr>
        <dsp:cNvPr id="0" name=""/>
        <dsp:cNvSpPr/>
      </dsp:nvSpPr>
      <dsp:spPr>
        <a:xfrm>
          <a:off x="0" y="435558"/>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64ED79-9F6E-4EC0-8F66-A74105CD9774}">
      <dsp:nvSpPr>
        <dsp:cNvPr id="0" name=""/>
        <dsp:cNvSpPr/>
      </dsp:nvSpPr>
      <dsp:spPr>
        <a:xfrm>
          <a:off x="0" y="435558"/>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Example:</a:t>
          </a:r>
          <a:r>
            <a:rPr lang="en-GB" sz="2000" b="1" i="1" kern="1200"/>
            <a:t>=</a:t>
          </a:r>
          <a:r>
            <a:rPr lang="en-GB" sz="2000" b="0" i="1" kern="1200"/>
            <a:t>A1+A5</a:t>
          </a:r>
          <a:endParaRPr lang="en-US" sz="2000" kern="1200"/>
        </a:p>
      </dsp:txBody>
      <dsp:txXfrm>
        <a:off x="0" y="435558"/>
        <a:ext cx="10515600" cy="435027"/>
      </dsp:txXfrm>
    </dsp:sp>
    <dsp:sp modelId="{E105CDA0-5F99-43E0-AC44-824E255AB36B}">
      <dsp:nvSpPr>
        <dsp:cNvPr id="0" name=""/>
        <dsp:cNvSpPr/>
      </dsp:nvSpPr>
      <dsp:spPr>
        <a:xfrm>
          <a:off x="0" y="870586"/>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FA403F-457D-4F96-B283-59C08EE48543}">
      <dsp:nvSpPr>
        <dsp:cNvPr id="0" name=""/>
        <dsp:cNvSpPr/>
      </dsp:nvSpPr>
      <dsp:spPr>
        <a:xfrm>
          <a:off x="0" y="870586"/>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a:t>
          </a:r>
          <a:r>
            <a:rPr lang="en-GB" sz="2000" b="0" i="0" kern="1200"/>
            <a:t>Operator to perform Addition.</a:t>
          </a:r>
          <a:endParaRPr lang="en-US" sz="2000" kern="1200"/>
        </a:p>
      </dsp:txBody>
      <dsp:txXfrm>
        <a:off x="0" y="870586"/>
        <a:ext cx="10515600" cy="435027"/>
      </dsp:txXfrm>
    </dsp:sp>
    <dsp:sp modelId="{BD3F6424-F2A6-4564-AAB7-7994B65691AC}">
      <dsp:nvSpPr>
        <dsp:cNvPr id="0" name=""/>
        <dsp:cNvSpPr/>
      </dsp:nvSpPr>
      <dsp:spPr>
        <a:xfrm>
          <a:off x="0" y="1305613"/>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9B0134-5DBB-442B-A100-F02350332C3A}">
      <dsp:nvSpPr>
        <dsp:cNvPr id="0" name=""/>
        <dsp:cNvSpPr/>
      </dsp:nvSpPr>
      <dsp:spPr>
        <a:xfrm>
          <a:off x="0" y="1305613"/>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Examples: </a:t>
          </a:r>
          <a:r>
            <a:rPr lang="en-GB" sz="2000" b="0" i="1" kern="1200"/>
            <a:t>=A1+B1</a:t>
          </a:r>
          <a:r>
            <a:rPr lang="en-GB" sz="2000" b="0" i="0" kern="1200"/>
            <a:t>, will add the values of A1 and B1</a:t>
          </a:r>
          <a:endParaRPr lang="en-US" sz="2000" kern="1200"/>
        </a:p>
      </dsp:txBody>
      <dsp:txXfrm>
        <a:off x="0" y="1305613"/>
        <a:ext cx="10515600" cy="435027"/>
      </dsp:txXfrm>
    </dsp:sp>
    <dsp:sp modelId="{0AA4622F-174D-4B22-8E9F-0FF70FC76B74}">
      <dsp:nvSpPr>
        <dsp:cNvPr id="0" name=""/>
        <dsp:cNvSpPr/>
      </dsp:nvSpPr>
      <dsp:spPr>
        <a:xfrm>
          <a:off x="0" y="1740641"/>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FC5EDF-1AA0-42E8-A1F6-3E1809D8973D}">
      <dsp:nvSpPr>
        <dsp:cNvPr id="0" name=""/>
        <dsp:cNvSpPr/>
      </dsp:nvSpPr>
      <dsp:spPr>
        <a:xfrm>
          <a:off x="0" y="174064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a:t>
          </a:r>
          <a:r>
            <a:rPr lang="en-GB" sz="2000" b="0" i="0" kern="1200"/>
            <a:t>Operator to perform Substation.</a:t>
          </a:r>
          <a:endParaRPr lang="en-US" sz="2000" kern="1200"/>
        </a:p>
      </dsp:txBody>
      <dsp:txXfrm>
        <a:off x="0" y="1740641"/>
        <a:ext cx="10515600" cy="435027"/>
      </dsp:txXfrm>
    </dsp:sp>
    <dsp:sp modelId="{2D1036C5-6F6D-48BA-A038-3874A21E8142}">
      <dsp:nvSpPr>
        <dsp:cNvPr id="0" name=""/>
        <dsp:cNvSpPr/>
      </dsp:nvSpPr>
      <dsp:spPr>
        <a:xfrm>
          <a:off x="0" y="2175668"/>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17842A-EF0C-4524-B121-DF9F43EF569D}">
      <dsp:nvSpPr>
        <dsp:cNvPr id="0" name=""/>
        <dsp:cNvSpPr/>
      </dsp:nvSpPr>
      <dsp:spPr>
        <a:xfrm>
          <a:off x="0" y="2175669"/>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Examples: </a:t>
          </a:r>
          <a:r>
            <a:rPr lang="en-GB" sz="2000" b="0" i="1" kern="1200"/>
            <a:t>=A1-B1</a:t>
          </a:r>
          <a:r>
            <a:rPr lang="en-GB" sz="2000" b="0" i="0" kern="1200"/>
            <a:t>, will Subtract the value of B1 from the value of A1</a:t>
          </a:r>
          <a:endParaRPr lang="en-US" sz="2000" kern="1200"/>
        </a:p>
      </dsp:txBody>
      <dsp:txXfrm>
        <a:off x="0" y="2175669"/>
        <a:ext cx="10515600" cy="435027"/>
      </dsp:txXfrm>
    </dsp:sp>
    <dsp:sp modelId="{1978A922-D1E0-4BE7-AD22-D37769268A5F}">
      <dsp:nvSpPr>
        <dsp:cNvPr id="0" name=""/>
        <dsp:cNvSpPr/>
      </dsp:nvSpPr>
      <dsp:spPr>
        <a:xfrm>
          <a:off x="0" y="2610696"/>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5DEBFA-0D68-4A10-AA87-FA57B9D58EAA}">
      <dsp:nvSpPr>
        <dsp:cNvPr id="0" name=""/>
        <dsp:cNvSpPr/>
      </dsp:nvSpPr>
      <dsp:spPr>
        <a:xfrm>
          <a:off x="0" y="2610696"/>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a:t>
          </a:r>
          <a:r>
            <a:rPr lang="en-GB" sz="2000" b="0" i="0" kern="1200"/>
            <a:t>Operator to perform Multiplication.</a:t>
          </a:r>
          <a:endParaRPr lang="en-US" sz="2000" kern="1200"/>
        </a:p>
      </dsp:txBody>
      <dsp:txXfrm>
        <a:off x="0" y="2610696"/>
        <a:ext cx="10515600" cy="435027"/>
      </dsp:txXfrm>
    </dsp:sp>
    <dsp:sp modelId="{53AF4ADA-64AA-4A1C-9977-A14EAB59EBC2}">
      <dsp:nvSpPr>
        <dsp:cNvPr id="0" name=""/>
        <dsp:cNvSpPr/>
      </dsp:nvSpPr>
      <dsp:spPr>
        <a:xfrm>
          <a:off x="0" y="3045724"/>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99FA5F-3A0C-4232-AB1A-1D2AF56ABAEF}">
      <dsp:nvSpPr>
        <dsp:cNvPr id="0" name=""/>
        <dsp:cNvSpPr/>
      </dsp:nvSpPr>
      <dsp:spPr>
        <a:xfrm>
          <a:off x="0" y="3045724"/>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Examples: </a:t>
          </a:r>
          <a:r>
            <a:rPr lang="en-GB" sz="2000" b="0" i="1" kern="1200"/>
            <a:t>=A1*B1</a:t>
          </a:r>
          <a:r>
            <a:rPr lang="en-GB" sz="2000" b="0" i="0" kern="1200"/>
            <a:t>, will multiply the value of A1 with B1</a:t>
          </a:r>
          <a:endParaRPr lang="en-US" sz="2000" kern="1200"/>
        </a:p>
      </dsp:txBody>
      <dsp:txXfrm>
        <a:off x="0" y="3045724"/>
        <a:ext cx="10515600" cy="435027"/>
      </dsp:txXfrm>
    </dsp:sp>
    <dsp:sp modelId="{913A96BC-B352-4E1F-84A0-28B3241F3C2B}">
      <dsp:nvSpPr>
        <dsp:cNvPr id="0" name=""/>
        <dsp:cNvSpPr/>
      </dsp:nvSpPr>
      <dsp:spPr>
        <a:xfrm>
          <a:off x="0" y="3480751"/>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179FE-A287-4C3C-AD4F-B2CC2B91CFEB}">
      <dsp:nvSpPr>
        <dsp:cNvPr id="0" name=""/>
        <dsp:cNvSpPr/>
      </dsp:nvSpPr>
      <dsp:spPr>
        <a:xfrm>
          <a:off x="0" y="348075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a:t>
          </a:r>
          <a:r>
            <a:rPr lang="en-GB" sz="2000" b="0" i="0" kern="1200"/>
            <a:t>Operator to perform Division.</a:t>
          </a:r>
          <a:endParaRPr lang="en-US" sz="2000" kern="1200"/>
        </a:p>
      </dsp:txBody>
      <dsp:txXfrm>
        <a:off x="0" y="3480751"/>
        <a:ext cx="10515600" cy="435027"/>
      </dsp:txXfrm>
    </dsp:sp>
    <dsp:sp modelId="{32B99AEB-47F3-4A35-B0E2-466546F5D0F6}">
      <dsp:nvSpPr>
        <dsp:cNvPr id="0" name=""/>
        <dsp:cNvSpPr/>
      </dsp:nvSpPr>
      <dsp:spPr>
        <a:xfrm>
          <a:off x="0" y="3915779"/>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D995B5-38BB-4620-B5E1-35541C9C5F4D}">
      <dsp:nvSpPr>
        <dsp:cNvPr id="0" name=""/>
        <dsp:cNvSpPr/>
      </dsp:nvSpPr>
      <dsp:spPr>
        <a:xfrm>
          <a:off x="0" y="3915779"/>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Examples: </a:t>
          </a:r>
          <a:r>
            <a:rPr lang="en-GB" sz="2000" b="0" i="1" kern="1200"/>
            <a:t>=A1/B1</a:t>
          </a:r>
          <a:r>
            <a:rPr lang="en-GB" sz="2000" b="0" i="0" kern="1200"/>
            <a:t>, will divide the value of A1 with B1</a:t>
          </a:r>
          <a:endParaRPr lang="en-US" sz="2000" kern="1200"/>
        </a:p>
      </dsp:txBody>
      <dsp:txXfrm>
        <a:off x="0" y="3915779"/>
        <a:ext cx="10515600" cy="4350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510F36-D66E-4520-8A28-C76ABFF56221}">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A88DCF-9D98-493C-B6F2-B3076D370655}">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6F6D25-50BA-457B-8672-654F8E8C1730}">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Activity. 30 minutes</a:t>
          </a:r>
          <a:endParaRPr lang="en-US" sz="2500" kern="1200"/>
        </a:p>
      </dsp:txBody>
      <dsp:txXfrm>
        <a:off x="1939533" y="717"/>
        <a:ext cx="4362067" cy="1679249"/>
      </dsp:txXfrm>
    </dsp:sp>
    <dsp:sp modelId="{2EEC359C-99E9-4E06-A725-98FACCE7AAAC}">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B0DCDF-CDAF-418D-BE75-74610191AC1D}">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3ABB58-BE13-4C33-93F1-644FF1ED7C7C}">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Download the excel spreadsheet available on your Moodle page.</a:t>
          </a:r>
          <a:endParaRPr lang="en-US" sz="2500" kern="1200"/>
        </a:p>
      </dsp:txBody>
      <dsp:txXfrm>
        <a:off x="1939533" y="2099779"/>
        <a:ext cx="4362067" cy="1679249"/>
      </dsp:txXfrm>
    </dsp:sp>
    <dsp:sp modelId="{D287CA50-DA30-4999-B23F-915B9DB0D517}">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F3D6A1-67CC-42D3-AB84-76223AA8D610}">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B178CD-8B99-4A1E-B1B2-70CDA47C2A8A}">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We will work through the first 2 sheets together </a:t>
          </a:r>
          <a:endParaRPr lang="en-US" sz="2500" kern="1200"/>
        </a:p>
      </dsp:txBody>
      <dsp:txXfrm>
        <a:off x="1939533" y="4198841"/>
        <a:ext cx="4362067" cy="16792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29354C-B5E4-4F14-8256-E87B9369155D}">
      <dsp:nvSpPr>
        <dsp:cNvPr id="0" name=""/>
        <dsp:cNvSpPr/>
      </dsp:nvSpPr>
      <dsp:spPr>
        <a:xfrm>
          <a:off x="421398" y="1206020"/>
          <a:ext cx="688183" cy="6881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0B10D1-04B1-4B98-BCCD-0F819D6A3B42}">
      <dsp:nvSpPr>
        <dsp:cNvPr id="0" name=""/>
        <dsp:cNvSpPr/>
      </dsp:nvSpPr>
      <dsp:spPr>
        <a:xfrm>
          <a:off x="841" y="2131136"/>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Scope</a:t>
          </a:r>
          <a:endParaRPr lang="en-US" sz="2200" kern="1200"/>
        </a:p>
      </dsp:txBody>
      <dsp:txXfrm>
        <a:off x="841" y="2131136"/>
        <a:ext cx="1529296" cy="611718"/>
      </dsp:txXfrm>
    </dsp:sp>
    <dsp:sp modelId="{04957236-DD04-4515-B26D-4721E3867A48}">
      <dsp:nvSpPr>
        <dsp:cNvPr id="0" name=""/>
        <dsp:cNvSpPr/>
      </dsp:nvSpPr>
      <dsp:spPr>
        <a:xfrm>
          <a:off x="2218322" y="1206020"/>
          <a:ext cx="688183" cy="6881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E42221-9AEC-4015-AE59-734323FF66A9}">
      <dsp:nvSpPr>
        <dsp:cNvPr id="0" name=""/>
        <dsp:cNvSpPr/>
      </dsp:nvSpPr>
      <dsp:spPr>
        <a:xfrm>
          <a:off x="1797765" y="2131136"/>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Purpose</a:t>
          </a:r>
          <a:endParaRPr lang="en-US" sz="2200" kern="1200"/>
        </a:p>
      </dsp:txBody>
      <dsp:txXfrm>
        <a:off x="1797765" y="2131136"/>
        <a:ext cx="1529296" cy="611718"/>
      </dsp:txXfrm>
    </dsp:sp>
    <dsp:sp modelId="{050F6AEA-2550-4A3E-A8F2-61E742926C0F}">
      <dsp:nvSpPr>
        <dsp:cNvPr id="0" name=""/>
        <dsp:cNvSpPr/>
      </dsp:nvSpPr>
      <dsp:spPr>
        <a:xfrm>
          <a:off x="4015246" y="1206020"/>
          <a:ext cx="688183" cy="6881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AF35DB-2C58-4A31-929F-9F1558D78862}">
      <dsp:nvSpPr>
        <dsp:cNvPr id="0" name=""/>
        <dsp:cNvSpPr/>
      </dsp:nvSpPr>
      <dsp:spPr>
        <a:xfrm>
          <a:off x="3594689" y="2131136"/>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Techniques</a:t>
          </a:r>
          <a:endParaRPr lang="en-US" sz="2200" kern="1200"/>
        </a:p>
      </dsp:txBody>
      <dsp:txXfrm>
        <a:off x="3594689" y="2131136"/>
        <a:ext cx="1529296" cy="611718"/>
      </dsp:txXfrm>
    </dsp:sp>
    <dsp:sp modelId="{3F64D4A5-DEC4-40AA-8A42-0D06AB2CE30A}">
      <dsp:nvSpPr>
        <dsp:cNvPr id="0" name=""/>
        <dsp:cNvSpPr/>
      </dsp:nvSpPr>
      <dsp:spPr>
        <a:xfrm>
          <a:off x="5812170" y="1206020"/>
          <a:ext cx="688183" cy="6881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6BA1E0-0AA8-452A-BE24-BFA0F6A4110F}">
      <dsp:nvSpPr>
        <dsp:cNvPr id="0" name=""/>
        <dsp:cNvSpPr/>
      </dsp:nvSpPr>
      <dsp:spPr>
        <a:xfrm>
          <a:off x="5391613" y="2131136"/>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Users</a:t>
          </a:r>
          <a:endParaRPr lang="en-US" sz="2200" kern="1200"/>
        </a:p>
      </dsp:txBody>
      <dsp:txXfrm>
        <a:off x="5391613" y="2131136"/>
        <a:ext cx="1529296" cy="611718"/>
      </dsp:txXfrm>
    </dsp:sp>
    <dsp:sp modelId="{91326C4E-6A8F-4F85-A4D4-F024B83DF4AA}">
      <dsp:nvSpPr>
        <dsp:cNvPr id="0" name=""/>
        <dsp:cNvSpPr/>
      </dsp:nvSpPr>
      <dsp:spPr>
        <a:xfrm>
          <a:off x="7609093" y="1206020"/>
          <a:ext cx="688183" cy="68818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EAADBE-68BF-4D90-82DD-03BFC7B514D4}">
      <dsp:nvSpPr>
        <dsp:cNvPr id="0" name=""/>
        <dsp:cNvSpPr/>
      </dsp:nvSpPr>
      <dsp:spPr>
        <a:xfrm>
          <a:off x="7188537" y="2131136"/>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Data Sources</a:t>
          </a:r>
          <a:endParaRPr lang="en-US" sz="2200" kern="1200"/>
        </a:p>
      </dsp:txBody>
      <dsp:txXfrm>
        <a:off x="7188537" y="2131136"/>
        <a:ext cx="1529296" cy="611718"/>
      </dsp:txXfrm>
    </dsp:sp>
    <dsp:sp modelId="{152DED8E-7629-4F9B-8E6B-64416FC3ED29}">
      <dsp:nvSpPr>
        <dsp:cNvPr id="0" name=""/>
        <dsp:cNvSpPr/>
      </dsp:nvSpPr>
      <dsp:spPr>
        <a:xfrm>
          <a:off x="9406017" y="1206020"/>
          <a:ext cx="688183" cy="68818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A7092B-8D62-4B29-AD06-FE67797A7803}">
      <dsp:nvSpPr>
        <dsp:cNvPr id="0" name=""/>
        <dsp:cNvSpPr/>
      </dsp:nvSpPr>
      <dsp:spPr>
        <a:xfrm>
          <a:off x="8985461" y="2131136"/>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Timeframes</a:t>
          </a:r>
          <a:endParaRPr lang="en-US" sz="2200" kern="1200"/>
        </a:p>
      </dsp:txBody>
      <dsp:txXfrm>
        <a:off x="8985461" y="2131136"/>
        <a:ext cx="1529296" cy="61171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6-10T15:41:47.980"/>
    </inkml:context>
    <inkml:brush xml:id="br0">
      <inkml:brushProperty name="width" value="0.35" units="cm"/>
      <inkml:brushProperty name="height" value="0.35" units="cm"/>
    </inkml:brush>
  </inkml:definitions>
  <inkml:trace contextRef="#ctx0" brushRef="#br0">1721 2 24575,'-55'-1'0,"-1"2"0,0 3 0,1 3 0,0 2 0,-73 21 0,32 2 0,3 4 0,-156 84 0,198-92 0,1 3 0,1 2 0,2 3 0,-79 76 0,60-44 0,34-38 0,2 2 0,2 1 0,-27 39 0,51-66 0,-83 142 0,73-122 0,2 1 0,2-1 0,-15 55 0,0 22 0,10-48 0,2 1 0,3 0 0,-6 106 0,18-67 0,0-26 0,-3-1 0,-14 102 0,9-136 0,-1 0 0,-17 45 0,11-46 0,1 0 0,2 1 0,1 0 0,2 0 0,-4 55 0,10 287 0,3-178 0,0-154 0,3 1 0,2-1 0,2 0 0,22 68 0,-18-69 0,-5-20 0,1-1 0,1 0 0,22 36 0,-18-34 0,-1 1 0,12 31 0,-14-30 0,18 33 0,6 12 0,-22-47 0,0 0 0,2-1 0,0-1 0,2 0 0,26 26 0,-23-24 0,34 35 0,1-3 0,4-2 0,66 48 0,45 16 0,-152-107 0,0-1 0,1-1 0,0 0 0,0-2 0,1 0 0,39 7 0,5 3 0,-18-4 0,0-3 0,2-2 0,72 4 0,148-11 0,-144-4 0,-61 1 0,-1-3 0,0-3 0,-1-3 0,0-2 0,90-32 0,-92 25 0,279-108 0,-294 109 0,-24 11 0,0-1 0,0 0 0,-2-2 0,1 0 0,17-14 0,-9 2 0,-1-1 0,-1-1 0,-2-1 0,0-1 0,-2-1 0,-1-1 0,-1 0 0,-2-2 0,-1 0 0,22-61 0,-20 41 0,-5 15 0,-1 0 0,-2 0 0,7-52 0,0-31 0,4-53 0,-17 77 0,-14-180 0,4 243 0,-1 0 0,-1 1 0,-23-56 0,-50-84 0,-6-12 0,9-39 0,30 93 0,30 84 0,-22-80 0,26 77 0,-2 1 0,-41-81 0,39 89 0,-13-21 0,15 29 0,-13-34 0,23 51 0,-1 1 0,0 0 0,-1 0 0,0 1 0,-13-15 0,-20-31 0,-52-83 0,-14-10 0,52 82 0,-125-118 0,130 139 0,21 18 0,1-2 0,1-1 0,-35-59 0,46 68-227,-1-1-1,-1 2 1,-2 1-1,0 0 1,-41-34-1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6-10T15:42:23.911"/>
    </inkml:context>
    <inkml:brush xml:id="br0">
      <inkml:brushProperty name="width" value="0.35" units="cm"/>
      <inkml:brushProperty name="height" value="0.35" units="cm"/>
    </inkml:brush>
  </inkml:definitions>
  <inkml:trace contextRef="#ctx0" brushRef="#br0">0 290 24575,'4'3'0,"1"1"0,-1-1 0,0 0 0,1-1 0,0 1 0,0-1 0,0 0 0,0 0 0,0-1 0,0 1 0,9 0 0,62 5 0,-57-7 0,112 2 0,1-6 0,0-7 0,255-52 0,22-17 0,-293 64 0,182-2 0,-90 1 0,-11 0 0,-180 17 0,6 0 0,1 0 0,0-2 0,-1 0 0,1-2 0,41-11 0,-31 3 0,0 2 0,1 1 0,0 2 0,63-6 0,8 12 0,-66 2 0,-1-1 0,1-3 0,45-8 0,-12-3-1365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419667-3F6A-49F2-A66A-9EB4BF338E6F}" type="datetimeFigureOut">
              <a:rPr lang="en-GB" smtClean="0"/>
              <a:t>21/02/2026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0F1192-262F-4F92-BF97-974DDF6CC441}" type="slidenum">
              <a:rPr lang="en-GB" smtClean="0"/>
              <a:t>‹#›</a:t>
            </a:fld>
            <a:endParaRPr lang="en-GB"/>
          </a:p>
        </p:txBody>
      </p:sp>
    </p:spTree>
    <p:extLst>
      <p:ext uri="{BB962C8B-B14F-4D97-AF65-F5344CB8AC3E}">
        <p14:creationId xmlns:p14="http://schemas.microsoft.com/office/powerpoint/2010/main" val="3197730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Business intelligence is about looking back. Data that you have captured already to develop an understanding. From a business perspective, this is the reports we publish, the financials etc…</a:t>
            </a:r>
          </a:p>
          <a:p>
            <a:endParaRPr lang="en-GB" dirty="0"/>
          </a:p>
          <a:p>
            <a:r>
              <a:rPr lang="en-GB" dirty="0"/>
              <a:t>Data analysis is then about how we use data to predict and plan, allowing us to budget and forecast. To schedule.</a:t>
            </a:r>
          </a:p>
        </p:txBody>
      </p:sp>
      <p:sp>
        <p:nvSpPr>
          <p:cNvPr id="4" name="Slide Number Placeholder 3"/>
          <p:cNvSpPr>
            <a:spLocks noGrp="1"/>
          </p:cNvSpPr>
          <p:nvPr>
            <p:ph type="sldNum" sz="quarter" idx="5"/>
          </p:nvPr>
        </p:nvSpPr>
        <p:spPr/>
        <p:txBody>
          <a:bodyPr/>
          <a:lstStyle/>
          <a:p>
            <a:fld id="{F80F1192-262F-4F92-BF97-974DDF6CC441}" type="slidenum">
              <a:rPr lang="en-GB" smtClean="0"/>
              <a:t>4</a:t>
            </a:fld>
            <a:endParaRPr lang="en-GB"/>
          </a:p>
        </p:txBody>
      </p:sp>
    </p:spTree>
    <p:extLst>
      <p:ext uri="{BB962C8B-B14F-4D97-AF65-F5344CB8AC3E}">
        <p14:creationId xmlns:p14="http://schemas.microsoft.com/office/powerpoint/2010/main" val="937694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5</a:t>
            </a:fld>
            <a:endParaRPr lang="en-GB"/>
          </a:p>
        </p:txBody>
      </p:sp>
    </p:spTree>
    <p:extLst>
      <p:ext uri="{BB962C8B-B14F-4D97-AF65-F5344CB8AC3E}">
        <p14:creationId xmlns:p14="http://schemas.microsoft.com/office/powerpoint/2010/main" val="35216045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dirty="0"/>
              <a:t>The foundation &amp; simplest form. Also, the most common</a:t>
            </a:r>
          </a:p>
          <a:p>
            <a:pPr>
              <a:lnSpc>
                <a:spcPct val="150000"/>
              </a:lnSpc>
            </a:pPr>
            <a:r>
              <a:rPr lang="en-GB" dirty="0"/>
              <a:t>Displays the “raw data”</a:t>
            </a:r>
          </a:p>
          <a:p>
            <a:pPr>
              <a:buFont typeface="Arial" panose="020B0604020202020204" pitchFamily="34" charset="0"/>
              <a:buChar char="•"/>
            </a:pPr>
            <a:r>
              <a:rPr lang="en-GB" dirty="0"/>
              <a:t>Focuses on summarizing and describing the main features of a dataset.</a:t>
            </a:r>
          </a:p>
          <a:p>
            <a:pPr>
              <a:buFont typeface="Arial" panose="020B0604020202020204" pitchFamily="34" charset="0"/>
              <a:buChar char="•"/>
            </a:pPr>
            <a:r>
              <a:rPr lang="en-GB" dirty="0"/>
              <a:t>Answers the question, "What happened?"</a:t>
            </a:r>
          </a:p>
          <a:p>
            <a:pPr>
              <a:buFont typeface="Arial" panose="020B0604020202020204" pitchFamily="34" charset="0"/>
              <a:buChar char="•"/>
            </a:pPr>
            <a:r>
              <a:rPr lang="en-GB" dirty="0"/>
              <a:t>Uses techniques such as data aggregation, summary statistics, and data visualization.</a:t>
            </a:r>
          </a:p>
          <a:p>
            <a:pPr>
              <a:buFont typeface="Arial" panose="020B0604020202020204" pitchFamily="34" charset="0"/>
              <a:buChar char="•"/>
            </a:pPr>
            <a:r>
              <a:rPr lang="en-GB" dirty="0"/>
              <a:t>Helps to understand past events and current situations.</a:t>
            </a:r>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6</a:t>
            </a:fld>
            <a:endParaRPr lang="en-GB"/>
          </a:p>
        </p:txBody>
      </p:sp>
    </p:spTree>
    <p:extLst>
      <p:ext uri="{BB962C8B-B14F-4D97-AF65-F5344CB8AC3E}">
        <p14:creationId xmlns:p14="http://schemas.microsoft.com/office/powerpoint/2010/main" val="1874137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we are diagnosing, we are looking to identify patterns and behaviours in the data. To provide context and understanding. If we think about how we write our assessments, we read articles/websites and when we are critically analysing, we identify patterns in the texts – Smith says A, Browne says A, Williams Says A, therefore we can assume A is likely to be true… </a:t>
            </a:r>
          </a:p>
          <a:p>
            <a:endParaRPr lang="en-GB" dirty="0"/>
          </a:p>
          <a:p>
            <a:r>
              <a:rPr lang="en-GB" dirty="0"/>
              <a:t>…For diagnostic analysis, the process is similar, although undertaken by machine, behind the scenes, and then the patterns are presented</a:t>
            </a:r>
          </a:p>
          <a:p>
            <a:endParaRPr lang="en-GB" dirty="0"/>
          </a:p>
          <a:p>
            <a:r>
              <a:rPr lang="en-GB" dirty="0"/>
              <a:t>Seeks to identify the root causes of observed events or outcomes. </a:t>
            </a:r>
          </a:p>
          <a:p>
            <a:r>
              <a:rPr lang="en-GB" dirty="0"/>
              <a:t>Answers the question, "Why did it happen?" </a:t>
            </a:r>
          </a:p>
          <a:p>
            <a:r>
              <a:rPr lang="en-GB" dirty="0"/>
              <a:t>Uses techniques like data drilling, data mining, and correlation analysis. </a:t>
            </a:r>
          </a:p>
          <a:p>
            <a:r>
              <a:rPr lang="en-GB" dirty="0"/>
              <a:t>Helps to understand the factors influencing a particular result.</a:t>
            </a:r>
          </a:p>
        </p:txBody>
      </p:sp>
      <p:sp>
        <p:nvSpPr>
          <p:cNvPr id="4" name="Slide Number Placeholder 3"/>
          <p:cNvSpPr>
            <a:spLocks noGrp="1"/>
          </p:cNvSpPr>
          <p:nvPr>
            <p:ph type="sldNum" sz="quarter" idx="5"/>
          </p:nvPr>
        </p:nvSpPr>
        <p:spPr/>
        <p:txBody>
          <a:bodyPr/>
          <a:lstStyle/>
          <a:p>
            <a:fld id="{F80F1192-262F-4F92-BF97-974DDF6CC441}" type="slidenum">
              <a:rPr lang="en-GB" smtClean="0"/>
              <a:t>7</a:t>
            </a:fld>
            <a:endParaRPr lang="en-GB"/>
          </a:p>
        </p:txBody>
      </p:sp>
    </p:spTree>
    <p:extLst>
      <p:ext uri="{BB962C8B-B14F-4D97-AF65-F5344CB8AC3E}">
        <p14:creationId xmlns:p14="http://schemas.microsoft.com/office/powerpoint/2010/main" val="37935666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Quite similar to the diagnostic type of analytics but, predictive, uses the patterns it has identified and forecasts for the future.</a:t>
            </a:r>
          </a:p>
          <a:p>
            <a:endParaRPr lang="en-GB" dirty="0"/>
          </a:p>
          <a:p>
            <a:r>
              <a:rPr lang="en-GB" dirty="0"/>
              <a:t>Aims to forecast future events, trends, or outcomes based on historical data. </a:t>
            </a:r>
          </a:p>
          <a:p>
            <a:r>
              <a:rPr lang="en-GB" dirty="0"/>
              <a:t>Answers the question, "What is likely to happen?" </a:t>
            </a:r>
          </a:p>
          <a:p>
            <a:r>
              <a:rPr lang="en-GB" dirty="0"/>
              <a:t>Uses techniques such as regression analysis, time series analysis, and machine learning algorithms. </a:t>
            </a:r>
          </a:p>
          <a:p>
            <a:r>
              <a:rPr lang="en-GB" dirty="0"/>
              <a:t>Helps to anticipate future performance and make informed decisions.</a:t>
            </a:r>
          </a:p>
        </p:txBody>
      </p:sp>
      <p:sp>
        <p:nvSpPr>
          <p:cNvPr id="4" name="Slide Number Placeholder 3"/>
          <p:cNvSpPr>
            <a:spLocks noGrp="1"/>
          </p:cNvSpPr>
          <p:nvPr>
            <p:ph type="sldNum" sz="quarter" idx="5"/>
          </p:nvPr>
        </p:nvSpPr>
        <p:spPr/>
        <p:txBody>
          <a:bodyPr/>
          <a:lstStyle/>
          <a:p>
            <a:fld id="{F80F1192-262F-4F92-BF97-974DDF6CC441}" type="slidenum">
              <a:rPr lang="en-GB" smtClean="0"/>
              <a:t>8</a:t>
            </a:fld>
            <a:endParaRPr lang="en-GB"/>
          </a:p>
        </p:txBody>
      </p:sp>
    </p:spTree>
    <p:extLst>
      <p:ext uri="{BB962C8B-B14F-4D97-AF65-F5344CB8AC3E}">
        <p14:creationId xmlns:p14="http://schemas.microsoft.com/office/powerpoint/2010/main" val="11646810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rarest and most expensive/ resource consuming.</a:t>
            </a:r>
          </a:p>
          <a:p>
            <a:r>
              <a:rPr lang="en-GB" dirty="0"/>
              <a:t>Advanced AI using all other analysis types to model scenarios and decision-making.</a:t>
            </a:r>
          </a:p>
          <a:p>
            <a:endParaRPr lang="en-GB" dirty="0"/>
          </a:p>
          <a:p>
            <a:r>
              <a:rPr lang="en-GB" dirty="0"/>
              <a:t>The AI will generate a number of possible directions/recommendations based upon the 3 previous types of analysis..</a:t>
            </a:r>
          </a:p>
          <a:p>
            <a:endParaRPr lang="en-GB" dirty="0"/>
          </a:p>
          <a:p>
            <a:r>
              <a:rPr lang="en-GB" dirty="0"/>
              <a:t>Focuses on identifying the best course of action to achieve a desired outcome. </a:t>
            </a:r>
          </a:p>
          <a:p>
            <a:r>
              <a:rPr lang="en-GB" dirty="0"/>
              <a:t>Answers the question, "What should be done?" </a:t>
            </a:r>
          </a:p>
          <a:p>
            <a:r>
              <a:rPr lang="en-GB" dirty="0"/>
              <a:t>Uses techniques like optimization algorithms, simulation, and decision analysis. </a:t>
            </a:r>
          </a:p>
          <a:p>
            <a:r>
              <a:rPr lang="en-GB" dirty="0"/>
              <a:t>Helps to determine the most effective strategies and actions to take based on available data and constraints.</a:t>
            </a:r>
          </a:p>
        </p:txBody>
      </p:sp>
      <p:sp>
        <p:nvSpPr>
          <p:cNvPr id="4" name="Slide Number Placeholder 3"/>
          <p:cNvSpPr>
            <a:spLocks noGrp="1"/>
          </p:cNvSpPr>
          <p:nvPr>
            <p:ph type="sldNum" sz="quarter" idx="5"/>
          </p:nvPr>
        </p:nvSpPr>
        <p:spPr/>
        <p:txBody>
          <a:bodyPr/>
          <a:lstStyle/>
          <a:p>
            <a:fld id="{F80F1192-262F-4F92-BF97-974DDF6CC441}" type="slidenum">
              <a:rPr lang="en-GB" smtClean="0"/>
              <a:t>9</a:t>
            </a:fld>
            <a:endParaRPr lang="en-GB"/>
          </a:p>
        </p:txBody>
      </p:sp>
    </p:spTree>
    <p:extLst>
      <p:ext uri="{BB962C8B-B14F-4D97-AF65-F5344CB8AC3E}">
        <p14:creationId xmlns:p14="http://schemas.microsoft.com/office/powerpoint/2010/main" val="15888834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four types of analysis build upon each other, with descriptive analysis laying the foundation for diagnostic, predictive, and prescriptive analyses. Organizations often use a combination of these analysis types to gain a comprehensive understanding of their data and make data-driven decisions.</a:t>
            </a:r>
          </a:p>
          <a:p>
            <a:endParaRPr lang="en-GB" dirty="0"/>
          </a:p>
          <a:p>
            <a:r>
              <a:rPr lang="en-GB" dirty="0"/>
              <a:t>It's worth noting that there are other ways to categorize analysis types, such as qualitative vs. quantitative analysis, exploratory vs. confirmatory analysis, or based on specific techniques like sentiment analysis, cohort analysis, or survival analysis. The four types mentioned above, however, provide a broad framework for understanding the different goals and approaches to </a:t>
            </a:r>
            <a:r>
              <a:rPr lang="en-GB" dirty="0" err="1"/>
              <a:t>analyzing</a:t>
            </a:r>
            <a:r>
              <a:rPr lang="en-GB" dirty="0"/>
              <a:t> data.</a:t>
            </a:r>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10</a:t>
            </a:fld>
            <a:endParaRPr lang="en-GB"/>
          </a:p>
        </p:txBody>
      </p:sp>
    </p:spTree>
    <p:extLst>
      <p:ext uri="{BB962C8B-B14F-4D97-AF65-F5344CB8AC3E}">
        <p14:creationId xmlns:p14="http://schemas.microsoft.com/office/powerpoint/2010/main" val="9591745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11</a:t>
            </a:fld>
            <a:endParaRPr lang="en-GB"/>
          </a:p>
        </p:txBody>
      </p:sp>
    </p:spTree>
    <p:extLst>
      <p:ext uri="{BB962C8B-B14F-4D97-AF65-F5344CB8AC3E}">
        <p14:creationId xmlns:p14="http://schemas.microsoft.com/office/powerpoint/2010/main" val="5008363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to touch upon this, The Cross Industry Standard Process for Data Mining. IS a fundamental and foundational level of data processing.</a:t>
            </a:r>
          </a:p>
          <a:p>
            <a:endParaRPr lang="en-GB" dirty="0"/>
          </a:p>
          <a:p>
            <a:pPr marL="228600" indent="-228600">
              <a:buAutoNum type="arabicPeriod"/>
            </a:pPr>
            <a:r>
              <a:rPr lang="en-GB" dirty="0"/>
              <a:t>Business understanding – As we looked at with the questionnaire, this is our WHY, Why are we collecting and analysing data? What is the business case/ justification? What is our ended outcome?</a:t>
            </a:r>
          </a:p>
          <a:p>
            <a:pPr marL="228600" indent="-228600">
              <a:buAutoNum type="arabicPeriod"/>
            </a:pPr>
            <a:r>
              <a:rPr lang="en-GB" dirty="0"/>
              <a:t>Data understanding – Simpler than you would think, This is just about knowing where the data came from, how it was collated, and the parameters of the data set. for </a:t>
            </a:r>
          </a:p>
          <a:p>
            <a:pPr marL="228600" indent="-228600">
              <a:buAutoNum type="arabicPeriod"/>
            </a:pPr>
            <a:r>
              <a:rPr lang="en-GB" dirty="0"/>
              <a:t>Data Preparation – Filtering out the unnecessary data. If you are looking to assess delivery performance, sales or profit stats are not really required are they…</a:t>
            </a:r>
          </a:p>
          <a:p>
            <a:pPr marL="228600" indent="-228600">
              <a:buAutoNum type="arabicPeriod"/>
            </a:pPr>
            <a:r>
              <a:rPr lang="en-GB" dirty="0"/>
              <a:t>Modelling – The creation of charts/ graphs for the data set.</a:t>
            </a:r>
          </a:p>
          <a:p>
            <a:pPr marL="228600" indent="-228600">
              <a:buAutoNum type="arabicPeriod"/>
            </a:pPr>
            <a:r>
              <a:rPr lang="en-GB" dirty="0"/>
              <a:t>Evaluation – Critically analysing the data, the identification of outcomes/ trends/ patterns.</a:t>
            </a:r>
          </a:p>
          <a:p>
            <a:pPr marL="228600" indent="-228600">
              <a:buAutoNum type="arabicPeriod"/>
            </a:pPr>
            <a:r>
              <a:rPr lang="en-GB" dirty="0"/>
              <a:t>Deployment – This is how we share the findings within the company. Most commonly in the form of a dashboard, where all key information is shared in a visually dynamic and easy-to-read format. </a:t>
            </a:r>
          </a:p>
        </p:txBody>
      </p:sp>
      <p:sp>
        <p:nvSpPr>
          <p:cNvPr id="4" name="Slide Number Placeholder 3"/>
          <p:cNvSpPr>
            <a:spLocks noGrp="1"/>
          </p:cNvSpPr>
          <p:nvPr>
            <p:ph type="sldNum" sz="quarter" idx="5"/>
          </p:nvPr>
        </p:nvSpPr>
        <p:spPr/>
        <p:txBody>
          <a:bodyPr/>
          <a:lstStyle/>
          <a:p>
            <a:fld id="{F80F1192-262F-4F92-BF97-974DDF6CC441}" type="slidenum">
              <a:rPr lang="en-GB" smtClean="0"/>
              <a:t>12</a:t>
            </a:fld>
            <a:endParaRPr lang="en-GB"/>
          </a:p>
        </p:txBody>
      </p:sp>
    </p:spTree>
    <p:extLst>
      <p:ext uri="{BB962C8B-B14F-4D97-AF65-F5344CB8AC3E}">
        <p14:creationId xmlns:p14="http://schemas.microsoft.com/office/powerpoint/2010/main" val="24294544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14</a:t>
            </a:fld>
            <a:endParaRPr lang="en-GB"/>
          </a:p>
        </p:txBody>
      </p:sp>
    </p:spTree>
    <p:extLst>
      <p:ext uri="{BB962C8B-B14F-4D97-AF65-F5344CB8AC3E}">
        <p14:creationId xmlns:p14="http://schemas.microsoft.com/office/powerpoint/2010/main" val="1584973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example of company dashboard, showcasing the descriptive expressions of the data across a number of fields. As mention earlier this is the most common form of descriptive forms of data. By looking at these elements, we can easily  interpret and digest the findings. </a:t>
            </a:r>
          </a:p>
          <a:p>
            <a:pPr marL="228600" indent="-228600">
              <a:buAutoNum type="arabicPeriod"/>
            </a:pPr>
            <a:r>
              <a:rPr lang="en-GB" dirty="0"/>
              <a:t>The green box is the key, for the north we can see we have seen a 2% increase in advert efficiency, whilst in the south we have seen a bigger 10 % change.</a:t>
            </a:r>
          </a:p>
          <a:p>
            <a:pPr marL="228600" indent="-228600">
              <a:buAutoNum type="arabicPeriod"/>
            </a:pPr>
            <a:r>
              <a:rPr lang="en-GB" dirty="0"/>
              <a:t>Out costs, again, the green box tells us that we have positively impacted costs, seeing a 25% reduction</a:t>
            </a:r>
          </a:p>
        </p:txBody>
      </p:sp>
      <p:sp>
        <p:nvSpPr>
          <p:cNvPr id="4" name="Slide Number Placeholder 3"/>
          <p:cNvSpPr>
            <a:spLocks noGrp="1"/>
          </p:cNvSpPr>
          <p:nvPr>
            <p:ph type="sldNum" sz="quarter" idx="5"/>
          </p:nvPr>
        </p:nvSpPr>
        <p:spPr/>
        <p:txBody>
          <a:bodyPr/>
          <a:lstStyle/>
          <a:p>
            <a:fld id="{F80F1192-262F-4F92-BF97-974DDF6CC441}" type="slidenum">
              <a:rPr lang="en-GB" smtClean="0"/>
              <a:t>15</a:t>
            </a:fld>
            <a:endParaRPr lang="en-GB"/>
          </a:p>
        </p:txBody>
      </p:sp>
    </p:spTree>
    <p:extLst>
      <p:ext uri="{BB962C8B-B14F-4D97-AF65-F5344CB8AC3E}">
        <p14:creationId xmlns:p14="http://schemas.microsoft.com/office/powerpoint/2010/main" val="34362752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are going to dive in to excel.</a:t>
            </a:r>
          </a:p>
          <a:p>
            <a:r>
              <a:rPr lang="en-GB" dirty="0"/>
              <a:t>Micro soft excel is a spreadsheet software, It is widely used for organizing, analysing, and storing data in tabular form. Excel provides a grid-based interface where users can enter, manipulate, and perform calculations on data.</a:t>
            </a:r>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16</a:t>
            </a:fld>
            <a:endParaRPr lang="en-GB"/>
          </a:p>
        </p:txBody>
      </p:sp>
    </p:spTree>
    <p:extLst>
      <p:ext uri="{BB962C8B-B14F-4D97-AF65-F5344CB8AC3E}">
        <p14:creationId xmlns:p14="http://schemas.microsoft.com/office/powerpoint/2010/main" val="6708238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Excel is used across many industries and professions for diverse purposes, these include </a:t>
            </a:r>
          </a:p>
          <a:p>
            <a:pPr>
              <a:buFont typeface="Arial" panose="020B0604020202020204" pitchFamily="34" charset="0"/>
              <a:buChar char="•"/>
            </a:pPr>
            <a:r>
              <a:rPr lang="en-GB" dirty="0"/>
              <a:t>Financial analysis and budgeting</a:t>
            </a:r>
          </a:p>
          <a:p>
            <a:pPr>
              <a:buFont typeface="Arial" panose="020B0604020202020204" pitchFamily="34" charset="0"/>
              <a:buChar char="•"/>
            </a:pPr>
            <a:r>
              <a:rPr lang="en-GB" dirty="0"/>
              <a:t>Project management and scheduling</a:t>
            </a:r>
          </a:p>
          <a:p>
            <a:pPr>
              <a:buFont typeface="Arial" panose="020B0604020202020204" pitchFamily="34" charset="0"/>
              <a:buChar char="•"/>
            </a:pPr>
            <a:r>
              <a:rPr lang="en-GB" dirty="0"/>
              <a:t>Data entry and record-keeping</a:t>
            </a:r>
          </a:p>
          <a:p>
            <a:pPr>
              <a:buFont typeface="Arial" panose="020B0604020202020204" pitchFamily="34" charset="0"/>
              <a:buChar char="•"/>
            </a:pPr>
            <a:r>
              <a:rPr lang="en-GB" dirty="0"/>
              <a:t>Scientific data analysis and </a:t>
            </a:r>
            <a:r>
              <a:rPr lang="en-GB" dirty="0" err="1"/>
              <a:t>modeling</a:t>
            </a:r>
            <a:endParaRPr lang="en-GB" dirty="0"/>
          </a:p>
          <a:p>
            <a:pPr>
              <a:buFont typeface="Arial" panose="020B0604020202020204" pitchFamily="34" charset="0"/>
              <a:buChar char="•"/>
            </a:pPr>
            <a:r>
              <a:rPr lang="en-GB" dirty="0"/>
              <a:t>Business intelligence and reporting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Its versatility, ease of use, and wide range of features make Excel a popular choice for individuals and organizations dealing with data-related tasks</a:t>
            </a:r>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17</a:t>
            </a:fld>
            <a:endParaRPr lang="en-GB"/>
          </a:p>
        </p:txBody>
      </p:sp>
    </p:spTree>
    <p:extLst>
      <p:ext uri="{BB962C8B-B14F-4D97-AF65-F5344CB8AC3E}">
        <p14:creationId xmlns:p14="http://schemas.microsoft.com/office/powerpoint/2010/main" val="9251253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the function of excel include</a:t>
            </a:r>
          </a:p>
          <a:p>
            <a:r>
              <a:rPr lang="en-GB" dirty="0"/>
              <a:t>Data entry and organization: Excel allows users to input data into cells arranged in rows and columns, making it easy to structure and organize information. </a:t>
            </a:r>
          </a:p>
          <a:p>
            <a:endParaRPr lang="en-GB" dirty="0"/>
          </a:p>
          <a:p>
            <a:r>
              <a:rPr lang="en-GB" dirty="0"/>
              <a:t>Formulas and functions: Users can perform calculations on data using a wide range of built-in formulas and functions, such as SUM, AVERAGE, IF, VLOOKUP, and many more. </a:t>
            </a:r>
          </a:p>
          <a:p>
            <a:endParaRPr lang="en-GB" dirty="0"/>
          </a:p>
          <a:p>
            <a:r>
              <a:rPr lang="en-GB" dirty="0"/>
              <a:t>Data analysis: Excel offers various tools for data analysis, including pivot tables, charts, and graphs, which help users summarize, explore, and visualize data. </a:t>
            </a:r>
          </a:p>
          <a:p>
            <a:endParaRPr lang="en-GB" dirty="0"/>
          </a:p>
          <a:p>
            <a:r>
              <a:rPr lang="en-GB" dirty="0"/>
              <a:t>Formatting: Users can format cells, rows, and columns to enhance readability and visual appeal. This includes changing font styles, </a:t>
            </a:r>
            <a:r>
              <a:rPr lang="en-GB" dirty="0" err="1"/>
              <a:t>colors</a:t>
            </a:r>
            <a:r>
              <a:rPr lang="en-GB" dirty="0"/>
              <a:t>, borders, and conditional formatting. </a:t>
            </a:r>
          </a:p>
          <a:p>
            <a:endParaRPr lang="en-GB" dirty="0"/>
          </a:p>
          <a:p>
            <a:r>
              <a:rPr lang="en-GB" dirty="0"/>
              <a:t>Macros and automation: Excel supports the creation of macros using Visual Basic for Applications (VBA), allowing users to automate repetitive tasks and create custom functions. </a:t>
            </a:r>
          </a:p>
          <a:p>
            <a:endParaRPr lang="en-GB" dirty="0"/>
          </a:p>
          <a:p>
            <a:r>
              <a:rPr lang="en-GB" dirty="0"/>
              <a:t>Data import and export: Excel can import data from various sources, such as CSV files, databases, and web pages. It can also export data to different formats, including PDF, HTML, and XML.</a:t>
            </a:r>
          </a:p>
          <a:p>
            <a:endParaRPr lang="en-GB" dirty="0"/>
          </a:p>
          <a:p>
            <a:r>
              <a:rPr lang="en-GB" dirty="0"/>
              <a:t>It may sound confusing but as with anything the more you use it the easier and more effective it becomes.</a:t>
            </a:r>
          </a:p>
        </p:txBody>
      </p:sp>
      <p:sp>
        <p:nvSpPr>
          <p:cNvPr id="4" name="Slide Number Placeholder 3"/>
          <p:cNvSpPr>
            <a:spLocks noGrp="1"/>
          </p:cNvSpPr>
          <p:nvPr>
            <p:ph type="sldNum" sz="quarter" idx="5"/>
          </p:nvPr>
        </p:nvSpPr>
        <p:spPr/>
        <p:txBody>
          <a:bodyPr/>
          <a:lstStyle/>
          <a:p>
            <a:fld id="{F80F1192-262F-4F92-BF97-974DDF6CC441}" type="slidenum">
              <a:rPr lang="en-GB" smtClean="0"/>
              <a:t>18</a:t>
            </a:fld>
            <a:endParaRPr lang="en-GB"/>
          </a:p>
        </p:txBody>
      </p:sp>
    </p:spTree>
    <p:extLst>
      <p:ext uri="{BB962C8B-B14F-4D97-AF65-F5344CB8AC3E}">
        <p14:creationId xmlns:p14="http://schemas.microsoft.com/office/powerpoint/2010/main" val="20609923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few of the basic formulars however the list is far larger.</a:t>
            </a:r>
          </a:p>
        </p:txBody>
      </p:sp>
      <p:sp>
        <p:nvSpPr>
          <p:cNvPr id="4" name="Slide Number Placeholder 3"/>
          <p:cNvSpPr>
            <a:spLocks noGrp="1"/>
          </p:cNvSpPr>
          <p:nvPr>
            <p:ph type="sldNum" sz="quarter" idx="5"/>
          </p:nvPr>
        </p:nvSpPr>
        <p:spPr/>
        <p:txBody>
          <a:bodyPr/>
          <a:lstStyle/>
          <a:p>
            <a:fld id="{F80F1192-262F-4F92-BF97-974DDF6CC441}" type="slidenum">
              <a:rPr lang="en-GB" smtClean="0"/>
              <a:t>19</a:t>
            </a:fld>
            <a:endParaRPr lang="en-GB"/>
          </a:p>
        </p:txBody>
      </p:sp>
    </p:spTree>
    <p:extLst>
      <p:ext uri="{BB962C8B-B14F-4D97-AF65-F5344CB8AC3E}">
        <p14:creationId xmlns:p14="http://schemas.microsoft.com/office/powerpoint/2010/main" val="15719897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 given formulas, we will work out totals and averages.</a:t>
            </a:r>
          </a:p>
          <a:p>
            <a:r>
              <a:rPr lang="en-GB" dirty="0"/>
              <a:t>The third sheet is to be worked on, on your own. Do not close the spread sheet as this information will be used again later in this session.</a:t>
            </a:r>
          </a:p>
        </p:txBody>
      </p:sp>
      <p:sp>
        <p:nvSpPr>
          <p:cNvPr id="4" name="Slide Number Placeholder 3"/>
          <p:cNvSpPr>
            <a:spLocks noGrp="1"/>
          </p:cNvSpPr>
          <p:nvPr>
            <p:ph type="sldNum" sz="quarter" idx="5"/>
          </p:nvPr>
        </p:nvSpPr>
        <p:spPr/>
        <p:txBody>
          <a:bodyPr/>
          <a:lstStyle/>
          <a:p>
            <a:fld id="{F80F1192-262F-4F92-BF97-974DDF6CC441}" type="slidenum">
              <a:rPr lang="en-GB" smtClean="0"/>
              <a:t>20</a:t>
            </a:fld>
            <a:endParaRPr lang="en-GB"/>
          </a:p>
        </p:txBody>
      </p:sp>
    </p:spTree>
    <p:extLst>
      <p:ext uri="{BB962C8B-B14F-4D97-AF65-F5344CB8AC3E}">
        <p14:creationId xmlns:p14="http://schemas.microsoft.com/office/powerpoint/2010/main" val="19657739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Business intelligence (BI) refers to the processes, technologies, and strategies used by organizations to collect, analyse, and present business data in a meaningful way to support data-driven decision-making. The goal of business intelligence is to provide actionable insights that help organizations optimize their performance, identify opportunities, and gain a competitive advantage.</a:t>
            </a:r>
          </a:p>
        </p:txBody>
      </p:sp>
      <p:sp>
        <p:nvSpPr>
          <p:cNvPr id="4" name="Slide Number Placeholder 3"/>
          <p:cNvSpPr>
            <a:spLocks noGrp="1"/>
          </p:cNvSpPr>
          <p:nvPr>
            <p:ph type="sldNum" sz="quarter" idx="5"/>
          </p:nvPr>
        </p:nvSpPr>
        <p:spPr/>
        <p:txBody>
          <a:bodyPr/>
          <a:lstStyle/>
          <a:p>
            <a:fld id="{F80F1192-262F-4F92-BF97-974DDF6CC441}" type="slidenum">
              <a:rPr lang="en-GB" smtClean="0"/>
              <a:t>22</a:t>
            </a:fld>
            <a:endParaRPr lang="en-GB"/>
          </a:p>
        </p:txBody>
      </p:sp>
    </p:spTree>
    <p:extLst>
      <p:ext uri="{BB962C8B-B14F-4D97-AF65-F5344CB8AC3E}">
        <p14:creationId xmlns:p14="http://schemas.microsoft.com/office/powerpoint/2010/main" val="16620177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Scope: Data analysis focuses on examining data sets to draw conclusions, identify patterns, and support decision-making.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r>
              <a:rPr lang="en-GB"/>
              <a:t>Business intelligence encompasses a broader set of strategies, processes, and technologies used to analyse business data and provide actionable insights.</a:t>
            </a:r>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24</a:t>
            </a:fld>
            <a:endParaRPr lang="en-GB"/>
          </a:p>
        </p:txBody>
      </p:sp>
    </p:spTree>
    <p:extLst>
      <p:ext uri="{BB962C8B-B14F-4D97-AF65-F5344CB8AC3E}">
        <p14:creationId xmlns:p14="http://schemas.microsoft.com/office/powerpoint/2010/main" val="1542390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Scope, in the context of data analysis and business intelligence, refers to the extent or range of the area that is being considered or analysed. It defines the boundaries and limits of what is included or covered in a particular analysis or intelligence initiative.</a:t>
            </a:r>
          </a:p>
          <a:p>
            <a:endParaRPr lang="en-GB" dirty="0"/>
          </a:p>
          <a:p>
            <a:r>
              <a:rPr lang="en-GB" dirty="0"/>
              <a:t>The scope of business intelligence can include</a:t>
            </a:r>
          </a:p>
          <a:p>
            <a:r>
              <a:rPr lang="en-GB" dirty="0"/>
              <a:t>Functional scope: The specific business functions or departments that are included in the BI initiative, such as finance, sales, marketing, operations, or human resources. </a:t>
            </a:r>
          </a:p>
          <a:p>
            <a:r>
              <a:rPr lang="en-GB" dirty="0"/>
              <a:t>Data scope: The range of data sources and types that are incorporated into the BI system, including internal databases, external data sources, structured and unstructured data. </a:t>
            </a:r>
          </a:p>
          <a:p>
            <a:r>
              <a:rPr lang="en-GB" dirty="0"/>
              <a:t>Time scope: The time period covered by the BI analysis, which can be historical data, real-time data, or a combination of both. </a:t>
            </a:r>
          </a:p>
          <a:p>
            <a:r>
              <a:rPr lang="en-GB" dirty="0"/>
              <a:t>Geographic scope: The geographical regions or locations that are included in the BI analysis, which can be specific to a country, region, or global in nature. Stakeholder scope: The range of stakeholders who will have access to and utilize the BI insights, including executives, managers, analysts, and operational staff.</a:t>
            </a:r>
          </a:p>
          <a:p>
            <a:endParaRPr lang="en-GB" dirty="0"/>
          </a:p>
          <a:p>
            <a:r>
              <a:rPr lang="en-GB" dirty="0"/>
              <a:t>Defining the scope is crucial in both data analysis and business intelligence projects to ensure clarity, focus, and alignment with the specific goals and objectives of the initiative. It helps in determining the resources required, setting expectations, and delivering relevant and actionable insights within the defined boundaries.</a:t>
            </a:r>
          </a:p>
        </p:txBody>
      </p:sp>
      <p:sp>
        <p:nvSpPr>
          <p:cNvPr id="4" name="Slide Number Placeholder 3"/>
          <p:cNvSpPr>
            <a:spLocks noGrp="1"/>
          </p:cNvSpPr>
          <p:nvPr>
            <p:ph type="sldNum" sz="quarter" idx="5"/>
          </p:nvPr>
        </p:nvSpPr>
        <p:spPr/>
        <p:txBody>
          <a:bodyPr/>
          <a:lstStyle/>
          <a:p>
            <a:fld id="{F80F1192-262F-4F92-BF97-974DDF6CC441}" type="slidenum">
              <a:rPr lang="en-GB" smtClean="0"/>
              <a:t>25</a:t>
            </a:fld>
            <a:endParaRPr lang="en-GB"/>
          </a:p>
        </p:txBody>
      </p:sp>
    </p:spTree>
    <p:extLst>
      <p:ext uri="{BB962C8B-B14F-4D97-AF65-F5344CB8AC3E}">
        <p14:creationId xmlns:p14="http://schemas.microsoft.com/office/powerpoint/2010/main" val="7101689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discussing the purpose of data analysis and business intelligence, we are referring to the fundamental reasons and objectives behind conducting these activities. The purpose outlines the goals and intended outcomes that organizations seek to achieve by investing in data analysis and business intelligence initiatives.</a:t>
            </a:r>
          </a:p>
          <a:p>
            <a:endParaRPr lang="en-GB" dirty="0"/>
          </a:p>
          <a:p>
            <a:r>
              <a:rPr lang="en-GB" dirty="0"/>
              <a:t>Data Analysis</a:t>
            </a:r>
          </a:p>
          <a:p>
            <a:r>
              <a:rPr lang="en-GB" dirty="0"/>
              <a:t>It aims to:</a:t>
            </a:r>
          </a:p>
          <a:p>
            <a:pPr>
              <a:buFont typeface="+mj-lt"/>
              <a:buAutoNum type="arabicPeriod"/>
            </a:pPr>
            <a:r>
              <a:rPr lang="en-GB" dirty="0"/>
              <a:t>Understand patterns and trends: Data analysis helps identify patterns, relationships, and trends within the data, providing a deeper understanding of the underlying phenomena.</a:t>
            </a:r>
          </a:p>
          <a:p>
            <a:pPr>
              <a:buFont typeface="+mj-lt"/>
              <a:buAutoNum type="arabicPeriod"/>
            </a:pPr>
            <a:r>
              <a:rPr lang="en-GB" dirty="0"/>
              <a:t>Support decision-making: By uncovering insights, data analysis supports informed decision-making by providing evidence-based recommendations and reducing reliance on intuition or guesswork.</a:t>
            </a:r>
          </a:p>
          <a:p>
            <a:pPr>
              <a:buFont typeface="+mj-lt"/>
              <a:buAutoNum type="arabicPeriod"/>
            </a:pPr>
            <a:r>
              <a:rPr lang="en-GB" dirty="0"/>
              <a:t>Solve problems: Data analysis can be used to identify the root causes of problems, evaluate potential solutions, and optimize processes or strategies based on data-driven findings.</a:t>
            </a:r>
          </a:p>
          <a:p>
            <a:pPr>
              <a:buFont typeface="+mj-lt"/>
              <a:buAutoNum type="arabicPeriod"/>
            </a:pPr>
            <a:r>
              <a:rPr lang="en-GB" dirty="0"/>
              <a:t>Generate hypotheses: Exploratory data analysis can help generate new hypotheses or research questions, leading to further investigation and discovery.</a:t>
            </a:r>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26</a:t>
            </a:fld>
            <a:endParaRPr lang="en-GB"/>
          </a:p>
        </p:txBody>
      </p:sp>
    </p:spTree>
    <p:extLst>
      <p:ext uri="{BB962C8B-B14F-4D97-AF65-F5344CB8AC3E}">
        <p14:creationId xmlns:p14="http://schemas.microsoft.com/office/powerpoint/2010/main" val="29055863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discussing techniques in the context of data analysis and business intelligence, we are referring to the specific methods, tools, and approaches used to collect, process, analyse, and visualize data. These techniques are employed to extract insights, discover patterns, and solve business problems.</a:t>
            </a:r>
          </a:p>
          <a:p>
            <a:endParaRPr lang="en-GB" dirty="0"/>
          </a:p>
          <a:p>
            <a:r>
              <a:rPr lang="en-GB" dirty="0"/>
              <a:t>Statistical analysis: Using statistical methods to describe, summarize, and draw conclusions from data. This includes techniques like descriptive statistics, inferential statistics, hypothesis testing, and regression analysis. </a:t>
            </a:r>
          </a:p>
          <a:p>
            <a:r>
              <a:rPr lang="en-GB" dirty="0"/>
              <a:t>Data mining: Applying algorithms and computational techniques to discover hidden patterns, associations, and anomalies in large datasets. This includes techniques like clustering, association rule mining, and outlier detection. </a:t>
            </a:r>
          </a:p>
          <a:p>
            <a:r>
              <a:rPr lang="en-GB" dirty="0"/>
              <a:t>Machine learning: Utilizing algorithms that learn from data to make predictions or decisions. Machine learning techniques include supervised learning (e.g., classification, regression), unsupervised learning (e.g., clustering), and reinforcement learning. </a:t>
            </a:r>
          </a:p>
          <a:p>
            <a:r>
              <a:rPr lang="en-GB" dirty="0"/>
              <a:t>Text analytics: Analyzing unstructured textual data to extract meaningful insights. This includes techniques like sentiment analysis, topic </a:t>
            </a:r>
            <a:r>
              <a:rPr lang="en-GB" dirty="0" err="1"/>
              <a:t>modeling</a:t>
            </a:r>
            <a:r>
              <a:rPr lang="en-GB" dirty="0"/>
              <a:t>, and named entity recognition. </a:t>
            </a:r>
          </a:p>
          <a:p>
            <a:r>
              <a:rPr lang="en-GB" dirty="0"/>
              <a:t>Data visualization: Creating visual representations of data, such as charts, graphs, and dashboards, to communicate insights effectively and facilitate understanding.</a:t>
            </a:r>
          </a:p>
          <a:p>
            <a:endParaRPr lang="en-GB" dirty="0"/>
          </a:p>
          <a:p>
            <a:r>
              <a:rPr lang="en-GB" dirty="0"/>
              <a:t>Business intelligence techniques often incorporate data analysis techniques but also include additional methods and tools specific to BI.</a:t>
            </a:r>
          </a:p>
          <a:p>
            <a:endParaRPr lang="en-GB" dirty="0"/>
          </a:p>
          <a:p>
            <a:r>
              <a:rPr lang="en-GB" dirty="0"/>
              <a:t>Data warehousing: Designing and managing centralized repositories that store historical and current business data in a structured format optimized for reporting and analysis. </a:t>
            </a:r>
          </a:p>
          <a:p>
            <a:r>
              <a:rPr lang="en-GB" dirty="0"/>
              <a:t>Online Analytical Processing (OLAP): Enabling users to interactively </a:t>
            </a:r>
            <a:r>
              <a:rPr lang="en-GB" dirty="0" err="1"/>
              <a:t>analyze</a:t>
            </a:r>
            <a:r>
              <a:rPr lang="en-GB" dirty="0"/>
              <a:t> multidimensional data from multiple perspectives and at various levels of granularity. </a:t>
            </a:r>
          </a:p>
          <a:p>
            <a:r>
              <a:rPr lang="en-GB" dirty="0"/>
              <a:t>Dashboarding: Creating interactive visual displays that provide a consolidated view of key performance indicators (KPIs) and metrics, allowing users to monitor business performance at a glance. </a:t>
            </a:r>
          </a:p>
          <a:p>
            <a:r>
              <a:rPr lang="en-GB" dirty="0"/>
              <a:t>Reporting: Generating structured reports that present data in a formatted and organized manner, often used for regular updates or to meet specific information needs. </a:t>
            </a:r>
          </a:p>
          <a:p>
            <a:r>
              <a:rPr lang="en-GB" dirty="0"/>
              <a:t>Data integration: Combining data from multiple sources to create a unified view for analysis. This includes techniques like ETL (Extract, Transform, Load) and data blending. </a:t>
            </a:r>
          </a:p>
          <a:p>
            <a:r>
              <a:rPr lang="en-GB" dirty="0"/>
              <a:t>Self-service BI: Providing user-friendly tools and interfaces that allow business users to access, </a:t>
            </a:r>
            <a:r>
              <a:rPr lang="en-GB" dirty="0" err="1"/>
              <a:t>analyze</a:t>
            </a:r>
            <a:r>
              <a:rPr lang="en-GB" dirty="0"/>
              <a:t>, and visualize data independently, without relying heavily on IT or technical resources.</a:t>
            </a:r>
          </a:p>
          <a:p>
            <a:endParaRPr lang="en-GB" dirty="0"/>
          </a:p>
          <a:p>
            <a:r>
              <a:rPr lang="en-GB" dirty="0"/>
              <a:t>These techniques are used in combination to transform raw data into meaningful insights that support decision-making and drive business value. The choice of techniques depends on the specific requirements, data characteristics, and goals of the data analysis or business intelligence initiative.</a:t>
            </a:r>
          </a:p>
        </p:txBody>
      </p:sp>
      <p:sp>
        <p:nvSpPr>
          <p:cNvPr id="4" name="Slide Number Placeholder 3"/>
          <p:cNvSpPr>
            <a:spLocks noGrp="1"/>
          </p:cNvSpPr>
          <p:nvPr>
            <p:ph type="sldNum" sz="quarter" idx="5"/>
          </p:nvPr>
        </p:nvSpPr>
        <p:spPr/>
        <p:txBody>
          <a:bodyPr/>
          <a:lstStyle/>
          <a:p>
            <a:fld id="{F80F1192-262F-4F92-BF97-974DDF6CC441}" type="slidenum">
              <a:rPr lang="en-GB" smtClean="0"/>
              <a:t>27</a:t>
            </a:fld>
            <a:endParaRPr lang="en-GB"/>
          </a:p>
        </p:txBody>
      </p:sp>
    </p:spTree>
    <p:extLst>
      <p:ext uri="{BB962C8B-B14F-4D97-AF65-F5344CB8AC3E}">
        <p14:creationId xmlns:p14="http://schemas.microsoft.com/office/powerpoint/2010/main" val="38808608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at users in the context of data analysis and business intelligence, we are referring to the individuals or groups who interact with, utilize, and benefit from the insights and tools provided by these practices. Users are the stakeholders who rely on data-driven insights to make informed decisions and drive business outcomes.</a:t>
            </a:r>
          </a:p>
          <a:p>
            <a:endParaRPr lang="en-GB" dirty="0"/>
          </a:p>
          <a:p>
            <a:r>
              <a:rPr lang="en-GB" dirty="0"/>
              <a:t>Data analysts: Professionals who possess the technical skills to collect, process, and </a:t>
            </a:r>
            <a:r>
              <a:rPr lang="en-GB" dirty="0" err="1"/>
              <a:t>analyze</a:t>
            </a:r>
            <a:r>
              <a:rPr lang="en-GB" dirty="0"/>
              <a:t> data using various techniques and tools. They are responsible for extracting insights and communicating findings to other stakeholders. </a:t>
            </a:r>
          </a:p>
          <a:p>
            <a:r>
              <a:rPr lang="en-GB" dirty="0"/>
              <a:t>Data scientists: Experts who apply advanced analytical techniques, such as machine learning and statistical </a:t>
            </a:r>
            <a:r>
              <a:rPr lang="en-GB" dirty="0" err="1"/>
              <a:t>modeling</a:t>
            </a:r>
            <a:r>
              <a:rPr lang="en-GB" dirty="0"/>
              <a:t>, to derive insights and build predictive models. They often work on complex data problems and collaborate with data analysts and business teams. </a:t>
            </a:r>
          </a:p>
          <a:p>
            <a:r>
              <a:rPr lang="en-GB" dirty="0"/>
              <a:t>Business analysts: Professionals who bridge the gap between data insights and business requirements. They interpret data analysis results and provide recommendations to guide business decisions and strategies. </a:t>
            </a:r>
          </a:p>
          <a:p>
            <a:r>
              <a:rPr lang="en-GB" dirty="0"/>
              <a:t>Researchers: Individuals who use data analysis techniques to explore and derive insights from data in academic or research settings, such as universities or research institutions.</a:t>
            </a:r>
          </a:p>
          <a:p>
            <a:endParaRPr lang="en-GB" dirty="0"/>
          </a:p>
          <a:p>
            <a:r>
              <a:rPr lang="en-GB" dirty="0"/>
              <a:t>In business intelligence, the user base is often broader and includes a wider range of stakeholders.</a:t>
            </a:r>
          </a:p>
          <a:p>
            <a:r>
              <a:rPr lang="en-GB" dirty="0"/>
              <a:t>Executives and decision-makers: Senior leaders who use BI insights to make strategic decisions, monitor performance, and identify growth opportunities. They rely on high-level dashboards and reports to gain a comprehensive view of the organization's health and performance. </a:t>
            </a:r>
          </a:p>
          <a:p>
            <a:r>
              <a:rPr lang="en-GB" dirty="0"/>
              <a:t>Managers and operational staff: Business users who utilize BI tools to track KPIs, monitor departmental performance, and make data-driven decisions in their respective areas of responsibility. They interact with dashboards, reports, and self-service BI tools to access relevant insights. </a:t>
            </a:r>
          </a:p>
          <a:p>
            <a:r>
              <a:rPr lang="en-GB" dirty="0"/>
              <a:t>Analysts and power users: Individuals with advanced analytical skills who leverage BI tools to perform in-depth analysis, create custom reports, and explore data independently. They often serve as intermediaries between IT and business users. </a:t>
            </a:r>
          </a:p>
          <a:p>
            <a:r>
              <a:rPr lang="en-GB" dirty="0"/>
              <a:t>IT professionals: Technical staff responsible for implementing, maintaining, and supporting the BI infrastructure, including data warehouses, ETL processes, and BI tools. They ensure data availability, security, and performance. </a:t>
            </a:r>
          </a:p>
          <a:p>
            <a:r>
              <a:rPr lang="en-GB" dirty="0"/>
              <a:t>External stakeholders: In some cases, BI insights may be shared with external parties, such as customers, partners, or investors, to provide transparency and foster collaboration.</a:t>
            </a:r>
          </a:p>
          <a:p>
            <a:r>
              <a:rPr lang="en-GB" dirty="0"/>
              <a:t>The diverse range of users in business intelligence highlights the importance of providing intuitive and user-friendly tools that cater to different skill levels and information needs. BI solutions should enable users to access, </a:t>
            </a:r>
            <a:r>
              <a:rPr lang="en-GB" dirty="0" err="1"/>
              <a:t>analyze</a:t>
            </a:r>
            <a:r>
              <a:rPr lang="en-GB" dirty="0"/>
              <a:t>, and visualize data independently, empowering them to make data-driven decisions within their respective roles and responsibilities.</a:t>
            </a:r>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28</a:t>
            </a:fld>
            <a:endParaRPr lang="en-GB"/>
          </a:p>
        </p:txBody>
      </p:sp>
    </p:spTree>
    <p:extLst>
      <p:ext uri="{BB962C8B-B14F-4D97-AF65-F5344CB8AC3E}">
        <p14:creationId xmlns:p14="http://schemas.microsoft.com/office/powerpoint/2010/main" val="9750131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discussing data sources in the context of data analysis and business intelligence, we are referring to the various origins or locations from which data is collected, extracted, or obtained for analysis. Data sources are the starting points for the data journey and provide the raw material for deriving insights and making informed decisions.</a:t>
            </a:r>
          </a:p>
          <a:p>
            <a:endParaRPr lang="en-GB" dirty="0"/>
          </a:p>
          <a:p>
            <a:r>
              <a:rPr lang="en-GB" dirty="0"/>
              <a:t>The choice of data sources depends on the specific objectives and requirements of the data analysis or business intelligence initiative. It's essential to consider factors such as data relevance, quality, accessibility, and compatibility when selecting data sources.</a:t>
            </a:r>
          </a:p>
          <a:p>
            <a:r>
              <a:rPr lang="en-GB" dirty="0"/>
              <a:t>In business intelligence, data from multiple sources is often integrated and consolidated into a central repository, such as a data warehouse, to provide a unified view for analysis. This process involves data integration techniques like ETL (Extract, Transform, Load) to ensure data consistency, quality, and usability.</a:t>
            </a:r>
          </a:p>
          <a:p>
            <a:r>
              <a:rPr lang="en-GB" dirty="0"/>
              <a:t>Effective data analysis and business intelligence require a comprehensive understanding of the available data sources, their characteristics, and how they can be leveraged to derive meaningful insights. It's crucial to establish robust data governance practices to ensure data security, privacy, and compliance with relevant regulations when handling data from various sources.</a:t>
            </a:r>
          </a:p>
          <a:p>
            <a:endParaRPr lang="en-GB" dirty="0"/>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29</a:t>
            </a:fld>
            <a:endParaRPr lang="en-GB"/>
          </a:p>
        </p:txBody>
      </p:sp>
    </p:spTree>
    <p:extLst>
      <p:ext uri="{BB962C8B-B14F-4D97-AF65-F5344CB8AC3E}">
        <p14:creationId xmlns:p14="http://schemas.microsoft.com/office/powerpoint/2010/main" val="26504254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discussing timeframes in the context of data analysis and business intelligence, we are referring to the specific time periods or intervals considered when </a:t>
            </a:r>
            <a:r>
              <a:rPr lang="en-GB" dirty="0" err="1"/>
              <a:t>analyzing</a:t>
            </a:r>
            <a:r>
              <a:rPr lang="en-GB" dirty="0"/>
              <a:t> and reporting data. Timeframes define the temporal scope of the data being examined and can significantly impact the insights derived and the decisions made based on that data.</a:t>
            </a:r>
          </a:p>
          <a:p>
            <a:r>
              <a:rPr lang="en-GB" dirty="0"/>
              <a:t>In data analysis, timeframes are often determined by the specific requirements of the analysis project. The choice of timeframe depends on factors such as the nature of the data, the business problem being addressed, and the desired granularity of insights. Common timeframes in data analysis include:</a:t>
            </a:r>
          </a:p>
          <a:p>
            <a:pPr>
              <a:buFont typeface="+mj-lt"/>
              <a:buAutoNum type="arabicPeriod"/>
            </a:pPr>
            <a:r>
              <a:rPr lang="en-GB" dirty="0"/>
              <a:t>Historical analysis: Analyzing data from past periods to identify trends, patterns, or relationships. This could involve examining data from the previous month, quarter, year, or even longer periods, depending on the analysis objectives.</a:t>
            </a:r>
          </a:p>
          <a:p>
            <a:pPr>
              <a:buFont typeface="+mj-lt"/>
              <a:buAutoNum type="arabicPeriod"/>
            </a:pPr>
            <a:r>
              <a:rPr lang="en-GB" dirty="0"/>
              <a:t>Real-time analysis: Analyzing data as it is generated or collected in real-time or near real-time. This is particularly relevant for applications like fraud detection, system monitoring, or real-time decision-making.</a:t>
            </a:r>
          </a:p>
          <a:p>
            <a:pPr>
              <a:buFont typeface="+mj-lt"/>
              <a:buAutoNum type="arabicPeriod"/>
            </a:pPr>
            <a:r>
              <a:rPr lang="en-GB" dirty="0"/>
              <a:t>Time-series analysis: Examining data points collected over a series of time intervals to identify trends, seasonality, or other time-dependent patterns. This is commonly used in financial analysis, sales forecasting, or sensor data analysis.</a:t>
            </a:r>
          </a:p>
          <a:p>
            <a:pPr>
              <a:buFont typeface="+mj-lt"/>
              <a:buAutoNum type="arabicPeriod"/>
            </a:pPr>
            <a:r>
              <a:rPr lang="en-GB" dirty="0"/>
              <a:t>Comparative analysis: Comparing data from different time periods to identify changes, improvements, or anomalies. For example, comparing sales performance between the current quarter and the same quarter from the previous year.</a:t>
            </a:r>
          </a:p>
          <a:p>
            <a:endParaRPr lang="en-GB" dirty="0"/>
          </a:p>
          <a:p>
            <a:r>
              <a:rPr lang="en-GB" dirty="0"/>
              <a:t>In business intelligence, timeframes play a crucial role in providing a contextual understanding of the data and enabling informed decision-making. BI systems often support various timeframes to cater to different information needs:</a:t>
            </a:r>
          </a:p>
          <a:p>
            <a:r>
              <a:rPr lang="en-GB" dirty="0"/>
              <a:t>1 Real-time reporting: Providing up-to-the-minute data and insights to support immediate decision-making. This is particularly important for operational monitoring, such as tracking production lines or customer service metrics. </a:t>
            </a:r>
          </a:p>
          <a:p>
            <a:r>
              <a:rPr lang="en-GB" dirty="0"/>
              <a:t>2 Daily or weekly reporting: Generating reports or dashboards that summarize key metrics and performance indicators on a daily or weekly basis. This helps managers and teams track progress, identify issues, and make timely adjustments. </a:t>
            </a:r>
          </a:p>
          <a:p>
            <a:r>
              <a:rPr lang="en-GB" dirty="0"/>
              <a:t>3 Monthly or quarterly reporting: Providing a broader view of performance over a month or quarter. This is commonly used for financial reporting, budget tracking, or performance reviews. </a:t>
            </a:r>
          </a:p>
          <a:p>
            <a:r>
              <a:rPr lang="en-GB" dirty="0"/>
              <a:t>4 Annual reporting: Summarizing and </a:t>
            </a:r>
            <a:r>
              <a:rPr lang="en-GB" dirty="0" err="1"/>
              <a:t>analyzing</a:t>
            </a:r>
            <a:r>
              <a:rPr lang="en-GB" dirty="0"/>
              <a:t> data for an entire year to assess overall performance, identify long-term trends, and support strategic planning. </a:t>
            </a:r>
          </a:p>
          <a:p>
            <a:r>
              <a:rPr lang="en-GB" dirty="0"/>
              <a:t>5 Historical analysis: Enabling users to explore and </a:t>
            </a:r>
            <a:r>
              <a:rPr lang="en-GB" dirty="0" err="1"/>
              <a:t>analyze</a:t>
            </a:r>
            <a:r>
              <a:rPr lang="en-GB" dirty="0"/>
              <a:t> data from past periods to gain insights, identify patterns, and make comparisons. This supports trend analysis, benchmarking, and forecasting.</a:t>
            </a:r>
          </a:p>
          <a:p>
            <a:endParaRPr lang="en-GB" dirty="0"/>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30</a:t>
            </a:fld>
            <a:endParaRPr lang="en-GB"/>
          </a:p>
        </p:txBody>
      </p:sp>
    </p:spTree>
    <p:extLst>
      <p:ext uri="{BB962C8B-B14F-4D97-AF65-F5344CB8AC3E}">
        <p14:creationId xmlns:p14="http://schemas.microsoft.com/office/powerpoint/2010/main" val="7533250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brings us back to our data set, and using the information that we have found we can analyse it to see if there are any patterns or links that allow us to make informed business decisions. Take 10 minutes to see what you can find. </a:t>
            </a:r>
          </a:p>
        </p:txBody>
      </p:sp>
      <p:sp>
        <p:nvSpPr>
          <p:cNvPr id="4" name="Slide Number Placeholder 3"/>
          <p:cNvSpPr>
            <a:spLocks noGrp="1"/>
          </p:cNvSpPr>
          <p:nvPr>
            <p:ph type="sldNum" sz="quarter" idx="5"/>
          </p:nvPr>
        </p:nvSpPr>
        <p:spPr/>
        <p:txBody>
          <a:bodyPr/>
          <a:lstStyle/>
          <a:p>
            <a:fld id="{F80F1192-262F-4F92-BF97-974DDF6CC441}" type="slidenum">
              <a:rPr lang="en-GB" smtClean="0"/>
              <a:t>31</a:t>
            </a:fld>
            <a:endParaRPr lang="en-GB"/>
          </a:p>
        </p:txBody>
      </p:sp>
    </p:spTree>
    <p:extLst>
      <p:ext uri="{BB962C8B-B14F-4D97-AF65-F5344CB8AC3E}">
        <p14:creationId xmlns:p14="http://schemas.microsoft.com/office/powerpoint/2010/main" val="23415753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summary, data analysis focuses on examining specific datasets to uncover insights, while business intelligence takes a broader approach, integrating data from multiple sources to provide a comprehensive view of an organization's performance. Both play crucial roles in supporting data-driven decision-making and driving business value.</a:t>
            </a:r>
          </a:p>
        </p:txBody>
      </p:sp>
      <p:sp>
        <p:nvSpPr>
          <p:cNvPr id="4" name="Slide Number Placeholder 3"/>
          <p:cNvSpPr>
            <a:spLocks noGrp="1"/>
          </p:cNvSpPr>
          <p:nvPr>
            <p:ph type="sldNum" sz="quarter" idx="5"/>
          </p:nvPr>
        </p:nvSpPr>
        <p:spPr/>
        <p:txBody>
          <a:bodyPr/>
          <a:lstStyle/>
          <a:p>
            <a:fld id="{F80F1192-262F-4F92-BF97-974DDF6CC441}" type="slidenum">
              <a:rPr lang="en-GB" smtClean="0"/>
              <a:t>32</a:t>
            </a:fld>
            <a:endParaRPr lang="en-GB"/>
          </a:p>
        </p:txBody>
      </p:sp>
    </p:spTree>
    <p:extLst>
      <p:ext uri="{BB962C8B-B14F-4D97-AF65-F5344CB8AC3E}">
        <p14:creationId xmlns:p14="http://schemas.microsoft.com/office/powerpoint/2010/main" val="23425681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6E29B-B31B-D3E2-3D13-3F50323A44B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F02849-C4E1-A6AA-9D71-271876AA3F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722C9E-CBC2-33BC-5FE2-C28C3E28204B}"/>
              </a:ext>
            </a:extLst>
          </p:cNvPr>
          <p:cNvSpPr>
            <a:spLocks noGrp="1"/>
          </p:cNvSpPr>
          <p:nvPr>
            <p:ph type="dt" sz="half" idx="10"/>
          </p:nvPr>
        </p:nvSpPr>
        <p:spPr/>
        <p:txBody>
          <a:bodyPr/>
          <a:lstStyle/>
          <a:p>
            <a:fld id="{55E112E2-B5EC-4605-940B-2C1F89337C6F}" type="datetimeFigureOut">
              <a:rPr lang="en-GB" smtClean="0"/>
              <a:t>21/02/2026</a:t>
            </a:fld>
            <a:endParaRPr lang="en-GB"/>
          </a:p>
        </p:txBody>
      </p:sp>
      <p:sp>
        <p:nvSpPr>
          <p:cNvPr id="5" name="Footer Placeholder 4">
            <a:extLst>
              <a:ext uri="{FF2B5EF4-FFF2-40B4-BE49-F238E27FC236}">
                <a16:creationId xmlns:a16="http://schemas.microsoft.com/office/drawing/2014/main" id="{15755EC0-1283-E54D-13BB-7E4B3602BD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B0C490-86AF-A53C-3F48-92023F4B5C17}"/>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2379574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5844D-D998-1EA4-EB3D-6E43CA7FD9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932DE5-25CE-CE15-801C-13C52542CBB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8F090-39A1-B874-2376-289EEF4E87BF}"/>
              </a:ext>
            </a:extLst>
          </p:cNvPr>
          <p:cNvSpPr>
            <a:spLocks noGrp="1"/>
          </p:cNvSpPr>
          <p:nvPr>
            <p:ph type="dt" sz="half" idx="10"/>
          </p:nvPr>
        </p:nvSpPr>
        <p:spPr/>
        <p:txBody>
          <a:bodyPr/>
          <a:lstStyle/>
          <a:p>
            <a:fld id="{55E112E2-B5EC-4605-940B-2C1F89337C6F}" type="datetimeFigureOut">
              <a:rPr lang="en-GB" smtClean="0"/>
              <a:t>21/02/2026</a:t>
            </a:fld>
            <a:endParaRPr lang="en-GB"/>
          </a:p>
        </p:txBody>
      </p:sp>
      <p:sp>
        <p:nvSpPr>
          <p:cNvPr id="5" name="Footer Placeholder 4">
            <a:extLst>
              <a:ext uri="{FF2B5EF4-FFF2-40B4-BE49-F238E27FC236}">
                <a16:creationId xmlns:a16="http://schemas.microsoft.com/office/drawing/2014/main" id="{91182871-1F03-3138-E103-75E96A6F87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76D014-28D0-33EF-0197-79590A1CEA92}"/>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3985260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EC8CE-C66F-1448-8E07-ED949D879F9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ABF0598-7F47-4568-E7AD-63565502C14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764A74-8EFE-5EFE-21E3-3F532918EDB3}"/>
              </a:ext>
            </a:extLst>
          </p:cNvPr>
          <p:cNvSpPr>
            <a:spLocks noGrp="1"/>
          </p:cNvSpPr>
          <p:nvPr>
            <p:ph type="dt" sz="half" idx="10"/>
          </p:nvPr>
        </p:nvSpPr>
        <p:spPr/>
        <p:txBody>
          <a:bodyPr/>
          <a:lstStyle/>
          <a:p>
            <a:fld id="{55E112E2-B5EC-4605-940B-2C1F89337C6F}" type="datetimeFigureOut">
              <a:rPr lang="en-GB" smtClean="0"/>
              <a:t>21/02/2026</a:t>
            </a:fld>
            <a:endParaRPr lang="en-GB"/>
          </a:p>
        </p:txBody>
      </p:sp>
      <p:sp>
        <p:nvSpPr>
          <p:cNvPr id="5" name="Footer Placeholder 4">
            <a:extLst>
              <a:ext uri="{FF2B5EF4-FFF2-40B4-BE49-F238E27FC236}">
                <a16:creationId xmlns:a16="http://schemas.microsoft.com/office/drawing/2014/main" id="{95D4EDCD-BA5A-6DFF-83D4-E2371B0530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C10D13-39CC-0E1B-FB20-7EB1CB196ABA}"/>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27610834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4358F-5463-D14F-1C98-6ECBB27E4E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122B17-3D30-3A15-6A03-11A69E44157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89250C-E38A-0C3C-AC05-4956DD076A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615C7DE-E8F9-7303-8FA4-E37975A6E237}"/>
              </a:ext>
            </a:extLst>
          </p:cNvPr>
          <p:cNvSpPr>
            <a:spLocks noGrp="1"/>
          </p:cNvSpPr>
          <p:nvPr>
            <p:ph type="dt" sz="half" idx="10"/>
          </p:nvPr>
        </p:nvSpPr>
        <p:spPr/>
        <p:txBody>
          <a:bodyPr/>
          <a:lstStyle/>
          <a:p>
            <a:fld id="{55E112E2-B5EC-4605-940B-2C1F89337C6F}" type="datetimeFigureOut">
              <a:rPr lang="en-GB" smtClean="0"/>
              <a:t>21/02/2026</a:t>
            </a:fld>
            <a:endParaRPr lang="en-GB"/>
          </a:p>
        </p:txBody>
      </p:sp>
      <p:sp>
        <p:nvSpPr>
          <p:cNvPr id="6" name="Footer Placeholder 5">
            <a:extLst>
              <a:ext uri="{FF2B5EF4-FFF2-40B4-BE49-F238E27FC236}">
                <a16:creationId xmlns:a16="http://schemas.microsoft.com/office/drawing/2014/main" id="{E877678C-2A10-BE18-8E3A-0DE81FD297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3502BE-1B49-4859-7160-57A9B52B1A59}"/>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2620265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8FE3D-A606-F176-B6F2-3DAE281DA58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638328-4272-E5A8-00EC-5DFFFC3762C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A73FE87-2762-CA37-28FD-DC0B4BA864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B851587-F967-9559-B993-B3814010D6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0E4A548-885F-7BEF-5EA7-17C379221B1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5DD41F7-E391-A0F6-B5CE-72366C0C5900}"/>
              </a:ext>
            </a:extLst>
          </p:cNvPr>
          <p:cNvSpPr>
            <a:spLocks noGrp="1"/>
          </p:cNvSpPr>
          <p:nvPr>
            <p:ph type="dt" sz="half" idx="10"/>
          </p:nvPr>
        </p:nvSpPr>
        <p:spPr/>
        <p:txBody>
          <a:bodyPr/>
          <a:lstStyle/>
          <a:p>
            <a:fld id="{55E112E2-B5EC-4605-940B-2C1F89337C6F}" type="datetimeFigureOut">
              <a:rPr lang="en-GB" smtClean="0"/>
              <a:t>21/02/2026</a:t>
            </a:fld>
            <a:endParaRPr lang="en-GB"/>
          </a:p>
        </p:txBody>
      </p:sp>
      <p:sp>
        <p:nvSpPr>
          <p:cNvPr id="8" name="Footer Placeholder 7">
            <a:extLst>
              <a:ext uri="{FF2B5EF4-FFF2-40B4-BE49-F238E27FC236}">
                <a16:creationId xmlns:a16="http://schemas.microsoft.com/office/drawing/2014/main" id="{96C29F07-31F4-A910-4472-B9CF00203E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366B60A-7194-BB86-1A65-B3981C054AEB}"/>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4069966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481DE-209A-B3B9-6A4F-6CD61E2CF15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A7B57F-A062-ACDF-47B6-A2D5CB8FFBF3}"/>
              </a:ext>
            </a:extLst>
          </p:cNvPr>
          <p:cNvSpPr>
            <a:spLocks noGrp="1"/>
          </p:cNvSpPr>
          <p:nvPr>
            <p:ph type="dt" sz="half" idx="10"/>
          </p:nvPr>
        </p:nvSpPr>
        <p:spPr/>
        <p:txBody>
          <a:bodyPr/>
          <a:lstStyle/>
          <a:p>
            <a:fld id="{55E112E2-B5EC-4605-940B-2C1F89337C6F}" type="datetimeFigureOut">
              <a:rPr lang="en-GB" smtClean="0"/>
              <a:t>21/02/2026</a:t>
            </a:fld>
            <a:endParaRPr lang="en-GB"/>
          </a:p>
        </p:txBody>
      </p:sp>
      <p:sp>
        <p:nvSpPr>
          <p:cNvPr id="4" name="Footer Placeholder 3">
            <a:extLst>
              <a:ext uri="{FF2B5EF4-FFF2-40B4-BE49-F238E27FC236}">
                <a16:creationId xmlns:a16="http://schemas.microsoft.com/office/drawing/2014/main" id="{4C721E4F-9E3C-69E9-99DB-B0C99ABE3A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FE18BE0-7527-EAAA-CA28-E47E27E8EE8A}"/>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3888876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7BBB22-289F-01A0-AB3B-1793581EB246}"/>
              </a:ext>
            </a:extLst>
          </p:cNvPr>
          <p:cNvSpPr>
            <a:spLocks noGrp="1"/>
          </p:cNvSpPr>
          <p:nvPr>
            <p:ph type="dt" sz="half" idx="10"/>
          </p:nvPr>
        </p:nvSpPr>
        <p:spPr/>
        <p:txBody>
          <a:bodyPr/>
          <a:lstStyle/>
          <a:p>
            <a:fld id="{55E112E2-B5EC-4605-940B-2C1F89337C6F}" type="datetimeFigureOut">
              <a:rPr lang="en-GB" smtClean="0"/>
              <a:t>21/02/2026</a:t>
            </a:fld>
            <a:endParaRPr lang="en-GB"/>
          </a:p>
        </p:txBody>
      </p:sp>
      <p:sp>
        <p:nvSpPr>
          <p:cNvPr id="3" name="Footer Placeholder 2">
            <a:extLst>
              <a:ext uri="{FF2B5EF4-FFF2-40B4-BE49-F238E27FC236}">
                <a16:creationId xmlns:a16="http://schemas.microsoft.com/office/drawing/2014/main" id="{07896C7B-A96E-6F63-2EA9-1D6B3E7F2A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9311E7-11DA-C4A4-418A-2EDCF5AE1A9C}"/>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3009654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A8BF6-2D0E-DBD7-340C-911FE48B64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CBB5053-84CF-A7B1-E0CC-E37C44C8CA5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0DDF6CC-91DF-BC66-7E0C-B060373E98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087A5C-EAD9-3997-B639-3E3A63945BF5}"/>
              </a:ext>
            </a:extLst>
          </p:cNvPr>
          <p:cNvSpPr>
            <a:spLocks noGrp="1"/>
          </p:cNvSpPr>
          <p:nvPr>
            <p:ph type="dt" sz="half" idx="10"/>
          </p:nvPr>
        </p:nvSpPr>
        <p:spPr/>
        <p:txBody>
          <a:bodyPr/>
          <a:lstStyle/>
          <a:p>
            <a:fld id="{55E112E2-B5EC-4605-940B-2C1F89337C6F}" type="datetimeFigureOut">
              <a:rPr lang="en-GB" smtClean="0"/>
              <a:t>21/02/2026</a:t>
            </a:fld>
            <a:endParaRPr lang="en-GB"/>
          </a:p>
        </p:txBody>
      </p:sp>
      <p:sp>
        <p:nvSpPr>
          <p:cNvPr id="6" name="Footer Placeholder 5">
            <a:extLst>
              <a:ext uri="{FF2B5EF4-FFF2-40B4-BE49-F238E27FC236}">
                <a16:creationId xmlns:a16="http://schemas.microsoft.com/office/drawing/2014/main" id="{CDEC113D-9A1B-6E02-0B15-A7EDB2A566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FF5DB6-91E5-EB7F-8568-6F27BF443158}"/>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3967830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C6F9B-68A2-1AFB-49D7-D911BA0801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80FB331-78FC-5A61-63C2-3FABB53363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AE65246-23D9-D9DD-2153-4244AD5E9B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085426-D4DB-4A95-6E2D-73DA28818869}"/>
              </a:ext>
            </a:extLst>
          </p:cNvPr>
          <p:cNvSpPr>
            <a:spLocks noGrp="1"/>
          </p:cNvSpPr>
          <p:nvPr>
            <p:ph type="dt" sz="half" idx="10"/>
          </p:nvPr>
        </p:nvSpPr>
        <p:spPr/>
        <p:txBody>
          <a:bodyPr/>
          <a:lstStyle/>
          <a:p>
            <a:fld id="{55E112E2-B5EC-4605-940B-2C1F89337C6F}" type="datetimeFigureOut">
              <a:rPr lang="en-GB" smtClean="0"/>
              <a:t>21/02/2026</a:t>
            </a:fld>
            <a:endParaRPr lang="en-GB"/>
          </a:p>
        </p:txBody>
      </p:sp>
      <p:sp>
        <p:nvSpPr>
          <p:cNvPr id="6" name="Footer Placeholder 5">
            <a:extLst>
              <a:ext uri="{FF2B5EF4-FFF2-40B4-BE49-F238E27FC236}">
                <a16:creationId xmlns:a16="http://schemas.microsoft.com/office/drawing/2014/main" id="{C63DDDCA-381B-5305-375F-C4380B505B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BEDDDC-3C0B-7B6C-E5A9-819A3AB7DF6B}"/>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3453484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D9C43-7280-1C39-F528-7EA1218A3AB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66BD4B-7EF6-C7E3-E0CE-C913CD4506E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FC7933-55C0-A7F8-C0F1-7DA4C4F4A8CD}"/>
              </a:ext>
            </a:extLst>
          </p:cNvPr>
          <p:cNvSpPr>
            <a:spLocks noGrp="1"/>
          </p:cNvSpPr>
          <p:nvPr>
            <p:ph type="dt" sz="half" idx="10"/>
          </p:nvPr>
        </p:nvSpPr>
        <p:spPr/>
        <p:txBody>
          <a:bodyPr/>
          <a:lstStyle/>
          <a:p>
            <a:fld id="{55E112E2-B5EC-4605-940B-2C1F89337C6F}" type="datetimeFigureOut">
              <a:rPr lang="en-GB" smtClean="0"/>
              <a:t>21/02/2026</a:t>
            </a:fld>
            <a:endParaRPr lang="en-GB"/>
          </a:p>
        </p:txBody>
      </p:sp>
      <p:sp>
        <p:nvSpPr>
          <p:cNvPr id="5" name="Footer Placeholder 4">
            <a:extLst>
              <a:ext uri="{FF2B5EF4-FFF2-40B4-BE49-F238E27FC236}">
                <a16:creationId xmlns:a16="http://schemas.microsoft.com/office/drawing/2014/main" id="{8CD00C76-CE14-9C3A-3AD7-6F98BFB876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9EE4A6-95ED-E727-C2DF-A15040B8BE93}"/>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972798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91641C-41AA-1FB5-5363-2ED1438B97D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E7BAC9-76DF-646E-7B05-D36BB46841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A18105-537C-17C6-87F2-35E13EF688BB}"/>
              </a:ext>
            </a:extLst>
          </p:cNvPr>
          <p:cNvSpPr>
            <a:spLocks noGrp="1"/>
          </p:cNvSpPr>
          <p:nvPr>
            <p:ph type="dt" sz="half" idx="10"/>
          </p:nvPr>
        </p:nvSpPr>
        <p:spPr/>
        <p:txBody>
          <a:bodyPr/>
          <a:lstStyle/>
          <a:p>
            <a:fld id="{55E112E2-B5EC-4605-940B-2C1F89337C6F}" type="datetimeFigureOut">
              <a:rPr lang="en-GB" smtClean="0"/>
              <a:t>21/02/2026</a:t>
            </a:fld>
            <a:endParaRPr lang="en-GB"/>
          </a:p>
        </p:txBody>
      </p:sp>
      <p:sp>
        <p:nvSpPr>
          <p:cNvPr id="5" name="Footer Placeholder 4">
            <a:extLst>
              <a:ext uri="{FF2B5EF4-FFF2-40B4-BE49-F238E27FC236}">
                <a16:creationId xmlns:a16="http://schemas.microsoft.com/office/drawing/2014/main" id="{6B3B9A9B-F645-9EBC-2D4B-89FBBD0BC9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F32DC4-50D5-21E9-D659-575FBF6462DA}"/>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8857680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C754D3-4732-FC93-1388-B712860259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2F83A1-9E96-9371-6D0C-01856A6419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C8A1E3-7FF0-BF2E-EF04-70356EFB6F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112E2-B5EC-4605-940B-2C1F89337C6F}" type="datetimeFigureOut">
              <a:rPr lang="en-GB" smtClean="0"/>
              <a:t>21/02/2026</a:t>
            </a:fld>
            <a:endParaRPr lang="en-GB"/>
          </a:p>
        </p:txBody>
      </p:sp>
      <p:sp>
        <p:nvSpPr>
          <p:cNvPr id="5" name="Footer Placeholder 4">
            <a:extLst>
              <a:ext uri="{FF2B5EF4-FFF2-40B4-BE49-F238E27FC236}">
                <a16:creationId xmlns:a16="http://schemas.microsoft.com/office/drawing/2014/main" id="{1D000BEF-33D0-FA62-A560-55AEDABE88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8A1D5BF-BC3B-3241-9010-76E55D95F9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9D6DB7-44B6-4DC5-8F3F-58CF636BAE11}" type="slidenum">
              <a:rPr lang="en-GB" smtClean="0"/>
              <a:t>‹#›</a:t>
            </a:fld>
            <a:endParaRPr lang="en-GB"/>
          </a:p>
        </p:txBody>
      </p:sp>
    </p:spTree>
    <p:extLst>
      <p:ext uri="{BB962C8B-B14F-4D97-AF65-F5344CB8AC3E}">
        <p14:creationId xmlns:p14="http://schemas.microsoft.com/office/powerpoint/2010/main" val="24466667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30.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customXml" Target="../ink/ink2.xml"/><Relationship Id="rId5" Type="http://schemas.openxmlformats.org/officeDocument/2006/relationships/image" Target="../media/image120.png"/><Relationship Id="rId4" Type="http://schemas.openxmlformats.org/officeDocument/2006/relationships/customXml" Target="../ink/ink1.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7.xml"/><Relationship Id="rId1" Type="http://schemas.openxmlformats.org/officeDocument/2006/relationships/video" Target="https://www.youtube.com/embed/LgXzzu68j7M?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7.xml"/><Relationship Id="rId1" Type="http://schemas.openxmlformats.org/officeDocument/2006/relationships/video" Target="https://www.youtube.com/embed/cdwpWa5NyFA?feature=oembed" TargetMode="Externa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linkedin.com/learning/excel-essential-training-microsoft-365-25302368?u=77966930"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CBCB02B1-1B82-403C-B7D2-E2CED1882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CCDE13A7-6382-4A67-BEBE-4FF1F37C7F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E9978FC9-2E40-4257-8D97-FAB20CA4B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740ABB98-77BA-4C40-8121-34D196E58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41AA752E-66C1-4835-8A3C-556475159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E9555AB-2295-4939-AEC9-B2CBFCB4C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97499201-5A2C-48B3-9B02-5519B8829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D3FC2AE7-C60C-4C48-BCAE-410BB6C3D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40EA1593-6BC9-441E-8F3C-46DD50F81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4C532CFF-E383-3AFE-A199-416E51394109}"/>
              </a:ext>
            </a:extLst>
          </p:cNvPr>
          <p:cNvSpPr>
            <a:spLocks noGrp="1"/>
          </p:cNvSpPr>
          <p:nvPr>
            <p:ph type="ctrTitle"/>
          </p:nvPr>
        </p:nvSpPr>
        <p:spPr>
          <a:xfrm>
            <a:off x="3371787" y="1741337"/>
            <a:ext cx="5448730" cy="2387918"/>
          </a:xfrm>
        </p:spPr>
        <p:txBody>
          <a:bodyPr anchor="b">
            <a:normAutofit/>
          </a:bodyPr>
          <a:lstStyle/>
          <a:p>
            <a:r>
              <a:rPr lang="en-GB" sz="6600" dirty="0">
                <a:solidFill>
                  <a:schemeClr val="tx2"/>
                </a:solidFill>
              </a:rPr>
              <a:t>Week 7 </a:t>
            </a:r>
          </a:p>
        </p:txBody>
      </p:sp>
      <p:sp>
        <p:nvSpPr>
          <p:cNvPr id="3" name="Subtitle 2">
            <a:extLst>
              <a:ext uri="{FF2B5EF4-FFF2-40B4-BE49-F238E27FC236}">
                <a16:creationId xmlns:a16="http://schemas.microsoft.com/office/drawing/2014/main" id="{D117F525-D598-EB89-5CCB-47AD7A14CF39}"/>
              </a:ext>
            </a:extLst>
          </p:cNvPr>
          <p:cNvSpPr>
            <a:spLocks noGrp="1"/>
          </p:cNvSpPr>
          <p:nvPr>
            <p:ph type="subTitle" idx="1"/>
          </p:nvPr>
        </p:nvSpPr>
        <p:spPr>
          <a:xfrm>
            <a:off x="3371161" y="4200522"/>
            <a:ext cx="5449982" cy="682079"/>
          </a:xfrm>
        </p:spPr>
        <p:txBody>
          <a:bodyPr>
            <a:normAutofit/>
          </a:bodyPr>
          <a:lstStyle/>
          <a:p>
            <a:r>
              <a:rPr lang="en-GB">
                <a:solidFill>
                  <a:schemeClr val="tx2"/>
                </a:solidFill>
              </a:rPr>
              <a:t>Data Analysis &amp; Excel</a:t>
            </a:r>
          </a:p>
          <a:p>
            <a:endParaRPr lang="en-GB">
              <a:solidFill>
                <a:schemeClr val="tx2"/>
              </a:solidFill>
            </a:endParaRPr>
          </a:p>
        </p:txBody>
      </p:sp>
      <p:grpSp>
        <p:nvGrpSpPr>
          <p:cNvPr id="23" name="Group 22">
            <a:extLst>
              <a:ext uri="{FF2B5EF4-FFF2-40B4-BE49-F238E27FC236}">
                <a16:creationId xmlns:a16="http://schemas.microsoft.com/office/drawing/2014/main" id="{17147D5D-F01F-4164-BD81-D10DC6F23E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42" y="2854"/>
            <a:ext cx="2783421" cy="2406445"/>
            <a:chOff x="-305" y="-4155"/>
            <a:chExt cx="2514948" cy="2174333"/>
          </a:xfrm>
        </p:grpSpPr>
        <p:sp>
          <p:nvSpPr>
            <p:cNvPr id="24" name="Freeform: Shape 23">
              <a:extLst>
                <a:ext uri="{FF2B5EF4-FFF2-40B4-BE49-F238E27FC236}">
                  <a16:creationId xmlns:a16="http://schemas.microsoft.com/office/drawing/2014/main" id="{F24C7412-3E2D-4708-8DC3-425A457A1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71483A6A-CB0B-4469-B09D-C9451F9B0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9A935E9D-EB55-46F3-BCCB-9CB918E87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8EDC5655-C7D7-4936-91EA-E188A96DC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6D0E248E-80AB-4B35-BA8D-F940FCB443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17253" y="4456669"/>
            <a:ext cx="2783421" cy="2406445"/>
            <a:chOff x="-305" y="-4155"/>
            <a:chExt cx="2514948" cy="2174333"/>
          </a:xfrm>
        </p:grpSpPr>
        <p:sp>
          <p:nvSpPr>
            <p:cNvPr id="30" name="Freeform: Shape 29">
              <a:extLst>
                <a:ext uri="{FF2B5EF4-FFF2-40B4-BE49-F238E27FC236}">
                  <a16:creationId xmlns:a16="http://schemas.microsoft.com/office/drawing/2014/main" id="{F9E91B0A-66E8-4298-BAC6-004DBE491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A629C66-36BD-487E-B1CD-ED026D778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A6BC2D2C-3D7D-4224-81BC-22C094C9FB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53BDF903-22C5-4312-8776-C2ABC3EDC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12916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close-up of a logo&#10;&#10;Description automatically generated with low confidence">
            <a:extLst>
              <a:ext uri="{FF2B5EF4-FFF2-40B4-BE49-F238E27FC236}">
                <a16:creationId xmlns:a16="http://schemas.microsoft.com/office/drawing/2014/main" id="{EA54DF5E-9D00-D739-D7F1-A540607D92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2BDE4E0F-6151-19F4-968C-1450A77EB3A6}"/>
              </a:ext>
            </a:extLst>
          </p:cNvPr>
          <p:cNvSpPr txBox="1"/>
          <p:nvPr/>
        </p:nvSpPr>
        <p:spPr>
          <a:xfrm>
            <a:off x="3411415" y="5580185"/>
            <a:ext cx="5240216" cy="646331"/>
          </a:xfrm>
          <a:prstGeom prst="rect">
            <a:avLst/>
          </a:prstGeom>
          <a:noFill/>
        </p:spPr>
        <p:txBody>
          <a:bodyPr wrap="square" rtlCol="0">
            <a:spAutoFit/>
          </a:bodyPr>
          <a:lstStyle/>
          <a:p>
            <a:pPr algn="ctr"/>
            <a:r>
              <a:rPr lang="en-GB" sz="3600" dirty="0"/>
              <a:t>Explore Excel</a:t>
            </a:r>
          </a:p>
        </p:txBody>
      </p:sp>
    </p:spTree>
    <p:extLst>
      <p:ext uri="{BB962C8B-B14F-4D97-AF65-F5344CB8AC3E}">
        <p14:creationId xmlns:p14="http://schemas.microsoft.com/office/powerpoint/2010/main" val="13020180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picture containing text, design, font, illustration&#10;&#10;Description automatically generated">
            <a:extLst>
              <a:ext uri="{FF2B5EF4-FFF2-40B4-BE49-F238E27FC236}">
                <a16:creationId xmlns:a16="http://schemas.microsoft.com/office/drawing/2014/main" id="{FED6307B-C251-E2C3-B514-B2B6E2D000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709565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picture containing text, design, sketch, graphic design&#10;&#10;Description automatically generated">
            <a:extLst>
              <a:ext uri="{FF2B5EF4-FFF2-40B4-BE49-F238E27FC236}">
                <a16:creationId xmlns:a16="http://schemas.microsoft.com/office/drawing/2014/main" id="{3CFE6AEF-2103-A715-C718-FC7B97FE02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Arrow: Right 5">
            <a:extLst>
              <a:ext uri="{FF2B5EF4-FFF2-40B4-BE49-F238E27FC236}">
                <a16:creationId xmlns:a16="http://schemas.microsoft.com/office/drawing/2014/main" id="{C65292B6-4A64-F14B-7CAC-947D8DA67352}"/>
              </a:ext>
            </a:extLst>
          </p:cNvPr>
          <p:cNvSpPr/>
          <p:nvPr/>
        </p:nvSpPr>
        <p:spPr>
          <a:xfrm rot="10800000">
            <a:off x="997519" y="3726871"/>
            <a:ext cx="1551709" cy="24938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BD275798-A2FC-9B5E-5DB8-9C7B065C5D3A}"/>
              </a:ext>
            </a:extLst>
          </p:cNvPr>
          <p:cNvSpPr/>
          <p:nvPr/>
        </p:nvSpPr>
        <p:spPr>
          <a:xfrm>
            <a:off x="2687782" y="4682838"/>
            <a:ext cx="1551709" cy="24938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08583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picture containing text, font, screenshot, graphics&#10;&#10;Description automatically generated">
            <a:extLst>
              <a:ext uri="{FF2B5EF4-FFF2-40B4-BE49-F238E27FC236}">
                <a16:creationId xmlns:a16="http://schemas.microsoft.com/office/drawing/2014/main" id="{64B16D05-238A-6E6F-0976-735779C1DD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041121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picture containing text, design, graphic design, graphics&#10;&#10;Description automatically generated">
            <a:extLst>
              <a:ext uri="{FF2B5EF4-FFF2-40B4-BE49-F238E27FC236}">
                <a16:creationId xmlns:a16="http://schemas.microsoft.com/office/drawing/2014/main" id="{DF25BFA9-AFC1-0EC6-F0E3-6DA6E620E9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CC7187C7-C62B-0C6F-F879-A07F342AD947}"/>
              </a:ext>
            </a:extLst>
          </p:cNvPr>
          <p:cNvSpPr txBox="1"/>
          <p:nvPr/>
        </p:nvSpPr>
        <p:spPr>
          <a:xfrm>
            <a:off x="1748118" y="4666129"/>
            <a:ext cx="6257962" cy="2031325"/>
          </a:xfrm>
          <a:prstGeom prst="rect">
            <a:avLst/>
          </a:prstGeom>
          <a:noFill/>
        </p:spPr>
        <p:txBody>
          <a:bodyPr wrap="square" rtlCol="0">
            <a:spAutoFit/>
          </a:bodyPr>
          <a:lstStyle/>
          <a:p>
            <a:r>
              <a:rPr lang="en-GB" dirty="0">
                <a:solidFill>
                  <a:schemeClr val="bg1"/>
                </a:solidFill>
              </a:rPr>
              <a:t>Foundation the simplest form of data </a:t>
            </a:r>
          </a:p>
          <a:p>
            <a:pPr>
              <a:buFont typeface="Arial" panose="020B0604020202020204" pitchFamily="34" charset="0"/>
              <a:buChar char="•"/>
            </a:pPr>
            <a:r>
              <a:rPr lang="en-GB" dirty="0">
                <a:solidFill>
                  <a:schemeClr val="bg1"/>
                </a:solidFill>
              </a:rPr>
              <a:t>Focuses on summarizing and describing the main features of a dataset.</a:t>
            </a:r>
          </a:p>
          <a:p>
            <a:pPr>
              <a:buFont typeface="Arial" panose="020B0604020202020204" pitchFamily="34" charset="0"/>
              <a:buChar char="•"/>
            </a:pPr>
            <a:r>
              <a:rPr lang="en-GB" dirty="0">
                <a:solidFill>
                  <a:schemeClr val="bg1"/>
                </a:solidFill>
              </a:rPr>
              <a:t>Answers the question, "What happened?"</a:t>
            </a:r>
          </a:p>
          <a:p>
            <a:pPr>
              <a:buFont typeface="Arial" panose="020B0604020202020204" pitchFamily="34" charset="0"/>
              <a:buChar char="•"/>
            </a:pPr>
            <a:r>
              <a:rPr lang="en-GB" dirty="0">
                <a:solidFill>
                  <a:schemeClr val="bg1"/>
                </a:solidFill>
              </a:rPr>
              <a:t>Uses techniques such as data aggregation, summary statistics, and data visualization.</a:t>
            </a:r>
          </a:p>
          <a:p>
            <a:pPr>
              <a:buFont typeface="Arial" panose="020B0604020202020204" pitchFamily="34" charset="0"/>
              <a:buChar char="•"/>
            </a:pPr>
            <a:r>
              <a:rPr lang="en-GB" dirty="0">
                <a:solidFill>
                  <a:schemeClr val="bg1"/>
                </a:solidFill>
              </a:rPr>
              <a:t>Helps to understand past events and current situations.</a:t>
            </a:r>
          </a:p>
        </p:txBody>
      </p:sp>
    </p:spTree>
    <p:extLst>
      <p:ext uri="{BB962C8B-B14F-4D97-AF65-F5344CB8AC3E}">
        <p14:creationId xmlns:p14="http://schemas.microsoft.com/office/powerpoint/2010/main" val="3363260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picture containing text, graphic design, graphics, font&#10;&#10;Description automatically generated">
            <a:extLst>
              <a:ext uri="{FF2B5EF4-FFF2-40B4-BE49-F238E27FC236}">
                <a16:creationId xmlns:a16="http://schemas.microsoft.com/office/drawing/2014/main" id="{59B6E129-43E9-EE51-1ABA-41FD3DC148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8FF572DC-E681-A052-772B-9C770A4FF187}"/>
              </a:ext>
            </a:extLst>
          </p:cNvPr>
          <p:cNvSpPr txBox="1"/>
          <p:nvPr/>
        </p:nvSpPr>
        <p:spPr>
          <a:xfrm>
            <a:off x="268942" y="4276165"/>
            <a:ext cx="4827494" cy="2031325"/>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Seeks to identify the root causes of observed events or outcomes. </a:t>
            </a:r>
          </a:p>
          <a:p>
            <a:pPr marL="285750" indent="-285750">
              <a:buFont typeface="Arial" panose="020B0604020202020204" pitchFamily="34" charset="0"/>
              <a:buChar char="•"/>
            </a:pPr>
            <a:r>
              <a:rPr lang="en-GB" dirty="0">
                <a:solidFill>
                  <a:schemeClr val="bg1"/>
                </a:solidFill>
              </a:rPr>
              <a:t>Answers the question, "Why did it happen?" </a:t>
            </a:r>
          </a:p>
          <a:p>
            <a:pPr marL="285750" indent="-285750">
              <a:buFont typeface="Arial" panose="020B0604020202020204" pitchFamily="34" charset="0"/>
              <a:buChar char="•"/>
            </a:pPr>
            <a:r>
              <a:rPr lang="en-GB" dirty="0">
                <a:solidFill>
                  <a:schemeClr val="bg1"/>
                </a:solidFill>
              </a:rPr>
              <a:t>Uses techniques like data drilling, data mining, and correlation analysis. </a:t>
            </a:r>
          </a:p>
          <a:p>
            <a:pPr marL="285750" indent="-285750">
              <a:buFont typeface="Arial" panose="020B0604020202020204" pitchFamily="34" charset="0"/>
              <a:buChar char="•"/>
            </a:pPr>
            <a:r>
              <a:rPr lang="en-GB" dirty="0">
                <a:solidFill>
                  <a:schemeClr val="bg1"/>
                </a:solidFill>
              </a:rPr>
              <a:t>Helps to understand the factors influencing a particular result.</a:t>
            </a:r>
          </a:p>
        </p:txBody>
      </p:sp>
    </p:spTree>
    <p:extLst>
      <p:ext uri="{BB962C8B-B14F-4D97-AF65-F5344CB8AC3E}">
        <p14:creationId xmlns:p14="http://schemas.microsoft.com/office/powerpoint/2010/main" val="2810830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picture containing text, screenshot, illustration, circle&#10;&#10;Description automatically generated">
            <a:extLst>
              <a:ext uri="{FF2B5EF4-FFF2-40B4-BE49-F238E27FC236}">
                <a16:creationId xmlns:a16="http://schemas.microsoft.com/office/drawing/2014/main" id="{24262857-5E7B-0E4F-77AA-7E8937FA62E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33935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picture containing text, design, font, diagram&#10;&#10;Description automatically generated">
            <a:extLst>
              <a:ext uri="{FF2B5EF4-FFF2-40B4-BE49-F238E27FC236}">
                <a16:creationId xmlns:a16="http://schemas.microsoft.com/office/drawing/2014/main" id="{D75A4AF1-81E4-BF2A-C05D-97F7325FAF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5698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130D15F7-D6D0-DE4A-4C52-1100181AD497}"/>
              </a:ext>
            </a:extLst>
          </p:cNvPr>
          <p:cNvPicPr>
            <a:picLocks noChangeAspect="1"/>
          </p:cNvPicPr>
          <p:nvPr/>
        </p:nvPicPr>
        <p:blipFill>
          <a:blip r:embed="rId3"/>
          <a:srcRect l="855" r="2490" b="-2"/>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TextBox 2">
            <a:extLst>
              <a:ext uri="{FF2B5EF4-FFF2-40B4-BE49-F238E27FC236}">
                <a16:creationId xmlns:a16="http://schemas.microsoft.com/office/drawing/2014/main" id="{DEBBE47E-0A89-9CAE-3EC3-15FECDF7E62B}"/>
              </a:ext>
            </a:extLst>
          </p:cNvPr>
          <p:cNvSpPr txBox="1"/>
          <p:nvPr/>
        </p:nvSpPr>
        <p:spPr>
          <a:xfrm>
            <a:off x="6797004" y="2578099"/>
            <a:ext cx="4555782" cy="3537535"/>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000" dirty="0"/>
              <a:t>It's worth noting that there are other ways to categorize analysis types, such as qualitative vs. quantitative analysis, exploratory vs. confirmatory analysis, or based on specific techniques like sentiment analysis, cohort analysis, or survival analysis. The four types mentioned above, however, provide a broad framework for understanding the different goals and approaches to analyzing data.</a:t>
            </a:r>
          </a:p>
        </p:txBody>
      </p:sp>
      <p:sp>
        <p:nvSpPr>
          <p:cNvPr id="4" name="TextBox 3">
            <a:extLst>
              <a:ext uri="{FF2B5EF4-FFF2-40B4-BE49-F238E27FC236}">
                <a16:creationId xmlns:a16="http://schemas.microsoft.com/office/drawing/2014/main" id="{9B7D7106-BA4F-4889-9842-92CD8D8E534F}"/>
              </a:ext>
            </a:extLst>
          </p:cNvPr>
          <p:cNvSpPr txBox="1"/>
          <p:nvPr/>
        </p:nvSpPr>
        <p:spPr>
          <a:xfrm>
            <a:off x="520700" y="670559"/>
            <a:ext cx="10236200" cy="1421928"/>
          </a:xfrm>
          <a:prstGeom prst="rect">
            <a:avLst/>
          </a:prstGeom>
          <a:noFill/>
        </p:spPr>
        <p:txBody>
          <a:bodyPr wrap="square" rtlCol="0">
            <a:spAutoFit/>
          </a:bodyPr>
          <a:lstStyle/>
          <a:p>
            <a:pPr>
              <a:lnSpc>
                <a:spcPct val="90000"/>
              </a:lnSpc>
              <a:spcAft>
                <a:spcPts val="600"/>
              </a:spcAft>
            </a:pPr>
            <a:r>
              <a:rPr lang="en-US" sz="2400" dirty="0"/>
              <a:t>These four types of analysis build upon each other, with descriptive analysis laying the foundation for diagnostic, predictive, and prescriptive analyses. Organizations often use a combination of these analysis types to gain a comprehensive understanding of their data and make data-driven decisions.</a:t>
            </a:r>
          </a:p>
        </p:txBody>
      </p:sp>
    </p:spTree>
    <p:extLst>
      <p:ext uri="{BB962C8B-B14F-4D97-AF65-F5344CB8AC3E}">
        <p14:creationId xmlns:p14="http://schemas.microsoft.com/office/powerpoint/2010/main" val="16654491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33C07D-F2C1-CC9A-E864-F2E4EA0AFF7E}"/>
              </a:ext>
            </a:extLst>
          </p:cNvPr>
          <p:cNvSpPr>
            <a:spLocks noGrp="1"/>
          </p:cNvSpPr>
          <p:nvPr>
            <p:ph type="title"/>
          </p:nvPr>
        </p:nvSpPr>
        <p:spPr>
          <a:xfrm>
            <a:off x="1285240" y="1050595"/>
            <a:ext cx="8074815" cy="1618489"/>
          </a:xfrm>
        </p:spPr>
        <p:txBody>
          <a:bodyPr anchor="ctr">
            <a:normAutofit/>
          </a:bodyPr>
          <a:lstStyle/>
          <a:p>
            <a:r>
              <a:rPr lang="en-GB" sz="7200"/>
              <a:t>Data Mining</a:t>
            </a:r>
          </a:p>
        </p:txBody>
      </p:sp>
      <p:sp>
        <p:nvSpPr>
          <p:cNvPr id="3" name="Content Placeholder 2">
            <a:extLst>
              <a:ext uri="{FF2B5EF4-FFF2-40B4-BE49-F238E27FC236}">
                <a16:creationId xmlns:a16="http://schemas.microsoft.com/office/drawing/2014/main" id="{A70467E2-ADCC-65BF-4EE1-9A8B5277C2B7}"/>
              </a:ext>
            </a:extLst>
          </p:cNvPr>
          <p:cNvSpPr>
            <a:spLocks noGrp="1"/>
          </p:cNvSpPr>
          <p:nvPr>
            <p:ph idx="1"/>
          </p:nvPr>
        </p:nvSpPr>
        <p:spPr>
          <a:xfrm>
            <a:off x="1285240" y="2969469"/>
            <a:ext cx="8074815" cy="2800395"/>
          </a:xfrm>
        </p:spPr>
        <p:txBody>
          <a:bodyPr anchor="t">
            <a:normAutofit/>
          </a:bodyPr>
          <a:lstStyle/>
          <a:p>
            <a:pPr marL="0" indent="0">
              <a:buNone/>
            </a:pPr>
            <a:r>
              <a:rPr lang="en-GB" sz="2400" dirty="0"/>
              <a:t>Data mining is the process of discovering patterns, trends, and relationships within large datasets. It combines techniques from statistics, artificial intelligence, and database management to extract meaningful insights from data. </a:t>
            </a:r>
          </a:p>
          <a:p>
            <a:pPr marL="0" indent="0">
              <a:buNone/>
            </a:pPr>
            <a:endParaRPr lang="en-GB" sz="2400" dirty="0"/>
          </a:p>
        </p:txBody>
      </p:sp>
    </p:spTree>
    <p:extLst>
      <p:ext uri="{BB962C8B-B14F-4D97-AF65-F5344CB8AC3E}">
        <p14:creationId xmlns:p14="http://schemas.microsoft.com/office/powerpoint/2010/main" val="2355813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diagram of data processing&#10;&#10;Description automatically generated with medium confidence">
            <a:extLst>
              <a:ext uri="{FF2B5EF4-FFF2-40B4-BE49-F238E27FC236}">
                <a16:creationId xmlns:a16="http://schemas.microsoft.com/office/drawing/2014/main" id="{A9DF121B-4FD3-934B-9C0B-F922AE3990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569344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FAEC48-CCD4-625C-4A2C-81E80C94ECCC}"/>
              </a:ext>
            </a:extLst>
          </p:cNvPr>
          <p:cNvSpPr>
            <a:spLocks noGrp="1"/>
          </p:cNvSpPr>
          <p:nvPr>
            <p:ph type="title"/>
          </p:nvPr>
        </p:nvSpPr>
        <p:spPr>
          <a:xfrm>
            <a:off x="215899" y="637762"/>
            <a:ext cx="3292197" cy="5576770"/>
          </a:xfrm>
        </p:spPr>
        <p:txBody>
          <a:bodyPr anchor="t">
            <a:normAutofit/>
          </a:bodyPr>
          <a:lstStyle/>
          <a:p>
            <a:r>
              <a:rPr lang="en-GB" sz="1700" dirty="0">
                <a:solidFill>
                  <a:schemeClr val="bg1"/>
                </a:solidFill>
                <a:latin typeface="__styreneB_5d855b"/>
              </a:rPr>
              <a:t>W</a:t>
            </a:r>
            <a:r>
              <a:rPr lang="en-GB" sz="1700" b="0" i="0" dirty="0">
                <a:solidFill>
                  <a:schemeClr val="bg1"/>
                </a:solidFill>
                <a:effectLst/>
                <a:latin typeface="__styreneB_5d855b"/>
              </a:rPr>
              <a:t>hat is CRISP-DM</a:t>
            </a:r>
            <a:br>
              <a:rPr lang="en-GB" sz="1700" b="0" i="0" dirty="0">
                <a:solidFill>
                  <a:schemeClr val="bg1"/>
                </a:solidFill>
                <a:effectLst/>
                <a:latin typeface="__styreneB_5d855b"/>
              </a:rPr>
            </a:br>
            <a:r>
              <a:rPr lang="en-GB" sz="1700" dirty="0" err="1">
                <a:solidFill>
                  <a:schemeClr val="bg1"/>
                </a:solidFill>
              </a:rPr>
              <a:t>CRISP-DM</a:t>
            </a:r>
            <a:r>
              <a:rPr lang="en-GB" sz="1700" dirty="0">
                <a:solidFill>
                  <a:schemeClr val="bg1"/>
                </a:solidFill>
              </a:rPr>
              <a:t> was developed in 1996 through a consortium project led by five companies:</a:t>
            </a:r>
            <a:br>
              <a:rPr lang="en-GB" sz="1700" dirty="0">
                <a:solidFill>
                  <a:schemeClr val="bg1"/>
                </a:solidFill>
              </a:rPr>
            </a:br>
            <a:br>
              <a:rPr lang="en-GB" sz="1700" dirty="0">
                <a:solidFill>
                  <a:schemeClr val="bg1"/>
                </a:solidFill>
              </a:rPr>
            </a:br>
            <a:r>
              <a:rPr lang="en-GB" sz="1700" dirty="0">
                <a:solidFill>
                  <a:schemeClr val="bg1"/>
                </a:solidFill>
              </a:rPr>
              <a:t>Daimler-Benz (now Daimler AG)</a:t>
            </a:r>
            <a:br>
              <a:rPr lang="en-GB" sz="1700" dirty="0">
                <a:solidFill>
                  <a:schemeClr val="bg1"/>
                </a:solidFill>
              </a:rPr>
            </a:br>
            <a:br>
              <a:rPr lang="en-GB" sz="1700" dirty="0">
                <a:solidFill>
                  <a:schemeClr val="bg1"/>
                </a:solidFill>
              </a:rPr>
            </a:br>
            <a:r>
              <a:rPr lang="en-GB" sz="1700" dirty="0">
                <a:solidFill>
                  <a:schemeClr val="bg1"/>
                </a:solidFill>
              </a:rPr>
              <a:t>SPSS (now part of IBM)</a:t>
            </a:r>
            <a:br>
              <a:rPr lang="en-GB" sz="1700" dirty="0">
                <a:solidFill>
                  <a:schemeClr val="bg1"/>
                </a:solidFill>
              </a:rPr>
            </a:br>
            <a:br>
              <a:rPr lang="en-GB" sz="1700" dirty="0">
                <a:solidFill>
                  <a:schemeClr val="bg1"/>
                </a:solidFill>
              </a:rPr>
            </a:br>
            <a:r>
              <a:rPr lang="en-GB" sz="1700" dirty="0">
                <a:solidFill>
                  <a:schemeClr val="bg1"/>
                </a:solidFill>
              </a:rPr>
              <a:t>NCR Corporation</a:t>
            </a:r>
            <a:br>
              <a:rPr lang="en-GB" sz="1700" dirty="0">
                <a:solidFill>
                  <a:schemeClr val="bg1"/>
                </a:solidFill>
              </a:rPr>
            </a:br>
            <a:br>
              <a:rPr lang="en-GB" sz="1700" dirty="0">
                <a:solidFill>
                  <a:schemeClr val="bg1"/>
                </a:solidFill>
              </a:rPr>
            </a:br>
            <a:r>
              <a:rPr lang="en-GB" sz="1700" dirty="0">
                <a:solidFill>
                  <a:schemeClr val="bg1"/>
                </a:solidFill>
              </a:rPr>
              <a:t>OHRA (a Dutch insurance company)</a:t>
            </a:r>
            <a:br>
              <a:rPr lang="en-GB" sz="1700" dirty="0">
                <a:solidFill>
                  <a:schemeClr val="bg1"/>
                </a:solidFill>
              </a:rPr>
            </a:br>
            <a:br>
              <a:rPr lang="en-GB" sz="1700" dirty="0">
                <a:solidFill>
                  <a:schemeClr val="bg1"/>
                </a:solidFill>
              </a:rPr>
            </a:br>
            <a:r>
              <a:rPr lang="en-GB" sz="1700" dirty="0">
                <a:solidFill>
                  <a:schemeClr val="bg1"/>
                </a:solidFill>
              </a:rPr>
              <a:t>Teradata</a:t>
            </a:r>
            <a:br>
              <a:rPr lang="en-GB" sz="1700" dirty="0">
                <a:solidFill>
                  <a:schemeClr val="bg1"/>
                </a:solidFill>
              </a:rPr>
            </a:br>
            <a:br>
              <a:rPr lang="en-GB" sz="1700" dirty="0">
                <a:solidFill>
                  <a:schemeClr val="bg1"/>
                </a:solidFill>
              </a:rPr>
            </a:br>
            <a:r>
              <a:rPr lang="en-GB" sz="1700" dirty="0">
                <a:solidFill>
                  <a:schemeClr val="bg1"/>
                </a:solidFill>
              </a:rPr>
              <a:t>The project was partially funded by the European Commission under the ESPRIT program. </a:t>
            </a:r>
            <a:br>
              <a:rPr lang="en-GB" sz="1700" dirty="0">
                <a:solidFill>
                  <a:schemeClr val="bg1"/>
                </a:solidFill>
              </a:rPr>
            </a:br>
            <a:endParaRPr lang="en-GB" sz="1700" dirty="0">
              <a:solidFill>
                <a:schemeClr val="bg1"/>
              </a:solidFill>
            </a:endParaRPr>
          </a:p>
        </p:txBody>
      </p:sp>
      <p:sp>
        <p:nvSpPr>
          <p:cNvPr id="35" name="Rectangle 34">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ontent Placeholder 2">
            <a:extLst>
              <a:ext uri="{FF2B5EF4-FFF2-40B4-BE49-F238E27FC236}">
                <a16:creationId xmlns:a16="http://schemas.microsoft.com/office/drawing/2014/main" id="{C9D0D2F0-A488-F1F3-C037-E91AAA99334A}"/>
              </a:ext>
            </a:extLst>
          </p:cNvPr>
          <p:cNvSpPr>
            <a:spLocks noGrp="1"/>
          </p:cNvSpPr>
          <p:nvPr>
            <p:ph idx="1"/>
          </p:nvPr>
        </p:nvSpPr>
        <p:spPr>
          <a:xfrm>
            <a:off x="4654732" y="850052"/>
            <a:ext cx="6390623" cy="5326911"/>
          </a:xfrm>
        </p:spPr>
        <p:txBody>
          <a:bodyPr>
            <a:normAutofit/>
          </a:bodyPr>
          <a:lstStyle/>
          <a:p>
            <a:pPr marL="0" indent="0">
              <a:buNone/>
            </a:pPr>
            <a:r>
              <a:rPr lang="en-GB" sz="1300" dirty="0"/>
              <a:t>CRISP-DM (Cross-Industry Standard Process for Data Mining) is a widely used methodology for data mining and analytics projects. It provides a structured approach to planning and executing data science initiatives. The methodology consists of six major phases:</a:t>
            </a:r>
          </a:p>
          <a:p>
            <a:pPr>
              <a:buFont typeface="+mj-lt"/>
              <a:buAutoNum type="arabicPeriod"/>
            </a:pPr>
            <a:r>
              <a:rPr lang="en-GB" sz="1300" dirty="0"/>
              <a:t>Business Understanding: Focusing on understanding project objectives and requirements from a business perspective, then converting this knowledge into a data mining problem definition.</a:t>
            </a:r>
          </a:p>
          <a:p>
            <a:pPr>
              <a:buFont typeface="+mj-lt"/>
              <a:buAutoNum type="arabicPeriod"/>
            </a:pPr>
            <a:r>
              <a:rPr lang="en-GB" sz="1300" dirty="0"/>
              <a:t>Data Understanding: Starting with initial data collection, then proceeding with activities to become familiar with the data, identify data quality problems, discover first insights, and detect interesting subsets.</a:t>
            </a:r>
          </a:p>
          <a:p>
            <a:pPr>
              <a:buFont typeface="+mj-lt"/>
              <a:buAutoNum type="arabicPeriod"/>
            </a:pPr>
            <a:r>
              <a:rPr lang="en-GB" sz="1300" dirty="0"/>
              <a:t>Data Preparation: Covering all activities to construct the final dataset for </a:t>
            </a:r>
            <a:r>
              <a:rPr lang="en-GB" sz="1300"/>
              <a:t>modeling</a:t>
            </a:r>
            <a:r>
              <a:rPr lang="en-GB" sz="1300" dirty="0"/>
              <a:t>, including table selection, record selection, cleaning, construction of new attributes, and data transformation.</a:t>
            </a:r>
          </a:p>
          <a:p>
            <a:pPr>
              <a:buFont typeface="+mj-lt"/>
              <a:buAutoNum type="arabicPeriod"/>
            </a:pPr>
            <a:r>
              <a:rPr lang="en-GB" sz="1300" dirty="0"/>
              <a:t>Modeling: Selecting and applying various </a:t>
            </a:r>
            <a:r>
              <a:rPr lang="en-GB" sz="1300"/>
              <a:t>modeling</a:t>
            </a:r>
            <a:r>
              <a:rPr lang="en-GB" sz="1300" dirty="0"/>
              <a:t> techniques, calibrating their parameters to optimal values. Often, different techniques may be used for the same data mining problem.</a:t>
            </a:r>
          </a:p>
          <a:p>
            <a:pPr>
              <a:buFont typeface="+mj-lt"/>
              <a:buAutoNum type="arabicPeriod"/>
            </a:pPr>
            <a:r>
              <a:rPr lang="en-GB" sz="1300" dirty="0"/>
              <a:t>Evaluation: Thoroughly evaluating the model and reviewing the steps executed to create it, ensuring it properly achieves the business objectives.</a:t>
            </a:r>
          </a:p>
          <a:p>
            <a:pPr>
              <a:buFont typeface="+mj-lt"/>
              <a:buAutoNum type="arabicPeriod"/>
            </a:pPr>
            <a:r>
              <a:rPr lang="en-GB" sz="1300" dirty="0"/>
              <a:t>Deployment: Organizing and presenting the knowledge gained in a way that the customer can use it, whether that means implementing a repeatable data mining process or writing up a final report.</a:t>
            </a:r>
          </a:p>
          <a:p>
            <a:pPr marL="0" indent="0">
              <a:buNone/>
            </a:pPr>
            <a:r>
              <a:rPr lang="en-GB" sz="1300" dirty="0"/>
              <a:t>The strength of CRISP-DM lies in its cyclic nature - it's not strictly linear, allowing teams to move back and forth between phases as needed, making it both flexible and robust for real-world applications.</a:t>
            </a:r>
          </a:p>
          <a:p>
            <a:endParaRPr lang="en-GB" sz="1300" dirty="0"/>
          </a:p>
        </p:txBody>
      </p:sp>
    </p:spTree>
    <p:extLst>
      <p:ext uri="{BB962C8B-B14F-4D97-AF65-F5344CB8AC3E}">
        <p14:creationId xmlns:p14="http://schemas.microsoft.com/office/powerpoint/2010/main" val="9686426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E8603-8EFD-6D25-C46B-BAF0D6FD7D73}"/>
              </a:ext>
            </a:extLst>
          </p:cNvPr>
          <p:cNvSpPr>
            <a:spLocks noGrp="1"/>
          </p:cNvSpPr>
          <p:nvPr>
            <p:ph type="title"/>
          </p:nvPr>
        </p:nvSpPr>
        <p:spPr>
          <a:xfrm>
            <a:off x="838200" y="365125"/>
            <a:ext cx="10515600" cy="892175"/>
          </a:xfrm>
        </p:spPr>
        <p:txBody>
          <a:bodyPr/>
          <a:lstStyle/>
          <a:p>
            <a:pPr algn="ctr"/>
            <a:r>
              <a:rPr lang="en-GB" dirty="0"/>
              <a:t>KPI Dashboard </a:t>
            </a:r>
          </a:p>
        </p:txBody>
      </p:sp>
      <p:sp>
        <p:nvSpPr>
          <p:cNvPr id="3" name="Content Placeholder 2">
            <a:extLst>
              <a:ext uri="{FF2B5EF4-FFF2-40B4-BE49-F238E27FC236}">
                <a16:creationId xmlns:a16="http://schemas.microsoft.com/office/drawing/2014/main" id="{8BC3FB85-76A6-75AA-D444-80C1EA8AC32F}"/>
              </a:ext>
            </a:extLst>
          </p:cNvPr>
          <p:cNvSpPr>
            <a:spLocks noGrp="1"/>
          </p:cNvSpPr>
          <p:nvPr>
            <p:ph idx="1"/>
          </p:nvPr>
        </p:nvSpPr>
        <p:spPr>
          <a:xfrm>
            <a:off x="838200" y="1270000"/>
            <a:ext cx="10515600" cy="1336675"/>
          </a:xfrm>
        </p:spPr>
        <p:txBody>
          <a:bodyPr/>
          <a:lstStyle/>
          <a:p>
            <a:pPr marL="0" indent="0">
              <a:buNone/>
            </a:pPr>
            <a:r>
              <a:rPr lang="en-GB" dirty="0"/>
              <a:t>A KPI (Key Performance Indicator) dashboard is a visual display that organizes and presents important metrics and performance data in an easily digestible format.</a:t>
            </a:r>
          </a:p>
          <a:p>
            <a:pPr marL="0" indent="0">
              <a:buNone/>
            </a:pPr>
            <a:endParaRPr lang="en-GB" dirty="0"/>
          </a:p>
        </p:txBody>
      </p:sp>
      <p:pic>
        <p:nvPicPr>
          <p:cNvPr id="5" name="Picture 4">
            <a:extLst>
              <a:ext uri="{FF2B5EF4-FFF2-40B4-BE49-F238E27FC236}">
                <a16:creationId xmlns:a16="http://schemas.microsoft.com/office/drawing/2014/main" id="{6C11F7EA-6288-60C4-29F0-0D722F762CEB}"/>
              </a:ext>
            </a:extLst>
          </p:cNvPr>
          <p:cNvPicPr>
            <a:picLocks noChangeAspect="1"/>
          </p:cNvPicPr>
          <p:nvPr/>
        </p:nvPicPr>
        <p:blipFill>
          <a:blip r:embed="rId3"/>
          <a:srcRect l="51771" t="21852" r="4479" b="14699"/>
          <a:stretch/>
        </p:blipFill>
        <p:spPr>
          <a:xfrm>
            <a:off x="622300" y="2586038"/>
            <a:ext cx="5334000" cy="3330575"/>
          </a:xfrm>
          <a:prstGeom prst="rect">
            <a:avLst/>
          </a:prstGeom>
        </p:spPr>
      </p:pic>
      <p:pic>
        <p:nvPicPr>
          <p:cNvPr id="7" name="Picture 6">
            <a:extLst>
              <a:ext uri="{FF2B5EF4-FFF2-40B4-BE49-F238E27FC236}">
                <a16:creationId xmlns:a16="http://schemas.microsoft.com/office/drawing/2014/main" id="{BC43DCF3-5E75-7FB9-AD75-2EB9C28DB64A}"/>
              </a:ext>
            </a:extLst>
          </p:cNvPr>
          <p:cNvPicPr>
            <a:picLocks noChangeAspect="1"/>
          </p:cNvPicPr>
          <p:nvPr/>
        </p:nvPicPr>
        <p:blipFill>
          <a:blip r:embed="rId4"/>
          <a:srcRect l="52395" t="21667" r="3334" b="62407"/>
          <a:stretch/>
        </p:blipFill>
        <p:spPr>
          <a:xfrm>
            <a:off x="685800" y="5588000"/>
            <a:ext cx="5397500" cy="1092200"/>
          </a:xfrm>
          <a:prstGeom prst="rect">
            <a:avLst/>
          </a:prstGeom>
        </p:spPr>
      </p:pic>
      <p:pic>
        <p:nvPicPr>
          <p:cNvPr id="9" name="Picture 8">
            <a:extLst>
              <a:ext uri="{FF2B5EF4-FFF2-40B4-BE49-F238E27FC236}">
                <a16:creationId xmlns:a16="http://schemas.microsoft.com/office/drawing/2014/main" id="{9E0C5292-CF30-2580-5271-33F37BB0A106}"/>
              </a:ext>
            </a:extLst>
          </p:cNvPr>
          <p:cNvPicPr>
            <a:picLocks noChangeAspect="1"/>
          </p:cNvPicPr>
          <p:nvPr/>
        </p:nvPicPr>
        <p:blipFill>
          <a:blip r:embed="rId5"/>
          <a:srcRect l="53125" t="31296" r="3125" b="13727"/>
          <a:stretch/>
        </p:blipFill>
        <p:spPr>
          <a:xfrm>
            <a:off x="5956300" y="2722562"/>
            <a:ext cx="5334000" cy="3770313"/>
          </a:xfrm>
          <a:prstGeom prst="rect">
            <a:avLst/>
          </a:prstGeom>
        </p:spPr>
      </p:pic>
    </p:spTree>
    <p:extLst>
      <p:ext uri="{BB962C8B-B14F-4D97-AF65-F5344CB8AC3E}">
        <p14:creationId xmlns:p14="http://schemas.microsoft.com/office/powerpoint/2010/main" val="20338680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22 Best KPI Dashboard Software &amp;amp; Tools (Reviewed) | Scoro">
            <a:extLst>
              <a:ext uri="{FF2B5EF4-FFF2-40B4-BE49-F238E27FC236}">
                <a16:creationId xmlns:a16="http://schemas.microsoft.com/office/drawing/2014/main" id="{45324838-0F5C-EA83-9285-725CEEBFCA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26468"/>
            <a:ext cx="12192000" cy="7684468"/>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DC207900-A464-9CC1-FDD4-8F90A78A67B0}"/>
                  </a:ext>
                </a:extLst>
              </p14:cNvPr>
              <p14:cNvContentPartPr/>
              <p14:nvPr/>
            </p14:nvContentPartPr>
            <p14:xfrm>
              <a:off x="3091511" y="1975828"/>
              <a:ext cx="1132200" cy="1534680"/>
            </p14:xfrm>
          </p:contentPart>
        </mc:Choice>
        <mc:Fallback xmlns="">
          <p:pic>
            <p:nvPicPr>
              <p:cNvPr id="3" name="Ink 2">
                <a:extLst>
                  <a:ext uri="{FF2B5EF4-FFF2-40B4-BE49-F238E27FC236}">
                    <a16:creationId xmlns:a16="http://schemas.microsoft.com/office/drawing/2014/main" id="{DC207900-A464-9CC1-FDD4-8F90A78A67B0}"/>
                  </a:ext>
                </a:extLst>
              </p:cNvPr>
              <p:cNvPicPr/>
              <p:nvPr/>
            </p:nvPicPr>
            <p:blipFill>
              <a:blip r:embed="rId5"/>
              <a:stretch>
                <a:fillRect/>
              </a:stretch>
            </p:blipFill>
            <p:spPr>
              <a:xfrm>
                <a:off x="3028871" y="1913188"/>
                <a:ext cx="1257840" cy="16603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4" name="Ink 3">
                <a:extLst>
                  <a:ext uri="{FF2B5EF4-FFF2-40B4-BE49-F238E27FC236}">
                    <a16:creationId xmlns:a16="http://schemas.microsoft.com/office/drawing/2014/main" id="{C95DCF33-DBF1-1A6B-AC4E-832E72C4E8E4}"/>
                  </a:ext>
                </a:extLst>
              </p14:cNvPr>
              <p14:cNvContentPartPr/>
              <p14:nvPr/>
            </p14:nvContentPartPr>
            <p14:xfrm>
              <a:off x="7032431" y="3552988"/>
              <a:ext cx="1076760" cy="118440"/>
            </p14:xfrm>
          </p:contentPart>
        </mc:Choice>
        <mc:Fallback xmlns="">
          <p:pic>
            <p:nvPicPr>
              <p:cNvPr id="4" name="Ink 3">
                <a:extLst>
                  <a:ext uri="{FF2B5EF4-FFF2-40B4-BE49-F238E27FC236}">
                    <a16:creationId xmlns:a16="http://schemas.microsoft.com/office/drawing/2014/main" id="{C95DCF33-DBF1-1A6B-AC4E-832E72C4E8E4}"/>
                  </a:ext>
                </a:extLst>
              </p:cNvPr>
              <p:cNvPicPr/>
              <p:nvPr/>
            </p:nvPicPr>
            <p:blipFill>
              <a:blip r:embed="rId7"/>
              <a:stretch>
                <a:fillRect/>
              </a:stretch>
            </p:blipFill>
            <p:spPr>
              <a:xfrm>
                <a:off x="6969431" y="3489988"/>
                <a:ext cx="1202400" cy="244080"/>
              </a:xfrm>
              <a:prstGeom prst="rect">
                <a:avLst/>
              </a:prstGeom>
            </p:spPr>
          </p:pic>
        </mc:Fallback>
      </mc:AlternateContent>
    </p:spTree>
    <p:extLst>
      <p:ext uri="{BB962C8B-B14F-4D97-AF65-F5344CB8AC3E}">
        <p14:creationId xmlns:p14="http://schemas.microsoft.com/office/powerpoint/2010/main" val="15177186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design, sketch, graphics&#10;&#10;Description automatically generated">
            <a:extLst>
              <a:ext uri="{FF2B5EF4-FFF2-40B4-BE49-F238E27FC236}">
                <a16:creationId xmlns:a16="http://schemas.microsoft.com/office/drawing/2014/main" id="{18269DC9-514D-0394-D19E-B3C19B2FC044}"/>
              </a:ext>
            </a:extLst>
          </p:cNvPr>
          <p:cNvPicPr>
            <a:picLocks noChangeAspect="1"/>
          </p:cNvPicPr>
          <p:nvPr/>
        </p:nvPicPr>
        <p:blipFill rotWithShape="1">
          <a:blip r:embed="rId3">
            <a:extLst>
              <a:ext uri="{28A0092B-C50C-407E-A947-70E740481C1C}">
                <a14:useLocalDpi xmlns:a14="http://schemas.microsoft.com/office/drawing/2010/main" val="0"/>
              </a:ext>
            </a:extLst>
          </a:blip>
          <a:srcRect l="1"/>
          <a:stretch/>
        </p:blipFill>
        <p:spPr>
          <a:xfrm>
            <a:off x="20" y="-22"/>
            <a:ext cx="12191977" cy="6858022"/>
          </a:xfrm>
          <a:prstGeom prst="rect">
            <a:avLst/>
          </a:prstGeom>
        </p:spPr>
      </p:pic>
      <p:sp>
        <p:nvSpPr>
          <p:cNvPr id="19" name="Rectangle 18">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a:xfrm>
            <a:off x="643466" y="3603812"/>
            <a:ext cx="5452529" cy="1008529"/>
          </a:xfrm>
        </p:spPr>
        <p:txBody>
          <a:bodyPr anchor="b">
            <a:normAutofit/>
          </a:bodyPr>
          <a:lstStyle/>
          <a:p>
            <a:pPr algn="l"/>
            <a:endParaRPr lang="en-GB" dirty="0">
              <a:solidFill>
                <a:srgbClr val="FFFFFF"/>
              </a:solidFill>
            </a:endParaRPr>
          </a:p>
          <a:p>
            <a:pPr algn="l"/>
            <a:endParaRPr lang="en-GB" dirty="0">
              <a:solidFill>
                <a:srgbClr val="FFFFFF"/>
              </a:solidFill>
            </a:endParaRPr>
          </a:p>
        </p:txBody>
      </p:sp>
      <p:sp>
        <p:nvSpPr>
          <p:cNvPr id="21" name="Rectangle 2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827108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6CB591-564F-C5E0-E9DF-6E7D18D01FB7}"/>
              </a:ext>
            </a:extLst>
          </p:cNvPr>
          <p:cNvSpPr>
            <a:spLocks noGrp="1"/>
          </p:cNvSpPr>
          <p:nvPr>
            <p:ph type="title"/>
          </p:nvPr>
        </p:nvSpPr>
        <p:spPr>
          <a:xfrm>
            <a:off x="761803" y="350196"/>
            <a:ext cx="4646904" cy="1624520"/>
          </a:xfrm>
        </p:spPr>
        <p:txBody>
          <a:bodyPr anchor="ctr">
            <a:normAutofit/>
          </a:bodyPr>
          <a:lstStyle/>
          <a:p>
            <a:r>
              <a:rPr lang="en-GB" sz="4000" dirty="0"/>
              <a:t>Excel Spreadsheets</a:t>
            </a:r>
          </a:p>
        </p:txBody>
      </p:sp>
      <p:sp>
        <p:nvSpPr>
          <p:cNvPr id="3" name="Content Placeholder 2">
            <a:extLst>
              <a:ext uri="{FF2B5EF4-FFF2-40B4-BE49-F238E27FC236}">
                <a16:creationId xmlns:a16="http://schemas.microsoft.com/office/drawing/2014/main" id="{B68BC818-C6B6-E58E-3BFD-734F92919593}"/>
              </a:ext>
            </a:extLst>
          </p:cNvPr>
          <p:cNvSpPr>
            <a:spLocks noGrp="1"/>
          </p:cNvSpPr>
          <p:nvPr>
            <p:ph idx="1"/>
          </p:nvPr>
        </p:nvSpPr>
        <p:spPr>
          <a:xfrm>
            <a:off x="761802" y="2743200"/>
            <a:ext cx="4646905" cy="3613149"/>
          </a:xfrm>
        </p:spPr>
        <p:txBody>
          <a:bodyPr anchor="ctr">
            <a:normAutofit/>
          </a:bodyPr>
          <a:lstStyle/>
          <a:p>
            <a:pPr marL="0" indent="0">
              <a:buNone/>
            </a:pPr>
            <a:r>
              <a:rPr lang="en-GB" sz="2000" dirty="0"/>
              <a:t>Can help with the following</a:t>
            </a:r>
          </a:p>
          <a:p>
            <a:pPr>
              <a:buFont typeface="Arial" panose="020B0604020202020204" pitchFamily="34" charset="0"/>
              <a:buChar char="•"/>
            </a:pPr>
            <a:r>
              <a:rPr lang="en-GB" sz="2000" dirty="0"/>
              <a:t>Financial analysis and budgeting</a:t>
            </a:r>
          </a:p>
          <a:p>
            <a:pPr>
              <a:buFont typeface="Arial" panose="020B0604020202020204" pitchFamily="34" charset="0"/>
              <a:buChar char="•"/>
            </a:pPr>
            <a:r>
              <a:rPr lang="en-GB" sz="2000" dirty="0"/>
              <a:t>Project management and scheduling</a:t>
            </a:r>
          </a:p>
          <a:p>
            <a:pPr>
              <a:buFont typeface="Arial" panose="020B0604020202020204" pitchFamily="34" charset="0"/>
              <a:buChar char="•"/>
            </a:pPr>
            <a:r>
              <a:rPr lang="en-GB" sz="2000" dirty="0"/>
              <a:t>Data entry and record-keeping</a:t>
            </a:r>
          </a:p>
          <a:p>
            <a:pPr>
              <a:buFont typeface="Arial" panose="020B0604020202020204" pitchFamily="34" charset="0"/>
              <a:buChar char="•"/>
            </a:pPr>
            <a:r>
              <a:rPr lang="en-GB" sz="2000" dirty="0"/>
              <a:t>Scientific data analysis and </a:t>
            </a:r>
            <a:r>
              <a:rPr lang="en-GB" sz="2000" dirty="0" err="1"/>
              <a:t>modeling</a:t>
            </a:r>
            <a:endParaRPr lang="en-GB" sz="2000" dirty="0"/>
          </a:p>
          <a:p>
            <a:pPr>
              <a:buFont typeface="Arial" panose="020B0604020202020204" pitchFamily="34" charset="0"/>
              <a:buChar char="•"/>
            </a:pPr>
            <a:r>
              <a:rPr lang="en-GB" sz="2000" dirty="0"/>
              <a:t>Business intelligence and reporting</a:t>
            </a:r>
          </a:p>
          <a:p>
            <a:endParaRPr lang="en-GB" sz="2000" dirty="0"/>
          </a:p>
        </p:txBody>
      </p:sp>
      <p:pic>
        <p:nvPicPr>
          <p:cNvPr id="5" name="Picture 4" descr="Calculator, pen, compass, money and a paper with graphs printed on it">
            <a:extLst>
              <a:ext uri="{FF2B5EF4-FFF2-40B4-BE49-F238E27FC236}">
                <a16:creationId xmlns:a16="http://schemas.microsoft.com/office/drawing/2014/main" id="{30EEAE95-ABE6-99AE-80B7-3884007A2320}"/>
              </a:ext>
            </a:extLst>
          </p:cNvPr>
          <p:cNvPicPr>
            <a:picLocks noChangeAspect="1"/>
          </p:cNvPicPr>
          <p:nvPr/>
        </p:nvPicPr>
        <p:blipFill rotWithShape="1">
          <a:blip r:embed="rId3"/>
          <a:srcRect l="25303" r="21080" b="-2"/>
          <a:stretch/>
        </p:blipFill>
        <p:spPr>
          <a:xfrm>
            <a:off x="6096000" y="1"/>
            <a:ext cx="6102825" cy="6858000"/>
          </a:xfrm>
          <a:prstGeom prst="rect">
            <a:avLst/>
          </a:prstGeom>
        </p:spPr>
      </p:pic>
    </p:spTree>
    <p:extLst>
      <p:ext uri="{BB962C8B-B14F-4D97-AF65-F5344CB8AC3E}">
        <p14:creationId xmlns:p14="http://schemas.microsoft.com/office/powerpoint/2010/main" val="2747859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090A6-1BD2-CDCE-97E7-46C262FA1F07}"/>
              </a:ext>
            </a:extLst>
          </p:cNvPr>
          <p:cNvSpPr>
            <a:spLocks noGrp="1"/>
          </p:cNvSpPr>
          <p:nvPr>
            <p:ph type="title"/>
          </p:nvPr>
        </p:nvSpPr>
        <p:spPr>
          <a:xfrm>
            <a:off x="5868557" y="1138036"/>
            <a:ext cx="5444382" cy="1402470"/>
          </a:xfrm>
        </p:spPr>
        <p:txBody>
          <a:bodyPr anchor="t">
            <a:normAutofit/>
          </a:bodyPr>
          <a:lstStyle/>
          <a:p>
            <a:r>
              <a:rPr lang="en-GB" sz="3200" dirty="0"/>
              <a:t>Excel Spreadsheets include functions such as:</a:t>
            </a:r>
          </a:p>
        </p:txBody>
      </p:sp>
      <p:pic>
        <p:nvPicPr>
          <p:cNvPr id="5" name="Picture 4" descr="Computer script on a screen">
            <a:extLst>
              <a:ext uri="{FF2B5EF4-FFF2-40B4-BE49-F238E27FC236}">
                <a16:creationId xmlns:a16="http://schemas.microsoft.com/office/drawing/2014/main" id="{B8778DA0-0F1D-D858-B01E-FED2944C76D8}"/>
              </a:ext>
            </a:extLst>
          </p:cNvPr>
          <p:cNvPicPr>
            <a:picLocks noChangeAspect="1"/>
          </p:cNvPicPr>
          <p:nvPr/>
        </p:nvPicPr>
        <p:blipFill rotWithShape="1">
          <a:blip r:embed="rId3"/>
          <a:srcRect l="5045" r="44817"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F438B8E-838F-EDB5-529A-71054F1C354F}"/>
              </a:ext>
            </a:extLst>
          </p:cNvPr>
          <p:cNvSpPr>
            <a:spLocks noGrp="1"/>
          </p:cNvSpPr>
          <p:nvPr>
            <p:ph idx="1"/>
          </p:nvPr>
        </p:nvSpPr>
        <p:spPr>
          <a:xfrm>
            <a:off x="5868557" y="2551176"/>
            <a:ext cx="5444382" cy="3591207"/>
          </a:xfrm>
        </p:spPr>
        <p:txBody>
          <a:bodyPr>
            <a:normAutofit/>
          </a:bodyPr>
          <a:lstStyle/>
          <a:p>
            <a:r>
              <a:rPr lang="en-GB" sz="2000" dirty="0"/>
              <a:t>Data entry and organization</a:t>
            </a:r>
          </a:p>
          <a:p>
            <a:r>
              <a:rPr lang="en-GB" sz="2000" dirty="0"/>
              <a:t>Formulas and functions</a:t>
            </a:r>
          </a:p>
          <a:p>
            <a:r>
              <a:rPr lang="en-GB" sz="2000" dirty="0"/>
              <a:t>Data analysis</a:t>
            </a:r>
          </a:p>
          <a:p>
            <a:r>
              <a:rPr lang="en-GB" sz="2000" dirty="0"/>
              <a:t>Formatting</a:t>
            </a:r>
          </a:p>
          <a:p>
            <a:r>
              <a:rPr lang="en-GB" sz="2000" dirty="0"/>
              <a:t>Macros and automation</a:t>
            </a:r>
          </a:p>
          <a:p>
            <a:r>
              <a:rPr lang="en-GB" sz="2000" dirty="0"/>
              <a:t>Data import and export</a:t>
            </a:r>
          </a:p>
        </p:txBody>
      </p:sp>
    </p:spTree>
    <p:extLst>
      <p:ext uri="{BB962C8B-B14F-4D97-AF65-F5344CB8AC3E}">
        <p14:creationId xmlns:p14="http://schemas.microsoft.com/office/powerpoint/2010/main" val="28455837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D32874-D8CF-19BD-5DF9-15A6CC8DCFA6}"/>
              </a:ext>
            </a:extLst>
          </p:cNvPr>
          <p:cNvSpPr>
            <a:spLocks noGrp="1"/>
          </p:cNvSpPr>
          <p:nvPr>
            <p:ph type="title"/>
          </p:nvPr>
        </p:nvSpPr>
        <p:spPr>
          <a:xfrm>
            <a:off x="838200" y="556995"/>
            <a:ext cx="10515600" cy="1133693"/>
          </a:xfrm>
        </p:spPr>
        <p:txBody>
          <a:bodyPr>
            <a:normAutofit/>
          </a:bodyPr>
          <a:lstStyle/>
          <a:p>
            <a:r>
              <a:rPr lang="en-GB" sz="5200"/>
              <a:t>Basic Excel Formulars </a:t>
            </a:r>
          </a:p>
        </p:txBody>
      </p:sp>
      <p:graphicFrame>
        <p:nvGraphicFramePr>
          <p:cNvPr id="11" name="Content Placeholder 2">
            <a:extLst>
              <a:ext uri="{FF2B5EF4-FFF2-40B4-BE49-F238E27FC236}">
                <a16:creationId xmlns:a16="http://schemas.microsoft.com/office/drawing/2014/main" id="{B7CA1CA2-2CBB-64D2-3A86-F319C7571B74}"/>
              </a:ext>
            </a:extLst>
          </p:cNvPr>
          <p:cNvGraphicFramePr>
            <a:graphicFrameLocks noGrp="1"/>
          </p:cNvGraphicFramePr>
          <p:nvPr>
            <p:ph idx="1"/>
            <p:extLst>
              <p:ext uri="{D42A27DB-BD31-4B8C-83A1-F6EECF244321}">
                <p14:modId xmlns:p14="http://schemas.microsoft.com/office/powerpoint/2010/main" val="16595418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67384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042843-AB6D-DC56-0640-8A24A82CA009}"/>
              </a:ext>
            </a:extLst>
          </p:cNvPr>
          <p:cNvSpPr>
            <a:spLocks noGrp="1"/>
          </p:cNvSpPr>
          <p:nvPr>
            <p:ph type="title"/>
          </p:nvPr>
        </p:nvSpPr>
        <p:spPr>
          <a:xfrm>
            <a:off x="838200" y="1195697"/>
            <a:ext cx="3200400" cy="4238118"/>
          </a:xfrm>
        </p:spPr>
        <p:txBody>
          <a:bodyPr>
            <a:normAutofit/>
          </a:bodyPr>
          <a:lstStyle/>
          <a:p>
            <a:r>
              <a:rPr lang="en-GB">
                <a:solidFill>
                  <a:schemeClr val="bg1"/>
                </a:solidFill>
              </a:rPr>
              <a:t>Spreed sheets</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881936AE-DE75-36BC-54A1-E029BB2099E6}"/>
              </a:ext>
            </a:extLst>
          </p:cNvPr>
          <p:cNvGraphicFramePr>
            <a:graphicFrameLocks noGrp="1"/>
          </p:cNvGraphicFramePr>
          <p:nvPr>
            <p:ph idx="1"/>
            <p:extLst>
              <p:ext uri="{D42A27DB-BD31-4B8C-83A1-F6EECF244321}">
                <p14:modId xmlns:p14="http://schemas.microsoft.com/office/powerpoint/2010/main" val="1130273496"/>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0144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Online Media 1" title="Excel Tutorial for Beginners">
            <a:hlinkClick r:id="" action="ppaction://media"/>
            <a:extLst>
              <a:ext uri="{FF2B5EF4-FFF2-40B4-BE49-F238E27FC236}">
                <a16:creationId xmlns:a16="http://schemas.microsoft.com/office/drawing/2014/main" id="{E4B13904-B4C8-B9AE-4A63-2AD567BE4170}"/>
              </a:ext>
            </a:extLst>
          </p:cNvPr>
          <p:cNvPicPr>
            <a:picLocks noRot="1" noChangeAspect="1"/>
          </p:cNvPicPr>
          <p:nvPr>
            <a:videoFile r:link="rId1"/>
          </p:nvPr>
        </p:nvPicPr>
        <p:blipFill>
          <a:blip r:embed="rId3"/>
          <a:stretch>
            <a:fillRect/>
          </a:stretch>
        </p:blipFill>
        <p:spPr>
          <a:xfrm>
            <a:off x="836177" y="457200"/>
            <a:ext cx="10519646" cy="5943600"/>
          </a:xfrm>
          <a:prstGeom prst="rect">
            <a:avLst/>
          </a:prstGeom>
        </p:spPr>
      </p:pic>
    </p:spTree>
    <p:extLst>
      <p:ext uri="{BB962C8B-B14F-4D97-AF65-F5344CB8AC3E}">
        <p14:creationId xmlns:p14="http://schemas.microsoft.com/office/powerpoint/2010/main" val="657051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7" name="Group 16">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21" name="Freeform: Shape 20">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8" name="Group 17">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23" name="Freeform: Shape 2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3">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0BE495FF-5B0E-B3A0-A708-F7FAAEFFD6A7}"/>
              </a:ext>
            </a:extLst>
          </p:cNvPr>
          <p:cNvSpPr>
            <a:spLocks noGrp="1"/>
          </p:cNvSpPr>
          <p:nvPr>
            <p:ph type="title"/>
          </p:nvPr>
        </p:nvSpPr>
        <p:spPr>
          <a:xfrm>
            <a:off x="838199" y="1120676"/>
            <a:ext cx="7021513" cy="2308324"/>
          </a:xfrm>
        </p:spPr>
        <p:txBody>
          <a:bodyPr vert="horz" lIns="91440" tIns="45720" rIns="91440" bIns="45720" rtlCol="0" anchor="b">
            <a:normAutofit/>
          </a:bodyPr>
          <a:lstStyle/>
          <a:p>
            <a:r>
              <a:rPr lang="en-US" sz="7200" kern="1200" dirty="0">
                <a:solidFill>
                  <a:schemeClr val="bg1"/>
                </a:solidFill>
                <a:latin typeface="+mj-lt"/>
                <a:ea typeface="+mj-ea"/>
                <a:cs typeface="+mj-cs"/>
              </a:rPr>
              <a:t>Business Intelligence (BI)</a:t>
            </a:r>
          </a:p>
        </p:txBody>
      </p:sp>
      <p:sp>
        <p:nvSpPr>
          <p:cNvPr id="6" name="Content Placeholder 5">
            <a:extLst>
              <a:ext uri="{FF2B5EF4-FFF2-40B4-BE49-F238E27FC236}">
                <a16:creationId xmlns:a16="http://schemas.microsoft.com/office/drawing/2014/main" id="{2A1AAA8C-ADE6-39B3-77DD-3A215736CA7A}"/>
              </a:ext>
            </a:extLst>
          </p:cNvPr>
          <p:cNvSpPr>
            <a:spLocks noGrp="1"/>
          </p:cNvSpPr>
          <p:nvPr>
            <p:ph idx="1"/>
          </p:nvPr>
        </p:nvSpPr>
        <p:spPr>
          <a:xfrm>
            <a:off x="835024" y="3809999"/>
            <a:ext cx="7025753" cy="1012778"/>
          </a:xfrm>
        </p:spPr>
        <p:txBody>
          <a:bodyPr vert="horz" lIns="91440" tIns="45720" rIns="91440" bIns="45720" rtlCol="0">
            <a:normAutofit/>
          </a:bodyPr>
          <a:lstStyle/>
          <a:p>
            <a:pPr marL="0" indent="0">
              <a:buNone/>
            </a:pPr>
            <a:r>
              <a:rPr lang="en-US" sz="2400" kern="1200" dirty="0">
                <a:solidFill>
                  <a:schemeClr val="bg1"/>
                </a:solidFill>
                <a:latin typeface="+mn-lt"/>
                <a:ea typeface="+mn-ea"/>
                <a:cs typeface="+mn-cs"/>
              </a:rPr>
              <a:t>What is it and how is it different from Data Analysis </a:t>
            </a:r>
          </a:p>
        </p:txBody>
      </p:sp>
    </p:spTree>
    <p:extLst>
      <p:ext uri="{BB962C8B-B14F-4D97-AF65-F5344CB8AC3E}">
        <p14:creationId xmlns:p14="http://schemas.microsoft.com/office/powerpoint/2010/main" val="10636076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is Business Intelligence? Simple Explanation in 1 Minute">
            <a:hlinkClick r:id="" action="ppaction://media"/>
            <a:extLst>
              <a:ext uri="{FF2B5EF4-FFF2-40B4-BE49-F238E27FC236}">
                <a16:creationId xmlns:a16="http://schemas.microsoft.com/office/drawing/2014/main" id="{4C565A12-E8A3-9FBB-77D9-328861269C38}"/>
              </a:ext>
            </a:extLst>
          </p:cNvPr>
          <p:cNvPicPr>
            <a:picLocks noRot="1" noChangeAspect="1"/>
          </p:cNvPicPr>
          <p:nvPr>
            <a:videoFile r:link="rId1"/>
          </p:nvPr>
        </p:nvPicPr>
        <p:blipFill>
          <a:blip r:embed="rId3"/>
          <a:stretch>
            <a:fillRect/>
          </a:stretch>
        </p:blipFill>
        <p:spPr>
          <a:xfrm>
            <a:off x="217047" y="166255"/>
            <a:ext cx="11815626" cy="6556663"/>
          </a:xfrm>
          <a:prstGeom prst="rect">
            <a:avLst/>
          </a:prstGeom>
        </p:spPr>
      </p:pic>
    </p:spTree>
    <p:extLst>
      <p:ext uri="{BB962C8B-B14F-4D97-AF65-F5344CB8AC3E}">
        <p14:creationId xmlns:p14="http://schemas.microsoft.com/office/powerpoint/2010/main" val="868398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E3D9F0-A216-4715-5F34-8C5EE288A850}"/>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sz="4200" kern="1200">
                <a:latin typeface="+mj-lt"/>
                <a:ea typeface="+mj-ea"/>
                <a:cs typeface="+mj-cs"/>
              </a:rPr>
              <a:t>Data analysis and business intelligence are closely related with distinct concepts. </a:t>
            </a:r>
          </a:p>
        </p:txBody>
      </p:sp>
      <p:sp>
        <p:nvSpPr>
          <p:cNvPr id="33"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7" name="Content Placeholder 10">
            <a:extLst>
              <a:ext uri="{FF2B5EF4-FFF2-40B4-BE49-F238E27FC236}">
                <a16:creationId xmlns:a16="http://schemas.microsoft.com/office/drawing/2014/main" id="{9A46A0FE-6E72-8E2B-3F81-E13D2D49F2C4}"/>
              </a:ext>
            </a:extLst>
          </p:cNvPr>
          <p:cNvGraphicFramePr>
            <a:graphicFrameLocks noGrp="1"/>
          </p:cNvGraphicFramePr>
          <p:nvPr>
            <p:ph idx="1"/>
            <p:extLst>
              <p:ext uri="{D42A27DB-BD31-4B8C-83A1-F6EECF244321}">
                <p14:modId xmlns:p14="http://schemas.microsoft.com/office/powerpoint/2010/main" val="1618214685"/>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35732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BF60DB-A9BA-F246-AB76-1E8DEAA629BB}"/>
              </a:ext>
            </a:extLst>
          </p:cNvPr>
          <p:cNvSpPr>
            <a:spLocks noGrp="1"/>
          </p:cNvSpPr>
          <p:nvPr>
            <p:ph type="title"/>
          </p:nvPr>
        </p:nvSpPr>
        <p:spPr>
          <a:xfrm>
            <a:off x="586478" y="1683756"/>
            <a:ext cx="3115265" cy="2396359"/>
          </a:xfrm>
        </p:spPr>
        <p:txBody>
          <a:bodyPr vert="horz" lIns="91440" tIns="45720" rIns="91440" bIns="45720" rtlCol="0" anchor="b">
            <a:normAutofit/>
          </a:bodyPr>
          <a:lstStyle/>
          <a:p>
            <a:pPr algn="r"/>
            <a:r>
              <a:rPr lang="en-US" sz="4000" kern="1200" dirty="0">
                <a:solidFill>
                  <a:srgbClr val="FFFFFF"/>
                </a:solidFill>
                <a:latin typeface="+mj-lt"/>
                <a:ea typeface="+mj-ea"/>
                <a:cs typeface="+mj-cs"/>
              </a:rPr>
              <a:t>Scope</a:t>
            </a:r>
            <a:br>
              <a:rPr lang="en-US" sz="4000" kern="1200" dirty="0">
                <a:solidFill>
                  <a:srgbClr val="FFFFFF"/>
                </a:solidFill>
                <a:latin typeface="+mj-lt"/>
                <a:ea typeface="+mj-ea"/>
                <a:cs typeface="+mj-cs"/>
              </a:rPr>
            </a:br>
            <a:r>
              <a:rPr lang="en-GB" sz="1400" dirty="0">
                <a:solidFill>
                  <a:schemeClr val="bg1"/>
                </a:solidFill>
              </a:rPr>
              <a:t>Scope, in the context of data analysis and business intelligence, refers to the extent or range of the area that is being considered or analysed. It defines the boundaries and limits of what is included or covered in a particular analysis or intelligence initiative</a:t>
            </a:r>
            <a:r>
              <a:rPr lang="en-GB" sz="1400" dirty="0"/>
              <a:t>.</a:t>
            </a:r>
            <a:br>
              <a:rPr lang="en-GB" sz="1400" dirty="0"/>
            </a:br>
            <a:endParaRPr lang="en-US" sz="1400" kern="1200" dirty="0">
              <a:solidFill>
                <a:srgbClr val="FFFFFF"/>
              </a:solidFill>
              <a:latin typeface="+mj-lt"/>
              <a:ea typeface="+mj-ea"/>
              <a:cs typeface="+mj-cs"/>
            </a:endParaRPr>
          </a:p>
        </p:txBody>
      </p:sp>
      <p:sp>
        <p:nvSpPr>
          <p:cNvPr id="3" name="Text Placeholder 2">
            <a:extLst>
              <a:ext uri="{FF2B5EF4-FFF2-40B4-BE49-F238E27FC236}">
                <a16:creationId xmlns:a16="http://schemas.microsoft.com/office/drawing/2014/main" id="{D8504820-A974-1FFE-93EA-0FAF1C13C3F0}"/>
              </a:ext>
            </a:extLst>
          </p:cNvPr>
          <p:cNvSpPr>
            <a:spLocks/>
          </p:cNvSpPr>
          <p:nvPr/>
        </p:nvSpPr>
        <p:spPr>
          <a:xfrm>
            <a:off x="4905052" y="2048218"/>
            <a:ext cx="3270009" cy="522356"/>
          </a:xfrm>
          <a:prstGeom prst="rect">
            <a:avLst/>
          </a:prstGeom>
        </p:spPr>
        <p:txBody>
          <a:bodyPr/>
          <a:lstStyle/>
          <a:p>
            <a:pPr algn="ctr" defTabSz="576072">
              <a:spcAft>
                <a:spcPts val="600"/>
              </a:spcAft>
            </a:pPr>
            <a:r>
              <a:rPr lang="en-GB" sz="2400" b="1" kern="1200" dirty="0">
                <a:solidFill>
                  <a:schemeClr val="tx1"/>
                </a:solidFill>
                <a:latin typeface="+mn-lt"/>
                <a:ea typeface="+mn-ea"/>
                <a:cs typeface="+mn-cs"/>
              </a:rPr>
              <a:t>Data analysis</a:t>
            </a:r>
            <a:endParaRPr lang="en-GB" sz="2400" b="1" dirty="0"/>
          </a:p>
        </p:txBody>
      </p:sp>
      <p:sp>
        <p:nvSpPr>
          <p:cNvPr id="4" name="Content Placeholder 3">
            <a:extLst>
              <a:ext uri="{FF2B5EF4-FFF2-40B4-BE49-F238E27FC236}">
                <a16:creationId xmlns:a16="http://schemas.microsoft.com/office/drawing/2014/main" id="{6F31DF7E-EB1B-3DFC-BCF6-1EC8956C9620}"/>
              </a:ext>
            </a:extLst>
          </p:cNvPr>
          <p:cNvSpPr>
            <a:spLocks/>
          </p:cNvSpPr>
          <p:nvPr/>
        </p:nvSpPr>
        <p:spPr>
          <a:xfrm>
            <a:off x="4905052" y="2570574"/>
            <a:ext cx="3270009" cy="2336008"/>
          </a:xfrm>
          <a:prstGeom prst="rect">
            <a:avLst/>
          </a:prstGeom>
        </p:spPr>
        <p:txBody>
          <a:bodyPr/>
          <a:lstStyle/>
          <a:p>
            <a:pPr defTabSz="576072">
              <a:spcAft>
                <a:spcPts val="600"/>
              </a:spcAft>
            </a:pPr>
            <a:r>
              <a:rPr lang="en-GB" sz="2000" kern="1200" dirty="0">
                <a:solidFill>
                  <a:schemeClr val="tx1"/>
                </a:solidFill>
                <a:latin typeface="+mn-lt"/>
                <a:ea typeface="+mn-ea"/>
                <a:cs typeface="+mn-cs"/>
              </a:rPr>
              <a:t>Focuses on examining data sets to draw conclusions, identify patterns, and support decision-making.</a:t>
            </a:r>
          </a:p>
          <a:p>
            <a:pPr>
              <a:spcAft>
                <a:spcPts val="600"/>
              </a:spcAft>
            </a:pPr>
            <a:endParaRPr lang="en-GB" dirty="0"/>
          </a:p>
        </p:txBody>
      </p:sp>
      <p:sp>
        <p:nvSpPr>
          <p:cNvPr id="5" name="Text Placeholder 4">
            <a:extLst>
              <a:ext uri="{FF2B5EF4-FFF2-40B4-BE49-F238E27FC236}">
                <a16:creationId xmlns:a16="http://schemas.microsoft.com/office/drawing/2014/main" id="{E3F5168A-4762-A64D-87AB-B956E4B8DEBA}"/>
              </a:ext>
            </a:extLst>
          </p:cNvPr>
          <p:cNvSpPr>
            <a:spLocks/>
          </p:cNvSpPr>
          <p:nvPr/>
        </p:nvSpPr>
        <p:spPr>
          <a:xfrm>
            <a:off x="8285772" y="2048218"/>
            <a:ext cx="3286113" cy="522356"/>
          </a:xfrm>
          <a:prstGeom prst="rect">
            <a:avLst/>
          </a:prstGeom>
        </p:spPr>
        <p:txBody>
          <a:bodyPr/>
          <a:lstStyle/>
          <a:p>
            <a:pPr algn="ctr" defTabSz="576072">
              <a:spcAft>
                <a:spcPts val="600"/>
              </a:spcAft>
            </a:pPr>
            <a:r>
              <a:rPr lang="en-GB" sz="2400" b="1" kern="1200" dirty="0">
                <a:solidFill>
                  <a:schemeClr val="tx1"/>
                </a:solidFill>
                <a:latin typeface="+mn-lt"/>
                <a:ea typeface="+mn-ea"/>
                <a:cs typeface="+mn-cs"/>
              </a:rPr>
              <a:t>Business intelligence </a:t>
            </a:r>
            <a:endParaRPr lang="en-GB" sz="2400" b="1" dirty="0"/>
          </a:p>
        </p:txBody>
      </p:sp>
      <p:sp>
        <p:nvSpPr>
          <p:cNvPr id="6" name="Content Placeholder 5">
            <a:extLst>
              <a:ext uri="{FF2B5EF4-FFF2-40B4-BE49-F238E27FC236}">
                <a16:creationId xmlns:a16="http://schemas.microsoft.com/office/drawing/2014/main" id="{A183365B-EE6E-B8F5-E9C4-25787D6F4DA3}"/>
              </a:ext>
            </a:extLst>
          </p:cNvPr>
          <p:cNvSpPr>
            <a:spLocks/>
          </p:cNvSpPr>
          <p:nvPr/>
        </p:nvSpPr>
        <p:spPr>
          <a:xfrm>
            <a:off x="8285772" y="2570574"/>
            <a:ext cx="3286113" cy="2336008"/>
          </a:xfrm>
          <a:prstGeom prst="rect">
            <a:avLst/>
          </a:prstGeom>
        </p:spPr>
        <p:txBody>
          <a:bodyPr/>
          <a:lstStyle/>
          <a:p>
            <a:pPr defTabSz="576072">
              <a:spcAft>
                <a:spcPts val="600"/>
              </a:spcAft>
            </a:pPr>
            <a:r>
              <a:rPr lang="en-GB" sz="2000" kern="1200" dirty="0">
                <a:solidFill>
                  <a:schemeClr val="tx1"/>
                </a:solidFill>
                <a:latin typeface="+mn-lt"/>
                <a:ea typeface="+mn-ea"/>
                <a:cs typeface="+mn-cs"/>
              </a:rPr>
              <a:t>Encompasses a broader set of strategies, processes, and technologies used to analyse business data and provide actionable insights.</a:t>
            </a:r>
            <a:endParaRPr lang="en-GB" sz="2000" dirty="0"/>
          </a:p>
        </p:txBody>
      </p:sp>
    </p:spTree>
    <p:extLst>
      <p:ext uri="{BB962C8B-B14F-4D97-AF65-F5344CB8AC3E}">
        <p14:creationId xmlns:p14="http://schemas.microsoft.com/office/powerpoint/2010/main" val="1203796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09FD04-5956-EF74-65DF-AFD00E7B6495}"/>
              </a:ext>
            </a:extLst>
          </p:cNvPr>
          <p:cNvSpPr>
            <a:spLocks noGrp="1"/>
          </p:cNvSpPr>
          <p:nvPr>
            <p:ph type="title"/>
          </p:nvPr>
        </p:nvSpPr>
        <p:spPr>
          <a:xfrm>
            <a:off x="586478" y="1683756"/>
            <a:ext cx="3115265" cy="2396359"/>
          </a:xfrm>
        </p:spPr>
        <p:txBody>
          <a:bodyPr vert="horz" lIns="91440" tIns="45720" rIns="91440" bIns="45720" rtlCol="0" anchor="b">
            <a:normAutofit fontScale="90000"/>
          </a:bodyPr>
          <a:lstStyle/>
          <a:p>
            <a:r>
              <a:rPr lang="en-US" sz="4000" kern="1200" dirty="0">
                <a:solidFill>
                  <a:srgbClr val="FFFFFF"/>
                </a:solidFill>
                <a:latin typeface="+mj-lt"/>
                <a:ea typeface="+mj-ea"/>
                <a:cs typeface="+mj-cs"/>
              </a:rPr>
              <a:t>Purpose</a:t>
            </a:r>
            <a:br>
              <a:rPr lang="en-US" sz="4000" kern="1200" dirty="0">
                <a:solidFill>
                  <a:srgbClr val="FFFFFF"/>
                </a:solidFill>
                <a:latin typeface="+mj-lt"/>
                <a:ea typeface="+mj-ea"/>
                <a:cs typeface="+mj-cs"/>
              </a:rPr>
            </a:br>
            <a:r>
              <a:rPr lang="en-GB" sz="1400" dirty="0">
                <a:solidFill>
                  <a:schemeClr val="bg1"/>
                </a:solidFill>
              </a:rPr>
              <a:t>When discussing the purpose of data analysis and business intelligence, we are referring to the fundamental reasons and objectives behind conducting these activities. The purpose outlines the goals and intended outcomes that organizations seek to achieve by investing in data analysis and business intelligence initiatives.</a:t>
            </a:r>
            <a:br>
              <a:rPr lang="en-GB" sz="1400" dirty="0">
                <a:solidFill>
                  <a:schemeClr val="bg1"/>
                </a:solidFill>
              </a:rPr>
            </a:br>
            <a:br>
              <a:rPr lang="en-GB" sz="1400" dirty="0">
                <a:solidFill>
                  <a:schemeClr val="bg1"/>
                </a:solidFill>
              </a:rPr>
            </a:br>
            <a:endParaRPr lang="en-US" sz="1400" kern="1200" dirty="0">
              <a:solidFill>
                <a:schemeClr val="bg1"/>
              </a:solidFill>
              <a:latin typeface="+mj-lt"/>
              <a:ea typeface="+mj-ea"/>
              <a:cs typeface="+mj-cs"/>
            </a:endParaRPr>
          </a:p>
        </p:txBody>
      </p:sp>
      <p:sp>
        <p:nvSpPr>
          <p:cNvPr id="3" name="Text Placeholder 2">
            <a:extLst>
              <a:ext uri="{FF2B5EF4-FFF2-40B4-BE49-F238E27FC236}">
                <a16:creationId xmlns:a16="http://schemas.microsoft.com/office/drawing/2014/main" id="{06FD396F-1681-0E16-C92D-E5D337FB9472}"/>
              </a:ext>
            </a:extLst>
          </p:cNvPr>
          <p:cNvSpPr>
            <a:spLocks/>
          </p:cNvSpPr>
          <p:nvPr/>
        </p:nvSpPr>
        <p:spPr>
          <a:xfrm>
            <a:off x="4905052" y="2048218"/>
            <a:ext cx="3270009"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Data Analysis</a:t>
            </a:r>
          </a:p>
          <a:p>
            <a:pPr>
              <a:spcAft>
                <a:spcPts val="600"/>
              </a:spcAft>
            </a:pPr>
            <a:endParaRPr lang="en-GB" dirty="0"/>
          </a:p>
        </p:txBody>
      </p:sp>
      <p:sp>
        <p:nvSpPr>
          <p:cNvPr id="4" name="Content Placeholder 3">
            <a:extLst>
              <a:ext uri="{FF2B5EF4-FFF2-40B4-BE49-F238E27FC236}">
                <a16:creationId xmlns:a16="http://schemas.microsoft.com/office/drawing/2014/main" id="{56492959-C174-B62A-AB70-7B8498BF92F6}"/>
              </a:ext>
            </a:extLst>
          </p:cNvPr>
          <p:cNvSpPr>
            <a:spLocks/>
          </p:cNvSpPr>
          <p:nvPr/>
        </p:nvSpPr>
        <p:spPr>
          <a:xfrm>
            <a:off x="4905052" y="2570574"/>
            <a:ext cx="3270009" cy="2336008"/>
          </a:xfrm>
          <a:prstGeom prst="rect">
            <a:avLst/>
          </a:prstGeom>
        </p:spPr>
        <p:txBody>
          <a:bodyPr/>
          <a:lstStyle/>
          <a:p>
            <a:pPr defTabSz="576072">
              <a:spcAft>
                <a:spcPts val="600"/>
              </a:spcAft>
            </a:pPr>
            <a:r>
              <a:rPr lang="en-GB" sz="2000" kern="1200" dirty="0">
                <a:solidFill>
                  <a:schemeClr val="tx1"/>
                </a:solidFill>
                <a:latin typeface="+mn-lt"/>
                <a:ea typeface="+mn-ea"/>
                <a:cs typeface="+mn-cs"/>
              </a:rPr>
              <a:t>The purpose of data analysis is to extract meaningful insights and knowledge from data</a:t>
            </a:r>
            <a:endParaRPr lang="en-GB" sz="2000" dirty="0"/>
          </a:p>
        </p:txBody>
      </p:sp>
      <p:sp>
        <p:nvSpPr>
          <p:cNvPr id="5" name="Text Placeholder 4">
            <a:extLst>
              <a:ext uri="{FF2B5EF4-FFF2-40B4-BE49-F238E27FC236}">
                <a16:creationId xmlns:a16="http://schemas.microsoft.com/office/drawing/2014/main" id="{3DA1ECD0-46CB-A4F5-AA44-DB50BF68C807}"/>
              </a:ext>
            </a:extLst>
          </p:cNvPr>
          <p:cNvSpPr>
            <a:spLocks/>
          </p:cNvSpPr>
          <p:nvPr/>
        </p:nvSpPr>
        <p:spPr>
          <a:xfrm>
            <a:off x="8285772" y="2048218"/>
            <a:ext cx="3286113"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Business Intelligence </a:t>
            </a:r>
          </a:p>
          <a:p>
            <a:pPr>
              <a:spcAft>
                <a:spcPts val="600"/>
              </a:spcAft>
            </a:pPr>
            <a:endParaRPr lang="en-GB" dirty="0"/>
          </a:p>
        </p:txBody>
      </p:sp>
      <p:sp>
        <p:nvSpPr>
          <p:cNvPr id="6" name="Content Placeholder 5">
            <a:extLst>
              <a:ext uri="{FF2B5EF4-FFF2-40B4-BE49-F238E27FC236}">
                <a16:creationId xmlns:a16="http://schemas.microsoft.com/office/drawing/2014/main" id="{A22534E1-5198-1153-C2EB-B4BE321F392A}"/>
              </a:ext>
            </a:extLst>
          </p:cNvPr>
          <p:cNvSpPr>
            <a:spLocks/>
          </p:cNvSpPr>
          <p:nvPr/>
        </p:nvSpPr>
        <p:spPr>
          <a:xfrm>
            <a:off x="8285772" y="2570574"/>
            <a:ext cx="3286113" cy="2336008"/>
          </a:xfrm>
          <a:prstGeom prst="rect">
            <a:avLst/>
          </a:prstGeom>
        </p:spPr>
        <p:txBody>
          <a:bodyPr/>
          <a:lstStyle/>
          <a:p>
            <a:pPr defTabSz="576072">
              <a:spcAft>
                <a:spcPts val="600"/>
              </a:spcAft>
            </a:pPr>
            <a:r>
              <a:rPr lang="en-GB" sz="2000" kern="1200" dirty="0">
                <a:solidFill>
                  <a:schemeClr val="tx1"/>
                </a:solidFill>
                <a:latin typeface="+mn-lt"/>
                <a:ea typeface="+mn-ea"/>
                <a:cs typeface="+mn-cs"/>
              </a:rPr>
              <a:t>Empowers organizations to make data-driven decisions and improve overall business performance. </a:t>
            </a:r>
            <a:endParaRPr lang="en-GB" sz="2000" dirty="0"/>
          </a:p>
        </p:txBody>
      </p:sp>
    </p:spTree>
    <p:extLst>
      <p:ext uri="{BB962C8B-B14F-4D97-AF65-F5344CB8AC3E}">
        <p14:creationId xmlns:p14="http://schemas.microsoft.com/office/powerpoint/2010/main" val="33397988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4ED32-1CFD-9E08-67E7-09FDE5F9B696}"/>
              </a:ext>
            </a:extLst>
          </p:cNvPr>
          <p:cNvSpPr>
            <a:spLocks noGrp="1"/>
          </p:cNvSpPr>
          <p:nvPr>
            <p:ph type="title"/>
          </p:nvPr>
        </p:nvSpPr>
        <p:spPr>
          <a:xfrm>
            <a:off x="586478" y="1683756"/>
            <a:ext cx="3115265" cy="2396359"/>
          </a:xfrm>
        </p:spPr>
        <p:txBody>
          <a:bodyPr vert="horz" lIns="91440" tIns="45720" rIns="91440" bIns="45720" rtlCol="0" anchor="b">
            <a:normAutofit/>
          </a:bodyPr>
          <a:lstStyle/>
          <a:p>
            <a:pPr algn="r"/>
            <a:r>
              <a:rPr lang="en-US" sz="4000" kern="1200" dirty="0">
                <a:solidFill>
                  <a:srgbClr val="FFFFFF"/>
                </a:solidFill>
                <a:latin typeface="+mj-lt"/>
                <a:ea typeface="+mj-ea"/>
                <a:cs typeface="+mj-cs"/>
              </a:rPr>
              <a:t>Techniques</a:t>
            </a:r>
            <a:br>
              <a:rPr lang="en-US" sz="4000" kern="1200" dirty="0">
                <a:solidFill>
                  <a:srgbClr val="FFFFFF"/>
                </a:solidFill>
                <a:latin typeface="+mj-lt"/>
                <a:ea typeface="+mj-ea"/>
                <a:cs typeface="+mj-cs"/>
              </a:rPr>
            </a:br>
            <a:r>
              <a:rPr lang="en-GB" sz="1400" dirty="0">
                <a:solidFill>
                  <a:schemeClr val="bg1"/>
                </a:solidFill>
              </a:rPr>
              <a:t>When discussing techniques in the context of data analysis and business intelligence, we are referring to the specific methods, tools, and approaches used to collect, process, analyse, and visualize data. These techniques are employed to extract insights, discover patterns, and solve business problems.</a:t>
            </a:r>
            <a:br>
              <a:rPr lang="en-GB" sz="1400" dirty="0">
                <a:solidFill>
                  <a:schemeClr val="bg1"/>
                </a:solidFill>
              </a:rPr>
            </a:br>
            <a:endParaRPr lang="en-US" sz="1400" kern="1200" dirty="0">
              <a:solidFill>
                <a:schemeClr val="bg1"/>
              </a:solidFill>
              <a:latin typeface="+mj-lt"/>
              <a:ea typeface="+mj-ea"/>
              <a:cs typeface="+mj-cs"/>
            </a:endParaRPr>
          </a:p>
        </p:txBody>
      </p:sp>
      <p:sp>
        <p:nvSpPr>
          <p:cNvPr id="3" name="Text Placeholder 2">
            <a:extLst>
              <a:ext uri="{FF2B5EF4-FFF2-40B4-BE49-F238E27FC236}">
                <a16:creationId xmlns:a16="http://schemas.microsoft.com/office/drawing/2014/main" id="{21E5FD57-AA79-CB15-8FA1-4365B822F3C5}"/>
              </a:ext>
            </a:extLst>
          </p:cNvPr>
          <p:cNvSpPr>
            <a:spLocks/>
          </p:cNvSpPr>
          <p:nvPr/>
        </p:nvSpPr>
        <p:spPr>
          <a:xfrm>
            <a:off x="4905052" y="2048218"/>
            <a:ext cx="3270009"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Data Analysis</a:t>
            </a:r>
            <a:endParaRPr lang="en-GB" sz="2400" b="1" dirty="0"/>
          </a:p>
        </p:txBody>
      </p:sp>
      <p:sp>
        <p:nvSpPr>
          <p:cNvPr id="4" name="Content Placeholder 3">
            <a:extLst>
              <a:ext uri="{FF2B5EF4-FFF2-40B4-BE49-F238E27FC236}">
                <a16:creationId xmlns:a16="http://schemas.microsoft.com/office/drawing/2014/main" id="{8A1E3FB8-134A-0BB2-4798-8874174B4D41}"/>
              </a:ext>
            </a:extLst>
          </p:cNvPr>
          <p:cNvSpPr>
            <a:spLocks/>
          </p:cNvSpPr>
          <p:nvPr/>
        </p:nvSpPr>
        <p:spPr>
          <a:xfrm>
            <a:off x="4905052" y="2570574"/>
            <a:ext cx="3270009" cy="2336008"/>
          </a:xfrm>
          <a:prstGeom prst="rect">
            <a:avLst/>
          </a:prstGeom>
        </p:spPr>
        <p:txBody>
          <a:bodyPr/>
          <a:lstStyle/>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Statistical analysis</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Data mining</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Machine learning</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Text analytics</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Data visualization</a:t>
            </a:r>
            <a:endParaRPr lang="en-GB" sz="2000" dirty="0"/>
          </a:p>
        </p:txBody>
      </p:sp>
      <p:sp>
        <p:nvSpPr>
          <p:cNvPr id="5" name="Text Placeholder 4">
            <a:extLst>
              <a:ext uri="{FF2B5EF4-FFF2-40B4-BE49-F238E27FC236}">
                <a16:creationId xmlns:a16="http://schemas.microsoft.com/office/drawing/2014/main" id="{656C187F-2F5A-1F48-8D58-ED2D253113B6}"/>
              </a:ext>
            </a:extLst>
          </p:cNvPr>
          <p:cNvSpPr>
            <a:spLocks/>
          </p:cNvSpPr>
          <p:nvPr/>
        </p:nvSpPr>
        <p:spPr>
          <a:xfrm>
            <a:off x="8285772" y="2048218"/>
            <a:ext cx="3286113"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Business Intelligence</a:t>
            </a:r>
            <a:endParaRPr lang="en-GB" sz="2400" b="1" dirty="0"/>
          </a:p>
        </p:txBody>
      </p:sp>
      <p:sp>
        <p:nvSpPr>
          <p:cNvPr id="6" name="Content Placeholder 5">
            <a:extLst>
              <a:ext uri="{FF2B5EF4-FFF2-40B4-BE49-F238E27FC236}">
                <a16:creationId xmlns:a16="http://schemas.microsoft.com/office/drawing/2014/main" id="{E172E0AA-A007-99AE-5FC6-1286E21AC25C}"/>
              </a:ext>
            </a:extLst>
          </p:cNvPr>
          <p:cNvSpPr>
            <a:spLocks/>
          </p:cNvSpPr>
          <p:nvPr/>
        </p:nvSpPr>
        <p:spPr>
          <a:xfrm>
            <a:off x="8285772" y="2570574"/>
            <a:ext cx="3286113" cy="2336008"/>
          </a:xfrm>
          <a:prstGeom prst="rect">
            <a:avLst/>
          </a:prstGeom>
        </p:spPr>
        <p:txBody>
          <a:bodyPr/>
          <a:lstStyle/>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Data warehousing</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Online Analytical Processing (OLAP)</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Dashboarding</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Reporting</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Data integration</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Self-service BI</a:t>
            </a:r>
            <a:endParaRPr lang="en-GB" sz="2000" dirty="0"/>
          </a:p>
        </p:txBody>
      </p:sp>
    </p:spTree>
    <p:extLst>
      <p:ext uri="{BB962C8B-B14F-4D97-AF65-F5344CB8AC3E}">
        <p14:creationId xmlns:p14="http://schemas.microsoft.com/office/powerpoint/2010/main" val="22816229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4ED32-1CFD-9E08-67E7-09FDE5F9B696}"/>
              </a:ext>
            </a:extLst>
          </p:cNvPr>
          <p:cNvSpPr>
            <a:spLocks noGrp="1"/>
          </p:cNvSpPr>
          <p:nvPr>
            <p:ph type="title"/>
          </p:nvPr>
        </p:nvSpPr>
        <p:spPr>
          <a:xfrm>
            <a:off x="586478" y="1683756"/>
            <a:ext cx="3115265" cy="2396359"/>
          </a:xfrm>
        </p:spPr>
        <p:txBody>
          <a:bodyPr vert="horz" lIns="91440" tIns="45720" rIns="91440" bIns="45720" rtlCol="0" anchor="b">
            <a:normAutofit fontScale="90000"/>
          </a:bodyPr>
          <a:lstStyle/>
          <a:p>
            <a:pPr algn="r"/>
            <a:r>
              <a:rPr lang="en-US" sz="4000" kern="1200" dirty="0">
                <a:solidFill>
                  <a:schemeClr val="bg1"/>
                </a:solidFill>
                <a:latin typeface="+mj-lt"/>
                <a:ea typeface="+mj-ea"/>
                <a:cs typeface="+mj-cs"/>
              </a:rPr>
              <a:t>Users</a:t>
            </a:r>
            <a:br>
              <a:rPr lang="en-US" sz="4000" kern="1200" dirty="0">
                <a:solidFill>
                  <a:schemeClr val="bg1"/>
                </a:solidFill>
                <a:latin typeface="+mj-lt"/>
                <a:ea typeface="+mj-ea"/>
                <a:cs typeface="+mj-cs"/>
              </a:rPr>
            </a:br>
            <a:r>
              <a:rPr lang="en-GB" sz="1400" dirty="0">
                <a:solidFill>
                  <a:schemeClr val="bg1"/>
                </a:solidFill>
              </a:rPr>
              <a:t>Looking at users in the context of data analysis and business intelligence, we are referring to the individuals or groups who interact with, utilize, and benefit from the insights and tools provided by these practices. Users are the stakeholders who rely on data-driven insights to make informed decisions and drive business outcomes.</a:t>
            </a:r>
            <a:br>
              <a:rPr lang="en-GB" sz="1400" dirty="0"/>
            </a:br>
            <a:endParaRPr lang="en-US" sz="1400" kern="1200" dirty="0">
              <a:solidFill>
                <a:srgbClr val="FFFFFF"/>
              </a:solidFill>
              <a:latin typeface="+mj-lt"/>
              <a:ea typeface="+mj-ea"/>
              <a:cs typeface="+mj-cs"/>
            </a:endParaRPr>
          </a:p>
        </p:txBody>
      </p:sp>
      <p:sp>
        <p:nvSpPr>
          <p:cNvPr id="3" name="Text Placeholder 2">
            <a:extLst>
              <a:ext uri="{FF2B5EF4-FFF2-40B4-BE49-F238E27FC236}">
                <a16:creationId xmlns:a16="http://schemas.microsoft.com/office/drawing/2014/main" id="{21E5FD57-AA79-CB15-8FA1-4365B822F3C5}"/>
              </a:ext>
            </a:extLst>
          </p:cNvPr>
          <p:cNvSpPr>
            <a:spLocks/>
          </p:cNvSpPr>
          <p:nvPr/>
        </p:nvSpPr>
        <p:spPr>
          <a:xfrm>
            <a:off x="4905052" y="2048218"/>
            <a:ext cx="3270009"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Data Analysis</a:t>
            </a:r>
            <a:endParaRPr lang="en-GB" sz="2400" b="1" dirty="0"/>
          </a:p>
        </p:txBody>
      </p:sp>
      <p:sp>
        <p:nvSpPr>
          <p:cNvPr id="4" name="Content Placeholder 3">
            <a:extLst>
              <a:ext uri="{FF2B5EF4-FFF2-40B4-BE49-F238E27FC236}">
                <a16:creationId xmlns:a16="http://schemas.microsoft.com/office/drawing/2014/main" id="{8A1E3FB8-134A-0BB2-4798-8874174B4D41}"/>
              </a:ext>
            </a:extLst>
          </p:cNvPr>
          <p:cNvSpPr>
            <a:spLocks/>
          </p:cNvSpPr>
          <p:nvPr/>
        </p:nvSpPr>
        <p:spPr>
          <a:xfrm>
            <a:off x="4905052" y="2570574"/>
            <a:ext cx="3270009" cy="2336008"/>
          </a:xfrm>
          <a:prstGeom prst="rect">
            <a:avLst/>
          </a:prstGeom>
        </p:spPr>
        <p:txBody>
          <a:bodyPr/>
          <a:lstStyle/>
          <a:p>
            <a:pPr defTabSz="576072">
              <a:spcAft>
                <a:spcPts val="600"/>
              </a:spcAft>
            </a:pPr>
            <a:r>
              <a:rPr lang="en-GB" sz="2000" kern="1200" dirty="0">
                <a:solidFill>
                  <a:schemeClr val="tx1"/>
                </a:solidFill>
                <a:latin typeface="+mn-lt"/>
                <a:ea typeface="+mn-ea"/>
                <a:cs typeface="+mn-cs"/>
              </a:rPr>
              <a:t>Data Analysist</a:t>
            </a:r>
          </a:p>
          <a:p>
            <a:pPr defTabSz="576072">
              <a:spcAft>
                <a:spcPts val="600"/>
              </a:spcAft>
            </a:pPr>
            <a:r>
              <a:rPr lang="en-GB" sz="2000" kern="1200" dirty="0">
                <a:solidFill>
                  <a:schemeClr val="tx1"/>
                </a:solidFill>
                <a:latin typeface="+mn-lt"/>
                <a:ea typeface="+mn-ea"/>
                <a:cs typeface="+mn-cs"/>
              </a:rPr>
              <a:t>Data Scientists</a:t>
            </a:r>
          </a:p>
          <a:p>
            <a:pPr defTabSz="576072">
              <a:spcAft>
                <a:spcPts val="600"/>
              </a:spcAft>
            </a:pPr>
            <a:r>
              <a:rPr lang="en-GB" sz="2000" kern="1200" dirty="0">
                <a:solidFill>
                  <a:schemeClr val="tx1"/>
                </a:solidFill>
                <a:latin typeface="+mn-lt"/>
                <a:ea typeface="+mn-ea"/>
                <a:cs typeface="+mn-cs"/>
              </a:rPr>
              <a:t>Business Analysist</a:t>
            </a:r>
          </a:p>
          <a:p>
            <a:pPr defTabSz="576072">
              <a:spcAft>
                <a:spcPts val="600"/>
              </a:spcAft>
            </a:pPr>
            <a:r>
              <a:rPr lang="en-GB" sz="2000" kern="1200" dirty="0">
                <a:solidFill>
                  <a:schemeClr val="tx1"/>
                </a:solidFill>
                <a:latin typeface="+mn-lt"/>
                <a:ea typeface="+mn-ea"/>
                <a:cs typeface="+mn-cs"/>
              </a:rPr>
              <a:t>Researchers</a:t>
            </a:r>
          </a:p>
          <a:p>
            <a:pPr marL="0" indent="0">
              <a:spcAft>
                <a:spcPts val="600"/>
              </a:spcAft>
              <a:buNone/>
            </a:pPr>
            <a:endParaRPr lang="en-GB" dirty="0"/>
          </a:p>
        </p:txBody>
      </p:sp>
      <p:sp>
        <p:nvSpPr>
          <p:cNvPr id="5" name="Text Placeholder 4">
            <a:extLst>
              <a:ext uri="{FF2B5EF4-FFF2-40B4-BE49-F238E27FC236}">
                <a16:creationId xmlns:a16="http://schemas.microsoft.com/office/drawing/2014/main" id="{656C187F-2F5A-1F48-8D58-ED2D253113B6}"/>
              </a:ext>
            </a:extLst>
          </p:cNvPr>
          <p:cNvSpPr>
            <a:spLocks/>
          </p:cNvSpPr>
          <p:nvPr/>
        </p:nvSpPr>
        <p:spPr>
          <a:xfrm>
            <a:off x="8285772" y="2048218"/>
            <a:ext cx="3286113"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Business Intelligence</a:t>
            </a:r>
            <a:endParaRPr lang="en-GB" sz="2400" b="1" dirty="0"/>
          </a:p>
        </p:txBody>
      </p:sp>
      <p:sp>
        <p:nvSpPr>
          <p:cNvPr id="6" name="Content Placeholder 5">
            <a:extLst>
              <a:ext uri="{FF2B5EF4-FFF2-40B4-BE49-F238E27FC236}">
                <a16:creationId xmlns:a16="http://schemas.microsoft.com/office/drawing/2014/main" id="{E172E0AA-A007-99AE-5FC6-1286E21AC25C}"/>
              </a:ext>
            </a:extLst>
          </p:cNvPr>
          <p:cNvSpPr>
            <a:spLocks/>
          </p:cNvSpPr>
          <p:nvPr/>
        </p:nvSpPr>
        <p:spPr>
          <a:xfrm>
            <a:off x="8285772" y="2570574"/>
            <a:ext cx="3286113" cy="2336008"/>
          </a:xfrm>
          <a:prstGeom prst="rect">
            <a:avLst/>
          </a:prstGeom>
        </p:spPr>
        <p:txBody>
          <a:bodyPr/>
          <a:lstStyle/>
          <a:p>
            <a:pPr defTabSz="576072">
              <a:spcAft>
                <a:spcPts val="600"/>
              </a:spcAft>
            </a:pPr>
            <a:r>
              <a:rPr lang="en-GB" sz="2000" kern="1200" dirty="0">
                <a:solidFill>
                  <a:schemeClr val="tx1"/>
                </a:solidFill>
                <a:latin typeface="+mn-lt"/>
                <a:ea typeface="+mn-ea"/>
                <a:cs typeface="+mn-cs"/>
              </a:rPr>
              <a:t>Executives and Decision Makers</a:t>
            </a:r>
          </a:p>
          <a:p>
            <a:pPr defTabSz="576072">
              <a:spcAft>
                <a:spcPts val="600"/>
              </a:spcAft>
            </a:pPr>
            <a:r>
              <a:rPr lang="en-GB" sz="2000" kern="1200" dirty="0">
                <a:solidFill>
                  <a:schemeClr val="tx1"/>
                </a:solidFill>
                <a:latin typeface="+mn-lt"/>
                <a:ea typeface="+mn-ea"/>
                <a:cs typeface="+mn-cs"/>
              </a:rPr>
              <a:t>Managers and Operational Staff</a:t>
            </a:r>
          </a:p>
          <a:p>
            <a:pPr defTabSz="576072">
              <a:spcAft>
                <a:spcPts val="600"/>
              </a:spcAft>
            </a:pPr>
            <a:r>
              <a:rPr lang="en-GB" sz="2000" kern="1200" dirty="0">
                <a:solidFill>
                  <a:schemeClr val="tx1"/>
                </a:solidFill>
                <a:latin typeface="+mn-lt"/>
                <a:ea typeface="+mn-ea"/>
                <a:cs typeface="+mn-cs"/>
              </a:rPr>
              <a:t>Analysts and Power Users</a:t>
            </a:r>
          </a:p>
          <a:p>
            <a:pPr defTabSz="576072">
              <a:spcAft>
                <a:spcPts val="600"/>
              </a:spcAft>
            </a:pPr>
            <a:r>
              <a:rPr lang="en-GB" sz="2000" kern="1200" dirty="0">
                <a:solidFill>
                  <a:schemeClr val="tx1"/>
                </a:solidFill>
                <a:latin typeface="+mn-lt"/>
                <a:ea typeface="+mn-ea"/>
                <a:cs typeface="+mn-cs"/>
              </a:rPr>
              <a:t>IT Professionals</a:t>
            </a:r>
          </a:p>
          <a:p>
            <a:pPr defTabSz="576072">
              <a:spcAft>
                <a:spcPts val="600"/>
              </a:spcAft>
            </a:pPr>
            <a:r>
              <a:rPr lang="en-GB" sz="2000" kern="1200" dirty="0">
                <a:solidFill>
                  <a:schemeClr val="tx1"/>
                </a:solidFill>
                <a:latin typeface="+mn-lt"/>
                <a:ea typeface="+mn-ea"/>
                <a:cs typeface="+mn-cs"/>
              </a:rPr>
              <a:t>External Stakeholders</a:t>
            </a:r>
            <a:endParaRPr lang="en-GB" sz="2000" dirty="0"/>
          </a:p>
        </p:txBody>
      </p:sp>
    </p:spTree>
    <p:extLst>
      <p:ext uri="{BB962C8B-B14F-4D97-AF65-F5344CB8AC3E}">
        <p14:creationId xmlns:p14="http://schemas.microsoft.com/office/powerpoint/2010/main" val="35623397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4ED32-1CFD-9E08-67E7-09FDE5F9B696}"/>
              </a:ext>
            </a:extLst>
          </p:cNvPr>
          <p:cNvSpPr>
            <a:spLocks noGrp="1"/>
          </p:cNvSpPr>
          <p:nvPr>
            <p:ph type="title"/>
          </p:nvPr>
        </p:nvSpPr>
        <p:spPr>
          <a:xfrm>
            <a:off x="586478" y="1683756"/>
            <a:ext cx="3115265" cy="2396359"/>
          </a:xfrm>
        </p:spPr>
        <p:txBody>
          <a:bodyPr vert="horz" lIns="91440" tIns="45720" rIns="91440" bIns="45720" rtlCol="0" anchor="b">
            <a:normAutofit fontScale="90000"/>
          </a:bodyPr>
          <a:lstStyle/>
          <a:p>
            <a:pPr algn="r"/>
            <a:r>
              <a:rPr lang="en-US" sz="4000" kern="1200" dirty="0">
                <a:solidFill>
                  <a:srgbClr val="FFFFFF"/>
                </a:solidFill>
                <a:latin typeface="+mj-lt"/>
                <a:ea typeface="+mj-ea"/>
                <a:cs typeface="+mj-cs"/>
              </a:rPr>
              <a:t>Data Sources</a:t>
            </a:r>
            <a:br>
              <a:rPr lang="en-US" sz="4000" kern="1200" dirty="0">
                <a:solidFill>
                  <a:srgbClr val="FFFFFF"/>
                </a:solidFill>
                <a:latin typeface="+mj-lt"/>
                <a:ea typeface="+mj-ea"/>
                <a:cs typeface="+mj-cs"/>
              </a:rPr>
            </a:br>
            <a:r>
              <a:rPr lang="en-GB" sz="1400" dirty="0">
                <a:solidFill>
                  <a:schemeClr val="bg1"/>
                </a:solidFill>
              </a:rPr>
              <a:t>When discussing data sources in the context of data analysis and business intelligence, we are referring to the various origins or locations from which data is collected, extracted, or obtained for analysis. Data sources are the starting points for the data journey and provide the raw material for deriving insights and making informed decisions.</a:t>
            </a:r>
            <a:br>
              <a:rPr lang="en-GB" sz="1100" dirty="0"/>
            </a:br>
            <a:endParaRPr lang="en-US" sz="4000" kern="1200" dirty="0">
              <a:solidFill>
                <a:srgbClr val="FFFFFF"/>
              </a:solidFill>
              <a:latin typeface="+mj-lt"/>
              <a:ea typeface="+mj-ea"/>
              <a:cs typeface="+mj-cs"/>
            </a:endParaRPr>
          </a:p>
        </p:txBody>
      </p:sp>
      <p:sp>
        <p:nvSpPr>
          <p:cNvPr id="3" name="Text Placeholder 2">
            <a:extLst>
              <a:ext uri="{FF2B5EF4-FFF2-40B4-BE49-F238E27FC236}">
                <a16:creationId xmlns:a16="http://schemas.microsoft.com/office/drawing/2014/main" id="{21E5FD57-AA79-CB15-8FA1-4365B822F3C5}"/>
              </a:ext>
            </a:extLst>
          </p:cNvPr>
          <p:cNvSpPr>
            <a:spLocks/>
          </p:cNvSpPr>
          <p:nvPr/>
        </p:nvSpPr>
        <p:spPr>
          <a:xfrm>
            <a:off x="4844897" y="596226"/>
            <a:ext cx="3270009"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Data Analysis</a:t>
            </a:r>
            <a:endParaRPr lang="en-GB" sz="2400" b="1" dirty="0"/>
          </a:p>
        </p:txBody>
      </p:sp>
      <p:sp>
        <p:nvSpPr>
          <p:cNvPr id="4" name="Content Placeholder 3">
            <a:extLst>
              <a:ext uri="{FF2B5EF4-FFF2-40B4-BE49-F238E27FC236}">
                <a16:creationId xmlns:a16="http://schemas.microsoft.com/office/drawing/2014/main" id="{8A1E3FB8-134A-0BB2-4798-8874174B4D41}"/>
              </a:ext>
            </a:extLst>
          </p:cNvPr>
          <p:cNvSpPr>
            <a:spLocks/>
          </p:cNvSpPr>
          <p:nvPr/>
        </p:nvSpPr>
        <p:spPr>
          <a:xfrm>
            <a:off x="4434530" y="1118582"/>
            <a:ext cx="3270009" cy="2336008"/>
          </a:xfrm>
          <a:prstGeom prst="rect">
            <a:avLst/>
          </a:prstGeom>
        </p:spPr>
        <p:txBody>
          <a:bodyPr>
            <a:noAutofit/>
          </a:bodyPr>
          <a:lstStyle/>
          <a:p>
            <a:pPr defTabSz="576072">
              <a:spcAft>
                <a:spcPts val="600"/>
              </a:spcAft>
            </a:pPr>
            <a:r>
              <a:rPr lang="en-GB" sz="2000" kern="1200" dirty="0">
                <a:solidFill>
                  <a:schemeClr val="tx1"/>
                </a:solidFill>
                <a:latin typeface="+mn-lt"/>
                <a:ea typeface="+mn-ea"/>
                <a:cs typeface="+mn-cs"/>
              </a:rPr>
              <a:t>DA often relies on specific datasets relevant to the analysis task at hand.</a:t>
            </a:r>
          </a:p>
          <a:p>
            <a:pPr defTabSz="576072">
              <a:spcAft>
                <a:spcPts val="600"/>
              </a:spcAft>
            </a:pPr>
            <a:r>
              <a:rPr lang="en-GB" sz="2000" kern="1200" dirty="0">
                <a:solidFill>
                  <a:schemeClr val="tx1"/>
                </a:solidFill>
                <a:latin typeface="+mn-lt"/>
                <a:ea typeface="+mn-ea"/>
                <a:cs typeface="+mn-cs"/>
              </a:rPr>
              <a:t>Data sources can be diverse, including internal databases, external data providers, surveys, experimental data, or even custom data collection efforts.</a:t>
            </a:r>
          </a:p>
          <a:p>
            <a:pPr defTabSz="576072">
              <a:spcAft>
                <a:spcPts val="600"/>
              </a:spcAft>
            </a:pPr>
            <a:r>
              <a:rPr lang="en-GB" sz="2000" kern="1200" dirty="0">
                <a:solidFill>
                  <a:schemeClr val="tx1"/>
                </a:solidFill>
                <a:latin typeface="+mn-lt"/>
                <a:ea typeface="+mn-ea"/>
                <a:cs typeface="+mn-cs"/>
              </a:rPr>
              <a:t>The focus is on obtaining data that is directly relevant to the specific analysis objectives, whether it's a single dataset or a combination of multiple sources.</a:t>
            </a:r>
            <a:endParaRPr lang="en-GB" sz="2000" dirty="0"/>
          </a:p>
        </p:txBody>
      </p:sp>
      <p:sp>
        <p:nvSpPr>
          <p:cNvPr id="5" name="Text Placeholder 4">
            <a:extLst>
              <a:ext uri="{FF2B5EF4-FFF2-40B4-BE49-F238E27FC236}">
                <a16:creationId xmlns:a16="http://schemas.microsoft.com/office/drawing/2014/main" id="{656C187F-2F5A-1F48-8D58-ED2D253113B6}"/>
              </a:ext>
            </a:extLst>
          </p:cNvPr>
          <p:cNvSpPr>
            <a:spLocks/>
          </p:cNvSpPr>
          <p:nvPr/>
        </p:nvSpPr>
        <p:spPr>
          <a:xfrm>
            <a:off x="8319408" y="596226"/>
            <a:ext cx="3286113"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Business Intelligence</a:t>
            </a:r>
            <a:endParaRPr lang="en-GB" sz="2400" b="1" dirty="0"/>
          </a:p>
        </p:txBody>
      </p:sp>
      <p:sp>
        <p:nvSpPr>
          <p:cNvPr id="6" name="Content Placeholder 5">
            <a:extLst>
              <a:ext uri="{FF2B5EF4-FFF2-40B4-BE49-F238E27FC236}">
                <a16:creationId xmlns:a16="http://schemas.microsoft.com/office/drawing/2014/main" id="{E172E0AA-A007-99AE-5FC6-1286E21AC25C}"/>
              </a:ext>
            </a:extLst>
          </p:cNvPr>
          <p:cNvSpPr>
            <a:spLocks/>
          </p:cNvSpPr>
          <p:nvPr/>
        </p:nvSpPr>
        <p:spPr>
          <a:xfrm>
            <a:off x="8023529" y="1118582"/>
            <a:ext cx="3849481" cy="2336008"/>
          </a:xfrm>
          <a:prstGeom prst="rect">
            <a:avLst/>
          </a:prstGeom>
        </p:spPr>
        <p:txBody>
          <a:bodyPr>
            <a:noAutofit/>
          </a:bodyPr>
          <a:lstStyle/>
          <a:p>
            <a:pPr defTabSz="576072">
              <a:spcAft>
                <a:spcPts val="600"/>
              </a:spcAft>
            </a:pPr>
            <a:r>
              <a:rPr lang="en-GB" sz="2000" kern="1200" dirty="0">
                <a:solidFill>
                  <a:schemeClr val="tx1"/>
                </a:solidFill>
                <a:latin typeface="+mn-lt"/>
                <a:ea typeface="+mn-ea"/>
                <a:cs typeface="+mn-cs"/>
              </a:rPr>
              <a:t>BI typically relies on a wide range of data sources that capture various aspects of an organization's operations and performance.</a:t>
            </a:r>
          </a:p>
          <a:p>
            <a:pPr defTabSz="576072">
              <a:spcAft>
                <a:spcPts val="600"/>
              </a:spcAft>
            </a:pPr>
            <a:r>
              <a:rPr lang="en-GB" sz="2000" kern="1200" dirty="0">
                <a:solidFill>
                  <a:schemeClr val="tx1"/>
                </a:solidFill>
                <a:latin typeface="+mn-lt"/>
                <a:ea typeface="+mn-ea"/>
                <a:cs typeface="+mn-cs"/>
              </a:rPr>
              <a:t>Data sources commonly include internal systems like ERP, CRM, financial systems, marketing automation platforms, and operational databases.</a:t>
            </a:r>
          </a:p>
          <a:p>
            <a:pPr defTabSz="576072">
              <a:spcAft>
                <a:spcPts val="600"/>
              </a:spcAft>
            </a:pPr>
            <a:r>
              <a:rPr lang="en-GB" sz="2000" kern="1200" dirty="0">
                <a:solidFill>
                  <a:schemeClr val="tx1"/>
                </a:solidFill>
                <a:latin typeface="+mn-lt"/>
                <a:ea typeface="+mn-ea"/>
                <a:cs typeface="+mn-cs"/>
              </a:rPr>
              <a:t>BI also incorporates external data sources, such as market research data, social media data, or industry benchmarks, to provide a comprehensive view of the business environment.</a:t>
            </a:r>
            <a:endParaRPr lang="en-GB" sz="2000" dirty="0"/>
          </a:p>
        </p:txBody>
      </p:sp>
    </p:spTree>
    <p:extLst>
      <p:ext uri="{BB962C8B-B14F-4D97-AF65-F5344CB8AC3E}">
        <p14:creationId xmlns:p14="http://schemas.microsoft.com/office/powerpoint/2010/main" val="12900632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4ED32-1CFD-9E08-67E7-09FDE5F9B696}"/>
              </a:ext>
            </a:extLst>
          </p:cNvPr>
          <p:cNvSpPr>
            <a:spLocks noGrp="1"/>
          </p:cNvSpPr>
          <p:nvPr>
            <p:ph type="title"/>
          </p:nvPr>
        </p:nvSpPr>
        <p:spPr>
          <a:xfrm>
            <a:off x="586478" y="1683756"/>
            <a:ext cx="3115265" cy="2396359"/>
          </a:xfrm>
        </p:spPr>
        <p:txBody>
          <a:bodyPr vert="horz" lIns="91440" tIns="45720" rIns="91440" bIns="45720" rtlCol="0" anchor="b">
            <a:normAutofit fontScale="90000"/>
          </a:bodyPr>
          <a:lstStyle/>
          <a:p>
            <a:pPr algn="r"/>
            <a:r>
              <a:rPr lang="en-US" sz="4000" kern="1200" dirty="0">
                <a:solidFill>
                  <a:srgbClr val="FFFFFF"/>
                </a:solidFill>
                <a:latin typeface="+mj-lt"/>
                <a:ea typeface="+mj-ea"/>
                <a:cs typeface="+mj-cs"/>
              </a:rPr>
              <a:t>Timeframes</a:t>
            </a:r>
            <a:br>
              <a:rPr lang="en-US" sz="4000" kern="1200" dirty="0">
                <a:solidFill>
                  <a:srgbClr val="FFFFFF"/>
                </a:solidFill>
                <a:latin typeface="+mj-lt"/>
                <a:ea typeface="+mj-ea"/>
                <a:cs typeface="+mj-cs"/>
              </a:rPr>
            </a:br>
            <a:r>
              <a:rPr lang="en-GB" sz="1400" dirty="0">
                <a:solidFill>
                  <a:schemeClr val="bg1"/>
                </a:solidFill>
              </a:rPr>
              <a:t>When discussing timeframes in the context of data analysis and business intelligence, we are referring to the specific time periods or intervals considered when </a:t>
            </a:r>
            <a:r>
              <a:rPr lang="en-GB" sz="1400" dirty="0" err="1">
                <a:solidFill>
                  <a:schemeClr val="bg1"/>
                </a:solidFill>
              </a:rPr>
              <a:t>analyzing</a:t>
            </a:r>
            <a:r>
              <a:rPr lang="en-GB" sz="1400" dirty="0">
                <a:solidFill>
                  <a:schemeClr val="bg1"/>
                </a:solidFill>
              </a:rPr>
              <a:t> and reporting data. Timeframes define the temporal scope of the data being examined and can significantly impact the insights derived and the decisions made based on that data.</a:t>
            </a:r>
            <a:br>
              <a:rPr lang="en-GB" sz="1100" dirty="0"/>
            </a:br>
            <a:endParaRPr lang="en-US" sz="4000" kern="1200" dirty="0">
              <a:solidFill>
                <a:srgbClr val="FFFFFF"/>
              </a:solidFill>
              <a:latin typeface="+mj-lt"/>
              <a:ea typeface="+mj-ea"/>
              <a:cs typeface="+mj-cs"/>
            </a:endParaRPr>
          </a:p>
        </p:txBody>
      </p:sp>
      <p:sp>
        <p:nvSpPr>
          <p:cNvPr id="3" name="Text Placeholder 2">
            <a:extLst>
              <a:ext uri="{FF2B5EF4-FFF2-40B4-BE49-F238E27FC236}">
                <a16:creationId xmlns:a16="http://schemas.microsoft.com/office/drawing/2014/main" id="{21E5FD57-AA79-CB15-8FA1-4365B822F3C5}"/>
              </a:ext>
            </a:extLst>
          </p:cNvPr>
          <p:cNvSpPr>
            <a:spLocks/>
          </p:cNvSpPr>
          <p:nvPr/>
        </p:nvSpPr>
        <p:spPr>
          <a:xfrm>
            <a:off x="4905052" y="2048218"/>
            <a:ext cx="3270009"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Data Analysis</a:t>
            </a:r>
            <a:endParaRPr lang="en-GB" sz="2400" b="1" dirty="0"/>
          </a:p>
        </p:txBody>
      </p:sp>
      <p:sp>
        <p:nvSpPr>
          <p:cNvPr id="4" name="Content Placeholder 3">
            <a:extLst>
              <a:ext uri="{FF2B5EF4-FFF2-40B4-BE49-F238E27FC236}">
                <a16:creationId xmlns:a16="http://schemas.microsoft.com/office/drawing/2014/main" id="{8A1E3FB8-134A-0BB2-4798-8874174B4D41}"/>
              </a:ext>
            </a:extLst>
          </p:cNvPr>
          <p:cNvSpPr>
            <a:spLocks/>
          </p:cNvSpPr>
          <p:nvPr/>
        </p:nvSpPr>
        <p:spPr>
          <a:xfrm>
            <a:off x="4905052" y="2570574"/>
            <a:ext cx="3270009" cy="2336008"/>
          </a:xfrm>
          <a:prstGeom prst="rect">
            <a:avLst/>
          </a:prstGeom>
        </p:spPr>
        <p:txBody>
          <a:bodyPr/>
          <a:lstStyle/>
          <a:p>
            <a:pPr defTabSz="576072">
              <a:spcAft>
                <a:spcPts val="600"/>
              </a:spcAft>
            </a:pPr>
            <a:r>
              <a:rPr lang="en-GB" sz="2000" kern="1200" dirty="0">
                <a:solidFill>
                  <a:schemeClr val="tx1"/>
                </a:solidFill>
                <a:latin typeface="+mn-lt"/>
                <a:ea typeface="+mn-ea"/>
                <a:cs typeface="+mn-cs"/>
              </a:rPr>
              <a:t>Historical Analysis</a:t>
            </a:r>
          </a:p>
          <a:p>
            <a:pPr defTabSz="576072">
              <a:spcAft>
                <a:spcPts val="600"/>
              </a:spcAft>
            </a:pPr>
            <a:r>
              <a:rPr lang="en-GB" sz="2000" kern="1200" dirty="0">
                <a:solidFill>
                  <a:schemeClr val="tx1"/>
                </a:solidFill>
                <a:latin typeface="+mn-lt"/>
                <a:ea typeface="+mn-ea"/>
                <a:cs typeface="+mn-cs"/>
              </a:rPr>
              <a:t>Real Time Analysis</a:t>
            </a:r>
          </a:p>
          <a:p>
            <a:pPr defTabSz="576072">
              <a:spcAft>
                <a:spcPts val="600"/>
              </a:spcAft>
            </a:pPr>
            <a:r>
              <a:rPr lang="en-GB" sz="2000" kern="1200" dirty="0">
                <a:solidFill>
                  <a:schemeClr val="tx1"/>
                </a:solidFill>
                <a:latin typeface="+mn-lt"/>
                <a:ea typeface="+mn-ea"/>
                <a:cs typeface="+mn-cs"/>
              </a:rPr>
              <a:t>Time Series Analysis</a:t>
            </a:r>
          </a:p>
          <a:p>
            <a:pPr defTabSz="576072">
              <a:spcAft>
                <a:spcPts val="600"/>
              </a:spcAft>
            </a:pPr>
            <a:r>
              <a:rPr lang="en-GB" sz="2000" kern="1200" dirty="0">
                <a:solidFill>
                  <a:schemeClr val="tx1"/>
                </a:solidFill>
                <a:latin typeface="+mn-lt"/>
                <a:ea typeface="+mn-ea"/>
                <a:cs typeface="+mn-cs"/>
              </a:rPr>
              <a:t>Comparative Analysis</a:t>
            </a:r>
            <a:endParaRPr lang="en-GB" sz="2000" dirty="0"/>
          </a:p>
        </p:txBody>
      </p:sp>
      <p:sp>
        <p:nvSpPr>
          <p:cNvPr id="5" name="Text Placeholder 4">
            <a:extLst>
              <a:ext uri="{FF2B5EF4-FFF2-40B4-BE49-F238E27FC236}">
                <a16:creationId xmlns:a16="http://schemas.microsoft.com/office/drawing/2014/main" id="{656C187F-2F5A-1F48-8D58-ED2D253113B6}"/>
              </a:ext>
            </a:extLst>
          </p:cNvPr>
          <p:cNvSpPr>
            <a:spLocks/>
          </p:cNvSpPr>
          <p:nvPr/>
        </p:nvSpPr>
        <p:spPr>
          <a:xfrm>
            <a:off x="8285772" y="2048218"/>
            <a:ext cx="3286113"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Business Intelligence</a:t>
            </a:r>
            <a:endParaRPr lang="en-GB" sz="2400" b="1" dirty="0"/>
          </a:p>
        </p:txBody>
      </p:sp>
      <p:sp>
        <p:nvSpPr>
          <p:cNvPr id="6" name="Content Placeholder 5">
            <a:extLst>
              <a:ext uri="{FF2B5EF4-FFF2-40B4-BE49-F238E27FC236}">
                <a16:creationId xmlns:a16="http://schemas.microsoft.com/office/drawing/2014/main" id="{E172E0AA-A007-99AE-5FC6-1286E21AC25C}"/>
              </a:ext>
            </a:extLst>
          </p:cNvPr>
          <p:cNvSpPr>
            <a:spLocks/>
          </p:cNvSpPr>
          <p:nvPr/>
        </p:nvSpPr>
        <p:spPr>
          <a:xfrm>
            <a:off x="8285772" y="2570574"/>
            <a:ext cx="3286113" cy="2336008"/>
          </a:xfrm>
          <a:prstGeom prst="rect">
            <a:avLst/>
          </a:prstGeom>
        </p:spPr>
        <p:txBody>
          <a:bodyPr/>
          <a:lstStyle/>
          <a:p>
            <a:pPr defTabSz="576072">
              <a:spcAft>
                <a:spcPts val="600"/>
              </a:spcAft>
            </a:pPr>
            <a:r>
              <a:rPr lang="en-GB" sz="2000" kern="1200" dirty="0">
                <a:solidFill>
                  <a:schemeClr val="tx1"/>
                </a:solidFill>
                <a:latin typeface="+mn-lt"/>
                <a:ea typeface="+mn-ea"/>
                <a:cs typeface="+mn-cs"/>
              </a:rPr>
              <a:t>Real Time Reporting</a:t>
            </a:r>
          </a:p>
          <a:p>
            <a:pPr defTabSz="576072">
              <a:spcAft>
                <a:spcPts val="600"/>
              </a:spcAft>
            </a:pPr>
            <a:r>
              <a:rPr lang="en-GB" sz="2000" kern="1200" dirty="0">
                <a:solidFill>
                  <a:schemeClr val="tx1"/>
                </a:solidFill>
                <a:latin typeface="+mn-lt"/>
                <a:ea typeface="+mn-ea"/>
                <a:cs typeface="+mn-cs"/>
              </a:rPr>
              <a:t>Daily or Weekly Reporting</a:t>
            </a:r>
          </a:p>
          <a:p>
            <a:pPr defTabSz="576072">
              <a:spcAft>
                <a:spcPts val="600"/>
              </a:spcAft>
            </a:pPr>
            <a:r>
              <a:rPr lang="en-GB" sz="2000" kern="1200" dirty="0">
                <a:solidFill>
                  <a:schemeClr val="tx1"/>
                </a:solidFill>
                <a:latin typeface="+mn-lt"/>
                <a:ea typeface="+mn-ea"/>
                <a:cs typeface="+mn-cs"/>
              </a:rPr>
              <a:t>Monthly or Quarterly Reporting</a:t>
            </a:r>
          </a:p>
          <a:p>
            <a:pPr defTabSz="576072">
              <a:spcAft>
                <a:spcPts val="600"/>
              </a:spcAft>
            </a:pPr>
            <a:r>
              <a:rPr lang="en-GB" sz="2000" kern="1200" dirty="0">
                <a:solidFill>
                  <a:schemeClr val="tx1"/>
                </a:solidFill>
                <a:latin typeface="+mn-lt"/>
                <a:ea typeface="+mn-ea"/>
                <a:cs typeface="+mn-cs"/>
              </a:rPr>
              <a:t>Annual Reporting</a:t>
            </a:r>
          </a:p>
          <a:p>
            <a:pPr defTabSz="576072">
              <a:spcAft>
                <a:spcPts val="600"/>
              </a:spcAft>
            </a:pPr>
            <a:r>
              <a:rPr lang="en-GB" sz="2000" kern="1200" dirty="0">
                <a:solidFill>
                  <a:schemeClr val="tx1"/>
                </a:solidFill>
                <a:latin typeface="+mn-lt"/>
                <a:ea typeface="+mn-ea"/>
                <a:cs typeface="+mn-cs"/>
              </a:rPr>
              <a:t>Historical Analysis</a:t>
            </a:r>
            <a:endParaRPr lang="en-GB" sz="2000" dirty="0"/>
          </a:p>
        </p:txBody>
      </p:sp>
    </p:spTree>
    <p:extLst>
      <p:ext uri="{BB962C8B-B14F-4D97-AF65-F5344CB8AC3E}">
        <p14:creationId xmlns:p14="http://schemas.microsoft.com/office/powerpoint/2010/main" val="38291675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B2AE261-AA0B-696C-F1C9-61E4D3E195C4}"/>
              </a:ext>
            </a:extLst>
          </p:cNvPr>
          <p:cNvPicPr>
            <a:picLocks noChangeAspect="1"/>
          </p:cNvPicPr>
          <p:nvPr/>
        </p:nvPicPr>
        <p:blipFill rotWithShape="1">
          <a:blip r:embed="rId3"/>
          <a:srcRect t="5037" r="50000" b="6630"/>
          <a:stretch/>
        </p:blipFill>
        <p:spPr>
          <a:xfrm>
            <a:off x="-1" y="300038"/>
            <a:ext cx="12192001" cy="6057900"/>
          </a:xfrm>
          <a:prstGeom prst="rect">
            <a:avLst/>
          </a:prstGeom>
        </p:spPr>
      </p:pic>
    </p:spTree>
    <p:extLst>
      <p:ext uri="{BB962C8B-B14F-4D97-AF65-F5344CB8AC3E}">
        <p14:creationId xmlns:p14="http://schemas.microsoft.com/office/powerpoint/2010/main" val="34491870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B51F2-130A-5D03-E609-C546A2BBE582}"/>
              </a:ext>
            </a:extLst>
          </p:cNvPr>
          <p:cNvSpPr>
            <a:spLocks noGrp="1"/>
          </p:cNvSpPr>
          <p:nvPr>
            <p:ph type="title"/>
          </p:nvPr>
        </p:nvSpPr>
        <p:spPr>
          <a:xfrm>
            <a:off x="8079978" y="741391"/>
            <a:ext cx="3369234" cy="1616203"/>
          </a:xfrm>
        </p:spPr>
        <p:txBody>
          <a:bodyPr anchor="b">
            <a:normAutofit/>
          </a:bodyPr>
          <a:lstStyle/>
          <a:p>
            <a:r>
              <a:rPr lang="en-GB" dirty="0"/>
              <a:t>Recap</a:t>
            </a:r>
          </a:p>
        </p:txBody>
      </p:sp>
      <p:pic>
        <p:nvPicPr>
          <p:cNvPr id="17" name="Picture 16" descr="Financial graphs on a dark display">
            <a:extLst>
              <a:ext uri="{FF2B5EF4-FFF2-40B4-BE49-F238E27FC236}">
                <a16:creationId xmlns:a16="http://schemas.microsoft.com/office/drawing/2014/main" id="{52A3DD4A-2F65-F121-8E0E-44C802642224}"/>
              </a:ext>
            </a:extLst>
          </p:cNvPr>
          <p:cNvPicPr>
            <a:picLocks noChangeAspect="1"/>
          </p:cNvPicPr>
          <p:nvPr/>
        </p:nvPicPr>
        <p:blipFill rotWithShape="1">
          <a:blip r:embed="rId3"/>
          <a:srcRect l="13420" r="19229"/>
          <a:stretch/>
        </p:blipFill>
        <p:spPr>
          <a:xfrm>
            <a:off x="20" y="10"/>
            <a:ext cx="7390243" cy="6857990"/>
          </a:xfrm>
          <a:prstGeom prst="rect">
            <a:avLst/>
          </a:prstGeom>
        </p:spPr>
      </p:pic>
      <p:sp>
        <p:nvSpPr>
          <p:cNvPr id="18" name="Rectangle 17">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 name="Rectangle 19">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9056982C-AF71-D826-26C6-459AEB971C88}"/>
              </a:ext>
            </a:extLst>
          </p:cNvPr>
          <p:cNvSpPr>
            <a:spLocks noGrp="1"/>
          </p:cNvSpPr>
          <p:nvPr>
            <p:ph idx="1"/>
          </p:nvPr>
        </p:nvSpPr>
        <p:spPr>
          <a:xfrm>
            <a:off x="8079978" y="2533476"/>
            <a:ext cx="3369234" cy="3447832"/>
          </a:xfrm>
        </p:spPr>
        <p:txBody>
          <a:bodyPr anchor="t">
            <a:normAutofit/>
          </a:bodyPr>
          <a:lstStyle/>
          <a:p>
            <a:pPr marL="0" indent="0">
              <a:buNone/>
            </a:pPr>
            <a:r>
              <a:rPr lang="en-GB" sz="2000" dirty="0"/>
              <a:t>Data Analysis focuses on examining specific datasets </a:t>
            </a:r>
          </a:p>
          <a:p>
            <a:pPr marL="0" indent="0">
              <a:buNone/>
            </a:pPr>
            <a:endParaRPr lang="en-GB" sz="2000" dirty="0"/>
          </a:p>
          <a:p>
            <a:pPr marL="0" indent="0">
              <a:buNone/>
            </a:pPr>
            <a:endParaRPr lang="en-GB" sz="2000" dirty="0"/>
          </a:p>
          <a:p>
            <a:pPr marL="0" indent="0">
              <a:buNone/>
            </a:pPr>
            <a:r>
              <a:rPr lang="en-GB" sz="2000" dirty="0"/>
              <a:t>Business Intelligence takes a broader approach</a:t>
            </a:r>
          </a:p>
        </p:txBody>
      </p:sp>
    </p:spTree>
    <p:extLst>
      <p:ext uri="{BB962C8B-B14F-4D97-AF65-F5344CB8AC3E}">
        <p14:creationId xmlns:p14="http://schemas.microsoft.com/office/powerpoint/2010/main" val="24497329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864990-C881-9CAA-C7E5-7956958722B4}"/>
              </a:ext>
            </a:extLst>
          </p:cNvPr>
          <p:cNvSpPr>
            <a:spLocks noGrp="1"/>
          </p:cNvSpPr>
          <p:nvPr>
            <p:ph type="ctrTitle"/>
          </p:nvPr>
        </p:nvSpPr>
        <p:spPr>
          <a:xfrm>
            <a:off x="1285241" y="1008993"/>
            <a:ext cx="9231410" cy="3542045"/>
          </a:xfrm>
        </p:spPr>
        <p:txBody>
          <a:bodyPr anchor="b">
            <a:normAutofit/>
          </a:bodyPr>
          <a:lstStyle/>
          <a:p>
            <a:pPr algn="l"/>
            <a:r>
              <a:rPr lang="en-GB" sz="11500" dirty="0"/>
              <a:t>LinkedIn Learning </a:t>
            </a:r>
          </a:p>
        </p:txBody>
      </p:sp>
      <p:sp>
        <p:nvSpPr>
          <p:cNvPr id="3" name="Subtitle 2">
            <a:extLst>
              <a:ext uri="{FF2B5EF4-FFF2-40B4-BE49-F238E27FC236}">
                <a16:creationId xmlns:a16="http://schemas.microsoft.com/office/drawing/2014/main" id="{03D42066-4631-0A3F-573C-7B9D18DB3543}"/>
              </a:ext>
            </a:extLst>
          </p:cNvPr>
          <p:cNvSpPr>
            <a:spLocks noGrp="1"/>
          </p:cNvSpPr>
          <p:nvPr>
            <p:ph type="subTitle" idx="1"/>
          </p:nvPr>
        </p:nvSpPr>
        <p:spPr>
          <a:xfrm>
            <a:off x="1285241" y="4582814"/>
            <a:ext cx="7132335" cy="1312657"/>
          </a:xfrm>
        </p:spPr>
        <p:txBody>
          <a:bodyPr anchor="t">
            <a:normAutofit/>
          </a:bodyPr>
          <a:lstStyle/>
          <a:p>
            <a:pPr algn="l"/>
            <a:r>
              <a:rPr lang="en-GB" dirty="0">
                <a:hlinkClick r:id="rId2"/>
              </a:rPr>
              <a:t>Excel Essential Training (Microsoft 365)</a:t>
            </a:r>
            <a:endParaRPr lang="en-GB" dirty="0"/>
          </a:p>
          <a:p>
            <a:pPr algn="l"/>
            <a:endParaRPr lang="en-GB" dirty="0"/>
          </a:p>
        </p:txBody>
      </p:sp>
    </p:spTree>
    <p:extLst>
      <p:ext uri="{BB962C8B-B14F-4D97-AF65-F5344CB8AC3E}">
        <p14:creationId xmlns:p14="http://schemas.microsoft.com/office/powerpoint/2010/main" val="3673978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10514</TotalTime>
  <Words>4964</Words>
  <Application>Microsoft Office PowerPoint</Application>
  <PresentationFormat>Widescreen</PresentationFormat>
  <Paragraphs>303</Paragraphs>
  <Slides>33</Slides>
  <Notes>26</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__styreneB_5d855b</vt:lpstr>
      <vt:lpstr>Arial</vt:lpstr>
      <vt:lpstr>Calibri</vt:lpstr>
      <vt:lpstr>Calibri Light</vt:lpstr>
      <vt:lpstr>Office Theme</vt:lpstr>
      <vt:lpstr>Week 7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Data Mining</vt:lpstr>
      <vt:lpstr>PowerPoint Presentation</vt:lpstr>
      <vt:lpstr>What is CRISP-DM CRISP-DM was developed in 1996 through a consortium project led by five companies:  Daimler-Benz (now Daimler AG)  SPSS (now part of IBM)  NCR Corporation  OHRA (a Dutch insurance company)  Teradata  The project was partially funded by the European Commission under the ESPRIT program.  </vt:lpstr>
      <vt:lpstr>KPI Dashboard </vt:lpstr>
      <vt:lpstr>PowerPoint Presentation</vt:lpstr>
      <vt:lpstr>PowerPoint Presentation</vt:lpstr>
      <vt:lpstr>Excel Spreadsheets</vt:lpstr>
      <vt:lpstr>Excel Spreadsheets include functions such as:</vt:lpstr>
      <vt:lpstr>Basic Excel Formulars </vt:lpstr>
      <vt:lpstr>Spreed sheets</vt:lpstr>
      <vt:lpstr>PowerPoint Presentation</vt:lpstr>
      <vt:lpstr>Business Intelligence (BI)</vt:lpstr>
      <vt:lpstr>PowerPoint Presentation</vt:lpstr>
      <vt:lpstr>Data analysis and business intelligence are closely related with distinct concepts. </vt:lpstr>
      <vt:lpstr>Scope Scope, in the context of data analysis and business intelligence, refers to the extent or range of the area that is being considered or analysed. It defines the boundaries and limits of what is included or covered in a particular analysis or intelligence initiative. </vt:lpstr>
      <vt:lpstr>Purpose When discussing the purpose of data analysis and business intelligence, we are referring to the fundamental reasons and objectives behind conducting these activities. The purpose outlines the goals and intended outcomes that organizations seek to achieve by investing in data analysis and business intelligence initiatives.  </vt:lpstr>
      <vt:lpstr>Techniques When discussing techniques in the context of data analysis and business intelligence, we are referring to the specific methods, tools, and approaches used to collect, process, analyse, and visualize data. These techniques are employed to extract insights, discover patterns, and solve business problems. </vt:lpstr>
      <vt:lpstr>Users Looking at users in the context of data analysis and business intelligence, we are referring to the individuals or groups who interact with, utilize, and benefit from the insights and tools provided by these practices. Users are the stakeholders who rely on data-driven insights to make informed decisions and drive business outcomes. </vt:lpstr>
      <vt:lpstr>Data Sources When discussing data sources in the context of data analysis and business intelligence, we are referring to the various origins or locations from which data is collected, extracted, or obtained for analysis. Data sources are the starting points for the data journey and provide the raw material for deriving insights and making informed decisions. </vt:lpstr>
      <vt:lpstr>Timeframes When discussing timeframes in the context of data analysis and business intelligence, we are referring to the specific time periods or intervals considered when analyzing and reporting data. Timeframes define the temporal scope of the data being examined and can significantly impact the insights derived and the decisions made based on that data. </vt:lpstr>
      <vt:lpstr>PowerPoint Presentation</vt:lpstr>
      <vt:lpstr>Recap</vt:lpstr>
      <vt:lpstr>LinkedIn Learning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Christian Felices</dc:creator>
  <cp:lastModifiedBy>Philippa Fitzgerald</cp:lastModifiedBy>
  <cp:revision>4</cp:revision>
  <dcterms:created xsi:type="dcterms:W3CDTF">2023-06-09T13:50:43Z</dcterms:created>
  <dcterms:modified xsi:type="dcterms:W3CDTF">2026-02-21T12:21:52Z</dcterms:modified>
</cp:coreProperties>
</file>