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7" d="100"/>
          <a:sy n="87" d="100"/>
        </p:scale>
        <p:origin x="66" y="3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US"/>
              <a:t>Click to edit Master title style</a:t>
            </a:r>
            <a:endParaRPr lang="en-US" dirty="0"/>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p>
            <a:fld id="{DD2BC71D-ACE6-4513-B009-FFB1FA005B4A}"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2876349364"/>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D2BC71D-ACE6-4513-B009-FFB1FA005B4A}"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263681473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US"/>
              <a:t>Click to edit Master title style</a:t>
            </a:r>
            <a:endParaRPr lang="en-US" dirty="0"/>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7" name="Date Placeholder 6"/>
          <p:cNvSpPr>
            <a:spLocks noGrp="1"/>
          </p:cNvSpPr>
          <p:nvPr>
            <p:ph type="dt" sz="half" idx="10"/>
          </p:nvPr>
        </p:nvSpPr>
        <p:spPr/>
        <p:txBody>
          <a:bodyPr/>
          <a:lstStyle/>
          <a:p>
            <a:fld id="{DD2BC71D-ACE6-4513-B009-FFB1FA005B4A}"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3593373486"/>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581912" y="2638044"/>
            <a:ext cx="4271771"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338315" y="2638044"/>
            <a:ext cx="4270247" cy="310198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D2BC71D-ACE6-4513-B009-FFB1FA005B4A}" type="datetimeFigureOut">
              <a:rPr lang="en-GB" smtClean="0"/>
              <a:t>01/07/2022</a:t>
            </a:fld>
            <a:endParaRPr lang="en-GB"/>
          </a:p>
        </p:txBody>
      </p:sp>
      <p:sp>
        <p:nvSpPr>
          <p:cNvPr id="9" name="Footer Placeholder 8"/>
          <p:cNvSpPr>
            <a:spLocks noGrp="1"/>
          </p:cNvSpPr>
          <p:nvPr>
            <p:ph type="ftr" sz="quarter" idx="11"/>
          </p:nvPr>
        </p:nvSpPr>
        <p:spPr/>
        <p:txBody>
          <a:bodyPr/>
          <a:lstStyle/>
          <a:p>
            <a:endParaRPr lang="en-GB"/>
          </a:p>
        </p:txBody>
      </p:sp>
      <p:sp>
        <p:nvSpPr>
          <p:cNvPr id="10" name="Slide Number Placeholder 9"/>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15388098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D2BC71D-ACE6-4513-B009-FFB1FA005B4A}" type="datetimeFigureOut">
              <a:rPr lang="en-GB" smtClean="0"/>
              <a:t>01/07/2022</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E7AD295-65BC-426B-942B-CDAC512D34CD}" type="slidenum">
              <a:rPr lang="en-GB" smtClean="0"/>
              <a:t>‹#›</a:t>
            </a:fld>
            <a:endParaRPr lang="en-GB"/>
          </a:p>
        </p:txBody>
      </p:sp>
      <p:sp>
        <p:nvSpPr>
          <p:cNvPr id="10" name="Title 9"/>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02450350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D2BC71D-ACE6-4513-B009-FFB1FA005B4A}" type="datetimeFigureOut">
              <a:rPr lang="en-GB" smtClean="0"/>
              <a:t>01/07/2022</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15047097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DD2BC71D-ACE6-4513-B009-FFB1FA005B4A}" type="datetimeFigureOut">
              <a:rPr lang="en-GB" smtClean="0"/>
              <a:t>01/07/2022</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8354113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US"/>
              <a:t>Click to edit Master title style</a:t>
            </a:r>
            <a:endParaRPr lang="en-US" dirty="0"/>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9" name="Date Placeholder 8"/>
          <p:cNvSpPr>
            <a:spLocks noGrp="1"/>
          </p:cNvSpPr>
          <p:nvPr>
            <p:ph type="dt" sz="half" idx="10"/>
          </p:nvPr>
        </p:nvSpPr>
        <p:spPr/>
        <p:txBody>
          <a:bodyPr/>
          <a:lstStyle/>
          <a:p>
            <a:fld id="{DD2BC71D-ACE6-4513-B009-FFB1FA005B4A}" type="datetimeFigureOut">
              <a:rPr lang="en-GB" smtClean="0"/>
              <a:t>01/07/2022</a:t>
            </a:fld>
            <a:endParaRPr lang="en-GB"/>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1" name="Slide Number Placeholder 10"/>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29707547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DD2BC71D-ACE6-4513-B009-FFB1FA005B4A}" type="datetimeFigureOut">
              <a:rPr lang="en-GB" smtClean="0"/>
              <a:t>01/07/2022</a:t>
            </a:fld>
            <a:endParaRPr lang="en-GB"/>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GB"/>
          </a:p>
        </p:txBody>
      </p:sp>
      <p:sp>
        <p:nvSpPr>
          <p:cNvPr id="10" name="Slide Number Placeholder 9"/>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196591240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2BC71D-ACE6-4513-B009-FFB1FA005B4A}"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7311839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D2BC71D-ACE6-4513-B009-FFB1FA005B4A}" type="datetimeFigureOut">
              <a:rPr lang="en-GB" smtClean="0"/>
              <a:t>01/07/2022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E7AD295-65BC-426B-942B-CDAC512D34CD}" type="slidenum">
              <a:rPr lang="en-GB" smtClean="0"/>
              <a:t>‹#›</a:t>
            </a:fld>
            <a:endParaRPr lang="en-GB"/>
          </a:p>
        </p:txBody>
      </p:sp>
    </p:spTree>
    <p:extLst>
      <p:ext uri="{BB962C8B-B14F-4D97-AF65-F5344CB8AC3E}">
        <p14:creationId xmlns:p14="http://schemas.microsoft.com/office/powerpoint/2010/main" val="9383269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DD2BC71D-ACE6-4513-B009-FFB1FA005B4A}" type="datetimeFigureOut">
              <a:rPr lang="en-GB" smtClean="0"/>
              <a:t>01/07/2022</a:t>
            </a:fld>
            <a:endParaRPr lang="en-GB"/>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GB"/>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3E7AD295-65BC-426B-942B-CDAC512D34CD}" type="slidenum">
              <a:rPr lang="en-GB" smtClean="0"/>
              <a:t>‹#›</a:t>
            </a:fld>
            <a:endParaRPr lang="en-GB"/>
          </a:p>
        </p:txBody>
      </p:sp>
    </p:spTree>
    <p:extLst>
      <p:ext uri="{BB962C8B-B14F-4D97-AF65-F5344CB8AC3E}">
        <p14:creationId xmlns:p14="http://schemas.microsoft.com/office/powerpoint/2010/main" val="1178391727"/>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35B24-6B75-46F5-66AC-E1C2BF17CFF5}"/>
              </a:ext>
            </a:extLst>
          </p:cNvPr>
          <p:cNvSpPr>
            <a:spLocks noGrp="1"/>
          </p:cNvSpPr>
          <p:nvPr>
            <p:ph type="ctrTitle"/>
          </p:nvPr>
        </p:nvSpPr>
        <p:spPr>
          <a:xfrm>
            <a:off x="1260088" y="1265562"/>
            <a:ext cx="9331712" cy="2767102"/>
          </a:xfrm>
        </p:spPr>
        <p:txBody>
          <a:bodyPr>
            <a:normAutofit/>
          </a:bodyPr>
          <a:lstStyle/>
          <a:p>
            <a:r>
              <a:rPr lang="en-GB" dirty="0"/>
              <a:t>Sleeping Beauty Group Presentation Task 2</a:t>
            </a:r>
            <a:br>
              <a:rPr lang="en-GB" dirty="0"/>
            </a:br>
            <a:r>
              <a:rPr lang="en-GB" dirty="0"/>
              <a:t>Managing Enterprise in 21</a:t>
            </a:r>
            <a:r>
              <a:rPr lang="en-GB" baseline="30000" dirty="0"/>
              <a:t>st</a:t>
            </a:r>
            <a:r>
              <a:rPr lang="en-GB" dirty="0"/>
              <a:t> century BMSW 4006</a:t>
            </a:r>
          </a:p>
        </p:txBody>
      </p:sp>
      <p:sp>
        <p:nvSpPr>
          <p:cNvPr id="3" name="Subtitle 2">
            <a:extLst>
              <a:ext uri="{FF2B5EF4-FFF2-40B4-BE49-F238E27FC236}">
                <a16:creationId xmlns:a16="http://schemas.microsoft.com/office/drawing/2014/main" id="{9FF902D3-D1BB-F7BA-FE5B-AAE8BD6644E8}"/>
              </a:ext>
            </a:extLst>
          </p:cNvPr>
          <p:cNvSpPr>
            <a:spLocks noGrp="1"/>
          </p:cNvSpPr>
          <p:nvPr>
            <p:ph type="subTitle" idx="1"/>
          </p:nvPr>
        </p:nvSpPr>
        <p:spPr/>
        <p:txBody>
          <a:bodyPr>
            <a:normAutofit lnSpcReduction="10000"/>
          </a:bodyPr>
          <a:lstStyle/>
          <a:p>
            <a:r>
              <a:rPr lang="en-GB" dirty="0" err="1"/>
              <a:t>Craciun</a:t>
            </a:r>
            <a:r>
              <a:rPr lang="en-GB" dirty="0"/>
              <a:t> Roxana Nicoleta -2107001</a:t>
            </a:r>
          </a:p>
          <a:p>
            <a:r>
              <a:rPr lang="en-GB" dirty="0" err="1"/>
              <a:t>Oprea</a:t>
            </a:r>
            <a:r>
              <a:rPr lang="en-GB" dirty="0"/>
              <a:t> Lucian-2107118</a:t>
            </a:r>
          </a:p>
          <a:p>
            <a:r>
              <a:rPr lang="en-GB" dirty="0"/>
              <a:t>Dragomir Alexandru-2107400</a:t>
            </a:r>
          </a:p>
        </p:txBody>
      </p:sp>
    </p:spTree>
    <p:extLst>
      <p:ext uri="{BB962C8B-B14F-4D97-AF65-F5344CB8AC3E}">
        <p14:creationId xmlns:p14="http://schemas.microsoft.com/office/powerpoint/2010/main" val="287086285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F30A92-69CF-A046-4232-BD11D3522C9A}"/>
              </a:ext>
            </a:extLst>
          </p:cNvPr>
          <p:cNvSpPr>
            <a:spLocks noGrp="1"/>
          </p:cNvSpPr>
          <p:nvPr>
            <p:ph type="title"/>
          </p:nvPr>
        </p:nvSpPr>
        <p:spPr>
          <a:xfrm>
            <a:off x="324657" y="274133"/>
            <a:ext cx="7729728" cy="1188720"/>
          </a:xfrm>
        </p:spPr>
        <p:txBody>
          <a:bodyPr/>
          <a:lstStyle/>
          <a:p>
            <a:r>
              <a:rPr lang="en-GB" dirty="0"/>
              <a:t>Introduction:</a:t>
            </a:r>
          </a:p>
        </p:txBody>
      </p:sp>
      <p:sp>
        <p:nvSpPr>
          <p:cNvPr id="3" name="Content Placeholder 2">
            <a:extLst>
              <a:ext uri="{FF2B5EF4-FFF2-40B4-BE49-F238E27FC236}">
                <a16:creationId xmlns:a16="http://schemas.microsoft.com/office/drawing/2014/main" id="{CACAB44B-71B5-A72A-7767-C6AFB78DBACC}"/>
              </a:ext>
            </a:extLst>
          </p:cNvPr>
          <p:cNvSpPr>
            <a:spLocks noGrp="1"/>
          </p:cNvSpPr>
          <p:nvPr>
            <p:ph idx="1"/>
          </p:nvPr>
        </p:nvSpPr>
        <p:spPr>
          <a:xfrm>
            <a:off x="364008" y="1833153"/>
            <a:ext cx="7729728" cy="3101983"/>
          </a:xfrm>
        </p:spPr>
        <p:txBody>
          <a:bodyPr/>
          <a:lstStyle/>
          <a:p>
            <a:pPr marL="0" indent="0">
              <a:buNone/>
            </a:pPr>
            <a:r>
              <a:rPr lang="en-GB" b="0" i="0" dirty="0">
                <a:solidFill>
                  <a:srgbClr val="252525"/>
                </a:solidFill>
                <a:effectLst/>
                <a:latin typeface="Open Sans" panose="020B0606030504020204" pitchFamily="34" charset="0"/>
              </a:rPr>
              <a:t>Sleeping Beauty is a company of customized candles that provide to the customers relaxation, improve a better sleep and help to reduce anxiety. Currently Sleeping Beauty come with the offer of refilling candles which means when the candle is finish from the pot, the customer can send the pot back to us by using the original box and we will refilled and give discounts.</a:t>
            </a:r>
          </a:p>
          <a:p>
            <a:pPr marL="0" indent="0">
              <a:buNone/>
            </a:pPr>
            <a:endParaRPr lang="en-GB" dirty="0"/>
          </a:p>
        </p:txBody>
      </p:sp>
      <p:pic>
        <p:nvPicPr>
          <p:cNvPr id="5" name="Picture 4">
            <a:extLst>
              <a:ext uri="{FF2B5EF4-FFF2-40B4-BE49-F238E27FC236}">
                <a16:creationId xmlns:a16="http://schemas.microsoft.com/office/drawing/2014/main" id="{8D1AA062-649E-90B3-4A71-094DF324483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80321" y="2748218"/>
            <a:ext cx="3880834" cy="3967419"/>
          </a:xfrm>
          <a:prstGeom prst="rect">
            <a:avLst/>
          </a:prstGeom>
        </p:spPr>
      </p:pic>
    </p:spTree>
    <p:extLst>
      <p:ext uri="{BB962C8B-B14F-4D97-AF65-F5344CB8AC3E}">
        <p14:creationId xmlns:p14="http://schemas.microsoft.com/office/powerpoint/2010/main" val="34882084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1B3B58-1275-722C-6B61-3FA37ECDF95A}"/>
              </a:ext>
            </a:extLst>
          </p:cNvPr>
          <p:cNvSpPr>
            <a:spLocks noGrp="1"/>
          </p:cNvSpPr>
          <p:nvPr>
            <p:ph type="title"/>
          </p:nvPr>
        </p:nvSpPr>
        <p:spPr>
          <a:xfrm>
            <a:off x="287352" y="230982"/>
            <a:ext cx="7729728" cy="1188720"/>
          </a:xfrm>
        </p:spPr>
        <p:txBody>
          <a:bodyPr/>
          <a:lstStyle/>
          <a:p>
            <a:r>
              <a:rPr lang="en-GB" dirty="0"/>
              <a:t>Product and Services:</a:t>
            </a:r>
          </a:p>
        </p:txBody>
      </p:sp>
      <p:sp>
        <p:nvSpPr>
          <p:cNvPr id="3" name="Content Placeholder 2">
            <a:extLst>
              <a:ext uri="{FF2B5EF4-FFF2-40B4-BE49-F238E27FC236}">
                <a16:creationId xmlns:a16="http://schemas.microsoft.com/office/drawing/2014/main" id="{E57589D9-D16D-6A18-2DF8-917B2446CB93}"/>
              </a:ext>
            </a:extLst>
          </p:cNvPr>
          <p:cNvSpPr>
            <a:spLocks noGrp="1"/>
          </p:cNvSpPr>
          <p:nvPr>
            <p:ph idx="1"/>
          </p:nvPr>
        </p:nvSpPr>
        <p:spPr>
          <a:xfrm>
            <a:off x="249023" y="1531900"/>
            <a:ext cx="7027849" cy="4688210"/>
          </a:xfrm>
        </p:spPr>
        <p:txBody>
          <a:bodyPr/>
          <a:lstStyle/>
          <a:p>
            <a:r>
              <a:rPr lang="en-GB" b="0" i="0" dirty="0">
                <a:solidFill>
                  <a:srgbClr val="252525"/>
                </a:solidFill>
                <a:effectLst/>
                <a:latin typeface="Open Sans" panose="020B0606030504020204" pitchFamily="34" charset="0"/>
              </a:rPr>
              <a:t>Candles are Ideal Sleep Aid for those who suffer from poor sleep, jet lag or night restlessness. Company use natural ingredients only in the product which make the candles free from impurities. Also the Candle stop lighting after 30 minutes to ensure the safety of the customer.</a:t>
            </a:r>
          </a:p>
          <a:p>
            <a:r>
              <a:rPr lang="en-GB" dirty="0">
                <a:solidFill>
                  <a:srgbClr val="252525"/>
                </a:solidFill>
                <a:latin typeface="Open Sans" panose="020B0606030504020204" pitchFamily="34" charset="0"/>
              </a:rPr>
              <a:t>The candles can be customized by choose two oils for the list below: </a:t>
            </a:r>
          </a:p>
          <a:p>
            <a:pPr marL="0" indent="0">
              <a:buNone/>
            </a:pPr>
            <a:r>
              <a:rPr lang="en-GB" dirty="0"/>
              <a:t>Lavender, Chamomile, Palmaris, Ho Wood, </a:t>
            </a:r>
            <a:r>
              <a:rPr lang="en-GB" dirty="0" err="1"/>
              <a:t>Bois</a:t>
            </a:r>
            <a:r>
              <a:rPr lang="en-GB" dirty="0"/>
              <a:t> de Rose, Geranium, Clove, Orchid and Ylang .</a:t>
            </a:r>
          </a:p>
        </p:txBody>
      </p:sp>
      <p:pic>
        <p:nvPicPr>
          <p:cNvPr id="5" name="Picture 4">
            <a:extLst>
              <a:ext uri="{FF2B5EF4-FFF2-40B4-BE49-F238E27FC236}">
                <a16:creationId xmlns:a16="http://schemas.microsoft.com/office/drawing/2014/main" id="{D58C1F56-54B3-D22D-79B4-58F5FC33641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369954" y="1531900"/>
            <a:ext cx="4523743" cy="4523743"/>
          </a:xfrm>
          <a:prstGeom prst="rect">
            <a:avLst/>
          </a:prstGeom>
        </p:spPr>
      </p:pic>
    </p:spTree>
    <p:extLst>
      <p:ext uri="{BB962C8B-B14F-4D97-AF65-F5344CB8AC3E}">
        <p14:creationId xmlns:p14="http://schemas.microsoft.com/office/powerpoint/2010/main" val="3561886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E7D369-D2C9-F902-1C7B-9BF8EE4796EC}"/>
              </a:ext>
            </a:extLst>
          </p:cNvPr>
          <p:cNvSpPr>
            <a:spLocks noGrp="1"/>
          </p:cNvSpPr>
          <p:nvPr>
            <p:ph type="title"/>
          </p:nvPr>
        </p:nvSpPr>
        <p:spPr>
          <a:xfrm>
            <a:off x="259974" y="291211"/>
            <a:ext cx="7729728" cy="1188720"/>
          </a:xfrm>
        </p:spPr>
        <p:txBody>
          <a:bodyPr/>
          <a:lstStyle/>
          <a:p>
            <a:r>
              <a:rPr lang="en-GB" dirty="0"/>
              <a:t>Marketing Audit</a:t>
            </a:r>
          </a:p>
        </p:txBody>
      </p:sp>
      <p:sp>
        <p:nvSpPr>
          <p:cNvPr id="3" name="Content Placeholder 2">
            <a:extLst>
              <a:ext uri="{FF2B5EF4-FFF2-40B4-BE49-F238E27FC236}">
                <a16:creationId xmlns:a16="http://schemas.microsoft.com/office/drawing/2014/main" id="{DE181149-F721-4B39-2B7B-98B611DCB6DD}"/>
              </a:ext>
            </a:extLst>
          </p:cNvPr>
          <p:cNvSpPr>
            <a:spLocks noGrp="1"/>
          </p:cNvSpPr>
          <p:nvPr>
            <p:ph idx="1"/>
          </p:nvPr>
        </p:nvSpPr>
        <p:spPr>
          <a:xfrm>
            <a:off x="741814" y="1718168"/>
            <a:ext cx="7729728" cy="3101983"/>
          </a:xfrm>
        </p:spPr>
        <p:txBody>
          <a:bodyPr/>
          <a:lstStyle/>
          <a:p>
            <a:r>
              <a:rPr lang="en-GB" dirty="0"/>
              <a:t>In order to Analyse the Marketing, it had been use Swot analysis and Competitive Analysis:</a:t>
            </a:r>
          </a:p>
          <a:p>
            <a:pPr marL="0" indent="0">
              <a:buNone/>
            </a:pPr>
            <a:endParaRPr lang="en-GB" dirty="0"/>
          </a:p>
        </p:txBody>
      </p:sp>
      <p:pic>
        <p:nvPicPr>
          <p:cNvPr id="5" name="Picture 4">
            <a:extLst>
              <a:ext uri="{FF2B5EF4-FFF2-40B4-BE49-F238E27FC236}">
                <a16:creationId xmlns:a16="http://schemas.microsoft.com/office/drawing/2014/main" id="{57628C6C-1F71-638F-BF54-0540A3914EB4}"/>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4289" y="2617265"/>
            <a:ext cx="9871791" cy="3989597"/>
          </a:xfrm>
          <a:prstGeom prst="rect">
            <a:avLst/>
          </a:prstGeom>
        </p:spPr>
      </p:pic>
    </p:spTree>
    <p:extLst>
      <p:ext uri="{BB962C8B-B14F-4D97-AF65-F5344CB8AC3E}">
        <p14:creationId xmlns:p14="http://schemas.microsoft.com/office/powerpoint/2010/main" val="356134863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2B277-ADE6-D1E7-03C2-D14CA6949300}"/>
              </a:ext>
            </a:extLst>
          </p:cNvPr>
          <p:cNvSpPr>
            <a:spLocks noGrp="1"/>
          </p:cNvSpPr>
          <p:nvPr>
            <p:ph type="title"/>
          </p:nvPr>
        </p:nvSpPr>
        <p:spPr>
          <a:xfrm>
            <a:off x="353056" y="139027"/>
            <a:ext cx="7729728" cy="1188720"/>
          </a:xfrm>
        </p:spPr>
        <p:txBody>
          <a:bodyPr/>
          <a:lstStyle/>
          <a:p>
            <a:r>
              <a:rPr lang="en-GB" dirty="0"/>
              <a:t>Continue</a:t>
            </a:r>
          </a:p>
        </p:txBody>
      </p:sp>
      <p:pic>
        <p:nvPicPr>
          <p:cNvPr id="5" name="Content Placeholder 4">
            <a:extLst>
              <a:ext uri="{FF2B5EF4-FFF2-40B4-BE49-F238E27FC236}">
                <a16:creationId xmlns:a16="http://schemas.microsoft.com/office/drawing/2014/main" id="{1BAB152D-5DF3-82E0-D745-A235C114BB95}"/>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095090" y="1700078"/>
            <a:ext cx="8295827" cy="4799281"/>
          </a:xfrm>
        </p:spPr>
      </p:pic>
    </p:spTree>
    <p:extLst>
      <p:ext uri="{BB962C8B-B14F-4D97-AF65-F5344CB8AC3E}">
        <p14:creationId xmlns:p14="http://schemas.microsoft.com/office/powerpoint/2010/main" val="305333064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115B4-794F-4356-B0E4-83204CDABDEB}"/>
              </a:ext>
            </a:extLst>
          </p:cNvPr>
          <p:cNvSpPr>
            <a:spLocks noGrp="1"/>
          </p:cNvSpPr>
          <p:nvPr>
            <p:ph type="title"/>
          </p:nvPr>
        </p:nvSpPr>
        <p:spPr>
          <a:xfrm>
            <a:off x="1289359" y="296687"/>
            <a:ext cx="7729728" cy="1188720"/>
          </a:xfrm>
        </p:spPr>
        <p:txBody>
          <a:bodyPr/>
          <a:lstStyle/>
          <a:p>
            <a:r>
              <a:rPr lang="en-GB" dirty="0"/>
              <a:t>Target Market:</a:t>
            </a:r>
          </a:p>
        </p:txBody>
      </p:sp>
      <p:sp>
        <p:nvSpPr>
          <p:cNvPr id="3" name="Content Placeholder 2">
            <a:extLst>
              <a:ext uri="{FF2B5EF4-FFF2-40B4-BE49-F238E27FC236}">
                <a16:creationId xmlns:a16="http://schemas.microsoft.com/office/drawing/2014/main" id="{43D5EE81-EA81-3B74-F7BE-236E4C21D517}"/>
              </a:ext>
            </a:extLst>
          </p:cNvPr>
          <p:cNvSpPr>
            <a:spLocks noGrp="1"/>
          </p:cNvSpPr>
          <p:nvPr>
            <p:ph idx="1"/>
          </p:nvPr>
        </p:nvSpPr>
        <p:spPr>
          <a:xfrm>
            <a:off x="733710" y="1812374"/>
            <a:ext cx="10381452" cy="4358457"/>
          </a:xfrm>
        </p:spPr>
        <p:txBody>
          <a:bodyPr>
            <a:normAutofit/>
          </a:bodyPr>
          <a:lstStyle/>
          <a:p>
            <a:pPr marL="0" indent="0">
              <a:buNone/>
            </a:pPr>
            <a:r>
              <a:rPr lang="en-GB" sz="1700" dirty="0">
                <a:latin typeface="Arial" panose="020B0604020202020204" pitchFamily="34" charset="0"/>
                <a:cs typeface="Arial" panose="020B0604020202020204" pitchFamily="34" charset="0"/>
              </a:rPr>
              <a:t>The Target market for Sleeping beauty is base on the following 4 segments:</a:t>
            </a:r>
          </a:p>
          <a:p>
            <a:r>
              <a:rPr lang="en-GB" sz="1700" dirty="0">
                <a:latin typeface="Arial" panose="020B0604020202020204" pitchFamily="34" charset="0"/>
                <a:cs typeface="Arial" panose="020B0604020202020204" pitchFamily="34" charset="0"/>
              </a:rPr>
              <a:t>Demographic:</a:t>
            </a:r>
          </a:p>
          <a:p>
            <a:pPr marL="0" indent="0">
              <a:buNone/>
            </a:pPr>
            <a:r>
              <a:rPr lang="en-GB" sz="1700" dirty="0">
                <a:effectLst/>
                <a:latin typeface="Arial" panose="020B0604020202020204" pitchFamily="34" charset="0"/>
                <a:ea typeface="Calibri" panose="020F0502020204030204" pitchFamily="34" charset="0"/>
                <a:cs typeface="Arial" panose="020B0604020202020204" pitchFamily="34" charset="0"/>
              </a:rPr>
              <a:t>Customers with the age between 15 to 50 and all genders.</a:t>
            </a:r>
            <a:endParaRPr lang="en-GB" sz="1700" dirty="0">
              <a:latin typeface="Arial" panose="020B0604020202020204" pitchFamily="34" charset="0"/>
              <a:cs typeface="Arial" panose="020B0604020202020204" pitchFamily="34" charset="0"/>
            </a:endParaRPr>
          </a:p>
          <a:p>
            <a:pPr marL="342900" lvl="0" indent="-342900" algn="just">
              <a:lnSpc>
                <a:spcPct val="107000"/>
              </a:lnSpc>
              <a:spcAft>
                <a:spcPts val="800"/>
              </a:spcAft>
              <a:buFont typeface="Symbol" panose="05050102010706020507" pitchFamily="18" charset="2"/>
              <a:buChar char=""/>
            </a:pPr>
            <a:r>
              <a:rPr lang="en-GB" sz="1700" dirty="0">
                <a:effectLst/>
                <a:latin typeface="Arial" panose="020B0604020202020204" pitchFamily="34" charset="0"/>
                <a:ea typeface="Calibri" panose="020F0502020204030204" pitchFamily="34" charset="0"/>
                <a:cs typeface="Arial" panose="020B0604020202020204" pitchFamily="34" charset="0"/>
              </a:rPr>
              <a:t>Psychographic:</a:t>
            </a:r>
          </a:p>
          <a:p>
            <a:pPr marL="0" indent="0" algn="just">
              <a:lnSpc>
                <a:spcPct val="107000"/>
              </a:lnSpc>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Customers with a mental health life style, Yoga and SPA activities, Travellers, and House women.</a:t>
            </a:r>
          </a:p>
          <a:p>
            <a:pPr marL="342900" lvl="0" indent="-342900" algn="just">
              <a:lnSpc>
                <a:spcPct val="107000"/>
              </a:lnSpc>
              <a:spcAft>
                <a:spcPts val="800"/>
              </a:spcAft>
              <a:buFont typeface="Symbol" panose="05050102010706020507" pitchFamily="18" charset="2"/>
              <a:buChar char=""/>
            </a:pPr>
            <a:r>
              <a:rPr lang="en-GB" sz="1700" dirty="0">
                <a:effectLst/>
                <a:latin typeface="Arial" panose="020B0604020202020204" pitchFamily="34" charset="0"/>
                <a:ea typeface="Calibri" panose="020F0502020204030204" pitchFamily="34" charset="0"/>
                <a:cs typeface="Arial" panose="020B0604020202020204" pitchFamily="34" charset="0"/>
              </a:rPr>
              <a:t>Behavioural:</a:t>
            </a:r>
          </a:p>
          <a:p>
            <a:pPr marL="0" indent="0" algn="just">
              <a:lnSpc>
                <a:spcPct val="107000"/>
              </a:lnSpc>
              <a:spcAft>
                <a:spcPts val="800"/>
              </a:spcAft>
              <a:buNone/>
            </a:pPr>
            <a:r>
              <a:rPr lang="en-GB" sz="1700" dirty="0">
                <a:latin typeface="Arial" panose="020B0604020202020204" pitchFamily="34" charset="0"/>
                <a:ea typeface="Calibri" panose="020F0502020204030204" pitchFamily="34" charset="0"/>
                <a:cs typeface="Arial" panose="020B0604020202020204" pitchFamily="34" charset="0"/>
              </a:rPr>
              <a:t>Customers with </a:t>
            </a:r>
            <a:r>
              <a:rPr lang="en-GB" sz="1700" dirty="0">
                <a:effectLst/>
                <a:latin typeface="Arial" panose="020B0604020202020204" pitchFamily="34" charset="0"/>
                <a:ea typeface="Calibri" panose="020F0502020204030204" pitchFamily="34" charset="0"/>
                <a:cs typeface="Arial" panose="020B0604020202020204" pitchFamily="34" charset="0"/>
              </a:rPr>
              <a:t>anxiety, sleeping issues, stress issues</a:t>
            </a:r>
          </a:p>
          <a:p>
            <a:pPr marL="0" indent="0" algn="just">
              <a:lnSpc>
                <a:spcPct val="107000"/>
              </a:lnSpc>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    Geographic:</a:t>
            </a:r>
          </a:p>
          <a:p>
            <a:pPr marL="0" indent="0" algn="just">
              <a:lnSpc>
                <a:spcPct val="107000"/>
              </a:lnSpc>
              <a:spcAft>
                <a:spcPts val="800"/>
              </a:spcAft>
              <a:buNone/>
            </a:pPr>
            <a:r>
              <a:rPr lang="en-GB" sz="1700" dirty="0">
                <a:effectLst/>
                <a:latin typeface="Arial" panose="020B0604020202020204" pitchFamily="34" charset="0"/>
                <a:ea typeface="Calibri" panose="020F0502020204030204" pitchFamily="34" charset="0"/>
                <a:cs typeface="Arial" panose="020B0604020202020204" pitchFamily="34" charset="0"/>
              </a:rPr>
              <a:t>United Kingdom, With 60% Urban and 40% rural target market.</a:t>
            </a:r>
          </a:p>
          <a:p>
            <a:pPr marL="0" indent="0" algn="just">
              <a:lnSpc>
                <a:spcPct val="107000"/>
              </a:lnSpc>
              <a:spcAft>
                <a:spcPts val="800"/>
              </a:spcAft>
              <a:buNone/>
            </a:pPr>
            <a:endParaRPr lang="en-GB" dirty="0"/>
          </a:p>
          <a:p>
            <a:pPr marL="0" indent="0">
              <a:buNone/>
            </a:pPr>
            <a:endParaRPr lang="en-GB" dirty="0"/>
          </a:p>
        </p:txBody>
      </p:sp>
    </p:spTree>
    <p:extLst>
      <p:ext uri="{BB962C8B-B14F-4D97-AF65-F5344CB8AC3E}">
        <p14:creationId xmlns:p14="http://schemas.microsoft.com/office/powerpoint/2010/main" val="22246611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7FFCB2-4DB9-653A-6752-7A22B967C146}"/>
              </a:ext>
            </a:extLst>
          </p:cNvPr>
          <p:cNvSpPr>
            <a:spLocks noGrp="1"/>
          </p:cNvSpPr>
          <p:nvPr>
            <p:ph type="title"/>
          </p:nvPr>
        </p:nvSpPr>
        <p:spPr/>
        <p:txBody>
          <a:bodyPr/>
          <a:lstStyle/>
          <a:p>
            <a:r>
              <a:rPr lang="en-GB" dirty="0"/>
              <a:t>Marketing Plan</a:t>
            </a:r>
          </a:p>
        </p:txBody>
      </p:sp>
      <p:sp>
        <p:nvSpPr>
          <p:cNvPr id="3" name="Content Placeholder 2">
            <a:extLst>
              <a:ext uri="{FF2B5EF4-FFF2-40B4-BE49-F238E27FC236}">
                <a16:creationId xmlns:a16="http://schemas.microsoft.com/office/drawing/2014/main" id="{092FB7FE-88B0-9253-96C2-3E0A9C1C3232}"/>
              </a:ext>
            </a:extLst>
          </p:cNvPr>
          <p:cNvSpPr>
            <a:spLocks noGrp="1"/>
          </p:cNvSpPr>
          <p:nvPr>
            <p:ph idx="1"/>
          </p:nvPr>
        </p:nvSpPr>
        <p:spPr/>
        <p:txBody>
          <a:bodyPr>
            <a:normAutofit lnSpcReduction="10000"/>
          </a:bodyPr>
          <a:lstStyle/>
          <a:p>
            <a:pPr marL="0" indent="0">
              <a:buNone/>
            </a:pPr>
            <a:r>
              <a:rPr lang="en-GB" b="0" i="0" dirty="0">
                <a:solidFill>
                  <a:srgbClr val="252525"/>
                </a:solidFill>
                <a:effectLst/>
                <a:latin typeface="Open Sans" panose="020B0606030504020204" pitchFamily="34" charset="0"/>
              </a:rPr>
              <a:t>The Marketing plan of Sleeping Beauty company is base on 4 Ps of marketing model. </a:t>
            </a:r>
            <a:r>
              <a:rPr lang="en-GB" dirty="0">
                <a:solidFill>
                  <a:srgbClr val="252525"/>
                </a:solidFill>
                <a:latin typeface="Open Sans" panose="020B0606030504020204" pitchFamily="34" charset="0"/>
              </a:rPr>
              <a:t>The 4 Ps are:</a:t>
            </a:r>
          </a:p>
          <a:p>
            <a:r>
              <a:rPr lang="en-GB" dirty="0"/>
              <a:t>Product:</a:t>
            </a:r>
          </a:p>
          <a:p>
            <a:pPr marL="0" indent="0">
              <a:buNone/>
            </a:pPr>
            <a:r>
              <a:rPr lang="en-GB" dirty="0"/>
              <a:t>Sleeping Beauty Company offer candles that help to relax, improve sleep and help to reduce anxiety. The candle is using a new technology that it make to light off after 30 minutes in order to provide more safety to the customer. It also comes in a revolutionary reusable package.</a:t>
            </a:r>
          </a:p>
          <a:p>
            <a:pPr marL="0" indent="0">
              <a:buNone/>
            </a:pPr>
            <a:r>
              <a:rPr lang="en-GB" dirty="0"/>
              <a:t>Place: the place is UK and the purchases can be made via online using a visa, PayPal, Apple Pay, Google pay and credit card. The website also works with Instagram and Tik-Tok platforms so you can easily track what products you buy.</a:t>
            </a:r>
          </a:p>
          <a:p>
            <a:pPr marL="0" indent="0" algn="just">
              <a:lnSpc>
                <a:spcPct val="107000"/>
              </a:lnSpc>
              <a:spcAft>
                <a:spcPts val="800"/>
              </a:spcAft>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358402074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2A6457-009C-B5B6-D032-43F71107EBAB}"/>
              </a:ext>
            </a:extLst>
          </p:cNvPr>
          <p:cNvSpPr>
            <a:spLocks noGrp="1"/>
          </p:cNvSpPr>
          <p:nvPr>
            <p:ph type="title"/>
          </p:nvPr>
        </p:nvSpPr>
        <p:spPr>
          <a:xfrm>
            <a:off x="949880" y="286306"/>
            <a:ext cx="7729728" cy="1188720"/>
          </a:xfrm>
        </p:spPr>
        <p:txBody>
          <a:bodyPr/>
          <a:lstStyle/>
          <a:p>
            <a:r>
              <a:rPr lang="en-GB" dirty="0"/>
              <a:t>Continue</a:t>
            </a:r>
          </a:p>
        </p:txBody>
      </p:sp>
      <p:sp>
        <p:nvSpPr>
          <p:cNvPr id="3" name="Content Placeholder 2">
            <a:extLst>
              <a:ext uri="{FF2B5EF4-FFF2-40B4-BE49-F238E27FC236}">
                <a16:creationId xmlns:a16="http://schemas.microsoft.com/office/drawing/2014/main" id="{0F36B08C-72DB-F4D8-8712-B2B40D775F35}"/>
              </a:ext>
            </a:extLst>
          </p:cNvPr>
          <p:cNvSpPr>
            <a:spLocks noGrp="1"/>
          </p:cNvSpPr>
          <p:nvPr>
            <p:ph idx="1"/>
          </p:nvPr>
        </p:nvSpPr>
        <p:spPr>
          <a:xfrm>
            <a:off x="596823" y="1861654"/>
            <a:ext cx="10441681" cy="4539146"/>
          </a:xfrm>
        </p:spPr>
        <p:txBody>
          <a:bodyPr>
            <a:normAutofit/>
          </a:bodyPr>
          <a:lstStyle/>
          <a:p>
            <a:pPr marL="0" indent="0">
              <a:buNone/>
            </a:pPr>
            <a:r>
              <a:rPr lang="en-GB" dirty="0"/>
              <a:t>Price:</a:t>
            </a:r>
          </a:p>
          <a:p>
            <a:pPr marL="0" indent="0">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the product can variate between 15-50£ depending on the sizes:</a:t>
            </a:r>
          </a:p>
          <a:p>
            <a:pPr marL="0" indent="0">
              <a:buNone/>
            </a:pPr>
            <a:endParaRPr lang="en-GB" dirty="0">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sz="2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a:p>
            <a:pPr marL="0" indent="0">
              <a:buNone/>
            </a:pPr>
            <a:r>
              <a:rPr lang="en-GB" dirty="0"/>
              <a:t>Promotion:</a:t>
            </a:r>
          </a:p>
          <a:p>
            <a:pPr marL="0" indent="0" algn="just">
              <a:lnSpc>
                <a:spcPct val="107000"/>
              </a:lnSpc>
              <a:spcAft>
                <a:spcPts val="800"/>
              </a:spcAft>
              <a:buNone/>
            </a:pPr>
            <a:r>
              <a:rPr lang="en-GB" sz="2800" dirty="0">
                <a:effectLst/>
                <a:latin typeface="Calibri" panose="020F0502020204030204" pitchFamily="34" charset="0"/>
                <a:ea typeface="Calibri" panose="020F0502020204030204" pitchFamily="34" charset="0"/>
                <a:cs typeface="Times New Roman" panose="02020603050405020304" pitchFamily="18" charset="0"/>
              </a:rPr>
              <a:t>to promote Sleeping Beauty company for Relaxing candles product it will be use Instagram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ads,Google</a:t>
            </a:r>
            <a:r>
              <a:rPr lang="en-GB" sz="2800" dirty="0">
                <a:effectLst/>
                <a:latin typeface="Calibri" panose="020F0502020204030204" pitchFamily="34" charset="0"/>
                <a:ea typeface="Calibri" panose="020F0502020204030204" pitchFamily="34" charset="0"/>
                <a:cs typeface="Times New Roman" panose="02020603050405020304" pitchFamily="18" charset="0"/>
              </a:rPr>
              <a:t> </a:t>
            </a:r>
            <a:r>
              <a:rPr lang="en-GB" sz="2800" dirty="0" err="1">
                <a:effectLst/>
                <a:latin typeface="Calibri" panose="020F0502020204030204" pitchFamily="34" charset="0"/>
                <a:ea typeface="Calibri" panose="020F0502020204030204" pitchFamily="34" charset="0"/>
                <a:cs typeface="Times New Roman" panose="02020603050405020304" pitchFamily="18" charset="0"/>
              </a:rPr>
              <a:t>Ads,Tik</a:t>
            </a:r>
            <a:r>
              <a:rPr lang="en-GB" sz="2800" dirty="0">
                <a:effectLst/>
                <a:latin typeface="Calibri" panose="020F0502020204030204" pitchFamily="34" charset="0"/>
                <a:ea typeface="Calibri" panose="020F0502020204030204" pitchFamily="34" charset="0"/>
                <a:cs typeface="Times New Roman" panose="02020603050405020304" pitchFamily="18" charset="0"/>
              </a:rPr>
              <a:t>-Tok Ads and partnerships with YouTube and Tik-Tok influencers.</a:t>
            </a:r>
          </a:p>
          <a:p>
            <a:endParaRPr lang="en-GB" dirty="0"/>
          </a:p>
        </p:txBody>
      </p:sp>
      <p:pic>
        <p:nvPicPr>
          <p:cNvPr id="5" name="Picture 4">
            <a:extLst>
              <a:ext uri="{FF2B5EF4-FFF2-40B4-BE49-F238E27FC236}">
                <a16:creationId xmlns:a16="http://schemas.microsoft.com/office/drawing/2014/main" id="{867FF2F2-F7B0-A6DF-4142-A87421C58AD0}"/>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6594" y="2952006"/>
            <a:ext cx="9625997" cy="1107299"/>
          </a:xfrm>
          <a:prstGeom prst="rect">
            <a:avLst/>
          </a:prstGeom>
        </p:spPr>
      </p:pic>
    </p:spTree>
    <p:extLst>
      <p:ext uri="{BB962C8B-B14F-4D97-AF65-F5344CB8AC3E}">
        <p14:creationId xmlns:p14="http://schemas.microsoft.com/office/powerpoint/2010/main" val="355581735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CD9A84-389B-1928-1BB4-EF281E8DCE13}"/>
              </a:ext>
            </a:extLst>
          </p:cNvPr>
          <p:cNvSpPr>
            <a:spLocks noGrp="1"/>
          </p:cNvSpPr>
          <p:nvPr>
            <p:ph type="title"/>
          </p:nvPr>
        </p:nvSpPr>
        <p:spPr>
          <a:xfrm>
            <a:off x="2149004" y="581411"/>
            <a:ext cx="7729728" cy="1188720"/>
          </a:xfrm>
        </p:spPr>
        <p:txBody>
          <a:bodyPr/>
          <a:lstStyle/>
          <a:p>
            <a:r>
              <a:rPr lang="en-GB" dirty="0"/>
              <a:t>Management team</a:t>
            </a:r>
          </a:p>
        </p:txBody>
      </p:sp>
      <p:sp>
        <p:nvSpPr>
          <p:cNvPr id="3" name="Content Placeholder 2">
            <a:extLst>
              <a:ext uri="{FF2B5EF4-FFF2-40B4-BE49-F238E27FC236}">
                <a16:creationId xmlns:a16="http://schemas.microsoft.com/office/drawing/2014/main" id="{6B9319D4-04FA-F0BA-4DBD-60294E85BF31}"/>
              </a:ext>
            </a:extLst>
          </p:cNvPr>
          <p:cNvSpPr>
            <a:spLocks noGrp="1"/>
          </p:cNvSpPr>
          <p:nvPr>
            <p:ph idx="1"/>
          </p:nvPr>
        </p:nvSpPr>
        <p:spPr>
          <a:xfrm>
            <a:off x="1828800" y="2244936"/>
            <a:ext cx="8667635" cy="4216094"/>
          </a:xfrm>
        </p:spPr>
        <p:txBody>
          <a:bodyPr>
            <a:normAutofit fontScale="85000" lnSpcReduction="20000"/>
          </a:bodyPr>
          <a:lstStyle/>
          <a:p>
            <a:pPr marL="0" indent="0">
              <a:buNone/>
            </a:pPr>
            <a:r>
              <a:rPr lang="en-GB" dirty="0"/>
              <a:t>The Management team is formed by:</a:t>
            </a:r>
          </a:p>
          <a:p>
            <a:pPr marL="0" indent="0" algn="just">
              <a:lnSpc>
                <a:spcPct val="107000"/>
              </a:lnSpc>
              <a:spcAft>
                <a:spcPts val="800"/>
              </a:spcAft>
              <a:buNone/>
            </a:pP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Craciun</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N Roxana with the role of </a:t>
            </a:r>
            <a:r>
              <a:rPr lang="en-GB" sz="1800" dirty="0">
                <a:effectLst/>
                <a:latin typeface="Calibri" panose="020F0502020204030204" pitchFamily="34" charset="0"/>
                <a:ea typeface="Calibri" panose="020F0502020204030204" pitchFamily="34" charset="0"/>
                <a:cs typeface="Times New Roman" panose="02020603050405020304" pitchFamily="18" charset="0"/>
              </a:rPr>
              <a:t>Company Co-Founder and manager for Customer Service and complain department</a:t>
            </a:r>
          </a:p>
          <a:p>
            <a:pPr marL="0" indent="0" algn="just">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With daily duties of </a:t>
            </a:r>
            <a:r>
              <a:rPr lang="en-GB" sz="1800" dirty="0">
                <a:effectLst/>
                <a:latin typeface="Calibri" panose="020F0502020204030204" pitchFamily="34" charset="0"/>
                <a:ea typeface="Calibri" panose="020F0502020204030204" pitchFamily="34" charset="0"/>
                <a:cs typeface="Times New Roman" panose="02020603050405020304" pitchFamily="18" charset="0"/>
              </a:rPr>
              <a:t>solving customers issues, respond to customers questions regarding the product, to manage the hole team department in order to achieve the business goals and satisfy the customers with they purchase, and to ensure that the team delivery professional help </a:t>
            </a:r>
          </a:p>
          <a:p>
            <a:pPr marL="0" indent="0">
              <a:lnSpc>
                <a:spcPct val="107000"/>
              </a:lnSpc>
              <a:spcAft>
                <a:spcPts val="800"/>
              </a:spcAft>
              <a:buNone/>
            </a:pPr>
            <a:r>
              <a:rPr lang="en-GB" sz="1800" b="1" dirty="0" err="1">
                <a:effectLst/>
                <a:latin typeface="Calibri" panose="020F0502020204030204" pitchFamily="34" charset="0"/>
                <a:ea typeface="Calibri" panose="020F0502020204030204" pitchFamily="34" charset="0"/>
                <a:cs typeface="Times New Roman" panose="02020603050405020304" pitchFamily="18" charset="0"/>
              </a:rPr>
              <a:t>Oprea</a:t>
            </a:r>
            <a:r>
              <a:rPr lang="en-GB" sz="1800" b="1" dirty="0">
                <a:effectLst/>
                <a:latin typeface="Calibri" panose="020F0502020204030204" pitchFamily="34" charset="0"/>
                <a:ea typeface="Calibri" panose="020F0502020204030204" pitchFamily="34" charset="0"/>
                <a:cs typeface="Times New Roman" panose="02020603050405020304" pitchFamily="18" charset="0"/>
              </a:rPr>
              <a:t> Lucian with the role of </a:t>
            </a:r>
            <a:r>
              <a:rPr lang="en-GB" sz="1800" dirty="0">
                <a:effectLst/>
                <a:latin typeface="Calibri" panose="020F0502020204030204" pitchFamily="34" charset="0"/>
                <a:ea typeface="Calibri" panose="020F0502020204030204" pitchFamily="34" charset="0"/>
                <a:cs typeface="Times New Roman" panose="02020603050405020304" pitchFamily="18" charset="0"/>
              </a:rPr>
              <a:t>Role company Co-Founder, Stock Control and retail manager</a:t>
            </a:r>
          </a:p>
          <a:p>
            <a:pPr marL="0" indent="0">
              <a:lnSpc>
                <a:spcPct val="107000"/>
              </a:lnSpc>
              <a:spcAft>
                <a:spcPts val="800"/>
              </a:spcAft>
              <a:buNone/>
            </a:pPr>
            <a:r>
              <a:rPr lang="en-GB" sz="1800" dirty="0">
                <a:latin typeface="Calibri" panose="020F0502020204030204" pitchFamily="34" charset="0"/>
                <a:ea typeface="Calibri" panose="020F0502020204030204" pitchFamily="34" charset="0"/>
                <a:cs typeface="Times New Roman" panose="02020603050405020304" pitchFamily="18" charset="0"/>
              </a:rPr>
              <a:t>With the daily duties of </a:t>
            </a:r>
            <a:r>
              <a:rPr lang="en-GB" sz="1800" dirty="0">
                <a:effectLst/>
                <a:latin typeface="Calibri" panose="020F0502020204030204" pitchFamily="34" charset="0"/>
                <a:ea typeface="Calibri" panose="020F0502020204030204" pitchFamily="34" charset="0"/>
                <a:cs typeface="Times New Roman" panose="02020603050405020304" pitchFamily="18" charset="0"/>
              </a:rPr>
              <a:t>drive the stock team and retail team to accomplish all the company goals and needs regarding the department, ensuring that there is no gap in stock, the suppliers had delivered enough and the team accomplish the orders.</a:t>
            </a:r>
          </a:p>
          <a:p>
            <a:pPr marL="0" indent="0">
              <a:lnSpc>
                <a:spcPct val="107000"/>
              </a:lnSpc>
              <a:spcAft>
                <a:spcPts val="800"/>
              </a:spcAft>
              <a:buNone/>
            </a:pPr>
            <a:r>
              <a:rPr lang="en-GB" b="1" dirty="0">
                <a:latin typeface="Calibri" panose="020F0502020204030204" pitchFamily="34" charset="0"/>
                <a:ea typeface="Calibri" panose="020F0502020204030204" pitchFamily="34" charset="0"/>
                <a:cs typeface="Times New Roman" panose="02020603050405020304" pitchFamily="18" charset="0"/>
              </a:rPr>
              <a:t>Dragomir </a:t>
            </a:r>
            <a:r>
              <a:rPr lang="en-GB" b="1" dirty="0" err="1">
                <a:latin typeface="Calibri" panose="020F0502020204030204" pitchFamily="34" charset="0"/>
                <a:ea typeface="Calibri" panose="020F0502020204030204" pitchFamily="34" charset="0"/>
                <a:cs typeface="Times New Roman" panose="02020603050405020304" pitchFamily="18" charset="0"/>
              </a:rPr>
              <a:t>Alexandru</a:t>
            </a:r>
            <a:r>
              <a:rPr lang="en-GB" sz="1800" b="1" dirty="0">
                <a:latin typeface="Calibri" panose="020F0502020204030204" pitchFamily="34" charset="0"/>
                <a:ea typeface="Calibri" panose="020F0502020204030204" pitchFamily="34" charset="0"/>
                <a:cs typeface="Times New Roman" panose="02020603050405020304" pitchFamily="18" charset="0"/>
              </a:rPr>
              <a:t> with the </a:t>
            </a:r>
            <a:r>
              <a:rPr lang="en-GB" sz="1800" dirty="0">
                <a:effectLst/>
                <a:latin typeface="Calibri" panose="020F0502020204030204" pitchFamily="34" charset="0"/>
                <a:ea typeface="Calibri" panose="020F0502020204030204" pitchFamily="34" charset="0"/>
                <a:cs typeface="Times New Roman" panose="02020603050405020304" pitchFamily="18" charset="0"/>
              </a:rPr>
              <a:t>Role of Company Founder and digital Marketing manager</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With daily duties of creating and ensuring the ads and promotions are in place with the Digital Marketing department.</a:t>
            </a:r>
          </a:p>
          <a:p>
            <a:pPr marL="0" indent="0">
              <a:lnSpc>
                <a:spcPct val="107000"/>
              </a:lnSpc>
              <a:spcAft>
                <a:spcPts val="800"/>
              </a:spcAft>
              <a:buNone/>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buNone/>
            </a:pPr>
            <a:endParaRPr lang="en-GB" dirty="0"/>
          </a:p>
        </p:txBody>
      </p:sp>
    </p:spTree>
    <p:extLst>
      <p:ext uri="{BB962C8B-B14F-4D97-AF65-F5344CB8AC3E}">
        <p14:creationId xmlns:p14="http://schemas.microsoft.com/office/powerpoint/2010/main" val="146778462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90F0FF-F11E-33DA-A0B6-9946593CFBB7}"/>
              </a:ext>
            </a:extLst>
          </p:cNvPr>
          <p:cNvSpPr>
            <a:spLocks noGrp="1"/>
          </p:cNvSpPr>
          <p:nvPr>
            <p:ph type="title"/>
          </p:nvPr>
        </p:nvSpPr>
        <p:spPr>
          <a:xfrm>
            <a:off x="511845" y="331351"/>
            <a:ext cx="7729728" cy="1188720"/>
          </a:xfrm>
        </p:spPr>
        <p:txBody>
          <a:bodyPr/>
          <a:lstStyle/>
          <a:p>
            <a:r>
              <a:rPr lang="en-GB" dirty="0"/>
              <a:t>Financial plan</a:t>
            </a:r>
          </a:p>
        </p:txBody>
      </p:sp>
      <p:sp>
        <p:nvSpPr>
          <p:cNvPr id="3" name="Content Placeholder 2">
            <a:extLst>
              <a:ext uri="{FF2B5EF4-FFF2-40B4-BE49-F238E27FC236}">
                <a16:creationId xmlns:a16="http://schemas.microsoft.com/office/drawing/2014/main" id="{312488DB-2E84-8B5C-307E-0ABE8724BCAC}"/>
              </a:ext>
            </a:extLst>
          </p:cNvPr>
          <p:cNvSpPr>
            <a:spLocks noGrp="1"/>
          </p:cNvSpPr>
          <p:nvPr>
            <p:ph idx="1"/>
          </p:nvPr>
        </p:nvSpPr>
        <p:spPr>
          <a:xfrm>
            <a:off x="451615" y="1630562"/>
            <a:ext cx="7729728" cy="3101983"/>
          </a:xfrm>
        </p:spPr>
        <p:txBody>
          <a:bodyPr/>
          <a:lstStyle/>
          <a:p>
            <a:r>
              <a:rPr lang="en-GB" dirty="0"/>
              <a:t>The company have the vision of Helping the people with Stress and sleeping issues, and to support the mental heath and wellbeing improving relaxation and decrease depression and anxiety.</a:t>
            </a:r>
          </a:p>
          <a:p>
            <a:r>
              <a:rPr lang="en-GB" dirty="0"/>
              <a:t>Start up financial plan is in the table below:</a:t>
            </a:r>
          </a:p>
          <a:p>
            <a:pPr marL="0" indent="0">
              <a:buNone/>
            </a:pPr>
            <a:endParaRPr lang="en-GB" dirty="0"/>
          </a:p>
        </p:txBody>
      </p:sp>
      <p:pic>
        <p:nvPicPr>
          <p:cNvPr id="5" name="Picture 4">
            <a:extLst>
              <a:ext uri="{FF2B5EF4-FFF2-40B4-BE49-F238E27FC236}">
                <a16:creationId xmlns:a16="http://schemas.microsoft.com/office/drawing/2014/main" id="{8C03023B-FD9E-DA31-C0E6-59971954B395}"/>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616974" y="2945792"/>
            <a:ext cx="7747805" cy="3687715"/>
          </a:xfrm>
          <a:prstGeom prst="rect">
            <a:avLst/>
          </a:prstGeom>
        </p:spPr>
      </p:pic>
    </p:spTree>
    <p:extLst>
      <p:ext uri="{BB962C8B-B14F-4D97-AF65-F5344CB8AC3E}">
        <p14:creationId xmlns:p14="http://schemas.microsoft.com/office/powerpoint/2010/main" val="32479512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F81A5C8A-A7A7-0D38-5A86-C70AD80F955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723250" y="1598831"/>
            <a:ext cx="6183517" cy="3263523"/>
          </a:xfrm>
        </p:spPr>
      </p:pic>
    </p:spTree>
    <p:extLst>
      <p:ext uri="{BB962C8B-B14F-4D97-AF65-F5344CB8AC3E}">
        <p14:creationId xmlns:p14="http://schemas.microsoft.com/office/powerpoint/2010/main" val="3500953334"/>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Template>Parcel</Template>
  <TotalTime>70</TotalTime>
  <Words>662</Words>
  <Application>Microsoft Office PowerPoint</Application>
  <PresentationFormat>Widescreen</PresentationFormat>
  <Paragraphs>48</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Arial</vt:lpstr>
      <vt:lpstr>Calibri</vt:lpstr>
      <vt:lpstr>Gill Sans MT</vt:lpstr>
      <vt:lpstr>Open Sans</vt:lpstr>
      <vt:lpstr>Symbol</vt:lpstr>
      <vt:lpstr>Parcel</vt:lpstr>
      <vt:lpstr>Sleeping Beauty Group Presentation Task 2 Managing Enterprise in 21st century BMSW 4006</vt:lpstr>
      <vt:lpstr>Introduction:</vt:lpstr>
      <vt:lpstr>Product and Services:</vt:lpstr>
      <vt:lpstr>Marketing Audit</vt:lpstr>
      <vt:lpstr>Continue</vt:lpstr>
      <vt:lpstr>Target Market:</vt:lpstr>
      <vt:lpstr>Marketing Plan</vt:lpstr>
      <vt:lpstr>Continue</vt:lpstr>
      <vt:lpstr>Management team</vt:lpstr>
      <vt:lpstr>Financial plan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nikki Dinca</dc:creator>
  <cp:lastModifiedBy>nikki Dinca</cp:lastModifiedBy>
  <cp:revision>2</cp:revision>
  <dcterms:created xsi:type="dcterms:W3CDTF">2022-06-25T13:50:50Z</dcterms:created>
  <dcterms:modified xsi:type="dcterms:W3CDTF">2022-07-01T14:42:39Z</dcterms:modified>
</cp:coreProperties>
</file>