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4660"/>
  </p:normalViewPr>
  <p:slideViewPr>
    <p:cSldViewPr snapToGrid="0">
      <p:cViewPr varScale="1">
        <p:scale>
          <a:sx n="75" d="100"/>
          <a:sy n="75" d="100"/>
        </p:scale>
        <p:origin x="902"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04BDC9-69A5-49C2-BDE9-32572B39691A}"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5DA825AE-3F33-43FF-B8C2-160BE9A8EDA0}">
      <dgm:prSet custT="1"/>
      <dgm:spPr/>
      <dgm:t>
        <a:bodyPr/>
        <a:lstStyle/>
        <a:p>
          <a:r>
            <a:rPr lang="en-GB" sz="2000">
              <a:latin typeface="Times New Roman" panose="02020603050405020304" pitchFamily="18" charset="0"/>
              <a:cs typeface="Times New Roman" panose="02020603050405020304" pitchFamily="18" charset="0"/>
            </a:rPr>
            <a:t>Target market: Cultural tourists, enthusiasts, heritage travellers and international tour operators </a:t>
          </a:r>
          <a:endParaRPr lang="en-US" sz="2000">
            <a:latin typeface="Times New Roman" panose="02020603050405020304" pitchFamily="18" charset="0"/>
            <a:cs typeface="Times New Roman" panose="02020603050405020304" pitchFamily="18" charset="0"/>
          </a:endParaRPr>
        </a:p>
      </dgm:t>
    </dgm:pt>
    <dgm:pt modelId="{1C8B8BD3-33C1-4704-B3FE-51B217277DD2}" type="parTrans" cxnId="{D1708789-F48A-4C0E-ACE9-1283C221A907}">
      <dgm:prSet/>
      <dgm:spPr/>
      <dgm:t>
        <a:bodyPr/>
        <a:lstStyle/>
        <a:p>
          <a:endParaRPr lang="en-US"/>
        </a:p>
      </dgm:t>
    </dgm:pt>
    <dgm:pt modelId="{295BEBA2-DCF0-4095-8E5D-B06A2F3A6C93}" type="sibTrans" cxnId="{D1708789-F48A-4C0E-ACE9-1283C221A907}">
      <dgm:prSet/>
      <dgm:spPr/>
      <dgm:t>
        <a:bodyPr/>
        <a:lstStyle/>
        <a:p>
          <a:endParaRPr lang="en-US"/>
        </a:p>
      </dgm:t>
    </dgm:pt>
    <dgm:pt modelId="{7C3A245A-DFEE-400E-A312-A4C3602CAD0D}">
      <dgm:prSet custT="1"/>
      <dgm:spPr/>
      <dgm:t>
        <a:bodyPr/>
        <a:lstStyle/>
        <a:p>
          <a:r>
            <a:rPr lang="en-GB" sz="2000" dirty="0">
              <a:latin typeface="Times New Roman" panose="02020603050405020304" pitchFamily="18" charset="0"/>
              <a:cs typeface="Times New Roman" panose="02020603050405020304" pitchFamily="18" charset="0"/>
            </a:rPr>
            <a:t>Ongoing demand for heritage-based cultural tourism in the post-COVID scenario </a:t>
          </a:r>
          <a:endParaRPr lang="en-US" sz="2000" dirty="0">
            <a:latin typeface="Times New Roman" panose="02020603050405020304" pitchFamily="18" charset="0"/>
            <a:cs typeface="Times New Roman" panose="02020603050405020304" pitchFamily="18" charset="0"/>
          </a:endParaRPr>
        </a:p>
      </dgm:t>
    </dgm:pt>
    <dgm:pt modelId="{CC59CED5-374D-4AF6-A189-09703A265275}" type="parTrans" cxnId="{C7CAB720-C8BE-4ED3-B6E4-45E2560069FD}">
      <dgm:prSet/>
      <dgm:spPr/>
      <dgm:t>
        <a:bodyPr/>
        <a:lstStyle/>
        <a:p>
          <a:endParaRPr lang="en-US"/>
        </a:p>
      </dgm:t>
    </dgm:pt>
    <dgm:pt modelId="{83DECA67-14B8-4C7F-B95A-BE63B191C3BC}" type="sibTrans" cxnId="{C7CAB720-C8BE-4ED3-B6E4-45E2560069FD}">
      <dgm:prSet/>
      <dgm:spPr/>
      <dgm:t>
        <a:bodyPr/>
        <a:lstStyle/>
        <a:p>
          <a:endParaRPr lang="en-US"/>
        </a:p>
      </dgm:t>
    </dgm:pt>
    <dgm:pt modelId="{45D05AD2-9639-4D99-8211-2786DE59EF9F}">
      <dgm:prSet custT="1"/>
      <dgm:spPr/>
      <dgm:t>
        <a:bodyPr/>
        <a:lstStyle/>
        <a:p>
          <a:r>
            <a:rPr lang="en-GB" sz="2000">
              <a:latin typeface="Times New Roman" panose="02020603050405020304" pitchFamily="18" charset="0"/>
              <a:cs typeface="Times New Roman" panose="02020603050405020304" pitchFamily="18" charset="0"/>
            </a:rPr>
            <a:t>Emerging interest in local tradition and historical storytelling of the heritage (Patil and Pattanshetti, 2024)</a:t>
          </a:r>
          <a:endParaRPr lang="en-US" sz="2000">
            <a:latin typeface="Times New Roman" panose="02020603050405020304" pitchFamily="18" charset="0"/>
            <a:cs typeface="Times New Roman" panose="02020603050405020304" pitchFamily="18" charset="0"/>
          </a:endParaRPr>
        </a:p>
      </dgm:t>
    </dgm:pt>
    <dgm:pt modelId="{FA94DB5C-A16B-4F68-941C-24D29EBAA786}" type="parTrans" cxnId="{75A2E9ED-6C3D-4BCB-B586-DBBFA5A06E21}">
      <dgm:prSet/>
      <dgm:spPr/>
      <dgm:t>
        <a:bodyPr/>
        <a:lstStyle/>
        <a:p>
          <a:endParaRPr lang="en-US"/>
        </a:p>
      </dgm:t>
    </dgm:pt>
    <dgm:pt modelId="{8E3A875D-6B39-46A4-AFCC-6CE5A5D8A866}" type="sibTrans" cxnId="{75A2E9ED-6C3D-4BCB-B586-DBBFA5A06E21}">
      <dgm:prSet/>
      <dgm:spPr/>
      <dgm:t>
        <a:bodyPr/>
        <a:lstStyle/>
        <a:p>
          <a:endParaRPr lang="en-US"/>
        </a:p>
      </dgm:t>
    </dgm:pt>
    <dgm:pt modelId="{20AF7C08-644B-445E-AB40-BCE14D1F4017}">
      <dgm:prSet custT="1"/>
      <dgm:spPr/>
      <dgm:t>
        <a:bodyPr/>
        <a:lstStyle/>
        <a:p>
          <a:r>
            <a:rPr lang="en-GB" sz="2000" dirty="0">
              <a:latin typeface="Times New Roman" panose="02020603050405020304" pitchFamily="18" charset="0"/>
              <a:cs typeface="Times New Roman" panose="02020603050405020304" pitchFamily="18" charset="0"/>
            </a:rPr>
            <a:t>Fostering ethical community-driven tourism initiative (</a:t>
          </a:r>
          <a:r>
            <a:rPr lang="en-GB" sz="2000" dirty="0" err="1">
              <a:latin typeface="Times New Roman" panose="02020603050405020304" pitchFamily="18" charset="0"/>
              <a:cs typeface="Times New Roman" panose="02020603050405020304" pitchFamily="18" charset="0"/>
            </a:rPr>
            <a:t>Turčinović</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2025)</a:t>
          </a:r>
          <a:endParaRPr lang="en-US" sz="2000" dirty="0">
            <a:latin typeface="Times New Roman" panose="02020603050405020304" pitchFamily="18" charset="0"/>
            <a:cs typeface="Times New Roman" panose="02020603050405020304" pitchFamily="18" charset="0"/>
          </a:endParaRPr>
        </a:p>
      </dgm:t>
    </dgm:pt>
    <dgm:pt modelId="{F772BFDE-2710-48AE-B044-36AB749E5349}" type="parTrans" cxnId="{6053BEBC-99CF-4958-A07F-238A22E9A8FE}">
      <dgm:prSet/>
      <dgm:spPr/>
      <dgm:t>
        <a:bodyPr/>
        <a:lstStyle/>
        <a:p>
          <a:endParaRPr lang="en-US"/>
        </a:p>
      </dgm:t>
    </dgm:pt>
    <dgm:pt modelId="{36EE515A-428D-40EB-8F7E-2F1AE3AB6484}" type="sibTrans" cxnId="{6053BEBC-99CF-4958-A07F-238A22E9A8FE}">
      <dgm:prSet/>
      <dgm:spPr/>
      <dgm:t>
        <a:bodyPr/>
        <a:lstStyle/>
        <a:p>
          <a:endParaRPr lang="en-US"/>
        </a:p>
      </dgm:t>
    </dgm:pt>
    <dgm:pt modelId="{433467FE-6CA3-48CA-870E-CBC6D6BD72BD}" type="pres">
      <dgm:prSet presAssocID="{3904BDC9-69A5-49C2-BDE9-32572B39691A}" presName="linear" presStyleCnt="0">
        <dgm:presLayoutVars>
          <dgm:animLvl val="lvl"/>
          <dgm:resizeHandles val="exact"/>
        </dgm:presLayoutVars>
      </dgm:prSet>
      <dgm:spPr/>
    </dgm:pt>
    <dgm:pt modelId="{0BED6FDC-4701-48A4-AB80-C12F9434AF4A}" type="pres">
      <dgm:prSet presAssocID="{5DA825AE-3F33-43FF-B8C2-160BE9A8EDA0}" presName="parentText" presStyleLbl="node1" presStyleIdx="0" presStyleCnt="4">
        <dgm:presLayoutVars>
          <dgm:chMax val="0"/>
          <dgm:bulletEnabled val="1"/>
        </dgm:presLayoutVars>
      </dgm:prSet>
      <dgm:spPr/>
    </dgm:pt>
    <dgm:pt modelId="{1DB96A14-7954-4DD0-950B-1326F910FC5A}" type="pres">
      <dgm:prSet presAssocID="{295BEBA2-DCF0-4095-8E5D-B06A2F3A6C93}" presName="spacer" presStyleCnt="0"/>
      <dgm:spPr/>
    </dgm:pt>
    <dgm:pt modelId="{51D59024-76F6-4A1D-982A-D69EF524B6B8}" type="pres">
      <dgm:prSet presAssocID="{7C3A245A-DFEE-400E-A312-A4C3602CAD0D}" presName="parentText" presStyleLbl="node1" presStyleIdx="1" presStyleCnt="4">
        <dgm:presLayoutVars>
          <dgm:chMax val="0"/>
          <dgm:bulletEnabled val="1"/>
        </dgm:presLayoutVars>
      </dgm:prSet>
      <dgm:spPr/>
    </dgm:pt>
    <dgm:pt modelId="{07B6951D-A676-43F7-97E1-DEB04B3EC7B5}" type="pres">
      <dgm:prSet presAssocID="{83DECA67-14B8-4C7F-B95A-BE63B191C3BC}" presName="spacer" presStyleCnt="0"/>
      <dgm:spPr/>
    </dgm:pt>
    <dgm:pt modelId="{E3282039-B5BE-4BB6-B18F-2E1B45BA950B}" type="pres">
      <dgm:prSet presAssocID="{45D05AD2-9639-4D99-8211-2786DE59EF9F}" presName="parentText" presStyleLbl="node1" presStyleIdx="2" presStyleCnt="4">
        <dgm:presLayoutVars>
          <dgm:chMax val="0"/>
          <dgm:bulletEnabled val="1"/>
        </dgm:presLayoutVars>
      </dgm:prSet>
      <dgm:spPr/>
    </dgm:pt>
    <dgm:pt modelId="{32B3CED5-71EC-4C4B-8F37-1378AE8A64D6}" type="pres">
      <dgm:prSet presAssocID="{8E3A875D-6B39-46A4-AFCC-6CE5A5D8A866}" presName="spacer" presStyleCnt="0"/>
      <dgm:spPr/>
    </dgm:pt>
    <dgm:pt modelId="{DDEBE185-CC76-4F94-B7BC-08B30B40DBB6}" type="pres">
      <dgm:prSet presAssocID="{20AF7C08-644B-445E-AB40-BCE14D1F4017}" presName="parentText" presStyleLbl="node1" presStyleIdx="3" presStyleCnt="4">
        <dgm:presLayoutVars>
          <dgm:chMax val="0"/>
          <dgm:bulletEnabled val="1"/>
        </dgm:presLayoutVars>
      </dgm:prSet>
      <dgm:spPr/>
    </dgm:pt>
  </dgm:ptLst>
  <dgm:cxnLst>
    <dgm:cxn modelId="{C7CAB720-C8BE-4ED3-B6E4-45E2560069FD}" srcId="{3904BDC9-69A5-49C2-BDE9-32572B39691A}" destId="{7C3A245A-DFEE-400E-A312-A4C3602CAD0D}" srcOrd="1" destOrd="0" parTransId="{CC59CED5-374D-4AF6-A189-09703A265275}" sibTransId="{83DECA67-14B8-4C7F-B95A-BE63B191C3BC}"/>
    <dgm:cxn modelId="{0BEE5931-248F-46B6-AF51-64016C593816}" type="presOf" srcId="{7C3A245A-DFEE-400E-A312-A4C3602CAD0D}" destId="{51D59024-76F6-4A1D-982A-D69EF524B6B8}" srcOrd="0" destOrd="0" presId="urn:microsoft.com/office/officeart/2005/8/layout/vList2"/>
    <dgm:cxn modelId="{5A72015F-DED0-458E-B049-1F1BABE3185B}" type="presOf" srcId="{20AF7C08-644B-445E-AB40-BCE14D1F4017}" destId="{DDEBE185-CC76-4F94-B7BC-08B30B40DBB6}" srcOrd="0" destOrd="0" presId="urn:microsoft.com/office/officeart/2005/8/layout/vList2"/>
    <dgm:cxn modelId="{82B2E749-94B4-4313-8B2B-3DF23FD8B690}" type="presOf" srcId="{45D05AD2-9639-4D99-8211-2786DE59EF9F}" destId="{E3282039-B5BE-4BB6-B18F-2E1B45BA950B}" srcOrd="0" destOrd="0" presId="urn:microsoft.com/office/officeart/2005/8/layout/vList2"/>
    <dgm:cxn modelId="{3D7A7D87-B05D-4626-A70A-E389B08BA4EA}" type="presOf" srcId="{3904BDC9-69A5-49C2-BDE9-32572B39691A}" destId="{433467FE-6CA3-48CA-870E-CBC6D6BD72BD}" srcOrd="0" destOrd="0" presId="urn:microsoft.com/office/officeart/2005/8/layout/vList2"/>
    <dgm:cxn modelId="{D1708789-F48A-4C0E-ACE9-1283C221A907}" srcId="{3904BDC9-69A5-49C2-BDE9-32572B39691A}" destId="{5DA825AE-3F33-43FF-B8C2-160BE9A8EDA0}" srcOrd="0" destOrd="0" parTransId="{1C8B8BD3-33C1-4704-B3FE-51B217277DD2}" sibTransId="{295BEBA2-DCF0-4095-8E5D-B06A2F3A6C93}"/>
    <dgm:cxn modelId="{2286E7BA-139A-4451-A312-FF45360E9F30}" type="presOf" srcId="{5DA825AE-3F33-43FF-B8C2-160BE9A8EDA0}" destId="{0BED6FDC-4701-48A4-AB80-C12F9434AF4A}" srcOrd="0" destOrd="0" presId="urn:microsoft.com/office/officeart/2005/8/layout/vList2"/>
    <dgm:cxn modelId="{6053BEBC-99CF-4958-A07F-238A22E9A8FE}" srcId="{3904BDC9-69A5-49C2-BDE9-32572B39691A}" destId="{20AF7C08-644B-445E-AB40-BCE14D1F4017}" srcOrd="3" destOrd="0" parTransId="{F772BFDE-2710-48AE-B044-36AB749E5349}" sibTransId="{36EE515A-428D-40EB-8F7E-2F1AE3AB6484}"/>
    <dgm:cxn modelId="{75A2E9ED-6C3D-4BCB-B586-DBBFA5A06E21}" srcId="{3904BDC9-69A5-49C2-BDE9-32572B39691A}" destId="{45D05AD2-9639-4D99-8211-2786DE59EF9F}" srcOrd="2" destOrd="0" parTransId="{FA94DB5C-A16B-4F68-941C-24D29EBAA786}" sibTransId="{8E3A875D-6B39-46A4-AFCC-6CE5A5D8A866}"/>
    <dgm:cxn modelId="{07470178-C43B-4EBF-AB42-FA946C45D733}" type="presParOf" srcId="{433467FE-6CA3-48CA-870E-CBC6D6BD72BD}" destId="{0BED6FDC-4701-48A4-AB80-C12F9434AF4A}" srcOrd="0" destOrd="0" presId="urn:microsoft.com/office/officeart/2005/8/layout/vList2"/>
    <dgm:cxn modelId="{BE225ADA-071E-4AF4-B2AF-FD5BD479DEA9}" type="presParOf" srcId="{433467FE-6CA3-48CA-870E-CBC6D6BD72BD}" destId="{1DB96A14-7954-4DD0-950B-1326F910FC5A}" srcOrd="1" destOrd="0" presId="urn:microsoft.com/office/officeart/2005/8/layout/vList2"/>
    <dgm:cxn modelId="{40ACE2CE-FA7C-489F-A2B8-6A238A2502C6}" type="presParOf" srcId="{433467FE-6CA3-48CA-870E-CBC6D6BD72BD}" destId="{51D59024-76F6-4A1D-982A-D69EF524B6B8}" srcOrd="2" destOrd="0" presId="urn:microsoft.com/office/officeart/2005/8/layout/vList2"/>
    <dgm:cxn modelId="{48DC6DC8-F95F-48F6-9D99-D9437DCCA32A}" type="presParOf" srcId="{433467FE-6CA3-48CA-870E-CBC6D6BD72BD}" destId="{07B6951D-A676-43F7-97E1-DEB04B3EC7B5}" srcOrd="3" destOrd="0" presId="urn:microsoft.com/office/officeart/2005/8/layout/vList2"/>
    <dgm:cxn modelId="{9BEC727E-F2A3-4E50-9539-1C82E8870E59}" type="presParOf" srcId="{433467FE-6CA3-48CA-870E-CBC6D6BD72BD}" destId="{E3282039-B5BE-4BB6-B18F-2E1B45BA950B}" srcOrd="4" destOrd="0" presId="urn:microsoft.com/office/officeart/2005/8/layout/vList2"/>
    <dgm:cxn modelId="{CBFC536C-D221-438C-9CD5-3573933FD034}" type="presParOf" srcId="{433467FE-6CA3-48CA-870E-CBC6D6BD72BD}" destId="{32B3CED5-71EC-4C4B-8F37-1378AE8A64D6}" srcOrd="5" destOrd="0" presId="urn:microsoft.com/office/officeart/2005/8/layout/vList2"/>
    <dgm:cxn modelId="{78B94322-EE77-48B0-8176-AD89DC9B1A11}" type="presParOf" srcId="{433467FE-6CA3-48CA-870E-CBC6D6BD72BD}" destId="{DDEBE185-CC76-4F94-B7BC-08B30B40DBB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BBCA04-44BE-4A85-B70E-46DA61FC037E}"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AC3F3994-0BB1-46FE-A7F2-D931E5801E11}">
      <dgm:prSet/>
      <dgm:spPr/>
      <dgm:t>
        <a:bodyPr/>
        <a:lstStyle/>
        <a:p>
          <a:r>
            <a:rPr lang="en-GB">
              <a:latin typeface="Times New Roman" panose="02020603050405020304" pitchFamily="18" charset="0"/>
              <a:cs typeface="Times New Roman" panose="02020603050405020304" pitchFamily="18" charset="0"/>
            </a:rPr>
            <a:t>Competition across the global tourism events (González-Rodríguez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2023)</a:t>
          </a:r>
          <a:endParaRPr lang="en-US">
            <a:latin typeface="Times New Roman" panose="02020603050405020304" pitchFamily="18" charset="0"/>
            <a:cs typeface="Times New Roman" panose="02020603050405020304" pitchFamily="18" charset="0"/>
          </a:endParaRPr>
        </a:p>
      </dgm:t>
    </dgm:pt>
    <dgm:pt modelId="{0E542063-C8BC-4885-B375-B1D641152E1B}" type="parTrans" cxnId="{CCC581C8-3DA1-41F4-AA26-D24D361B41BA}">
      <dgm:prSet/>
      <dgm:spPr/>
      <dgm:t>
        <a:bodyPr/>
        <a:lstStyle/>
        <a:p>
          <a:endParaRPr lang="en-US"/>
        </a:p>
      </dgm:t>
    </dgm:pt>
    <dgm:pt modelId="{B0177DE7-EB18-41CD-87AB-849F7C3DAFEC}" type="sibTrans" cxnId="{CCC581C8-3DA1-41F4-AA26-D24D361B41BA}">
      <dgm:prSet/>
      <dgm:spPr/>
      <dgm:t>
        <a:bodyPr/>
        <a:lstStyle/>
        <a:p>
          <a:endParaRPr lang="en-US"/>
        </a:p>
      </dgm:t>
    </dgm:pt>
    <dgm:pt modelId="{01ACF769-E40E-4E75-84FE-66DEFBEF185E}">
      <dgm:prSet/>
      <dgm:spPr/>
      <dgm:t>
        <a:bodyPr/>
        <a:lstStyle/>
        <a:p>
          <a:r>
            <a:rPr lang="en-GB" dirty="0">
              <a:latin typeface="Times New Roman" panose="02020603050405020304" pitchFamily="18" charset="0"/>
              <a:cs typeface="Times New Roman" panose="02020603050405020304" pitchFamily="18" charset="0"/>
            </a:rPr>
            <a:t>UK-based tourism Expos following cultural and heritage-based themes </a:t>
          </a:r>
          <a:endParaRPr lang="en-US" dirty="0">
            <a:latin typeface="Times New Roman" panose="02020603050405020304" pitchFamily="18" charset="0"/>
            <a:cs typeface="Times New Roman" panose="02020603050405020304" pitchFamily="18" charset="0"/>
          </a:endParaRPr>
        </a:p>
      </dgm:t>
    </dgm:pt>
    <dgm:pt modelId="{EC29CF5D-DB85-4A08-83EA-D0984C4F4CAE}" type="parTrans" cxnId="{B18CD534-FC51-48F8-9D1F-0A025EFAABA4}">
      <dgm:prSet/>
      <dgm:spPr/>
      <dgm:t>
        <a:bodyPr/>
        <a:lstStyle/>
        <a:p>
          <a:endParaRPr lang="en-US"/>
        </a:p>
      </dgm:t>
    </dgm:pt>
    <dgm:pt modelId="{33E3C767-AF3E-42B3-9531-7A22930641B2}" type="sibTrans" cxnId="{B18CD534-FC51-48F8-9D1F-0A025EFAABA4}">
      <dgm:prSet/>
      <dgm:spPr/>
      <dgm:t>
        <a:bodyPr/>
        <a:lstStyle/>
        <a:p>
          <a:endParaRPr lang="en-US"/>
        </a:p>
      </dgm:t>
    </dgm:pt>
    <dgm:pt modelId="{207894DC-72B6-42D9-B825-5613EE809F49}">
      <dgm:prSet/>
      <dgm:spPr/>
      <dgm:t>
        <a:bodyPr/>
        <a:lstStyle/>
        <a:p>
          <a:r>
            <a:rPr lang="en-GB">
              <a:latin typeface="Times New Roman" panose="02020603050405020304" pitchFamily="18" charset="0"/>
              <a:cs typeface="Times New Roman" panose="02020603050405020304" pitchFamily="18" charset="0"/>
            </a:rPr>
            <a:t>Domestic tourism campaigns like Visit Scotland or Visit England (Lu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2021)</a:t>
          </a:r>
          <a:endParaRPr lang="en-US">
            <a:latin typeface="Times New Roman" panose="02020603050405020304" pitchFamily="18" charset="0"/>
            <a:cs typeface="Times New Roman" panose="02020603050405020304" pitchFamily="18" charset="0"/>
          </a:endParaRPr>
        </a:p>
      </dgm:t>
    </dgm:pt>
    <dgm:pt modelId="{B21746C7-F2EC-48AB-9BE5-9B75E6FFE8A3}" type="parTrans" cxnId="{BCBE465E-2C4F-4921-9A4F-4B275D7E19C2}">
      <dgm:prSet/>
      <dgm:spPr/>
      <dgm:t>
        <a:bodyPr/>
        <a:lstStyle/>
        <a:p>
          <a:endParaRPr lang="en-US"/>
        </a:p>
      </dgm:t>
    </dgm:pt>
    <dgm:pt modelId="{7803AB24-F672-42F4-87DB-5E612224E4B0}" type="sibTrans" cxnId="{BCBE465E-2C4F-4921-9A4F-4B275D7E19C2}">
      <dgm:prSet/>
      <dgm:spPr/>
      <dgm:t>
        <a:bodyPr/>
        <a:lstStyle/>
        <a:p>
          <a:endParaRPr lang="en-US"/>
        </a:p>
      </dgm:t>
    </dgm:pt>
    <dgm:pt modelId="{A3888646-6D7D-4A8B-92DA-BB7685615DB7}">
      <dgm:prSet/>
      <dgm:spPr/>
      <dgm:t>
        <a:bodyPr/>
        <a:lstStyle/>
        <a:p>
          <a:r>
            <a:rPr lang="en-GB" dirty="0">
              <a:latin typeface="Times New Roman" panose="02020603050405020304" pitchFamily="18" charset="0"/>
              <a:cs typeface="Times New Roman" panose="02020603050405020304" pitchFamily="18" charset="0"/>
            </a:rPr>
            <a:t>Regional festivals’ impacts on Welsh tourism </a:t>
          </a:r>
          <a:endParaRPr lang="en-US" dirty="0">
            <a:latin typeface="Times New Roman" panose="02020603050405020304" pitchFamily="18" charset="0"/>
            <a:cs typeface="Times New Roman" panose="02020603050405020304" pitchFamily="18" charset="0"/>
          </a:endParaRPr>
        </a:p>
      </dgm:t>
    </dgm:pt>
    <dgm:pt modelId="{6B0C549D-9554-4DBB-AC36-BF64F57FD581}" type="parTrans" cxnId="{1472C0AE-6030-43EC-B0D1-0E8F11CBAC7F}">
      <dgm:prSet/>
      <dgm:spPr/>
      <dgm:t>
        <a:bodyPr/>
        <a:lstStyle/>
        <a:p>
          <a:endParaRPr lang="en-US"/>
        </a:p>
      </dgm:t>
    </dgm:pt>
    <dgm:pt modelId="{08659C68-D8DC-421C-BCA9-541F3A7265D1}" type="sibTrans" cxnId="{1472C0AE-6030-43EC-B0D1-0E8F11CBAC7F}">
      <dgm:prSet/>
      <dgm:spPr/>
      <dgm:t>
        <a:bodyPr/>
        <a:lstStyle/>
        <a:p>
          <a:endParaRPr lang="en-US"/>
        </a:p>
      </dgm:t>
    </dgm:pt>
    <dgm:pt modelId="{360C6C54-3B44-441A-8F0C-ABB881FD406D}" type="pres">
      <dgm:prSet presAssocID="{7BBBCA04-44BE-4A85-B70E-46DA61FC037E}" presName="matrix" presStyleCnt="0">
        <dgm:presLayoutVars>
          <dgm:chMax val="1"/>
          <dgm:dir/>
          <dgm:resizeHandles val="exact"/>
        </dgm:presLayoutVars>
      </dgm:prSet>
      <dgm:spPr/>
    </dgm:pt>
    <dgm:pt modelId="{CC2396B2-9993-42C7-BE86-7C67F8CD3C53}" type="pres">
      <dgm:prSet presAssocID="{7BBBCA04-44BE-4A85-B70E-46DA61FC037E}" presName="diamond" presStyleLbl="bgShp" presStyleIdx="0" presStyleCnt="1"/>
      <dgm:spPr/>
    </dgm:pt>
    <dgm:pt modelId="{F043F78B-4BD0-4A3D-9CE6-D88BFA031A99}" type="pres">
      <dgm:prSet presAssocID="{7BBBCA04-44BE-4A85-B70E-46DA61FC037E}" presName="quad1" presStyleLbl="node1" presStyleIdx="0" presStyleCnt="4">
        <dgm:presLayoutVars>
          <dgm:chMax val="0"/>
          <dgm:chPref val="0"/>
          <dgm:bulletEnabled val="1"/>
        </dgm:presLayoutVars>
      </dgm:prSet>
      <dgm:spPr/>
    </dgm:pt>
    <dgm:pt modelId="{8FCAF5CB-D2C7-4413-A640-B7DA296DBE24}" type="pres">
      <dgm:prSet presAssocID="{7BBBCA04-44BE-4A85-B70E-46DA61FC037E}" presName="quad2" presStyleLbl="node1" presStyleIdx="1" presStyleCnt="4">
        <dgm:presLayoutVars>
          <dgm:chMax val="0"/>
          <dgm:chPref val="0"/>
          <dgm:bulletEnabled val="1"/>
        </dgm:presLayoutVars>
      </dgm:prSet>
      <dgm:spPr/>
    </dgm:pt>
    <dgm:pt modelId="{C16356DD-6D87-4F29-B46C-425B5587EC89}" type="pres">
      <dgm:prSet presAssocID="{7BBBCA04-44BE-4A85-B70E-46DA61FC037E}" presName="quad3" presStyleLbl="node1" presStyleIdx="2" presStyleCnt="4">
        <dgm:presLayoutVars>
          <dgm:chMax val="0"/>
          <dgm:chPref val="0"/>
          <dgm:bulletEnabled val="1"/>
        </dgm:presLayoutVars>
      </dgm:prSet>
      <dgm:spPr/>
    </dgm:pt>
    <dgm:pt modelId="{4C3A9C90-122B-4142-AC76-3D3C27B4FE58}" type="pres">
      <dgm:prSet presAssocID="{7BBBCA04-44BE-4A85-B70E-46DA61FC037E}" presName="quad4" presStyleLbl="node1" presStyleIdx="3" presStyleCnt="4">
        <dgm:presLayoutVars>
          <dgm:chMax val="0"/>
          <dgm:chPref val="0"/>
          <dgm:bulletEnabled val="1"/>
        </dgm:presLayoutVars>
      </dgm:prSet>
      <dgm:spPr/>
    </dgm:pt>
  </dgm:ptLst>
  <dgm:cxnLst>
    <dgm:cxn modelId="{EBC28C01-50C8-4D70-BA83-7BFCBFAD1FA4}" type="presOf" srcId="{A3888646-6D7D-4A8B-92DA-BB7685615DB7}" destId="{4C3A9C90-122B-4142-AC76-3D3C27B4FE58}" srcOrd="0" destOrd="0" presId="urn:microsoft.com/office/officeart/2005/8/layout/matrix3"/>
    <dgm:cxn modelId="{E62DC920-E5EB-461C-9137-442FCA73608A}" type="presOf" srcId="{207894DC-72B6-42D9-B825-5613EE809F49}" destId="{C16356DD-6D87-4F29-B46C-425B5587EC89}" srcOrd="0" destOrd="0" presId="urn:microsoft.com/office/officeart/2005/8/layout/matrix3"/>
    <dgm:cxn modelId="{B18CD534-FC51-48F8-9D1F-0A025EFAABA4}" srcId="{7BBBCA04-44BE-4A85-B70E-46DA61FC037E}" destId="{01ACF769-E40E-4E75-84FE-66DEFBEF185E}" srcOrd="1" destOrd="0" parTransId="{EC29CF5D-DB85-4A08-83EA-D0984C4F4CAE}" sibTransId="{33E3C767-AF3E-42B3-9531-7A22930641B2}"/>
    <dgm:cxn modelId="{33681836-4131-4829-B639-F0EF9A77B313}" type="presOf" srcId="{01ACF769-E40E-4E75-84FE-66DEFBEF185E}" destId="{8FCAF5CB-D2C7-4413-A640-B7DA296DBE24}" srcOrd="0" destOrd="0" presId="urn:microsoft.com/office/officeart/2005/8/layout/matrix3"/>
    <dgm:cxn modelId="{BCBE465E-2C4F-4921-9A4F-4B275D7E19C2}" srcId="{7BBBCA04-44BE-4A85-B70E-46DA61FC037E}" destId="{207894DC-72B6-42D9-B825-5613EE809F49}" srcOrd="2" destOrd="0" parTransId="{B21746C7-F2EC-48AB-9BE5-9B75E6FFE8A3}" sibTransId="{7803AB24-F672-42F4-87DB-5E612224E4B0}"/>
    <dgm:cxn modelId="{921CFC73-204A-46B6-A97B-2A446B97EBA9}" type="presOf" srcId="{7BBBCA04-44BE-4A85-B70E-46DA61FC037E}" destId="{360C6C54-3B44-441A-8F0C-ABB881FD406D}" srcOrd="0" destOrd="0" presId="urn:microsoft.com/office/officeart/2005/8/layout/matrix3"/>
    <dgm:cxn modelId="{4B4C2E91-B9EF-4998-9A8E-FBA09D3CFA7E}" type="presOf" srcId="{AC3F3994-0BB1-46FE-A7F2-D931E5801E11}" destId="{F043F78B-4BD0-4A3D-9CE6-D88BFA031A99}" srcOrd="0" destOrd="0" presId="urn:microsoft.com/office/officeart/2005/8/layout/matrix3"/>
    <dgm:cxn modelId="{1472C0AE-6030-43EC-B0D1-0E8F11CBAC7F}" srcId="{7BBBCA04-44BE-4A85-B70E-46DA61FC037E}" destId="{A3888646-6D7D-4A8B-92DA-BB7685615DB7}" srcOrd="3" destOrd="0" parTransId="{6B0C549D-9554-4DBB-AC36-BF64F57FD581}" sibTransId="{08659C68-D8DC-421C-BCA9-541F3A7265D1}"/>
    <dgm:cxn modelId="{CCC581C8-3DA1-41F4-AA26-D24D361B41BA}" srcId="{7BBBCA04-44BE-4A85-B70E-46DA61FC037E}" destId="{AC3F3994-0BB1-46FE-A7F2-D931E5801E11}" srcOrd="0" destOrd="0" parTransId="{0E542063-C8BC-4885-B375-B1D641152E1B}" sibTransId="{B0177DE7-EB18-41CD-87AB-849F7C3DAFEC}"/>
    <dgm:cxn modelId="{24CD7C2E-8646-4EA4-8BEA-D9DCEBDAD122}" type="presParOf" srcId="{360C6C54-3B44-441A-8F0C-ABB881FD406D}" destId="{CC2396B2-9993-42C7-BE86-7C67F8CD3C53}" srcOrd="0" destOrd="0" presId="urn:microsoft.com/office/officeart/2005/8/layout/matrix3"/>
    <dgm:cxn modelId="{BADA4B14-4704-43CE-87EE-64FBB929FB83}" type="presParOf" srcId="{360C6C54-3B44-441A-8F0C-ABB881FD406D}" destId="{F043F78B-4BD0-4A3D-9CE6-D88BFA031A99}" srcOrd="1" destOrd="0" presId="urn:microsoft.com/office/officeart/2005/8/layout/matrix3"/>
    <dgm:cxn modelId="{45E68E68-BFD6-4E8B-A55E-AD21B0203AE4}" type="presParOf" srcId="{360C6C54-3B44-441A-8F0C-ABB881FD406D}" destId="{8FCAF5CB-D2C7-4413-A640-B7DA296DBE24}" srcOrd="2" destOrd="0" presId="urn:microsoft.com/office/officeart/2005/8/layout/matrix3"/>
    <dgm:cxn modelId="{39DC9376-2F08-49C2-88BB-451D58E5E094}" type="presParOf" srcId="{360C6C54-3B44-441A-8F0C-ABB881FD406D}" destId="{C16356DD-6D87-4F29-B46C-425B5587EC89}" srcOrd="3" destOrd="0" presId="urn:microsoft.com/office/officeart/2005/8/layout/matrix3"/>
    <dgm:cxn modelId="{4ECD8610-8DFC-4C9A-8665-D1CBD0B63DB5}" type="presParOf" srcId="{360C6C54-3B44-441A-8F0C-ABB881FD406D}" destId="{4C3A9C90-122B-4142-AC76-3D3C27B4FE58}"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5B6AEF-921A-41C7-9DBE-DD9E2417362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1E716B-9464-4FAB-91CA-34B54830AD28}">
      <dgm:prSet custT="1"/>
      <dgm:spPr/>
      <dgm:t>
        <a:bodyPr/>
        <a:lstStyle/>
        <a:p>
          <a:r>
            <a:rPr lang="en-GB" sz="1400" dirty="0">
              <a:latin typeface="Times New Roman" panose="02020603050405020304" pitchFamily="18" charset="0"/>
              <a:cs typeface="Times New Roman" panose="02020603050405020304" pitchFamily="18" charset="0"/>
            </a:rPr>
            <a:t>Staff: event managers, cultural tourism planners, hospitality teams fostering heritage-based tourism</a:t>
          </a:r>
          <a:endParaRPr lang="en-US" sz="1400" dirty="0">
            <a:latin typeface="Times New Roman" panose="02020603050405020304" pitchFamily="18" charset="0"/>
            <a:cs typeface="Times New Roman" panose="02020603050405020304" pitchFamily="18" charset="0"/>
          </a:endParaRPr>
        </a:p>
      </dgm:t>
    </dgm:pt>
    <dgm:pt modelId="{CE03CC34-6F70-402B-BAB9-F397ADF4F9F7}" type="parTrans" cxnId="{4D5BDA8E-4808-4CB4-BEBC-97C0DC937A9C}">
      <dgm:prSet/>
      <dgm:spPr/>
      <dgm:t>
        <a:bodyPr/>
        <a:lstStyle/>
        <a:p>
          <a:endParaRPr lang="en-US"/>
        </a:p>
      </dgm:t>
    </dgm:pt>
    <dgm:pt modelId="{107A5201-1845-4FAD-8DF7-C9DE65EA998F}" type="sibTrans" cxnId="{4D5BDA8E-4808-4CB4-BEBC-97C0DC937A9C}">
      <dgm:prSet/>
      <dgm:spPr/>
      <dgm:t>
        <a:bodyPr/>
        <a:lstStyle/>
        <a:p>
          <a:endParaRPr lang="en-US"/>
        </a:p>
      </dgm:t>
    </dgm:pt>
    <dgm:pt modelId="{EC5A0411-99F4-4C8D-A0D9-8D667D831CEE}">
      <dgm:prSet custT="1"/>
      <dgm:spPr/>
      <dgm:t>
        <a:bodyPr/>
        <a:lstStyle/>
        <a:p>
          <a:r>
            <a:rPr lang="en-GB" sz="1400">
              <a:latin typeface="Times New Roman" panose="02020603050405020304" pitchFamily="18" charset="0"/>
              <a:cs typeface="Times New Roman" panose="02020603050405020304" pitchFamily="18" charset="0"/>
            </a:rPr>
            <a:t>Relevant skills: Cultural awareness, sensitivity and expertise, and multilingual conversation (Bindawas, 2025)</a:t>
          </a:r>
          <a:endParaRPr lang="en-US" sz="1400">
            <a:latin typeface="Times New Roman" panose="02020603050405020304" pitchFamily="18" charset="0"/>
            <a:cs typeface="Times New Roman" panose="02020603050405020304" pitchFamily="18" charset="0"/>
          </a:endParaRPr>
        </a:p>
      </dgm:t>
    </dgm:pt>
    <dgm:pt modelId="{37EFC6AF-C3C4-40FE-B843-015A72AFCBD3}" type="parTrans" cxnId="{4BC04B84-1EEC-421F-A602-A8D6B7AC0AB0}">
      <dgm:prSet/>
      <dgm:spPr/>
      <dgm:t>
        <a:bodyPr/>
        <a:lstStyle/>
        <a:p>
          <a:endParaRPr lang="en-US"/>
        </a:p>
      </dgm:t>
    </dgm:pt>
    <dgm:pt modelId="{02A767D0-9E96-4B14-82BE-9E631F44818F}" type="sibTrans" cxnId="{4BC04B84-1EEC-421F-A602-A8D6B7AC0AB0}">
      <dgm:prSet/>
      <dgm:spPr/>
      <dgm:t>
        <a:bodyPr/>
        <a:lstStyle/>
        <a:p>
          <a:endParaRPr lang="en-US"/>
        </a:p>
      </dgm:t>
    </dgm:pt>
    <dgm:pt modelId="{F08B2615-2E3D-46CB-B98D-560D4B3DDDAB}">
      <dgm:prSet custT="1"/>
      <dgm:spPr/>
      <dgm:t>
        <a:bodyPr/>
        <a:lstStyle/>
        <a:p>
          <a:r>
            <a:rPr lang="en-GB" sz="1400">
              <a:latin typeface="Times New Roman" panose="02020603050405020304" pitchFamily="18" charset="0"/>
              <a:cs typeface="Times New Roman" panose="02020603050405020304" pitchFamily="18" charset="0"/>
            </a:rPr>
            <a:t>Core resources: Culturally relevant catering facilities, AV machinery, and mobile toilets </a:t>
          </a:r>
          <a:endParaRPr lang="en-US" sz="1400">
            <a:latin typeface="Times New Roman" panose="02020603050405020304" pitchFamily="18" charset="0"/>
            <a:cs typeface="Times New Roman" panose="02020603050405020304" pitchFamily="18" charset="0"/>
          </a:endParaRPr>
        </a:p>
      </dgm:t>
    </dgm:pt>
    <dgm:pt modelId="{AF53440E-C778-4AA7-A2BC-F685F44B9EE5}" type="parTrans" cxnId="{AE2B8392-E8EB-48C2-A9A8-04146CC4DE01}">
      <dgm:prSet/>
      <dgm:spPr/>
      <dgm:t>
        <a:bodyPr/>
        <a:lstStyle/>
        <a:p>
          <a:endParaRPr lang="en-US"/>
        </a:p>
      </dgm:t>
    </dgm:pt>
    <dgm:pt modelId="{972ECBFF-267E-413A-99CA-83A33A37F0C8}" type="sibTrans" cxnId="{AE2B8392-E8EB-48C2-A9A8-04146CC4DE01}">
      <dgm:prSet/>
      <dgm:spPr/>
      <dgm:t>
        <a:bodyPr/>
        <a:lstStyle/>
        <a:p>
          <a:endParaRPr lang="en-US"/>
        </a:p>
      </dgm:t>
    </dgm:pt>
    <dgm:pt modelId="{B829A188-2D8F-4BEA-933A-DBB4994FB3A1}">
      <dgm:prSet custT="1"/>
      <dgm:spPr/>
      <dgm:t>
        <a:bodyPr/>
        <a:lstStyle/>
        <a:p>
          <a:r>
            <a:rPr lang="en-GB" sz="1400">
              <a:latin typeface="Times New Roman" panose="02020603050405020304" pitchFamily="18" charset="0"/>
              <a:cs typeface="Times New Roman" panose="02020603050405020304" pitchFamily="18" charset="0"/>
            </a:rPr>
            <a:t>Infrastructure: Parking zones for the guests and participants, presence of a storyteller and guide (Tavares </a:t>
          </a:r>
          <a:r>
            <a:rPr lang="en-GB" sz="1400" i="1">
              <a:latin typeface="Times New Roman" panose="02020603050405020304" pitchFamily="18" charset="0"/>
              <a:cs typeface="Times New Roman" panose="02020603050405020304" pitchFamily="18" charset="0"/>
            </a:rPr>
            <a:t>et al.</a:t>
          </a:r>
          <a:r>
            <a:rPr lang="en-GB" sz="1400">
              <a:latin typeface="Times New Roman" panose="02020603050405020304" pitchFamily="18" charset="0"/>
              <a:cs typeface="Times New Roman" panose="02020603050405020304" pitchFamily="18" charset="0"/>
            </a:rPr>
            <a:t> 2024)</a:t>
          </a:r>
          <a:endParaRPr lang="en-US" sz="1400">
            <a:latin typeface="Times New Roman" panose="02020603050405020304" pitchFamily="18" charset="0"/>
            <a:cs typeface="Times New Roman" panose="02020603050405020304" pitchFamily="18" charset="0"/>
          </a:endParaRPr>
        </a:p>
      </dgm:t>
    </dgm:pt>
    <dgm:pt modelId="{7431A20C-CAA9-493A-8E32-7DD3BE811607}" type="parTrans" cxnId="{95649E3C-C3DA-47D6-BA9B-01A98744BBAD}">
      <dgm:prSet/>
      <dgm:spPr/>
      <dgm:t>
        <a:bodyPr/>
        <a:lstStyle/>
        <a:p>
          <a:endParaRPr lang="en-US"/>
        </a:p>
      </dgm:t>
    </dgm:pt>
    <dgm:pt modelId="{80F03F19-D9C0-4A35-AD3F-C16D7CA72F55}" type="sibTrans" cxnId="{95649E3C-C3DA-47D6-BA9B-01A98744BBAD}">
      <dgm:prSet/>
      <dgm:spPr/>
      <dgm:t>
        <a:bodyPr/>
        <a:lstStyle/>
        <a:p>
          <a:endParaRPr lang="en-US"/>
        </a:p>
      </dgm:t>
    </dgm:pt>
    <dgm:pt modelId="{04A6C735-967E-4B61-800C-DF814BD25D4D}">
      <dgm:prSet custT="1"/>
      <dgm:spPr/>
      <dgm:t>
        <a:bodyPr/>
        <a:lstStyle/>
        <a:p>
          <a:r>
            <a:rPr lang="en-GB" sz="1400" dirty="0">
              <a:latin typeface="Times New Roman" panose="02020603050405020304" pitchFamily="18" charset="0"/>
              <a:cs typeface="Times New Roman" panose="02020603050405020304" pitchFamily="18" charset="0"/>
            </a:rPr>
            <a:t>Optimisation of the local culture to promote the local economy of Wales </a:t>
          </a:r>
          <a:endParaRPr lang="en-US" sz="1400" dirty="0">
            <a:latin typeface="Times New Roman" panose="02020603050405020304" pitchFamily="18" charset="0"/>
            <a:cs typeface="Times New Roman" panose="02020603050405020304" pitchFamily="18" charset="0"/>
          </a:endParaRPr>
        </a:p>
      </dgm:t>
    </dgm:pt>
    <dgm:pt modelId="{5E2BB905-67C5-4C28-B9BB-FF8C54A21939}" type="parTrans" cxnId="{47B836DE-6F9F-4AC0-9383-A79BA3057625}">
      <dgm:prSet/>
      <dgm:spPr/>
      <dgm:t>
        <a:bodyPr/>
        <a:lstStyle/>
        <a:p>
          <a:endParaRPr lang="en-US"/>
        </a:p>
      </dgm:t>
    </dgm:pt>
    <dgm:pt modelId="{57F1A3AA-11D6-4FB6-B0E0-ECFAB8D2FA96}" type="sibTrans" cxnId="{47B836DE-6F9F-4AC0-9383-A79BA3057625}">
      <dgm:prSet/>
      <dgm:spPr/>
      <dgm:t>
        <a:bodyPr/>
        <a:lstStyle/>
        <a:p>
          <a:endParaRPr lang="en-US"/>
        </a:p>
      </dgm:t>
    </dgm:pt>
    <dgm:pt modelId="{70B92C26-2345-4AFF-A9FE-DD2ABA371C33}" type="pres">
      <dgm:prSet presAssocID="{6B5B6AEF-921A-41C7-9DBE-DD9E24173628}" presName="root" presStyleCnt="0">
        <dgm:presLayoutVars>
          <dgm:dir/>
          <dgm:resizeHandles val="exact"/>
        </dgm:presLayoutVars>
      </dgm:prSet>
      <dgm:spPr/>
    </dgm:pt>
    <dgm:pt modelId="{290A7B02-C686-4281-BE8F-65D664AFE86F}" type="pres">
      <dgm:prSet presAssocID="{381E716B-9464-4FAB-91CA-34B54830AD28}" presName="compNode" presStyleCnt="0"/>
      <dgm:spPr/>
    </dgm:pt>
    <dgm:pt modelId="{B273C80A-4E28-4571-A518-DA810209924C}" type="pres">
      <dgm:prSet presAssocID="{381E716B-9464-4FAB-91CA-34B54830AD2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ntain scene"/>
        </a:ext>
      </dgm:extLst>
    </dgm:pt>
    <dgm:pt modelId="{9BEBC8C5-CC2C-4D19-B790-C8113817D068}" type="pres">
      <dgm:prSet presAssocID="{381E716B-9464-4FAB-91CA-34B54830AD28}" presName="spaceRect" presStyleCnt="0"/>
      <dgm:spPr/>
    </dgm:pt>
    <dgm:pt modelId="{F63DEA49-4DD2-4D6E-A481-61A809D09CEE}" type="pres">
      <dgm:prSet presAssocID="{381E716B-9464-4FAB-91CA-34B54830AD28}" presName="textRect" presStyleLbl="revTx" presStyleIdx="0" presStyleCnt="5">
        <dgm:presLayoutVars>
          <dgm:chMax val="1"/>
          <dgm:chPref val="1"/>
        </dgm:presLayoutVars>
      </dgm:prSet>
      <dgm:spPr/>
    </dgm:pt>
    <dgm:pt modelId="{D0C50C45-26EA-4BFE-BE6C-BE184ACC4418}" type="pres">
      <dgm:prSet presAssocID="{107A5201-1845-4FAD-8DF7-C9DE65EA998F}" presName="sibTrans" presStyleCnt="0"/>
      <dgm:spPr/>
    </dgm:pt>
    <dgm:pt modelId="{84F93675-5442-484A-80ED-382E34CD3916}" type="pres">
      <dgm:prSet presAssocID="{EC5A0411-99F4-4C8D-A0D9-8D667D831CEE}" presName="compNode" presStyleCnt="0"/>
      <dgm:spPr/>
    </dgm:pt>
    <dgm:pt modelId="{0869708C-5DFC-4E7E-A6CF-90EF694BBD40}" type="pres">
      <dgm:prSet presAssocID="{EC5A0411-99F4-4C8D-A0D9-8D667D831CE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D756CD8F-CCD9-4E90-AC49-54CB2D4B21E0}" type="pres">
      <dgm:prSet presAssocID="{EC5A0411-99F4-4C8D-A0D9-8D667D831CEE}" presName="spaceRect" presStyleCnt="0"/>
      <dgm:spPr/>
    </dgm:pt>
    <dgm:pt modelId="{07016CD2-500C-447F-8661-8A8888F9B307}" type="pres">
      <dgm:prSet presAssocID="{EC5A0411-99F4-4C8D-A0D9-8D667D831CEE}" presName="textRect" presStyleLbl="revTx" presStyleIdx="1" presStyleCnt="5">
        <dgm:presLayoutVars>
          <dgm:chMax val="1"/>
          <dgm:chPref val="1"/>
        </dgm:presLayoutVars>
      </dgm:prSet>
      <dgm:spPr/>
    </dgm:pt>
    <dgm:pt modelId="{95BE50BB-2050-4F5C-BFBE-0B83EDBB7C4C}" type="pres">
      <dgm:prSet presAssocID="{02A767D0-9E96-4B14-82BE-9E631F44818F}" presName="sibTrans" presStyleCnt="0"/>
      <dgm:spPr/>
    </dgm:pt>
    <dgm:pt modelId="{63E75BF9-8900-442D-9390-3F91C13B272C}" type="pres">
      <dgm:prSet presAssocID="{F08B2615-2E3D-46CB-B98D-560D4B3DDDAB}" presName="compNode" presStyleCnt="0"/>
      <dgm:spPr/>
    </dgm:pt>
    <dgm:pt modelId="{4A63A190-8C5E-4931-8487-ECBBBD5AA769}" type="pres">
      <dgm:prSet presAssocID="{F08B2615-2E3D-46CB-B98D-560D4B3DDDA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CB36F4BC-838B-445B-AC21-406F0D02F6DB}" type="pres">
      <dgm:prSet presAssocID="{F08B2615-2E3D-46CB-B98D-560D4B3DDDAB}" presName="spaceRect" presStyleCnt="0"/>
      <dgm:spPr/>
    </dgm:pt>
    <dgm:pt modelId="{A19A6127-6B70-43BC-825D-535CA2AE6840}" type="pres">
      <dgm:prSet presAssocID="{F08B2615-2E3D-46CB-B98D-560D4B3DDDAB}" presName="textRect" presStyleLbl="revTx" presStyleIdx="2" presStyleCnt="5">
        <dgm:presLayoutVars>
          <dgm:chMax val="1"/>
          <dgm:chPref val="1"/>
        </dgm:presLayoutVars>
      </dgm:prSet>
      <dgm:spPr/>
    </dgm:pt>
    <dgm:pt modelId="{F29CA481-B9E5-4E74-A137-C76C38DD3FFA}" type="pres">
      <dgm:prSet presAssocID="{972ECBFF-267E-413A-99CA-83A33A37F0C8}" presName="sibTrans" presStyleCnt="0"/>
      <dgm:spPr/>
    </dgm:pt>
    <dgm:pt modelId="{A9753339-0D2F-4A29-883F-AF3BB572165B}" type="pres">
      <dgm:prSet presAssocID="{B829A188-2D8F-4BEA-933A-DBB4994FB3A1}" presName="compNode" presStyleCnt="0"/>
      <dgm:spPr/>
    </dgm:pt>
    <dgm:pt modelId="{9ADDC9EA-32D2-4147-9C9D-5456EA75089C}" type="pres">
      <dgm:prSet presAssocID="{B829A188-2D8F-4BEA-933A-DBB4994FB3A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E8932D4A-2D94-44E1-BD93-D2F6272AC839}" type="pres">
      <dgm:prSet presAssocID="{B829A188-2D8F-4BEA-933A-DBB4994FB3A1}" presName="spaceRect" presStyleCnt="0"/>
      <dgm:spPr/>
    </dgm:pt>
    <dgm:pt modelId="{4E188F35-E467-43C6-BB6F-98AB059F3BE8}" type="pres">
      <dgm:prSet presAssocID="{B829A188-2D8F-4BEA-933A-DBB4994FB3A1}" presName="textRect" presStyleLbl="revTx" presStyleIdx="3" presStyleCnt="5">
        <dgm:presLayoutVars>
          <dgm:chMax val="1"/>
          <dgm:chPref val="1"/>
        </dgm:presLayoutVars>
      </dgm:prSet>
      <dgm:spPr/>
    </dgm:pt>
    <dgm:pt modelId="{2CFF396B-9F26-4836-AC36-5B080FA5FCC8}" type="pres">
      <dgm:prSet presAssocID="{80F03F19-D9C0-4A35-AD3F-C16D7CA72F55}" presName="sibTrans" presStyleCnt="0"/>
      <dgm:spPr/>
    </dgm:pt>
    <dgm:pt modelId="{1257D766-9EAC-4F7D-9639-3E0A441E49F1}" type="pres">
      <dgm:prSet presAssocID="{04A6C735-967E-4B61-800C-DF814BD25D4D}" presName="compNode" presStyleCnt="0"/>
      <dgm:spPr/>
    </dgm:pt>
    <dgm:pt modelId="{8F28BC4B-AF41-41F0-822E-47D4E6EC2C37}" type="pres">
      <dgm:prSet presAssocID="{04A6C735-967E-4B61-800C-DF814BD25D4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945DFECB-1D6A-40A3-81D8-0652A4DF1071}" type="pres">
      <dgm:prSet presAssocID="{04A6C735-967E-4B61-800C-DF814BD25D4D}" presName="spaceRect" presStyleCnt="0"/>
      <dgm:spPr/>
    </dgm:pt>
    <dgm:pt modelId="{D258E05C-D19A-46A4-995E-EA2F30F8B1E6}" type="pres">
      <dgm:prSet presAssocID="{04A6C735-967E-4B61-800C-DF814BD25D4D}" presName="textRect" presStyleLbl="revTx" presStyleIdx="4" presStyleCnt="5">
        <dgm:presLayoutVars>
          <dgm:chMax val="1"/>
          <dgm:chPref val="1"/>
        </dgm:presLayoutVars>
      </dgm:prSet>
      <dgm:spPr/>
    </dgm:pt>
  </dgm:ptLst>
  <dgm:cxnLst>
    <dgm:cxn modelId="{BE9AC009-B6DA-46DE-B427-F6C8B00AE7EA}" type="presOf" srcId="{EC5A0411-99F4-4C8D-A0D9-8D667D831CEE}" destId="{07016CD2-500C-447F-8661-8A8888F9B307}" srcOrd="0" destOrd="0" presId="urn:microsoft.com/office/officeart/2018/2/layout/IconLabelList"/>
    <dgm:cxn modelId="{95649E3C-C3DA-47D6-BA9B-01A98744BBAD}" srcId="{6B5B6AEF-921A-41C7-9DBE-DD9E24173628}" destId="{B829A188-2D8F-4BEA-933A-DBB4994FB3A1}" srcOrd="3" destOrd="0" parTransId="{7431A20C-CAA9-493A-8E32-7DD3BE811607}" sibTransId="{80F03F19-D9C0-4A35-AD3F-C16D7CA72F55}"/>
    <dgm:cxn modelId="{B7FE3F60-BA6A-4812-897D-3922C10C8ADA}" type="presOf" srcId="{B829A188-2D8F-4BEA-933A-DBB4994FB3A1}" destId="{4E188F35-E467-43C6-BB6F-98AB059F3BE8}" srcOrd="0" destOrd="0" presId="urn:microsoft.com/office/officeart/2018/2/layout/IconLabelList"/>
    <dgm:cxn modelId="{F3D93F6C-FEA2-4ABC-8A8A-16DBCA70E238}" type="presOf" srcId="{6B5B6AEF-921A-41C7-9DBE-DD9E24173628}" destId="{70B92C26-2345-4AFF-A9FE-DD2ABA371C33}" srcOrd="0" destOrd="0" presId="urn:microsoft.com/office/officeart/2018/2/layout/IconLabelList"/>
    <dgm:cxn modelId="{37BF7B77-420A-41F6-A476-BEB2DD703D32}" type="presOf" srcId="{04A6C735-967E-4B61-800C-DF814BD25D4D}" destId="{D258E05C-D19A-46A4-995E-EA2F30F8B1E6}" srcOrd="0" destOrd="0" presId="urn:microsoft.com/office/officeart/2018/2/layout/IconLabelList"/>
    <dgm:cxn modelId="{4BC04B84-1EEC-421F-A602-A8D6B7AC0AB0}" srcId="{6B5B6AEF-921A-41C7-9DBE-DD9E24173628}" destId="{EC5A0411-99F4-4C8D-A0D9-8D667D831CEE}" srcOrd="1" destOrd="0" parTransId="{37EFC6AF-C3C4-40FE-B843-015A72AFCBD3}" sibTransId="{02A767D0-9E96-4B14-82BE-9E631F44818F}"/>
    <dgm:cxn modelId="{DA619087-454C-4860-B084-3476C66C537E}" type="presOf" srcId="{F08B2615-2E3D-46CB-B98D-560D4B3DDDAB}" destId="{A19A6127-6B70-43BC-825D-535CA2AE6840}" srcOrd="0" destOrd="0" presId="urn:microsoft.com/office/officeart/2018/2/layout/IconLabelList"/>
    <dgm:cxn modelId="{4D5BDA8E-4808-4CB4-BEBC-97C0DC937A9C}" srcId="{6B5B6AEF-921A-41C7-9DBE-DD9E24173628}" destId="{381E716B-9464-4FAB-91CA-34B54830AD28}" srcOrd="0" destOrd="0" parTransId="{CE03CC34-6F70-402B-BAB9-F397ADF4F9F7}" sibTransId="{107A5201-1845-4FAD-8DF7-C9DE65EA998F}"/>
    <dgm:cxn modelId="{AE2B8392-E8EB-48C2-A9A8-04146CC4DE01}" srcId="{6B5B6AEF-921A-41C7-9DBE-DD9E24173628}" destId="{F08B2615-2E3D-46CB-B98D-560D4B3DDDAB}" srcOrd="2" destOrd="0" parTransId="{AF53440E-C778-4AA7-A2BC-F685F44B9EE5}" sibTransId="{972ECBFF-267E-413A-99CA-83A33A37F0C8}"/>
    <dgm:cxn modelId="{59F4949F-6072-4B72-BDD0-43CF4A32D078}" type="presOf" srcId="{381E716B-9464-4FAB-91CA-34B54830AD28}" destId="{F63DEA49-4DD2-4D6E-A481-61A809D09CEE}" srcOrd="0" destOrd="0" presId="urn:microsoft.com/office/officeart/2018/2/layout/IconLabelList"/>
    <dgm:cxn modelId="{47B836DE-6F9F-4AC0-9383-A79BA3057625}" srcId="{6B5B6AEF-921A-41C7-9DBE-DD9E24173628}" destId="{04A6C735-967E-4B61-800C-DF814BD25D4D}" srcOrd="4" destOrd="0" parTransId="{5E2BB905-67C5-4C28-B9BB-FF8C54A21939}" sibTransId="{57F1A3AA-11D6-4FB6-B0E0-ECFAB8D2FA96}"/>
    <dgm:cxn modelId="{BDDF34E5-6279-4EF0-B3D2-7CD496D93971}" type="presParOf" srcId="{70B92C26-2345-4AFF-A9FE-DD2ABA371C33}" destId="{290A7B02-C686-4281-BE8F-65D664AFE86F}" srcOrd="0" destOrd="0" presId="urn:microsoft.com/office/officeart/2018/2/layout/IconLabelList"/>
    <dgm:cxn modelId="{D45A271A-B04B-4B7D-91D0-585AAF0F8AEB}" type="presParOf" srcId="{290A7B02-C686-4281-BE8F-65D664AFE86F}" destId="{B273C80A-4E28-4571-A518-DA810209924C}" srcOrd="0" destOrd="0" presId="urn:microsoft.com/office/officeart/2018/2/layout/IconLabelList"/>
    <dgm:cxn modelId="{8089E65B-4E5E-4E9E-9B64-E9ECA42D6DD9}" type="presParOf" srcId="{290A7B02-C686-4281-BE8F-65D664AFE86F}" destId="{9BEBC8C5-CC2C-4D19-B790-C8113817D068}" srcOrd="1" destOrd="0" presId="urn:microsoft.com/office/officeart/2018/2/layout/IconLabelList"/>
    <dgm:cxn modelId="{0B124658-5644-4DA0-9EFE-52D9EE8B8AD8}" type="presParOf" srcId="{290A7B02-C686-4281-BE8F-65D664AFE86F}" destId="{F63DEA49-4DD2-4D6E-A481-61A809D09CEE}" srcOrd="2" destOrd="0" presId="urn:microsoft.com/office/officeart/2018/2/layout/IconLabelList"/>
    <dgm:cxn modelId="{B73CBD2A-22CF-4135-B976-D7F747EA6D50}" type="presParOf" srcId="{70B92C26-2345-4AFF-A9FE-DD2ABA371C33}" destId="{D0C50C45-26EA-4BFE-BE6C-BE184ACC4418}" srcOrd="1" destOrd="0" presId="urn:microsoft.com/office/officeart/2018/2/layout/IconLabelList"/>
    <dgm:cxn modelId="{15600530-ACF9-47A7-84BA-3596D67908A0}" type="presParOf" srcId="{70B92C26-2345-4AFF-A9FE-DD2ABA371C33}" destId="{84F93675-5442-484A-80ED-382E34CD3916}" srcOrd="2" destOrd="0" presId="urn:microsoft.com/office/officeart/2018/2/layout/IconLabelList"/>
    <dgm:cxn modelId="{6191B108-B032-4EAF-B21A-F0C9962D91FD}" type="presParOf" srcId="{84F93675-5442-484A-80ED-382E34CD3916}" destId="{0869708C-5DFC-4E7E-A6CF-90EF694BBD40}" srcOrd="0" destOrd="0" presId="urn:microsoft.com/office/officeart/2018/2/layout/IconLabelList"/>
    <dgm:cxn modelId="{87AC7F9E-2E07-41AA-BA2A-BC58CF04E885}" type="presParOf" srcId="{84F93675-5442-484A-80ED-382E34CD3916}" destId="{D756CD8F-CCD9-4E90-AC49-54CB2D4B21E0}" srcOrd="1" destOrd="0" presId="urn:microsoft.com/office/officeart/2018/2/layout/IconLabelList"/>
    <dgm:cxn modelId="{C858693B-4BB4-49B5-AA4B-1771649DD728}" type="presParOf" srcId="{84F93675-5442-484A-80ED-382E34CD3916}" destId="{07016CD2-500C-447F-8661-8A8888F9B307}" srcOrd="2" destOrd="0" presId="urn:microsoft.com/office/officeart/2018/2/layout/IconLabelList"/>
    <dgm:cxn modelId="{057A92DA-8378-4A31-B229-95F57DA67573}" type="presParOf" srcId="{70B92C26-2345-4AFF-A9FE-DD2ABA371C33}" destId="{95BE50BB-2050-4F5C-BFBE-0B83EDBB7C4C}" srcOrd="3" destOrd="0" presId="urn:microsoft.com/office/officeart/2018/2/layout/IconLabelList"/>
    <dgm:cxn modelId="{C969978D-6DD3-4F56-8FB1-F337382674F2}" type="presParOf" srcId="{70B92C26-2345-4AFF-A9FE-DD2ABA371C33}" destId="{63E75BF9-8900-442D-9390-3F91C13B272C}" srcOrd="4" destOrd="0" presId="urn:microsoft.com/office/officeart/2018/2/layout/IconLabelList"/>
    <dgm:cxn modelId="{AE70986A-F011-46F7-8999-4A0023FEF4A4}" type="presParOf" srcId="{63E75BF9-8900-442D-9390-3F91C13B272C}" destId="{4A63A190-8C5E-4931-8487-ECBBBD5AA769}" srcOrd="0" destOrd="0" presId="urn:microsoft.com/office/officeart/2018/2/layout/IconLabelList"/>
    <dgm:cxn modelId="{F99F4B47-E06C-47B5-9D29-6697E89415D6}" type="presParOf" srcId="{63E75BF9-8900-442D-9390-3F91C13B272C}" destId="{CB36F4BC-838B-445B-AC21-406F0D02F6DB}" srcOrd="1" destOrd="0" presId="urn:microsoft.com/office/officeart/2018/2/layout/IconLabelList"/>
    <dgm:cxn modelId="{1411B463-5609-416C-891C-2B6430EE49F8}" type="presParOf" srcId="{63E75BF9-8900-442D-9390-3F91C13B272C}" destId="{A19A6127-6B70-43BC-825D-535CA2AE6840}" srcOrd="2" destOrd="0" presId="urn:microsoft.com/office/officeart/2018/2/layout/IconLabelList"/>
    <dgm:cxn modelId="{3CAA9292-0B89-478C-845A-14CAD3BAF3DD}" type="presParOf" srcId="{70B92C26-2345-4AFF-A9FE-DD2ABA371C33}" destId="{F29CA481-B9E5-4E74-A137-C76C38DD3FFA}" srcOrd="5" destOrd="0" presId="urn:microsoft.com/office/officeart/2018/2/layout/IconLabelList"/>
    <dgm:cxn modelId="{B76B3567-4962-4A0D-A1AD-6936CF461790}" type="presParOf" srcId="{70B92C26-2345-4AFF-A9FE-DD2ABA371C33}" destId="{A9753339-0D2F-4A29-883F-AF3BB572165B}" srcOrd="6" destOrd="0" presId="urn:microsoft.com/office/officeart/2018/2/layout/IconLabelList"/>
    <dgm:cxn modelId="{C2F7FDAA-7A23-46B2-981C-133C8A40747B}" type="presParOf" srcId="{A9753339-0D2F-4A29-883F-AF3BB572165B}" destId="{9ADDC9EA-32D2-4147-9C9D-5456EA75089C}" srcOrd="0" destOrd="0" presId="urn:microsoft.com/office/officeart/2018/2/layout/IconLabelList"/>
    <dgm:cxn modelId="{55AFD8E0-2BB9-4882-AE61-CDE18ABF93F1}" type="presParOf" srcId="{A9753339-0D2F-4A29-883F-AF3BB572165B}" destId="{E8932D4A-2D94-44E1-BD93-D2F6272AC839}" srcOrd="1" destOrd="0" presId="urn:microsoft.com/office/officeart/2018/2/layout/IconLabelList"/>
    <dgm:cxn modelId="{EDCC86E4-22A7-45DE-9BD6-E340FE121FFB}" type="presParOf" srcId="{A9753339-0D2F-4A29-883F-AF3BB572165B}" destId="{4E188F35-E467-43C6-BB6F-98AB059F3BE8}" srcOrd="2" destOrd="0" presId="urn:microsoft.com/office/officeart/2018/2/layout/IconLabelList"/>
    <dgm:cxn modelId="{F1EFD119-CCC1-4BA5-9E27-A5897F577ED1}" type="presParOf" srcId="{70B92C26-2345-4AFF-A9FE-DD2ABA371C33}" destId="{2CFF396B-9F26-4836-AC36-5B080FA5FCC8}" srcOrd="7" destOrd="0" presId="urn:microsoft.com/office/officeart/2018/2/layout/IconLabelList"/>
    <dgm:cxn modelId="{5409DF6F-38AF-46D5-9929-0144C7849259}" type="presParOf" srcId="{70B92C26-2345-4AFF-A9FE-DD2ABA371C33}" destId="{1257D766-9EAC-4F7D-9639-3E0A441E49F1}" srcOrd="8" destOrd="0" presId="urn:microsoft.com/office/officeart/2018/2/layout/IconLabelList"/>
    <dgm:cxn modelId="{37BEB802-BFBB-42FF-AC92-BCAD6ADDCAC3}" type="presParOf" srcId="{1257D766-9EAC-4F7D-9639-3E0A441E49F1}" destId="{8F28BC4B-AF41-41F0-822E-47D4E6EC2C37}" srcOrd="0" destOrd="0" presId="urn:microsoft.com/office/officeart/2018/2/layout/IconLabelList"/>
    <dgm:cxn modelId="{57A30526-3828-4974-ABDC-9204508B6B5D}" type="presParOf" srcId="{1257D766-9EAC-4F7D-9639-3E0A441E49F1}" destId="{945DFECB-1D6A-40A3-81D8-0652A4DF1071}" srcOrd="1" destOrd="0" presId="urn:microsoft.com/office/officeart/2018/2/layout/IconLabelList"/>
    <dgm:cxn modelId="{26D22BDE-84B6-4FEC-B76F-CBE36FF984BF}" type="presParOf" srcId="{1257D766-9EAC-4F7D-9639-3E0A441E49F1}" destId="{D258E05C-D19A-46A4-995E-EA2F30F8B1E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D6FDC-4701-48A4-AB80-C12F9434AF4A}">
      <dsp:nvSpPr>
        <dsp:cNvPr id="0" name=""/>
        <dsp:cNvSpPr/>
      </dsp:nvSpPr>
      <dsp:spPr>
        <a:xfrm>
          <a:off x="0" y="225004"/>
          <a:ext cx="6301601" cy="12168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Target market: Cultural tourists, enthusiasts, heritage travellers and international tour operators </a:t>
          </a:r>
          <a:endParaRPr lang="en-US" sz="2000" kern="1200">
            <a:latin typeface="Times New Roman" panose="02020603050405020304" pitchFamily="18" charset="0"/>
            <a:cs typeface="Times New Roman" panose="02020603050405020304" pitchFamily="18" charset="0"/>
          </a:endParaRPr>
        </a:p>
      </dsp:txBody>
      <dsp:txXfrm>
        <a:off x="59399" y="284403"/>
        <a:ext cx="6182803" cy="1098002"/>
      </dsp:txXfrm>
    </dsp:sp>
    <dsp:sp modelId="{51D59024-76F6-4A1D-982A-D69EF524B6B8}">
      <dsp:nvSpPr>
        <dsp:cNvPr id="0" name=""/>
        <dsp:cNvSpPr/>
      </dsp:nvSpPr>
      <dsp:spPr>
        <a:xfrm>
          <a:off x="0" y="1629004"/>
          <a:ext cx="6301601" cy="12168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Ongoing demand for heritage-based cultural tourism in the post-COVID scenario </a:t>
          </a:r>
          <a:endParaRPr lang="en-US" sz="2000" kern="1200" dirty="0">
            <a:latin typeface="Times New Roman" panose="02020603050405020304" pitchFamily="18" charset="0"/>
            <a:cs typeface="Times New Roman" panose="02020603050405020304" pitchFamily="18" charset="0"/>
          </a:endParaRPr>
        </a:p>
      </dsp:txBody>
      <dsp:txXfrm>
        <a:off x="59399" y="1688403"/>
        <a:ext cx="6182803" cy="1098002"/>
      </dsp:txXfrm>
    </dsp:sp>
    <dsp:sp modelId="{E3282039-B5BE-4BB6-B18F-2E1B45BA950B}">
      <dsp:nvSpPr>
        <dsp:cNvPr id="0" name=""/>
        <dsp:cNvSpPr/>
      </dsp:nvSpPr>
      <dsp:spPr>
        <a:xfrm>
          <a:off x="0" y="3033004"/>
          <a:ext cx="6301601" cy="12168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Emerging interest in local tradition and historical storytelling of the heritage (Patil and Pattanshetti, 2024)</a:t>
          </a:r>
          <a:endParaRPr lang="en-US" sz="2000" kern="1200">
            <a:latin typeface="Times New Roman" panose="02020603050405020304" pitchFamily="18" charset="0"/>
            <a:cs typeface="Times New Roman" panose="02020603050405020304" pitchFamily="18" charset="0"/>
          </a:endParaRPr>
        </a:p>
      </dsp:txBody>
      <dsp:txXfrm>
        <a:off x="59399" y="3092403"/>
        <a:ext cx="6182803" cy="1098002"/>
      </dsp:txXfrm>
    </dsp:sp>
    <dsp:sp modelId="{DDEBE185-CC76-4F94-B7BC-08B30B40DBB6}">
      <dsp:nvSpPr>
        <dsp:cNvPr id="0" name=""/>
        <dsp:cNvSpPr/>
      </dsp:nvSpPr>
      <dsp:spPr>
        <a:xfrm>
          <a:off x="0" y="4437004"/>
          <a:ext cx="6301601" cy="12168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Fostering ethical community-driven tourism initiative (</a:t>
          </a:r>
          <a:r>
            <a:rPr lang="en-GB" sz="2000" kern="1200" dirty="0" err="1">
              <a:latin typeface="Times New Roman" panose="02020603050405020304" pitchFamily="18" charset="0"/>
              <a:cs typeface="Times New Roman" panose="02020603050405020304" pitchFamily="18" charset="0"/>
            </a:rPr>
            <a:t>Turčinović</a:t>
          </a:r>
          <a:r>
            <a:rPr lang="en-GB" sz="2000" kern="1200" dirty="0">
              <a:latin typeface="Times New Roman" panose="02020603050405020304" pitchFamily="18" charset="0"/>
              <a:cs typeface="Times New Roman" panose="02020603050405020304" pitchFamily="18" charset="0"/>
            </a:rPr>
            <a:t> </a:t>
          </a:r>
          <a:r>
            <a:rPr lang="en-GB" sz="2000" i="1" kern="1200" dirty="0">
              <a:latin typeface="Times New Roman" panose="02020603050405020304" pitchFamily="18" charset="0"/>
              <a:cs typeface="Times New Roman" panose="02020603050405020304" pitchFamily="18" charset="0"/>
            </a:rPr>
            <a:t>et al.</a:t>
          </a:r>
          <a:r>
            <a:rPr lang="en-GB" sz="2000" kern="1200" dirty="0">
              <a:latin typeface="Times New Roman" panose="02020603050405020304" pitchFamily="18" charset="0"/>
              <a:cs typeface="Times New Roman" panose="02020603050405020304" pitchFamily="18" charset="0"/>
            </a:rPr>
            <a:t> 2025)</a:t>
          </a:r>
          <a:endParaRPr lang="en-US" sz="2000" kern="1200" dirty="0">
            <a:latin typeface="Times New Roman" panose="02020603050405020304" pitchFamily="18" charset="0"/>
            <a:cs typeface="Times New Roman" panose="02020603050405020304" pitchFamily="18" charset="0"/>
          </a:endParaRPr>
        </a:p>
      </dsp:txBody>
      <dsp:txXfrm>
        <a:off x="59399" y="4496403"/>
        <a:ext cx="6182803"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396B2-9993-42C7-BE86-7C67F8CD3C53}">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043F78B-4BD0-4A3D-9CE6-D88BFA031A99}">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Competition across the global tourism events (González-Rodríguez </a:t>
          </a:r>
          <a:r>
            <a:rPr lang="en-GB" sz="2000" i="1" kern="1200">
              <a:latin typeface="Times New Roman" panose="02020603050405020304" pitchFamily="18" charset="0"/>
              <a:cs typeface="Times New Roman" panose="02020603050405020304" pitchFamily="18" charset="0"/>
            </a:rPr>
            <a:t>et al.</a:t>
          </a:r>
          <a:r>
            <a:rPr lang="en-GB" sz="2000" kern="1200">
              <a:latin typeface="Times New Roman" panose="02020603050405020304" pitchFamily="18" charset="0"/>
              <a:cs typeface="Times New Roman" panose="02020603050405020304" pitchFamily="18" charset="0"/>
            </a:rPr>
            <a:t> 2023)</a:t>
          </a:r>
          <a:endParaRPr lang="en-US" sz="2000" kern="1200">
            <a:latin typeface="Times New Roman" panose="02020603050405020304" pitchFamily="18" charset="0"/>
            <a:cs typeface="Times New Roman" panose="02020603050405020304" pitchFamily="18" charset="0"/>
          </a:endParaRPr>
        </a:p>
      </dsp:txBody>
      <dsp:txXfrm>
        <a:off x="1228411" y="621955"/>
        <a:ext cx="1919362" cy="1919362"/>
      </dsp:txXfrm>
    </dsp:sp>
    <dsp:sp modelId="{8FCAF5CB-D2C7-4413-A640-B7DA296DBE24}">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UK-based tourism Expos following cultural and heritage-based themes </a:t>
          </a:r>
          <a:endParaRPr lang="en-US" sz="2000" kern="1200" dirty="0">
            <a:latin typeface="Times New Roman" panose="02020603050405020304" pitchFamily="18" charset="0"/>
            <a:cs typeface="Times New Roman" panose="02020603050405020304" pitchFamily="18" charset="0"/>
          </a:endParaRPr>
        </a:p>
      </dsp:txBody>
      <dsp:txXfrm>
        <a:off x="3519058" y="621955"/>
        <a:ext cx="1919362" cy="1919362"/>
      </dsp:txXfrm>
    </dsp:sp>
    <dsp:sp modelId="{C16356DD-6D87-4F29-B46C-425B5587EC89}">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Domestic tourism campaigns like Visit Scotland or Visit England (Lu </a:t>
          </a:r>
          <a:r>
            <a:rPr lang="en-GB" sz="2000" i="1" kern="1200">
              <a:latin typeface="Times New Roman" panose="02020603050405020304" pitchFamily="18" charset="0"/>
              <a:cs typeface="Times New Roman" panose="02020603050405020304" pitchFamily="18" charset="0"/>
            </a:rPr>
            <a:t>et al.</a:t>
          </a:r>
          <a:r>
            <a:rPr lang="en-GB" sz="2000" kern="1200">
              <a:latin typeface="Times New Roman" panose="02020603050405020304" pitchFamily="18" charset="0"/>
              <a:cs typeface="Times New Roman" panose="02020603050405020304" pitchFamily="18" charset="0"/>
            </a:rPr>
            <a:t> 2021)</a:t>
          </a:r>
          <a:endParaRPr lang="en-US" sz="2000" kern="1200">
            <a:latin typeface="Times New Roman" panose="02020603050405020304" pitchFamily="18" charset="0"/>
            <a:cs typeface="Times New Roman" panose="02020603050405020304" pitchFamily="18" charset="0"/>
          </a:endParaRPr>
        </a:p>
      </dsp:txBody>
      <dsp:txXfrm>
        <a:off x="1228411" y="2912601"/>
        <a:ext cx="1919362" cy="1919362"/>
      </dsp:txXfrm>
    </dsp:sp>
    <dsp:sp modelId="{4C3A9C90-122B-4142-AC76-3D3C27B4FE58}">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Regional festivals’ impacts on Welsh tourism </a:t>
          </a:r>
          <a:endParaRPr lang="en-US" sz="2000" kern="1200" dirty="0">
            <a:latin typeface="Times New Roman" panose="02020603050405020304" pitchFamily="18" charset="0"/>
            <a:cs typeface="Times New Roman" panose="02020603050405020304" pitchFamily="18" charset="0"/>
          </a:endParaRPr>
        </a:p>
      </dsp:txBody>
      <dsp:txXfrm>
        <a:off x="3519058" y="2912601"/>
        <a:ext cx="1919362" cy="19193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3C80A-4E28-4571-A518-DA810209924C}">
      <dsp:nvSpPr>
        <dsp:cNvPr id="0" name=""/>
        <dsp:cNvSpPr/>
      </dsp:nvSpPr>
      <dsp:spPr>
        <a:xfrm>
          <a:off x="894627" y="306818"/>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DEA49-4DD2-4D6E-A481-61A809D09CEE}">
      <dsp:nvSpPr>
        <dsp:cNvPr id="0" name=""/>
        <dsp:cNvSpPr/>
      </dsp:nvSpPr>
      <dsp:spPr>
        <a:xfrm>
          <a:off x="415579" y="1421146"/>
          <a:ext cx="1741992" cy="1088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Staff: event managers, cultural tourism planners, hospitality teams fostering heritage-based tourism</a:t>
          </a:r>
          <a:endParaRPr lang="en-US" sz="1400" kern="1200" dirty="0">
            <a:latin typeface="Times New Roman" panose="02020603050405020304" pitchFamily="18" charset="0"/>
            <a:cs typeface="Times New Roman" panose="02020603050405020304" pitchFamily="18" charset="0"/>
          </a:endParaRPr>
        </a:p>
      </dsp:txBody>
      <dsp:txXfrm>
        <a:off x="415579" y="1421146"/>
        <a:ext cx="1741992" cy="1088064"/>
      </dsp:txXfrm>
    </dsp:sp>
    <dsp:sp modelId="{0869708C-5DFC-4E7E-A6CF-90EF694BBD40}">
      <dsp:nvSpPr>
        <dsp:cNvPr id="0" name=""/>
        <dsp:cNvSpPr/>
      </dsp:nvSpPr>
      <dsp:spPr>
        <a:xfrm>
          <a:off x="2941468" y="306818"/>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016CD2-500C-447F-8661-8A8888F9B307}">
      <dsp:nvSpPr>
        <dsp:cNvPr id="0" name=""/>
        <dsp:cNvSpPr/>
      </dsp:nvSpPr>
      <dsp:spPr>
        <a:xfrm>
          <a:off x="2462420" y="1421146"/>
          <a:ext cx="1741992" cy="1088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Relevant skills: Cultural awareness, sensitivity and expertise, and multilingual conversation (Bindawas, 2025)</a:t>
          </a:r>
          <a:endParaRPr lang="en-US" sz="1400" kern="1200">
            <a:latin typeface="Times New Roman" panose="02020603050405020304" pitchFamily="18" charset="0"/>
            <a:cs typeface="Times New Roman" panose="02020603050405020304" pitchFamily="18" charset="0"/>
          </a:endParaRPr>
        </a:p>
      </dsp:txBody>
      <dsp:txXfrm>
        <a:off x="2462420" y="1421146"/>
        <a:ext cx="1741992" cy="1088064"/>
      </dsp:txXfrm>
    </dsp:sp>
    <dsp:sp modelId="{4A63A190-8C5E-4931-8487-ECBBBD5AA769}">
      <dsp:nvSpPr>
        <dsp:cNvPr id="0" name=""/>
        <dsp:cNvSpPr/>
      </dsp:nvSpPr>
      <dsp:spPr>
        <a:xfrm>
          <a:off x="4988309" y="306818"/>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9A6127-6B70-43BC-825D-535CA2AE6840}">
      <dsp:nvSpPr>
        <dsp:cNvPr id="0" name=""/>
        <dsp:cNvSpPr/>
      </dsp:nvSpPr>
      <dsp:spPr>
        <a:xfrm>
          <a:off x="4509261" y="1421146"/>
          <a:ext cx="1741992" cy="1088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Core resources: Culturally relevant catering facilities, AV machinery, and mobile toilets </a:t>
          </a:r>
          <a:endParaRPr lang="en-US" sz="1400" kern="1200">
            <a:latin typeface="Times New Roman" panose="02020603050405020304" pitchFamily="18" charset="0"/>
            <a:cs typeface="Times New Roman" panose="02020603050405020304" pitchFamily="18" charset="0"/>
          </a:endParaRPr>
        </a:p>
      </dsp:txBody>
      <dsp:txXfrm>
        <a:off x="4509261" y="1421146"/>
        <a:ext cx="1741992" cy="1088064"/>
      </dsp:txXfrm>
    </dsp:sp>
    <dsp:sp modelId="{9ADDC9EA-32D2-4147-9C9D-5456EA75089C}">
      <dsp:nvSpPr>
        <dsp:cNvPr id="0" name=""/>
        <dsp:cNvSpPr/>
      </dsp:nvSpPr>
      <dsp:spPr>
        <a:xfrm>
          <a:off x="1918047" y="2944709"/>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188F35-E467-43C6-BB6F-98AB059F3BE8}">
      <dsp:nvSpPr>
        <dsp:cNvPr id="0" name=""/>
        <dsp:cNvSpPr/>
      </dsp:nvSpPr>
      <dsp:spPr>
        <a:xfrm>
          <a:off x="1438999" y="4059036"/>
          <a:ext cx="1741992" cy="1088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Infrastructure: Parking zones for the guests and participants, presence of a storyteller and guide (Tavares </a:t>
          </a:r>
          <a:r>
            <a:rPr lang="en-GB" sz="1400" i="1" kern="1200">
              <a:latin typeface="Times New Roman" panose="02020603050405020304" pitchFamily="18" charset="0"/>
              <a:cs typeface="Times New Roman" panose="02020603050405020304" pitchFamily="18" charset="0"/>
            </a:rPr>
            <a:t>et al.</a:t>
          </a:r>
          <a:r>
            <a:rPr lang="en-GB" sz="1400" kern="1200">
              <a:latin typeface="Times New Roman" panose="02020603050405020304" pitchFamily="18" charset="0"/>
              <a:cs typeface="Times New Roman" panose="02020603050405020304" pitchFamily="18" charset="0"/>
            </a:rPr>
            <a:t> 2024)</a:t>
          </a:r>
          <a:endParaRPr lang="en-US" sz="1400" kern="1200">
            <a:latin typeface="Times New Roman" panose="02020603050405020304" pitchFamily="18" charset="0"/>
            <a:cs typeface="Times New Roman" panose="02020603050405020304" pitchFamily="18" charset="0"/>
          </a:endParaRPr>
        </a:p>
      </dsp:txBody>
      <dsp:txXfrm>
        <a:off x="1438999" y="4059036"/>
        <a:ext cx="1741992" cy="1088064"/>
      </dsp:txXfrm>
    </dsp:sp>
    <dsp:sp modelId="{8F28BC4B-AF41-41F0-822E-47D4E6EC2C37}">
      <dsp:nvSpPr>
        <dsp:cNvPr id="0" name=""/>
        <dsp:cNvSpPr/>
      </dsp:nvSpPr>
      <dsp:spPr>
        <a:xfrm>
          <a:off x="3964888" y="2944709"/>
          <a:ext cx="783896" cy="7838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58E05C-D19A-46A4-995E-EA2F30F8B1E6}">
      <dsp:nvSpPr>
        <dsp:cNvPr id="0" name=""/>
        <dsp:cNvSpPr/>
      </dsp:nvSpPr>
      <dsp:spPr>
        <a:xfrm>
          <a:off x="3485840" y="4059036"/>
          <a:ext cx="1741992" cy="1088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Optimisation of the local culture to promote the local economy of Wales </a:t>
          </a:r>
          <a:endParaRPr lang="en-US" sz="1400" kern="1200" dirty="0">
            <a:latin typeface="Times New Roman" panose="02020603050405020304" pitchFamily="18" charset="0"/>
            <a:cs typeface="Times New Roman" panose="02020603050405020304" pitchFamily="18" charset="0"/>
          </a:endParaRPr>
        </a:p>
      </dsp:txBody>
      <dsp:txXfrm>
        <a:off x="3485840" y="4059036"/>
        <a:ext cx="1741992" cy="10880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D2705-7F25-493E-81A6-43C85E9EDA7D}" type="datetimeFigureOut">
              <a:rPr lang="en-GB" smtClean="0"/>
              <a:t>20/05/2025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17B7BF-8C16-42E0-BA2A-AC5421BD6E44}" type="slidenum">
              <a:rPr lang="en-GB" smtClean="0"/>
              <a:t>‹#›</a:t>
            </a:fld>
            <a:endParaRPr lang="en-GB"/>
          </a:p>
        </p:txBody>
      </p:sp>
    </p:spTree>
    <p:extLst>
      <p:ext uri="{BB962C8B-B14F-4D97-AF65-F5344CB8AC3E}">
        <p14:creationId xmlns:p14="http://schemas.microsoft.com/office/powerpoint/2010/main" val="2223277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In this presentation, I will demonstrate the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Croeso</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Summit on cultural heritage-based initiatives to validate Welsh cultural tourism. By fostering the dependence on the target audience, its purpose and the viability of the current tourism landscape, Wales can be positioned in responsible tourism practices.</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2</a:t>
            </a:fld>
            <a:endParaRPr lang="en-GB"/>
          </a:p>
        </p:txBody>
      </p:sp>
    </p:spTree>
    <p:extLst>
      <p:ext uri="{BB962C8B-B14F-4D97-AF65-F5344CB8AC3E}">
        <p14:creationId xmlns:p14="http://schemas.microsoft.com/office/powerpoint/2010/main" val="3964971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Croeso</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Summit is based on the sustainable tourism initiative to help celebrate a unique responsible tourism experience in Wales. With the spectacular presence of Snowdonia and Pembrokeshire-based cultural heritages including St Catherine Island, Solva, Castell Henllys Iron Age Village, St David’s Bishop Palace, and many others, Pembrokeshire can ensure a potential landscape of Welsh culture and heritage (Visitwales.com, 2025). Thus, the event aims to bring together the exceptional integrity of travel professionals, cultural enthusiasts, and other tour planners to promote outdoor workshops on heritage tourism to foster its sustainability and integrity (Publications.parliament.uk, 2025). This can help Wales develop as a pioneer in nature-based tourism to promote green tourism feasibility.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3</a:t>
            </a:fld>
            <a:endParaRPr lang="en-GB"/>
          </a:p>
        </p:txBody>
      </p:sp>
    </p:spTree>
    <p:extLst>
      <p:ext uri="{BB962C8B-B14F-4D97-AF65-F5344CB8AC3E}">
        <p14:creationId xmlns:p14="http://schemas.microsoft.com/office/powerpoint/2010/main" val="3014532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event can be one of the major initiatives that promote heritage-based cultural travel with productive impacts. Since global cultural tourism is booming, the scope for Wales, with its untapped cultural potential, has also improved with the integration of music, language, and culture at large (Wta.org.uk, 2025). With multifaceted tourist attractions like storytelling, folklore, and the traditional dance or music form, this event can provide a unique cultural experience to promote high-end cultural engagement in the future.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4</a:t>
            </a:fld>
            <a:endParaRPr lang="en-GB"/>
          </a:p>
        </p:txBody>
      </p:sp>
    </p:spTree>
    <p:extLst>
      <p:ext uri="{BB962C8B-B14F-4D97-AF65-F5344CB8AC3E}">
        <p14:creationId xmlns:p14="http://schemas.microsoft.com/office/powerpoint/2010/main" val="4082965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event is productive in terms of providing the tourists with a high-end immersive cultural experience across the heritage-based trails. By selecting the Pembrokeshire National Park as the venue of this event, the Welsh culture and tradition will be showcased by the core cultural art forms like music, art, and historical storytelling to emphasise the relevance of these heritages (Visitwales.com, 2025). Both the delegates and other attendees of the event will be provided an informative tour of these heritages through walks across these trails.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5</a:t>
            </a:fld>
            <a:endParaRPr lang="en-GB"/>
          </a:p>
        </p:txBody>
      </p:sp>
    </p:spTree>
    <p:extLst>
      <p:ext uri="{BB962C8B-B14F-4D97-AF65-F5344CB8AC3E}">
        <p14:creationId xmlns:p14="http://schemas.microsoft.com/office/powerpoint/2010/main" val="283831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event can be effectively aligned with cultural and heritage tourism to seek authentic educational experiences for the cultural enthusiasts and heritage visitors. In the post-COVID scenario, further, there is a notable shift in the culturally responsible travel to gain deeper insight into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Wales’</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cultural immersion and the heritage-based details (Gregorić, 2022). This event can also support the global economy by preserving cultural identity and ensuring cultural awareness among global tourists.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6</a:t>
            </a:fld>
            <a:endParaRPr lang="en-GB"/>
          </a:p>
        </p:txBody>
      </p:sp>
    </p:spTree>
    <p:extLst>
      <p:ext uri="{BB962C8B-B14F-4D97-AF65-F5344CB8AC3E}">
        <p14:creationId xmlns:p14="http://schemas.microsoft.com/office/powerpoint/2010/main" val="3840509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event has been one of the most noteworthy events to have limited direct competition due to its uniqueness of an outdoor learning workshop and the cultural, heritage-based integrity of Wales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Gov.wales</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2025). Apart from this, the cultural heritage of Wales can also strengthen its position for responsible and ethical tourism, while digital outreach can lead to productive strategic partnerships to optimise long-term tourism efforts in the future.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7</a:t>
            </a:fld>
            <a:endParaRPr lang="en-GB"/>
          </a:p>
        </p:txBody>
      </p:sp>
    </p:spTree>
    <p:extLst>
      <p:ext uri="{BB962C8B-B14F-4D97-AF65-F5344CB8AC3E}">
        <p14:creationId xmlns:p14="http://schemas.microsoft.com/office/powerpoint/2010/main" val="308214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The current tourism trends have leveraged a potential integration to tourism sustainability so that the young travellers, including Gen Z and millennials, can be targeted to foster a high-end, culturally-conscious experience. While its demand has increased in the post-COVID scenario, the current conditions have led to higher market saturation with limited scope for growth at times (Bbc.com, 2025). In this scenario, the diversification of the core event offerings can result in an innovative cultural experience that can help increase tourists’ long-term interests in the future.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8</a:t>
            </a:fld>
            <a:endParaRPr lang="en-GB"/>
          </a:p>
        </p:txBody>
      </p:sp>
    </p:spTree>
    <p:extLst>
      <p:ext uri="{BB962C8B-B14F-4D97-AF65-F5344CB8AC3E}">
        <p14:creationId xmlns:p14="http://schemas.microsoft.com/office/powerpoint/2010/main" val="1467534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The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Croeso</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summit is indeed competitive, although it can face competition from global cultural and heritage-based tourism events. Campaigns designed by Visit Scotland and Visit England can be direct competitors to this event to divert global tourists' attention significantly (Travelandtourworld.com, 2025). The cultural festivals of Wales can also detrimentally impact the event’s cultural tourism initiative, so that travel availability can be limited. However, outdoor workshops can lead to reduced competitive threats over time.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9</a:t>
            </a:fld>
            <a:endParaRPr lang="en-GB"/>
          </a:p>
        </p:txBody>
      </p:sp>
    </p:spTree>
    <p:extLst>
      <p:ext uri="{BB962C8B-B14F-4D97-AF65-F5344CB8AC3E}">
        <p14:creationId xmlns:p14="http://schemas.microsoft.com/office/powerpoint/2010/main" val="619167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The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Croeso</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summit will be organised in the Pembrokeshire National Park, which is highly relevant to promote cultural tourism due to its heritage-based beauty. With this venue fostering a conference centre, the relevance of interactive workshops can lead to optimising participant engagement in the event (Koenig-Lewis </a:t>
            </a:r>
            <a:r>
              <a:rPr lang="en-GB" sz="1800" i="1"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et al.</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2022). The most beneficial time for this event can be spring and early autumn when most tourists are accommodated in Wales for visits. All these activities and pre-planning for the conference are related to the logistical suitability and symbolic alignment, resulting in their commitment to culturally immersive tourism, so that the practical choice for the summit can be optimised in the long term.</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10</a:t>
            </a:fld>
            <a:endParaRPr lang="en-GB"/>
          </a:p>
        </p:txBody>
      </p:sp>
    </p:spTree>
    <p:extLst>
      <p:ext uri="{BB962C8B-B14F-4D97-AF65-F5344CB8AC3E}">
        <p14:creationId xmlns:p14="http://schemas.microsoft.com/office/powerpoint/2010/main" val="2006477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event will be based on the relevant staff and their knowledge-based expertise so that operational integrity can be managed in the long term. Resource planning also includes culturally integrated catering with potential AV systematic management, so that high-end operational success of the conference can be maintained (Meetingstore.co.uk, 2025). Also, providing parking feasibility and effective accommodation to the participants and the guests can optimise the overall event outcome in the long term.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11</a:t>
            </a:fld>
            <a:endParaRPr lang="en-GB"/>
          </a:p>
        </p:txBody>
      </p:sp>
    </p:spTree>
    <p:extLst>
      <p:ext uri="{BB962C8B-B14F-4D97-AF65-F5344CB8AC3E}">
        <p14:creationId xmlns:p14="http://schemas.microsoft.com/office/powerpoint/2010/main" val="2985750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The entire projected cost estimate is £50000, which includes the hiring of the venue, catering costs, marketing, and logistics costs. All the funding has come from the Welsh government's Visit Wales Tourism Investment Support Scheme (TISS), Arts Council, and the National Lottery Heritage Fund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Gov.wales</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2025). In the case of revenue further, the sold tickets, sponsorships and exhibition fees have been the core resources, which have projected an estimated profit or income of £100000, thereby ensuring the possible success of this event. This profit or surplus can be reinvested in future events, so that the cultural tourism considerations can be managed, leading to the consistency of the culture at large. Thus, Wales can be positioned as a substantial leader for cultural tourism conferences and expos in the future.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12</a:t>
            </a:fld>
            <a:endParaRPr lang="en-GB"/>
          </a:p>
        </p:txBody>
      </p:sp>
    </p:spTree>
    <p:extLst>
      <p:ext uri="{BB962C8B-B14F-4D97-AF65-F5344CB8AC3E}">
        <p14:creationId xmlns:p14="http://schemas.microsoft.com/office/powerpoint/2010/main" val="1728373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This </a:t>
            </a:r>
            <a:r>
              <a:rPr lang="en-GB" sz="1800" kern="100" dirty="0" err="1">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Croeso</a:t>
            </a:r>
            <a:r>
              <a:rPr lang="en-GB" sz="1800" kern="100" dirty="0">
                <a:solidFill>
                  <a:srgbClr val="000000"/>
                </a:solidFill>
                <a:effectLst/>
                <a:latin typeface="Times New Roman" panose="02020603050405020304" pitchFamily="18" charset="0"/>
                <a:ea typeface="Calibri" panose="020F0502020204030204" pitchFamily="34" charset="0"/>
                <a:cs typeface="Mangal" panose="02040503050203030202" pitchFamily="18" charset="0"/>
              </a:rPr>
              <a:t> summit on sustainable and cultural tourism initiatives in Wales can provide one of the most effective heritage-based tourism platforms to promote a better positioning of Wales as a tourism leader. By fostering a collaborative relationship between the global and local cultural tourism stakeholders, this culturally conscious operation can lead to the long-term viability of the event to help it inspire more cultural tourism practices at large. </a:t>
            </a:r>
            <a:endParaRPr lang="en-US" sz="18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17B7BF-8C16-42E0-BA2A-AC5421BD6E44}" type="slidenum">
              <a:rPr lang="en-GB" smtClean="0"/>
              <a:t>13</a:t>
            </a:fld>
            <a:endParaRPr lang="en-GB"/>
          </a:p>
        </p:txBody>
      </p:sp>
    </p:spTree>
    <p:extLst>
      <p:ext uri="{BB962C8B-B14F-4D97-AF65-F5344CB8AC3E}">
        <p14:creationId xmlns:p14="http://schemas.microsoft.com/office/powerpoint/2010/main" val="2716999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47CE8-E8CE-B6D7-7A08-6FE93F7B6C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3BE52C-300F-1E97-8D10-6F9172B713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426AAB-52D5-C27E-2FEF-B29241098499}"/>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5" name="Footer Placeholder 4">
            <a:extLst>
              <a:ext uri="{FF2B5EF4-FFF2-40B4-BE49-F238E27FC236}">
                <a16:creationId xmlns:a16="http://schemas.microsoft.com/office/drawing/2014/main" id="{52E0FED5-4884-CDD8-67B8-41EC7C614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91EF0-0C7A-CAA1-61FB-5449AA518D64}"/>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995519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3AFED-2986-EC87-5623-0B01824CC6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17C45-1C61-DB99-C5C9-B381B20D5F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CAA42-07FF-A80A-4304-F152BDF0A5F5}"/>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5" name="Footer Placeholder 4">
            <a:extLst>
              <a:ext uri="{FF2B5EF4-FFF2-40B4-BE49-F238E27FC236}">
                <a16:creationId xmlns:a16="http://schemas.microsoft.com/office/drawing/2014/main" id="{8B24B5F7-E94B-850A-E192-2AE16C35B4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88AE5-AE6A-7DE6-8CD6-AD3A8133DEAD}"/>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2688064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C3B0-6AF3-37B2-0BB5-E35EB61A23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A42296-B7BA-B7AB-DAA8-56C6493A67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9DBFAE-0001-E6FE-B8AD-DE1824C0AF05}"/>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5" name="Footer Placeholder 4">
            <a:extLst>
              <a:ext uri="{FF2B5EF4-FFF2-40B4-BE49-F238E27FC236}">
                <a16:creationId xmlns:a16="http://schemas.microsoft.com/office/drawing/2014/main" id="{5A97752D-248B-5370-6944-4E00BF50A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A743C9-F4D9-0072-7547-6DBFD809535B}"/>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2922444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3B64-94F2-F934-52C2-56C0C1880C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17284F-D582-7AA8-0C0C-A335208591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AAA0E4-54B2-BA29-AB22-919758B1FF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D7ED2D-7707-7ECF-4CAC-04A91FD22B2B}"/>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6" name="Footer Placeholder 5">
            <a:extLst>
              <a:ext uri="{FF2B5EF4-FFF2-40B4-BE49-F238E27FC236}">
                <a16:creationId xmlns:a16="http://schemas.microsoft.com/office/drawing/2014/main" id="{6EE036C7-41FA-A5DD-AE74-7706DB44A3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F0AFE-2E36-7B9D-CF5B-40F21B6BE551}"/>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313048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C546E-D6D5-0155-5124-791A45E9B1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65183E-7F77-1963-BA53-3D4482FB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53B501-DDB5-9B2B-2CC8-EB23AB4868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F22B75-CAED-1E5D-3EA1-73DFA03C60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61151A-37D0-6357-8662-C34235E054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08906C-D954-6DE9-528F-AFDA794EAC9E}"/>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8" name="Footer Placeholder 7">
            <a:extLst>
              <a:ext uri="{FF2B5EF4-FFF2-40B4-BE49-F238E27FC236}">
                <a16:creationId xmlns:a16="http://schemas.microsoft.com/office/drawing/2014/main" id="{78549BAA-8366-172F-B15D-2150AE7794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22B91D-144D-A870-A1B3-A273EC473B7F}"/>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30452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01917-79BB-42CD-D2EB-FAAA30F347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143678-DCA7-DCDA-2C9F-3366493463D8}"/>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4" name="Footer Placeholder 3">
            <a:extLst>
              <a:ext uri="{FF2B5EF4-FFF2-40B4-BE49-F238E27FC236}">
                <a16:creationId xmlns:a16="http://schemas.microsoft.com/office/drawing/2014/main" id="{FA415C5E-DE63-8B89-91CD-B96E3CF3B9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FD3D55-F478-4BAB-6A59-38D4AD5CC31A}"/>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13674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925F65-2633-4F15-E4B8-B179F5675A4F}"/>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3" name="Footer Placeholder 2">
            <a:extLst>
              <a:ext uri="{FF2B5EF4-FFF2-40B4-BE49-F238E27FC236}">
                <a16:creationId xmlns:a16="http://schemas.microsoft.com/office/drawing/2014/main" id="{BE872FF2-1DD8-54CD-206A-67EB646EE4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97B3D4-D83D-AE6E-B0DB-B0C9774106F3}"/>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3507339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2BD5F-F4D6-D554-0AD3-DAE89C879E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998ED2-D03F-0DFA-F43F-16C4A8861A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A2B435-7F46-2A38-C1F8-D3CAD47930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43F353-A9D3-276E-82AD-00A46D16C3EC}"/>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6" name="Footer Placeholder 5">
            <a:extLst>
              <a:ext uri="{FF2B5EF4-FFF2-40B4-BE49-F238E27FC236}">
                <a16:creationId xmlns:a16="http://schemas.microsoft.com/office/drawing/2014/main" id="{A29BC1B0-F64D-6A19-A8C8-676F197C79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A7B606-7671-DD6F-F15A-6065C2BE99C2}"/>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490858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15EB7-02C7-69D8-3D9A-033E7620AE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B0F95E-3EEF-2BC1-3374-6EEBA89FAA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FA9A3A-DE41-0EC8-5F2B-C76E7ED61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DF9188-6988-331A-7513-34408BFC783E}"/>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6" name="Footer Placeholder 5">
            <a:extLst>
              <a:ext uri="{FF2B5EF4-FFF2-40B4-BE49-F238E27FC236}">
                <a16:creationId xmlns:a16="http://schemas.microsoft.com/office/drawing/2014/main" id="{56EB3201-72A5-CAD4-722D-26C04DB7DD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062427-2932-37A0-2B69-C5061B720BC7}"/>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697063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2A01-4981-CD69-C9C5-DE132C0A56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027FD-113B-C4F5-53B6-343C37E69F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A86BF0-5054-BA15-9DE7-A09A51F0C9E9}"/>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5" name="Footer Placeholder 4">
            <a:extLst>
              <a:ext uri="{FF2B5EF4-FFF2-40B4-BE49-F238E27FC236}">
                <a16:creationId xmlns:a16="http://schemas.microsoft.com/office/drawing/2014/main" id="{DBD4E359-E06D-C97A-97FE-16C92A9C8D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8970C-78A5-CFF2-E7E2-589E016ACF03}"/>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248553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9B3A40-9A76-CB7B-2F89-931EF3E5E5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3A64F9-9481-BD44-2B12-98B461CC26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9CFC2E-FA7E-C14C-6076-02608DAD526B}"/>
              </a:ext>
            </a:extLst>
          </p:cNvPr>
          <p:cNvSpPr>
            <a:spLocks noGrp="1"/>
          </p:cNvSpPr>
          <p:nvPr>
            <p:ph type="dt" sz="half" idx="10"/>
          </p:nvPr>
        </p:nvSpPr>
        <p:spPr/>
        <p:txBody>
          <a:bodyPr/>
          <a:lstStyle/>
          <a:p>
            <a:fld id="{CBE9D705-6B08-426D-BADD-33ACF68115C2}" type="datetimeFigureOut">
              <a:rPr lang="en-GB" smtClean="0"/>
              <a:t>20/05/2025</a:t>
            </a:fld>
            <a:endParaRPr lang="en-GB"/>
          </a:p>
        </p:txBody>
      </p:sp>
      <p:sp>
        <p:nvSpPr>
          <p:cNvPr id="5" name="Footer Placeholder 4">
            <a:extLst>
              <a:ext uri="{FF2B5EF4-FFF2-40B4-BE49-F238E27FC236}">
                <a16:creationId xmlns:a16="http://schemas.microsoft.com/office/drawing/2014/main" id="{F6398A36-8E0F-7FFD-9525-A46FA85591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A01DA7-A1A0-87F7-B387-035709D27044}"/>
              </a:ext>
            </a:extLst>
          </p:cNvPr>
          <p:cNvSpPr>
            <a:spLocks noGrp="1"/>
          </p:cNvSpPr>
          <p:nvPr>
            <p:ph type="sldNum" sz="quarter" idx="12"/>
          </p:nvPr>
        </p:nvSpPr>
        <p:spPr/>
        <p:txBody>
          <a:bodyPr/>
          <a:lstStyle/>
          <a:p>
            <a:fld id="{8BDDB0DD-559A-4009-B101-112A38B4E47B}" type="slidenum">
              <a:rPr lang="en-GB" smtClean="0"/>
              <a:t>‹#›</a:t>
            </a:fld>
            <a:endParaRPr lang="en-GB"/>
          </a:p>
        </p:txBody>
      </p:sp>
    </p:spTree>
    <p:extLst>
      <p:ext uri="{BB962C8B-B14F-4D97-AF65-F5344CB8AC3E}">
        <p14:creationId xmlns:p14="http://schemas.microsoft.com/office/powerpoint/2010/main" val="2390385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BF6A8A-DD22-C031-A398-62F5477D93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036124-343A-F484-0139-627BBB4331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7FE714-19E8-FD91-9EDA-6C404E902F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BE9D705-6B08-426D-BADD-33ACF68115C2}" type="datetimeFigureOut">
              <a:rPr lang="en-GB" smtClean="0"/>
              <a:t>20/05/2025</a:t>
            </a:fld>
            <a:endParaRPr lang="en-GB"/>
          </a:p>
        </p:txBody>
      </p:sp>
      <p:sp>
        <p:nvSpPr>
          <p:cNvPr id="5" name="Footer Placeholder 4">
            <a:extLst>
              <a:ext uri="{FF2B5EF4-FFF2-40B4-BE49-F238E27FC236}">
                <a16:creationId xmlns:a16="http://schemas.microsoft.com/office/drawing/2014/main" id="{E8425787-F659-64E7-99B9-58BE03A82A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EACCF06-52F4-3F3A-4663-D5CE4F8141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DDB0DD-559A-4009-B101-112A38B4E47B}" type="slidenum">
              <a:rPr lang="en-GB" smtClean="0"/>
              <a:t>‹#›</a:t>
            </a:fld>
            <a:endParaRPr lang="en-GB"/>
          </a:p>
        </p:txBody>
      </p:sp>
    </p:spTree>
    <p:extLst>
      <p:ext uri="{BB962C8B-B14F-4D97-AF65-F5344CB8AC3E}">
        <p14:creationId xmlns:p14="http://schemas.microsoft.com/office/powerpoint/2010/main" val="36005034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ccessible tourism in Wales: Are we there yet?">
            <a:extLst>
              <a:ext uri="{FF2B5EF4-FFF2-40B4-BE49-F238E27FC236}">
                <a16:creationId xmlns:a16="http://schemas.microsoft.com/office/drawing/2014/main" id="{FA4F0524-76F4-0C23-09DF-9F1DB9583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4CD289-38AC-7494-BF4E-63AA5DAD76CA}"/>
              </a:ext>
            </a:extLst>
          </p:cNvPr>
          <p:cNvSpPr>
            <a:spLocks noGrp="1"/>
          </p:cNvSpPr>
          <p:nvPr>
            <p:ph type="ctrTitle"/>
          </p:nvPr>
        </p:nvSpPr>
        <p:spPr>
          <a:xfrm>
            <a:off x="477981" y="1122363"/>
            <a:ext cx="4023360" cy="3204134"/>
          </a:xfrm>
        </p:spPr>
        <p:txBody>
          <a:bodyPr anchor="b">
            <a:normAutofit/>
          </a:bodyPr>
          <a:lstStyle/>
          <a:p>
            <a:pPr algn="l"/>
            <a:r>
              <a:rPr lang="en-GB" sz="3400" b="1"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CROESO SUMMIT- WELSH HERITAGE TRAIL AND CULTURAL EXPERIENCE</a:t>
            </a:r>
            <a:endParaRPr lang="en-GB" sz="3400" b="1">
              <a:solidFill>
                <a:schemeClr val="bg1"/>
              </a:solidFill>
            </a:endParaRPr>
          </a:p>
        </p:txBody>
      </p:sp>
      <p:sp>
        <p:nvSpPr>
          <p:cNvPr id="3" name="Subtitle 2">
            <a:extLst>
              <a:ext uri="{FF2B5EF4-FFF2-40B4-BE49-F238E27FC236}">
                <a16:creationId xmlns:a16="http://schemas.microsoft.com/office/drawing/2014/main" id="{C3995B37-54AB-42FA-409B-5DA25C581A8F}"/>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latin typeface="Times New Roman" panose="02020603050405020304" pitchFamily="18" charset="0"/>
                <a:cs typeface="Times New Roman" panose="02020603050405020304" pitchFamily="18" charset="0"/>
              </a:rPr>
              <a:t>Student Name: Aneliya Raykova</a:t>
            </a:r>
            <a:br>
              <a:rPr lang="en-GB" sz="2000" dirty="0">
                <a:solidFill>
                  <a:schemeClr val="bg1"/>
                </a:solidFill>
                <a:latin typeface="Times New Roman" panose="02020603050405020304" pitchFamily="18" charset="0"/>
                <a:cs typeface="Times New Roman" panose="02020603050405020304" pitchFamily="18" charset="0"/>
              </a:rPr>
            </a:br>
            <a:r>
              <a:rPr lang="en-GB" sz="2000" dirty="0">
                <a:solidFill>
                  <a:schemeClr val="bg1"/>
                </a:solidFill>
                <a:latin typeface="Times New Roman" panose="02020603050405020304" pitchFamily="18" charset="0"/>
                <a:cs typeface="Times New Roman" panose="02020603050405020304" pitchFamily="18" charset="0"/>
              </a:rPr>
              <a:t>Student ID:224332</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84320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ales could introduce a new 'tourism tax' for visitors - BBC Newsround">
            <a:extLst>
              <a:ext uri="{FF2B5EF4-FFF2-40B4-BE49-F238E27FC236}">
                <a16:creationId xmlns:a16="http://schemas.microsoft.com/office/drawing/2014/main" id="{8646E07E-083E-727C-18FD-C61372EBF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2" name="Rectangle 206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C1A910-C5EE-CB8B-FA96-1537D14E0155}"/>
              </a:ext>
            </a:extLst>
          </p:cNvPr>
          <p:cNvSpPr>
            <a:spLocks noGrp="1"/>
          </p:cNvSpPr>
          <p:nvPr>
            <p:ph type="title"/>
          </p:nvPr>
        </p:nvSpPr>
        <p:spPr>
          <a:xfrm>
            <a:off x="7531610" y="365125"/>
            <a:ext cx="3822189" cy="1899912"/>
          </a:xfrm>
        </p:spPr>
        <p:txBody>
          <a:bodyPr>
            <a:normAutofit/>
          </a:bodyPr>
          <a:lstStyle/>
          <a:p>
            <a:r>
              <a:rPr lang="en-GB" sz="3400" b="1">
                <a:effectLst/>
                <a:latin typeface="Times New Roman" panose="02020603050405020304" pitchFamily="18" charset="0"/>
                <a:ea typeface="Calibri" panose="020F0502020204030204" pitchFamily="34" charset="0"/>
                <a:cs typeface="Mangal" panose="02040503050203030202" pitchFamily="18" charset="0"/>
              </a:rPr>
              <a:t>INTRODUCTION </a:t>
            </a:r>
            <a:endParaRPr lang="en-GB" sz="3400" b="1"/>
          </a:p>
        </p:txBody>
      </p:sp>
      <p:sp>
        <p:nvSpPr>
          <p:cNvPr id="3" name="Content Placeholder 2">
            <a:extLst>
              <a:ext uri="{FF2B5EF4-FFF2-40B4-BE49-F238E27FC236}">
                <a16:creationId xmlns:a16="http://schemas.microsoft.com/office/drawing/2014/main" id="{49CD2491-2B42-776B-E301-AE659F6832EE}"/>
              </a:ext>
            </a:extLst>
          </p:cNvPr>
          <p:cNvSpPr>
            <a:spLocks noGrp="1"/>
          </p:cNvSpPr>
          <p:nvPr>
            <p:ph idx="1"/>
          </p:nvPr>
        </p:nvSpPr>
        <p:spPr>
          <a:xfrm>
            <a:off x="7531610" y="2434201"/>
            <a:ext cx="3822189" cy="3742762"/>
          </a:xfrm>
        </p:spPr>
        <p:txBody>
          <a:bodyPr>
            <a:normAutofit/>
          </a:bodyPr>
          <a:lstStyle/>
          <a:p>
            <a:pPr marL="342900" marR="0" lvl="0" indent="-342900">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cs typeface="Mangal" panose="02040503050203030202" pitchFamily="18" charset="0"/>
              </a:rPr>
              <a:t>This presentation will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2000" kern="100">
                <a:effectLst/>
                <a:latin typeface="Times New Roman" panose="02020603050405020304" pitchFamily="18" charset="0"/>
                <a:ea typeface="Calibri" panose="020F0502020204030204" pitchFamily="34" charset="0"/>
                <a:cs typeface="Mangal" panose="02040503050203030202" pitchFamily="18" charset="0"/>
              </a:rPr>
              <a:t>Introduce the Croeso Event in Wales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2000" kern="100">
                <a:effectLst/>
                <a:latin typeface="Times New Roman" panose="02020603050405020304" pitchFamily="18" charset="0"/>
                <a:ea typeface="Calibri" panose="020F0502020204030204" pitchFamily="34" charset="0"/>
                <a:cs typeface="Mangal" panose="02040503050203030202" pitchFamily="18" charset="0"/>
              </a:rPr>
              <a:t>Outline its purpose and objectives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2000" kern="100">
                <a:effectLst/>
                <a:latin typeface="Times New Roman" panose="02020603050405020304" pitchFamily="18" charset="0"/>
                <a:ea typeface="Calibri" panose="020F0502020204030204" pitchFamily="34" charset="0"/>
                <a:cs typeface="Mangal" panose="02040503050203030202" pitchFamily="18" charset="0"/>
              </a:rPr>
              <a:t>Detail a critical focus on Welsh cultural tourism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spcAft>
                <a:spcPts val="800"/>
              </a:spcAft>
              <a:buFont typeface="Courier New" panose="02070309020205020404" pitchFamily="49" charset="0"/>
              <a:buChar char="o"/>
            </a:pPr>
            <a:r>
              <a:rPr lang="en-GB" sz="2000" kern="100">
                <a:effectLst/>
                <a:latin typeface="Times New Roman" panose="02020603050405020304" pitchFamily="18" charset="0"/>
                <a:ea typeface="Calibri" panose="020F0502020204030204" pitchFamily="34" charset="0"/>
                <a:cs typeface="Mangal" panose="02040503050203030202" pitchFamily="18" charset="0"/>
              </a:rPr>
              <a:t>Optimise the role of the Wales Tourism industry to promote its culture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0" indent="0">
              <a:buNone/>
            </a:pPr>
            <a:endParaRPr lang="en-GB" sz="2000"/>
          </a:p>
        </p:txBody>
      </p:sp>
    </p:spTree>
    <p:extLst>
      <p:ext uri="{BB962C8B-B14F-4D97-AF65-F5344CB8AC3E}">
        <p14:creationId xmlns:p14="http://schemas.microsoft.com/office/powerpoint/2010/main" val="3333988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olorful straw art">
            <a:extLst>
              <a:ext uri="{FF2B5EF4-FFF2-40B4-BE49-F238E27FC236}">
                <a16:creationId xmlns:a16="http://schemas.microsoft.com/office/drawing/2014/main" id="{76AF13CF-E3AD-7E2C-B447-B4AEBA9180CF}"/>
              </a:ext>
            </a:extLst>
          </p:cNvPr>
          <p:cNvPicPr>
            <a:picLocks noChangeAspect="1"/>
          </p:cNvPicPr>
          <p:nvPr/>
        </p:nvPicPr>
        <p:blipFill>
          <a:blip r:embed="rId3"/>
          <a:srcRect r="15617" b="-1"/>
          <a:stretch>
            <a:fillRect/>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22944C-9E07-9492-3564-23F98456CA44}"/>
              </a:ext>
            </a:extLst>
          </p:cNvPr>
          <p:cNvSpPr>
            <a:spLocks noGrp="1"/>
          </p:cNvSpPr>
          <p:nvPr>
            <p:ph type="title"/>
          </p:nvPr>
        </p:nvSpPr>
        <p:spPr>
          <a:xfrm>
            <a:off x="371094" y="1161288"/>
            <a:ext cx="3438144" cy="1124712"/>
          </a:xfrm>
        </p:spPr>
        <p:txBody>
          <a:bodyPr anchor="b">
            <a:normAutofit/>
          </a:bodyPr>
          <a:lstStyle/>
          <a:p>
            <a:r>
              <a:rPr lang="en-GB" sz="2800" b="1" kern="100">
                <a:solidFill>
                  <a:schemeClr val="bg1"/>
                </a:solidFill>
                <a:effectLst/>
                <a:latin typeface="Times New Roman" panose="02020603050405020304" pitchFamily="18" charset="0"/>
                <a:ea typeface="Times New Roman" panose="02020603050405020304" pitchFamily="18" charset="0"/>
                <a:cs typeface="Mangal" panose="02040503050203030202" pitchFamily="18" charset="0"/>
              </a:rPr>
              <a:t>EVENT CONTENT AND CONTEXT </a:t>
            </a:r>
            <a:endParaRPr lang="en-GB" sz="2800">
              <a:solidFill>
                <a:schemeClr val="bg1"/>
              </a:solidFill>
            </a:endParaRP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1ED677-3129-69D9-5BEE-76E6D4B01FD6}"/>
              </a:ext>
            </a:extLst>
          </p:cNvPr>
          <p:cNvSpPr>
            <a:spLocks noGrp="1"/>
          </p:cNvSpPr>
          <p:nvPr>
            <p:ph idx="1"/>
          </p:nvPr>
        </p:nvSpPr>
        <p:spPr>
          <a:xfrm>
            <a:off x="371094" y="2718054"/>
            <a:ext cx="3438906" cy="3207258"/>
          </a:xfrm>
        </p:spPr>
        <p:txBody>
          <a:bodyPr anchor="t">
            <a:normAutofit/>
          </a:bodyPr>
          <a:lstStyle/>
          <a:p>
            <a:pPr marL="342900" marR="0" lvl="0" indent="-342900">
              <a:buFont typeface="Symbol" panose="05050102010706020507" pitchFamily="18" charset="2"/>
              <a:buChar char=""/>
            </a:pPr>
            <a:r>
              <a:rPr lang="en-GB"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The Croeso Summit </a:t>
            </a:r>
            <a:endParaRPr lang="en-US"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Focuses on cultural tourism to promote an immersive experience </a:t>
            </a:r>
            <a:endParaRPr lang="en-US"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Blends expert-led sessions with external workshops </a:t>
            </a:r>
            <a:endParaRPr lang="en-US"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Promotes the natural landscapes and heritage-based culture of Wales </a:t>
            </a:r>
            <a:endParaRPr lang="en-US"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spcAft>
                <a:spcPts val="800"/>
              </a:spcAft>
              <a:buFont typeface="Courier New" panose="02070309020205020404" pitchFamily="49" charset="0"/>
              <a:buChar char="o"/>
            </a:pPr>
            <a:r>
              <a:rPr lang="en-GB"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Empowers global initiatives of cultural travel </a:t>
            </a:r>
            <a:endParaRPr lang="en-US" sz="1700" kern="10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endParaRPr lang="en-GB" sz="1700">
              <a:solidFill>
                <a:schemeClr val="bg1"/>
              </a:solidFill>
            </a:endParaRPr>
          </a:p>
        </p:txBody>
      </p:sp>
    </p:spTree>
    <p:extLst>
      <p:ext uri="{BB962C8B-B14F-4D97-AF65-F5344CB8AC3E}">
        <p14:creationId xmlns:p14="http://schemas.microsoft.com/office/powerpoint/2010/main" val="3745032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7B796-1D7C-6C65-EEDB-B7A3B09F86DC}"/>
              </a:ext>
            </a:extLst>
          </p:cNvPr>
          <p:cNvSpPr>
            <a:spLocks noGrp="1"/>
          </p:cNvSpPr>
          <p:nvPr>
            <p:ph type="title"/>
          </p:nvPr>
        </p:nvSpPr>
        <p:spPr>
          <a:xfrm>
            <a:off x="640080" y="329184"/>
            <a:ext cx="6894576" cy="1783080"/>
          </a:xfrm>
        </p:spPr>
        <p:txBody>
          <a:bodyPr anchor="b">
            <a:normAutofit/>
          </a:bodyPr>
          <a:lstStyle/>
          <a:p>
            <a:r>
              <a:rPr lang="en-GB" sz="5400" b="1" kern="100">
                <a:effectLst/>
                <a:latin typeface="Times New Roman" panose="02020603050405020304" pitchFamily="18" charset="0"/>
                <a:ea typeface="Times New Roman" panose="02020603050405020304" pitchFamily="18" charset="0"/>
                <a:cs typeface="Mangal" panose="02040503050203030202" pitchFamily="18" charset="0"/>
              </a:rPr>
              <a:t>CONTD. </a:t>
            </a:r>
            <a:endParaRPr lang="en-GB" sz="5400"/>
          </a:p>
        </p:txBody>
      </p:sp>
      <p:sp>
        <p:nvSpPr>
          <p:cNvPr id="308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355E4C-0190-85E2-70FC-73E19CE87F9E}"/>
              </a:ext>
            </a:extLst>
          </p:cNvPr>
          <p:cNvSpPr>
            <a:spLocks noGrp="1"/>
          </p:cNvSpPr>
          <p:nvPr>
            <p:ph idx="1"/>
          </p:nvPr>
        </p:nvSpPr>
        <p:spPr>
          <a:xfrm>
            <a:off x="640080" y="2706624"/>
            <a:ext cx="6894576" cy="3483864"/>
          </a:xfrm>
        </p:spPr>
        <p:txBody>
          <a:bodyPr>
            <a:normAutofit/>
          </a:bodyPr>
          <a:lstStyle/>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Mangal" panose="02040503050203030202" pitchFamily="18" charset="0"/>
              </a:rPr>
              <a:t>The global cultural tourism market is valued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000" kern="100" dirty="0">
                <a:effectLst/>
                <a:latin typeface="Times New Roman" panose="02020603050405020304" pitchFamily="18" charset="0"/>
                <a:ea typeface="Calibri" panose="020F0502020204030204" pitchFamily="34" charset="0"/>
                <a:cs typeface="Mangal" panose="02040503050203030202" pitchFamily="18" charset="0"/>
              </a:rPr>
              <a:t>6,032 million in 2025 with a CAGR of 14.8% between 2025 and 2034 (Dimensionmarketresearch.com, 2025). </a:t>
            </a:r>
            <a:endParaRPr lang="en-US"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Mangal" panose="02040503050203030202" pitchFamily="18" charset="0"/>
              </a:rPr>
              <a:t>The post-pandemic scenario has fostered cultural tourism with optimised heritage destination visits (Sánchez-Sánchez </a:t>
            </a:r>
            <a:r>
              <a:rPr lang="en-GB" sz="2000" i="1" kern="100" dirty="0">
                <a:effectLst/>
                <a:latin typeface="Times New Roman" panose="02020603050405020304" pitchFamily="18" charset="0"/>
                <a:ea typeface="Calibri" panose="020F0502020204030204" pitchFamily="34" charset="0"/>
                <a:cs typeface="Mangal" panose="02040503050203030202" pitchFamily="18" charset="0"/>
              </a:rPr>
              <a:t>et al.</a:t>
            </a:r>
            <a:r>
              <a:rPr lang="en-GB" sz="2000" kern="100" dirty="0">
                <a:effectLst/>
                <a:latin typeface="Times New Roman" panose="02020603050405020304" pitchFamily="18" charset="0"/>
                <a:ea typeface="Calibri" panose="020F0502020204030204" pitchFamily="34" charset="0"/>
                <a:cs typeface="Mangal" panose="02040503050203030202" pitchFamily="18" charset="0"/>
              </a:rPr>
              <a:t> 2024).</a:t>
            </a:r>
            <a:endParaRPr lang="en-US"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Mangal" panose="02040503050203030202" pitchFamily="18" charset="0"/>
              </a:rPr>
              <a:t>Wales promotes untapped tourism potential with cultural tourism alignment (Theguardian.com, 2025).</a:t>
            </a:r>
            <a:endParaRPr lang="en-US"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spcAft>
                <a:spcPts val="800"/>
              </a:spcAft>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Mangal" panose="02040503050203030202" pitchFamily="18" charset="0"/>
              </a:rPr>
              <a:t>Welsh heritage tourism supports the rural economy.</a:t>
            </a:r>
            <a:endParaRPr lang="en-US" sz="2000" kern="100" dirty="0">
              <a:effectLst/>
              <a:latin typeface="Times New Roman" panose="02020603050405020304" pitchFamily="18" charset="0"/>
              <a:ea typeface="Calibri" panose="020F0502020204030204" pitchFamily="34" charset="0"/>
              <a:cs typeface="Mangal" panose="02040503050203030202" pitchFamily="18" charset="0"/>
            </a:endParaRPr>
          </a:p>
        </p:txBody>
      </p:sp>
      <p:pic>
        <p:nvPicPr>
          <p:cNvPr id="3076" name="Picture 4" descr="Luxury Travel Statistics and Facts (2025)">
            <a:extLst>
              <a:ext uri="{FF2B5EF4-FFF2-40B4-BE49-F238E27FC236}">
                <a16:creationId xmlns:a16="http://schemas.microsoft.com/office/drawing/2014/main" id="{0D2DFCFC-F61D-3188-5C52-EEF6205F4D5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08868"/>
            <a:ext cx="4014216" cy="32705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12C4374-F3F8-A18E-AF46-5F24FB5522CC}"/>
              </a:ext>
            </a:extLst>
          </p:cNvPr>
          <p:cNvPicPr>
            <a:picLocks noChangeAspect="1"/>
          </p:cNvPicPr>
          <p:nvPr/>
        </p:nvPicPr>
        <p:blipFill>
          <a:blip r:embed="rId4"/>
          <a:stretch>
            <a:fillRect/>
          </a:stretch>
        </p:blipFill>
        <p:spPr>
          <a:xfrm>
            <a:off x="7927340" y="4079193"/>
            <a:ext cx="3868928" cy="21762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72164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7" name="Rectangle 41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18" name="Picture 4117">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4120" name="Rectangle 4119">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2" name="Rectangle 4121">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F91E644-BCA4-A16A-091C-599910BA76D2}"/>
              </a:ext>
            </a:extLst>
          </p:cNvPr>
          <p:cNvSpPr>
            <a:spLocks noGrp="1"/>
          </p:cNvSpPr>
          <p:nvPr>
            <p:ph type="title"/>
          </p:nvPr>
        </p:nvSpPr>
        <p:spPr>
          <a:xfrm>
            <a:off x="6597016" y="905011"/>
            <a:ext cx="4589328" cy="1889135"/>
          </a:xfrm>
        </p:spPr>
        <p:txBody>
          <a:bodyPr anchor="b">
            <a:normAutofit/>
          </a:bodyPr>
          <a:lstStyle/>
          <a:p>
            <a:r>
              <a:rPr lang="en-GB" sz="4100" b="1">
                <a:effectLst/>
                <a:latin typeface="Times New Roman" panose="02020603050405020304" pitchFamily="18" charset="0"/>
                <a:ea typeface="Calibri" panose="020F0502020204030204" pitchFamily="34" charset="0"/>
                <a:cs typeface="Mangal" panose="02040503050203030202" pitchFamily="18" charset="0"/>
              </a:rPr>
              <a:t>EVENT CONCEPT AND FOCUS</a:t>
            </a:r>
            <a:endParaRPr lang="en-GB" sz="4100" b="1"/>
          </a:p>
        </p:txBody>
      </p:sp>
      <p:pic>
        <p:nvPicPr>
          <p:cNvPr id="4098" name="Picture 2" descr="MPs launch inquiry into establishing Wales as a global tourist destination  - Committees - UK Parliament">
            <a:extLst>
              <a:ext uri="{FF2B5EF4-FFF2-40B4-BE49-F238E27FC236}">
                <a16:creationId xmlns:a16="http://schemas.microsoft.com/office/drawing/2014/main" id="{95355616-C0BD-80DA-860A-37C9BADAE7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9398" y="1845660"/>
            <a:ext cx="5468347" cy="37701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E9338C5-3CCD-685F-1626-3810F3F4F3B8}"/>
              </a:ext>
            </a:extLst>
          </p:cNvPr>
          <p:cNvSpPr>
            <a:spLocks noGrp="1"/>
          </p:cNvSpPr>
          <p:nvPr>
            <p:ph idx="1"/>
          </p:nvPr>
        </p:nvSpPr>
        <p:spPr>
          <a:xfrm>
            <a:off x="6597016" y="2965592"/>
            <a:ext cx="4589328" cy="2987397"/>
          </a:xfrm>
        </p:spPr>
        <p:txBody>
          <a:bodyPr>
            <a:normAutofit/>
          </a:bodyPr>
          <a:lstStyle/>
          <a:p>
            <a:pPr marL="342900" marR="0" lvl="0" indent="-342900">
              <a:buFont typeface="Symbol" panose="05050102010706020507" pitchFamily="18" charset="2"/>
              <a:buChar char=""/>
            </a:pPr>
            <a:r>
              <a:rPr lang="en-GB" sz="1500" kern="100">
                <a:effectLst/>
                <a:latin typeface="Times New Roman" panose="02020603050405020304" pitchFamily="18" charset="0"/>
                <a:ea typeface="Calibri" panose="020F0502020204030204" pitchFamily="34" charset="0"/>
                <a:cs typeface="Mangal" panose="02040503050203030202" pitchFamily="18" charset="0"/>
              </a:rPr>
              <a:t>The theme of the Croeso Summit:</a:t>
            </a:r>
            <a:endParaRPr lang="en-US" sz="15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500" kern="100">
                <a:effectLst/>
                <a:latin typeface="Times New Roman" panose="02020603050405020304" pitchFamily="18" charset="0"/>
                <a:ea typeface="Calibri" panose="020F0502020204030204" pitchFamily="34" charset="0"/>
                <a:cs typeface="Mangal" panose="02040503050203030202" pitchFamily="18" charset="0"/>
              </a:rPr>
              <a:t>Concept: Welsh heritage trail and cultural experience </a:t>
            </a:r>
            <a:endParaRPr lang="en-US" sz="15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500" kern="100">
                <a:effectLst/>
                <a:latin typeface="Times New Roman" panose="02020603050405020304" pitchFamily="18" charset="0"/>
                <a:ea typeface="Calibri" panose="020F0502020204030204" pitchFamily="34" charset="0"/>
                <a:cs typeface="Mangal" panose="02040503050203030202" pitchFamily="18" charset="0"/>
              </a:rPr>
              <a:t>Critical focus on Wales’s immersive cultural experiences through heritage tourism</a:t>
            </a:r>
            <a:endParaRPr lang="en-US" sz="15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500" kern="100">
                <a:effectLst/>
                <a:latin typeface="Times New Roman" panose="02020603050405020304" pitchFamily="18" charset="0"/>
                <a:ea typeface="Calibri" panose="020F0502020204030204" pitchFamily="34" charset="0"/>
                <a:cs typeface="Mangal" panose="02040503050203030202" pitchFamily="18" charset="0"/>
              </a:rPr>
              <a:t>Highlights Pembrokeshire National Park’s heritage with art, music, and storytelling </a:t>
            </a:r>
            <a:endParaRPr lang="en-US" sz="15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500" kern="100">
                <a:effectLst/>
                <a:latin typeface="Times New Roman" panose="02020603050405020304" pitchFamily="18" charset="0"/>
                <a:ea typeface="Calibri" panose="020F0502020204030204" pitchFamily="34" charset="0"/>
                <a:cs typeface="Mangal" panose="02040503050203030202" pitchFamily="18" charset="0"/>
              </a:rPr>
              <a:t>Supports heritage walks with a deeper insight into these sites and cultural themes </a:t>
            </a:r>
            <a:endParaRPr lang="en-US" sz="15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spcAft>
                <a:spcPts val="800"/>
              </a:spcAft>
              <a:buFont typeface="Courier New" panose="02070309020205020404" pitchFamily="49" charset="0"/>
              <a:buChar char="o"/>
            </a:pPr>
            <a:r>
              <a:rPr lang="en-GB" sz="1500" kern="100">
                <a:effectLst/>
                <a:latin typeface="Times New Roman" panose="02020603050405020304" pitchFamily="18" charset="0"/>
                <a:ea typeface="Calibri" panose="020F0502020204030204" pitchFamily="34" charset="0"/>
                <a:cs typeface="Mangal" panose="02040503050203030202" pitchFamily="18" charset="0"/>
              </a:rPr>
              <a:t>Blends conference sessions with external workshops </a:t>
            </a:r>
            <a:endParaRPr lang="en-US" sz="1500" kern="100">
              <a:effectLst/>
              <a:latin typeface="Times New Roman" panose="02020603050405020304" pitchFamily="18" charset="0"/>
              <a:ea typeface="Calibri" panose="020F0502020204030204" pitchFamily="34" charset="0"/>
              <a:cs typeface="Mangal" panose="02040503050203030202" pitchFamily="18" charset="0"/>
            </a:endParaRPr>
          </a:p>
          <a:p>
            <a:endParaRPr lang="en-GB" sz="1500"/>
          </a:p>
        </p:txBody>
      </p:sp>
    </p:spTree>
    <p:extLst>
      <p:ext uri="{BB962C8B-B14F-4D97-AF65-F5344CB8AC3E}">
        <p14:creationId xmlns:p14="http://schemas.microsoft.com/office/powerpoint/2010/main" val="1067339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BAA71A-C703-D059-4F1D-6E858FB28F42}"/>
              </a:ext>
            </a:extLst>
          </p:cNvPr>
          <p:cNvSpPr>
            <a:spLocks noGrp="1"/>
          </p:cNvSpPr>
          <p:nvPr>
            <p:ph type="title"/>
          </p:nvPr>
        </p:nvSpPr>
        <p:spPr>
          <a:xfrm>
            <a:off x="838200" y="1195697"/>
            <a:ext cx="3200400" cy="4238118"/>
          </a:xfrm>
        </p:spPr>
        <p:txBody>
          <a:bodyPr>
            <a:normAutofit/>
          </a:bodyPr>
          <a:lstStyle/>
          <a:p>
            <a:r>
              <a:rPr lang="en-GB" b="1" kern="100">
                <a:solidFill>
                  <a:schemeClr val="bg1"/>
                </a:solidFill>
                <a:effectLst/>
                <a:latin typeface="Times New Roman" panose="02020603050405020304" pitchFamily="18" charset="0"/>
                <a:ea typeface="Times New Roman" panose="02020603050405020304" pitchFamily="18" charset="0"/>
                <a:cs typeface="Mangal" panose="02040503050203030202" pitchFamily="18" charset="0"/>
              </a:rPr>
              <a:t>MARKET FACTORS</a:t>
            </a: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9E0FD49-6681-59BA-27CA-80F00438853B}"/>
              </a:ext>
            </a:extLst>
          </p:cNvPr>
          <p:cNvGraphicFramePr>
            <a:graphicFrameLocks noGrp="1"/>
          </p:cNvGraphicFramePr>
          <p:nvPr>
            <p:ph idx="1"/>
            <p:extLst>
              <p:ext uri="{D42A27DB-BD31-4B8C-83A1-F6EECF244321}">
                <p14:modId xmlns:p14="http://schemas.microsoft.com/office/powerpoint/2010/main" val="322673163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0260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0" name="Rectangle 512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BE74A-3593-778B-BDA4-A0FE9CCAA723}"/>
              </a:ext>
            </a:extLst>
          </p:cNvPr>
          <p:cNvSpPr>
            <a:spLocks noGrp="1"/>
          </p:cNvSpPr>
          <p:nvPr>
            <p:ph type="title"/>
          </p:nvPr>
        </p:nvSpPr>
        <p:spPr>
          <a:xfrm>
            <a:off x="640080" y="325369"/>
            <a:ext cx="4368602" cy="1956841"/>
          </a:xfrm>
        </p:spPr>
        <p:txBody>
          <a:bodyPr anchor="b">
            <a:normAutofit/>
          </a:bodyPr>
          <a:lstStyle/>
          <a:p>
            <a:r>
              <a:rPr lang="en-GB" sz="5400" b="1">
                <a:effectLst/>
                <a:latin typeface="Times New Roman" panose="02020603050405020304" pitchFamily="18" charset="0"/>
                <a:ea typeface="Calibri" panose="020F0502020204030204" pitchFamily="34" charset="0"/>
                <a:cs typeface="Mangal" panose="02040503050203030202" pitchFamily="18" charset="0"/>
              </a:rPr>
              <a:t>CONTD.</a:t>
            </a:r>
            <a:endParaRPr lang="en-GB" sz="5400" b="1"/>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35D393-ED5C-3337-C29F-8AB0A7D1CAED}"/>
              </a:ext>
            </a:extLst>
          </p:cNvPr>
          <p:cNvSpPr>
            <a:spLocks noGrp="1"/>
          </p:cNvSpPr>
          <p:nvPr>
            <p:ph idx="1"/>
          </p:nvPr>
        </p:nvSpPr>
        <p:spPr>
          <a:xfrm>
            <a:off x="640080" y="2872899"/>
            <a:ext cx="4243589" cy="3320668"/>
          </a:xfrm>
        </p:spPr>
        <p:txBody>
          <a:bodyPr>
            <a:normAutofit/>
          </a:bodyPr>
          <a:lstStyle/>
          <a:p>
            <a:pPr marL="342900" marR="0" lvl="0" indent="-342900">
              <a:buFont typeface="Symbol" panose="05050102010706020507" pitchFamily="18" charset="2"/>
              <a:buChar char=""/>
            </a:pPr>
            <a:r>
              <a:rPr lang="en-GB" sz="1700" kern="100">
                <a:effectLst/>
                <a:latin typeface="Times New Roman" panose="02020603050405020304" pitchFamily="18" charset="0"/>
                <a:ea typeface="Calibri" panose="020F0502020204030204" pitchFamily="34" charset="0"/>
                <a:cs typeface="Mangal" panose="02040503050203030202" pitchFamily="18" charset="0"/>
              </a:rPr>
              <a:t>The broader scope of this event since: </a:t>
            </a:r>
            <a:endParaRPr lang="en-US" sz="17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700" kern="100">
                <a:effectLst/>
                <a:latin typeface="Times New Roman" panose="02020603050405020304" pitchFamily="18" charset="0"/>
                <a:ea typeface="Calibri" panose="020F0502020204030204" pitchFamily="34" charset="0"/>
                <a:cs typeface="Mangal" panose="02040503050203030202" pitchFamily="18" charset="0"/>
              </a:rPr>
              <a:t>Limited cultural tourism conferences in the UK (Jiang </a:t>
            </a:r>
            <a:r>
              <a:rPr lang="en-GB" sz="1700" i="1" kern="100">
                <a:effectLst/>
                <a:latin typeface="Times New Roman" panose="02020603050405020304" pitchFamily="18" charset="0"/>
                <a:ea typeface="Calibri" panose="020F0502020204030204" pitchFamily="34" charset="0"/>
                <a:cs typeface="Mangal" panose="02040503050203030202" pitchFamily="18" charset="0"/>
              </a:rPr>
              <a:t>et al.</a:t>
            </a:r>
            <a:r>
              <a:rPr lang="en-GB" sz="1700" kern="100">
                <a:effectLst/>
                <a:latin typeface="Times New Roman" panose="02020603050405020304" pitchFamily="18" charset="0"/>
                <a:ea typeface="Calibri" panose="020F0502020204030204" pitchFamily="34" charset="0"/>
                <a:cs typeface="Mangal" panose="02040503050203030202" pitchFamily="18" charset="0"/>
              </a:rPr>
              <a:t> 2024)</a:t>
            </a:r>
            <a:endParaRPr lang="en-US" sz="17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700" kern="100">
                <a:effectLst/>
                <a:latin typeface="Times New Roman" panose="02020603050405020304" pitchFamily="18" charset="0"/>
                <a:ea typeface="Calibri" panose="020F0502020204030204" pitchFamily="34" charset="0"/>
                <a:cs typeface="Mangal" panose="02040503050203030202" pitchFamily="18" charset="0"/>
              </a:rPr>
              <a:t>The uniqueness of the external workshops to promote Wales's cultural integrity </a:t>
            </a:r>
            <a:endParaRPr lang="en-US" sz="17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700" kern="100">
                <a:effectLst/>
                <a:latin typeface="Times New Roman" panose="02020603050405020304" pitchFamily="18" charset="0"/>
                <a:ea typeface="Calibri" panose="020F0502020204030204" pitchFamily="34" charset="0"/>
                <a:cs typeface="Mangal" panose="02040503050203030202" pitchFamily="18" charset="0"/>
              </a:rPr>
              <a:t>Digital marketing partnership for promoting cultural and heritage-based tourism </a:t>
            </a:r>
            <a:endParaRPr lang="en-US" sz="1700" kern="10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spcAft>
                <a:spcPts val="800"/>
              </a:spcAft>
              <a:buFont typeface="Courier New" panose="02070309020205020404" pitchFamily="49" charset="0"/>
              <a:buChar char="o"/>
            </a:pPr>
            <a:r>
              <a:rPr lang="en-GB" sz="1700" kern="100">
                <a:effectLst/>
                <a:latin typeface="Times New Roman" panose="02020603050405020304" pitchFamily="18" charset="0"/>
                <a:ea typeface="Calibri" panose="020F0502020204030204" pitchFamily="34" charset="0"/>
                <a:cs typeface="Mangal" panose="02040503050203030202" pitchFamily="18" charset="0"/>
              </a:rPr>
              <a:t>Sustainable brand collaboration scopes </a:t>
            </a:r>
            <a:endParaRPr lang="en-US" sz="1700" kern="100">
              <a:effectLst/>
              <a:latin typeface="Times New Roman" panose="02020603050405020304" pitchFamily="18" charset="0"/>
              <a:ea typeface="Calibri" panose="020F0502020204030204" pitchFamily="34" charset="0"/>
              <a:cs typeface="Mangal" panose="02040503050203030202" pitchFamily="18" charset="0"/>
            </a:endParaRPr>
          </a:p>
          <a:p>
            <a:endParaRPr lang="en-GB" sz="1700"/>
          </a:p>
        </p:txBody>
      </p:sp>
      <p:pic>
        <p:nvPicPr>
          <p:cNvPr id="5122" name="Picture 2" descr="Tourism at the heart of Pembrokeshire's economy – The Pembrokeshire Herald">
            <a:extLst>
              <a:ext uri="{FF2B5EF4-FFF2-40B4-BE49-F238E27FC236}">
                <a16:creationId xmlns:a16="http://schemas.microsoft.com/office/drawing/2014/main" id="{8CEA04E3-865E-C9A8-0598-8CAB1041E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8132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9" name="Rectangle 615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7224D-D57E-E8F4-4902-A9CBA70A2EA0}"/>
              </a:ext>
            </a:extLst>
          </p:cNvPr>
          <p:cNvSpPr>
            <a:spLocks noGrp="1"/>
          </p:cNvSpPr>
          <p:nvPr>
            <p:ph type="title"/>
          </p:nvPr>
        </p:nvSpPr>
        <p:spPr>
          <a:xfrm>
            <a:off x="6892119" y="891540"/>
            <a:ext cx="4589493" cy="1578308"/>
          </a:xfrm>
        </p:spPr>
        <p:txBody>
          <a:bodyPr>
            <a:normAutofit/>
          </a:bodyPr>
          <a:lstStyle/>
          <a:p>
            <a:r>
              <a:rPr lang="en-GB" sz="4000" b="1" kern="100">
                <a:effectLst/>
                <a:latin typeface="Times New Roman" panose="02020603050405020304" pitchFamily="18" charset="0"/>
                <a:ea typeface="Times New Roman" panose="02020603050405020304" pitchFamily="18" charset="0"/>
                <a:cs typeface="Mangal" panose="02040503050203030202" pitchFamily="18" charset="0"/>
              </a:rPr>
              <a:t>DEMAND AND TRENDS</a:t>
            </a:r>
            <a:endParaRPr lang="en-GB" sz="4000"/>
          </a:p>
        </p:txBody>
      </p:sp>
      <p:pic>
        <p:nvPicPr>
          <p:cNvPr id="6146" name="Picture 2" descr="Wales tourism: Holiday let tax rules are putting 'thousands of jobs at  risk' | The Independent">
            <a:extLst>
              <a:ext uri="{FF2B5EF4-FFF2-40B4-BE49-F238E27FC236}">
                <a16:creationId xmlns:a16="http://schemas.microsoft.com/office/drawing/2014/main" id="{A6959171-C9AA-7157-BAD7-3C9AF23D4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
          <a:stretch>
            <a:fillRect/>
          </a:stretch>
        </p:blipFill>
        <p:spPr bwMode="auto">
          <a:xfrm>
            <a:off x="1" y="10"/>
            <a:ext cx="6832674"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D4E1D3-F62D-CEBD-42C5-732B32C845CE}"/>
              </a:ext>
            </a:extLst>
          </p:cNvPr>
          <p:cNvSpPr>
            <a:spLocks noGrp="1"/>
          </p:cNvSpPr>
          <p:nvPr>
            <p:ph idx="1"/>
          </p:nvPr>
        </p:nvSpPr>
        <p:spPr>
          <a:xfrm>
            <a:off x="6892119" y="2630161"/>
            <a:ext cx="4589491" cy="3332489"/>
          </a:xfrm>
        </p:spPr>
        <p:txBody>
          <a:bodyPr>
            <a:normAutofit/>
          </a:bodyPr>
          <a:lstStyle/>
          <a:p>
            <a:pPr marL="342900" marR="0" lvl="0" indent="-342900">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cs typeface="Mangal" panose="02040503050203030202" pitchFamily="18" charset="0"/>
              </a:rPr>
              <a:t>Ongoing demand for culturally conscious tourism experiences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cs typeface="Mangal" panose="02040503050203030202" pitchFamily="18" charset="0"/>
              </a:rPr>
              <a:t>Overreliance on the post-COVID cultural tourism led to a higher risk for market saturation (Aytaş </a:t>
            </a:r>
            <a:r>
              <a:rPr lang="en-GB" sz="2000" i="1" kern="100">
                <a:effectLst/>
                <a:latin typeface="Times New Roman" panose="02020603050405020304" pitchFamily="18" charset="0"/>
                <a:ea typeface="Calibri" panose="020F0502020204030204" pitchFamily="34" charset="0"/>
                <a:cs typeface="Mangal" panose="02040503050203030202" pitchFamily="18" charset="0"/>
              </a:rPr>
              <a:t>et al.</a:t>
            </a:r>
            <a:r>
              <a:rPr lang="en-GB" sz="2000" kern="100">
                <a:effectLst/>
                <a:latin typeface="Times New Roman" panose="02020603050405020304" pitchFamily="18" charset="0"/>
                <a:ea typeface="Calibri" panose="020F0502020204030204" pitchFamily="34" charset="0"/>
                <a:cs typeface="Mangal" panose="02040503050203030202" pitchFamily="18" charset="0"/>
              </a:rPr>
              <a:t> 2024)</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spcAft>
                <a:spcPts val="800"/>
              </a:spcAft>
              <a:buFont typeface="Symbol" panose="05050102010706020507" pitchFamily="18" charset="2"/>
              <a:buChar char=""/>
            </a:pPr>
            <a:r>
              <a:rPr lang="en-GB" sz="2000" kern="100">
                <a:effectLst/>
                <a:latin typeface="Times New Roman" panose="02020603050405020304" pitchFamily="18" charset="0"/>
                <a:ea typeface="Calibri" panose="020F0502020204030204" pitchFamily="34" charset="0"/>
                <a:cs typeface="Mangal" panose="02040503050203030202" pitchFamily="18" charset="0"/>
              </a:rPr>
              <a:t>Authenticity of cultural integration of Wales tourism, fostering a global shift to ethical tourism </a:t>
            </a:r>
            <a:endParaRPr lang="en-US" sz="2000" kern="100">
              <a:effectLst/>
              <a:latin typeface="Times New Roman" panose="02020603050405020304" pitchFamily="18" charset="0"/>
              <a:ea typeface="Calibri" panose="020F0502020204030204" pitchFamily="34" charset="0"/>
              <a:cs typeface="Mangal" panose="02040503050203030202" pitchFamily="18" charset="0"/>
            </a:endParaRPr>
          </a:p>
          <a:p>
            <a:endParaRPr lang="en-GB" sz="2000"/>
          </a:p>
        </p:txBody>
      </p:sp>
    </p:spTree>
    <p:extLst>
      <p:ext uri="{BB962C8B-B14F-4D97-AF65-F5344CB8AC3E}">
        <p14:creationId xmlns:p14="http://schemas.microsoft.com/office/powerpoint/2010/main" val="2387275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00A82-D641-EE48-ADD3-489F9C1D745F}"/>
              </a:ext>
            </a:extLst>
          </p:cNvPr>
          <p:cNvSpPr>
            <a:spLocks noGrp="1"/>
          </p:cNvSpPr>
          <p:nvPr>
            <p:ph type="title"/>
          </p:nvPr>
        </p:nvSpPr>
        <p:spPr>
          <a:xfrm>
            <a:off x="586478" y="1683756"/>
            <a:ext cx="3115265" cy="2396359"/>
          </a:xfrm>
        </p:spPr>
        <p:txBody>
          <a:bodyPr anchor="b">
            <a:normAutofit/>
          </a:bodyPr>
          <a:lstStyle/>
          <a:p>
            <a:pPr algn="r"/>
            <a:r>
              <a:rPr lang="en-GB" sz="3100" b="1" kern="100">
                <a:solidFill>
                  <a:srgbClr val="FFFFFF"/>
                </a:solidFill>
                <a:effectLst/>
                <a:latin typeface="Times New Roman" panose="02020603050405020304" pitchFamily="18" charset="0"/>
                <a:ea typeface="Times New Roman" panose="02020603050405020304" pitchFamily="18" charset="0"/>
                <a:cs typeface="Mangal" panose="02040503050203030202" pitchFamily="18" charset="0"/>
              </a:rPr>
              <a:t>COMPETITION AND MARKETING ACTIVITY</a:t>
            </a:r>
            <a:endParaRPr lang="en-GB" sz="3100">
              <a:solidFill>
                <a:srgbClr val="FFFFFF"/>
              </a:solidFill>
            </a:endParaRPr>
          </a:p>
        </p:txBody>
      </p:sp>
      <p:graphicFrame>
        <p:nvGraphicFramePr>
          <p:cNvPr id="18" name="Content Placeholder 2">
            <a:extLst>
              <a:ext uri="{FF2B5EF4-FFF2-40B4-BE49-F238E27FC236}">
                <a16:creationId xmlns:a16="http://schemas.microsoft.com/office/drawing/2014/main" id="{18915B7F-B922-59F6-D928-291320F4B208}"/>
              </a:ext>
            </a:extLst>
          </p:cNvPr>
          <p:cNvGraphicFramePr>
            <a:graphicFrameLocks noGrp="1"/>
          </p:cNvGraphicFramePr>
          <p:nvPr>
            <p:ph idx="1"/>
            <p:extLst>
              <p:ext uri="{D42A27DB-BD31-4B8C-83A1-F6EECF244321}">
                <p14:modId xmlns:p14="http://schemas.microsoft.com/office/powerpoint/2010/main" val="40889442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6697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red roofs">
            <a:extLst>
              <a:ext uri="{FF2B5EF4-FFF2-40B4-BE49-F238E27FC236}">
                <a16:creationId xmlns:a16="http://schemas.microsoft.com/office/drawing/2014/main" id="{802E636E-0939-B5DB-23E7-4F2515EAEA3F}"/>
              </a:ext>
            </a:extLst>
          </p:cNvPr>
          <p:cNvPicPr>
            <a:picLocks noChangeAspect="1"/>
          </p:cNvPicPr>
          <p:nvPr/>
        </p:nvPicPr>
        <p:blipFill>
          <a:blip r:embed="rId3"/>
          <a:srcRect l="2733" r="3150"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F17B56-1ABD-96FE-F1C0-3BDB3D414677}"/>
              </a:ext>
            </a:extLst>
          </p:cNvPr>
          <p:cNvSpPr>
            <a:spLocks noGrp="1"/>
          </p:cNvSpPr>
          <p:nvPr>
            <p:ph type="title"/>
          </p:nvPr>
        </p:nvSpPr>
        <p:spPr>
          <a:xfrm>
            <a:off x="7531610" y="365125"/>
            <a:ext cx="3822189" cy="1899912"/>
          </a:xfrm>
        </p:spPr>
        <p:txBody>
          <a:bodyPr>
            <a:normAutofit/>
          </a:bodyPr>
          <a:lstStyle/>
          <a:p>
            <a:r>
              <a:rPr lang="en-GB" sz="3700" b="1">
                <a:effectLst/>
                <a:latin typeface="Times New Roman" panose="02020603050405020304" pitchFamily="18" charset="0"/>
                <a:ea typeface="Calibri" panose="020F0502020204030204" pitchFamily="34" charset="0"/>
                <a:cs typeface="Mangal" panose="02040503050203030202" pitchFamily="18" charset="0"/>
              </a:rPr>
              <a:t>OPERATIONAL FACTORS</a:t>
            </a:r>
            <a:endParaRPr lang="en-GB" sz="3700" b="1"/>
          </a:p>
        </p:txBody>
      </p:sp>
      <p:sp>
        <p:nvSpPr>
          <p:cNvPr id="3" name="Content Placeholder 2">
            <a:extLst>
              <a:ext uri="{FF2B5EF4-FFF2-40B4-BE49-F238E27FC236}">
                <a16:creationId xmlns:a16="http://schemas.microsoft.com/office/drawing/2014/main" id="{FA4C8C0A-5AEE-A25D-375B-C82C881C1033}"/>
              </a:ext>
            </a:extLst>
          </p:cNvPr>
          <p:cNvSpPr>
            <a:spLocks noGrp="1"/>
          </p:cNvSpPr>
          <p:nvPr>
            <p:ph idx="1"/>
          </p:nvPr>
        </p:nvSpPr>
        <p:spPr>
          <a:xfrm>
            <a:off x="7531610" y="2434201"/>
            <a:ext cx="3822189" cy="3742762"/>
          </a:xfrm>
        </p:spPr>
        <p:txBody>
          <a:bodyPr>
            <a:normAutofit/>
          </a:bodyPr>
          <a:lstStyle/>
          <a:p>
            <a:pPr marL="342900" marR="0" lvl="0" indent="-342900">
              <a:buFont typeface="Symbol" panose="05050102010706020507" pitchFamily="18" charset="2"/>
              <a:buChar char=""/>
            </a:pPr>
            <a:r>
              <a:rPr lang="en-GB" sz="1900" kern="100">
                <a:effectLst/>
                <a:latin typeface="Times New Roman" panose="02020603050405020304" pitchFamily="18" charset="0"/>
                <a:ea typeface="Calibri" panose="020F0502020204030204" pitchFamily="34" charset="0"/>
                <a:cs typeface="Mangal" panose="02040503050203030202" pitchFamily="18" charset="0"/>
              </a:rPr>
              <a:t>Proposed location of this event: Pembrokeshire Coast </a:t>
            </a:r>
            <a:endParaRPr lang="en-US"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900" kern="100">
                <a:effectLst/>
                <a:latin typeface="Times New Roman" panose="02020603050405020304" pitchFamily="18" charset="0"/>
                <a:ea typeface="Calibri" panose="020F0502020204030204" pitchFamily="34" charset="0"/>
                <a:cs typeface="Mangal" panose="02040503050203030202" pitchFamily="18" charset="0"/>
              </a:rPr>
              <a:t>Outdoor workshops with indoor venues </a:t>
            </a:r>
            <a:endParaRPr lang="en-US"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900" kern="100">
                <a:effectLst/>
                <a:latin typeface="Times New Roman" panose="02020603050405020304" pitchFamily="18" charset="0"/>
                <a:ea typeface="Calibri" panose="020F0502020204030204" pitchFamily="34" charset="0"/>
                <a:cs typeface="Mangal" panose="02040503050203030202" pitchFamily="18" charset="0"/>
              </a:rPr>
              <a:t>Types of venues: Pembrokeshire National Park Conference Centre </a:t>
            </a:r>
            <a:endParaRPr lang="en-US"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900" kern="100">
                <a:effectLst/>
                <a:latin typeface="Times New Roman" panose="02020603050405020304" pitchFamily="18" charset="0"/>
                <a:ea typeface="Calibri" panose="020F0502020204030204" pitchFamily="34" charset="0"/>
                <a:cs typeface="Mangal" panose="02040503050203030202" pitchFamily="18" charset="0"/>
              </a:rPr>
              <a:t>Availability period: spring to autumn (Intrepidtravel.com, 2025)</a:t>
            </a:r>
            <a:endParaRPr lang="en-US"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spcAft>
                <a:spcPts val="800"/>
              </a:spcAft>
              <a:buFont typeface="Symbol" panose="05050102010706020507" pitchFamily="18" charset="2"/>
              <a:buChar char=""/>
            </a:pPr>
            <a:r>
              <a:rPr lang="en-GB" sz="1900" kern="100">
                <a:effectLst/>
                <a:latin typeface="Times New Roman" panose="02020603050405020304" pitchFamily="18" charset="0"/>
                <a:ea typeface="Calibri" panose="020F0502020204030204" pitchFamily="34" charset="0"/>
                <a:cs typeface="Mangal" panose="02040503050203030202" pitchFamily="18" charset="0"/>
              </a:rPr>
              <a:t>Venues promote cultural tourism initiatives</a:t>
            </a:r>
            <a:endParaRPr lang="en-US" sz="1900" kern="100">
              <a:effectLst/>
              <a:latin typeface="Times New Roman" panose="02020603050405020304" pitchFamily="18" charset="0"/>
              <a:ea typeface="Calibri" panose="020F0502020204030204" pitchFamily="34" charset="0"/>
              <a:cs typeface="Mangal" panose="02040503050203030202" pitchFamily="18" charset="0"/>
            </a:endParaRPr>
          </a:p>
          <a:p>
            <a:endParaRPr lang="en-GB" sz="1900"/>
          </a:p>
        </p:txBody>
      </p:sp>
    </p:spTree>
    <p:extLst>
      <p:ext uri="{BB962C8B-B14F-4D97-AF65-F5344CB8AC3E}">
        <p14:creationId xmlns:p14="http://schemas.microsoft.com/office/powerpoint/2010/main" val="1349259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AD2C0-D935-9D96-02CD-89B4DE4710EF}"/>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effectLst/>
                <a:latin typeface="Times New Roman" panose="02020603050405020304" pitchFamily="18" charset="0"/>
                <a:ea typeface="Calibri" panose="020F0502020204030204" pitchFamily="34" charset="0"/>
                <a:cs typeface="Mangal" panose="02040503050203030202" pitchFamily="18" charset="0"/>
              </a:rPr>
              <a:t>CONTD.</a:t>
            </a:r>
            <a:endParaRPr lang="en-GB" sz="4000" b="1">
              <a:solidFill>
                <a:srgbClr val="FFFFFF"/>
              </a:solidFill>
            </a:endParaRPr>
          </a:p>
        </p:txBody>
      </p:sp>
      <p:graphicFrame>
        <p:nvGraphicFramePr>
          <p:cNvPr id="5" name="Content Placeholder 2">
            <a:extLst>
              <a:ext uri="{FF2B5EF4-FFF2-40B4-BE49-F238E27FC236}">
                <a16:creationId xmlns:a16="http://schemas.microsoft.com/office/drawing/2014/main" id="{46E17F75-B93B-FCF2-3FEE-2E98FA3DC74E}"/>
              </a:ext>
            </a:extLst>
          </p:cNvPr>
          <p:cNvGraphicFramePr>
            <a:graphicFrameLocks noGrp="1"/>
          </p:cNvGraphicFramePr>
          <p:nvPr>
            <p:ph idx="1"/>
            <p:extLst>
              <p:ext uri="{D42A27DB-BD31-4B8C-83A1-F6EECF244321}">
                <p14:modId xmlns:p14="http://schemas.microsoft.com/office/powerpoint/2010/main" val="3202256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1074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Wales to consider introduction of tourism tax | ITV News Wales">
            <a:extLst>
              <a:ext uri="{FF2B5EF4-FFF2-40B4-BE49-F238E27FC236}">
                <a16:creationId xmlns:a16="http://schemas.microsoft.com/office/drawing/2014/main" id="{CD7CD7A7-B16B-EE08-5B79-BC5614C317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84" name="Rectangle 718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490A27-D9B2-5EAB-327A-55C241472D1C}"/>
              </a:ext>
            </a:extLst>
          </p:cNvPr>
          <p:cNvSpPr>
            <a:spLocks noGrp="1"/>
          </p:cNvSpPr>
          <p:nvPr>
            <p:ph type="title"/>
          </p:nvPr>
        </p:nvSpPr>
        <p:spPr>
          <a:xfrm>
            <a:off x="838200" y="365125"/>
            <a:ext cx="3822189" cy="1899912"/>
          </a:xfrm>
        </p:spPr>
        <p:txBody>
          <a:bodyPr>
            <a:normAutofit/>
          </a:bodyPr>
          <a:lstStyle/>
          <a:p>
            <a:r>
              <a:rPr lang="en-GB" sz="4000" b="1" kern="100" dirty="0">
                <a:effectLst/>
                <a:latin typeface="Times New Roman" panose="02020603050405020304" pitchFamily="18" charset="0"/>
                <a:ea typeface="Times New Roman" panose="02020603050405020304" pitchFamily="18" charset="0"/>
                <a:cs typeface="Mangal" panose="02040503050203030202" pitchFamily="18" charset="0"/>
              </a:rPr>
              <a:t>FINANCIAL FACTORS</a:t>
            </a:r>
            <a:endParaRPr lang="en-GB" sz="4000" dirty="0"/>
          </a:p>
        </p:txBody>
      </p:sp>
      <p:sp>
        <p:nvSpPr>
          <p:cNvPr id="3" name="Content Placeholder 2">
            <a:extLst>
              <a:ext uri="{FF2B5EF4-FFF2-40B4-BE49-F238E27FC236}">
                <a16:creationId xmlns:a16="http://schemas.microsoft.com/office/drawing/2014/main" id="{4308FFE5-3EED-F1CB-F6D2-58CF4C3E21C6}"/>
              </a:ext>
            </a:extLst>
          </p:cNvPr>
          <p:cNvSpPr>
            <a:spLocks noGrp="1"/>
          </p:cNvSpPr>
          <p:nvPr>
            <p:ph idx="1"/>
          </p:nvPr>
        </p:nvSpPr>
        <p:spPr>
          <a:xfrm>
            <a:off x="838200" y="2434201"/>
            <a:ext cx="3822189" cy="3742762"/>
          </a:xfrm>
        </p:spPr>
        <p:txBody>
          <a:bodyPr>
            <a:normAutofit fontScale="92500" lnSpcReduction="10000"/>
          </a:bodyPr>
          <a:lstStyle/>
          <a:p>
            <a:pPr marL="342900" marR="0" lvl="0" indent="-342900">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Estimation of Event cost: £50,000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Key expenditure: </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Venue: £15000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Staffing: £20000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Marketing: £10000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Logistics and Supply Chain: £5000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Funding resources: Governmental inclusion, including Visit Wales Tourism Investment Support Scheme (TISS), Arts Council, and the National Lottery Heritage Fund. </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Revenue streams</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Tickets sold to delegates: £75000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Exhibition fees: £20000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742950" marR="0" lvl="1" indent="-285750">
              <a:buFont typeface="Courier New" panose="02070309020205020404" pitchFamily="49" charset="0"/>
              <a:buChar char="o"/>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Sponsorships: £5000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Estimated income: £100000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Surplus or profitability: (£100000-£50000) = £50000</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spcAft>
                <a:spcPts val="800"/>
              </a:spcAft>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Mangal" panose="02040503050203030202" pitchFamily="18" charset="0"/>
              </a:rPr>
              <a:t>This event will ensure financial feasibility and a positive cultural impact </a:t>
            </a:r>
            <a:endParaRPr lang="en-US" sz="1200" kern="100" dirty="0">
              <a:effectLst/>
              <a:latin typeface="Times New Roman" panose="02020603050405020304" pitchFamily="18" charset="0"/>
              <a:ea typeface="Calibri" panose="020F0502020204030204" pitchFamily="34" charset="0"/>
              <a:cs typeface="Mangal" panose="02040503050203030202" pitchFamily="18" charset="0"/>
            </a:endParaRPr>
          </a:p>
          <a:p>
            <a:endParaRPr lang="en-GB" sz="1200" dirty="0"/>
          </a:p>
        </p:txBody>
      </p:sp>
    </p:spTree>
    <p:extLst>
      <p:ext uri="{BB962C8B-B14F-4D97-AF65-F5344CB8AC3E}">
        <p14:creationId xmlns:p14="http://schemas.microsoft.com/office/powerpoint/2010/main" val="4247988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arview of rows of people watching a movie in a theater">
            <a:extLst>
              <a:ext uri="{FF2B5EF4-FFF2-40B4-BE49-F238E27FC236}">
                <a16:creationId xmlns:a16="http://schemas.microsoft.com/office/drawing/2014/main" id="{781E5C34-4143-8F3D-0840-3F65ACC4F975}"/>
              </a:ext>
            </a:extLst>
          </p:cNvPr>
          <p:cNvPicPr>
            <a:picLocks noChangeAspect="1"/>
          </p:cNvPicPr>
          <p:nvPr/>
        </p:nvPicPr>
        <p:blipFill>
          <a:blip r:embed="rId3"/>
          <a:srcRect l="389" r="5494"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33DDA4-6B25-1A34-B1E2-29BA6DC846A6}"/>
              </a:ext>
            </a:extLst>
          </p:cNvPr>
          <p:cNvSpPr>
            <a:spLocks noGrp="1"/>
          </p:cNvSpPr>
          <p:nvPr>
            <p:ph type="title"/>
          </p:nvPr>
        </p:nvSpPr>
        <p:spPr>
          <a:xfrm>
            <a:off x="7531610" y="365125"/>
            <a:ext cx="3822189" cy="1899912"/>
          </a:xfrm>
        </p:spPr>
        <p:txBody>
          <a:bodyPr>
            <a:normAutofit/>
          </a:bodyPr>
          <a:lstStyle/>
          <a:p>
            <a:r>
              <a:rPr lang="en-GB" sz="4000" b="1">
                <a:effectLst/>
                <a:latin typeface="Times New Roman" panose="02020603050405020304" pitchFamily="18" charset="0"/>
                <a:ea typeface="Calibri" panose="020F0502020204030204" pitchFamily="34" charset="0"/>
                <a:cs typeface="Mangal" panose="02040503050203030202" pitchFamily="18" charset="0"/>
              </a:rPr>
              <a:t>CONCLUSION </a:t>
            </a:r>
            <a:endParaRPr lang="en-GB" sz="4000" b="1"/>
          </a:p>
        </p:txBody>
      </p:sp>
      <p:sp>
        <p:nvSpPr>
          <p:cNvPr id="3" name="Content Placeholder 2">
            <a:extLst>
              <a:ext uri="{FF2B5EF4-FFF2-40B4-BE49-F238E27FC236}">
                <a16:creationId xmlns:a16="http://schemas.microsoft.com/office/drawing/2014/main" id="{7E50D892-7365-DFDA-0E1D-0A399264EA43}"/>
              </a:ext>
            </a:extLst>
          </p:cNvPr>
          <p:cNvSpPr>
            <a:spLocks noGrp="1"/>
          </p:cNvSpPr>
          <p:nvPr>
            <p:ph idx="1"/>
          </p:nvPr>
        </p:nvSpPr>
        <p:spPr>
          <a:xfrm>
            <a:off x="7531610" y="2434201"/>
            <a:ext cx="3822189" cy="3742762"/>
          </a:xfrm>
        </p:spPr>
        <p:txBody>
          <a:bodyPr>
            <a:normAutofit/>
          </a:bodyPr>
          <a:lstStyle/>
          <a:p>
            <a:pPr marL="342900" marR="0" lvl="0" indent="-342900">
              <a:buFont typeface="Symbol" panose="05050102010706020507" pitchFamily="18" charset="2"/>
              <a:buChar char=""/>
            </a:pPr>
            <a:r>
              <a:rPr lang="en-GB" sz="1400" kern="100">
                <a:effectLst/>
                <a:latin typeface="Times New Roman" panose="02020603050405020304" pitchFamily="18" charset="0"/>
                <a:ea typeface="Calibri" panose="020F0502020204030204" pitchFamily="34" charset="0"/>
                <a:cs typeface="Mangal" panose="02040503050203030202" pitchFamily="18" charset="0"/>
              </a:rPr>
              <a:t>This event has promoted cultural tourism in Wales as a leader with higher future potential. </a:t>
            </a:r>
            <a:endParaRPr lang="en-US" sz="14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400" kern="100">
                <a:effectLst/>
                <a:latin typeface="Times New Roman" panose="02020603050405020304" pitchFamily="18" charset="0"/>
                <a:ea typeface="Calibri" panose="020F0502020204030204" pitchFamily="34" charset="0"/>
                <a:cs typeface="Mangal" panose="02040503050203030202" pitchFamily="18" charset="0"/>
              </a:rPr>
              <a:t>It has fostered collaboration between the local and global tourism service providers. </a:t>
            </a:r>
            <a:endParaRPr lang="en-US" sz="14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400" kern="100">
                <a:effectLst/>
                <a:latin typeface="Times New Roman" panose="02020603050405020304" pitchFamily="18" charset="0"/>
                <a:ea typeface="Calibri" panose="020F0502020204030204" pitchFamily="34" charset="0"/>
                <a:cs typeface="Mangal" panose="02040503050203030202" pitchFamily="18" charset="0"/>
              </a:rPr>
              <a:t>It also fostered immersive and heritage-based learning experiences for visitors and conference participants.</a:t>
            </a:r>
            <a:endParaRPr lang="en-US" sz="14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buFont typeface="Symbol" panose="05050102010706020507" pitchFamily="18" charset="2"/>
              <a:buChar char=""/>
            </a:pPr>
            <a:r>
              <a:rPr lang="en-GB" sz="1400" kern="100">
                <a:effectLst/>
                <a:latin typeface="Times New Roman" panose="02020603050405020304" pitchFamily="18" charset="0"/>
                <a:ea typeface="Calibri" panose="020F0502020204030204" pitchFamily="34" charset="0"/>
                <a:cs typeface="Mangal" panose="02040503050203030202" pitchFamily="18" charset="0"/>
              </a:rPr>
              <a:t>This event is financially viable and responsible for cultural integrity.</a:t>
            </a:r>
            <a:endParaRPr lang="en-US" sz="1400" kern="100">
              <a:effectLst/>
              <a:latin typeface="Times New Roman" panose="02020603050405020304" pitchFamily="18" charset="0"/>
              <a:ea typeface="Calibri" panose="020F0502020204030204" pitchFamily="34" charset="0"/>
              <a:cs typeface="Mangal" panose="02040503050203030202" pitchFamily="18" charset="0"/>
            </a:endParaRPr>
          </a:p>
          <a:p>
            <a:pPr marL="342900" marR="0" lvl="0" indent="-342900">
              <a:spcAft>
                <a:spcPts val="800"/>
              </a:spcAft>
              <a:buFont typeface="Symbol" panose="05050102010706020507" pitchFamily="18" charset="2"/>
              <a:buChar char=""/>
            </a:pPr>
            <a:r>
              <a:rPr lang="en-GB" sz="1400" kern="100">
                <a:effectLst/>
                <a:latin typeface="Times New Roman" panose="02020603050405020304" pitchFamily="18" charset="0"/>
                <a:ea typeface="Calibri" panose="020F0502020204030204" pitchFamily="34" charset="0"/>
                <a:cs typeface="Mangal" panose="02040503050203030202" pitchFamily="18" charset="0"/>
              </a:rPr>
              <a:t>Cultural and heritage-based tourism can also foster future innovation and integrity. </a:t>
            </a:r>
            <a:endParaRPr lang="en-US" sz="1400" kern="100">
              <a:effectLst/>
              <a:latin typeface="Times New Roman" panose="02020603050405020304" pitchFamily="18" charset="0"/>
              <a:ea typeface="Calibri" panose="020F0502020204030204" pitchFamily="34" charset="0"/>
              <a:cs typeface="Mangal" panose="02040503050203030202" pitchFamily="18" charset="0"/>
            </a:endParaRPr>
          </a:p>
          <a:p>
            <a:endParaRPr lang="en-GB" sz="1400"/>
          </a:p>
        </p:txBody>
      </p:sp>
    </p:spTree>
    <p:extLst>
      <p:ext uri="{BB962C8B-B14F-4D97-AF65-F5344CB8AC3E}">
        <p14:creationId xmlns:p14="http://schemas.microsoft.com/office/powerpoint/2010/main" val="2504285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9599-A15C-0276-F33A-6C773F905026}"/>
              </a:ext>
            </a:extLst>
          </p:cNvPr>
          <p:cNvSpPr>
            <a:spLocks noGrp="1"/>
          </p:cNvSpPr>
          <p:nvPr>
            <p:ph type="title"/>
          </p:nvPr>
        </p:nvSpPr>
        <p:spPr>
          <a:xfrm>
            <a:off x="5868557" y="1138036"/>
            <a:ext cx="5444382" cy="702486"/>
          </a:xfrm>
        </p:spPr>
        <p:txBody>
          <a:bodyPr anchor="t">
            <a:normAutofit/>
          </a:bodyPr>
          <a:lstStyle/>
          <a:p>
            <a:pPr algn="ctr"/>
            <a:r>
              <a:rPr lang="en-GB" sz="3200" b="1" dirty="0">
                <a:effectLst/>
                <a:latin typeface="Times New Roman" panose="02020603050405020304" pitchFamily="18" charset="0"/>
                <a:ea typeface="Calibri" panose="020F0502020204030204" pitchFamily="34" charset="0"/>
                <a:cs typeface="Mangal" panose="02040503050203030202" pitchFamily="18" charset="0"/>
              </a:rPr>
              <a:t>REFERENCES </a:t>
            </a:r>
            <a:endParaRPr lang="en-GB" sz="3200" b="1" dirty="0"/>
          </a:p>
        </p:txBody>
      </p:sp>
      <p:pic>
        <p:nvPicPr>
          <p:cNvPr id="5" name="Picture 4" descr="A white and red circular structure&#10;&#10;AI-generated content may be incorrect.">
            <a:extLst>
              <a:ext uri="{FF2B5EF4-FFF2-40B4-BE49-F238E27FC236}">
                <a16:creationId xmlns:a16="http://schemas.microsoft.com/office/drawing/2014/main" id="{4CCC90F9-C31E-699E-6778-05F332945A67}"/>
              </a:ext>
            </a:extLst>
          </p:cNvPr>
          <p:cNvPicPr>
            <a:picLocks noChangeAspect="1"/>
          </p:cNvPicPr>
          <p:nvPr/>
        </p:nvPicPr>
        <p:blipFill>
          <a:blip r:embed="rId2"/>
          <a:srcRect l="2964" r="54786"/>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1B0F8A-021F-CFCD-171E-804F5A9F5233}"/>
              </a:ext>
            </a:extLst>
          </p:cNvPr>
          <p:cNvSpPr>
            <a:spLocks noGrp="1"/>
          </p:cNvSpPr>
          <p:nvPr>
            <p:ph idx="1"/>
          </p:nvPr>
        </p:nvSpPr>
        <p:spPr>
          <a:xfrm>
            <a:off x="5283200" y="2107411"/>
            <a:ext cx="6029739" cy="4034972"/>
          </a:xfrm>
        </p:spPr>
        <p:txBody>
          <a:bodyPr>
            <a:normAutofit/>
          </a:bodyPr>
          <a:lstStyle/>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Aytaş, G., Ergen, F.D. and Aytekin, E., 2024. Wellness tourism after the pandemic. In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Future Tourism Trends Volume 1: Tourism in the Changing World</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(pp. 285-298). Emerald Publishing Limited.</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Bbc.com,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COVID-19: Hope for tourism in Wales after 'devastating' pandemic</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https://www.bbc.com/news/uk-wales-55707913 [Accessed on: 15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err="1">
                <a:effectLst/>
                <a:latin typeface="Times New Roman" panose="02020603050405020304" pitchFamily="18" charset="0"/>
                <a:ea typeface="Calibri" panose="020F0502020204030204" pitchFamily="34" charset="0"/>
                <a:cs typeface="Mangal" panose="02040503050203030202" pitchFamily="18" charset="0"/>
              </a:rPr>
              <a:t>Bindawas</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A.M., 2025. Promoting Sustainable Tourism Through Employee Skills: Contextualising Quality Education and the Human Resource Management Perspective (SDG-4).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Sustainability</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17</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(2), p.748.</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Dimensionmarketresearch.com,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Cultural Tourism Market to Grow to USD 27,837.7 Mn by 2034</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https://dimensionmarketresearch.com/report/cultural-tourism-market/ [Accessed on: 15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González-Rodríguez, M.R., Díaz-Fernández, M.C. and Pulido-Pavón, N., 2023. Tourist destination competitiveness: An international approach through the travel and tourism competitiveness index.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Tourism Management Perspectives</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47</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p.101127.</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dirty="0" err="1">
                <a:effectLst/>
                <a:latin typeface="Times New Roman" panose="02020603050405020304" pitchFamily="18" charset="0"/>
                <a:ea typeface="Times New Roman" panose="02020603050405020304" pitchFamily="18" charset="0"/>
              </a:rPr>
              <a:t>Gov.wales</a:t>
            </a:r>
            <a:r>
              <a:rPr lang="en-GB" sz="700" dirty="0">
                <a:effectLst/>
                <a:latin typeface="Times New Roman" panose="02020603050405020304" pitchFamily="18" charset="0"/>
                <a:ea typeface="Times New Roman" panose="02020603050405020304" pitchFamily="18" charset="0"/>
              </a:rPr>
              <a:t>, 2025. </a:t>
            </a:r>
            <a:r>
              <a:rPr lang="en-GB" sz="700" i="1" dirty="0">
                <a:effectLst/>
                <a:latin typeface="Times New Roman" panose="02020603050405020304" pitchFamily="18" charset="0"/>
                <a:ea typeface="Times New Roman" panose="02020603050405020304" pitchFamily="18" charset="0"/>
              </a:rPr>
              <a:t>New £1 million fund to boost Welsh tourism come rain or shine | </a:t>
            </a:r>
            <a:r>
              <a:rPr lang="en-GB" sz="700" i="1" dirty="0" err="1">
                <a:effectLst/>
                <a:latin typeface="Times New Roman" panose="02020603050405020304" pitchFamily="18" charset="0"/>
                <a:ea typeface="Times New Roman" panose="02020603050405020304" pitchFamily="18" charset="0"/>
              </a:rPr>
              <a:t>GOV.WALES</a:t>
            </a:r>
            <a:r>
              <a:rPr lang="en-GB" sz="700" dirty="0">
                <a:effectLst/>
                <a:latin typeface="Times New Roman" panose="02020603050405020304" pitchFamily="18" charset="0"/>
                <a:ea typeface="Times New Roman" panose="02020603050405020304" pitchFamily="18" charset="0"/>
              </a:rPr>
              <a:t>. Available at: https://www.gov.wales/new-1-million-fund-boost-welsh-tourism-come-rain-or-shine [Accessed on: 12 May 2025].</a:t>
            </a:r>
            <a:endParaRPr lang="en-US" sz="700" dirty="0">
              <a:effectLst/>
              <a:latin typeface="Times New Roman" panose="02020603050405020304" pitchFamily="18" charset="0"/>
              <a:ea typeface="Times New Roman" panose="02020603050405020304"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Gregorić, M., 2022. Post-COVID transformation of cultural tourism.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Croatian Regional Development Journal</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3(2), pp.161–180. </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Intrepidtravel.com,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Best time to visit Wales | Intrepid Travel</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https://www.intrepidtravel.com/en/united-kingdom/wales/best-time-to-visit-wales [Accessed on: 12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Jiang, Z., Jiang, X., Jin, Y. and Tan, L., 2024. A study on participatory experiences in cultural and tourism commercial spaces. </a:t>
            </a:r>
            <a:r>
              <a:rPr lang="en-GB" sz="700" i="1" kern="100" dirty="0" err="1">
                <a:effectLst/>
                <a:latin typeface="Times New Roman" panose="02020603050405020304" pitchFamily="18" charset="0"/>
                <a:ea typeface="Calibri" panose="020F0502020204030204" pitchFamily="34" charset="0"/>
                <a:cs typeface="Mangal" panose="02040503050203030202" pitchFamily="18" charset="0"/>
              </a:rPr>
              <a:t>Heliyon</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10</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(2).</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Koenig-Lewis, N., Palmer, A. and Asaad, Y., 2022. Linking engagement at cultural festivals to legacy impacts. In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Events and Sustainability</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(pp. 72-93). Routledge.</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Lu, H., Phillips, W., Francombe, J., Dunkerley, F. and Rohr, C., 2021. Factors influencing domestic tourism in the UK and abroad and the role of publicly funded domestic tourism marketing.</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Meetingstore.co.uk,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Change The Game: The Impact of Audio-Visual Technology on Meeting Productivity</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https://meetingstore.co.uk/impact-of-audio-visual-technology-on-meeting-productivity/ [Accessed on: 12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Patil, S. and </a:t>
            </a:r>
            <a:r>
              <a:rPr lang="en-GB" sz="700" kern="100" dirty="0" err="1">
                <a:effectLst/>
                <a:latin typeface="Times New Roman" panose="02020603050405020304" pitchFamily="18" charset="0"/>
                <a:ea typeface="Calibri" panose="020F0502020204030204" pitchFamily="34" charset="0"/>
                <a:cs typeface="Mangal" panose="02040503050203030202" pitchFamily="18" charset="0"/>
              </a:rPr>
              <a:t>Pattanshetti</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M., 2024. The Role of Ecotourism in Sustainable Development: A Comprehensive Systematic Review.</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Publications.parliament.uk,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Wales as a global tourist destination - Welsh Affairs Committee</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https://publications.parliament.uk/pa/cm5803/cmselect/cmwelaf/220/report.html [Accessed on: 15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Sánchez-Sánchez, M.D., De-Pablos-</a:t>
            </a:r>
            <a:r>
              <a:rPr lang="en-GB" sz="700" kern="100" dirty="0" err="1">
                <a:effectLst/>
                <a:latin typeface="Times New Roman" panose="02020603050405020304" pitchFamily="18" charset="0"/>
                <a:ea typeface="Calibri" panose="020F0502020204030204" pitchFamily="34" charset="0"/>
                <a:cs typeface="Mangal" panose="02040503050203030202" pitchFamily="18" charset="0"/>
              </a:rPr>
              <a:t>Heredero</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C. and Montes-Botella, </a:t>
            </a:r>
            <a:r>
              <a:rPr lang="en-GB" sz="700" kern="100" dirty="0" err="1">
                <a:effectLst/>
                <a:latin typeface="Times New Roman" panose="02020603050405020304" pitchFamily="18" charset="0"/>
                <a:ea typeface="Calibri" panose="020F0502020204030204" pitchFamily="34" charset="0"/>
                <a:cs typeface="Mangal" panose="02040503050203030202" pitchFamily="18" charset="0"/>
              </a:rPr>
              <a:t>J.L</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2024. Direct and moderating effects of COVID-19 on cultural tourist satisfaction.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European Research on Management and Business Economics</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30</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(1), p.100238.</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Tavares, P., Ingi, D., Araújo, L., Pinho, P. and Bhusal, P., 2021. Reviewing the role of outdoor lighting in achieving sustainable development goals.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Sustainability</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13</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(22), p.12657.</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Theguardian.com,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A huge market going untapped’: lack of visitors worries Wales</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https://www.theguardian.com/uk-news/2023/jul/16/huge-market-untapped-lack-of-visitors-worries-wales-tourists-money [Accessed on: 15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Travelandtourworld.com,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VisitBritain’s ‘Starring GREAT Britain’ Campaign: A Cinematic Invitation to Explore the UK - Travel and Tour World</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https://www.travelandtourworld.com/news/article/visitbritains-starring-great-britain-campaign-a-cinematic-invitation-to-explore-the-uk/ [Accessed on: 12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err="1">
                <a:effectLst/>
                <a:latin typeface="Times New Roman" panose="02020603050405020304" pitchFamily="18" charset="0"/>
                <a:ea typeface="Calibri" panose="020F0502020204030204" pitchFamily="34" charset="0"/>
                <a:cs typeface="Mangal" panose="02040503050203030202" pitchFamily="18" charset="0"/>
              </a:rPr>
              <a:t>Turčinović</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M., </a:t>
            </a:r>
            <a:r>
              <a:rPr lang="en-GB" sz="700" kern="100" dirty="0" err="1">
                <a:effectLst/>
                <a:latin typeface="Times New Roman" panose="02020603050405020304" pitchFamily="18" charset="0"/>
                <a:ea typeface="Calibri" panose="020F0502020204030204" pitchFamily="34" charset="0"/>
                <a:cs typeface="Mangal" panose="02040503050203030202" pitchFamily="18" charset="0"/>
              </a:rPr>
              <a:t>Vujko</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 and Stanišić, N., 2025. Community-Led Sustainable Tourism in Rural Areas: Enhancing Wine Tourism Destination Competitiveness and Local Empowerment.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Sustainability</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17</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(7), p.2878.</a:t>
            </a:r>
            <a:r>
              <a:rPr lang="en-US" sz="7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Visitwales.com,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Pembrokeshire</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https://www.visitwales.com/destinations/west-wales/pembrokeshire [Accessed on: 15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Visitwales.com,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Welsh Areas of Outstanding Natural Beauty</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https://www.visitwales.com/things-do/nature-and-landscapes/welsh-areas-outstanding-natural-beauty [Accessed on: 12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marR="0" indent="0" algn="just">
              <a:spcBef>
                <a:spcPts val="0"/>
              </a:spcBef>
              <a:buNone/>
            </a:pPr>
            <a:r>
              <a:rPr lang="en-GB" sz="700" kern="100" dirty="0">
                <a:effectLst/>
                <a:latin typeface="Times New Roman" panose="02020603050405020304" pitchFamily="18" charset="0"/>
                <a:ea typeface="Calibri" panose="020F0502020204030204" pitchFamily="34" charset="0"/>
                <a:cs typeface="Mangal" panose="02040503050203030202" pitchFamily="18" charset="0"/>
              </a:rPr>
              <a:t>Wta.org.uk, 2025. </a:t>
            </a:r>
            <a:r>
              <a:rPr lang="en-GB" sz="700" i="1" kern="100" dirty="0">
                <a:effectLst/>
                <a:latin typeface="Times New Roman" panose="02020603050405020304" pitchFamily="18" charset="0"/>
                <a:ea typeface="Calibri" panose="020F0502020204030204" pitchFamily="34" charset="0"/>
                <a:cs typeface="Mangal" panose="02040503050203030202" pitchFamily="18" charset="0"/>
              </a:rPr>
              <a:t>Wales Tourism Week</a:t>
            </a:r>
            <a:r>
              <a:rPr lang="en-GB" sz="700" kern="100" dirty="0">
                <a:effectLst/>
                <a:latin typeface="Times New Roman" panose="02020603050405020304" pitchFamily="18" charset="0"/>
                <a:ea typeface="Calibri" panose="020F0502020204030204" pitchFamily="34" charset="0"/>
                <a:cs typeface="Mangal" panose="02040503050203030202" pitchFamily="18" charset="0"/>
              </a:rPr>
              <a:t>. Available at: https://www.wta.org.uk/wales-tourism-week.html [Accessed on: 15 May 2025].</a:t>
            </a:r>
            <a:endParaRPr lang="en-US" sz="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spcBef>
                <a:spcPts val="0"/>
              </a:spcBef>
              <a:buNone/>
            </a:pPr>
            <a:endParaRPr lang="en-GB" sz="700" dirty="0"/>
          </a:p>
        </p:txBody>
      </p:sp>
    </p:spTree>
    <p:extLst>
      <p:ext uri="{BB962C8B-B14F-4D97-AF65-F5344CB8AC3E}">
        <p14:creationId xmlns:p14="http://schemas.microsoft.com/office/powerpoint/2010/main" val="19717376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2736</Words>
  <Application>Microsoft Office PowerPoint</Application>
  <PresentationFormat>Widescreen</PresentationFormat>
  <Paragraphs>125</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Aptos</vt:lpstr>
      <vt:lpstr>Aptos Display</vt:lpstr>
      <vt:lpstr>Arial</vt:lpstr>
      <vt:lpstr>Calibri</vt:lpstr>
      <vt:lpstr>Courier New</vt:lpstr>
      <vt:lpstr>Symbol</vt:lpstr>
      <vt:lpstr>Times New Roman</vt:lpstr>
      <vt:lpstr>Office Theme</vt:lpstr>
      <vt:lpstr>CROESO SUMMIT- WELSH HERITAGE TRAIL AND CULTURAL EXPERIENCE</vt:lpstr>
      <vt:lpstr>INTRODUCTION </vt:lpstr>
      <vt:lpstr>EVENT CONTENT AND CONTEXT </vt:lpstr>
      <vt:lpstr>CONTD. </vt:lpstr>
      <vt:lpstr>EVENT CONCEPT AND FOCUS</vt:lpstr>
      <vt:lpstr>MARKET FACTORS</vt:lpstr>
      <vt:lpstr>CONTD.</vt:lpstr>
      <vt:lpstr>DEMAND AND TRENDS</vt:lpstr>
      <vt:lpstr>COMPETITION AND MARKETING ACTIVITY</vt:lpstr>
      <vt:lpstr>OPERATIONAL FACTORS</vt:lpstr>
      <vt:lpstr>CONTD.</vt:lpstr>
      <vt:lpstr>FINANCIAL FACTORS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Aneliya Raykova</dc:creator>
  <cp:lastModifiedBy>Aneliya Raykova (2243332)</cp:lastModifiedBy>
  <cp:revision>3</cp:revision>
  <dcterms:created xsi:type="dcterms:W3CDTF">2025-05-16T07:56:04Z</dcterms:created>
  <dcterms:modified xsi:type="dcterms:W3CDTF">2025-05-20T13:20:16Z</dcterms:modified>
</cp:coreProperties>
</file>