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8" r:id="rId1"/>
  </p:sldMasterIdLst>
  <p:notesMasterIdLst>
    <p:notesMasterId r:id="rId14"/>
  </p:notesMasterIdLst>
  <p:sldIdLst>
    <p:sldId id="258" r:id="rId2"/>
    <p:sldId id="259" r:id="rId3"/>
    <p:sldId id="260" r:id="rId4"/>
    <p:sldId id="261" r:id="rId5"/>
    <p:sldId id="262" r:id="rId6"/>
    <p:sldId id="263" r:id="rId7"/>
    <p:sldId id="266" r:id="rId8"/>
    <p:sldId id="267" r:id="rId9"/>
    <p:sldId id="268" r:id="rId10"/>
    <p:sldId id="270" r:id="rId11"/>
    <p:sldId id="271" r:id="rId12"/>
    <p:sldId id="272"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140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3D723C1-7E84-4569-BEC1-017DCC52FE40}" type="datetimeFigureOut">
              <a:rPr lang="en-GB" smtClean="0"/>
              <a:t>04/04/2023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F484E03-904A-4905-9B2C-921FBA8D0C32}" type="slidenum">
              <a:rPr lang="en-GB" smtClean="0"/>
              <a:t>‹#›</a:t>
            </a:fld>
            <a:endParaRPr lang="en-GB"/>
          </a:p>
        </p:txBody>
      </p:sp>
    </p:spTree>
    <p:extLst>
      <p:ext uri="{BB962C8B-B14F-4D97-AF65-F5344CB8AC3E}">
        <p14:creationId xmlns:p14="http://schemas.microsoft.com/office/powerpoint/2010/main" val="1646921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0399F7-600E-4ED5-B059-17C6F3BA4151}"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93E1E08-8735-4182-BE2C-F896410B453D}"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231118-9271-4C0A-A1CA-2C725C54C27D}"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B4B5A2-7638-4E07-A8B8-5ECA7C50950D}" type="datetime1">
              <a:rPr lang="en-GB" smtClean="0"/>
              <a:t>04/04/2023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E8DE6DC-DCCB-4522-B4D1-EF1B675312DA}" type="datetime1">
              <a:rPr lang="en-GB" smtClean="0"/>
              <a:t>04/04/2023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44028C4-93A3-4F6A-B422-29D6B8BBE759}" type="datetime1">
              <a:rPr lang="en-GB" smtClean="0"/>
              <a:t>04/04/2023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E79320-F557-4A22-A574-72F570B8663C}" type="datetime1">
              <a:rPr lang="en-GB" smtClean="0"/>
              <a:t>04/04/2023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014C1C-02E8-446C-9C88-5515191FE696}" type="datetime1">
              <a:rPr lang="en-GB" smtClean="0"/>
              <a:t>04/04/2023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205496-560E-4EB6-832C-1296B25EFC2E}"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7140079-B425-4590-9B48-6AC2BD6E56B1}" type="datetime1">
              <a:rPr lang="en-GB" smtClean="0"/>
              <a:t>04/04/2023</a:t>
            </a:fld>
            <a:endParaRPr lang="en-GB"/>
          </a:p>
        </p:txBody>
      </p:sp>
      <p:sp>
        <p:nvSpPr>
          <p:cNvPr id="9" name="Slide Number Placeholder 8"/>
          <p:cNvSpPr>
            <a:spLocks noGrp="1"/>
          </p:cNvSpPr>
          <p:nvPr>
            <p:ph type="sldNum" sz="quarter" idx="11"/>
          </p:nvPr>
        </p:nvSpPr>
        <p:spPr/>
        <p:txBody>
          <a:bodyPr/>
          <a:lstStyle/>
          <a:p>
            <a:fld id="{DB205496-560E-4EB6-832C-1296B25EFC2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175A9A-31F7-4E26-958B-95D48F0F9262}"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A9EE7E-8FB2-4C97-9361-88BBD36CC9A7}" type="datetime1">
              <a:rPr lang="en-GB" smtClean="0"/>
              <a:t>04/04/2023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205496-560E-4EB6-832C-1296B25EFC2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B205496-560E-4EB6-832C-1296B25EFC2E}"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621B2365-38DE-4BE0-ADB2-AE0DAAE5B30E}" type="datetime1">
              <a:rPr lang="en-GB" smtClean="0"/>
              <a:t>04/04/2023</a:t>
            </a:fld>
            <a:endParaRPr lang="en-GB"/>
          </a:p>
        </p:txBody>
      </p:sp>
    </p:spTree>
  </p:cSld>
  <p:clrMap bg1="lt1" tx1="dk1" bg2="lt2" tx2="dk2" accent1="accent1" accent2="accent2" accent3="accent3" accent4="accent4" accent5="accent5" accent6="accent6" hlink="hlink" folHlink="folHlink"/>
  <p:sldLayoutIdLst>
    <p:sldLayoutId id="214748394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Lst>
  <p:hf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sz="half" idx="1"/>
          </p:nvPr>
        </p:nvSpPr>
        <p:spPr/>
        <p:txBody>
          <a:bodyPr/>
          <a:lstStyle/>
          <a:p>
            <a:r>
              <a:rPr lang="en-GB" dirty="0"/>
              <a:t>Aristotle </a:t>
            </a:r>
          </a:p>
        </p:txBody>
      </p:sp>
      <p:sp>
        <p:nvSpPr>
          <p:cNvPr id="4" name="Content Placeholder 3"/>
          <p:cNvSpPr>
            <a:spLocks noGrp="1"/>
          </p:cNvSpPr>
          <p:nvPr>
            <p:ph sz="half" idx="2"/>
          </p:nvPr>
        </p:nvSpPr>
        <p:spPr/>
        <p:txBody>
          <a:bodyPr/>
          <a:lstStyle/>
          <a:p>
            <a:pPr marL="0" indent="0">
              <a:buNone/>
            </a:pPr>
            <a:r>
              <a:rPr lang="en-GB" sz="3200" dirty="0"/>
              <a:t>Metaphysics</a:t>
            </a:r>
          </a:p>
          <a:p>
            <a:pPr marL="0" indent="0">
              <a:buNone/>
            </a:pPr>
            <a:endParaRPr lang="en-GB" dirty="0"/>
          </a:p>
          <a:p>
            <a:r>
              <a:rPr lang="en-GB" dirty="0"/>
              <a:t>Ontology</a:t>
            </a:r>
          </a:p>
          <a:p>
            <a:pPr marL="0" indent="0">
              <a:buNone/>
            </a:pPr>
            <a:endParaRPr lang="en-GB" dirty="0"/>
          </a:p>
          <a:p>
            <a:r>
              <a:rPr lang="en-GB" dirty="0"/>
              <a:t>epistemology</a:t>
            </a:r>
          </a:p>
        </p:txBody>
      </p:sp>
      <p:sp>
        <p:nvSpPr>
          <p:cNvPr id="5" name="Slide Number Placeholder 4"/>
          <p:cNvSpPr>
            <a:spLocks noGrp="1"/>
          </p:cNvSpPr>
          <p:nvPr>
            <p:ph type="sldNum" sz="quarter" idx="12"/>
          </p:nvPr>
        </p:nvSpPr>
        <p:spPr/>
        <p:txBody>
          <a:bodyPr>
            <a:normAutofit/>
          </a:bodyPr>
          <a:lstStyle/>
          <a:p>
            <a:fld id="{DB205496-560E-4EB6-832C-1296B25EFC2E}" type="slidenum">
              <a:rPr lang="en-GB" smtClean="0"/>
              <a:t>1</a:t>
            </a:fld>
            <a:endParaRPr lang="en-GB"/>
          </a:p>
        </p:txBody>
      </p:sp>
      <p:pic>
        <p:nvPicPr>
          <p:cNvPr id="1026" name="Picture 2" descr="U:\16125883914 aristotl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132856"/>
            <a:ext cx="3240360"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0005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457200" y="548680"/>
            <a:ext cx="3008313" cy="5577483"/>
          </a:xfrm>
        </p:spPr>
        <p:txBody>
          <a:bodyPr>
            <a:normAutofit/>
          </a:bodyPr>
          <a:lstStyle/>
          <a:p>
            <a:r>
              <a:rPr lang="en-GB" sz="3200" dirty="0"/>
              <a:t>Whales </a:t>
            </a:r>
          </a:p>
          <a:p>
            <a:endParaRPr lang="en-GB" dirty="0"/>
          </a:p>
          <a:p>
            <a:pPr marL="285750" indent="-285750">
              <a:buFont typeface="Arial" panose="020B0604020202020204" pitchFamily="34" charset="0"/>
              <a:buChar char="•"/>
            </a:pPr>
            <a:r>
              <a:rPr lang="en-GB" sz="2800" dirty="0"/>
              <a:t>Particulars</a:t>
            </a:r>
          </a:p>
          <a:p>
            <a:pPr marL="285750" indent="-285750">
              <a:buFont typeface="Arial" panose="020B0604020202020204" pitchFamily="34" charset="0"/>
              <a:buChar char="•"/>
            </a:pPr>
            <a:r>
              <a:rPr lang="en-GB" sz="2800" dirty="0"/>
              <a:t>Commonality - identifies a property or quality of particular things</a:t>
            </a:r>
          </a:p>
          <a:p>
            <a:pPr marL="285750" indent="-285750">
              <a:buFont typeface="Arial" panose="020B0604020202020204" pitchFamily="34" charset="0"/>
              <a:buChar char="•"/>
            </a:pPr>
            <a:r>
              <a:rPr lang="en-GB" sz="2800" dirty="0"/>
              <a:t>But… </a:t>
            </a:r>
            <a:r>
              <a:rPr lang="en-GB" sz="2800" i="1" dirty="0"/>
              <a:t>do properties exist</a:t>
            </a:r>
            <a:r>
              <a:rPr lang="en-GB" sz="2800" dirty="0"/>
              <a:t>? </a:t>
            </a:r>
          </a:p>
        </p:txBody>
      </p:sp>
      <p:sp>
        <p:nvSpPr>
          <p:cNvPr id="2" name="Slide Number Placeholder 1"/>
          <p:cNvSpPr>
            <a:spLocks noGrp="1"/>
          </p:cNvSpPr>
          <p:nvPr>
            <p:ph type="sldNum" sz="quarter" idx="12"/>
          </p:nvPr>
        </p:nvSpPr>
        <p:spPr/>
        <p:txBody>
          <a:bodyPr>
            <a:normAutofit/>
          </a:bodyPr>
          <a:lstStyle/>
          <a:p>
            <a:fld id="{DB205496-560E-4EB6-832C-1296B25EFC2E}" type="slidenum">
              <a:rPr lang="en-GB" smtClean="0"/>
              <a:t>2</a:t>
            </a:fld>
            <a:endParaRPr lang="en-GB"/>
          </a:p>
        </p:txBody>
      </p:sp>
      <p:pic>
        <p:nvPicPr>
          <p:cNvPr id="2051" name="Picture 3" descr="U:\3668664067 whal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260648"/>
            <a:ext cx="4392488" cy="5832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646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a:xfrm rot="19140000">
            <a:off x="-605484" y="1913957"/>
            <a:ext cx="6076370" cy="1134049"/>
          </a:xfrm>
        </p:spPr>
        <p:txBody>
          <a:bodyPr>
            <a:normAutofit fontScale="25000" lnSpcReduction="20000"/>
          </a:bodyPr>
          <a:lstStyle/>
          <a:p>
            <a:r>
              <a:rPr lang="en-GB" sz="16000" dirty="0"/>
              <a:t>- Properties as </a:t>
            </a:r>
            <a:r>
              <a:rPr lang="en-GB" sz="16000" i="1" dirty="0"/>
              <a:t>UNIVERSALS</a:t>
            </a:r>
          </a:p>
          <a:p>
            <a:r>
              <a:rPr lang="en-GB" sz="16000" i="1" dirty="0"/>
              <a:t>- Transcendent forms</a:t>
            </a:r>
          </a:p>
          <a:p>
            <a:endParaRPr lang="en-GB" sz="16000" dirty="0"/>
          </a:p>
        </p:txBody>
      </p:sp>
      <p:sp>
        <p:nvSpPr>
          <p:cNvPr id="2" name="Slide Number Placeholder 1"/>
          <p:cNvSpPr>
            <a:spLocks noGrp="1"/>
          </p:cNvSpPr>
          <p:nvPr>
            <p:ph type="sldNum" sz="quarter" idx="12"/>
          </p:nvPr>
        </p:nvSpPr>
        <p:spPr/>
        <p:txBody>
          <a:bodyPr>
            <a:normAutofit/>
          </a:bodyPr>
          <a:lstStyle/>
          <a:p>
            <a:fld id="{DB205496-560E-4EB6-832C-1296B25EFC2E}" type="slidenum">
              <a:rPr lang="en-GB" smtClean="0"/>
              <a:t>3</a:t>
            </a:fld>
            <a:endParaRPr lang="en-GB"/>
          </a:p>
        </p:txBody>
      </p:sp>
      <p:pic>
        <p:nvPicPr>
          <p:cNvPr id="3074" name="Picture 2" descr="U:\4053342556_068c312dd5 PLA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2492896"/>
            <a:ext cx="3384376"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752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over the many</a:t>
            </a:r>
          </a:p>
        </p:txBody>
      </p:sp>
      <p:sp>
        <p:nvSpPr>
          <p:cNvPr id="3" name="Content Placeholder 2"/>
          <p:cNvSpPr>
            <a:spLocks noGrp="1"/>
          </p:cNvSpPr>
          <p:nvPr>
            <p:ph idx="1"/>
          </p:nvPr>
        </p:nvSpPr>
        <p:spPr/>
        <p:txBody>
          <a:bodyPr>
            <a:normAutofit fontScale="47500" lnSpcReduction="20000"/>
          </a:bodyPr>
          <a:lstStyle/>
          <a:p>
            <a:pPr marL="114300" indent="0">
              <a:buNone/>
            </a:pPr>
            <a:r>
              <a:rPr lang="en-GB" sz="5800"/>
              <a:t>‘If the </a:t>
            </a:r>
            <a:r>
              <a:rPr lang="en-GB" sz="5800" dirty="0"/>
              <a:t>Form as a whole is in each of the things which partake of it, then it will be ‘as a whole in things which are separate; and thus would be separate from itself’ – and this seems absurd. But if the Form is divided among the particular things which partake in it, then things which partake in the Form will only partake in a part of the Form…. The problem with this how the parts of the Form relate to the Form itself. Do they relate to the Form by partaking of it? If so, a regress threatens: for do the parts of the Form relate to the whole Form by partaking in another part of it?’ (Crane &amp; </a:t>
            </a:r>
            <a:r>
              <a:rPr lang="en-GB" sz="5800" dirty="0" err="1"/>
              <a:t>Farkas</a:t>
            </a:r>
            <a:r>
              <a:rPr lang="en-GB" sz="5800" dirty="0"/>
              <a:t>, p.218). </a:t>
            </a:r>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4</a:t>
            </a:fld>
            <a:endParaRPr lang="en-GB"/>
          </a:p>
        </p:txBody>
      </p:sp>
    </p:spTree>
    <p:extLst>
      <p:ext uri="{BB962C8B-B14F-4D97-AF65-F5344CB8AC3E}">
        <p14:creationId xmlns:p14="http://schemas.microsoft.com/office/powerpoint/2010/main" val="2133499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700808"/>
            <a:ext cx="7772400" cy="1971650"/>
          </a:xfrm>
        </p:spPr>
        <p:txBody>
          <a:bodyPr>
            <a:normAutofit fontScale="90000"/>
          </a:bodyPr>
          <a:lstStyle/>
          <a:p>
            <a:r>
              <a:rPr lang="en-GB" u="sng" dirty="0"/>
              <a:t>Discussion exercise</a:t>
            </a:r>
            <a:br>
              <a:rPr lang="en-GB" u="sng" dirty="0"/>
            </a:br>
            <a:br>
              <a:rPr lang="en-GB" dirty="0"/>
            </a:br>
            <a:r>
              <a:rPr lang="en-GB" u="sng" dirty="0"/>
              <a:t>Discuss the quotation and rephrase the problem.</a:t>
            </a:r>
          </a:p>
        </p:txBody>
      </p:sp>
      <p:sp>
        <p:nvSpPr>
          <p:cNvPr id="3" name="Slide Number Placeholder 2"/>
          <p:cNvSpPr>
            <a:spLocks noGrp="1"/>
          </p:cNvSpPr>
          <p:nvPr>
            <p:ph type="sldNum" sz="quarter" idx="12"/>
          </p:nvPr>
        </p:nvSpPr>
        <p:spPr/>
        <p:txBody>
          <a:bodyPr/>
          <a:lstStyle/>
          <a:p>
            <a:fld id="{DB205496-560E-4EB6-832C-1296B25EFC2E}" type="slidenum">
              <a:rPr lang="en-GB" smtClean="0"/>
              <a:t>5</a:t>
            </a:fld>
            <a:endParaRPr lang="en-GB"/>
          </a:p>
        </p:txBody>
      </p:sp>
    </p:spTree>
    <p:extLst>
      <p:ext uri="{BB962C8B-B14F-4D97-AF65-F5344CB8AC3E}">
        <p14:creationId xmlns:p14="http://schemas.microsoft.com/office/powerpoint/2010/main" val="334587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normAutofit/>
          </a:bodyPr>
          <a:lstStyle/>
          <a:p>
            <a:fld id="{DB205496-560E-4EB6-832C-1296B25EFC2E}" type="slidenum">
              <a:rPr lang="en-GB" smtClean="0"/>
              <a:t>6</a:t>
            </a:fld>
            <a:endParaRPr lang="en-GB"/>
          </a:p>
        </p:txBody>
      </p:sp>
      <p:sp>
        <p:nvSpPr>
          <p:cNvPr id="3" name="Content Placeholder 2"/>
          <p:cNvSpPr>
            <a:spLocks noGrp="1"/>
          </p:cNvSpPr>
          <p:nvPr>
            <p:ph sz="quarter" idx="13"/>
          </p:nvPr>
        </p:nvSpPr>
        <p:spPr>
          <a:xfrm>
            <a:off x="4211960" y="381000"/>
            <a:ext cx="3865240" cy="4942840"/>
          </a:xfrm>
        </p:spPr>
        <p:txBody>
          <a:bodyPr>
            <a:normAutofit/>
          </a:bodyPr>
          <a:lstStyle/>
          <a:p>
            <a:endParaRPr lang="en-GB" dirty="0"/>
          </a:p>
          <a:p>
            <a:pPr marL="0" indent="0">
              <a:buNone/>
            </a:pPr>
            <a:r>
              <a:rPr lang="en-GB" dirty="0"/>
              <a:t>Aristotle </a:t>
            </a:r>
          </a:p>
          <a:p>
            <a:pPr marL="0" indent="0">
              <a:buNone/>
            </a:pPr>
            <a:endParaRPr lang="en-GB" dirty="0"/>
          </a:p>
          <a:p>
            <a:r>
              <a:rPr lang="en-GB" dirty="0"/>
              <a:t>Universals as IMMANENT</a:t>
            </a:r>
          </a:p>
          <a:p>
            <a:endParaRPr lang="en-GB" dirty="0"/>
          </a:p>
          <a:p>
            <a:pPr marL="0" indent="0">
              <a:buNone/>
            </a:pPr>
            <a:r>
              <a:rPr lang="en-GB" dirty="0"/>
              <a:t>Modern contemporary realists:</a:t>
            </a:r>
          </a:p>
          <a:p>
            <a:pPr marL="0" indent="0">
              <a:buNone/>
            </a:pPr>
            <a:endParaRPr lang="en-GB" dirty="0"/>
          </a:p>
          <a:p>
            <a:r>
              <a:rPr lang="en-GB" dirty="0"/>
              <a:t>D. M. Armstrong</a:t>
            </a:r>
          </a:p>
          <a:p>
            <a:r>
              <a:rPr lang="en-GB" dirty="0"/>
              <a:t>Properties instantiate particulars</a:t>
            </a:r>
          </a:p>
        </p:txBody>
      </p:sp>
      <p:pic>
        <p:nvPicPr>
          <p:cNvPr id="4098" name="Picture 2" descr="U:\8130790072_d4b2a35660 ARISTOTLE  NON STATUE PI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04664"/>
            <a:ext cx="3024336" cy="5842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896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Nominalists</a:t>
            </a:r>
          </a:p>
        </p:txBody>
      </p:sp>
      <p:sp>
        <p:nvSpPr>
          <p:cNvPr id="3" name="Content Placeholder 2"/>
          <p:cNvSpPr>
            <a:spLocks noGrp="1"/>
          </p:cNvSpPr>
          <p:nvPr>
            <p:ph idx="1"/>
          </p:nvPr>
        </p:nvSpPr>
        <p:spPr/>
        <p:txBody>
          <a:bodyPr/>
          <a:lstStyle/>
          <a:p>
            <a:pPr marL="0" indent="0">
              <a:buNone/>
            </a:pPr>
            <a:r>
              <a:rPr lang="en-GB" dirty="0"/>
              <a:t>Example: blue</a:t>
            </a:r>
          </a:p>
          <a:p>
            <a:pPr marL="0" indent="0">
              <a:buNone/>
            </a:pPr>
            <a:endParaRPr lang="en-GB" dirty="0"/>
          </a:p>
          <a:p>
            <a:r>
              <a:rPr lang="en-GB" dirty="0"/>
              <a:t>Blue things exist.</a:t>
            </a:r>
          </a:p>
          <a:p>
            <a:r>
              <a:rPr lang="en-GB" dirty="0"/>
              <a:t>But… ‘blue’ itself does not exist.</a:t>
            </a:r>
          </a:p>
          <a:p>
            <a:r>
              <a:rPr lang="en-GB" dirty="0"/>
              <a:t>Resemblance </a:t>
            </a:r>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7</a:t>
            </a:fld>
            <a:endParaRPr lang="en-GB"/>
          </a:p>
        </p:txBody>
      </p:sp>
      <p:pic>
        <p:nvPicPr>
          <p:cNvPr id="5122" name="Picture 2" descr="U:\blue marbl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3232234" y="1456402"/>
            <a:ext cx="2319491" cy="8280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7365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Discussion exercise</a:t>
            </a:r>
          </a:p>
        </p:txBody>
      </p:sp>
      <p:sp>
        <p:nvSpPr>
          <p:cNvPr id="3" name="Content Placeholder 2"/>
          <p:cNvSpPr>
            <a:spLocks noGrp="1"/>
          </p:cNvSpPr>
          <p:nvPr>
            <p:ph idx="1"/>
          </p:nvPr>
        </p:nvSpPr>
        <p:spPr>
          <a:xfrm>
            <a:off x="457200" y="2204864"/>
            <a:ext cx="8229600" cy="3921299"/>
          </a:xfrm>
        </p:spPr>
        <p:txBody>
          <a:bodyPr>
            <a:normAutofit/>
          </a:bodyPr>
          <a:lstStyle/>
          <a:p>
            <a:r>
              <a:rPr lang="en-GB" sz="3600" dirty="0"/>
              <a:t>Plausible?</a:t>
            </a:r>
          </a:p>
          <a:p>
            <a:pPr marL="0" indent="0">
              <a:buNone/>
            </a:pPr>
            <a:endParaRPr lang="en-GB" sz="3600" dirty="0"/>
          </a:p>
          <a:p>
            <a:r>
              <a:rPr lang="en-GB" sz="3600" dirty="0"/>
              <a:t>Criticisms? </a:t>
            </a:r>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8</a:t>
            </a:fld>
            <a:endParaRPr lang="en-GB"/>
          </a:p>
        </p:txBody>
      </p:sp>
    </p:spTree>
    <p:extLst>
      <p:ext uri="{BB962C8B-B14F-4D97-AF65-F5344CB8AC3E}">
        <p14:creationId xmlns:p14="http://schemas.microsoft.com/office/powerpoint/2010/main" val="1628157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Russell</a:t>
            </a:r>
          </a:p>
        </p:txBody>
      </p:sp>
      <p:sp>
        <p:nvSpPr>
          <p:cNvPr id="3" name="Content Placeholder 2"/>
          <p:cNvSpPr>
            <a:spLocks noGrp="1"/>
          </p:cNvSpPr>
          <p:nvPr>
            <p:ph idx="1"/>
          </p:nvPr>
        </p:nvSpPr>
        <p:spPr/>
        <p:txBody>
          <a:bodyPr>
            <a:normAutofit/>
          </a:bodyPr>
          <a:lstStyle/>
          <a:p>
            <a:pPr marL="0" indent="0">
              <a:buNone/>
            </a:pPr>
            <a:r>
              <a:rPr lang="en-GB" dirty="0"/>
              <a:t>‘If we wish to avoid the universals whiteness and </a:t>
            </a:r>
            <a:r>
              <a:rPr lang="en-GB" dirty="0" err="1"/>
              <a:t>triangularity</a:t>
            </a:r>
            <a:r>
              <a:rPr lang="en-GB" dirty="0"/>
              <a:t>; we shall choose some particular patch of white or some particular triangle, and say that anything is white or a triangle if it has the right sort of resemblance to our chosen particular. But then the resemblance required will have to be a universal. Since there are many white things, the resemblances must hold between many pairs of white things; and this is the characteristic of a universal. It will be useless to say that there is a different resemblance for each pair, for then we shall have to say that these resemblances resemble each other, and thus at last we shall be forced to admit resemblance as a universal. The relation of resemblance, therefore, must be a true universal’ (</a:t>
            </a:r>
            <a:r>
              <a:rPr lang="en-GB" i="1" dirty="0"/>
              <a:t>The Problems of Philosophy</a:t>
            </a:r>
            <a:r>
              <a:rPr lang="en-GB" dirty="0"/>
              <a:t>, p.55). </a:t>
            </a:r>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9</a:t>
            </a:fld>
            <a:endParaRPr lang="en-GB"/>
          </a:p>
        </p:txBody>
      </p:sp>
    </p:spTree>
    <p:extLst>
      <p:ext uri="{BB962C8B-B14F-4D97-AF65-F5344CB8AC3E}">
        <p14:creationId xmlns:p14="http://schemas.microsoft.com/office/powerpoint/2010/main" val="165658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3106688" cy="5073427"/>
          </a:xfrm>
        </p:spPr>
        <p:txBody>
          <a:bodyPr>
            <a:normAutofit/>
          </a:bodyPr>
          <a:lstStyle/>
          <a:p>
            <a:pPr algn="ctr"/>
            <a:r>
              <a:rPr lang="en-GB" sz="4000" u="sng" dirty="0"/>
              <a:t>Responses to Russell? </a:t>
            </a:r>
          </a:p>
        </p:txBody>
      </p:sp>
      <p:sp>
        <p:nvSpPr>
          <p:cNvPr id="2" name="Slide Number Placeholder 1"/>
          <p:cNvSpPr>
            <a:spLocks noGrp="1"/>
          </p:cNvSpPr>
          <p:nvPr>
            <p:ph type="sldNum" sz="quarter" idx="12"/>
          </p:nvPr>
        </p:nvSpPr>
        <p:spPr/>
        <p:txBody>
          <a:bodyPr>
            <a:normAutofit/>
          </a:bodyPr>
          <a:lstStyle/>
          <a:p>
            <a:fld id="{DB205496-560E-4EB6-832C-1296B25EFC2E}" type="slidenum">
              <a:rPr lang="en-GB" smtClean="0"/>
              <a:t>10</a:t>
            </a:fld>
            <a:endParaRPr lang="en-GB"/>
          </a:p>
        </p:txBody>
      </p:sp>
      <p:pic>
        <p:nvPicPr>
          <p:cNvPr id="6146" name="Picture 2" descr="U:\russel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764704"/>
            <a:ext cx="4597121" cy="5544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201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Nominalism</a:t>
            </a:r>
          </a:p>
        </p:txBody>
      </p:sp>
      <p:sp>
        <p:nvSpPr>
          <p:cNvPr id="4" name="Content Placeholder 3"/>
          <p:cNvSpPr>
            <a:spLocks noGrp="1"/>
          </p:cNvSpPr>
          <p:nvPr>
            <p:ph sz="half" idx="1"/>
          </p:nvPr>
        </p:nvSpPr>
        <p:spPr/>
        <p:txBody>
          <a:bodyPr>
            <a:normAutofit/>
          </a:bodyPr>
          <a:lstStyle/>
          <a:p>
            <a:endParaRPr lang="en-GB" dirty="0"/>
          </a:p>
          <a:p>
            <a:r>
              <a:rPr lang="en-GB" sz="3600" dirty="0" err="1"/>
              <a:t>Cordates</a:t>
            </a:r>
            <a:endParaRPr lang="en-GB" sz="3600" dirty="0"/>
          </a:p>
          <a:p>
            <a:pPr marL="0" indent="0">
              <a:buNone/>
            </a:pPr>
            <a:endParaRPr lang="en-GB" sz="3600" dirty="0"/>
          </a:p>
          <a:p>
            <a:pPr marL="0" indent="0">
              <a:buNone/>
            </a:pPr>
            <a:endParaRPr lang="en-GB" sz="3600" dirty="0"/>
          </a:p>
          <a:p>
            <a:pPr marL="0" indent="0">
              <a:buNone/>
            </a:pPr>
            <a:r>
              <a:rPr lang="en-GB" sz="3600" dirty="0"/>
              <a:t>(creatures with hearts)</a:t>
            </a:r>
          </a:p>
          <a:p>
            <a:endParaRPr lang="en-GB" dirty="0"/>
          </a:p>
        </p:txBody>
      </p:sp>
      <p:sp>
        <p:nvSpPr>
          <p:cNvPr id="5" name="Content Placeholder 4"/>
          <p:cNvSpPr>
            <a:spLocks noGrp="1"/>
          </p:cNvSpPr>
          <p:nvPr>
            <p:ph sz="half" idx="2"/>
          </p:nvPr>
        </p:nvSpPr>
        <p:spPr/>
        <p:txBody>
          <a:bodyPr>
            <a:normAutofit/>
          </a:bodyPr>
          <a:lstStyle/>
          <a:p>
            <a:endParaRPr lang="en-GB" dirty="0"/>
          </a:p>
          <a:p>
            <a:r>
              <a:rPr lang="en-GB" sz="3600" dirty="0" err="1"/>
              <a:t>Renates</a:t>
            </a:r>
            <a:endParaRPr lang="en-GB" sz="3600" dirty="0"/>
          </a:p>
          <a:p>
            <a:endParaRPr lang="en-GB" sz="3600" dirty="0"/>
          </a:p>
          <a:p>
            <a:endParaRPr lang="en-GB" sz="3600" dirty="0"/>
          </a:p>
          <a:p>
            <a:pPr marL="0" indent="0">
              <a:buNone/>
            </a:pPr>
            <a:r>
              <a:rPr lang="en-GB" sz="3600" dirty="0"/>
              <a:t>(creatures with kidneys)</a:t>
            </a:r>
          </a:p>
        </p:txBody>
      </p:sp>
      <p:sp>
        <p:nvSpPr>
          <p:cNvPr id="3" name="Slide Number Placeholder 2"/>
          <p:cNvSpPr>
            <a:spLocks noGrp="1"/>
          </p:cNvSpPr>
          <p:nvPr>
            <p:ph type="sldNum" sz="quarter" idx="12"/>
          </p:nvPr>
        </p:nvSpPr>
        <p:spPr/>
        <p:txBody>
          <a:bodyPr>
            <a:normAutofit/>
          </a:bodyPr>
          <a:lstStyle/>
          <a:p>
            <a:fld id="{DB205496-560E-4EB6-832C-1296B25EFC2E}" type="slidenum">
              <a:rPr lang="en-GB" smtClean="0"/>
              <a:t>11</a:t>
            </a:fld>
            <a:endParaRPr lang="en-GB"/>
          </a:p>
        </p:txBody>
      </p:sp>
    </p:spTree>
    <p:extLst>
      <p:ext uri="{BB962C8B-B14F-4D97-AF65-F5344CB8AC3E}">
        <p14:creationId xmlns:p14="http://schemas.microsoft.com/office/powerpoint/2010/main" val="3298003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Final conclusions?</a:t>
            </a:r>
          </a:p>
        </p:txBody>
      </p:sp>
      <p:sp>
        <p:nvSpPr>
          <p:cNvPr id="3" name="Content Placeholder 2"/>
          <p:cNvSpPr>
            <a:spLocks noGrp="1"/>
          </p:cNvSpPr>
          <p:nvPr>
            <p:ph idx="1"/>
          </p:nvPr>
        </p:nvSpPr>
        <p:spPr/>
        <p:txBody>
          <a:bodyPr/>
          <a:lstStyle/>
          <a:p>
            <a:pPr marL="0" indent="0">
              <a:buNone/>
            </a:pPr>
            <a:r>
              <a:rPr lang="en-GB" dirty="0"/>
              <a:t>Discuss….</a:t>
            </a:r>
          </a:p>
          <a:p>
            <a:pPr marL="0" indent="0">
              <a:buNone/>
            </a:pPr>
            <a:endParaRPr lang="en-GB" dirty="0"/>
          </a:p>
          <a:p>
            <a:r>
              <a:rPr lang="en-GB" dirty="0"/>
              <a:t>Do universals exist? </a:t>
            </a:r>
          </a:p>
          <a:p>
            <a:pPr marL="0" indent="0">
              <a:buNone/>
            </a:pPr>
            <a:endParaRPr lang="en-GB" dirty="0"/>
          </a:p>
          <a:p>
            <a:r>
              <a:rPr lang="en-GB" dirty="0"/>
              <a:t>Which is preferable:  a realist </a:t>
            </a:r>
            <a:r>
              <a:rPr lang="en-GB"/>
              <a:t>position or nominalist </a:t>
            </a:r>
            <a:r>
              <a:rPr lang="en-GB" dirty="0"/>
              <a:t>one? </a:t>
            </a:r>
          </a:p>
        </p:txBody>
      </p:sp>
      <p:sp>
        <p:nvSpPr>
          <p:cNvPr id="4" name="Slide Number Placeholder 3"/>
          <p:cNvSpPr>
            <a:spLocks noGrp="1"/>
          </p:cNvSpPr>
          <p:nvPr>
            <p:ph type="sldNum" sz="quarter" idx="12"/>
          </p:nvPr>
        </p:nvSpPr>
        <p:spPr/>
        <p:txBody>
          <a:bodyPr>
            <a:normAutofit/>
          </a:bodyPr>
          <a:lstStyle/>
          <a:p>
            <a:fld id="{DB205496-560E-4EB6-832C-1296B25EFC2E}" type="slidenum">
              <a:rPr lang="en-GB" smtClean="0"/>
              <a:t>12</a:t>
            </a:fld>
            <a:endParaRPr lang="en-GB"/>
          </a:p>
        </p:txBody>
      </p:sp>
    </p:spTree>
    <p:extLst>
      <p:ext uri="{BB962C8B-B14F-4D97-AF65-F5344CB8AC3E}">
        <p14:creationId xmlns:p14="http://schemas.microsoft.com/office/powerpoint/2010/main" val="5271879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75</TotalTime>
  <Words>433</Words>
  <Application>Microsoft Office PowerPoint</Application>
  <PresentationFormat>On-screen Show (4:3)</PresentationFormat>
  <Paragraphs>68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Adjacency</vt:lpstr>
      <vt:lpstr>Introduction </vt:lpstr>
      <vt:lpstr>PowerPoint Presentation</vt:lpstr>
      <vt:lpstr>PowerPoint Presentation</vt:lpstr>
      <vt:lpstr>One over the many</vt:lpstr>
      <vt:lpstr>Discussion exercise  Discuss the quotation and rephrase the problem.</vt:lpstr>
      <vt:lpstr>PowerPoint Presentation</vt:lpstr>
      <vt:lpstr>Nominalists</vt:lpstr>
      <vt:lpstr>Discussion exercise</vt:lpstr>
      <vt:lpstr>Russell</vt:lpstr>
      <vt:lpstr>PowerPoint Presentation</vt:lpstr>
      <vt:lpstr>Class Nominalism</vt:lpstr>
      <vt:lpstr>Final 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dc:title>
  <dc:creator>Rebekah Humphreys</dc:creator>
  <cp:lastModifiedBy>Rebekah Humphreys</cp:lastModifiedBy>
  <cp:revision>12</cp:revision>
  <dcterms:created xsi:type="dcterms:W3CDTF">2017-10-04T13:51:26Z</dcterms:created>
  <dcterms:modified xsi:type="dcterms:W3CDTF">2023-04-04T08:05:11Z</dcterms:modified>
</cp:coreProperties>
</file>