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60" r:id="rId3"/>
    <p:sldId id="259" r:id="rId4"/>
    <p:sldId id="261" r:id="rId5"/>
    <p:sldId id="258" r:id="rId6"/>
    <p:sldId id="262" r:id="rId7"/>
    <p:sldId id="264" r:id="rId8"/>
    <p:sldId id="265" r:id="rId9"/>
    <p:sldId id="266" r:id="rId10"/>
    <p:sldId id="267" r:id="rId11"/>
    <p:sldId id="268" r:id="rId12"/>
    <p:sldId id="269" r:id="rId13"/>
    <p:sldId id="270"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43" autoAdjust="0"/>
    <p:restoredTop sz="94660"/>
  </p:normalViewPr>
  <p:slideViewPr>
    <p:cSldViewPr snapToGrid="0">
      <p:cViewPr varScale="1">
        <p:scale>
          <a:sx n="72" d="100"/>
          <a:sy n="72" d="100"/>
        </p:scale>
        <p:origin x="456" y="6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2C2A1119-28A2-4F6C-BBFA-DE4C90FAEB29}" type="datetimeFigureOut">
              <a:rPr lang="en-GB" smtClean="0"/>
              <a:t>25/03/2019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C760169-2FF1-4C50-8A1D-9C926C216DD0}" type="slidenum">
              <a:rPr lang="en-GB" smtClean="0"/>
              <a:t>‹#›</a:t>
            </a:fld>
            <a:endParaRPr lang="en-GB"/>
          </a:p>
        </p:txBody>
      </p:sp>
    </p:spTree>
    <p:extLst>
      <p:ext uri="{BB962C8B-B14F-4D97-AF65-F5344CB8AC3E}">
        <p14:creationId xmlns:p14="http://schemas.microsoft.com/office/powerpoint/2010/main" val="287590172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2C2A1119-28A2-4F6C-BBFA-DE4C90FAEB29}" type="datetimeFigureOut">
              <a:rPr lang="en-GB" smtClean="0"/>
              <a:t>25/03/2019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C760169-2FF1-4C50-8A1D-9C926C216DD0}" type="slidenum">
              <a:rPr lang="en-GB" smtClean="0"/>
              <a:t>‹#›</a:t>
            </a:fld>
            <a:endParaRPr lang="en-GB"/>
          </a:p>
        </p:txBody>
      </p:sp>
    </p:spTree>
    <p:extLst>
      <p:ext uri="{BB962C8B-B14F-4D97-AF65-F5344CB8AC3E}">
        <p14:creationId xmlns:p14="http://schemas.microsoft.com/office/powerpoint/2010/main" val="102756841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C2A1119-28A2-4F6C-BBFA-DE4C90FAEB29}" type="datetimeFigureOut">
              <a:rPr lang="en-GB" smtClean="0"/>
              <a:t>25/03/2019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C760169-2FF1-4C50-8A1D-9C926C216DD0}" type="slidenum">
              <a:rPr lang="en-GB" smtClean="0"/>
              <a:t>‹#›</a:t>
            </a:fld>
            <a:endParaRPr lang="en-GB"/>
          </a:p>
        </p:txBody>
      </p:sp>
    </p:spTree>
    <p:extLst>
      <p:ext uri="{BB962C8B-B14F-4D97-AF65-F5344CB8AC3E}">
        <p14:creationId xmlns:p14="http://schemas.microsoft.com/office/powerpoint/2010/main" val="211555397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2C2A1119-28A2-4F6C-BBFA-DE4C90FAEB29}" type="datetimeFigureOut">
              <a:rPr lang="en-GB" smtClean="0"/>
              <a:t>25/03/2019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C760169-2FF1-4C50-8A1D-9C926C216DD0}" type="slidenum">
              <a:rPr lang="en-GB" smtClean="0"/>
              <a:t>‹#›</a:t>
            </a:fld>
            <a:endParaRPr lang="en-GB"/>
          </a:p>
        </p:txBody>
      </p:sp>
    </p:spTree>
    <p:extLst>
      <p:ext uri="{BB962C8B-B14F-4D97-AF65-F5344CB8AC3E}">
        <p14:creationId xmlns:p14="http://schemas.microsoft.com/office/powerpoint/2010/main" val="246364559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2C2A1119-28A2-4F6C-BBFA-DE4C90FAEB29}" type="datetimeFigureOut">
              <a:rPr lang="en-GB" smtClean="0"/>
              <a:t>25/03/2019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EC760169-2FF1-4C50-8A1D-9C926C216DD0}" type="slidenum">
              <a:rPr lang="en-GB" smtClean="0"/>
              <a:t>‹#›</a:t>
            </a:fld>
            <a:endParaRPr lang="en-GB"/>
          </a:p>
        </p:txBody>
      </p:sp>
    </p:spTree>
    <p:extLst>
      <p:ext uri="{BB962C8B-B14F-4D97-AF65-F5344CB8AC3E}">
        <p14:creationId xmlns:p14="http://schemas.microsoft.com/office/powerpoint/2010/main" val="45103457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2C2A1119-28A2-4F6C-BBFA-DE4C90FAEB29}" type="datetimeFigureOut">
              <a:rPr lang="en-GB" smtClean="0"/>
              <a:t>25/03/2019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EC760169-2FF1-4C50-8A1D-9C926C216DD0}" type="slidenum">
              <a:rPr lang="en-GB" smtClean="0"/>
              <a:t>‹#›</a:t>
            </a:fld>
            <a:endParaRPr lang="en-GB"/>
          </a:p>
        </p:txBody>
      </p:sp>
    </p:spTree>
    <p:extLst>
      <p:ext uri="{BB962C8B-B14F-4D97-AF65-F5344CB8AC3E}">
        <p14:creationId xmlns:p14="http://schemas.microsoft.com/office/powerpoint/2010/main" val="411637489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C2A1119-28A2-4F6C-BBFA-DE4C90FAEB29}" type="datetimeFigureOut">
              <a:rPr lang="en-GB" smtClean="0"/>
              <a:t>25/03/2019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EC760169-2FF1-4C50-8A1D-9C926C216DD0}" type="slidenum">
              <a:rPr lang="en-GB" smtClean="0"/>
              <a:t>‹#›</a:t>
            </a:fld>
            <a:endParaRPr lang="en-GB"/>
          </a:p>
        </p:txBody>
      </p:sp>
    </p:spTree>
    <p:extLst>
      <p:ext uri="{BB962C8B-B14F-4D97-AF65-F5344CB8AC3E}">
        <p14:creationId xmlns:p14="http://schemas.microsoft.com/office/powerpoint/2010/main" val="177463193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2C2A1119-28A2-4F6C-BBFA-DE4C90FAEB29}" type="datetimeFigureOut">
              <a:rPr lang="en-GB" smtClean="0"/>
              <a:t>25/03/2019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C760169-2FF1-4C50-8A1D-9C926C216DD0}" type="slidenum">
              <a:rPr lang="en-GB" smtClean="0"/>
              <a:t>‹#›</a:t>
            </a:fld>
            <a:endParaRPr lang="en-GB"/>
          </a:p>
        </p:txBody>
      </p:sp>
    </p:spTree>
    <p:extLst>
      <p:ext uri="{BB962C8B-B14F-4D97-AF65-F5344CB8AC3E}">
        <p14:creationId xmlns:p14="http://schemas.microsoft.com/office/powerpoint/2010/main" val="299967000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2C2A1119-28A2-4F6C-BBFA-DE4C90FAEB29}" type="datetimeFigureOut">
              <a:rPr lang="en-GB" smtClean="0"/>
              <a:t>25/03/2019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C760169-2FF1-4C50-8A1D-9C926C216DD0}" type="slidenum">
              <a:rPr lang="en-GB" smtClean="0"/>
              <a:t>‹#›</a:t>
            </a:fld>
            <a:endParaRPr lang="en-GB"/>
          </a:p>
        </p:txBody>
      </p:sp>
    </p:spTree>
    <p:extLst>
      <p:ext uri="{BB962C8B-B14F-4D97-AF65-F5344CB8AC3E}">
        <p14:creationId xmlns:p14="http://schemas.microsoft.com/office/powerpoint/2010/main" val="343887610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2C2A1119-28A2-4F6C-BBFA-DE4C90FAEB29}" type="datetimeFigureOut">
              <a:rPr lang="en-GB" smtClean="0"/>
              <a:t>25/03/2019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C760169-2FF1-4C50-8A1D-9C926C216DD0}" type="slidenum">
              <a:rPr lang="en-GB" smtClean="0"/>
              <a:t>‹#›</a:t>
            </a:fld>
            <a:endParaRPr lang="en-GB"/>
          </a:p>
        </p:txBody>
      </p:sp>
    </p:spTree>
    <p:extLst>
      <p:ext uri="{BB962C8B-B14F-4D97-AF65-F5344CB8AC3E}">
        <p14:creationId xmlns:p14="http://schemas.microsoft.com/office/powerpoint/2010/main" val="327830346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2C2A1119-28A2-4F6C-BBFA-DE4C90FAEB29}" type="datetimeFigureOut">
              <a:rPr lang="en-GB" smtClean="0"/>
              <a:t>25/03/2019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C760169-2FF1-4C50-8A1D-9C926C216DD0}" type="slidenum">
              <a:rPr lang="en-GB" smtClean="0"/>
              <a:t>‹#›</a:t>
            </a:fld>
            <a:endParaRPr lang="en-GB"/>
          </a:p>
        </p:txBody>
      </p:sp>
    </p:spTree>
    <p:extLst>
      <p:ext uri="{BB962C8B-B14F-4D97-AF65-F5344CB8AC3E}">
        <p14:creationId xmlns:p14="http://schemas.microsoft.com/office/powerpoint/2010/main" val="270984622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tileRect/>
        </a:gra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C2A1119-28A2-4F6C-BBFA-DE4C90FAEB29}" type="datetimeFigureOut">
              <a:rPr lang="en-GB" smtClean="0"/>
              <a:t>25/03/2019</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EC760169-2FF1-4C50-8A1D-9C926C216DD0}" type="slidenum">
              <a:rPr lang="en-GB" smtClean="0"/>
              <a:t>‹#›</a:t>
            </a:fld>
            <a:endParaRPr lang="en-GB"/>
          </a:p>
        </p:txBody>
      </p:sp>
    </p:spTree>
    <p:extLst>
      <p:ext uri="{BB962C8B-B14F-4D97-AF65-F5344CB8AC3E}">
        <p14:creationId xmlns:p14="http://schemas.microsoft.com/office/powerpoint/2010/main" val="113251372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image" Target="../media/image1.png"/><Relationship Id="rId1" Type="http://schemas.openxmlformats.org/officeDocument/2006/relationships/slideLayout" Target="../slideLayouts/slideLayout2.xml"/><Relationship Id="rId4" Type="http://schemas.openxmlformats.org/officeDocument/2006/relationships/image" Target="../media/image3.png"/></Relationships>
</file>

<file path=ppt/slides/_rels/slide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a:t>Stakeholders</a:t>
            </a:r>
          </a:p>
        </p:txBody>
      </p:sp>
    </p:spTree>
    <p:extLst>
      <p:ext uri="{BB962C8B-B14F-4D97-AF65-F5344CB8AC3E}">
        <p14:creationId xmlns:p14="http://schemas.microsoft.com/office/powerpoint/2010/main" val="425209848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Stakeholder Theory</a:t>
            </a:r>
          </a:p>
        </p:txBody>
      </p:sp>
      <p:sp>
        <p:nvSpPr>
          <p:cNvPr id="3" name="Content Placeholder 2"/>
          <p:cNvSpPr>
            <a:spLocks noGrp="1"/>
          </p:cNvSpPr>
          <p:nvPr>
            <p:ph idx="1"/>
          </p:nvPr>
        </p:nvSpPr>
        <p:spPr/>
        <p:txBody>
          <a:bodyPr/>
          <a:lstStyle/>
          <a:p>
            <a:pPr marL="0" indent="0">
              <a:buNone/>
            </a:pPr>
            <a:r>
              <a:rPr lang="en-GB" dirty="0"/>
              <a:t>https://www.youtube.com/watch?v=MlK6582g700</a:t>
            </a:r>
          </a:p>
        </p:txBody>
      </p:sp>
    </p:spTree>
    <p:extLst>
      <p:ext uri="{BB962C8B-B14F-4D97-AF65-F5344CB8AC3E}">
        <p14:creationId xmlns:p14="http://schemas.microsoft.com/office/powerpoint/2010/main" val="73413908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Stakeholders </a:t>
            </a:r>
          </a:p>
        </p:txBody>
      </p:sp>
      <p:sp>
        <p:nvSpPr>
          <p:cNvPr id="3" name="Content Placeholder 2"/>
          <p:cNvSpPr>
            <a:spLocks noGrp="1"/>
          </p:cNvSpPr>
          <p:nvPr>
            <p:ph idx="1"/>
          </p:nvPr>
        </p:nvSpPr>
        <p:spPr/>
        <p:txBody>
          <a:bodyPr>
            <a:normAutofit/>
          </a:bodyPr>
          <a:lstStyle/>
          <a:p>
            <a:pPr marL="0" indent="0">
              <a:buNone/>
            </a:pPr>
            <a:r>
              <a:rPr lang="en-GB" dirty="0"/>
              <a:t>The stakeholder concept was originally defined as "those groups without whose support the organization would cease to exist." The list of stakeholders originally included shareowners, employees, customers, suppliers, lenders and society (Freeman, 2010).</a:t>
            </a:r>
          </a:p>
        </p:txBody>
      </p:sp>
    </p:spTree>
    <p:extLst>
      <p:ext uri="{BB962C8B-B14F-4D97-AF65-F5344CB8AC3E}">
        <p14:creationId xmlns:p14="http://schemas.microsoft.com/office/powerpoint/2010/main" val="388513640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What does that mean?</a:t>
            </a:r>
          </a:p>
        </p:txBody>
      </p:sp>
      <p:sp>
        <p:nvSpPr>
          <p:cNvPr id="3" name="Content Placeholder 2"/>
          <p:cNvSpPr>
            <a:spLocks noGrp="1"/>
          </p:cNvSpPr>
          <p:nvPr>
            <p:ph idx="1"/>
          </p:nvPr>
        </p:nvSpPr>
        <p:spPr/>
        <p:txBody>
          <a:bodyPr/>
          <a:lstStyle/>
          <a:p>
            <a:pPr>
              <a:buFont typeface="Wingdings" panose="05000000000000000000" pitchFamily="2" charset="2"/>
              <a:buChar char="§"/>
            </a:pPr>
            <a:r>
              <a:rPr lang="en-GB" sz="3600" dirty="0"/>
              <a:t>Mapping everyone that has a relationship with an organisation</a:t>
            </a:r>
          </a:p>
          <a:p>
            <a:pPr>
              <a:buFont typeface="Wingdings" panose="05000000000000000000" pitchFamily="2" charset="2"/>
              <a:buChar char="§"/>
            </a:pPr>
            <a:r>
              <a:rPr lang="en-GB" sz="3600" dirty="0"/>
              <a:t>Rather than simply meeting the requirements of the shareholders, considering a wider remit</a:t>
            </a:r>
          </a:p>
          <a:p>
            <a:pPr>
              <a:buFont typeface="Wingdings" panose="05000000000000000000" pitchFamily="2" charset="2"/>
              <a:buChar char="§"/>
            </a:pPr>
            <a:r>
              <a:rPr lang="en-GB" sz="3600" dirty="0"/>
              <a:t>It involves the principles of ethics and ethical theory</a:t>
            </a:r>
          </a:p>
          <a:p>
            <a:pPr>
              <a:buFont typeface="Wingdings" panose="05000000000000000000" pitchFamily="2" charset="2"/>
              <a:buChar char="§"/>
            </a:pPr>
            <a:endParaRPr lang="en-GB" dirty="0"/>
          </a:p>
          <a:p>
            <a:pPr>
              <a:buFont typeface="Wingdings" panose="05000000000000000000" pitchFamily="2" charset="2"/>
              <a:buChar char="§"/>
            </a:pPr>
            <a:endParaRPr lang="en-GB" dirty="0"/>
          </a:p>
          <a:p>
            <a:pPr>
              <a:buFont typeface="Wingdings" panose="05000000000000000000" pitchFamily="2" charset="2"/>
              <a:buChar char="§"/>
            </a:pPr>
            <a:endParaRPr lang="en-GB" dirty="0"/>
          </a:p>
          <a:p>
            <a:pPr>
              <a:buFont typeface="Wingdings" panose="05000000000000000000" pitchFamily="2" charset="2"/>
              <a:buChar char="§"/>
            </a:pPr>
            <a:endParaRPr lang="en-GB" dirty="0"/>
          </a:p>
        </p:txBody>
      </p:sp>
    </p:spTree>
    <p:extLst>
      <p:ext uri="{BB962C8B-B14F-4D97-AF65-F5344CB8AC3E}">
        <p14:creationId xmlns:p14="http://schemas.microsoft.com/office/powerpoint/2010/main" val="13123621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Activity</a:t>
            </a:r>
          </a:p>
        </p:txBody>
      </p:sp>
      <p:sp>
        <p:nvSpPr>
          <p:cNvPr id="3" name="Content Placeholder 2"/>
          <p:cNvSpPr>
            <a:spLocks noGrp="1"/>
          </p:cNvSpPr>
          <p:nvPr>
            <p:ph idx="1"/>
          </p:nvPr>
        </p:nvSpPr>
        <p:spPr/>
        <p:txBody>
          <a:bodyPr/>
          <a:lstStyle/>
          <a:p>
            <a:pPr marL="0" indent="0">
              <a:buNone/>
            </a:pPr>
            <a:r>
              <a:rPr lang="en-GB" dirty="0"/>
              <a:t>In groups, discuss the following:</a:t>
            </a:r>
          </a:p>
          <a:p>
            <a:pPr marL="0" indent="0">
              <a:buNone/>
            </a:pPr>
            <a:r>
              <a:rPr lang="en-GB" dirty="0"/>
              <a:t>You are considering regenerating the retail space in Llanelli town centre.  Who are your stakeholders and why?</a:t>
            </a:r>
          </a:p>
          <a:p>
            <a:pPr marL="0" indent="0">
              <a:buNone/>
            </a:pPr>
            <a:endParaRPr lang="en-GB" dirty="0"/>
          </a:p>
          <a:p>
            <a:pPr marL="0" indent="0">
              <a:buNone/>
            </a:pPr>
            <a:r>
              <a:rPr lang="en-GB" dirty="0"/>
              <a:t>We shall discuss as a class….</a:t>
            </a:r>
          </a:p>
        </p:txBody>
      </p:sp>
    </p:spTree>
    <p:extLst>
      <p:ext uri="{BB962C8B-B14F-4D97-AF65-F5344CB8AC3E}">
        <p14:creationId xmlns:p14="http://schemas.microsoft.com/office/powerpoint/2010/main" val="305170277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What does it look like?</a:t>
            </a:r>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253364" y="1690688"/>
            <a:ext cx="4844415" cy="3407092"/>
          </a:xfrm>
        </p:spPr>
      </p:pic>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027965" y="0"/>
            <a:ext cx="6164035" cy="3451860"/>
          </a:xfrm>
          <a:prstGeom prst="rect">
            <a:avLst/>
          </a:prstGeom>
        </p:spPr>
      </p:pic>
      <p:pic>
        <p:nvPicPr>
          <p:cNvPr id="6" name="Picture 5"/>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5097779" y="3862704"/>
            <a:ext cx="7094221" cy="2995295"/>
          </a:xfrm>
          <a:prstGeom prst="rect">
            <a:avLst/>
          </a:prstGeom>
        </p:spPr>
      </p:pic>
    </p:spTree>
    <p:extLst>
      <p:ext uri="{BB962C8B-B14F-4D97-AF65-F5344CB8AC3E}">
        <p14:creationId xmlns:p14="http://schemas.microsoft.com/office/powerpoint/2010/main" val="132695139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Stakeholder theory Matrix</a:t>
            </a:r>
          </a:p>
        </p:txBody>
      </p:sp>
      <p:pic>
        <p:nvPicPr>
          <p:cNvPr id="4" name="Content Placeholder 3"/>
          <p:cNvPicPr>
            <a:picLocks noGrp="1" noChangeAspect="1"/>
          </p:cNvPicPr>
          <p:nvPr>
            <p:ph idx="1"/>
          </p:nvPr>
        </p:nvPicPr>
        <p:blipFill rotWithShape="1">
          <a:blip r:embed="rId2">
            <a:extLst>
              <a:ext uri="{28A0092B-C50C-407E-A947-70E740481C1C}">
                <a14:useLocalDpi xmlns:a14="http://schemas.microsoft.com/office/drawing/2010/main" val="0"/>
              </a:ext>
            </a:extLst>
          </a:blip>
          <a:srcRect l="-4252" t="250" r="1417" b="5760"/>
          <a:stretch/>
        </p:blipFill>
        <p:spPr>
          <a:xfrm>
            <a:off x="1531620" y="1690688"/>
            <a:ext cx="10012680" cy="4537069"/>
          </a:xfrm>
        </p:spPr>
      </p:pic>
      <p:sp>
        <p:nvSpPr>
          <p:cNvPr id="5" name="TextBox 4"/>
          <p:cNvSpPr txBox="1"/>
          <p:nvPr/>
        </p:nvSpPr>
        <p:spPr>
          <a:xfrm>
            <a:off x="3543300" y="6227757"/>
            <a:ext cx="7543800" cy="365760"/>
          </a:xfrm>
          <a:prstGeom prst="rect">
            <a:avLst/>
          </a:prstGeom>
          <a:noFill/>
        </p:spPr>
        <p:txBody>
          <a:bodyPr wrap="square" rtlCol="0">
            <a:spAutoFit/>
          </a:bodyPr>
          <a:lstStyle/>
          <a:p>
            <a:pPr algn="ctr"/>
            <a:r>
              <a:rPr lang="en-GB" b="1" dirty="0"/>
              <a:t>INTEREST OF STAKEHOLDER</a:t>
            </a:r>
          </a:p>
        </p:txBody>
      </p:sp>
      <p:sp>
        <p:nvSpPr>
          <p:cNvPr id="7" name="TextBox 6"/>
          <p:cNvSpPr txBox="1"/>
          <p:nvPr/>
        </p:nvSpPr>
        <p:spPr>
          <a:xfrm>
            <a:off x="1531620" y="3497557"/>
            <a:ext cx="1645920" cy="923330"/>
          </a:xfrm>
          <a:prstGeom prst="rect">
            <a:avLst/>
          </a:prstGeom>
          <a:noFill/>
        </p:spPr>
        <p:txBody>
          <a:bodyPr wrap="square" rtlCol="0">
            <a:spAutoFit/>
          </a:bodyPr>
          <a:lstStyle/>
          <a:p>
            <a:pPr algn="ctr"/>
            <a:r>
              <a:rPr lang="en-GB" b="1" dirty="0"/>
              <a:t>Influence and Power of Stakeholder</a:t>
            </a:r>
          </a:p>
        </p:txBody>
      </p:sp>
    </p:spTree>
    <p:extLst>
      <p:ext uri="{BB962C8B-B14F-4D97-AF65-F5344CB8AC3E}">
        <p14:creationId xmlns:p14="http://schemas.microsoft.com/office/powerpoint/2010/main" val="421881920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Activity</a:t>
            </a:r>
          </a:p>
        </p:txBody>
      </p:sp>
      <p:sp>
        <p:nvSpPr>
          <p:cNvPr id="3" name="Content Placeholder 2"/>
          <p:cNvSpPr>
            <a:spLocks noGrp="1"/>
          </p:cNvSpPr>
          <p:nvPr>
            <p:ph idx="1"/>
          </p:nvPr>
        </p:nvSpPr>
        <p:spPr/>
        <p:txBody>
          <a:bodyPr/>
          <a:lstStyle/>
          <a:p>
            <a:pPr marL="0" indent="0">
              <a:buNone/>
            </a:pPr>
            <a:r>
              <a:rPr lang="en-GB" dirty="0"/>
              <a:t>Using the stakeholders you identified in the previous activity, add them to the matrix.</a:t>
            </a:r>
          </a:p>
        </p:txBody>
      </p:sp>
      <p:pic>
        <p:nvPicPr>
          <p:cNvPr id="4" name="Picture 3"/>
          <p:cNvPicPr>
            <a:picLocks noChangeAspect="1"/>
          </p:cNvPicPr>
          <p:nvPr/>
        </p:nvPicPr>
        <p:blipFill>
          <a:blip r:embed="rId2"/>
          <a:stretch>
            <a:fillRect/>
          </a:stretch>
        </p:blipFill>
        <p:spPr>
          <a:xfrm>
            <a:off x="2686205" y="2460171"/>
            <a:ext cx="9310722" cy="4221843"/>
          </a:xfrm>
          <a:prstGeom prst="rect">
            <a:avLst/>
          </a:prstGeom>
        </p:spPr>
      </p:pic>
    </p:spTree>
    <p:extLst>
      <p:ext uri="{BB962C8B-B14F-4D97-AF65-F5344CB8AC3E}">
        <p14:creationId xmlns:p14="http://schemas.microsoft.com/office/powerpoint/2010/main" val="359142922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Part 2</a:t>
            </a:r>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0" y="238787"/>
            <a:ext cx="12192000" cy="6586921"/>
          </a:xfrm>
        </p:spPr>
      </p:pic>
      <p:sp>
        <p:nvSpPr>
          <p:cNvPr id="5" name="TextBox 4"/>
          <p:cNvSpPr txBox="1"/>
          <p:nvPr/>
        </p:nvSpPr>
        <p:spPr>
          <a:xfrm>
            <a:off x="7886700" y="4937760"/>
            <a:ext cx="3634740" cy="1015663"/>
          </a:xfrm>
          <a:prstGeom prst="rect">
            <a:avLst/>
          </a:prstGeom>
          <a:noFill/>
        </p:spPr>
        <p:txBody>
          <a:bodyPr wrap="square" rtlCol="0">
            <a:spAutoFit/>
          </a:bodyPr>
          <a:lstStyle/>
          <a:p>
            <a:r>
              <a:rPr lang="en-GB" sz="6000" b="1" dirty="0">
                <a:solidFill>
                  <a:schemeClr val="bg1"/>
                </a:solidFill>
              </a:rPr>
              <a:t>Part 2</a:t>
            </a:r>
          </a:p>
        </p:txBody>
      </p:sp>
    </p:spTree>
    <p:extLst>
      <p:ext uri="{BB962C8B-B14F-4D97-AF65-F5344CB8AC3E}">
        <p14:creationId xmlns:p14="http://schemas.microsoft.com/office/powerpoint/2010/main" val="63703731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DB02E6-376F-4434-B6A8-DD1E59E98826}"/>
              </a:ext>
            </a:extLst>
          </p:cNvPr>
          <p:cNvSpPr>
            <a:spLocks noGrp="1"/>
          </p:cNvSpPr>
          <p:nvPr>
            <p:ph type="title"/>
          </p:nvPr>
        </p:nvSpPr>
        <p:spPr/>
        <p:txBody>
          <a:bodyPr/>
          <a:lstStyle/>
          <a:p>
            <a:r>
              <a:rPr lang="en-GB" dirty="0"/>
              <a:t>Ethics Form</a:t>
            </a:r>
          </a:p>
        </p:txBody>
      </p:sp>
      <p:sp>
        <p:nvSpPr>
          <p:cNvPr id="3" name="Content Placeholder 2">
            <a:extLst>
              <a:ext uri="{FF2B5EF4-FFF2-40B4-BE49-F238E27FC236}">
                <a16:creationId xmlns:a16="http://schemas.microsoft.com/office/drawing/2014/main" id="{B97D803A-B061-487C-9854-5A843A0F192B}"/>
              </a:ext>
            </a:extLst>
          </p:cNvPr>
          <p:cNvSpPr>
            <a:spLocks noGrp="1"/>
          </p:cNvSpPr>
          <p:nvPr>
            <p:ph idx="1"/>
          </p:nvPr>
        </p:nvSpPr>
        <p:spPr/>
        <p:txBody>
          <a:bodyPr/>
          <a:lstStyle/>
          <a:p>
            <a:pPr marL="0" indent="0">
              <a:buNone/>
            </a:pPr>
            <a:r>
              <a:rPr lang="en-GB" dirty="0"/>
              <a:t>Ethics form must be completed and submitted to the submission point.</a:t>
            </a:r>
          </a:p>
        </p:txBody>
      </p:sp>
    </p:spTree>
    <p:extLst>
      <p:ext uri="{BB962C8B-B14F-4D97-AF65-F5344CB8AC3E}">
        <p14:creationId xmlns:p14="http://schemas.microsoft.com/office/powerpoint/2010/main" val="141190916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DFF51C-6638-4175-91AB-AA657CD7F4EF}"/>
              </a:ext>
            </a:extLst>
          </p:cNvPr>
          <p:cNvSpPr>
            <a:spLocks noGrp="1"/>
          </p:cNvSpPr>
          <p:nvPr>
            <p:ph type="title"/>
          </p:nvPr>
        </p:nvSpPr>
        <p:spPr/>
        <p:txBody>
          <a:bodyPr/>
          <a:lstStyle/>
          <a:p>
            <a:r>
              <a:rPr lang="en-GB" dirty="0"/>
              <a:t>Assignment Discussion</a:t>
            </a:r>
          </a:p>
        </p:txBody>
      </p:sp>
      <p:sp>
        <p:nvSpPr>
          <p:cNvPr id="3" name="Content Placeholder 2">
            <a:extLst>
              <a:ext uri="{FF2B5EF4-FFF2-40B4-BE49-F238E27FC236}">
                <a16:creationId xmlns:a16="http://schemas.microsoft.com/office/drawing/2014/main" id="{4444EA70-E553-48E1-82C9-F5213DD6F391}"/>
              </a:ext>
            </a:extLst>
          </p:cNvPr>
          <p:cNvSpPr>
            <a:spLocks noGrp="1"/>
          </p:cNvSpPr>
          <p:nvPr>
            <p:ph idx="1"/>
          </p:nvPr>
        </p:nvSpPr>
        <p:spPr>
          <a:xfrm>
            <a:off x="838200" y="1351722"/>
            <a:ext cx="10515600" cy="4825241"/>
          </a:xfrm>
        </p:spPr>
        <p:txBody>
          <a:bodyPr>
            <a:normAutofit fontScale="62500" lnSpcReduction="20000"/>
          </a:bodyPr>
          <a:lstStyle/>
          <a:p>
            <a:pPr marL="0" indent="0">
              <a:buNone/>
            </a:pPr>
            <a:r>
              <a:rPr lang="en-GB" dirty="0"/>
              <a:t>Part 1 (3000 words)</a:t>
            </a:r>
          </a:p>
          <a:p>
            <a:pPr marL="0" indent="0">
              <a:buNone/>
            </a:pPr>
            <a:r>
              <a:rPr lang="en-GB" dirty="0"/>
              <a:t>a. Prepare an appraisal considering:</a:t>
            </a:r>
          </a:p>
          <a:p>
            <a:pPr marL="0" indent="0">
              <a:buNone/>
            </a:pPr>
            <a:r>
              <a:rPr lang="en-GB" dirty="0"/>
              <a:t>•	Historical development</a:t>
            </a:r>
          </a:p>
          <a:p>
            <a:pPr marL="0" indent="0">
              <a:buNone/>
            </a:pPr>
            <a:r>
              <a:rPr lang="en-GB" dirty="0"/>
              <a:t>•	Changing fortunes</a:t>
            </a:r>
          </a:p>
          <a:p>
            <a:pPr marL="0" indent="0">
              <a:buNone/>
            </a:pPr>
            <a:r>
              <a:rPr lang="en-GB" dirty="0"/>
              <a:t>•	Existing assets, structures and economic character</a:t>
            </a:r>
          </a:p>
          <a:p>
            <a:pPr marL="0" indent="0">
              <a:buNone/>
            </a:pPr>
            <a:r>
              <a:rPr lang="en-GB" dirty="0"/>
              <a:t>•	Key stakeholders and interest groups</a:t>
            </a:r>
          </a:p>
          <a:p>
            <a:pPr marL="0" indent="0">
              <a:buNone/>
            </a:pPr>
            <a:r>
              <a:rPr lang="en-GB" dirty="0"/>
              <a:t>•	Local/ regional development strategies</a:t>
            </a:r>
          </a:p>
          <a:p>
            <a:pPr marL="0" indent="0">
              <a:buNone/>
            </a:pPr>
            <a:endParaRPr lang="en-GB" dirty="0"/>
          </a:p>
          <a:p>
            <a:pPr marL="0" indent="0">
              <a:buNone/>
            </a:pPr>
            <a:r>
              <a:rPr lang="en-GB" dirty="0"/>
              <a:t>b. Building on your appraisal you should outline 2-3 ideas for future opportunities for regeneration at the location. These should reflect sustainable principles and be based on your earlier findings as well as build on relevant theory and module discussion.</a:t>
            </a:r>
          </a:p>
          <a:p>
            <a:pPr marL="0" indent="0">
              <a:buNone/>
            </a:pPr>
            <a:r>
              <a:rPr lang="en-GB" dirty="0"/>
              <a:t>We will be visiting Llanelli a second time on 26th March when you will have the opportunity to collect primary data to inform your report. You will be given time there to conduct some primary research through observation and interviews.  What kinds of businesses/organisations are there currently in Llanelli?  What opportunities are there for the local community?  How do they feel about living there?</a:t>
            </a:r>
          </a:p>
          <a:p>
            <a:pPr marL="0" indent="0">
              <a:buNone/>
            </a:pPr>
            <a:r>
              <a:rPr lang="en-GB" dirty="0"/>
              <a:t>You should supplement the information you find there with your own background research e.g. employment figures, tourism statistics, regeneration plans etc.</a:t>
            </a:r>
          </a:p>
          <a:p>
            <a:pPr marL="0" indent="0">
              <a:buNone/>
            </a:pPr>
            <a:endParaRPr lang="en-GB" dirty="0"/>
          </a:p>
          <a:p>
            <a:pPr marL="0" indent="0">
              <a:buNone/>
            </a:pPr>
            <a:endParaRPr lang="en-GB" dirty="0"/>
          </a:p>
        </p:txBody>
      </p:sp>
    </p:spTree>
    <p:extLst>
      <p:ext uri="{BB962C8B-B14F-4D97-AF65-F5344CB8AC3E}">
        <p14:creationId xmlns:p14="http://schemas.microsoft.com/office/powerpoint/2010/main" val="306750085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D6AB37-6F11-4647-8A1B-626B7FBC303B}"/>
              </a:ext>
            </a:extLst>
          </p:cNvPr>
          <p:cNvSpPr>
            <a:spLocks noGrp="1"/>
          </p:cNvSpPr>
          <p:nvPr>
            <p:ph type="title"/>
          </p:nvPr>
        </p:nvSpPr>
        <p:spPr/>
        <p:txBody>
          <a:bodyPr/>
          <a:lstStyle/>
          <a:p>
            <a:r>
              <a:rPr lang="en-GB" dirty="0"/>
              <a:t>Swansea Bay city deal</a:t>
            </a:r>
          </a:p>
        </p:txBody>
      </p:sp>
      <p:sp>
        <p:nvSpPr>
          <p:cNvPr id="3" name="Content Placeholder 2">
            <a:extLst>
              <a:ext uri="{FF2B5EF4-FFF2-40B4-BE49-F238E27FC236}">
                <a16:creationId xmlns:a16="http://schemas.microsoft.com/office/drawing/2014/main" id="{3D3BEFCA-D164-4A41-8BF1-5B8CBA0E6980}"/>
              </a:ext>
            </a:extLst>
          </p:cNvPr>
          <p:cNvSpPr>
            <a:spLocks noGrp="1"/>
          </p:cNvSpPr>
          <p:nvPr>
            <p:ph idx="1"/>
          </p:nvPr>
        </p:nvSpPr>
        <p:spPr/>
        <p:txBody>
          <a:bodyPr/>
          <a:lstStyle/>
          <a:p>
            <a:pPr marL="0" indent="0">
              <a:buNone/>
            </a:pPr>
            <a:r>
              <a:rPr lang="en-GB" dirty="0"/>
              <a:t>http://www.swanseabaycitydeal.wales/#mainVideo</a:t>
            </a:r>
          </a:p>
        </p:txBody>
      </p:sp>
    </p:spTree>
    <p:extLst>
      <p:ext uri="{BB962C8B-B14F-4D97-AF65-F5344CB8AC3E}">
        <p14:creationId xmlns:p14="http://schemas.microsoft.com/office/powerpoint/2010/main" val="120936778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EA3CCC-095B-440D-B18F-489FB59E5288}"/>
              </a:ext>
            </a:extLst>
          </p:cNvPr>
          <p:cNvSpPr>
            <a:spLocks noGrp="1"/>
          </p:cNvSpPr>
          <p:nvPr>
            <p:ph type="title"/>
          </p:nvPr>
        </p:nvSpPr>
        <p:spPr/>
        <p:txBody>
          <a:bodyPr/>
          <a:lstStyle/>
          <a:p>
            <a:r>
              <a:rPr lang="en-GB" dirty="0"/>
              <a:t>Activity </a:t>
            </a:r>
          </a:p>
        </p:txBody>
      </p:sp>
      <p:sp>
        <p:nvSpPr>
          <p:cNvPr id="3" name="Content Placeholder 2">
            <a:extLst>
              <a:ext uri="{FF2B5EF4-FFF2-40B4-BE49-F238E27FC236}">
                <a16:creationId xmlns:a16="http://schemas.microsoft.com/office/drawing/2014/main" id="{D5C90D52-E2FA-4BFB-B067-3D4CBD4B6E44}"/>
              </a:ext>
            </a:extLst>
          </p:cNvPr>
          <p:cNvSpPr>
            <a:spLocks noGrp="1"/>
          </p:cNvSpPr>
          <p:nvPr>
            <p:ph idx="1"/>
          </p:nvPr>
        </p:nvSpPr>
        <p:spPr/>
        <p:txBody>
          <a:bodyPr/>
          <a:lstStyle/>
          <a:p>
            <a:pPr marL="0" indent="0">
              <a:buNone/>
            </a:pPr>
            <a:r>
              <a:rPr lang="en-GB" dirty="0"/>
              <a:t>Split your selves into 3 groups, take one of the regeneration plans from other areas.  Discuss the plan and highlight any similarities between the plan and the needs of Llanelli.</a:t>
            </a:r>
          </a:p>
          <a:p>
            <a:pPr marL="0" indent="0">
              <a:buNone/>
            </a:pPr>
            <a:r>
              <a:rPr lang="en-GB" dirty="0"/>
              <a:t>Would any of the plans initiatives work in Llanelli?</a:t>
            </a:r>
          </a:p>
          <a:p>
            <a:pPr marL="0" indent="0">
              <a:buNone/>
            </a:pPr>
            <a:r>
              <a:rPr lang="en-GB" dirty="0"/>
              <a:t>What we be any barriers to making these </a:t>
            </a:r>
            <a:r>
              <a:rPr lang="en-GB"/>
              <a:t>plans work?</a:t>
            </a:r>
          </a:p>
        </p:txBody>
      </p:sp>
    </p:spTree>
    <p:extLst>
      <p:ext uri="{BB962C8B-B14F-4D97-AF65-F5344CB8AC3E}">
        <p14:creationId xmlns:p14="http://schemas.microsoft.com/office/powerpoint/2010/main" val="422301683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230</TotalTime>
  <Words>266</Words>
  <Application>Microsoft Office PowerPoint</Application>
  <PresentationFormat>Widescreen</PresentationFormat>
  <Paragraphs>44</Paragraphs>
  <Slides>13</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13</vt:i4>
      </vt:variant>
    </vt:vector>
  </HeadingPairs>
  <TitlesOfParts>
    <vt:vector size="18" baseType="lpstr">
      <vt:lpstr>Arial</vt:lpstr>
      <vt:lpstr>Calibri</vt:lpstr>
      <vt:lpstr>Calibri Light</vt:lpstr>
      <vt:lpstr>Wingdings</vt:lpstr>
      <vt:lpstr>Office Theme</vt:lpstr>
      <vt:lpstr>Stakeholders</vt:lpstr>
      <vt:lpstr>Stakeholder Theory</vt:lpstr>
      <vt:lpstr>Stakeholders </vt:lpstr>
      <vt:lpstr>What does that mean?</vt:lpstr>
      <vt:lpstr>Activity</vt:lpstr>
      <vt:lpstr>What does it look like?</vt:lpstr>
      <vt:lpstr>Stakeholder theory Matrix</vt:lpstr>
      <vt:lpstr>Activity</vt:lpstr>
      <vt:lpstr>Part 2</vt:lpstr>
      <vt:lpstr>Ethics Form</vt:lpstr>
      <vt:lpstr>Assignment Discussion</vt:lpstr>
      <vt:lpstr>Swansea Bay city deal</vt:lpstr>
      <vt:lpstr>Activity </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Customers and other Stakeholders</dc:title>
  <dc:creator>Jessica Shore</dc:creator>
  <cp:lastModifiedBy>Jessica Shore</cp:lastModifiedBy>
  <cp:revision>11</cp:revision>
  <dcterms:created xsi:type="dcterms:W3CDTF">2019-02-12T11:51:42Z</dcterms:created>
  <dcterms:modified xsi:type="dcterms:W3CDTF">2019-03-25T21:56:53Z</dcterms:modified>
</cp:coreProperties>
</file>