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567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7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8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3" Type="http://schemas.openxmlformats.org/officeDocument/2006/relationships/image" Target="../media/image1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8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2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3" Type="http://schemas.openxmlformats.org/officeDocument/2006/relationships/image" Target="../media/image1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8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19" Type="http://schemas.openxmlformats.org/officeDocument/2006/relationships/image" Target="../media/image63.png"/><Relationship Id="rId4" Type="http://schemas.openxmlformats.org/officeDocument/2006/relationships/image" Target="../media/image2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18" Type="http://schemas.openxmlformats.org/officeDocument/2006/relationships/image" Target="../media/image77.png"/><Relationship Id="rId26" Type="http://schemas.openxmlformats.org/officeDocument/2006/relationships/image" Target="../media/image85.png"/><Relationship Id="rId3" Type="http://schemas.openxmlformats.org/officeDocument/2006/relationships/image" Target="../media/image1.png"/><Relationship Id="rId21" Type="http://schemas.openxmlformats.org/officeDocument/2006/relationships/image" Target="../media/image80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png"/><Relationship Id="rId25" Type="http://schemas.openxmlformats.org/officeDocument/2006/relationships/image" Target="../media/image84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75.png"/><Relationship Id="rId20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24" Type="http://schemas.openxmlformats.org/officeDocument/2006/relationships/image" Target="../media/image83.png"/><Relationship Id="rId5" Type="http://schemas.openxmlformats.org/officeDocument/2006/relationships/image" Target="../media/image8.png"/><Relationship Id="rId15" Type="http://schemas.openxmlformats.org/officeDocument/2006/relationships/image" Target="../media/image74.png"/><Relationship Id="rId23" Type="http://schemas.openxmlformats.org/officeDocument/2006/relationships/image" Target="../media/image82.png"/><Relationship Id="rId10" Type="http://schemas.openxmlformats.org/officeDocument/2006/relationships/image" Target="../media/image69.png"/><Relationship Id="rId19" Type="http://schemas.openxmlformats.org/officeDocument/2006/relationships/image" Target="../media/image78.png"/><Relationship Id="rId4" Type="http://schemas.openxmlformats.org/officeDocument/2006/relationships/image" Target="../media/image2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Relationship Id="rId22" Type="http://schemas.openxmlformats.org/officeDocument/2006/relationships/image" Target="../media/image81.png"/><Relationship Id="rId27" Type="http://schemas.openxmlformats.org/officeDocument/2006/relationships/image" Target="../media/image8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1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.png"/><Relationship Id="rId10" Type="http://schemas.openxmlformats.org/officeDocument/2006/relationships/image" Target="../media/image91.png"/><Relationship Id="rId4" Type="http://schemas.openxmlformats.org/officeDocument/2006/relationships/image" Target="../media/image2.png"/><Relationship Id="rId9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101.png"/><Relationship Id="rId18" Type="http://schemas.openxmlformats.org/officeDocument/2006/relationships/image" Target="../media/image106.png"/><Relationship Id="rId3" Type="http://schemas.openxmlformats.org/officeDocument/2006/relationships/image" Target="../media/image1.png"/><Relationship Id="rId21" Type="http://schemas.openxmlformats.org/officeDocument/2006/relationships/image" Target="../media/image109.png"/><Relationship Id="rId7" Type="http://schemas.openxmlformats.org/officeDocument/2006/relationships/image" Target="../media/image95.png"/><Relationship Id="rId12" Type="http://schemas.openxmlformats.org/officeDocument/2006/relationships/image" Target="../media/image100.png"/><Relationship Id="rId17" Type="http://schemas.openxmlformats.org/officeDocument/2006/relationships/image" Target="../media/image105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04.png"/><Relationship Id="rId20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11" Type="http://schemas.openxmlformats.org/officeDocument/2006/relationships/image" Target="../media/image99.png"/><Relationship Id="rId24" Type="http://schemas.openxmlformats.org/officeDocument/2006/relationships/image" Target="../media/image112.png"/><Relationship Id="rId5" Type="http://schemas.openxmlformats.org/officeDocument/2006/relationships/image" Target="../media/image8.png"/><Relationship Id="rId15" Type="http://schemas.openxmlformats.org/officeDocument/2006/relationships/image" Target="../media/image103.png"/><Relationship Id="rId23" Type="http://schemas.openxmlformats.org/officeDocument/2006/relationships/image" Target="../media/image111.png"/><Relationship Id="rId10" Type="http://schemas.openxmlformats.org/officeDocument/2006/relationships/image" Target="../media/image98.png"/><Relationship Id="rId19" Type="http://schemas.openxmlformats.org/officeDocument/2006/relationships/image" Target="../media/image107.png"/><Relationship Id="rId4" Type="http://schemas.openxmlformats.org/officeDocument/2006/relationships/image" Target="../media/image2.png"/><Relationship Id="rId9" Type="http://schemas.openxmlformats.org/officeDocument/2006/relationships/image" Target="../media/image97.png"/><Relationship Id="rId14" Type="http://schemas.openxmlformats.org/officeDocument/2006/relationships/image" Target="../media/image102.png"/><Relationship Id="rId22" Type="http://schemas.openxmlformats.org/officeDocument/2006/relationships/image" Target="../media/image1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SK-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SK-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4000" y="2872680"/>
            <a:ext cx="1524000" cy="38100"/>
          </a:xfrm>
          <a:prstGeom prst="rect">
            <a:avLst/>
          </a:prstGeom>
        </p:spPr>
      </p:pic>
      <p:pic>
        <p:nvPicPr>
          <p:cNvPr id="7" name="SK-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05725" y="4800600"/>
            <a:ext cx="3724275" cy="1447800"/>
          </a:xfrm>
          <a:prstGeom prst="rect">
            <a:avLst/>
          </a:prstGeom>
        </p:spPr>
      </p:pic>
      <p:sp>
        <p:nvSpPr>
          <p:cNvPr id="8" name="SK-1-text-7"/>
          <p:cNvSpPr/>
          <p:nvPr/>
        </p:nvSpPr>
        <p:spPr>
          <a:xfrm>
            <a:off x="1295400" y="1066800"/>
            <a:ext cx="9601200" cy="14248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5610"/>
              </a:lnSpc>
              <a:buNone/>
            </a:pPr>
            <a:r>
              <a:rPr lang="en-US" sz="5100" b="1" dirty="0">
                <a:solidFill>
                  <a:srgbClr val="2D2926"/>
                </a:solidFill>
              </a:rPr>
              <a:t>Basil's Bakery: A Business Consultant's Analysis</a:t>
            </a:r>
            <a:endParaRPr lang="en-US" sz="5100" dirty="0"/>
          </a:p>
        </p:txBody>
      </p:sp>
      <p:sp>
        <p:nvSpPr>
          <p:cNvPr id="9" name="SK-1-text-8"/>
          <p:cNvSpPr/>
          <p:nvPr/>
        </p:nvSpPr>
        <p:spPr>
          <a:xfrm>
            <a:off x="2700338" y="3291780"/>
            <a:ext cx="6791325" cy="34662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730"/>
              </a:lnSpc>
              <a:buNone/>
            </a:pPr>
            <a:r>
              <a:rPr lang="en-US" sz="2100" kern="0" spc="30" dirty="0">
                <a:solidFill>
                  <a:srgbClr val="5E5954"/>
                </a:solidFill>
              </a:rPr>
              <a:t>Identifying Issues &amp; Delivering Strategic Insights</a:t>
            </a:r>
            <a:endParaRPr lang="en-US" sz="2100" dirty="0"/>
          </a:p>
        </p:txBody>
      </p:sp>
      <p:sp>
        <p:nvSpPr>
          <p:cNvPr id="10" name="SK-1-text-9"/>
          <p:cNvSpPr/>
          <p:nvPr/>
        </p:nvSpPr>
        <p:spPr>
          <a:xfrm>
            <a:off x="8010525" y="4981575"/>
            <a:ext cx="418147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2D2926"/>
                </a:solidFill>
              </a:rPr>
              <a:t>[Student Name] | Anilla </a:t>
            </a:r>
            <a:r>
              <a:rPr lang="en-US" sz="1200" dirty="0" err="1">
                <a:solidFill>
                  <a:srgbClr val="2D2926"/>
                </a:solidFill>
              </a:rPr>
              <a:t>bibi</a:t>
            </a:r>
            <a:r>
              <a:rPr lang="en-US" sz="1200" dirty="0">
                <a:solidFill>
                  <a:srgbClr val="2D2926"/>
                </a:solidFill>
              </a:rPr>
              <a:t> 2530123</a:t>
            </a:r>
            <a:endParaRPr lang="en-US" sz="1200" dirty="0"/>
          </a:p>
        </p:txBody>
      </p:sp>
      <p:sp>
        <p:nvSpPr>
          <p:cNvPr id="11" name="SK-1-text-10"/>
          <p:cNvSpPr/>
          <p:nvPr/>
        </p:nvSpPr>
        <p:spPr>
          <a:xfrm>
            <a:off x="8010525" y="5108705"/>
            <a:ext cx="4181475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endParaRPr lang="en-US" sz="1200" dirty="0">
              <a:solidFill>
                <a:srgbClr val="8C867E"/>
              </a:solidFill>
            </a:endParaRP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2D2926"/>
                </a:solidFill>
              </a:rPr>
              <a:t>Module Code] LCLM4004 |</a:t>
            </a: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2D2926"/>
                </a:solidFill>
              </a:rPr>
              <a:t> Module Name]Problem solving and decision making</a:t>
            </a:r>
            <a:endParaRPr lang="en-US" sz="1200" dirty="0"/>
          </a:p>
        </p:txBody>
      </p:sp>
      <p:sp>
        <p:nvSpPr>
          <p:cNvPr id="12" name="SK-1-text-11"/>
          <p:cNvSpPr/>
          <p:nvPr/>
        </p:nvSpPr>
        <p:spPr>
          <a:xfrm>
            <a:off x="8010525" y="5553075"/>
            <a:ext cx="418147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2D2926"/>
                </a:solidFill>
              </a:rPr>
              <a:t> </a:t>
            </a:r>
            <a:r>
              <a:rPr lang="en-US" sz="1200" dirty="0" err="1">
                <a:solidFill>
                  <a:srgbClr val="2D2926"/>
                </a:solidFill>
              </a:rPr>
              <a:t>Mr</a:t>
            </a:r>
            <a:r>
              <a:rPr lang="en-US" sz="1200" dirty="0">
                <a:solidFill>
                  <a:srgbClr val="2D2926"/>
                </a:solidFill>
              </a:rPr>
              <a:t> Yohan Mendis</a:t>
            </a:r>
            <a:endParaRPr lang="en-US" sz="1200" dirty="0"/>
          </a:p>
        </p:txBody>
      </p:sp>
      <p:sp>
        <p:nvSpPr>
          <p:cNvPr id="13" name="SK-1-text-12"/>
          <p:cNvSpPr/>
          <p:nvPr/>
        </p:nvSpPr>
        <p:spPr>
          <a:xfrm>
            <a:off x="8010525" y="5743575"/>
            <a:ext cx="323088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8C867E"/>
                </a:solidFill>
              </a:rPr>
              <a:t>Date:</a:t>
            </a:r>
            <a:r>
              <a:rPr lang="en-US" sz="1200" dirty="0">
                <a:solidFill>
                  <a:srgbClr val="2D2926"/>
                </a:solidFill>
              </a:rPr>
              <a:t> June 2026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478161"/>
            <a:ext cx="3555950" cy="1842195"/>
          </a:xfrm>
          <a:prstGeom prst="rect">
            <a:avLst/>
          </a:prstGeom>
        </p:spPr>
      </p:pic>
      <p:pic>
        <p:nvPicPr>
          <p:cNvPr id="6" name="SK-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5475" y="1786235"/>
            <a:ext cx="333375" cy="266700"/>
          </a:xfrm>
          <a:prstGeom prst="rect">
            <a:avLst/>
          </a:prstGeom>
        </p:spPr>
      </p:pic>
      <p:pic>
        <p:nvPicPr>
          <p:cNvPr id="7" name="SK-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7950" y="1478161"/>
            <a:ext cx="3555950" cy="1842195"/>
          </a:xfrm>
          <a:prstGeom prst="rect">
            <a:avLst/>
          </a:prstGeom>
        </p:spPr>
      </p:pic>
      <p:pic>
        <p:nvPicPr>
          <p:cNvPr id="8" name="SK-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1926" y="1786235"/>
            <a:ext cx="333375" cy="266700"/>
          </a:xfrm>
          <a:prstGeom prst="rect">
            <a:avLst/>
          </a:prstGeom>
        </p:spPr>
      </p:pic>
      <p:pic>
        <p:nvPicPr>
          <p:cNvPr id="9" name="SK-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64401" y="1478161"/>
            <a:ext cx="3556099" cy="1842195"/>
          </a:xfrm>
          <a:prstGeom prst="rect">
            <a:avLst/>
          </a:prstGeom>
        </p:spPr>
      </p:pic>
      <p:pic>
        <p:nvPicPr>
          <p:cNvPr id="10" name="SK-2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058525" y="1786235"/>
            <a:ext cx="333375" cy="266700"/>
          </a:xfrm>
          <a:prstGeom prst="rect">
            <a:avLst/>
          </a:prstGeom>
        </p:spPr>
      </p:pic>
      <p:pic>
        <p:nvPicPr>
          <p:cNvPr id="11" name="SK-2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" y="3510855"/>
            <a:ext cx="3555950" cy="1842195"/>
          </a:xfrm>
          <a:prstGeom prst="rect">
            <a:avLst/>
          </a:prstGeom>
        </p:spPr>
      </p:pic>
      <p:pic>
        <p:nvPicPr>
          <p:cNvPr id="12" name="SK-2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65475" y="3818930"/>
            <a:ext cx="333375" cy="266700"/>
          </a:xfrm>
          <a:prstGeom prst="rect">
            <a:avLst/>
          </a:prstGeom>
        </p:spPr>
      </p:pic>
      <p:pic>
        <p:nvPicPr>
          <p:cNvPr id="13" name="SK-2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17950" y="3510855"/>
            <a:ext cx="3555950" cy="1842195"/>
          </a:xfrm>
          <a:prstGeom prst="rect">
            <a:avLst/>
          </a:prstGeom>
        </p:spPr>
      </p:pic>
      <p:pic>
        <p:nvPicPr>
          <p:cNvPr id="14" name="SK-2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11926" y="3818930"/>
            <a:ext cx="333375" cy="266700"/>
          </a:xfrm>
          <a:prstGeom prst="rect">
            <a:avLst/>
          </a:prstGeom>
        </p:spPr>
      </p:pic>
      <p:pic>
        <p:nvPicPr>
          <p:cNvPr id="15" name="SK-2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64401" y="3510855"/>
            <a:ext cx="3556099" cy="1842195"/>
          </a:xfrm>
          <a:prstGeom prst="rect">
            <a:avLst/>
          </a:prstGeom>
        </p:spPr>
      </p:pic>
      <p:pic>
        <p:nvPicPr>
          <p:cNvPr id="16" name="SK-2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58525" y="3818930"/>
            <a:ext cx="333375" cy="266700"/>
          </a:xfrm>
          <a:prstGeom prst="rect">
            <a:avLst/>
          </a:prstGeom>
        </p:spPr>
      </p:pic>
      <p:pic>
        <p:nvPicPr>
          <p:cNvPr id="17" name="SK-2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71500" y="5657850"/>
            <a:ext cx="11049000" cy="819150"/>
          </a:xfrm>
          <a:prstGeom prst="rect">
            <a:avLst/>
          </a:prstGeom>
        </p:spPr>
      </p:pic>
      <p:pic>
        <p:nvPicPr>
          <p:cNvPr id="18" name="SK-2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00100" y="5876925"/>
            <a:ext cx="381000" cy="381000"/>
          </a:xfrm>
          <a:prstGeom prst="rect">
            <a:avLst/>
          </a:prstGeom>
        </p:spPr>
      </p:pic>
      <p:pic>
        <p:nvPicPr>
          <p:cNvPr id="19" name="SK-2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47725" y="5953125"/>
            <a:ext cx="285750" cy="228600"/>
          </a:xfrm>
          <a:prstGeom prst="rect">
            <a:avLst/>
          </a:prstGeom>
        </p:spPr>
      </p:pic>
      <p:pic>
        <p:nvPicPr>
          <p:cNvPr id="20" name="SK-2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71600" y="5810250"/>
            <a:ext cx="9944100" cy="247650"/>
          </a:xfrm>
          <a:prstGeom prst="rect">
            <a:avLst/>
          </a:prstGeom>
        </p:spPr>
      </p:pic>
      <p:sp>
        <p:nvSpPr>
          <p:cNvPr id="21" name="SK-2-text-20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Presentation Structure and Agenda</a:t>
            </a:r>
            <a:endParaRPr lang="en-US" sz="2700" dirty="0"/>
          </a:p>
        </p:txBody>
      </p:sp>
      <p:sp>
        <p:nvSpPr>
          <p:cNvPr id="22" name="SK-2-text-21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23" name="SK-2-text-22"/>
          <p:cNvSpPr/>
          <p:nvPr/>
        </p:nvSpPr>
        <p:spPr>
          <a:xfrm>
            <a:off x="800100" y="1735336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01</a:t>
            </a:r>
            <a:endParaRPr lang="en-US" sz="1800" dirty="0"/>
          </a:p>
        </p:txBody>
      </p:sp>
      <p:sp>
        <p:nvSpPr>
          <p:cNvPr id="24" name="SK-2-text-23"/>
          <p:cNvSpPr/>
          <p:nvPr/>
        </p:nvSpPr>
        <p:spPr>
          <a:xfrm>
            <a:off x="800100" y="2259211"/>
            <a:ext cx="309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Introduction &amp; Case Study Context</a:t>
            </a:r>
            <a:endParaRPr lang="en-US" sz="1500" dirty="0"/>
          </a:p>
        </p:txBody>
      </p:sp>
      <p:sp>
        <p:nvSpPr>
          <p:cNvPr id="25" name="SK-2-text-24"/>
          <p:cNvSpPr/>
          <p:nvPr/>
        </p:nvSpPr>
        <p:spPr>
          <a:xfrm>
            <a:off x="4546550" y="1735336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02</a:t>
            </a:r>
            <a:endParaRPr lang="en-US" sz="1800" dirty="0"/>
          </a:p>
        </p:txBody>
      </p:sp>
      <p:sp>
        <p:nvSpPr>
          <p:cNvPr id="26" name="SK-2-text-25"/>
          <p:cNvSpPr/>
          <p:nvPr/>
        </p:nvSpPr>
        <p:spPr>
          <a:xfrm>
            <a:off x="4546550" y="2259211"/>
            <a:ext cx="309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Issues Impacting Sales Stagnation</a:t>
            </a:r>
            <a:endParaRPr lang="en-US" sz="1500" dirty="0"/>
          </a:p>
        </p:txBody>
      </p:sp>
      <p:sp>
        <p:nvSpPr>
          <p:cNvPr id="27" name="SK-2-text-26"/>
          <p:cNvSpPr/>
          <p:nvPr/>
        </p:nvSpPr>
        <p:spPr>
          <a:xfrm>
            <a:off x="8293001" y="1735336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03</a:t>
            </a:r>
            <a:endParaRPr lang="en-US" sz="1800" dirty="0"/>
          </a:p>
        </p:txBody>
      </p:sp>
      <p:sp>
        <p:nvSpPr>
          <p:cNvPr id="28" name="SK-2-text-27"/>
          <p:cNvSpPr/>
          <p:nvPr/>
        </p:nvSpPr>
        <p:spPr>
          <a:xfrm>
            <a:off x="8293001" y="2259211"/>
            <a:ext cx="3898999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PESTEL Analysis Framework</a:t>
            </a:r>
            <a:endParaRPr lang="en-US" sz="1500" dirty="0"/>
          </a:p>
        </p:txBody>
      </p:sp>
      <p:sp>
        <p:nvSpPr>
          <p:cNvPr id="29" name="SK-2-text-28"/>
          <p:cNvSpPr/>
          <p:nvPr/>
        </p:nvSpPr>
        <p:spPr>
          <a:xfrm>
            <a:off x="800100" y="3768030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04</a:t>
            </a:r>
            <a:endParaRPr lang="en-US" sz="1800" dirty="0"/>
          </a:p>
        </p:txBody>
      </p:sp>
      <p:sp>
        <p:nvSpPr>
          <p:cNvPr id="30" name="SK-2-text-29"/>
          <p:cNvSpPr/>
          <p:nvPr/>
        </p:nvSpPr>
        <p:spPr>
          <a:xfrm>
            <a:off x="800100" y="4291905"/>
            <a:ext cx="649605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Fishbone Root Cause Analysis</a:t>
            </a:r>
            <a:endParaRPr lang="en-US" sz="1500" dirty="0"/>
          </a:p>
        </p:txBody>
      </p:sp>
      <p:sp>
        <p:nvSpPr>
          <p:cNvPr id="31" name="SK-2-text-30"/>
          <p:cNvSpPr/>
          <p:nvPr/>
        </p:nvSpPr>
        <p:spPr>
          <a:xfrm>
            <a:off x="4546550" y="3768030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05</a:t>
            </a:r>
            <a:endParaRPr lang="en-US" sz="1800" dirty="0"/>
          </a:p>
        </p:txBody>
      </p:sp>
      <p:sp>
        <p:nvSpPr>
          <p:cNvPr id="32" name="SK-2-text-31"/>
          <p:cNvSpPr/>
          <p:nvPr/>
        </p:nvSpPr>
        <p:spPr>
          <a:xfrm>
            <a:off x="4546550" y="4291905"/>
            <a:ext cx="309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Key Findings &amp; Strategic Advice</a:t>
            </a:r>
            <a:endParaRPr lang="en-US" sz="1500" dirty="0"/>
          </a:p>
        </p:txBody>
      </p:sp>
      <p:sp>
        <p:nvSpPr>
          <p:cNvPr id="33" name="SK-2-text-32"/>
          <p:cNvSpPr/>
          <p:nvPr/>
        </p:nvSpPr>
        <p:spPr>
          <a:xfrm>
            <a:off x="8293001" y="3768030"/>
            <a:ext cx="10287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>
                    <a:alpha val="50000"/>
                  </a:srgbClr>
                </a:solidFill>
              </a:rPr>
              <a:t>06</a:t>
            </a:r>
            <a:endParaRPr lang="en-US" sz="1800" dirty="0"/>
          </a:p>
        </p:txBody>
      </p:sp>
      <p:sp>
        <p:nvSpPr>
          <p:cNvPr id="34" name="SK-2-text-33"/>
          <p:cNvSpPr/>
          <p:nvPr/>
        </p:nvSpPr>
        <p:spPr>
          <a:xfrm>
            <a:off x="8293001" y="4291905"/>
            <a:ext cx="3898999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Supporting Reference List</a:t>
            </a:r>
            <a:endParaRPr lang="en-US" sz="1500" dirty="0"/>
          </a:p>
        </p:txBody>
      </p:sp>
      <p:sp>
        <p:nvSpPr>
          <p:cNvPr id="35" name="SK-2-text-34"/>
          <p:cNvSpPr/>
          <p:nvPr/>
        </p:nvSpPr>
        <p:spPr>
          <a:xfrm>
            <a:off x="1466850" y="5810250"/>
            <a:ext cx="9829800" cy="2476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900" b="1" kern="0" spc="30" dirty="0">
                <a:solidFill>
                  <a:srgbClr val="FFFFFF"/>
                </a:solidFill>
              </a:rPr>
              <a:t>CONSULTANT PERSPECTIVE</a:t>
            </a:r>
            <a:endParaRPr lang="en-US" sz="900" dirty="0"/>
          </a:p>
        </p:txBody>
      </p:sp>
      <p:sp>
        <p:nvSpPr>
          <p:cNvPr id="36" name="SK-2-text-35"/>
          <p:cNvSpPr/>
          <p:nvPr/>
        </p:nvSpPr>
        <p:spPr>
          <a:xfrm>
            <a:off x="1371600" y="6096000"/>
            <a:ext cx="108204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i="1" dirty="0">
                <a:solidFill>
                  <a:srgbClr val="5E5954"/>
                </a:solidFill>
              </a:rPr>
              <a:t>Acting as a business consultant commissioned by Basil to research and present findings on the factors causing sales stagnation.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-img-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3-img-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3-img-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1287661"/>
            <a:ext cx="4267200" cy="5322689"/>
          </a:xfrm>
          <a:prstGeom prst="rect">
            <a:avLst/>
          </a:prstGeom>
        </p:spPr>
      </p:pic>
      <p:pic>
        <p:nvPicPr>
          <p:cNvPr id="6" name="SK-3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1525786"/>
            <a:ext cx="285750" cy="228600"/>
          </a:xfrm>
          <a:prstGeom prst="rect">
            <a:avLst/>
          </a:prstGeom>
        </p:spPr>
      </p:pic>
      <p:pic>
        <p:nvPicPr>
          <p:cNvPr id="7" name="SK-3-img-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3962102"/>
            <a:ext cx="1676400" cy="257175"/>
          </a:xfrm>
          <a:prstGeom prst="rect">
            <a:avLst/>
          </a:prstGeom>
        </p:spPr>
      </p:pic>
      <p:pic>
        <p:nvPicPr>
          <p:cNvPr id="8" name="SK-3-img-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2700" y="3962102"/>
            <a:ext cx="1238250" cy="257175"/>
          </a:xfrm>
          <a:prstGeom prst="rect">
            <a:avLst/>
          </a:prstGeom>
        </p:spPr>
      </p:pic>
      <p:pic>
        <p:nvPicPr>
          <p:cNvPr id="9" name="SK-3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4276427"/>
            <a:ext cx="1114425" cy="257175"/>
          </a:xfrm>
          <a:prstGeom prst="rect">
            <a:avLst/>
          </a:prstGeom>
        </p:spPr>
      </p:pic>
      <p:pic>
        <p:nvPicPr>
          <p:cNvPr id="10" name="SK-3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0725" y="4276427"/>
            <a:ext cx="1628775" cy="257175"/>
          </a:xfrm>
          <a:prstGeom prst="rect">
            <a:avLst/>
          </a:prstGeom>
        </p:spPr>
      </p:pic>
      <p:pic>
        <p:nvPicPr>
          <p:cNvPr id="11" name="SK-3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0100" y="4657427"/>
            <a:ext cx="3810000" cy="647700"/>
          </a:xfrm>
          <a:prstGeom prst="rect">
            <a:avLst/>
          </a:prstGeom>
        </p:spPr>
      </p:pic>
      <p:pic>
        <p:nvPicPr>
          <p:cNvPr id="12" name="SK-3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2500" y="4797772"/>
            <a:ext cx="190500" cy="152400"/>
          </a:xfrm>
          <a:prstGeom prst="rect">
            <a:avLst/>
          </a:prstGeom>
        </p:spPr>
      </p:pic>
      <p:pic>
        <p:nvPicPr>
          <p:cNvPr id="13" name="SK-3-img-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19700" y="1287661"/>
            <a:ext cx="6400800" cy="5322689"/>
          </a:xfrm>
          <a:prstGeom prst="rect">
            <a:avLst/>
          </a:prstGeom>
        </p:spPr>
      </p:pic>
      <p:pic>
        <p:nvPicPr>
          <p:cNvPr id="14" name="SK-3-img-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48300" y="1487686"/>
            <a:ext cx="285750" cy="228600"/>
          </a:xfrm>
          <a:prstGeom prst="rect">
            <a:avLst/>
          </a:prstGeom>
        </p:spPr>
      </p:pic>
      <p:pic>
        <p:nvPicPr>
          <p:cNvPr id="15" name="SK-3-img-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48300" y="1897261"/>
            <a:ext cx="5924550" cy="4124325"/>
          </a:xfrm>
          <a:prstGeom prst="rect">
            <a:avLst/>
          </a:prstGeom>
        </p:spPr>
      </p:pic>
      <p:sp>
        <p:nvSpPr>
          <p:cNvPr id="16" name="SK-3-text-15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Case Study Context: Basil's Bakery</a:t>
            </a:r>
            <a:endParaRPr lang="en-US" sz="2700" dirty="0"/>
          </a:p>
        </p:txBody>
      </p:sp>
      <p:sp>
        <p:nvSpPr>
          <p:cNvPr id="17" name="SK-3-text-16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18" name="SK-3-text-17"/>
          <p:cNvSpPr/>
          <p:nvPr/>
        </p:nvSpPr>
        <p:spPr>
          <a:xfrm>
            <a:off x="1200150" y="1468636"/>
            <a:ext cx="450342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2D2926"/>
                </a:solidFill>
              </a:rPr>
              <a:t>Business Profile</a:t>
            </a:r>
            <a:endParaRPr lang="en-US" sz="1800" dirty="0"/>
          </a:p>
        </p:txBody>
      </p:sp>
      <p:sp>
        <p:nvSpPr>
          <p:cNvPr id="19" name="SK-3-text-18"/>
          <p:cNvSpPr/>
          <p:nvPr/>
        </p:nvSpPr>
        <p:spPr>
          <a:xfrm>
            <a:off x="800100" y="1935361"/>
            <a:ext cx="7612380" cy="27429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60"/>
              </a:lnSpc>
              <a:buNone/>
            </a:pPr>
            <a:r>
              <a:rPr lang="en-US" sz="1350" b="1" dirty="0">
                <a:solidFill>
                  <a:srgbClr val="8B4513"/>
                </a:solidFill>
              </a:rPr>
              <a:t>Founder:</a:t>
            </a:r>
            <a:r>
              <a:rPr lang="en-US" sz="1350" dirty="0">
                <a:solidFill>
                  <a:srgbClr val="5E5954"/>
                </a:solidFill>
              </a:rPr>
              <a:t> Basil (Master Artisan Baker)</a:t>
            </a:r>
            <a:endParaRPr lang="en-US" sz="1350" dirty="0"/>
          </a:p>
        </p:txBody>
      </p:sp>
      <p:sp>
        <p:nvSpPr>
          <p:cNvPr id="20" name="SK-3-text-19"/>
          <p:cNvSpPr/>
          <p:nvPr/>
        </p:nvSpPr>
        <p:spPr>
          <a:xfrm>
            <a:off x="800100" y="2304901"/>
            <a:ext cx="7200900" cy="27429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60"/>
              </a:lnSpc>
              <a:buNone/>
            </a:pPr>
            <a:r>
              <a:rPr lang="en-US" sz="1350" b="1" dirty="0">
                <a:solidFill>
                  <a:srgbClr val="8B4513"/>
                </a:solidFill>
              </a:rPr>
              <a:t>Location:</a:t>
            </a:r>
            <a:r>
              <a:rPr lang="en-US" sz="1350" dirty="0">
                <a:solidFill>
                  <a:srgbClr val="5E5954"/>
                </a:solidFill>
              </a:rPr>
              <a:t> Retail Park, Coventry, UK</a:t>
            </a:r>
            <a:endParaRPr lang="en-US" sz="1350" dirty="0"/>
          </a:p>
        </p:txBody>
      </p:sp>
      <p:sp>
        <p:nvSpPr>
          <p:cNvPr id="21" name="SK-3-text-20"/>
          <p:cNvSpPr/>
          <p:nvPr/>
        </p:nvSpPr>
        <p:spPr>
          <a:xfrm>
            <a:off x="800100" y="2674441"/>
            <a:ext cx="3810000" cy="5485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60"/>
              </a:lnSpc>
              <a:buNone/>
            </a:pPr>
            <a:r>
              <a:rPr lang="en-US" sz="1350" b="1" dirty="0">
                <a:solidFill>
                  <a:srgbClr val="8B4513"/>
                </a:solidFill>
              </a:rPr>
              <a:t>Philosophy:</a:t>
            </a:r>
            <a:r>
              <a:rPr lang="en-US" sz="1350" dirty="0">
                <a:solidFill>
                  <a:srgbClr val="5E5954"/>
                </a:solidFill>
              </a:rPr>
              <a:t> Organic, High-Quality Artisan Goods</a:t>
            </a:r>
            <a:endParaRPr lang="en-US" sz="1350" dirty="0"/>
          </a:p>
        </p:txBody>
      </p:sp>
      <p:sp>
        <p:nvSpPr>
          <p:cNvPr id="22" name="SK-3-text-21"/>
          <p:cNvSpPr/>
          <p:nvPr/>
        </p:nvSpPr>
        <p:spPr>
          <a:xfrm>
            <a:off x="800100" y="3318272"/>
            <a:ext cx="3810000" cy="5485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160"/>
              </a:lnSpc>
              <a:buNone/>
            </a:pPr>
            <a:r>
              <a:rPr lang="en-US" sz="1350" b="1" dirty="0">
                <a:solidFill>
                  <a:srgbClr val="8B4513"/>
                </a:solidFill>
              </a:rPr>
              <a:t>Key Clientele:</a:t>
            </a:r>
            <a:r>
              <a:rPr lang="en-US" sz="1350" dirty="0">
                <a:solidFill>
                  <a:srgbClr val="5E5954"/>
                </a:solidFill>
              </a:rPr>
              <a:t> Local shoppers, office &amp; industrial workers</a:t>
            </a:r>
            <a:endParaRPr lang="en-US" sz="1350" dirty="0"/>
          </a:p>
        </p:txBody>
      </p:sp>
      <p:sp>
        <p:nvSpPr>
          <p:cNvPr id="23" name="SK-3-text-22"/>
          <p:cNvSpPr/>
          <p:nvPr/>
        </p:nvSpPr>
        <p:spPr>
          <a:xfrm>
            <a:off x="914400" y="3962102"/>
            <a:ext cx="2563784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050" dirty="0">
                <a:solidFill>
                  <a:srgbClr val="5E5954"/>
                </a:solidFill>
              </a:rPr>
              <a:t>Contemporary Cakes</a:t>
            </a:r>
            <a:endParaRPr lang="en-US" sz="1050" dirty="0"/>
          </a:p>
        </p:txBody>
      </p:sp>
      <p:sp>
        <p:nvSpPr>
          <p:cNvPr id="24" name="SK-3-text-23"/>
          <p:cNvSpPr/>
          <p:nvPr/>
        </p:nvSpPr>
        <p:spPr>
          <a:xfrm>
            <a:off x="2667000" y="3962102"/>
            <a:ext cx="190289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050" dirty="0">
                <a:solidFill>
                  <a:srgbClr val="5E5954"/>
                </a:solidFill>
              </a:rPr>
              <a:t>Artisan Breads</a:t>
            </a:r>
            <a:endParaRPr lang="en-US" sz="1050" dirty="0"/>
          </a:p>
        </p:txBody>
      </p:sp>
      <p:sp>
        <p:nvSpPr>
          <p:cNvPr id="25" name="SK-3-text-24"/>
          <p:cNvSpPr/>
          <p:nvPr/>
        </p:nvSpPr>
        <p:spPr>
          <a:xfrm>
            <a:off x="914400" y="4276427"/>
            <a:ext cx="172974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050" dirty="0">
                <a:solidFill>
                  <a:srgbClr val="5E5954"/>
                </a:solidFill>
              </a:rPr>
              <a:t>Fine Pastries</a:t>
            </a:r>
            <a:endParaRPr lang="en-US" sz="1050" dirty="0"/>
          </a:p>
        </p:txBody>
      </p:sp>
      <p:sp>
        <p:nvSpPr>
          <p:cNvPr id="26" name="SK-3-text-25"/>
          <p:cNvSpPr/>
          <p:nvPr/>
        </p:nvSpPr>
        <p:spPr>
          <a:xfrm>
            <a:off x="2105025" y="4276427"/>
            <a:ext cx="268986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050" dirty="0">
                <a:solidFill>
                  <a:srgbClr val="5E5954"/>
                </a:solidFill>
              </a:rPr>
              <a:t>Organic Ingredients</a:t>
            </a:r>
            <a:endParaRPr lang="en-US" sz="1050" dirty="0"/>
          </a:p>
        </p:txBody>
      </p:sp>
      <p:sp>
        <p:nvSpPr>
          <p:cNvPr id="27" name="SK-3-text-26"/>
          <p:cNvSpPr/>
          <p:nvPr/>
        </p:nvSpPr>
        <p:spPr>
          <a:xfrm>
            <a:off x="1143000" y="4657427"/>
            <a:ext cx="3505200" cy="647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D32F2F"/>
                </a:solidFill>
              </a:rPr>
              <a:t> Current Concern: Business Viability Questioned</a:t>
            </a:r>
            <a:endParaRPr lang="en-US" sz="1200" dirty="0"/>
          </a:p>
        </p:txBody>
      </p:sp>
      <p:sp>
        <p:nvSpPr>
          <p:cNvPr id="28" name="SK-3-text-27"/>
          <p:cNvSpPr/>
          <p:nvPr/>
        </p:nvSpPr>
        <p:spPr>
          <a:xfrm>
            <a:off x="5848350" y="1430536"/>
            <a:ext cx="634365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2D2926"/>
                </a:solidFill>
              </a:rPr>
              <a:t>Sales Performance Timeline</a:t>
            </a:r>
            <a:endParaRPr lang="en-US" sz="1800" dirty="0"/>
          </a:p>
        </p:txBody>
      </p:sp>
      <p:sp>
        <p:nvSpPr>
          <p:cNvPr id="29" name="SK-3-text-28"/>
          <p:cNvSpPr/>
          <p:nvPr/>
        </p:nvSpPr>
        <p:spPr>
          <a:xfrm>
            <a:off x="5410200" y="6097786"/>
            <a:ext cx="6019800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050" i="1" dirty="0">
                <a:solidFill>
                  <a:srgbClr val="8C867E"/>
                </a:solidFill>
              </a:rPr>
              <a:t>Sales stagnated at ~25% below 2019 levels since 2023.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287661"/>
            <a:ext cx="5381625" cy="1602730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1401961"/>
            <a:ext cx="381000" cy="381000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438" y="1497211"/>
            <a:ext cx="238125" cy="190500"/>
          </a:xfrm>
          <a:prstGeom prst="rect">
            <a:avLst/>
          </a:prstGeom>
        </p:spPr>
      </p:pic>
      <p:pic>
        <p:nvPicPr>
          <p:cNvPr id="8" name="SK-4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" y="3080891"/>
            <a:ext cx="5381625" cy="1602730"/>
          </a:xfrm>
          <a:prstGeom prst="rect">
            <a:avLst/>
          </a:prstGeom>
        </p:spPr>
      </p:pic>
      <p:pic>
        <p:nvPicPr>
          <p:cNvPr id="9" name="SK-4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3195191"/>
            <a:ext cx="381000" cy="381000"/>
          </a:xfrm>
          <a:prstGeom prst="rect">
            <a:avLst/>
          </a:prstGeom>
        </p:spPr>
      </p:pic>
      <p:pic>
        <p:nvPicPr>
          <p:cNvPr id="10" name="SK-4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438" y="3290441"/>
            <a:ext cx="238125" cy="190500"/>
          </a:xfrm>
          <a:prstGeom prst="rect">
            <a:avLst/>
          </a:prstGeom>
        </p:spPr>
      </p:pic>
      <p:pic>
        <p:nvPicPr>
          <p:cNvPr id="11" name="SK-4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" y="4874121"/>
            <a:ext cx="5381625" cy="1602730"/>
          </a:xfrm>
          <a:prstGeom prst="rect">
            <a:avLst/>
          </a:prstGeom>
        </p:spPr>
      </p:pic>
      <p:pic>
        <p:nvPicPr>
          <p:cNvPr id="12" name="SK-4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00" y="4988421"/>
            <a:ext cx="381000" cy="381000"/>
          </a:xfrm>
          <a:prstGeom prst="rect">
            <a:avLst/>
          </a:prstGeom>
        </p:spPr>
      </p:pic>
      <p:pic>
        <p:nvPicPr>
          <p:cNvPr id="13" name="SK-4-img-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3438" y="5083671"/>
            <a:ext cx="238125" cy="190500"/>
          </a:xfrm>
          <a:prstGeom prst="rect">
            <a:avLst/>
          </a:prstGeom>
        </p:spPr>
      </p:pic>
      <p:pic>
        <p:nvPicPr>
          <p:cNvPr id="14" name="SK-4-img-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38875" y="1287661"/>
            <a:ext cx="5381625" cy="1905000"/>
          </a:xfrm>
          <a:prstGeom prst="rect">
            <a:avLst/>
          </a:prstGeom>
        </p:spPr>
      </p:pic>
      <p:pic>
        <p:nvPicPr>
          <p:cNvPr id="15" name="SK-4-img-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38875" y="1287661"/>
            <a:ext cx="5381625" cy="1905000"/>
          </a:xfrm>
          <a:prstGeom prst="rect">
            <a:avLst/>
          </a:prstGeom>
        </p:spPr>
      </p:pic>
      <p:pic>
        <p:nvPicPr>
          <p:cNvPr id="16" name="SK-4-img-15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38875" y="3383161"/>
            <a:ext cx="5381625" cy="1451670"/>
          </a:xfrm>
          <a:prstGeom prst="rect">
            <a:avLst/>
          </a:prstGeom>
        </p:spPr>
      </p:pic>
      <p:pic>
        <p:nvPicPr>
          <p:cNvPr id="17" name="SK-4-img-1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75" y="3497461"/>
            <a:ext cx="381000" cy="381000"/>
          </a:xfrm>
          <a:prstGeom prst="rect">
            <a:avLst/>
          </a:prstGeom>
        </p:spPr>
      </p:pic>
      <p:pic>
        <p:nvPicPr>
          <p:cNvPr id="18" name="SK-4-img-1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00813" y="3592711"/>
            <a:ext cx="238125" cy="190500"/>
          </a:xfrm>
          <a:prstGeom prst="rect">
            <a:avLst/>
          </a:prstGeom>
        </p:spPr>
      </p:pic>
      <p:pic>
        <p:nvPicPr>
          <p:cNvPr id="19" name="SK-4-img-18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238875" y="5025330"/>
            <a:ext cx="5381625" cy="1451670"/>
          </a:xfrm>
          <a:prstGeom prst="rect">
            <a:avLst/>
          </a:prstGeom>
        </p:spPr>
      </p:pic>
      <p:pic>
        <p:nvPicPr>
          <p:cNvPr id="20" name="SK-4-img-1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9375" y="5139630"/>
            <a:ext cx="381000" cy="381000"/>
          </a:xfrm>
          <a:prstGeom prst="rect">
            <a:avLst/>
          </a:prstGeom>
        </p:spPr>
      </p:pic>
      <p:pic>
        <p:nvPicPr>
          <p:cNvPr id="21" name="SK-4-img-20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500813" y="5234880"/>
            <a:ext cx="238125" cy="190500"/>
          </a:xfrm>
          <a:prstGeom prst="rect">
            <a:avLst/>
          </a:prstGeom>
        </p:spPr>
      </p:pic>
      <p:sp>
        <p:nvSpPr>
          <p:cNvPr id="22" name="SK-4-text-21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Primary Issues Impacting Sales Stagnation</a:t>
            </a:r>
            <a:endParaRPr lang="en-US" sz="2700" dirty="0"/>
          </a:p>
        </p:txBody>
      </p:sp>
      <p:sp>
        <p:nvSpPr>
          <p:cNvPr id="23" name="SK-4-text-22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24" name="SK-4-text-23"/>
          <p:cNvSpPr/>
          <p:nvPr/>
        </p:nvSpPr>
        <p:spPr>
          <a:xfrm>
            <a:off x="1257300" y="1435298"/>
            <a:ext cx="588835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Declining Park Footfall</a:t>
            </a:r>
            <a:endParaRPr lang="en-US" sz="1650" dirty="0"/>
          </a:p>
        </p:txBody>
      </p:sp>
      <p:sp>
        <p:nvSpPr>
          <p:cNvPr id="25" name="SK-4-text-24"/>
          <p:cNvSpPr/>
          <p:nvPr/>
        </p:nvSpPr>
        <p:spPr>
          <a:xfrm>
            <a:off x="762000" y="1859161"/>
            <a:ext cx="5000625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Noticeable decline in retail park visitors post-2019. High vacancy rates with unlet units and </a:t>
            </a:r>
            <a:r>
              <a:rPr lang="en-US" sz="1200" b="1" dirty="0">
                <a:solidFill>
                  <a:srgbClr val="8B4513"/>
                </a:solidFill>
              </a:rPr>
              <a:t>redundancies</a:t>
            </a:r>
            <a:r>
              <a:rPr lang="en-US" sz="1200" dirty="0">
                <a:solidFill>
                  <a:srgbClr val="5E5954"/>
                </a:solidFill>
              </a:rPr>
              <a:t> among local shop workers have eroded the core customer base.</a:t>
            </a:r>
            <a:endParaRPr lang="en-US" sz="1200" dirty="0"/>
          </a:p>
        </p:txBody>
      </p:sp>
      <p:sp>
        <p:nvSpPr>
          <p:cNvPr id="26" name="SK-4-text-25"/>
          <p:cNvSpPr/>
          <p:nvPr/>
        </p:nvSpPr>
        <p:spPr>
          <a:xfrm>
            <a:off x="1257300" y="3228529"/>
            <a:ext cx="689419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Absence of Delivery Service</a:t>
            </a:r>
            <a:endParaRPr lang="en-US" sz="1650" dirty="0"/>
          </a:p>
        </p:txBody>
      </p:sp>
      <p:sp>
        <p:nvSpPr>
          <p:cNvPr id="27" name="SK-4-text-26"/>
          <p:cNvSpPr/>
          <p:nvPr/>
        </p:nvSpPr>
        <p:spPr>
          <a:xfrm>
            <a:off x="762000" y="3652391"/>
            <a:ext cx="5000625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Unmet demand from customers seeking convenience. Basil is </a:t>
            </a:r>
            <a:r>
              <a:rPr lang="en-US" sz="1200" b="1" dirty="0">
                <a:solidFill>
                  <a:srgbClr val="8B4513"/>
                </a:solidFill>
              </a:rPr>
              <a:t>constrained onsite</a:t>
            </a:r>
            <a:r>
              <a:rPr lang="en-US" sz="1200" dirty="0">
                <a:solidFill>
                  <a:srgbClr val="5E5954"/>
                </a:solidFill>
              </a:rPr>
              <a:t> by production duties, leaving a significant market gap for off-site consumers.</a:t>
            </a:r>
            <a:endParaRPr lang="en-US" sz="1200" dirty="0"/>
          </a:p>
        </p:txBody>
      </p:sp>
      <p:sp>
        <p:nvSpPr>
          <p:cNvPr id="28" name="SK-4-text-27"/>
          <p:cNvSpPr/>
          <p:nvPr/>
        </p:nvSpPr>
        <p:spPr>
          <a:xfrm>
            <a:off x="1257300" y="5021759"/>
            <a:ext cx="613981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Friction in Pre-Ordering</a:t>
            </a:r>
            <a:endParaRPr lang="en-US" sz="1650" dirty="0"/>
          </a:p>
        </p:txBody>
      </p:sp>
      <p:sp>
        <p:nvSpPr>
          <p:cNvPr id="29" name="SK-4-text-28"/>
          <p:cNvSpPr/>
          <p:nvPr/>
        </p:nvSpPr>
        <p:spPr>
          <a:xfrm>
            <a:off x="762000" y="5445621"/>
            <a:ext cx="5000625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Reliance on phone-based orders leads to </a:t>
            </a:r>
            <a:r>
              <a:rPr lang="en-US" sz="1200" b="1" dirty="0">
                <a:solidFill>
                  <a:srgbClr val="8B4513"/>
                </a:solidFill>
              </a:rPr>
              <a:t>missed calls</a:t>
            </a:r>
            <a:r>
              <a:rPr lang="en-US" sz="1200" dirty="0">
                <a:solidFill>
                  <a:srgbClr val="5E5954"/>
                </a:solidFill>
              </a:rPr>
              <a:t> during busy periods. High wait times discourage repeat business from time-sensitive office and warehouse workers.</a:t>
            </a:r>
            <a:endParaRPr lang="en-US" sz="1200" dirty="0"/>
          </a:p>
        </p:txBody>
      </p:sp>
      <p:sp>
        <p:nvSpPr>
          <p:cNvPr id="30" name="SK-4-text-29"/>
          <p:cNvSpPr/>
          <p:nvPr/>
        </p:nvSpPr>
        <p:spPr>
          <a:xfrm>
            <a:off x="6924675" y="3530798"/>
            <a:ext cx="513397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Remote Working Shift</a:t>
            </a:r>
            <a:endParaRPr lang="en-US" sz="1650" dirty="0"/>
          </a:p>
        </p:txBody>
      </p:sp>
      <p:sp>
        <p:nvSpPr>
          <p:cNvPr id="31" name="SK-4-text-30"/>
          <p:cNvSpPr/>
          <p:nvPr/>
        </p:nvSpPr>
        <p:spPr>
          <a:xfrm>
            <a:off x="6429375" y="3954661"/>
            <a:ext cx="5000625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Local office workers now work from home </a:t>
            </a:r>
            <a:r>
              <a:rPr lang="en-US" sz="1200" b="1" dirty="0">
                <a:solidFill>
                  <a:srgbClr val="8B4513"/>
                </a:solidFill>
              </a:rPr>
              <a:t>2+ days per week</a:t>
            </a:r>
            <a:r>
              <a:rPr lang="en-US" sz="1200" dirty="0">
                <a:solidFill>
                  <a:srgbClr val="5E5954"/>
                </a:solidFill>
              </a:rPr>
              <a:t>. This structural shift has permanently reduced daily lunchtime commuter footfall and impulse purchases.</a:t>
            </a:r>
            <a:endParaRPr lang="en-US" sz="1200" dirty="0"/>
          </a:p>
        </p:txBody>
      </p:sp>
      <p:sp>
        <p:nvSpPr>
          <p:cNvPr id="32" name="SK-4-text-31"/>
          <p:cNvSpPr/>
          <p:nvPr/>
        </p:nvSpPr>
        <p:spPr>
          <a:xfrm>
            <a:off x="6924675" y="5172968"/>
            <a:ext cx="526732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Rising Operational Overheads</a:t>
            </a:r>
            <a:endParaRPr lang="en-US" sz="1650" dirty="0"/>
          </a:p>
        </p:txBody>
      </p:sp>
      <p:sp>
        <p:nvSpPr>
          <p:cNvPr id="33" name="SK-4-text-32"/>
          <p:cNvSpPr/>
          <p:nvPr/>
        </p:nvSpPr>
        <p:spPr>
          <a:xfrm>
            <a:off x="6429375" y="5596830"/>
            <a:ext cx="5000625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Sharp increases in utilities, rent, and insurance. </a:t>
            </a:r>
            <a:r>
              <a:rPr lang="en-US" sz="1200" b="1" dirty="0">
                <a:solidFill>
                  <a:srgbClr val="8B4513"/>
                </a:solidFill>
              </a:rPr>
              <a:t>Organic ingredient costs</a:t>
            </a:r>
            <a:r>
              <a:rPr lang="en-US" sz="1200" dirty="0">
                <a:solidFill>
                  <a:srgbClr val="5E5954"/>
                </a:solidFill>
              </a:rPr>
              <a:t> are increasingly unpredictable due to crop vulnerability, complicating financial budgeting.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5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977330"/>
            <a:ext cx="304800" cy="228600"/>
          </a:xfrm>
          <a:prstGeom prst="rect">
            <a:avLst/>
          </a:prstGeom>
        </p:spPr>
      </p:pic>
      <p:pic>
        <p:nvPicPr>
          <p:cNvPr id="6" name="SK-5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2415480"/>
            <a:ext cx="57150" cy="57150"/>
          </a:xfrm>
          <a:prstGeom prst="rect">
            <a:avLst/>
          </a:prstGeom>
        </p:spPr>
      </p:pic>
      <p:pic>
        <p:nvPicPr>
          <p:cNvPr id="7" name="SK-5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3201293"/>
            <a:ext cx="57150" cy="57150"/>
          </a:xfrm>
          <a:prstGeom prst="rect">
            <a:avLst/>
          </a:prstGeom>
        </p:spPr>
      </p:pic>
      <p:pic>
        <p:nvPicPr>
          <p:cNvPr id="8" name="SK-5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" y="4177605"/>
            <a:ext cx="304800" cy="228600"/>
          </a:xfrm>
          <a:prstGeom prst="rect">
            <a:avLst/>
          </a:prstGeom>
        </p:spPr>
      </p:pic>
      <p:pic>
        <p:nvPicPr>
          <p:cNvPr id="9" name="SK-5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615755"/>
            <a:ext cx="57150" cy="57150"/>
          </a:xfrm>
          <a:prstGeom prst="rect">
            <a:avLst/>
          </a:prstGeom>
        </p:spPr>
      </p:pic>
      <p:pic>
        <p:nvPicPr>
          <p:cNvPr id="10" name="SK-5-img-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5401568"/>
            <a:ext cx="57150" cy="57150"/>
          </a:xfrm>
          <a:prstGeom prst="rect">
            <a:avLst/>
          </a:prstGeom>
        </p:spPr>
      </p:pic>
      <p:pic>
        <p:nvPicPr>
          <p:cNvPr id="11" name="SK-5-img-10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1200" y="1440061"/>
            <a:ext cx="9525" cy="5113139"/>
          </a:xfrm>
          <a:prstGeom prst="rect">
            <a:avLst/>
          </a:prstGeom>
        </p:spPr>
      </p:pic>
      <p:pic>
        <p:nvPicPr>
          <p:cNvPr id="12" name="SK-5-img-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1725" y="1977330"/>
            <a:ext cx="304800" cy="228600"/>
          </a:xfrm>
          <a:prstGeom prst="rect">
            <a:avLst/>
          </a:prstGeom>
        </p:spPr>
      </p:pic>
      <p:pic>
        <p:nvPicPr>
          <p:cNvPr id="13" name="SK-5-img-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11725" y="2415480"/>
            <a:ext cx="57150" cy="57150"/>
          </a:xfrm>
          <a:prstGeom prst="rect">
            <a:avLst/>
          </a:prstGeom>
        </p:spPr>
      </p:pic>
      <p:pic>
        <p:nvPicPr>
          <p:cNvPr id="14" name="SK-5-img-1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11725" y="3201293"/>
            <a:ext cx="57150" cy="57150"/>
          </a:xfrm>
          <a:prstGeom prst="rect">
            <a:avLst/>
          </a:prstGeom>
        </p:spPr>
      </p:pic>
      <p:pic>
        <p:nvPicPr>
          <p:cNvPr id="15" name="SK-5-img-14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11725" y="4177605"/>
            <a:ext cx="304800" cy="228600"/>
          </a:xfrm>
          <a:prstGeom prst="rect">
            <a:avLst/>
          </a:prstGeom>
        </p:spPr>
      </p:pic>
      <p:pic>
        <p:nvPicPr>
          <p:cNvPr id="16" name="SK-5-img-15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11725" y="4615755"/>
            <a:ext cx="57150" cy="57150"/>
          </a:xfrm>
          <a:prstGeom prst="rect">
            <a:avLst/>
          </a:prstGeom>
        </p:spPr>
      </p:pic>
      <p:pic>
        <p:nvPicPr>
          <p:cNvPr id="17" name="SK-5-img-16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11725" y="5401568"/>
            <a:ext cx="57150" cy="57150"/>
          </a:xfrm>
          <a:prstGeom prst="rect">
            <a:avLst/>
          </a:prstGeom>
        </p:spPr>
      </p:pic>
      <p:pic>
        <p:nvPicPr>
          <p:cNvPr id="18" name="SK-5-img-17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61424" y="1440061"/>
            <a:ext cx="9525" cy="5113139"/>
          </a:xfrm>
          <a:prstGeom prst="rect">
            <a:avLst/>
          </a:prstGeom>
        </p:spPr>
      </p:pic>
      <p:pic>
        <p:nvPicPr>
          <p:cNvPr id="19" name="SK-5-img-18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51949" y="1497211"/>
            <a:ext cx="304800" cy="228600"/>
          </a:xfrm>
          <a:prstGeom prst="rect">
            <a:avLst/>
          </a:prstGeom>
        </p:spPr>
      </p:pic>
      <p:pic>
        <p:nvPicPr>
          <p:cNvPr id="20" name="SK-5-img-19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51949" y="1935361"/>
            <a:ext cx="57150" cy="57150"/>
          </a:xfrm>
          <a:prstGeom prst="rect">
            <a:avLst/>
          </a:prstGeom>
        </p:spPr>
      </p:pic>
      <p:pic>
        <p:nvPicPr>
          <p:cNvPr id="21" name="SK-5-img-2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51949" y="2721173"/>
            <a:ext cx="57150" cy="57150"/>
          </a:xfrm>
          <a:prstGeom prst="rect">
            <a:avLst/>
          </a:prstGeom>
        </p:spPr>
      </p:pic>
      <p:pic>
        <p:nvPicPr>
          <p:cNvPr id="22" name="SK-5-img-21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451949" y="3697486"/>
            <a:ext cx="304800" cy="228600"/>
          </a:xfrm>
          <a:prstGeom prst="rect">
            <a:avLst/>
          </a:prstGeom>
        </p:spPr>
      </p:pic>
      <p:pic>
        <p:nvPicPr>
          <p:cNvPr id="23" name="SK-5-img-22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51949" y="4135636"/>
            <a:ext cx="57150" cy="57150"/>
          </a:xfrm>
          <a:prstGeom prst="rect">
            <a:avLst/>
          </a:prstGeom>
        </p:spPr>
      </p:pic>
      <p:pic>
        <p:nvPicPr>
          <p:cNvPr id="24" name="SK-5-img-23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51949" y="4921448"/>
            <a:ext cx="57150" cy="57150"/>
          </a:xfrm>
          <a:prstGeom prst="rect">
            <a:avLst/>
          </a:prstGeom>
        </p:spPr>
      </p:pic>
      <p:pic>
        <p:nvPicPr>
          <p:cNvPr id="25" name="SK-5-img-24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451949" y="6000750"/>
            <a:ext cx="3168700" cy="552450"/>
          </a:xfrm>
          <a:prstGeom prst="rect">
            <a:avLst/>
          </a:prstGeom>
        </p:spPr>
      </p:pic>
      <p:sp>
        <p:nvSpPr>
          <p:cNvPr id="26" name="SK-5-text-25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PESTEL Analysis: Macro-Environmental Factors</a:t>
            </a:r>
            <a:endParaRPr lang="en-US" sz="2700" dirty="0"/>
          </a:p>
        </p:txBody>
      </p:sp>
      <p:sp>
        <p:nvSpPr>
          <p:cNvPr id="27" name="SK-5-text-26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28" name="SK-5-text-27"/>
          <p:cNvSpPr/>
          <p:nvPr/>
        </p:nvSpPr>
        <p:spPr>
          <a:xfrm>
            <a:off x="990600" y="1920180"/>
            <a:ext cx="258318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Political</a:t>
            </a:r>
            <a:endParaRPr lang="en-US" sz="1800" dirty="0"/>
          </a:p>
        </p:txBody>
      </p:sp>
      <p:sp>
        <p:nvSpPr>
          <p:cNvPr id="29" name="SK-5-text-28"/>
          <p:cNvSpPr/>
          <p:nvPr/>
        </p:nvSpPr>
        <p:spPr>
          <a:xfrm>
            <a:off x="723900" y="2358330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Post-Brexit Trade:</a:t>
            </a:r>
            <a:r>
              <a:rPr lang="en-US" sz="1275" dirty="0">
                <a:solidFill>
                  <a:srgbClr val="5E5954"/>
                </a:solidFill>
              </a:rPr>
              <a:t> Increased complexity and costs for importing organic ingredients.</a:t>
            </a:r>
            <a:endParaRPr lang="en-US" sz="1275" dirty="0"/>
          </a:p>
        </p:txBody>
      </p:sp>
      <p:sp>
        <p:nvSpPr>
          <p:cNvPr id="30" name="SK-5-text-29"/>
          <p:cNvSpPr/>
          <p:nvPr/>
        </p:nvSpPr>
        <p:spPr>
          <a:xfrm>
            <a:off x="723900" y="3144143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Business Rates:</a:t>
            </a:r>
            <a:r>
              <a:rPr lang="en-US" sz="1275" dirty="0">
                <a:solidFill>
                  <a:srgbClr val="5E5954"/>
                </a:solidFill>
              </a:rPr>
              <a:t> Post-2020 increases placing heavy pressure on retail park SMEs.</a:t>
            </a:r>
            <a:endParaRPr lang="en-US" sz="1275" dirty="0"/>
          </a:p>
        </p:txBody>
      </p:sp>
      <p:sp>
        <p:nvSpPr>
          <p:cNvPr id="31" name="SK-5-text-30"/>
          <p:cNvSpPr/>
          <p:nvPr/>
        </p:nvSpPr>
        <p:spPr>
          <a:xfrm>
            <a:off x="990600" y="4120455"/>
            <a:ext cx="230886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Economic</a:t>
            </a:r>
            <a:endParaRPr lang="en-US" sz="1800" dirty="0"/>
          </a:p>
        </p:txBody>
      </p:sp>
      <p:sp>
        <p:nvSpPr>
          <p:cNvPr id="32" name="SK-5-text-31"/>
          <p:cNvSpPr/>
          <p:nvPr/>
        </p:nvSpPr>
        <p:spPr>
          <a:xfrm>
            <a:off x="723900" y="4558605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Cost-of-Living:</a:t>
            </a:r>
            <a:r>
              <a:rPr lang="en-US" sz="1275" dirty="0">
                <a:solidFill>
                  <a:srgbClr val="5E5954"/>
                </a:solidFill>
              </a:rPr>
              <a:t> Squeezed disposable income leading customers to cheaper alternatives.</a:t>
            </a:r>
            <a:endParaRPr lang="en-US" sz="1275" dirty="0"/>
          </a:p>
        </p:txBody>
      </p:sp>
      <p:sp>
        <p:nvSpPr>
          <p:cNvPr id="33" name="SK-5-text-32"/>
          <p:cNvSpPr/>
          <p:nvPr/>
        </p:nvSpPr>
        <p:spPr>
          <a:xfrm>
            <a:off x="723900" y="5344418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Inflationary Pressure:</a:t>
            </a:r>
            <a:r>
              <a:rPr lang="en-US" sz="1275" dirty="0">
                <a:solidFill>
                  <a:srgbClr val="5E5954"/>
                </a:solidFill>
              </a:rPr>
              <a:t> Unpredictable utility bills and volatile organic supply costs.</a:t>
            </a:r>
            <a:endParaRPr lang="en-US" sz="1275" dirty="0"/>
          </a:p>
        </p:txBody>
      </p:sp>
      <p:sp>
        <p:nvSpPr>
          <p:cNvPr id="34" name="SK-5-text-33"/>
          <p:cNvSpPr/>
          <p:nvPr/>
        </p:nvSpPr>
        <p:spPr>
          <a:xfrm>
            <a:off x="4930825" y="1920180"/>
            <a:ext cx="176022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Social</a:t>
            </a:r>
            <a:endParaRPr lang="en-US" sz="1800" dirty="0"/>
          </a:p>
        </p:txBody>
      </p:sp>
      <p:sp>
        <p:nvSpPr>
          <p:cNvPr id="35" name="SK-5-text-34"/>
          <p:cNvSpPr/>
          <p:nvPr/>
        </p:nvSpPr>
        <p:spPr>
          <a:xfrm>
            <a:off x="4664125" y="2358330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Hybrid Working:</a:t>
            </a:r>
            <a:r>
              <a:rPr lang="en-US" sz="1275" dirty="0">
                <a:solidFill>
                  <a:srgbClr val="5E5954"/>
                </a:solidFill>
              </a:rPr>
              <a:t> Permanent shift (2+ days/week home) has decimated lunchtime footfall.</a:t>
            </a:r>
            <a:endParaRPr lang="en-US" sz="1275" dirty="0"/>
          </a:p>
        </p:txBody>
      </p:sp>
      <p:sp>
        <p:nvSpPr>
          <p:cNvPr id="36" name="SK-5-text-35"/>
          <p:cNvSpPr/>
          <p:nvPr/>
        </p:nvSpPr>
        <p:spPr>
          <a:xfrm>
            <a:off x="4664125" y="3144143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Health Conscious:</a:t>
            </a:r>
            <a:r>
              <a:rPr lang="en-US" sz="1275" dirty="0">
                <a:solidFill>
                  <a:srgbClr val="5E5954"/>
                </a:solidFill>
              </a:rPr>
              <a:t> Positive trend towards artisan/organic quality among locals.</a:t>
            </a:r>
            <a:endParaRPr lang="en-US" sz="1275" dirty="0"/>
          </a:p>
        </p:txBody>
      </p:sp>
      <p:sp>
        <p:nvSpPr>
          <p:cNvPr id="37" name="SK-5-text-36"/>
          <p:cNvSpPr/>
          <p:nvPr/>
        </p:nvSpPr>
        <p:spPr>
          <a:xfrm>
            <a:off x="4930825" y="4120455"/>
            <a:ext cx="368046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Technological</a:t>
            </a:r>
            <a:endParaRPr lang="en-US" sz="1800" dirty="0"/>
          </a:p>
        </p:txBody>
      </p:sp>
      <p:sp>
        <p:nvSpPr>
          <p:cNvPr id="38" name="SK-5-text-37"/>
          <p:cNvSpPr/>
          <p:nvPr/>
        </p:nvSpPr>
        <p:spPr>
          <a:xfrm>
            <a:off x="4664125" y="4558605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Delivery Platforms:</a:t>
            </a:r>
            <a:r>
              <a:rPr lang="en-US" sz="1275" dirty="0">
                <a:solidFill>
                  <a:srgbClr val="5E5954"/>
                </a:solidFill>
              </a:rPr>
              <a:t> Market dominance of UberEats/Deliveroo creating "service gap."</a:t>
            </a:r>
            <a:endParaRPr lang="en-US" sz="1275" dirty="0"/>
          </a:p>
        </p:txBody>
      </p:sp>
      <p:sp>
        <p:nvSpPr>
          <p:cNvPr id="39" name="SK-5-text-38"/>
          <p:cNvSpPr/>
          <p:nvPr/>
        </p:nvSpPr>
        <p:spPr>
          <a:xfrm>
            <a:off x="4664125" y="5344418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Digital Ordering:</a:t>
            </a:r>
            <a:r>
              <a:rPr lang="en-US" sz="1275" dirty="0">
                <a:solidFill>
                  <a:srgbClr val="5E5954"/>
                </a:solidFill>
              </a:rPr>
              <a:t> Lack of app-based pre-orders leads to customer friction.</a:t>
            </a:r>
            <a:endParaRPr lang="en-US" sz="1275" dirty="0"/>
          </a:p>
        </p:txBody>
      </p:sp>
      <p:sp>
        <p:nvSpPr>
          <p:cNvPr id="40" name="SK-5-text-39"/>
          <p:cNvSpPr/>
          <p:nvPr/>
        </p:nvSpPr>
        <p:spPr>
          <a:xfrm>
            <a:off x="8871049" y="1440061"/>
            <a:ext cx="3320951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Environmental</a:t>
            </a:r>
            <a:endParaRPr lang="en-US" sz="1800" dirty="0"/>
          </a:p>
        </p:txBody>
      </p:sp>
      <p:sp>
        <p:nvSpPr>
          <p:cNvPr id="41" name="SK-5-text-40"/>
          <p:cNvSpPr/>
          <p:nvPr/>
        </p:nvSpPr>
        <p:spPr>
          <a:xfrm>
            <a:off x="8604349" y="1878211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Climate Impact:</a:t>
            </a:r>
            <a:r>
              <a:rPr lang="en-US" sz="1275" dirty="0">
                <a:solidFill>
                  <a:srgbClr val="5E5954"/>
                </a:solidFill>
              </a:rPr>
              <a:t> Extreme weather affecting organic crop yields and pricing stability.</a:t>
            </a:r>
            <a:endParaRPr lang="en-US" sz="1275" dirty="0"/>
          </a:p>
        </p:txBody>
      </p:sp>
      <p:sp>
        <p:nvSpPr>
          <p:cNvPr id="42" name="SK-5-text-41"/>
          <p:cNvSpPr/>
          <p:nvPr/>
        </p:nvSpPr>
        <p:spPr>
          <a:xfrm>
            <a:off x="8604349" y="2664023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Zero-Waste:</a:t>
            </a:r>
            <a:r>
              <a:rPr lang="en-US" sz="1275" dirty="0">
                <a:solidFill>
                  <a:srgbClr val="5E5954"/>
                </a:solidFill>
              </a:rPr>
              <a:t> Growing regulatory and consumer pressure for sustainable packaging.</a:t>
            </a:r>
            <a:endParaRPr lang="en-US" sz="1275" dirty="0"/>
          </a:p>
        </p:txBody>
      </p:sp>
      <p:sp>
        <p:nvSpPr>
          <p:cNvPr id="43" name="SK-5-text-42"/>
          <p:cNvSpPr/>
          <p:nvPr/>
        </p:nvSpPr>
        <p:spPr>
          <a:xfrm>
            <a:off x="8871049" y="3640336"/>
            <a:ext cx="14859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kern="0" spc="30" dirty="0">
                <a:solidFill>
                  <a:srgbClr val="8B4513"/>
                </a:solidFill>
              </a:rPr>
              <a:t>Legal</a:t>
            </a:r>
            <a:endParaRPr lang="en-US" sz="1800" dirty="0"/>
          </a:p>
        </p:txBody>
      </p:sp>
      <p:sp>
        <p:nvSpPr>
          <p:cNvPr id="44" name="SK-5-text-43"/>
          <p:cNvSpPr/>
          <p:nvPr/>
        </p:nvSpPr>
        <p:spPr>
          <a:xfrm>
            <a:off x="8604349" y="4078486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FSA Compliance:</a:t>
            </a:r>
            <a:r>
              <a:rPr lang="en-US" sz="1275" dirty="0">
                <a:solidFill>
                  <a:srgbClr val="5E5954"/>
                </a:solidFill>
              </a:rPr>
              <a:t> Strict hygiene and labeling requirements increase operational costs.</a:t>
            </a:r>
            <a:endParaRPr lang="en-US" sz="1275" dirty="0"/>
          </a:p>
        </p:txBody>
      </p:sp>
      <p:sp>
        <p:nvSpPr>
          <p:cNvPr id="45" name="SK-5-text-44"/>
          <p:cNvSpPr/>
          <p:nvPr/>
        </p:nvSpPr>
        <p:spPr>
          <a:xfrm>
            <a:off x="8604349" y="4864298"/>
            <a:ext cx="30163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2D2926"/>
                </a:solidFill>
              </a:rPr>
              <a:t>Employment Law:</a:t>
            </a:r>
            <a:r>
              <a:rPr lang="en-US" sz="1275" dirty="0">
                <a:solidFill>
                  <a:srgbClr val="5E5954"/>
                </a:solidFill>
              </a:rPr>
              <a:t> Rights considerations if scaling staff for delivery operations.</a:t>
            </a:r>
            <a:endParaRPr lang="en-US" sz="1275" dirty="0"/>
          </a:p>
        </p:txBody>
      </p:sp>
      <p:sp>
        <p:nvSpPr>
          <p:cNvPr id="46" name="SK-5-text-45"/>
          <p:cNvSpPr/>
          <p:nvPr/>
        </p:nvSpPr>
        <p:spPr>
          <a:xfrm>
            <a:off x="8451949" y="6000750"/>
            <a:ext cx="3168700" cy="5524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050" i="1" dirty="0">
                <a:solidFill>
                  <a:srgbClr val="8C867E"/>
                </a:solidFill>
              </a:rPr>
              <a:t>Framework adapted from Johnson et al. (2023) to assess UK artisan bakery market dynamics.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6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6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287661"/>
            <a:ext cx="11049000" cy="647700"/>
          </a:xfrm>
          <a:prstGeom prst="rect">
            <a:avLst/>
          </a:prstGeom>
        </p:spPr>
      </p:pic>
      <p:pic>
        <p:nvPicPr>
          <p:cNvPr id="6" name="SK-6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2163961"/>
            <a:ext cx="3530650" cy="2042220"/>
          </a:xfrm>
          <a:prstGeom prst="rect">
            <a:avLst/>
          </a:prstGeom>
        </p:spPr>
      </p:pic>
      <p:pic>
        <p:nvPicPr>
          <p:cNvPr id="7" name="SK-6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000" y="2354461"/>
            <a:ext cx="3149650" cy="400050"/>
          </a:xfrm>
          <a:prstGeom prst="rect">
            <a:avLst/>
          </a:prstGeom>
        </p:spPr>
      </p:pic>
      <p:pic>
        <p:nvPicPr>
          <p:cNvPr id="8" name="SK-6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000" y="2354461"/>
            <a:ext cx="304800" cy="304800"/>
          </a:xfrm>
          <a:prstGeom prst="rect">
            <a:avLst/>
          </a:prstGeom>
        </p:spPr>
      </p:pic>
      <p:pic>
        <p:nvPicPr>
          <p:cNvPr id="9" name="SK-6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5338" y="2411611"/>
            <a:ext cx="238125" cy="190500"/>
          </a:xfrm>
          <a:prstGeom prst="rect">
            <a:avLst/>
          </a:prstGeom>
        </p:spPr>
      </p:pic>
      <p:pic>
        <p:nvPicPr>
          <p:cNvPr id="10" name="SK-6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" y="4434780"/>
            <a:ext cx="3530650" cy="2042220"/>
          </a:xfrm>
          <a:prstGeom prst="rect">
            <a:avLst/>
          </a:prstGeom>
        </p:spPr>
      </p:pic>
      <p:pic>
        <p:nvPicPr>
          <p:cNvPr id="11" name="SK-6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00" y="4625280"/>
            <a:ext cx="3149650" cy="400050"/>
          </a:xfrm>
          <a:prstGeom prst="rect">
            <a:avLst/>
          </a:prstGeom>
        </p:spPr>
      </p:pic>
      <p:pic>
        <p:nvPicPr>
          <p:cNvPr id="12" name="SK-6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2000" y="4625280"/>
            <a:ext cx="304800" cy="304800"/>
          </a:xfrm>
          <a:prstGeom prst="rect">
            <a:avLst/>
          </a:prstGeom>
        </p:spPr>
      </p:pic>
      <p:pic>
        <p:nvPicPr>
          <p:cNvPr id="13" name="SK-6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5338" y="4682430"/>
            <a:ext cx="238125" cy="190500"/>
          </a:xfrm>
          <a:prstGeom prst="rect">
            <a:avLst/>
          </a:prstGeom>
        </p:spPr>
      </p:pic>
      <p:pic>
        <p:nvPicPr>
          <p:cNvPr id="14" name="SK-6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330750" y="2163961"/>
            <a:ext cx="3530650" cy="1970336"/>
          </a:xfrm>
          <a:prstGeom prst="rect">
            <a:avLst/>
          </a:prstGeom>
        </p:spPr>
      </p:pic>
      <p:pic>
        <p:nvPicPr>
          <p:cNvPr id="15" name="SK-6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21250" y="2354461"/>
            <a:ext cx="3149650" cy="400050"/>
          </a:xfrm>
          <a:prstGeom prst="rect">
            <a:avLst/>
          </a:prstGeom>
        </p:spPr>
      </p:pic>
      <p:pic>
        <p:nvPicPr>
          <p:cNvPr id="16" name="SK-6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21250" y="2354461"/>
            <a:ext cx="304800" cy="304800"/>
          </a:xfrm>
          <a:prstGeom prst="rect">
            <a:avLst/>
          </a:prstGeom>
        </p:spPr>
      </p:pic>
      <p:pic>
        <p:nvPicPr>
          <p:cNvPr id="17" name="SK-6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54587" y="2411611"/>
            <a:ext cx="238125" cy="190500"/>
          </a:xfrm>
          <a:prstGeom prst="rect">
            <a:avLst/>
          </a:prstGeom>
        </p:spPr>
      </p:pic>
      <p:pic>
        <p:nvPicPr>
          <p:cNvPr id="18" name="SK-6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330750" y="4362896"/>
            <a:ext cx="3530650" cy="2114104"/>
          </a:xfrm>
          <a:prstGeom prst="rect">
            <a:avLst/>
          </a:prstGeom>
        </p:spPr>
      </p:pic>
      <p:pic>
        <p:nvPicPr>
          <p:cNvPr id="19" name="SK-6-img-18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21250" y="4553396"/>
            <a:ext cx="3149650" cy="400050"/>
          </a:xfrm>
          <a:prstGeom prst="rect">
            <a:avLst/>
          </a:prstGeom>
        </p:spPr>
      </p:pic>
      <p:pic>
        <p:nvPicPr>
          <p:cNvPr id="20" name="SK-6-img-19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521250" y="4553396"/>
            <a:ext cx="304800" cy="304800"/>
          </a:xfrm>
          <a:prstGeom prst="rect">
            <a:avLst/>
          </a:prstGeom>
        </p:spPr>
      </p:pic>
      <p:pic>
        <p:nvPicPr>
          <p:cNvPr id="21" name="SK-6-img-2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554587" y="4610546"/>
            <a:ext cx="238125" cy="190500"/>
          </a:xfrm>
          <a:prstGeom prst="rect">
            <a:avLst/>
          </a:prstGeom>
        </p:spPr>
      </p:pic>
      <p:pic>
        <p:nvPicPr>
          <p:cNvPr id="22" name="SK-6-img-21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089999" y="2163961"/>
            <a:ext cx="3530650" cy="2042220"/>
          </a:xfrm>
          <a:prstGeom prst="rect">
            <a:avLst/>
          </a:prstGeom>
        </p:spPr>
      </p:pic>
      <p:pic>
        <p:nvPicPr>
          <p:cNvPr id="23" name="SK-6-img-22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0499" y="2354461"/>
            <a:ext cx="3149650" cy="400050"/>
          </a:xfrm>
          <a:prstGeom prst="rect">
            <a:avLst/>
          </a:prstGeom>
        </p:spPr>
      </p:pic>
      <p:pic>
        <p:nvPicPr>
          <p:cNvPr id="24" name="SK-6-img-23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280499" y="2354461"/>
            <a:ext cx="304800" cy="304800"/>
          </a:xfrm>
          <a:prstGeom prst="rect">
            <a:avLst/>
          </a:prstGeom>
        </p:spPr>
      </p:pic>
      <p:pic>
        <p:nvPicPr>
          <p:cNvPr id="25" name="SK-6-img-24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313837" y="2411611"/>
            <a:ext cx="238125" cy="190500"/>
          </a:xfrm>
          <a:prstGeom prst="rect">
            <a:avLst/>
          </a:prstGeom>
        </p:spPr>
      </p:pic>
      <p:pic>
        <p:nvPicPr>
          <p:cNvPr id="26" name="SK-6-img-25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089999" y="4434780"/>
            <a:ext cx="3530650" cy="2042220"/>
          </a:xfrm>
          <a:prstGeom prst="rect">
            <a:avLst/>
          </a:prstGeom>
        </p:spPr>
      </p:pic>
      <p:pic>
        <p:nvPicPr>
          <p:cNvPr id="27" name="SK-6-img-2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80499" y="4625280"/>
            <a:ext cx="3149650" cy="400050"/>
          </a:xfrm>
          <a:prstGeom prst="rect">
            <a:avLst/>
          </a:prstGeom>
        </p:spPr>
      </p:pic>
      <p:pic>
        <p:nvPicPr>
          <p:cNvPr id="28" name="SK-6-img-27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280499" y="4625280"/>
            <a:ext cx="304800" cy="304800"/>
          </a:xfrm>
          <a:prstGeom prst="rect">
            <a:avLst/>
          </a:prstGeom>
        </p:spPr>
      </p:pic>
      <p:pic>
        <p:nvPicPr>
          <p:cNvPr id="29" name="SK-6-img-28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313837" y="4682430"/>
            <a:ext cx="238125" cy="190500"/>
          </a:xfrm>
          <a:prstGeom prst="rect">
            <a:avLst/>
          </a:prstGeom>
        </p:spPr>
      </p:pic>
      <p:sp>
        <p:nvSpPr>
          <p:cNvPr id="30" name="SK-6-text-29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Fishbone Diagram: Root Cause Analysis</a:t>
            </a:r>
            <a:endParaRPr lang="en-US" sz="2700" dirty="0"/>
          </a:p>
        </p:txBody>
      </p:sp>
      <p:sp>
        <p:nvSpPr>
          <p:cNvPr id="31" name="SK-6-text-30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32" name="SK-6-text-31"/>
          <p:cNvSpPr/>
          <p:nvPr/>
        </p:nvSpPr>
        <p:spPr>
          <a:xfrm>
            <a:off x="2986088" y="1440061"/>
            <a:ext cx="313182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8B4513"/>
                </a:solidFill>
              </a:rPr>
              <a:t>CORE ISSUE:</a:t>
            </a:r>
            <a:endParaRPr lang="en-US" sz="1800" dirty="0"/>
          </a:p>
        </p:txBody>
      </p:sp>
      <p:sp>
        <p:nvSpPr>
          <p:cNvPr id="33" name="SK-6-text-32"/>
          <p:cNvSpPr/>
          <p:nvPr/>
        </p:nvSpPr>
        <p:spPr>
          <a:xfrm>
            <a:off x="4605338" y="1454348"/>
            <a:ext cx="7586663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2D2926"/>
                </a:solidFill>
              </a:rPr>
              <a:t>Stagnation of Sales (25% below 2019 levels)</a:t>
            </a:r>
            <a:endParaRPr lang="en-US" sz="1650" dirty="0"/>
          </a:p>
        </p:txBody>
      </p:sp>
      <p:sp>
        <p:nvSpPr>
          <p:cNvPr id="34" name="SK-6-text-33"/>
          <p:cNvSpPr/>
          <p:nvPr/>
        </p:nvSpPr>
        <p:spPr>
          <a:xfrm>
            <a:off x="1181100" y="2363986"/>
            <a:ext cx="42100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People / Customers</a:t>
            </a:r>
            <a:endParaRPr lang="en-US" sz="1500" dirty="0"/>
          </a:p>
        </p:txBody>
      </p:sp>
      <p:sp>
        <p:nvSpPr>
          <p:cNvPr id="35" name="SK-6-text-34"/>
          <p:cNvSpPr/>
          <p:nvPr/>
        </p:nvSpPr>
        <p:spPr>
          <a:xfrm>
            <a:off x="952500" y="2868811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Retail park redundancies lost loyal regulars</a:t>
            </a:r>
            <a:endParaRPr lang="en-US" sz="1200" dirty="0"/>
          </a:p>
        </p:txBody>
      </p:sp>
      <p:sp>
        <p:nvSpPr>
          <p:cNvPr id="36" name="SK-6-text-35"/>
          <p:cNvSpPr/>
          <p:nvPr/>
        </p:nvSpPr>
        <p:spPr>
          <a:xfrm>
            <a:off x="952500" y="3371552"/>
            <a:ext cx="5860769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Office hybrid shift (2+ days WFH)</a:t>
            </a:r>
            <a:endParaRPr lang="en-US" sz="1200" dirty="0"/>
          </a:p>
        </p:txBody>
      </p:sp>
      <p:sp>
        <p:nvSpPr>
          <p:cNvPr id="37" name="SK-6-text-36"/>
          <p:cNvSpPr/>
          <p:nvPr/>
        </p:nvSpPr>
        <p:spPr>
          <a:xfrm>
            <a:off x="952500" y="3661023"/>
            <a:ext cx="6433499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Geographical displacement of old base</a:t>
            </a:r>
            <a:endParaRPr lang="en-US" sz="1200" dirty="0"/>
          </a:p>
        </p:txBody>
      </p:sp>
      <p:sp>
        <p:nvSpPr>
          <p:cNvPr id="38" name="SK-6-text-37"/>
          <p:cNvSpPr/>
          <p:nvPr/>
        </p:nvSpPr>
        <p:spPr>
          <a:xfrm>
            <a:off x="1181100" y="4634805"/>
            <a:ext cx="37528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Financial / Cost</a:t>
            </a:r>
            <a:endParaRPr lang="en-US" sz="1500" dirty="0"/>
          </a:p>
        </p:txBody>
      </p:sp>
      <p:sp>
        <p:nvSpPr>
          <p:cNvPr id="39" name="SK-6-text-38"/>
          <p:cNvSpPr/>
          <p:nvPr/>
        </p:nvSpPr>
        <p:spPr>
          <a:xfrm>
            <a:off x="952500" y="5139630"/>
            <a:ext cx="6089861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Utility, rent, and insurance surges</a:t>
            </a:r>
            <a:endParaRPr lang="en-US" sz="1200" dirty="0"/>
          </a:p>
        </p:txBody>
      </p:sp>
      <p:sp>
        <p:nvSpPr>
          <p:cNvPr id="40" name="SK-6-text-39"/>
          <p:cNvSpPr/>
          <p:nvPr/>
        </p:nvSpPr>
        <p:spPr>
          <a:xfrm>
            <a:off x="952500" y="5429101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Unpredictable organic ingredient prices</a:t>
            </a:r>
            <a:endParaRPr lang="en-US" sz="1200" dirty="0"/>
          </a:p>
        </p:txBody>
      </p:sp>
      <p:sp>
        <p:nvSpPr>
          <p:cNvPr id="41" name="SK-6-text-40"/>
          <p:cNvSpPr/>
          <p:nvPr/>
        </p:nvSpPr>
        <p:spPr>
          <a:xfrm>
            <a:off x="952500" y="5931843"/>
            <a:ext cx="6433499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High fixed costs vs. low sales volume</a:t>
            </a:r>
            <a:endParaRPr lang="en-US" sz="1200" dirty="0"/>
          </a:p>
        </p:txBody>
      </p:sp>
      <p:sp>
        <p:nvSpPr>
          <p:cNvPr id="42" name="SK-6-text-41"/>
          <p:cNvSpPr/>
          <p:nvPr/>
        </p:nvSpPr>
        <p:spPr>
          <a:xfrm>
            <a:off x="4940350" y="2363986"/>
            <a:ext cx="30670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Process / Ops</a:t>
            </a:r>
            <a:endParaRPr lang="en-US" sz="1500" dirty="0"/>
          </a:p>
        </p:txBody>
      </p:sp>
      <p:sp>
        <p:nvSpPr>
          <p:cNvPr id="43" name="SK-6-text-42"/>
          <p:cNvSpPr/>
          <p:nvPr/>
        </p:nvSpPr>
        <p:spPr>
          <a:xfrm>
            <a:off x="4711750" y="2868811"/>
            <a:ext cx="6948955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No delivery service (Basil tied to oven)</a:t>
            </a:r>
            <a:endParaRPr lang="en-US" sz="1200" dirty="0"/>
          </a:p>
        </p:txBody>
      </p:sp>
      <p:sp>
        <p:nvSpPr>
          <p:cNvPr id="44" name="SK-6-text-43"/>
          <p:cNvSpPr/>
          <p:nvPr/>
        </p:nvSpPr>
        <p:spPr>
          <a:xfrm>
            <a:off x="4711750" y="3158282"/>
            <a:ext cx="5918042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Phone-only pre-orders (unreliable)</a:t>
            </a:r>
            <a:endParaRPr lang="en-US" sz="1200" dirty="0"/>
          </a:p>
        </p:txBody>
      </p:sp>
      <p:sp>
        <p:nvSpPr>
          <p:cNvPr id="45" name="SK-6-text-44"/>
          <p:cNvSpPr/>
          <p:nvPr/>
        </p:nvSpPr>
        <p:spPr>
          <a:xfrm>
            <a:off x="4711750" y="3447752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Single-operator dependency bottlenecks</a:t>
            </a:r>
            <a:endParaRPr lang="en-US" sz="1200" dirty="0"/>
          </a:p>
        </p:txBody>
      </p:sp>
      <p:sp>
        <p:nvSpPr>
          <p:cNvPr id="46" name="SK-6-text-45"/>
          <p:cNvSpPr/>
          <p:nvPr/>
        </p:nvSpPr>
        <p:spPr>
          <a:xfrm>
            <a:off x="4940350" y="4562921"/>
            <a:ext cx="26098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Competition</a:t>
            </a:r>
            <a:endParaRPr lang="en-US" sz="1500" dirty="0"/>
          </a:p>
        </p:txBody>
      </p:sp>
      <p:sp>
        <p:nvSpPr>
          <p:cNvPr id="47" name="SK-6-text-46"/>
          <p:cNvSpPr/>
          <p:nvPr/>
        </p:nvSpPr>
        <p:spPr>
          <a:xfrm>
            <a:off x="4711750" y="5067746"/>
            <a:ext cx="5058948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Rapid growth of delivery apps</a:t>
            </a:r>
            <a:endParaRPr lang="en-US" sz="1200" dirty="0"/>
          </a:p>
        </p:txBody>
      </p:sp>
      <p:sp>
        <p:nvSpPr>
          <p:cNvPr id="48" name="SK-6-text-47"/>
          <p:cNvSpPr/>
          <p:nvPr/>
        </p:nvSpPr>
        <p:spPr>
          <a:xfrm>
            <a:off x="4711750" y="5357217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Supermarket "artisan" range expansion</a:t>
            </a:r>
            <a:endParaRPr lang="en-US" sz="1200" dirty="0"/>
          </a:p>
        </p:txBody>
      </p:sp>
      <p:sp>
        <p:nvSpPr>
          <p:cNvPr id="49" name="SK-6-text-48"/>
          <p:cNvSpPr/>
          <p:nvPr/>
        </p:nvSpPr>
        <p:spPr>
          <a:xfrm>
            <a:off x="4711750" y="5859959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Habit shift toward at-home convenience</a:t>
            </a:r>
            <a:endParaRPr lang="en-US" sz="1200" dirty="0"/>
          </a:p>
        </p:txBody>
      </p:sp>
      <p:sp>
        <p:nvSpPr>
          <p:cNvPr id="50" name="SK-6-text-49"/>
          <p:cNvSpPr/>
          <p:nvPr/>
        </p:nvSpPr>
        <p:spPr>
          <a:xfrm>
            <a:off x="8699599" y="2363986"/>
            <a:ext cx="26098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Environment</a:t>
            </a:r>
            <a:endParaRPr lang="en-US" sz="1500" dirty="0"/>
          </a:p>
        </p:txBody>
      </p:sp>
      <p:sp>
        <p:nvSpPr>
          <p:cNvPr id="51" name="SK-6-text-50"/>
          <p:cNvSpPr/>
          <p:nvPr/>
        </p:nvSpPr>
        <p:spPr>
          <a:xfrm>
            <a:off x="8470999" y="2868811"/>
            <a:ext cx="3721001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Significant retail park footfall decline</a:t>
            </a:r>
            <a:endParaRPr lang="en-US" sz="1200" dirty="0"/>
          </a:p>
        </p:txBody>
      </p:sp>
      <p:sp>
        <p:nvSpPr>
          <p:cNvPr id="52" name="SK-6-text-51"/>
          <p:cNvSpPr/>
          <p:nvPr/>
        </p:nvSpPr>
        <p:spPr>
          <a:xfrm>
            <a:off x="8470999" y="3158282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Neighboring shop closures / empty units</a:t>
            </a:r>
            <a:endParaRPr lang="en-US" sz="1200" dirty="0"/>
          </a:p>
        </p:txBody>
      </p:sp>
      <p:sp>
        <p:nvSpPr>
          <p:cNvPr id="53" name="SK-6-text-52"/>
          <p:cNvSpPr/>
          <p:nvPr/>
        </p:nvSpPr>
        <p:spPr>
          <a:xfrm>
            <a:off x="8470999" y="3661023"/>
            <a:ext cx="3721001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General shift to online shopping habits</a:t>
            </a:r>
            <a:endParaRPr lang="en-US" sz="1200" dirty="0"/>
          </a:p>
        </p:txBody>
      </p:sp>
      <p:sp>
        <p:nvSpPr>
          <p:cNvPr id="54" name="SK-6-text-53"/>
          <p:cNvSpPr/>
          <p:nvPr/>
        </p:nvSpPr>
        <p:spPr>
          <a:xfrm>
            <a:off x="8699599" y="4634805"/>
            <a:ext cx="260985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D2926"/>
                </a:solidFill>
              </a:rPr>
              <a:t>Product Gap</a:t>
            </a:r>
            <a:endParaRPr lang="en-US" sz="1500" dirty="0"/>
          </a:p>
        </p:txBody>
      </p:sp>
      <p:sp>
        <p:nvSpPr>
          <p:cNvPr id="55" name="SK-6-text-54"/>
          <p:cNvSpPr/>
          <p:nvPr/>
        </p:nvSpPr>
        <p:spPr>
          <a:xfrm>
            <a:off x="8470999" y="5139630"/>
            <a:ext cx="3721001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No digital pre-ordering/app solution</a:t>
            </a:r>
            <a:endParaRPr lang="en-US" sz="1200" dirty="0"/>
          </a:p>
        </p:txBody>
      </p:sp>
      <p:sp>
        <p:nvSpPr>
          <p:cNvPr id="56" name="SK-6-text-55"/>
          <p:cNvSpPr/>
          <p:nvPr/>
        </p:nvSpPr>
        <p:spPr>
          <a:xfrm>
            <a:off x="8470999" y="5429101"/>
            <a:ext cx="3721001" cy="2132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Unmet demand for local delivery</a:t>
            </a:r>
            <a:endParaRPr lang="en-US" sz="1200" dirty="0"/>
          </a:p>
        </p:txBody>
      </p:sp>
      <p:sp>
        <p:nvSpPr>
          <p:cNvPr id="57" name="SK-6-text-56"/>
          <p:cNvSpPr/>
          <p:nvPr/>
        </p:nvSpPr>
        <p:spPr>
          <a:xfrm>
            <a:off x="8470999" y="5718572"/>
            <a:ext cx="295915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5E5954"/>
                </a:solidFill>
              </a:rPr>
              <a:t>Limited online visibility to new workers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500" y="1445865"/>
            <a:ext cx="273844" cy="221605"/>
          </a:xfrm>
          <a:prstGeom prst="rect">
            <a:avLst/>
          </a:prstGeom>
        </p:spPr>
      </p:pic>
      <p:pic>
        <p:nvPicPr>
          <p:cNvPr id="6" name="SK-7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2349698"/>
            <a:ext cx="11049000" cy="9525"/>
          </a:xfrm>
          <a:prstGeom prst="rect">
            <a:avLst/>
          </a:prstGeom>
        </p:spPr>
      </p:pic>
      <p:pic>
        <p:nvPicPr>
          <p:cNvPr id="7" name="SK-7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500" y="2555528"/>
            <a:ext cx="273844" cy="221605"/>
          </a:xfrm>
          <a:prstGeom prst="rect">
            <a:avLst/>
          </a:prstGeom>
        </p:spPr>
      </p:pic>
      <p:pic>
        <p:nvPicPr>
          <p:cNvPr id="8" name="SK-7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" y="3459361"/>
            <a:ext cx="11049000" cy="9525"/>
          </a:xfrm>
          <a:prstGeom prst="rect">
            <a:avLst/>
          </a:prstGeom>
        </p:spPr>
      </p:pic>
      <p:pic>
        <p:nvPicPr>
          <p:cNvPr id="9" name="SK-7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14500" y="3665190"/>
            <a:ext cx="273844" cy="221605"/>
          </a:xfrm>
          <a:prstGeom prst="rect">
            <a:avLst/>
          </a:prstGeom>
        </p:spPr>
      </p:pic>
      <p:pic>
        <p:nvPicPr>
          <p:cNvPr id="10" name="SK-7-img-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569023"/>
            <a:ext cx="11049000" cy="9525"/>
          </a:xfrm>
          <a:prstGeom prst="rect">
            <a:avLst/>
          </a:prstGeom>
        </p:spPr>
      </p:pic>
      <p:pic>
        <p:nvPicPr>
          <p:cNvPr id="11" name="SK-7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14500" y="4721423"/>
            <a:ext cx="1619250" cy="195263"/>
          </a:xfrm>
          <a:prstGeom prst="rect">
            <a:avLst/>
          </a:prstGeom>
        </p:spPr>
      </p:pic>
      <p:pic>
        <p:nvPicPr>
          <p:cNvPr id="12" name="SK-7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14500" y="5017740"/>
            <a:ext cx="273844" cy="221605"/>
          </a:xfrm>
          <a:prstGeom prst="rect">
            <a:avLst/>
          </a:prstGeom>
        </p:spPr>
      </p:pic>
      <p:sp>
        <p:nvSpPr>
          <p:cNvPr id="13" name="SK-7-text-12"/>
          <p:cNvSpPr/>
          <p:nvPr/>
        </p:nvSpPr>
        <p:spPr>
          <a:xfrm>
            <a:off x="762000" y="381000"/>
            <a:ext cx="1143000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Key Findings &amp; Strategic Recommendations</a:t>
            </a:r>
            <a:endParaRPr lang="en-US" sz="2700" dirty="0"/>
          </a:p>
        </p:txBody>
      </p:sp>
      <p:sp>
        <p:nvSpPr>
          <p:cNvPr id="14" name="SK-7-text-13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15" name="SK-7-text-14"/>
          <p:cNvSpPr/>
          <p:nvPr/>
        </p:nvSpPr>
        <p:spPr>
          <a:xfrm>
            <a:off x="633413" y="1363861"/>
            <a:ext cx="27432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800" b="1" dirty="0">
                <a:solidFill>
                  <a:srgbClr val="8B4513">
                    <a:alpha val="90000"/>
                  </a:srgbClr>
                </a:solidFill>
              </a:rPr>
              <a:t>01</a:t>
            </a:r>
            <a:endParaRPr lang="en-US" sz="4800" dirty="0"/>
          </a:p>
        </p:txBody>
      </p:sp>
      <p:sp>
        <p:nvSpPr>
          <p:cNvPr id="16" name="SK-7-text-15"/>
          <p:cNvSpPr/>
          <p:nvPr/>
        </p:nvSpPr>
        <p:spPr>
          <a:xfrm>
            <a:off x="2102644" y="1392436"/>
            <a:ext cx="9906000" cy="32861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725" b="1" dirty="0">
                <a:solidFill>
                  <a:srgbClr val="2D2926"/>
                </a:solidFill>
              </a:rPr>
              <a:t>Stagnation of Sales Performance</a:t>
            </a:r>
            <a:endParaRPr lang="en-US" sz="1725" dirty="0"/>
          </a:p>
        </p:txBody>
      </p:sp>
      <p:sp>
        <p:nvSpPr>
          <p:cNvPr id="17" name="SK-7-text-16"/>
          <p:cNvSpPr/>
          <p:nvPr/>
        </p:nvSpPr>
        <p:spPr>
          <a:xfrm>
            <a:off x="1714500" y="1749623"/>
            <a:ext cx="9906000" cy="4857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913"/>
              </a:lnSpc>
              <a:buNone/>
            </a:pPr>
            <a:r>
              <a:rPr lang="en-US" sz="1275" dirty="0">
                <a:solidFill>
                  <a:srgbClr val="5E5954"/>
                </a:solidFill>
              </a:rPr>
              <a:t>Basil's Bakery has faced a sustained 25% sales decline from the 2019 baseline, with performance stagnating since 2023. This indicates a business model that is no longer aligned with the post-COVID retail environment.</a:t>
            </a:r>
            <a:endParaRPr lang="en-US" sz="1275" dirty="0"/>
          </a:p>
        </p:txBody>
      </p:sp>
      <p:sp>
        <p:nvSpPr>
          <p:cNvPr id="18" name="SK-7-text-17"/>
          <p:cNvSpPr/>
          <p:nvPr/>
        </p:nvSpPr>
        <p:spPr>
          <a:xfrm>
            <a:off x="590550" y="2473523"/>
            <a:ext cx="27432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800" b="1" dirty="0">
                <a:solidFill>
                  <a:srgbClr val="8B4513">
                    <a:alpha val="90000"/>
                  </a:srgbClr>
                </a:solidFill>
              </a:rPr>
              <a:t>02</a:t>
            </a:r>
            <a:endParaRPr lang="en-US" sz="4800" dirty="0"/>
          </a:p>
        </p:txBody>
      </p:sp>
      <p:sp>
        <p:nvSpPr>
          <p:cNvPr id="19" name="SK-7-text-18"/>
          <p:cNvSpPr/>
          <p:nvPr/>
        </p:nvSpPr>
        <p:spPr>
          <a:xfrm>
            <a:off x="2102644" y="2502098"/>
            <a:ext cx="9906000" cy="32861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725" b="1" dirty="0">
                <a:solidFill>
                  <a:srgbClr val="2D2926"/>
                </a:solidFill>
              </a:rPr>
              <a:t>Environmental &amp; Social Shifts</a:t>
            </a:r>
            <a:endParaRPr lang="en-US" sz="1725" dirty="0"/>
          </a:p>
        </p:txBody>
      </p:sp>
      <p:sp>
        <p:nvSpPr>
          <p:cNvPr id="20" name="SK-7-text-19"/>
          <p:cNvSpPr/>
          <p:nvPr/>
        </p:nvSpPr>
        <p:spPr>
          <a:xfrm>
            <a:off x="1714500" y="2859286"/>
            <a:ext cx="9906000" cy="4857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913"/>
              </a:lnSpc>
              <a:buNone/>
            </a:pPr>
            <a:r>
              <a:rPr lang="en-US" sz="1275" dirty="0">
                <a:solidFill>
                  <a:srgbClr val="5E5954"/>
                </a:solidFill>
              </a:rPr>
              <a:t>Declining retail park footfall and the permanent shift to remote/hybrid working have eroded the core weekday trade. Economic pressures, including rising overheads and unpredictable organic supply costs, have further squeezed margins.</a:t>
            </a:r>
            <a:endParaRPr lang="en-US" sz="1275" dirty="0"/>
          </a:p>
        </p:txBody>
      </p:sp>
      <p:sp>
        <p:nvSpPr>
          <p:cNvPr id="21" name="SK-7-text-20"/>
          <p:cNvSpPr/>
          <p:nvPr/>
        </p:nvSpPr>
        <p:spPr>
          <a:xfrm>
            <a:off x="600075" y="3583186"/>
            <a:ext cx="27432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800" b="1" dirty="0">
                <a:solidFill>
                  <a:srgbClr val="8B4513">
                    <a:alpha val="90000"/>
                  </a:srgbClr>
                </a:solidFill>
              </a:rPr>
              <a:t>03</a:t>
            </a:r>
            <a:endParaRPr lang="en-US" sz="4800" dirty="0"/>
          </a:p>
        </p:txBody>
      </p:sp>
      <p:sp>
        <p:nvSpPr>
          <p:cNvPr id="22" name="SK-7-text-21"/>
          <p:cNvSpPr/>
          <p:nvPr/>
        </p:nvSpPr>
        <p:spPr>
          <a:xfrm>
            <a:off x="2102644" y="3611761"/>
            <a:ext cx="9906000" cy="32861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725" b="1" dirty="0">
                <a:solidFill>
                  <a:srgbClr val="2D2926"/>
                </a:solidFill>
              </a:rPr>
              <a:t>Operational Vulnerabilities</a:t>
            </a:r>
            <a:endParaRPr lang="en-US" sz="1725" dirty="0"/>
          </a:p>
        </p:txBody>
      </p:sp>
      <p:sp>
        <p:nvSpPr>
          <p:cNvPr id="23" name="SK-7-text-22"/>
          <p:cNvSpPr/>
          <p:nvPr/>
        </p:nvSpPr>
        <p:spPr>
          <a:xfrm>
            <a:off x="1714500" y="3968948"/>
            <a:ext cx="9906000" cy="4857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913"/>
              </a:lnSpc>
              <a:buNone/>
            </a:pPr>
            <a:r>
              <a:rPr lang="en-US" sz="1275" dirty="0">
                <a:solidFill>
                  <a:srgbClr val="5E5954"/>
                </a:solidFill>
              </a:rPr>
              <a:t>The single-operator dependency prevents Basil from scaling. The absence of a digital pre-order system and delivery service represents a significant service gap that fails to meet modern consumer expectations for convenience.</a:t>
            </a:r>
            <a:endParaRPr lang="en-US" sz="1275" dirty="0"/>
          </a:p>
        </p:txBody>
      </p:sp>
      <p:sp>
        <p:nvSpPr>
          <p:cNvPr id="24" name="SK-7-text-23"/>
          <p:cNvSpPr/>
          <p:nvPr/>
        </p:nvSpPr>
        <p:spPr>
          <a:xfrm>
            <a:off x="590550" y="4692848"/>
            <a:ext cx="27432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800" b="1" dirty="0">
                <a:solidFill>
                  <a:srgbClr val="556B2F">
                    <a:alpha val="90000"/>
                  </a:srgbClr>
                </a:solidFill>
              </a:rPr>
              <a:t>04</a:t>
            </a:r>
            <a:endParaRPr lang="en-US" sz="4800" dirty="0"/>
          </a:p>
        </p:txBody>
      </p:sp>
      <p:sp>
        <p:nvSpPr>
          <p:cNvPr id="25" name="SK-7-text-24"/>
          <p:cNvSpPr/>
          <p:nvPr/>
        </p:nvSpPr>
        <p:spPr>
          <a:xfrm>
            <a:off x="1828800" y="4721423"/>
            <a:ext cx="2343778" cy="1952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</a:rPr>
              <a:t>STRATEGIC IMPERATIVES</a:t>
            </a:r>
            <a:endParaRPr lang="en-US" sz="825" dirty="0"/>
          </a:p>
        </p:txBody>
      </p:sp>
      <p:sp>
        <p:nvSpPr>
          <p:cNvPr id="26" name="SK-7-text-25"/>
          <p:cNvSpPr/>
          <p:nvPr/>
        </p:nvSpPr>
        <p:spPr>
          <a:xfrm>
            <a:off x="2102644" y="4964311"/>
            <a:ext cx="10089356" cy="32861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725" b="1" dirty="0">
                <a:solidFill>
                  <a:srgbClr val="2D2926"/>
                </a:solidFill>
              </a:rPr>
              <a:t>Digital Transformation &amp; Operational Agility</a:t>
            </a:r>
            <a:endParaRPr lang="en-US" sz="1725" dirty="0"/>
          </a:p>
        </p:txBody>
      </p:sp>
      <p:sp>
        <p:nvSpPr>
          <p:cNvPr id="27" name="SK-7-text-26"/>
          <p:cNvSpPr/>
          <p:nvPr/>
        </p:nvSpPr>
        <p:spPr>
          <a:xfrm>
            <a:off x="1714500" y="5321498"/>
            <a:ext cx="9906000" cy="7286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913"/>
              </a:lnSpc>
              <a:buNone/>
            </a:pPr>
            <a:r>
              <a:rPr lang="en-US" sz="1275" dirty="0">
                <a:solidFill>
                  <a:srgbClr val="5E5954"/>
                </a:solidFill>
              </a:rPr>
              <a:t>Implement a robust digital ordering platform to eliminate phone-based bottlenecks. Explore a localized delivery model and consider strategic staffing to decouple Basil from routine operations, allowing for business growth and market adaptation.</a:t>
            </a:r>
            <a:endParaRPr lang="en-US" sz="127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96180"/>
            <a:ext cx="38100" cy="381000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440061"/>
            <a:ext cx="11049000" cy="5113139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1440061"/>
            <a:ext cx="11049000" cy="447675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1887736"/>
            <a:ext cx="2762250" cy="635645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33750" y="1887736"/>
            <a:ext cx="883890" cy="635645"/>
          </a:xfrm>
          <a:prstGeom prst="rect">
            <a:avLst/>
          </a:prstGeom>
        </p:spPr>
      </p:pic>
      <p:pic>
        <p:nvPicPr>
          <p:cNvPr id="9" name="SK-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7640" y="1887736"/>
            <a:ext cx="4972050" cy="635645"/>
          </a:xfrm>
          <a:prstGeom prst="rect">
            <a:avLst/>
          </a:prstGeom>
        </p:spPr>
      </p:pic>
      <p:pic>
        <p:nvPicPr>
          <p:cNvPr id="10" name="SK-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89690" y="1887736"/>
            <a:ext cx="2430810" cy="635645"/>
          </a:xfrm>
          <a:prstGeom prst="rect">
            <a:avLst/>
          </a:prstGeom>
        </p:spPr>
      </p:pic>
      <p:pic>
        <p:nvPicPr>
          <p:cNvPr id="11" name="SK-8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42090" y="2020937"/>
            <a:ext cx="154781" cy="125760"/>
          </a:xfrm>
          <a:prstGeom prst="rect">
            <a:avLst/>
          </a:prstGeom>
        </p:spPr>
      </p:pic>
      <p:pic>
        <p:nvPicPr>
          <p:cNvPr id="12" name="SK-8-img-1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2523381"/>
            <a:ext cx="2762250" cy="635645"/>
          </a:xfrm>
          <a:prstGeom prst="rect">
            <a:avLst/>
          </a:prstGeom>
        </p:spPr>
      </p:pic>
      <p:pic>
        <p:nvPicPr>
          <p:cNvPr id="13" name="SK-8-img-12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33750" y="2523381"/>
            <a:ext cx="883890" cy="635645"/>
          </a:xfrm>
          <a:prstGeom prst="rect">
            <a:avLst/>
          </a:prstGeom>
        </p:spPr>
      </p:pic>
      <p:pic>
        <p:nvPicPr>
          <p:cNvPr id="14" name="SK-8-img-13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7640" y="2523381"/>
            <a:ext cx="4972050" cy="635645"/>
          </a:xfrm>
          <a:prstGeom prst="rect">
            <a:avLst/>
          </a:prstGeom>
        </p:spPr>
      </p:pic>
      <p:pic>
        <p:nvPicPr>
          <p:cNvPr id="15" name="SK-8-img-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89690" y="2523381"/>
            <a:ext cx="2430810" cy="635645"/>
          </a:xfrm>
          <a:prstGeom prst="rect">
            <a:avLst/>
          </a:prstGeom>
        </p:spPr>
      </p:pic>
      <p:pic>
        <p:nvPicPr>
          <p:cNvPr id="16" name="SK-8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342090" y="2656582"/>
            <a:ext cx="154781" cy="125760"/>
          </a:xfrm>
          <a:prstGeom prst="rect">
            <a:avLst/>
          </a:prstGeom>
        </p:spPr>
      </p:pic>
      <p:pic>
        <p:nvPicPr>
          <p:cNvPr id="17" name="SK-8-img-1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3159026"/>
            <a:ext cx="2762250" cy="635645"/>
          </a:xfrm>
          <a:prstGeom prst="rect">
            <a:avLst/>
          </a:prstGeom>
        </p:spPr>
      </p:pic>
      <p:pic>
        <p:nvPicPr>
          <p:cNvPr id="18" name="SK-8-img-1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33750" y="3159026"/>
            <a:ext cx="883890" cy="635645"/>
          </a:xfrm>
          <a:prstGeom prst="rect">
            <a:avLst/>
          </a:prstGeom>
        </p:spPr>
      </p:pic>
      <p:pic>
        <p:nvPicPr>
          <p:cNvPr id="19" name="SK-8-img-1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7640" y="3159026"/>
            <a:ext cx="4972050" cy="635645"/>
          </a:xfrm>
          <a:prstGeom prst="rect">
            <a:avLst/>
          </a:prstGeom>
        </p:spPr>
      </p:pic>
      <p:pic>
        <p:nvPicPr>
          <p:cNvPr id="20" name="SK-8-img-1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89690" y="3159026"/>
            <a:ext cx="2430810" cy="635645"/>
          </a:xfrm>
          <a:prstGeom prst="rect">
            <a:avLst/>
          </a:prstGeom>
        </p:spPr>
      </p:pic>
      <p:pic>
        <p:nvPicPr>
          <p:cNvPr id="21" name="SK-8-img-2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42090" y="3292227"/>
            <a:ext cx="154781" cy="125760"/>
          </a:xfrm>
          <a:prstGeom prst="rect">
            <a:avLst/>
          </a:prstGeom>
        </p:spPr>
      </p:pic>
      <p:pic>
        <p:nvPicPr>
          <p:cNvPr id="22" name="SK-8-img-2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3794671"/>
            <a:ext cx="2762250" cy="635645"/>
          </a:xfrm>
          <a:prstGeom prst="rect">
            <a:avLst/>
          </a:prstGeom>
        </p:spPr>
      </p:pic>
      <p:pic>
        <p:nvPicPr>
          <p:cNvPr id="23" name="SK-8-img-22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33750" y="3794671"/>
            <a:ext cx="883890" cy="635645"/>
          </a:xfrm>
          <a:prstGeom prst="rect">
            <a:avLst/>
          </a:prstGeom>
        </p:spPr>
      </p:pic>
      <p:pic>
        <p:nvPicPr>
          <p:cNvPr id="24" name="SK-8-img-23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7640" y="3794671"/>
            <a:ext cx="4972050" cy="635645"/>
          </a:xfrm>
          <a:prstGeom prst="rect">
            <a:avLst/>
          </a:prstGeom>
        </p:spPr>
      </p:pic>
      <p:pic>
        <p:nvPicPr>
          <p:cNvPr id="25" name="SK-8-img-2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89690" y="3794671"/>
            <a:ext cx="2430810" cy="635645"/>
          </a:xfrm>
          <a:prstGeom prst="rect">
            <a:avLst/>
          </a:prstGeom>
        </p:spPr>
      </p:pic>
      <p:pic>
        <p:nvPicPr>
          <p:cNvPr id="26" name="SK-8-img-25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42090" y="3927872"/>
            <a:ext cx="154781" cy="125760"/>
          </a:xfrm>
          <a:prstGeom prst="rect">
            <a:avLst/>
          </a:prstGeom>
        </p:spPr>
      </p:pic>
      <p:pic>
        <p:nvPicPr>
          <p:cNvPr id="27" name="SK-8-img-26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1500" y="4430316"/>
            <a:ext cx="2762250" cy="850999"/>
          </a:xfrm>
          <a:prstGeom prst="rect">
            <a:avLst/>
          </a:prstGeom>
        </p:spPr>
      </p:pic>
      <p:pic>
        <p:nvPicPr>
          <p:cNvPr id="28" name="SK-8-img-2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33750" y="4430316"/>
            <a:ext cx="883890" cy="850999"/>
          </a:xfrm>
          <a:prstGeom prst="rect">
            <a:avLst/>
          </a:prstGeom>
        </p:spPr>
      </p:pic>
      <p:pic>
        <p:nvPicPr>
          <p:cNvPr id="29" name="SK-8-img-28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217640" y="4430316"/>
            <a:ext cx="4972050" cy="850999"/>
          </a:xfrm>
          <a:prstGeom prst="rect">
            <a:avLst/>
          </a:prstGeom>
        </p:spPr>
      </p:pic>
      <p:pic>
        <p:nvPicPr>
          <p:cNvPr id="30" name="SK-8-img-29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189690" y="4430316"/>
            <a:ext cx="2430810" cy="850999"/>
          </a:xfrm>
          <a:prstGeom prst="rect">
            <a:avLst/>
          </a:prstGeom>
        </p:spPr>
      </p:pic>
      <p:pic>
        <p:nvPicPr>
          <p:cNvPr id="31" name="SK-8-img-30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342090" y="4563517"/>
            <a:ext cx="154781" cy="125760"/>
          </a:xfrm>
          <a:prstGeom prst="rect">
            <a:avLst/>
          </a:prstGeom>
        </p:spPr>
      </p:pic>
      <p:pic>
        <p:nvPicPr>
          <p:cNvPr id="32" name="SK-8-img-31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71500" y="5281315"/>
            <a:ext cx="2762250" cy="635645"/>
          </a:xfrm>
          <a:prstGeom prst="rect">
            <a:avLst/>
          </a:prstGeom>
        </p:spPr>
      </p:pic>
      <p:pic>
        <p:nvPicPr>
          <p:cNvPr id="33" name="SK-8-img-32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333750" y="5281315"/>
            <a:ext cx="883890" cy="635645"/>
          </a:xfrm>
          <a:prstGeom prst="rect">
            <a:avLst/>
          </a:prstGeom>
        </p:spPr>
      </p:pic>
      <p:pic>
        <p:nvPicPr>
          <p:cNvPr id="34" name="SK-8-img-33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17640" y="5281315"/>
            <a:ext cx="4972050" cy="635645"/>
          </a:xfrm>
          <a:prstGeom prst="rect">
            <a:avLst/>
          </a:prstGeom>
        </p:spPr>
      </p:pic>
      <p:pic>
        <p:nvPicPr>
          <p:cNvPr id="35" name="SK-8-img-34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89690" y="5281315"/>
            <a:ext cx="2430810" cy="635645"/>
          </a:xfrm>
          <a:prstGeom prst="rect">
            <a:avLst/>
          </a:prstGeom>
        </p:spPr>
      </p:pic>
      <p:pic>
        <p:nvPicPr>
          <p:cNvPr id="36" name="SK-8-img-35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342090" y="5414516"/>
            <a:ext cx="154781" cy="125760"/>
          </a:xfrm>
          <a:prstGeom prst="rect">
            <a:avLst/>
          </a:prstGeom>
        </p:spPr>
      </p:pic>
      <p:pic>
        <p:nvPicPr>
          <p:cNvPr id="37" name="SK-8-img-3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42090" y="6050161"/>
            <a:ext cx="154781" cy="125760"/>
          </a:xfrm>
          <a:prstGeom prst="rect">
            <a:avLst/>
          </a:prstGeom>
        </p:spPr>
      </p:pic>
      <p:sp>
        <p:nvSpPr>
          <p:cNvPr id="38" name="SK-8-text-37"/>
          <p:cNvSpPr/>
          <p:nvPr/>
        </p:nvSpPr>
        <p:spPr>
          <a:xfrm>
            <a:off x="762000" y="381000"/>
            <a:ext cx="5932170" cy="4113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3240"/>
              </a:lnSpc>
              <a:buNone/>
            </a:pPr>
            <a:r>
              <a:rPr lang="en-US" sz="2700" b="1" dirty="0">
                <a:solidFill>
                  <a:srgbClr val="2D2926"/>
                </a:solidFill>
              </a:rPr>
              <a:t>Reference List</a:t>
            </a:r>
            <a:endParaRPr lang="en-US" sz="2700" dirty="0"/>
          </a:p>
        </p:txBody>
      </p:sp>
      <p:sp>
        <p:nvSpPr>
          <p:cNvPr id="39" name="SK-8-text-38"/>
          <p:cNvSpPr/>
          <p:nvPr/>
        </p:nvSpPr>
        <p:spPr>
          <a:xfrm>
            <a:off x="762000" y="868561"/>
            <a:ext cx="109347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kern="0" spc="60" dirty="0">
                <a:solidFill>
                  <a:srgbClr val="8C867E"/>
                </a:solidFill>
              </a:rPr>
              <a:t>BASIL'S BAKERY STRATEGIC ANALYSIS</a:t>
            </a:r>
            <a:endParaRPr lang="en-US" sz="1200" dirty="0"/>
          </a:p>
        </p:txBody>
      </p:sp>
      <p:sp>
        <p:nvSpPr>
          <p:cNvPr id="40" name="SK-8-text-39"/>
          <p:cNvSpPr/>
          <p:nvPr/>
        </p:nvSpPr>
        <p:spPr>
          <a:xfrm>
            <a:off x="723900" y="1440061"/>
            <a:ext cx="3065815" cy="447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kern="0" spc="30" dirty="0">
                <a:solidFill>
                  <a:srgbClr val="2D2926"/>
                </a:solidFill>
              </a:rPr>
              <a:t>AUTHOR / ORGANIZATION</a:t>
            </a:r>
            <a:endParaRPr lang="en-US" sz="1050" dirty="0"/>
          </a:p>
        </p:txBody>
      </p:sp>
      <p:sp>
        <p:nvSpPr>
          <p:cNvPr id="41" name="SK-8-text-40"/>
          <p:cNvSpPr/>
          <p:nvPr/>
        </p:nvSpPr>
        <p:spPr>
          <a:xfrm>
            <a:off x="3486150" y="1440061"/>
            <a:ext cx="655290" cy="447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kern="0" spc="30" dirty="0">
                <a:solidFill>
                  <a:srgbClr val="2D2926"/>
                </a:solidFill>
              </a:rPr>
              <a:t>YEAR</a:t>
            </a:r>
            <a:endParaRPr lang="en-US" sz="1050" dirty="0"/>
          </a:p>
        </p:txBody>
      </p:sp>
      <p:sp>
        <p:nvSpPr>
          <p:cNvPr id="42" name="SK-8-text-41"/>
          <p:cNvSpPr/>
          <p:nvPr/>
        </p:nvSpPr>
        <p:spPr>
          <a:xfrm>
            <a:off x="4370040" y="1440061"/>
            <a:ext cx="4743450" cy="447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kern="0" spc="30" dirty="0">
                <a:solidFill>
                  <a:srgbClr val="2D2926"/>
                </a:solidFill>
              </a:rPr>
              <a:t>TITLE &amp; DESCRIPTION</a:t>
            </a:r>
            <a:endParaRPr lang="en-US" sz="1050" dirty="0"/>
          </a:p>
        </p:txBody>
      </p:sp>
      <p:sp>
        <p:nvSpPr>
          <p:cNvPr id="43" name="SK-8-text-42"/>
          <p:cNvSpPr/>
          <p:nvPr/>
        </p:nvSpPr>
        <p:spPr>
          <a:xfrm>
            <a:off x="9342090" y="1440061"/>
            <a:ext cx="2595391" cy="4476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kern="0" spc="30" dirty="0">
                <a:solidFill>
                  <a:srgbClr val="2D2926"/>
                </a:solidFill>
              </a:rPr>
              <a:t>ACCESS / PUBLISHER</a:t>
            </a:r>
            <a:endParaRPr lang="en-US" sz="1050" dirty="0"/>
          </a:p>
        </p:txBody>
      </p:sp>
      <p:sp>
        <p:nvSpPr>
          <p:cNvPr id="44" name="SK-8-text-43"/>
          <p:cNvSpPr/>
          <p:nvPr/>
        </p:nvSpPr>
        <p:spPr>
          <a:xfrm>
            <a:off x="723900" y="1887736"/>
            <a:ext cx="3279359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Food Standards Agency</a:t>
            </a:r>
            <a:endParaRPr lang="en-US" sz="1125" dirty="0"/>
          </a:p>
        </p:txBody>
      </p:sp>
      <p:sp>
        <p:nvSpPr>
          <p:cNvPr id="45" name="SK-8-text-44"/>
          <p:cNvSpPr/>
          <p:nvPr/>
        </p:nvSpPr>
        <p:spPr>
          <a:xfrm>
            <a:off x="3295650" y="1887736"/>
            <a:ext cx="65529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2024</a:t>
            </a:r>
            <a:endParaRPr lang="en-US" sz="1125" dirty="0"/>
          </a:p>
        </p:txBody>
      </p:sp>
      <p:sp>
        <p:nvSpPr>
          <p:cNvPr id="46" name="SK-8-text-45"/>
          <p:cNvSpPr/>
          <p:nvPr/>
        </p:nvSpPr>
        <p:spPr>
          <a:xfrm>
            <a:off x="4370040" y="1887736"/>
            <a:ext cx="46672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Food hygiene regulations for businesses. Regulatory compliance framework for UK food operators.</a:t>
            </a:r>
            <a:endParaRPr lang="en-US" sz="1125" dirty="0"/>
          </a:p>
        </p:txBody>
      </p:sp>
      <p:sp>
        <p:nvSpPr>
          <p:cNvPr id="47" name="SK-8-text-46"/>
          <p:cNvSpPr/>
          <p:nvPr/>
        </p:nvSpPr>
        <p:spPr>
          <a:xfrm>
            <a:off x="9496871" y="1887736"/>
            <a:ext cx="212601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food.gov.uk</a:t>
            </a:r>
            <a:endParaRPr lang="en-US" sz="975" dirty="0"/>
          </a:p>
        </p:txBody>
      </p:sp>
      <p:sp>
        <p:nvSpPr>
          <p:cNvPr id="48" name="SK-8-text-47"/>
          <p:cNvSpPr/>
          <p:nvPr/>
        </p:nvSpPr>
        <p:spPr>
          <a:xfrm>
            <a:off x="723900" y="2523381"/>
            <a:ext cx="4652141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Office for National Statistics</a:t>
            </a:r>
            <a:endParaRPr lang="en-US" sz="1125" dirty="0"/>
          </a:p>
        </p:txBody>
      </p:sp>
      <p:sp>
        <p:nvSpPr>
          <p:cNvPr id="49" name="SK-8-text-48"/>
          <p:cNvSpPr/>
          <p:nvPr/>
        </p:nvSpPr>
        <p:spPr>
          <a:xfrm>
            <a:off x="3295650" y="2523381"/>
            <a:ext cx="65529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2024</a:t>
            </a:r>
            <a:endParaRPr lang="en-US" sz="1125" dirty="0"/>
          </a:p>
        </p:txBody>
      </p:sp>
      <p:sp>
        <p:nvSpPr>
          <p:cNvPr id="50" name="SK-8-text-49"/>
          <p:cNvSpPr/>
          <p:nvPr/>
        </p:nvSpPr>
        <p:spPr>
          <a:xfrm>
            <a:off x="4370040" y="2523381"/>
            <a:ext cx="46672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Homeworking trends in the UK. Data regarding the shift to hybrid and remote working post-pandemic.</a:t>
            </a:r>
            <a:endParaRPr lang="en-US" sz="1125" dirty="0"/>
          </a:p>
        </p:txBody>
      </p:sp>
      <p:sp>
        <p:nvSpPr>
          <p:cNvPr id="51" name="SK-8-text-50"/>
          <p:cNvSpPr/>
          <p:nvPr/>
        </p:nvSpPr>
        <p:spPr>
          <a:xfrm>
            <a:off x="9496871" y="2523381"/>
            <a:ext cx="212601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ons.gov.uk</a:t>
            </a:r>
            <a:endParaRPr lang="en-US" sz="975" dirty="0"/>
          </a:p>
        </p:txBody>
      </p:sp>
      <p:sp>
        <p:nvSpPr>
          <p:cNvPr id="52" name="SK-8-text-51"/>
          <p:cNvSpPr/>
          <p:nvPr/>
        </p:nvSpPr>
        <p:spPr>
          <a:xfrm>
            <a:off x="723900" y="3159026"/>
            <a:ext cx="3889484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British Retail Consortium</a:t>
            </a:r>
            <a:endParaRPr lang="en-US" sz="1125" dirty="0"/>
          </a:p>
        </p:txBody>
      </p:sp>
      <p:sp>
        <p:nvSpPr>
          <p:cNvPr id="53" name="SK-8-text-52"/>
          <p:cNvSpPr/>
          <p:nvPr/>
        </p:nvSpPr>
        <p:spPr>
          <a:xfrm>
            <a:off x="3295650" y="3159026"/>
            <a:ext cx="65529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2024</a:t>
            </a:r>
            <a:endParaRPr lang="en-US" sz="1125" dirty="0"/>
          </a:p>
        </p:txBody>
      </p:sp>
      <p:sp>
        <p:nvSpPr>
          <p:cNvPr id="54" name="SK-8-text-53"/>
          <p:cNvSpPr/>
          <p:nvPr/>
        </p:nvSpPr>
        <p:spPr>
          <a:xfrm>
            <a:off x="4370040" y="3159026"/>
            <a:ext cx="46672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UK retail vacancy rates and footfall data. Analysis of high street and retail park performance trends.</a:t>
            </a:r>
            <a:endParaRPr lang="en-US" sz="1125" dirty="0"/>
          </a:p>
        </p:txBody>
      </p:sp>
      <p:sp>
        <p:nvSpPr>
          <p:cNvPr id="55" name="SK-8-text-54"/>
          <p:cNvSpPr/>
          <p:nvPr/>
        </p:nvSpPr>
        <p:spPr>
          <a:xfrm>
            <a:off x="9496871" y="3159026"/>
            <a:ext cx="212601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brc.org.uk</a:t>
            </a:r>
            <a:endParaRPr lang="en-US" sz="975" dirty="0"/>
          </a:p>
        </p:txBody>
      </p:sp>
      <p:sp>
        <p:nvSpPr>
          <p:cNvPr id="56" name="SK-8-text-55"/>
          <p:cNvSpPr/>
          <p:nvPr/>
        </p:nvSpPr>
        <p:spPr>
          <a:xfrm>
            <a:off x="723900" y="3794671"/>
            <a:ext cx="25336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CIPD</a:t>
            </a:r>
            <a:endParaRPr lang="en-US" sz="1125" dirty="0"/>
          </a:p>
        </p:txBody>
      </p:sp>
      <p:sp>
        <p:nvSpPr>
          <p:cNvPr id="57" name="SK-8-text-56"/>
          <p:cNvSpPr/>
          <p:nvPr/>
        </p:nvSpPr>
        <p:spPr>
          <a:xfrm>
            <a:off x="3295650" y="3794671"/>
            <a:ext cx="65529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2023</a:t>
            </a:r>
            <a:endParaRPr lang="en-US" sz="1125" dirty="0"/>
          </a:p>
        </p:txBody>
      </p:sp>
      <p:sp>
        <p:nvSpPr>
          <p:cNvPr id="58" name="SK-8-text-57"/>
          <p:cNvSpPr/>
          <p:nvPr/>
        </p:nvSpPr>
        <p:spPr>
          <a:xfrm>
            <a:off x="4370040" y="3794671"/>
            <a:ext cx="46672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Flexible and hybrid working practices in the UK. Examining the organizational impact of flexible work policies.</a:t>
            </a:r>
            <a:endParaRPr lang="en-US" sz="1125" dirty="0"/>
          </a:p>
        </p:txBody>
      </p:sp>
      <p:sp>
        <p:nvSpPr>
          <p:cNvPr id="59" name="SK-8-text-58"/>
          <p:cNvSpPr/>
          <p:nvPr/>
        </p:nvSpPr>
        <p:spPr>
          <a:xfrm>
            <a:off x="9496871" y="3794671"/>
            <a:ext cx="212601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cipd.co.uk</a:t>
            </a:r>
            <a:endParaRPr lang="en-US" sz="975" dirty="0"/>
          </a:p>
        </p:txBody>
      </p:sp>
      <p:sp>
        <p:nvSpPr>
          <p:cNvPr id="60" name="SK-8-text-59"/>
          <p:cNvSpPr/>
          <p:nvPr/>
        </p:nvSpPr>
        <p:spPr>
          <a:xfrm>
            <a:off x="723900" y="4430316"/>
            <a:ext cx="2457450" cy="85099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Johnson, G., Whittington, R., Scholes, K., Angwin, D. &amp; Regnér, P.</a:t>
            </a:r>
            <a:endParaRPr lang="en-US" sz="1125" dirty="0"/>
          </a:p>
        </p:txBody>
      </p:sp>
      <p:sp>
        <p:nvSpPr>
          <p:cNvPr id="61" name="SK-8-text-60"/>
          <p:cNvSpPr/>
          <p:nvPr/>
        </p:nvSpPr>
        <p:spPr>
          <a:xfrm>
            <a:off x="3295650" y="4430316"/>
            <a:ext cx="655290" cy="85099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2023</a:t>
            </a:r>
            <a:endParaRPr lang="en-US" sz="1125" dirty="0"/>
          </a:p>
        </p:txBody>
      </p:sp>
      <p:sp>
        <p:nvSpPr>
          <p:cNvPr id="62" name="SK-8-text-61"/>
          <p:cNvSpPr/>
          <p:nvPr/>
        </p:nvSpPr>
        <p:spPr>
          <a:xfrm>
            <a:off x="4370040" y="4430316"/>
            <a:ext cx="4667250" cy="85099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Exploring Strategy: Text and Cases (13th ed.). Core theoretical framework for PESTEL analysis.</a:t>
            </a:r>
            <a:endParaRPr lang="en-US" sz="1125" dirty="0"/>
          </a:p>
        </p:txBody>
      </p:sp>
      <p:sp>
        <p:nvSpPr>
          <p:cNvPr id="63" name="SK-8-text-62"/>
          <p:cNvSpPr/>
          <p:nvPr/>
        </p:nvSpPr>
        <p:spPr>
          <a:xfrm>
            <a:off x="9496871" y="4430316"/>
            <a:ext cx="2209290" cy="850999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Pearson Education</a:t>
            </a:r>
            <a:endParaRPr lang="en-US" sz="975" dirty="0"/>
          </a:p>
        </p:txBody>
      </p:sp>
      <p:sp>
        <p:nvSpPr>
          <p:cNvPr id="64" name="SK-8-text-63"/>
          <p:cNvSpPr/>
          <p:nvPr/>
        </p:nvSpPr>
        <p:spPr>
          <a:xfrm>
            <a:off x="723900" y="5281315"/>
            <a:ext cx="25336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Ishikawa, K.</a:t>
            </a:r>
            <a:endParaRPr lang="en-US" sz="1125" dirty="0"/>
          </a:p>
        </p:txBody>
      </p:sp>
      <p:sp>
        <p:nvSpPr>
          <p:cNvPr id="65" name="SK-8-text-64"/>
          <p:cNvSpPr/>
          <p:nvPr/>
        </p:nvSpPr>
        <p:spPr>
          <a:xfrm>
            <a:off x="3295650" y="5281315"/>
            <a:ext cx="65529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1990</a:t>
            </a:r>
            <a:endParaRPr lang="en-US" sz="1125" dirty="0"/>
          </a:p>
        </p:txBody>
      </p:sp>
      <p:sp>
        <p:nvSpPr>
          <p:cNvPr id="66" name="SK-8-text-65"/>
          <p:cNvSpPr/>
          <p:nvPr/>
        </p:nvSpPr>
        <p:spPr>
          <a:xfrm>
            <a:off x="4370040" y="5281315"/>
            <a:ext cx="466725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Introduction to Quality Control. Foundational text for Cause-and-Effect (Fishbone) diagram methodologies.</a:t>
            </a:r>
            <a:endParaRPr lang="en-US" sz="1125" dirty="0"/>
          </a:p>
        </p:txBody>
      </p:sp>
      <p:sp>
        <p:nvSpPr>
          <p:cNvPr id="67" name="SK-8-text-66"/>
          <p:cNvSpPr/>
          <p:nvPr/>
        </p:nvSpPr>
        <p:spPr>
          <a:xfrm>
            <a:off x="9496871" y="5281315"/>
            <a:ext cx="2126010" cy="63564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3A Corporation</a:t>
            </a:r>
            <a:endParaRPr lang="en-US" sz="975" dirty="0"/>
          </a:p>
        </p:txBody>
      </p:sp>
      <p:sp>
        <p:nvSpPr>
          <p:cNvPr id="68" name="SK-8-text-67"/>
          <p:cNvSpPr/>
          <p:nvPr/>
        </p:nvSpPr>
        <p:spPr>
          <a:xfrm>
            <a:off x="723900" y="5916960"/>
            <a:ext cx="2533650" cy="63624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2D2926"/>
                </a:solidFill>
              </a:rPr>
              <a:t>UK Government</a:t>
            </a:r>
            <a:endParaRPr lang="en-US" sz="1125" dirty="0"/>
          </a:p>
        </p:txBody>
      </p:sp>
      <p:sp>
        <p:nvSpPr>
          <p:cNvPr id="69" name="SK-8-text-68"/>
          <p:cNvSpPr/>
          <p:nvPr/>
        </p:nvSpPr>
        <p:spPr>
          <a:xfrm>
            <a:off x="3295650" y="5916960"/>
            <a:ext cx="655290" cy="63624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2024</a:t>
            </a:r>
            <a:endParaRPr lang="en-US" sz="1125" dirty="0"/>
          </a:p>
        </p:txBody>
      </p:sp>
      <p:sp>
        <p:nvSpPr>
          <p:cNvPr id="70" name="SK-8-text-69"/>
          <p:cNvSpPr/>
          <p:nvPr/>
        </p:nvSpPr>
        <p:spPr>
          <a:xfrm>
            <a:off x="4370040" y="5916960"/>
            <a:ext cx="4667250" cy="63624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575"/>
              </a:lnSpc>
              <a:buNone/>
            </a:pPr>
            <a:r>
              <a:rPr lang="en-US" sz="1125" dirty="0">
                <a:solidFill>
                  <a:srgbClr val="5E5954"/>
                </a:solidFill>
              </a:rPr>
              <a:t>Business rates relief and support for SMEs. Official guidance on taxation and financial support for small businesses.</a:t>
            </a:r>
            <a:endParaRPr lang="en-US" sz="1125" dirty="0"/>
          </a:p>
        </p:txBody>
      </p:sp>
      <p:sp>
        <p:nvSpPr>
          <p:cNvPr id="71" name="SK-8-text-70"/>
          <p:cNvSpPr/>
          <p:nvPr/>
        </p:nvSpPr>
        <p:spPr>
          <a:xfrm>
            <a:off x="9496871" y="5916960"/>
            <a:ext cx="2126010" cy="63624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1365"/>
              </a:lnSpc>
              <a:buNone/>
            </a:pPr>
            <a:r>
              <a:rPr lang="en-US" sz="975" dirty="0">
                <a:solidFill>
                  <a:srgbClr val="8B4513"/>
                </a:solidFill>
              </a:rPr>
              <a:t>gov.uk</a:t>
            </a:r>
            <a:endParaRPr lang="en-US" sz="97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1045</Words>
  <Application>Microsoft Office PowerPoint</Application>
  <PresentationFormat>Widescreen</PresentationFormat>
  <Paragraphs>156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Anilla Bibi (2530123)</cp:lastModifiedBy>
  <cp:revision>2</cp:revision>
  <dcterms:created xsi:type="dcterms:W3CDTF">2026-06-14T22:23:10Z</dcterms:created>
  <dcterms:modified xsi:type="dcterms:W3CDTF">2026-06-14T22:42:54Z</dcterms:modified>
</cp:coreProperties>
</file>