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32"/>
  </p:notesMasterIdLst>
  <p:handoutMasterIdLst>
    <p:handoutMasterId r:id="rId33"/>
  </p:handoutMasterIdLst>
  <p:sldIdLst>
    <p:sldId id="264" r:id="rId2"/>
    <p:sldId id="283" r:id="rId3"/>
    <p:sldId id="293" r:id="rId4"/>
    <p:sldId id="294" r:id="rId5"/>
    <p:sldId id="295" r:id="rId6"/>
    <p:sldId id="296" r:id="rId7"/>
    <p:sldId id="297" r:id="rId8"/>
    <p:sldId id="298" r:id="rId9"/>
    <p:sldId id="258" r:id="rId10"/>
    <p:sldId id="259" r:id="rId11"/>
    <p:sldId id="260" r:id="rId12"/>
    <p:sldId id="261" r:id="rId13"/>
    <p:sldId id="262" r:id="rId14"/>
    <p:sldId id="263" r:id="rId15"/>
    <p:sldId id="282" r:id="rId16"/>
    <p:sldId id="265" r:id="rId17"/>
    <p:sldId id="308" r:id="rId18"/>
    <p:sldId id="299" r:id="rId19"/>
    <p:sldId id="300" r:id="rId20"/>
    <p:sldId id="301" r:id="rId21"/>
    <p:sldId id="302" r:id="rId22"/>
    <p:sldId id="303" r:id="rId23"/>
    <p:sldId id="304" r:id="rId24"/>
    <p:sldId id="305" r:id="rId25"/>
    <p:sldId id="306" r:id="rId26"/>
    <p:sldId id="307" r:id="rId27"/>
    <p:sldId id="309" r:id="rId28"/>
    <p:sldId id="310" r:id="rId29"/>
    <p:sldId id="311" r:id="rId30"/>
    <p:sldId id="313" r:id="rId31"/>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280" autoAdjust="0"/>
  </p:normalViewPr>
  <p:slideViewPr>
    <p:cSldViewPr showGuides="1">
      <p:cViewPr varScale="1">
        <p:scale>
          <a:sx n="88" d="100"/>
          <a:sy n="88" d="100"/>
        </p:scale>
        <p:origin x="72" y="51"/>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12/8/2022</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12/8/2022</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b="0" i="0" dirty="0">
                <a:solidFill>
                  <a:srgbClr val="000000"/>
                </a:solidFill>
                <a:effectLst/>
                <a:latin typeface="Allerta"/>
              </a:rPr>
              <a:t>The other main type of offer, </a:t>
            </a:r>
            <a:r>
              <a:rPr lang="en-GB" b="1" i="0" dirty="0">
                <a:solidFill>
                  <a:srgbClr val="000000"/>
                </a:solidFill>
                <a:effectLst/>
                <a:latin typeface="Allerta"/>
              </a:rPr>
              <a:t>Part 36</a:t>
            </a:r>
            <a:r>
              <a:rPr lang="en-GB" b="0" i="0" dirty="0">
                <a:solidFill>
                  <a:srgbClr val="000000"/>
                </a:solidFill>
                <a:effectLst/>
                <a:latin typeface="Allerta"/>
              </a:rPr>
              <a:t> offers, can be made before or after court proceedings are started. They are governed by a set of rules in </a:t>
            </a:r>
            <a:r>
              <a:rPr lang="en-GB" b="1" i="0" dirty="0">
                <a:solidFill>
                  <a:srgbClr val="000000"/>
                </a:solidFill>
                <a:effectLst/>
                <a:latin typeface="Allerta"/>
              </a:rPr>
              <a:t>Part 36</a:t>
            </a:r>
            <a:r>
              <a:rPr lang="en-GB" b="0" i="0" dirty="0">
                <a:solidFill>
                  <a:srgbClr val="000000"/>
                </a:solidFill>
                <a:effectLst/>
                <a:latin typeface="Allerta"/>
              </a:rPr>
              <a:t>. In most cases, acceptance of </a:t>
            </a:r>
            <a:r>
              <a:rPr lang="en-GB" b="1" i="0" dirty="0">
                <a:solidFill>
                  <a:srgbClr val="000000"/>
                </a:solidFill>
                <a:effectLst/>
                <a:latin typeface="Allerta"/>
              </a:rPr>
              <a:t>Part 36 offers</a:t>
            </a:r>
            <a:r>
              <a:rPr lang="en-GB" b="0" i="0" dirty="0">
                <a:solidFill>
                  <a:srgbClr val="000000"/>
                </a:solidFill>
                <a:effectLst/>
                <a:latin typeface="Allerta"/>
              </a:rPr>
              <a:t> carries near-automatic consequences and there is often no separate need to translate an acceptance into an order for the court to approve. The process and consequences of accepting a </a:t>
            </a:r>
            <a:r>
              <a:rPr lang="en-GB" b="1" i="0" dirty="0">
                <a:solidFill>
                  <a:srgbClr val="000000"/>
                </a:solidFill>
                <a:effectLst/>
                <a:latin typeface="Allerta"/>
              </a:rPr>
              <a:t>Part 36</a:t>
            </a:r>
            <a:r>
              <a:rPr lang="en-GB" b="0" i="0" dirty="0">
                <a:solidFill>
                  <a:srgbClr val="000000"/>
                </a:solidFill>
                <a:effectLst/>
                <a:latin typeface="Allerta"/>
              </a:rPr>
              <a:t> offer to settle is not subject to the ordinary law of contract. Instead, these are regulated by the provisions of </a:t>
            </a:r>
            <a:r>
              <a:rPr lang="en-GB" b="1" i="0" dirty="0">
                <a:solidFill>
                  <a:srgbClr val="000000"/>
                </a:solidFill>
                <a:effectLst/>
                <a:latin typeface="Allerta"/>
              </a:rPr>
              <a:t>Part 36</a:t>
            </a:r>
            <a:r>
              <a:rPr lang="en-GB" b="0" i="0" dirty="0">
                <a:solidFill>
                  <a:srgbClr val="000000"/>
                </a:solidFill>
                <a:effectLst/>
                <a:latin typeface="Allerta"/>
              </a:rPr>
              <a:t>, which has been described as a “self-contained code” which does not import principles from ordinary contract law. These apply whether the </a:t>
            </a:r>
            <a:r>
              <a:rPr lang="en-GB" b="1" i="0" dirty="0">
                <a:solidFill>
                  <a:srgbClr val="000000"/>
                </a:solidFill>
                <a:effectLst/>
                <a:latin typeface="Allerta"/>
              </a:rPr>
              <a:t>Part 36</a:t>
            </a:r>
            <a:r>
              <a:rPr lang="en-GB" b="0" i="0" dirty="0">
                <a:solidFill>
                  <a:srgbClr val="000000"/>
                </a:solidFill>
                <a:effectLst/>
                <a:latin typeface="Allerta"/>
              </a:rPr>
              <a:t> offer to settle is made before or after proceedings are started. We consider those consequences of accepting a </a:t>
            </a:r>
            <a:r>
              <a:rPr lang="en-GB" b="1" i="0" dirty="0">
                <a:solidFill>
                  <a:srgbClr val="000000"/>
                </a:solidFill>
                <a:effectLst/>
                <a:latin typeface="Allerta"/>
              </a:rPr>
              <a:t>Part 36</a:t>
            </a:r>
            <a:r>
              <a:rPr lang="en-GB" b="0" i="0" dirty="0">
                <a:solidFill>
                  <a:srgbClr val="000000"/>
                </a:solidFill>
                <a:effectLst/>
                <a:latin typeface="Allerta"/>
              </a:rPr>
              <a:t> offer to settle later.</a:t>
            </a:r>
          </a:p>
          <a:p>
            <a:pPr algn="just"/>
            <a:r>
              <a:rPr lang="en-GB" b="0" i="0" dirty="0">
                <a:solidFill>
                  <a:srgbClr val="000000"/>
                </a:solidFill>
                <a:effectLst/>
                <a:latin typeface="Allerta"/>
              </a:rPr>
              <a:t>One significant advantage of a accepting a </a:t>
            </a:r>
            <a:r>
              <a:rPr lang="en-GB" b="1" i="0" dirty="0">
                <a:solidFill>
                  <a:srgbClr val="000000"/>
                </a:solidFill>
                <a:effectLst/>
                <a:latin typeface="Allerta"/>
              </a:rPr>
              <a:t>Part 36</a:t>
            </a:r>
            <a:r>
              <a:rPr lang="en-GB" b="0" i="0" dirty="0">
                <a:solidFill>
                  <a:srgbClr val="000000"/>
                </a:solidFill>
                <a:effectLst/>
                <a:latin typeface="Allerta"/>
              </a:rPr>
              <a:t> offer to settle is the near-certainty of outcomes set out specifically in </a:t>
            </a:r>
            <a:r>
              <a:rPr lang="en-GB" b="1" i="0" dirty="0">
                <a:solidFill>
                  <a:srgbClr val="000000"/>
                </a:solidFill>
                <a:effectLst/>
                <a:latin typeface="Allerta"/>
              </a:rPr>
              <a:t>Part 36</a:t>
            </a:r>
            <a:r>
              <a:rPr lang="en-GB" b="0" i="0" dirty="0">
                <a:solidFill>
                  <a:srgbClr val="000000"/>
                </a:solidFill>
                <a:effectLst/>
                <a:latin typeface="Allerta"/>
              </a:rPr>
              <a:t>. A potential disadvantage arises from the lack of freedom to include in a </a:t>
            </a:r>
            <a:r>
              <a:rPr lang="en-GB" b="1" i="0" dirty="0">
                <a:solidFill>
                  <a:srgbClr val="000000"/>
                </a:solidFill>
                <a:effectLst/>
                <a:latin typeface="Allerta"/>
              </a:rPr>
              <a:t>Part 36</a:t>
            </a:r>
            <a:r>
              <a:rPr lang="en-GB" b="0" i="0" dirty="0">
                <a:solidFill>
                  <a:srgbClr val="000000"/>
                </a:solidFill>
                <a:effectLst/>
                <a:latin typeface="Allerta"/>
              </a:rPr>
              <a:t> offer terms which the parties might otherwise wish to include, subject to the ordinary restrictions in contract law. There are limits on the scope of </a:t>
            </a:r>
            <a:r>
              <a:rPr lang="en-GB" b="1" i="0" dirty="0">
                <a:solidFill>
                  <a:srgbClr val="000000"/>
                </a:solidFill>
                <a:effectLst/>
                <a:latin typeface="Allerta"/>
              </a:rPr>
              <a:t>Part 36</a:t>
            </a:r>
            <a:r>
              <a:rPr lang="en-GB" b="0" i="0" dirty="0">
                <a:solidFill>
                  <a:srgbClr val="000000"/>
                </a:solidFill>
                <a:effectLst/>
                <a:latin typeface="Allerta"/>
              </a:rPr>
              <a:t> offers. That flexibility is traded off against the certainty of outcomes when a lost if the parties reach a settlement using the other method of settling disputes before proceedings are started.</a:t>
            </a:r>
          </a:p>
          <a:p>
            <a:pPr algn="just"/>
            <a:r>
              <a:rPr lang="en-GB" b="0" i="0" dirty="0">
                <a:solidFill>
                  <a:srgbClr val="000000"/>
                </a:solidFill>
                <a:effectLst/>
                <a:latin typeface="Allerta"/>
              </a:rPr>
              <a:t>If a </a:t>
            </a:r>
            <a:r>
              <a:rPr lang="en-GB" b="1" i="0" dirty="0">
                <a:solidFill>
                  <a:srgbClr val="000000"/>
                </a:solidFill>
                <a:effectLst/>
                <a:latin typeface="Allerta"/>
              </a:rPr>
              <a:t>Part 36</a:t>
            </a:r>
            <a:r>
              <a:rPr lang="en-GB" b="0" i="0" dirty="0">
                <a:solidFill>
                  <a:srgbClr val="000000"/>
                </a:solidFill>
                <a:effectLst/>
                <a:latin typeface="Allerta"/>
              </a:rPr>
              <a:t> offer is accepted before proceedings are issued, a claimant is entitled to recover their pre-action costs for steps taken in contemplation of proceedings up to the date of acceptance. The claimant can apply to the court to have their costs assessed in “costs-only proceedings” pursuant to </a:t>
            </a:r>
            <a:r>
              <a:rPr lang="en-GB" b="1" i="0" dirty="0">
                <a:solidFill>
                  <a:srgbClr val="000000"/>
                </a:solidFill>
                <a:effectLst/>
                <a:latin typeface="Allerta"/>
              </a:rPr>
              <a:t>r46.14</a:t>
            </a:r>
            <a:r>
              <a:rPr lang="en-GB" b="0" i="0" dirty="0">
                <a:solidFill>
                  <a:srgbClr val="000000"/>
                </a:solidFill>
                <a:effectLst/>
                <a:latin typeface="Allerta"/>
              </a:rPr>
              <a:t>. The claimant must issue a </a:t>
            </a:r>
            <a:r>
              <a:rPr lang="en-GB" b="1" i="0" dirty="0">
                <a:solidFill>
                  <a:srgbClr val="000000"/>
                </a:solidFill>
                <a:effectLst/>
                <a:latin typeface="Allerta"/>
              </a:rPr>
              <a:t>Part 8</a:t>
            </a:r>
            <a:r>
              <a:rPr lang="en-GB" b="0" i="0" dirty="0">
                <a:solidFill>
                  <a:srgbClr val="000000"/>
                </a:solidFill>
                <a:effectLst/>
                <a:latin typeface="Allerta"/>
              </a:rPr>
              <a:t> claim form following which there will be a detailed assessment.</a:t>
            </a:r>
          </a:p>
          <a:p>
            <a:endParaRPr lang="en-GB" dirty="0"/>
          </a:p>
        </p:txBody>
      </p:sp>
      <p:sp>
        <p:nvSpPr>
          <p:cNvPr id="4" name="Slide Number Placeholder 3"/>
          <p:cNvSpPr>
            <a:spLocks noGrp="1"/>
          </p:cNvSpPr>
          <p:nvPr>
            <p:ph type="sldNum" sz="quarter" idx="5"/>
          </p:nvPr>
        </p:nvSpPr>
        <p:spPr/>
        <p:txBody>
          <a:bodyPr/>
          <a:lstStyle/>
          <a:p>
            <a:fld id="{B8796F01-7154-41E0-B48B-A6921757531A}" type="slidenum">
              <a:rPr lang="en-GB" smtClean="0"/>
              <a:pPr/>
              <a:t>9</a:t>
            </a:fld>
            <a:endParaRPr lang="en-GB"/>
          </a:p>
        </p:txBody>
      </p:sp>
    </p:spTree>
    <p:extLst>
      <p:ext uri="{BB962C8B-B14F-4D97-AF65-F5344CB8AC3E}">
        <p14:creationId xmlns:p14="http://schemas.microsoft.com/office/powerpoint/2010/main" val="3901132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150" y="802299"/>
            <a:ext cx="8634824" cy="2541431"/>
          </a:xfrm>
        </p:spPr>
        <p:txBody>
          <a:bodyPr bIns="0" anchor="b">
            <a:normAutofit/>
          </a:bodyPr>
          <a:lstStyle>
            <a:lvl1pPr algn="l">
              <a:defRPr sz="6598"/>
            </a:lvl1pPr>
          </a:lstStyle>
          <a:p>
            <a:r>
              <a:rPr lang="en-US"/>
              <a:t>Click to edit Master title style</a:t>
            </a:r>
            <a:endParaRPr lang="en-US" dirty="0"/>
          </a:p>
        </p:txBody>
      </p:sp>
      <p:sp>
        <p:nvSpPr>
          <p:cNvPr id="3" name="Subtitle 2"/>
          <p:cNvSpPr>
            <a:spLocks noGrp="1"/>
          </p:cNvSpPr>
          <p:nvPr>
            <p:ph type="subTitle" idx="1"/>
          </p:nvPr>
        </p:nvSpPr>
        <p:spPr>
          <a:xfrm>
            <a:off x="2417150" y="3531205"/>
            <a:ext cx="8634823" cy="977621"/>
          </a:xfrm>
        </p:spPr>
        <p:txBody>
          <a:bodyPr tIns="91440" bIns="91440">
            <a:normAutofit/>
          </a:bodyPr>
          <a:lstStyle>
            <a:lvl1pPr marL="0" indent="0" algn="l">
              <a:buNone/>
              <a:defRPr sz="1799" b="0" cap="all" baseline="0">
                <a:solidFill>
                  <a:schemeClr val="tx1"/>
                </a:solidFill>
              </a:defRPr>
            </a:lvl1pPr>
            <a:lvl2pPr marL="457063" indent="0" algn="ctr">
              <a:buNone/>
              <a:defRPr sz="17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12/8/2022</a:t>
            </a:fld>
            <a:endParaRPr lang="en-US" dirty="0"/>
          </a:p>
        </p:txBody>
      </p:sp>
      <p:sp>
        <p:nvSpPr>
          <p:cNvPr id="5" name="Footer Placeholder 4"/>
          <p:cNvSpPr>
            <a:spLocks noGrp="1"/>
          </p:cNvSpPr>
          <p:nvPr>
            <p:ph type="ftr" sz="quarter" idx="11"/>
          </p:nvPr>
        </p:nvSpPr>
        <p:spPr>
          <a:xfrm>
            <a:off x="2415871" y="329308"/>
            <a:ext cx="4972620" cy="309201"/>
          </a:xfrm>
        </p:spPr>
        <p:txBody>
          <a:bodyPr/>
          <a:lstStyle/>
          <a:p>
            <a:endParaRPr lang="en-US" dirty="0"/>
          </a:p>
        </p:txBody>
      </p:sp>
      <p:sp>
        <p:nvSpPr>
          <p:cNvPr id="6" name="Slide Number Placeholder 5"/>
          <p:cNvSpPr>
            <a:spLocks noGrp="1"/>
          </p:cNvSpPr>
          <p:nvPr>
            <p:ph type="sldNum" sz="quarter" idx="12"/>
          </p:nvPr>
        </p:nvSpPr>
        <p:spPr>
          <a:xfrm>
            <a:off x="1437290" y="798973"/>
            <a:ext cx="810808"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150" y="3528542"/>
            <a:ext cx="863482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55697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5A30F4-0B4E-4E4B-BC36-C30CD13F4E17}"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60BA0E-20D0-4E7C-B286-26C960A6788F}" type="slidenum">
              <a:rPr lang="en-GB" smtClean="0"/>
              <a:t>‹#›</a:t>
            </a:fld>
            <a:endParaRPr lang="en-GB"/>
          </a:p>
        </p:txBody>
      </p:sp>
      <p:cxnSp>
        <p:nvCxnSpPr>
          <p:cNvPr id="33" name="Straight Connector 32"/>
          <p:cNvCxnSpPr/>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5285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3860" y="1756130"/>
            <a:ext cx="8640903" cy="1887950"/>
          </a:xfrm>
        </p:spPr>
        <p:txBody>
          <a:bodyPr anchor="b">
            <a:normAutofit/>
          </a:bodyPr>
          <a:lstStyle>
            <a:lvl1pPr algn="l">
              <a:defRPr sz="3599"/>
            </a:lvl1pPr>
          </a:lstStyle>
          <a:p>
            <a:r>
              <a:rPr lang="en-US"/>
              <a:t>Click to edit Master title style</a:t>
            </a:r>
            <a:endParaRPr lang="en-US" dirty="0"/>
          </a:p>
        </p:txBody>
      </p:sp>
      <p:sp>
        <p:nvSpPr>
          <p:cNvPr id="3" name="Text Placeholder 2"/>
          <p:cNvSpPr>
            <a:spLocks noGrp="1"/>
          </p:cNvSpPr>
          <p:nvPr>
            <p:ph type="body" idx="1"/>
          </p:nvPr>
        </p:nvSpPr>
        <p:spPr>
          <a:xfrm>
            <a:off x="1453861" y="3806196"/>
            <a:ext cx="8628198" cy="1012929"/>
          </a:xfrm>
        </p:spPr>
        <p:txBody>
          <a:bodyPr tIns="91440">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3861" y="3804985"/>
            <a:ext cx="862819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4970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8840" y="804890"/>
            <a:ext cx="9603134"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6954" y="2010879"/>
            <a:ext cx="464394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2101" y="2017343"/>
            <a:ext cx="464394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D204D1-F9BD-4643-8480-6EA41EB484F1}"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37DED6-D4C7-42EE-AB49-D2E39E64FDE4}" type="slidenum">
              <a:rPr lang="en-GB" smtClean="0"/>
              <a:t>‹#›</a:t>
            </a:fld>
            <a:endParaRPr lang="en-GB"/>
          </a:p>
        </p:txBody>
      </p:sp>
      <p:cxnSp>
        <p:nvCxnSpPr>
          <p:cNvPr id="35" name="Straight Connector 34"/>
          <p:cNvCxnSpPr/>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27574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6815" y="804164"/>
            <a:ext cx="9605159"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6814" y="2019550"/>
            <a:ext cx="4643942" cy="801943"/>
          </a:xfrm>
        </p:spPr>
        <p:txBody>
          <a:bodyPr anchor="b">
            <a:normAutofit/>
          </a:bodyPr>
          <a:lstStyle>
            <a:lvl1pPr marL="0" indent="0">
              <a:lnSpc>
                <a:spcPct val="100000"/>
              </a:lnSpc>
              <a:buNone/>
              <a:defRPr sz="2199" b="0" cap="all" baseline="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1446814" y="2824270"/>
            <a:ext cx="464394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0692" y="2023004"/>
            <a:ext cx="4643942" cy="802237"/>
          </a:xfrm>
        </p:spPr>
        <p:txBody>
          <a:bodyPr anchor="b">
            <a:normAutofit/>
          </a:bodyPr>
          <a:lstStyle>
            <a:lvl1pPr marL="0" indent="0">
              <a:lnSpc>
                <a:spcPct val="100000"/>
              </a:lnSpc>
              <a:buNone/>
              <a:defRPr sz="2199" b="0" cap="all" baseline="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0692" y="2821491"/>
            <a:ext cx="464394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D204D1-F9BD-4643-8480-6EA41EB484F1}" type="datetimeFigureOut">
              <a:rPr lang="en-US" smtClean="0"/>
              <a:t>12/8/2022</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37DED6-D4C7-42EE-AB49-D2E39E64FDE4}" type="slidenum">
              <a:rPr lang="en-GB" smtClean="0"/>
              <a:t>‹#›</a:t>
            </a:fld>
            <a:endParaRPr lang="en-GB"/>
          </a:p>
        </p:txBody>
      </p:sp>
      <p:cxnSp>
        <p:nvCxnSpPr>
          <p:cNvPr id="29" name="Straight Connector 28"/>
          <p:cNvCxnSpPr/>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24074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D204D1-F9BD-4643-8480-6EA41EB484F1}" type="datetimeFigureOut">
              <a:rPr lang="en-US" smtClean="0"/>
              <a:t>12/8/2022</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37DED6-D4C7-42EE-AB49-D2E39E64FDE4}" type="slidenum">
              <a:rPr lang="en-GB" smtClean="0"/>
              <a:t>‹#›</a:t>
            </a:fld>
            <a:endParaRPr lang="en-GB"/>
          </a:p>
        </p:txBody>
      </p:sp>
      <p:cxnSp>
        <p:nvCxnSpPr>
          <p:cNvPr id="25" name="Straight Connector 24"/>
          <p:cNvCxnSpPr/>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98281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smtClean="0"/>
              <a:t>12/8/2022</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37DED6-D4C7-42EE-AB49-D2E39E64FDE4}" type="slidenum">
              <a:rPr lang="en-GB" smtClean="0"/>
              <a:t>‹#›</a:t>
            </a:fld>
            <a:endParaRPr lang="en-GB"/>
          </a:p>
        </p:txBody>
      </p:sp>
    </p:spTree>
    <p:extLst>
      <p:ext uri="{BB962C8B-B14F-4D97-AF65-F5344CB8AC3E}">
        <p14:creationId xmlns:p14="http://schemas.microsoft.com/office/powerpoint/2010/main" val="2671054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295" y="798973"/>
            <a:ext cx="3272247" cy="2247117"/>
          </a:xfrm>
        </p:spPr>
        <p:txBody>
          <a:bodyPr anchor="b">
            <a:normAutofit/>
          </a:bodyPr>
          <a:lstStyle>
            <a:lvl1pPr algn="l">
              <a:defRPr sz="2399"/>
            </a:lvl1pPr>
          </a:lstStyle>
          <a:p>
            <a:r>
              <a:rPr lang="en-US"/>
              <a:t>Click to edit Master title style</a:t>
            </a:r>
            <a:endParaRPr lang="en-US" dirty="0"/>
          </a:p>
        </p:txBody>
      </p:sp>
      <p:sp>
        <p:nvSpPr>
          <p:cNvPr id="3" name="Content Placeholder 2"/>
          <p:cNvSpPr>
            <a:spLocks noGrp="1"/>
          </p:cNvSpPr>
          <p:nvPr>
            <p:ph idx="1"/>
          </p:nvPr>
        </p:nvSpPr>
        <p:spPr>
          <a:xfrm>
            <a:off x="5042401" y="798974"/>
            <a:ext cx="6010904"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295" y="3205492"/>
            <a:ext cx="3274160" cy="2248181"/>
          </a:xfrm>
        </p:spPr>
        <p:txBody>
          <a:bodyPr/>
          <a:lstStyle>
            <a:lvl1pPr marL="0" indent="0" algn="l">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smtClean="0"/>
              <a:t>12/8/2022</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FBB78A-01B4-41F2-96B0-677A4A282832}" type="slidenum">
              <a:rPr lang="en-GB" smtClean="0"/>
              <a:t>‹#›</a:t>
            </a:fld>
            <a:endParaRPr lang="en-GB"/>
          </a:p>
        </p:txBody>
      </p:sp>
      <p:cxnSp>
        <p:nvCxnSpPr>
          <p:cNvPr id="17" name="Straight Connector 16"/>
          <p:cNvCxnSpPr/>
          <p:nvPr/>
        </p:nvCxnSpPr>
        <p:spPr>
          <a:xfrm>
            <a:off x="1447903" y="3205491"/>
            <a:ext cx="3268639"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149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5440" y="482171"/>
            <a:ext cx="4073472"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0828" y="1129513"/>
            <a:ext cx="5530887" cy="1830584"/>
          </a:xfrm>
        </p:spPr>
        <p:txBody>
          <a:bodyPr anchor="b">
            <a:normAutofit/>
          </a:bodyPr>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2274" y="1122543"/>
            <a:ext cx="2790444" cy="3866327"/>
          </a:xfrm>
          <a:solidFill>
            <a:schemeClr val="bg1">
              <a:lumMod val="85000"/>
            </a:schemeClr>
          </a:solidFill>
          <a:ln w="9525" cap="sq">
            <a:noFill/>
            <a:miter lim="800000"/>
          </a:ln>
          <a:effectLst/>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1449951" y="3145992"/>
            <a:ext cx="5522965" cy="2003742"/>
          </a:xfrm>
        </p:spPr>
        <p:txBody>
          <a:bodyPr>
            <a:normAutofit/>
          </a:bodyPr>
          <a:lstStyle>
            <a:lvl1pPr marL="0" indent="0" algn="l">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005" y="5469857"/>
            <a:ext cx="5525912" cy="320123"/>
          </a:xfrm>
        </p:spPr>
        <p:txBody>
          <a:bodyPr/>
          <a:lstStyle>
            <a:lvl1pPr algn="l">
              <a:defRPr/>
            </a:lvl1pPr>
          </a:lstStyle>
          <a:p>
            <a:fld id="{126BF754-515F-40B9-8D24-D54D5825B3D0}" type="datetimeFigureOut">
              <a:rPr lang="en-US" smtClean="0"/>
              <a:t>12/8/2022</a:t>
            </a:fld>
            <a:endParaRPr lang="en-US"/>
          </a:p>
        </p:txBody>
      </p:sp>
      <p:sp>
        <p:nvSpPr>
          <p:cNvPr id="6" name="Footer Placeholder 5"/>
          <p:cNvSpPr>
            <a:spLocks noGrp="1"/>
          </p:cNvSpPr>
          <p:nvPr>
            <p:ph type="ftr" sz="quarter" idx="11"/>
          </p:nvPr>
        </p:nvSpPr>
        <p:spPr>
          <a:xfrm>
            <a:off x="1447005" y="318641"/>
            <a:ext cx="5539561" cy="320931"/>
          </a:xfrm>
        </p:spPr>
        <p:txBody>
          <a:bodyPr/>
          <a:lstStyle/>
          <a:p>
            <a:endParaRPr lang="en-GB"/>
          </a:p>
        </p:txBody>
      </p:sp>
      <p:sp>
        <p:nvSpPr>
          <p:cNvPr id="7" name="Slide Number Placeholder 6"/>
          <p:cNvSpPr>
            <a:spLocks noGrp="1"/>
          </p:cNvSpPr>
          <p:nvPr>
            <p:ph type="sldNum" sz="quarter" idx="12"/>
          </p:nvPr>
        </p:nvSpPr>
        <p:spPr/>
        <p:txBody>
          <a:bodyPr/>
          <a:lstStyle/>
          <a:p>
            <a:fld id="{2DFBB78A-01B4-41F2-96B0-677A4A282832}" type="slidenum">
              <a:rPr lang="en-GB" smtClean="0"/>
              <a:t>‹#›</a:t>
            </a:fld>
            <a:endParaRPr lang="en-GB"/>
          </a:p>
        </p:txBody>
      </p:sp>
      <p:cxnSp>
        <p:nvCxnSpPr>
          <p:cNvPr id="31" name="Straight Connector 30"/>
          <p:cNvCxnSpPr/>
          <p:nvPr/>
        </p:nvCxnSpPr>
        <p:spPr>
          <a:xfrm>
            <a:off x="1447005" y="3143605"/>
            <a:ext cx="552591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26957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CB6C2-1084-4AED-A74A-DF028B0094EA}"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1C5AD9-787D-40FA-8A4D-16A055B9AF81}" type="slidenum">
              <a:rPr lang="en-GB" smtClean="0"/>
              <a:t>‹#›</a:t>
            </a:fld>
            <a:endParaRPr lang="en-GB"/>
          </a:p>
        </p:txBody>
      </p:sp>
      <p:cxnSp>
        <p:nvCxnSpPr>
          <p:cNvPr id="26" name="Straight Connector 25"/>
          <p:cNvCxnSpPr/>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03680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6653" y="798974"/>
            <a:ext cx="1615321"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296" y="798974"/>
            <a:ext cx="7826791"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CB6C2-1084-4AED-A74A-DF028B0094EA}" type="datetimeFigureOut">
              <a:rPr lang="en-US" smtClean="0"/>
              <a:t>12/8/2022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1C5AD9-787D-40FA-8A4D-16A055B9AF81}" type="slidenum">
              <a:rPr lang="en-GB" smtClean="0"/>
              <a:t>‹#›</a:t>
            </a:fld>
            <a:endParaRPr lang="en-GB"/>
          </a:p>
        </p:txBody>
      </p:sp>
      <p:cxnSp>
        <p:nvCxnSpPr>
          <p:cNvPr id="15" name="Straight Connector 14"/>
          <p:cNvCxnSpPr/>
          <p:nvPr/>
        </p:nvCxnSpPr>
        <p:spPr>
          <a:xfrm>
            <a:off x="9436653"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2568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7"/>
            <a:ext cx="12188825"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88825" cy="742950"/>
          </a:xfrm>
          <a:prstGeom prst="rect">
            <a:avLst/>
          </a:prstGeom>
        </p:spPr>
      </p:pic>
      <p:sp>
        <p:nvSpPr>
          <p:cNvPr id="2" name="Title Placeholder 1"/>
          <p:cNvSpPr>
            <a:spLocks noGrp="1"/>
          </p:cNvSpPr>
          <p:nvPr>
            <p:ph type="title"/>
          </p:nvPr>
        </p:nvSpPr>
        <p:spPr>
          <a:xfrm>
            <a:off x="1451202" y="804520"/>
            <a:ext cx="9600774"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202" y="2015733"/>
            <a:ext cx="9600774"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2171" y="330370"/>
            <a:ext cx="3499803"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DD204D1-F9BD-4643-8480-6EA41EB484F1}" type="datetimeFigureOut">
              <a:rPr lang="en-US" smtClean="0"/>
              <a:pPr/>
              <a:t>12/8/2022</a:t>
            </a:fld>
            <a:endParaRPr lang="en-US"/>
          </a:p>
        </p:txBody>
      </p:sp>
      <p:sp>
        <p:nvSpPr>
          <p:cNvPr id="5" name="Footer Placeholder 4"/>
          <p:cNvSpPr>
            <a:spLocks noGrp="1"/>
          </p:cNvSpPr>
          <p:nvPr>
            <p:ph type="ftr" sz="quarter" idx="3"/>
          </p:nvPr>
        </p:nvSpPr>
        <p:spPr>
          <a:xfrm>
            <a:off x="1451201" y="329308"/>
            <a:ext cx="593728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79935" y="798973"/>
            <a:ext cx="810808" cy="503578"/>
          </a:xfrm>
          <a:prstGeom prst="rect">
            <a:avLst/>
          </a:prstGeom>
        </p:spPr>
        <p:txBody>
          <a:bodyPr vert="horz" lIns="91440" tIns="45720" rIns="91440" bIns="45720" rtlCol="0" anchor="t"/>
          <a:lstStyle>
            <a:lvl1pPr algn="r">
              <a:defRPr sz="2799">
                <a:solidFill>
                  <a:schemeClr val="accent1"/>
                </a:solidFill>
              </a:defRPr>
            </a:lvl1pPr>
          </a:lstStyle>
          <a:p>
            <a:fld id="{EB37DED6-D4C7-42EE-AB49-D2E39E64FDE4}" type="slidenum">
              <a:rPr lang="en-US" smtClean="0"/>
              <a:pPr/>
              <a:t>‹#›</a:t>
            </a:fld>
            <a:endParaRPr lang="en-US"/>
          </a:p>
        </p:txBody>
      </p:sp>
      <p:cxnSp>
        <p:nvCxnSpPr>
          <p:cNvPr id="10" name="Straight Connector 9"/>
          <p:cNvCxnSpPr/>
          <p:nvPr/>
        </p:nvCxnSpPr>
        <p:spPr>
          <a:xfrm>
            <a:off x="0" y="6128413"/>
            <a:ext cx="12188825"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4566735"/>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3199" b="0" i="0" kern="1200" cap="all">
          <a:solidFill>
            <a:schemeClr val="tx1"/>
          </a:solidFill>
          <a:effectLst/>
          <a:latin typeface="+mj-lt"/>
          <a:ea typeface="+mj-ea"/>
          <a:cs typeface="+mj-cs"/>
        </a:defRPr>
      </a:lvl1pPr>
    </p:titleStyle>
    <p:bodyStyle>
      <a:lvl1pPr marL="228531" indent="-228531" algn="l" defTabSz="914126" rtl="0" eaLnBrk="1" latinLnBrk="0" hangingPunct="1">
        <a:lnSpc>
          <a:spcPct val="120000"/>
        </a:lnSpc>
        <a:spcBef>
          <a:spcPts val="1000"/>
        </a:spcBef>
        <a:buClr>
          <a:schemeClr val="accent1"/>
        </a:buClr>
        <a:buSzPct val="100000"/>
        <a:buFont typeface="Arial" panose="020B0604020202020204" pitchFamily="34" charset="0"/>
        <a:buChar char="•"/>
        <a:defRPr sz="1999" kern="1200">
          <a:solidFill>
            <a:schemeClr val="tx1"/>
          </a:solidFill>
          <a:effectLst/>
          <a:latin typeface="+mn-lt"/>
          <a:ea typeface="+mn-ea"/>
          <a:cs typeface="+mn-cs"/>
        </a:defRPr>
      </a:lvl1pPr>
      <a:lvl2pPr marL="685594"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799" kern="1200" cap="none" baseline="0">
          <a:solidFill>
            <a:schemeClr val="tx1"/>
          </a:solidFill>
          <a:effectLst/>
          <a:latin typeface="+mn-lt"/>
          <a:ea typeface="+mn-ea"/>
          <a:cs typeface="+mn-cs"/>
        </a:defRPr>
      </a:lvl2pPr>
      <a:lvl3pPr marL="1142657"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599720"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6783"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3846"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0908"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7971"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5034" indent="-228531" algn="l" defTabSz="914126"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jigsaw.vitalsource.com/books/978-1-914573-15-6/epub/ops/xhtml/ch17.xhtml?brand=vitalsource&amp;create=true&amp;favre=brett#rsec17_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Negotiation and Settlement before Trial</a:t>
            </a:r>
          </a:p>
        </p:txBody>
      </p:sp>
      <p:sp>
        <p:nvSpPr>
          <p:cNvPr id="3" name="Subtitle 2"/>
          <p:cNvSpPr>
            <a:spLocks noGrp="1"/>
          </p:cNvSpPr>
          <p:nvPr>
            <p:ph type="subTitle" idx="1"/>
          </p:nvPr>
        </p:nvSpPr>
        <p:spPr/>
        <p:txBody>
          <a:bodyPr/>
          <a:lstStyle/>
          <a:p>
            <a:r>
              <a:rPr lang="en-US" dirty="0"/>
              <a:t>Civil Litigation</a:t>
            </a: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278EA-9DB0-4C21-9025-BE1E89C7C9B3}"/>
              </a:ext>
            </a:extLst>
          </p:cNvPr>
          <p:cNvSpPr>
            <a:spLocks noGrp="1"/>
          </p:cNvSpPr>
          <p:nvPr>
            <p:ph type="title"/>
          </p:nvPr>
        </p:nvSpPr>
        <p:spPr/>
        <p:txBody>
          <a:bodyPr/>
          <a:lstStyle/>
          <a:p>
            <a:r>
              <a:rPr lang="en-GB" dirty="0"/>
              <a:t>Aims of this Lecture</a:t>
            </a:r>
          </a:p>
        </p:txBody>
      </p:sp>
      <p:sp>
        <p:nvSpPr>
          <p:cNvPr id="3" name="Content Placeholder 2">
            <a:extLst>
              <a:ext uri="{FF2B5EF4-FFF2-40B4-BE49-F238E27FC236}">
                <a16:creationId xmlns:a16="http://schemas.microsoft.com/office/drawing/2014/main" id="{20766C52-F9E9-4B0E-A2DD-0B82859999E3}"/>
              </a:ext>
            </a:extLst>
          </p:cNvPr>
          <p:cNvSpPr>
            <a:spLocks noGrp="1"/>
          </p:cNvSpPr>
          <p:nvPr>
            <p:ph idx="1"/>
          </p:nvPr>
        </p:nvSpPr>
        <p:spPr/>
        <p:txBody>
          <a:bodyPr>
            <a:normAutofit fontScale="92500" lnSpcReduction="20000"/>
          </a:bodyPr>
          <a:lstStyle/>
          <a:p>
            <a:pPr algn="just">
              <a:buFont typeface="Arial" panose="020B0604020202020204" pitchFamily="34" charset="0"/>
              <a:buChar char="•"/>
            </a:pPr>
            <a:r>
              <a:rPr lang="en-GB" b="0" i="0" dirty="0">
                <a:solidFill>
                  <a:srgbClr val="000000"/>
                </a:solidFill>
                <a:effectLst/>
                <a:latin typeface="Allerta"/>
              </a:rPr>
              <a:t>Describe the procedures to be followed when a civil claim involving children or protected parties is settled</a:t>
            </a:r>
          </a:p>
          <a:p>
            <a:pPr algn="just">
              <a:buFont typeface="Arial" panose="020B0604020202020204" pitchFamily="34" charset="0"/>
              <a:buChar char="•"/>
            </a:pPr>
            <a:r>
              <a:rPr lang="en-GB" b="0" i="0" dirty="0">
                <a:solidFill>
                  <a:srgbClr val="000000"/>
                </a:solidFill>
                <a:effectLst/>
                <a:latin typeface="Allerta"/>
              </a:rPr>
              <a:t>Distinguish between a consent order and a Tomlin order</a:t>
            </a:r>
          </a:p>
          <a:p>
            <a:pPr algn="just">
              <a:buFont typeface="Arial" panose="020B0604020202020204" pitchFamily="34" charset="0"/>
              <a:buChar char="•"/>
            </a:pPr>
            <a:r>
              <a:rPr lang="en-GB" b="0" i="0" dirty="0">
                <a:solidFill>
                  <a:srgbClr val="000000"/>
                </a:solidFill>
                <a:effectLst/>
                <a:latin typeface="Allerta"/>
              </a:rPr>
              <a:t>Explain the effect of a </a:t>
            </a:r>
            <a:r>
              <a:rPr lang="en-GB" b="0" i="0" dirty="0" err="1">
                <a:solidFill>
                  <a:srgbClr val="000000"/>
                </a:solidFill>
                <a:effectLst/>
                <a:latin typeface="Allerta"/>
              </a:rPr>
              <a:t>Calderbank</a:t>
            </a:r>
            <a:r>
              <a:rPr lang="en-GB" b="0" i="0" dirty="0">
                <a:solidFill>
                  <a:srgbClr val="000000"/>
                </a:solidFill>
                <a:effectLst/>
                <a:latin typeface="Allerta"/>
              </a:rPr>
              <a:t> offer</a:t>
            </a:r>
          </a:p>
          <a:p>
            <a:pPr algn="just">
              <a:buFont typeface="Arial" panose="020B0604020202020204" pitchFamily="34" charset="0"/>
              <a:buChar char="•"/>
            </a:pPr>
            <a:r>
              <a:rPr lang="en-GB" b="0" i="0" dirty="0">
                <a:solidFill>
                  <a:srgbClr val="000000"/>
                </a:solidFill>
                <a:effectLst/>
                <a:latin typeface="Allerta"/>
              </a:rPr>
              <a:t>Explain the key features of a </a:t>
            </a:r>
            <a:r>
              <a:rPr lang="en-GB" b="1" i="0" dirty="0">
                <a:solidFill>
                  <a:srgbClr val="000000"/>
                </a:solidFill>
                <a:effectLst/>
                <a:latin typeface="Allerta"/>
              </a:rPr>
              <a:t>Part 36</a:t>
            </a:r>
            <a:r>
              <a:rPr lang="en-GB" b="0" i="0" dirty="0">
                <a:solidFill>
                  <a:srgbClr val="000000"/>
                </a:solidFill>
                <a:effectLst/>
                <a:latin typeface="Allerta"/>
              </a:rPr>
              <a:t> offer</a:t>
            </a:r>
          </a:p>
          <a:p>
            <a:pPr algn="just">
              <a:buFont typeface="Arial" panose="020B0604020202020204" pitchFamily="34" charset="0"/>
              <a:buChar char="•"/>
            </a:pPr>
            <a:r>
              <a:rPr lang="en-GB" b="0" i="0" dirty="0">
                <a:solidFill>
                  <a:srgbClr val="000000"/>
                </a:solidFill>
                <a:effectLst/>
                <a:latin typeface="Allerta"/>
              </a:rPr>
              <a:t>Describe the formalities required in a </a:t>
            </a:r>
            <a:r>
              <a:rPr lang="en-GB" b="1" i="0" dirty="0">
                <a:solidFill>
                  <a:srgbClr val="000000"/>
                </a:solidFill>
                <a:effectLst/>
                <a:latin typeface="Allerta"/>
              </a:rPr>
              <a:t>Part 36</a:t>
            </a:r>
            <a:r>
              <a:rPr lang="en-GB" b="0" i="0" dirty="0">
                <a:solidFill>
                  <a:srgbClr val="000000"/>
                </a:solidFill>
                <a:effectLst/>
                <a:latin typeface="Allerta"/>
              </a:rPr>
              <a:t> offer</a:t>
            </a:r>
          </a:p>
          <a:p>
            <a:pPr algn="just">
              <a:buFont typeface="Arial" panose="020B0604020202020204" pitchFamily="34" charset="0"/>
              <a:buChar char="•"/>
            </a:pPr>
            <a:r>
              <a:rPr lang="en-GB" b="0" i="0" dirty="0">
                <a:solidFill>
                  <a:srgbClr val="000000"/>
                </a:solidFill>
                <a:effectLst/>
                <a:latin typeface="Allerta"/>
              </a:rPr>
              <a:t>Explain how a </a:t>
            </a:r>
            <a:r>
              <a:rPr lang="en-GB" b="1" i="0" dirty="0">
                <a:solidFill>
                  <a:srgbClr val="000000"/>
                </a:solidFill>
                <a:effectLst/>
                <a:latin typeface="Allerta"/>
              </a:rPr>
              <a:t>Part 36</a:t>
            </a:r>
            <a:r>
              <a:rPr lang="en-GB" b="0" i="0" dirty="0">
                <a:solidFill>
                  <a:srgbClr val="000000"/>
                </a:solidFill>
                <a:effectLst/>
                <a:latin typeface="Allerta"/>
              </a:rPr>
              <a:t> offer may be withdrawn or amended</a:t>
            </a:r>
          </a:p>
          <a:p>
            <a:pPr algn="just">
              <a:buFont typeface="Arial" panose="020B0604020202020204" pitchFamily="34" charset="0"/>
              <a:buChar char="•"/>
            </a:pPr>
            <a:r>
              <a:rPr lang="en-GB" b="0" i="0" dirty="0">
                <a:solidFill>
                  <a:srgbClr val="000000"/>
                </a:solidFill>
                <a:effectLst/>
                <a:latin typeface="Allerta"/>
              </a:rPr>
              <a:t>Explain the consequences of accepting a </a:t>
            </a:r>
            <a:r>
              <a:rPr lang="en-GB" b="1" i="0" dirty="0">
                <a:solidFill>
                  <a:srgbClr val="000000"/>
                </a:solidFill>
                <a:effectLst/>
                <a:latin typeface="Allerta"/>
              </a:rPr>
              <a:t>Part 36</a:t>
            </a:r>
            <a:r>
              <a:rPr lang="en-GB" b="0" i="0" dirty="0">
                <a:solidFill>
                  <a:srgbClr val="000000"/>
                </a:solidFill>
                <a:effectLst/>
                <a:latin typeface="Allerta"/>
              </a:rPr>
              <a:t> offer (including costs), and</a:t>
            </a:r>
          </a:p>
          <a:p>
            <a:pPr algn="just">
              <a:buFont typeface="Arial" panose="020B0604020202020204" pitchFamily="34" charset="0"/>
              <a:buChar char="•"/>
            </a:pPr>
            <a:r>
              <a:rPr lang="en-GB" b="0" i="0" dirty="0">
                <a:solidFill>
                  <a:srgbClr val="000000"/>
                </a:solidFill>
                <a:effectLst/>
                <a:latin typeface="Allerta"/>
              </a:rPr>
              <a:t>Explain the consequences of not accepting a Part 36 offer (including costs).</a:t>
            </a:r>
          </a:p>
          <a:p>
            <a:endParaRPr lang="en-GB" dirty="0"/>
          </a:p>
        </p:txBody>
      </p:sp>
    </p:spTree>
    <p:extLst>
      <p:ext uri="{BB962C8B-B14F-4D97-AF65-F5344CB8AC3E}">
        <p14:creationId xmlns:p14="http://schemas.microsoft.com/office/powerpoint/2010/main" val="3914433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4D51F-2F06-4BD7-BAE8-6FE9139627F6}"/>
              </a:ext>
            </a:extLst>
          </p:cNvPr>
          <p:cNvSpPr>
            <a:spLocks noGrp="1"/>
          </p:cNvSpPr>
          <p:nvPr>
            <p:ph type="title"/>
          </p:nvPr>
        </p:nvSpPr>
        <p:spPr/>
        <p:txBody>
          <a:bodyPr/>
          <a:lstStyle/>
          <a:p>
            <a:r>
              <a:rPr lang="en-GB" dirty="0"/>
              <a:t>Resolving disputes by consent</a:t>
            </a:r>
          </a:p>
        </p:txBody>
      </p:sp>
      <p:sp>
        <p:nvSpPr>
          <p:cNvPr id="3" name="Content Placeholder 2">
            <a:extLst>
              <a:ext uri="{FF2B5EF4-FFF2-40B4-BE49-F238E27FC236}">
                <a16:creationId xmlns:a16="http://schemas.microsoft.com/office/drawing/2014/main" id="{ADC3CF20-021C-479F-9046-478EF6B0FB1F}"/>
              </a:ext>
            </a:extLst>
          </p:cNvPr>
          <p:cNvSpPr>
            <a:spLocks noGrp="1"/>
          </p:cNvSpPr>
          <p:nvPr>
            <p:ph idx="1"/>
          </p:nvPr>
        </p:nvSpPr>
        <p:spPr/>
        <p:txBody>
          <a:bodyPr>
            <a:normAutofit/>
          </a:bodyPr>
          <a:lstStyle/>
          <a:p>
            <a:pPr algn="just"/>
            <a:r>
              <a:rPr lang="en-GB" b="0" i="0" dirty="0">
                <a:solidFill>
                  <a:srgbClr val="000000"/>
                </a:solidFill>
                <a:effectLst/>
                <a:latin typeface="Allerta"/>
              </a:rPr>
              <a:t>Parties can usually agree between themselves to resolve their dispute. An agreement to resolve a dispute may be achieved as a result of an ADR process, such as negotiation or mediation or by acceptance of an offer to settle.</a:t>
            </a:r>
          </a:p>
          <a:p>
            <a:pPr algn="just"/>
            <a:r>
              <a:rPr lang="en-GB" b="0" i="0" dirty="0">
                <a:solidFill>
                  <a:srgbClr val="000000"/>
                </a:solidFill>
                <a:effectLst/>
                <a:latin typeface="Allerta"/>
              </a:rPr>
              <a:t>A settlement can be reached at any time:</a:t>
            </a:r>
          </a:p>
          <a:p>
            <a:pPr algn="just">
              <a:buFont typeface="Arial" panose="020B0604020202020204" pitchFamily="34" charset="0"/>
              <a:buChar char="•"/>
            </a:pPr>
            <a:r>
              <a:rPr lang="en-GB" b="0" i="0" dirty="0">
                <a:solidFill>
                  <a:srgbClr val="000000"/>
                </a:solidFill>
                <a:effectLst/>
                <a:latin typeface="Allerta"/>
              </a:rPr>
              <a:t>before court proceedings are started; and</a:t>
            </a:r>
          </a:p>
          <a:p>
            <a:pPr algn="just">
              <a:buFont typeface="Arial" panose="020B0604020202020204" pitchFamily="34" charset="0"/>
              <a:buChar char="•"/>
            </a:pPr>
            <a:r>
              <a:rPr lang="en-GB" b="0" i="0" dirty="0">
                <a:solidFill>
                  <a:srgbClr val="000000"/>
                </a:solidFill>
                <a:effectLst/>
                <a:latin typeface="Allerta"/>
              </a:rPr>
              <a:t>after court proceedings are started.</a:t>
            </a:r>
          </a:p>
          <a:p>
            <a:endParaRPr lang="en-GB" dirty="0"/>
          </a:p>
        </p:txBody>
      </p:sp>
    </p:spTree>
    <p:extLst>
      <p:ext uri="{BB962C8B-B14F-4D97-AF65-F5344CB8AC3E}">
        <p14:creationId xmlns:p14="http://schemas.microsoft.com/office/powerpoint/2010/main" val="892381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52728-44C7-4B19-887A-CB3ABBA04353}"/>
              </a:ext>
            </a:extLst>
          </p:cNvPr>
          <p:cNvSpPr>
            <a:spLocks noGrp="1"/>
          </p:cNvSpPr>
          <p:nvPr>
            <p:ph type="title"/>
          </p:nvPr>
        </p:nvSpPr>
        <p:spPr/>
        <p:txBody>
          <a:bodyPr>
            <a:normAutofit fontScale="90000"/>
          </a:bodyPr>
          <a:lstStyle/>
          <a:p>
            <a:r>
              <a:rPr lang="en-GB" b="1" i="0" dirty="0">
                <a:solidFill>
                  <a:srgbClr val="F0552B"/>
                </a:solidFill>
                <a:effectLst/>
                <a:latin typeface="Allerta"/>
              </a:rPr>
              <a:t>Does the court need to be involved in any settlement?</a:t>
            </a:r>
            <a:br>
              <a:rPr lang="en-GB" b="1" i="0" dirty="0">
                <a:solidFill>
                  <a:srgbClr val="F0552B"/>
                </a:solidFill>
                <a:effectLst/>
                <a:latin typeface="Allerta"/>
              </a:rPr>
            </a:br>
            <a:endParaRPr lang="en-GB" dirty="0"/>
          </a:p>
        </p:txBody>
      </p:sp>
      <p:sp>
        <p:nvSpPr>
          <p:cNvPr id="3" name="Content Placeholder 2">
            <a:extLst>
              <a:ext uri="{FF2B5EF4-FFF2-40B4-BE49-F238E27FC236}">
                <a16:creationId xmlns:a16="http://schemas.microsoft.com/office/drawing/2014/main" id="{9BB32AB2-B4F5-4F75-97D0-3825C7D9A11A}"/>
              </a:ext>
            </a:extLst>
          </p:cNvPr>
          <p:cNvSpPr>
            <a:spLocks noGrp="1"/>
          </p:cNvSpPr>
          <p:nvPr>
            <p:ph idx="1"/>
          </p:nvPr>
        </p:nvSpPr>
        <p:spPr/>
        <p:txBody>
          <a:bodyPr/>
          <a:lstStyle/>
          <a:p>
            <a:pPr algn="just"/>
            <a:r>
              <a:rPr lang="en-GB" dirty="0">
                <a:effectLst/>
                <a:latin typeface="Allerta"/>
              </a:rPr>
              <a:t>Generally, the parties are free to resolve their dispute in any way and on whatever terms they wish, before or after court proceedings are started. However, this is subject to two important qualifications, when the involvement of the court is needed:</a:t>
            </a:r>
          </a:p>
          <a:p>
            <a:pPr algn="just">
              <a:buFont typeface="Arial" panose="020B0604020202020204" pitchFamily="34" charset="0"/>
              <a:buChar char="•"/>
            </a:pPr>
            <a:r>
              <a:rPr lang="en-GB" dirty="0">
                <a:effectLst/>
                <a:latin typeface="Allerta"/>
              </a:rPr>
              <a:t>if the claim involves a child or a protected party, the approval of the court is needed to any proposed settlement, even if court proceedings have not been started at the time of the proposed settlement; and</a:t>
            </a:r>
          </a:p>
          <a:p>
            <a:pPr algn="just">
              <a:buFont typeface="Arial" panose="020B0604020202020204" pitchFamily="34" charset="0"/>
              <a:buChar char="•"/>
            </a:pPr>
            <a:r>
              <a:rPr lang="en-GB" dirty="0">
                <a:effectLst/>
                <a:latin typeface="Allerta"/>
              </a:rPr>
              <a:t>if proceedings have been started, the proceedings will continue unless and until some step is taken to end those proceedings.</a:t>
            </a:r>
          </a:p>
          <a:p>
            <a:endParaRPr lang="en-GB" dirty="0"/>
          </a:p>
        </p:txBody>
      </p:sp>
    </p:spTree>
    <p:extLst>
      <p:ext uri="{BB962C8B-B14F-4D97-AF65-F5344CB8AC3E}">
        <p14:creationId xmlns:p14="http://schemas.microsoft.com/office/powerpoint/2010/main" val="1850511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A5952-417A-4B57-8D84-A282A7E98B48}"/>
              </a:ext>
            </a:extLst>
          </p:cNvPr>
          <p:cNvSpPr>
            <a:spLocks noGrp="1"/>
          </p:cNvSpPr>
          <p:nvPr>
            <p:ph type="title"/>
          </p:nvPr>
        </p:nvSpPr>
        <p:spPr/>
        <p:txBody>
          <a:bodyPr>
            <a:normAutofit fontScale="90000"/>
          </a:bodyPr>
          <a:lstStyle/>
          <a:p>
            <a:r>
              <a:rPr lang="en-GB" b="1" i="0" dirty="0">
                <a:solidFill>
                  <a:srgbClr val="F0552B"/>
                </a:solidFill>
                <a:effectLst/>
                <a:latin typeface="Allerta"/>
              </a:rPr>
              <a:t>Settlement of any claim involving children and protected parties</a:t>
            </a:r>
            <a:br>
              <a:rPr lang="en-GB" b="1" i="0" dirty="0">
                <a:solidFill>
                  <a:srgbClr val="F0552B"/>
                </a:solidFill>
                <a:effectLst/>
                <a:latin typeface="Allerta"/>
              </a:rPr>
            </a:br>
            <a:endParaRPr lang="en-GB" dirty="0"/>
          </a:p>
        </p:txBody>
      </p:sp>
      <p:sp>
        <p:nvSpPr>
          <p:cNvPr id="3" name="Content Placeholder 2">
            <a:extLst>
              <a:ext uri="{FF2B5EF4-FFF2-40B4-BE49-F238E27FC236}">
                <a16:creationId xmlns:a16="http://schemas.microsoft.com/office/drawing/2014/main" id="{3E24D75F-1F5C-47E1-8D29-9B1C293AF569}"/>
              </a:ext>
            </a:extLst>
          </p:cNvPr>
          <p:cNvSpPr>
            <a:spLocks noGrp="1"/>
          </p:cNvSpPr>
          <p:nvPr>
            <p:ph idx="1"/>
          </p:nvPr>
        </p:nvSpPr>
        <p:spPr/>
        <p:txBody>
          <a:bodyPr>
            <a:normAutofit fontScale="55000" lnSpcReduction="20000"/>
          </a:bodyPr>
          <a:lstStyle/>
          <a:p>
            <a:pPr algn="just"/>
            <a:r>
              <a:rPr lang="en-GB" b="0" i="0" dirty="0">
                <a:solidFill>
                  <a:srgbClr val="000000"/>
                </a:solidFill>
                <a:effectLst/>
                <a:latin typeface="Allerta"/>
              </a:rPr>
              <a:t>There is an important exception where the parties are unable to reach a settlement between themself. This is where, at the date of the proposed settlement, the claim is made:</a:t>
            </a:r>
          </a:p>
          <a:p>
            <a:pPr algn="just">
              <a:buFont typeface="Arial" panose="020B0604020202020204" pitchFamily="34" charset="0"/>
              <a:buChar char="•"/>
            </a:pPr>
            <a:r>
              <a:rPr lang="en-GB" b="0" i="0" dirty="0">
                <a:solidFill>
                  <a:srgbClr val="000000"/>
                </a:solidFill>
                <a:effectLst/>
                <a:latin typeface="Allerta"/>
              </a:rPr>
              <a:t>by or on behalf of a child – that is, a person under the age of 18;</a:t>
            </a:r>
          </a:p>
          <a:p>
            <a:pPr algn="just">
              <a:buFont typeface="Arial" panose="020B0604020202020204" pitchFamily="34" charset="0"/>
              <a:buChar char="•"/>
            </a:pPr>
            <a:r>
              <a:rPr lang="en-GB" b="0" i="0" dirty="0">
                <a:solidFill>
                  <a:srgbClr val="000000"/>
                </a:solidFill>
                <a:effectLst/>
                <a:latin typeface="Allerta"/>
              </a:rPr>
              <a:t>against a child;</a:t>
            </a:r>
          </a:p>
          <a:p>
            <a:pPr algn="just">
              <a:buFont typeface="Arial" panose="020B0604020202020204" pitchFamily="34" charset="0"/>
              <a:buChar char="•"/>
            </a:pPr>
            <a:r>
              <a:rPr lang="en-GB" b="0" i="0" dirty="0">
                <a:solidFill>
                  <a:srgbClr val="000000"/>
                </a:solidFill>
                <a:effectLst/>
                <a:latin typeface="Allerta"/>
              </a:rPr>
              <a:t>by or on behalf of a protected party – that is, a person lacking sufficient mental capacity, under the </a:t>
            </a:r>
            <a:r>
              <a:rPr lang="en-GB" b="1" i="0" dirty="0">
                <a:solidFill>
                  <a:srgbClr val="000000"/>
                </a:solidFill>
                <a:effectLst/>
                <a:latin typeface="Allerta"/>
              </a:rPr>
              <a:t>Mental Capacity Act 2005 (MCA 2005)</a:t>
            </a:r>
            <a:r>
              <a:rPr lang="en-GB" b="0" i="0" dirty="0">
                <a:solidFill>
                  <a:srgbClr val="000000"/>
                </a:solidFill>
                <a:effectLst/>
                <a:latin typeface="Allerta"/>
              </a:rPr>
              <a:t> to conduct litigation; or</a:t>
            </a:r>
          </a:p>
          <a:p>
            <a:pPr algn="just">
              <a:buFont typeface="Arial" panose="020B0604020202020204" pitchFamily="34" charset="0"/>
              <a:buChar char="•"/>
            </a:pPr>
            <a:r>
              <a:rPr lang="en-GB" b="0" i="0" dirty="0">
                <a:solidFill>
                  <a:srgbClr val="000000"/>
                </a:solidFill>
                <a:effectLst/>
                <a:latin typeface="Allerta"/>
              </a:rPr>
              <a:t>against a protected party.</a:t>
            </a:r>
          </a:p>
          <a:p>
            <a:pPr algn="just"/>
            <a:r>
              <a:rPr lang="en-GB" b="0" i="0" dirty="0">
                <a:solidFill>
                  <a:srgbClr val="000000"/>
                </a:solidFill>
                <a:effectLst/>
                <a:latin typeface="Allerta"/>
              </a:rPr>
              <a:t>In these circumstances, any settlement, compromise or payment (including voluntary interim payment) is </a:t>
            </a:r>
            <a:r>
              <a:rPr lang="en-GB" b="1" i="0" dirty="0">
                <a:solidFill>
                  <a:srgbClr val="000000"/>
                </a:solidFill>
                <a:effectLst/>
                <a:latin typeface="Allerta"/>
              </a:rPr>
              <a:t>not</a:t>
            </a:r>
            <a:r>
              <a:rPr lang="en-GB" b="0" i="0" dirty="0">
                <a:solidFill>
                  <a:srgbClr val="000000"/>
                </a:solidFill>
                <a:effectLst/>
                <a:latin typeface="Allerta"/>
              </a:rPr>
              <a:t> binding and valid unless and until the proposed settlement has been approved by the court (</a:t>
            </a:r>
            <a:r>
              <a:rPr lang="en-GB" b="1" i="0" dirty="0">
                <a:solidFill>
                  <a:srgbClr val="000000"/>
                </a:solidFill>
                <a:effectLst/>
                <a:latin typeface="Allerta"/>
              </a:rPr>
              <a:t>r21.10(1)</a:t>
            </a:r>
            <a:r>
              <a:rPr lang="en-GB" b="0" i="0" dirty="0">
                <a:solidFill>
                  <a:srgbClr val="000000"/>
                </a:solidFill>
                <a:effectLst/>
                <a:latin typeface="Allerta"/>
              </a:rPr>
              <a:t>).</a:t>
            </a:r>
          </a:p>
          <a:p>
            <a:pPr algn="just"/>
            <a:r>
              <a:rPr lang="en-GB" b="0" i="0" dirty="0">
                <a:solidFill>
                  <a:srgbClr val="000000"/>
                </a:solidFill>
                <a:effectLst/>
                <a:latin typeface="Allerta"/>
              </a:rPr>
              <a:t>This applies even where the parties, through their representative (i.e. their litigation friend) and legal representatives, are content to the terms of proposed settlement reached.</a:t>
            </a:r>
          </a:p>
          <a:p>
            <a:pPr algn="just"/>
            <a:r>
              <a:rPr lang="en-GB" b="0" i="0" dirty="0">
                <a:solidFill>
                  <a:srgbClr val="000000"/>
                </a:solidFill>
                <a:effectLst/>
                <a:latin typeface="Allerta"/>
              </a:rPr>
              <a:t>It also applies whether or not court proceedings have been started in the claim.</a:t>
            </a:r>
          </a:p>
          <a:p>
            <a:pPr algn="just"/>
            <a:r>
              <a:rPr lang="en-GB" b="0" i="0" dirty="0">
                <a:solidFill>
                  <a:srgbClr val="000000"/>
                </a:solidFill>
                <a:effectLst/>
                <a:latin typeface="Allerta"/>
              </a:rPr>
              <a:t>When a proposed settlement is reached by or on behalf of a child or protected party before court proceedings are issued in the claim, the court’s approval is sought by the claimant issuing proceedings under </a:t>
            </a:r>
            <a:r>
              <a:rPr lang="en-GB" b="1" i="0" dirty="0">
                <a:solidFill>
                  <a:srgbClr val="000000"/>
                </a:solidFill>
                <a:effectLst/>
                <a:latin typeface="Allerta"/>
              </a:rPr>
              <a:t>Part 8 (r21.10(2))</a:t>
            </a:r>
            <a:r>
              <a:rPr lang="en-GB" b="0" i="0" dirty="0">
                <a:solidFill>
                  <a:srgbClr val="000000"/>
                </a:solidFill>
                <a:effectLst/>
                <a:latin typeface="Allerta"/>
              </a:rPr>
              <a:t>.</a:t>
            </a:r>
          </a:p>
          <a:p>
            <a:endParaRPr lang="en-GB" dirty="0"/>
          </a:p>
        </p:txBody>
      </p:sp>
    </p:spTree>
    <p:extLst>
      <p:ext uri="{BB962C8B-B14F-4D97-AF65-F5344CB8AC3E}">
        <p14:creationId xmlns:p14="http://schemas.microsoft.com/office/powerpoint/2010/main" val="1783228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9DBE1-7447-49F8-BEBD-A83902F4FA8C}"/>
              </a:ext>
            </a:extLst>
          </p:cNvPr>
          <p:cNvSpPr>
            <a:spLocks noGrp="1"/>
          </p:cNvSpPr>
          <p:nvPr>
            <p:ph type="title"/>
          </p:nvPr>
        </p:nvSpPr>
        <p:spPr/>
        <p:txBody>
          <a:bodyPr/>
          <a:lstStyle/>
          <a:p>
            <a:r>
              <a:rPr lang="en-GB" dirty="0"/>
              <a:t>Settling a dispute before proceedings have started</a:t>
            </a:r>
          </a:p>
        </p:txBody>
      </p:sp>
      <p:sp>
        <p:nvSpPr>
          <p:cNvPr id="3" name="Content Placeholder 2">
            <a:extLst>
              <a:ext uri="{FF2B5EF4-FFF2-40B4-BE49-F238E27FC236}">
                <a16:creationId xmlns:a16="http://schemas.microsoft.com/office/drawing/2014/main" id="{052CCEE4-3665-47ED-8E1F-73E4BC53D96F}"/>
              </a:ext>
            </a:extLst>
          </p:cNvPr>
          <p:cNvSpPr>
            <a:spLocks noGrp="1"/>
          </p:cNvSpPr>
          <p:nvPr>
            <p:ph idx="1"/>
          </p:nvPr>
        </p:nvSpPr>
        <p:spPr/>
        <p:txBody>
          <a:bodyPr/>
          <a:lstStyle/>
          <a:p>
            <a:pPr algn="just"/>
            <a:r>
              <a:rPr lang="en-GB" b="0" i="0" dirty="0">
                <a:solidFill>
                  <a:srgbClr val="000000"/>
                </a:solidFill>
                <a:effectLst/>
                <a:latin typeface="Allerta"/>
              </a:rPr>
              <a:t>Disputes are often settled by agreement between the parties before court proceedings are started. Unless one of the parties is a child or protected party, the parties can settle their dispute before proceedings in any way and on whatever terms they wish by:</a:t>
            </a:r>
          </a:p>
          <a:p>
            <a:pPr algn="just">
              <a:buFont typeface="Arial" panose="020B0604020202020204" pitchFamily="34" charset="0"/>
              <a:buChar char="•"/>
            </a:pPr>
            <a:r>
              <a:rPr lang="en-GB" b="0" i="0" dirty="0">
                <a:solidFill>
                  <a:srgbClr val="000000"/>
                </a:solidFill>
                <a:effectLst/>
                <a:latin typeface="Allerta"/>
              </a:rPr>
              <a:t>an agreement reached between themselves; and</a:t>
            </a:r>
          </a:p>
          <a:p>
            <a:pPr algn="just">
              <a:buFont typeface="Arial" panose="020B0604020202020204" pitchFamily="34" charset="0"/>
              <a:buChar char="•"/>
            </a:pPr>
            <a:r>
              <a:rPr lang="en-GB" b="0" i="0" dirty="0">
                <a:solidFill>
                  <a:srgbClr val="000000"/>
                </a:solidFill>
                <a:effectLst/>
                <a:latin typeface="Allerta"/>
              </a:rPr>
              <a:t>a party accepting a pre-action </a:t>
            </a:r>
            <a:r>
              <a:rPr lang="en-GB" b="1" i="0" dirty="0">
                <a:solidFill>
                  <a:srgbClr val="000000"/>
                </a:solidFill>
                <a:effectLst/>
                <a:latin typeface="Allerta"/>
              </a:rPr>
              <a:t>Part 36</a:t>
            </a:r>
            <a:r>
              <a:rPr lang="en-GB" b="0" i="0" dirty="0">
                <a:solidFill>
                  <a:srgbClr val="000000"/>
                </a:solidFill>
                <a:effectLst/>
                <a:latin typeface="Allerta"/>
              </a:rPr>
              <a:t> offer to settle made by another party to the dispute.</a:t>
            </a:r>
          </a:p>
          <a:p>
            <a:endParaRPr lang="en-GB" dirty="0"/>
          </a:p>
        </p:txBody>
      </p:sp>
    </p:spTree>
    <p:extLst>
      <p:ext uri="{BB962C8B-B14F-4D97-AF65-F5344CB8AC3E}">
        <p14:creationId xmlns:p14="http://schemas.microsoft.com/office/powerpoint/2010/main" val="3900513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 y="0"/>
            <a:ext cx="1218852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106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DAFF9D-F8C0-476C-8481-B68EC7DBEC1A}"/>
              </a:ext>
            </a:extLst>
          </p:cNvPr>
          <p:cNvSpPr>
            <a:spLocks noGrp="1"/>
          </p:cNvSpPr>
          <p:nvPr>
            <p:ph type="title"/>
          </p:nvPr>
        </p:nvSpPr>
        <p:spPr>
          <a:xfrm>
            <a:off x="849461" y="1240076"/>
            <a:ext cx="2727103" cy="4584527"/>
          </a:xfrm>
        </p:spPr>
        <p:txBody>
          <a:bodyPr>
            <a:normAutofit/>
          </a:bodyPr>
          <a:lstStyle/>
          <a:p>
            <a:r>
              <a:rPr lang="en-GB">
                <a:solidFill>
                  <a:srgbClr val="FFFFFF"/>
                </a:solidFill>
              </a:rPr>
              <a:t>An agreement reached between parties</a:t>
            </a:r>
          </a:p>
        </p:txBody>
      </p:sp>
      <p:sp>
        <p:nvSpPr>
          <p:cNvPr id="3" name="Content Placeholder 2">
            <a:extLst>
              <a:ext uri="{FF2B5EF4-FFF2-40B4-BE49-F238E27FC236}">
                <a16:creationId xmlns:a16="http://schemas.microsoft.com/office/drawing/2014/main" id="{F8997B8C-8B1A-4337-9D9E-F28E7FD4732F}"/>
              </a:ext>
            </a:extLst>
          </p:cNvPr>
          <p:cNvSpPr>
            <a:spLocks noGrp="1"/>
          </p:cNvSpPr>
          <p:nvPr>
            <p:ph idx="1"/>
          </p:nvPr>
        </p:nvSpPr>
        <p:spPr>
          <a:xfrm>
            <a:off x="4450972" y="404664"/>
            <a:ext cx="6033256" cy="4916465"/>
          </a:xfrm>
        </p:spPr>
        <p:txBody>
          <a:bodyPr anchor="t">
            <a:normAutofit/>
          </a:bodyPr>
          <a:lstStyle/>
          <a:p>
            <a:pPr>
              <a:lnSpc>
                <a:spcPct val="110000"/>
              </a:lnSpc>
            </a:pPr>
            <a:r>
              <a:rPr lang="en-GB" sz="1800" b="0" i="0" dirty="0">
                <a:effectLst/>
                <a:latin typeface="Allerta"/>
              </a:rPr>
              <a:t>If the parties reach an agreement to settle the dispute, then the agreement will be a contract, and subject to the ordinary principles of contract law. The agreement can be oral or in writing, although it is much more sensible for the agreement to be in writing or recorded in writing, to improve certainty and to avoid disputes about the terms. The extent of the agreement is for the parties, and could include:</a:t>
            </a:r>
          </a:p>
          <a:p>
            <a:pPr>
              <a:lnSpc>
                <a:spcPct val="110000"/>
              </a:lnSpc>
              <a:buFont typeface="Arial" panose="020B0604020202020204" pitchFamily="34" charset="0"/>
              <a:buChar char="•"/>
            </a:pPr>
            <a:r>
              <a:rPr lang="en-GB" sz="1800" b="0" i="0" dirty="0">
                <a:effectLst/>
                <a:latin typeface="Allerta"/>
              </a:rPr>
              <a:t>an oral agreement;</a:t>
            </a:r>
          </a:p>
          <a:p>
            <a:pPr>
              <a:lnSpc>
                <a:spcPct val="110000"/>
              </a:lnSpc>
              <a:buFont typeface="Arial" panose="020B0604020202020204" pitchFamily="34" charset="0"/>
              <a:buChar char="•"/>
            </a:pPr>
            <a:r>
              <a:rPr lang="en-GB" sz="1800" b="0" i="0" dirty="0">
                <a:effectLst/>
                <a:latin typeface="Allerta"/>
              </a:rPr>
              <a:t>one party accepting a written offer to settle (other than a </a:t>
            </a:r>
            <a:r>
              <a:rPr lang="en-GB" sz="1800" b="1" i="0" dirty="0">
                <a:effectLst/>
                <a:latin typeface="Allerta"/>
              </a:rPr>
              <a:t>Part 36</a:t>
            </a:r>
            <a:r>
              <a:rPr lang="en-GB" sz="1800" b="0" i="0" dirty="0">
                <a:effectLst/>
                <a:latin typeface="Allerta"/>
              </a:rPr>
              <a:t> offer to settle), such as a </a:t>
            </a:r>
            <a:r>
              <a:rPr lang="en-GB" sz="1800" b="1" i="0" dirty="0" err="1">
                <a:effectLst/>
                <a:latin typeface="Allerta"/>
              </a:rPr>
              <a:t>Calderbank</a:t>
            </a:r>
            <a:r>
              <a:rPr lang="en-GB" sz="1800" b="1" i="0" dirty="0">
                <a:effectLst/>
                <a:latin typeface="Allerta"/>
              </a:rPr>
              <a:t> offer</a:t>
            </a:r>
            <a:r>
              <a:rPr lang="en-GB" sz="1800" b="0" i="0" dirty="0">
                <a:effectLst/>
                <a:latin typeface="Allerta"/>
              </a:rPr>
              <a:t> or an </a:t>
            </a:r>
            <a:r>
              <a:rPr lang="en-GB" sz="1800" b="1" i="0" dirty="0">
                <a:effectLst/>
                <a:latin typeface="Allerta"/>
              </a:rPr>
              <a:t>offer without prejudice save as to costs</a:t>
            </a:r>
            <a:r>
              <a:rPr lang="en-GB" sz="1800" b="0" i="0" dirty="0">
                <a:effectLst/>
                <a:latin typeface="Allerta"/>
              </a:rPr>
              <a:t> made by another party; and</a:t>
            </a:r>
          </a:p>
          <a:p>
            <a:pPr>
              <a:lnSpc>
                <a:spcPct val="110000"/>
              </a:lnSpc>
              <a:buFont typeface="Arial" panose="020B0604020202020204" pitchFamily="34" charset="0"/>
              <a:buChar char="•"/>
            </a:pPr>
            <a:r>
              <a:rPr lang="en-GB" sz="1800" b="0" i="0" dirty="0">
                <a:effectLst/>
                <a:latin typeface="Allerta"/>
              </a:rPr>
              <a:t>an exchange of letters or emails indicating agreement.</a:t>
            </a:r>
          </a:p>
          <a:p>
            <a:pPr>
              <a:lnSpc>
                <a:spcPct val="110000"/>
              </a:lnSpc>
            </a:pPr>
            <a:endParaRPr lang="en-GB" sz="1800" dirty="0"/>
          </a:p>
        </p:txBody>
      </p:sp>
    </p:spTree>
    <p:extLst>
      <p:ext uri="{BB962C8B-B14F-4D97-AF65-F5344CB8AC3E}">
        <p14:creationId xmlns:p14="http://schemas.microsoft.com/office/powerpoint/2010/main" val="4211302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DD02F9-11D3-41D2-B126-E09066226D51}"/>
              </a:ext>
            </a:extLst>
          </p:cNvPr>
          <p:cNvSpPr>
            <a:spLocks noGrp="1"/>
          </p:cNvSpPr>
          <p:nvPr>
            <p:ph idx="4294967295"/>
          </p:nvPr>
        </p:nvSpPr>
        <p:spPr>
          <a:xfrm>
            <a:off x="1341884" y="908720"/>
            <a:ext cx="9910837" cy="4269011"/>
          </a:xfrm>
        </p:spPr>
        <p:txBody>
          <a:bodyPr>
            <a:normAutofit fontScale="85000" lnSpcReduction="20000"/>
          </a:bodyPr>
          <a:lstStyle/>
          <a:p>
            <a:pPr algn="just"/>
            <a:r>
              <a:rPr lang="en-GB" b="0" i="0" dirty="0">
                <a:solidFill>
                  <a:srgbClr val="000000"/>
                </a:solidFill>
                <a:effectLst/>
                <a:latin typeface="Allerta"/>
              </a:rPr>
              <a:t>In some cases, legal representatives prepare a separate document commonly known as a settlement agreement or “compromise agreement” including all agreed terms. This agreement, in effect, creates a legally binding contract between the parties which, if breached, enables a claim to be pursued for breach of the agreement against the defaulting party – most likely as a </a:t>
            </a:r>
            <a:r>
              <a:rPr lang="en-GB" b="1" i="0" dirty="0">
                <a:solidFill>
                  <a:srgbClr val="000000"/>
                </a:solidFill>
                <a:effectLst/>
                <a:latin typeface="Allerta"/>
              </a:rPr>
              <a:t>Part 7</a:t>
            </a:r>
            <a:r>
              <a:rPr lang="en-GB" b="0" i="0" dirty="0">
                <a:solidFill>
                  <a:srgbClr val="000000"/>
                </a:solidFill>
                <a:effectLst/>
                <a:latin typeface="Allerta"/>
              </a:rPr>
              <a:t> claim in which a prompt application for summary judgment would be made (and which would be likely to succeed).</a:t>
            </a:r>
          </a:p>
          <a:p>
            <a:pPr algn="just"/>
            <a:r>
              <a:rPr lang="en-GB" b="0" i="0" dirty="0">
                <a:solidFill>
                  <a:srgbClr val="000000"/>
                </a:solidFill>
                <a:effectLst/>
                <a:latin typeface="Allerta"/>
              </a:rPr>
              <a:t>It is important to consider the costs provisions of the settlement as there is no strict entitlement to any costs in the absence of an express agreement. If the settlement concluded that one party would pay the other party’s costs, but the terms of settlement have not confirmed the sum of those costs or a method by which they will be settled, the receiving party can issue </a:t>
            </a:r>
            <a:r>
              <a:rPr lang="en-GB" b="1" i="0" dirty="0">
                <a:solidFill>
                  <a:srgbClr val="000000"/>
                </a:solidFill>
                <a:effectLst/>
                <a:latin typeface="Allerta"/>
              </a:rPr>
              <a:t>costs only</a:t>
            </a:r>
            <a:r>
              <a:rPr lang="en-GB" b="0" i="0" dirty="0">
                <a:solidFill>
                  <a:srgbClr val="000000"/>
                </a:solidFill>
                <a:effectLst/>
                <a:latin typeface="Allerta"/>
              </a:rPr>
              <a:t> proceedings.</a:t>
            </a:r>
          </a:p>
          <a:p>
            <a:pPr algn="just"/>
            <a:r>
              <a:rPr lang="en-GB" b="0" i="0" dirty="0">
                <a:solidFill>
                  <a:srgbClr val="000000"/>
                </a:solidFill>
                <a:effectLst/>
                <a:latin typeface="Allerta"/>
              </a:rPr>
              <a:t>One significant advantage of an agreement reached between the parties to settle their dispute is their freedom to include in their contract any terms which they wish, subject to the ordinary restrictions in contract law. This means that parties could include obligations to continue within a business relationship, of publicity regarding the dispute (or, more likely, obligations not to disclose the terms of any settlement). That flexibility is lost if the parties reach a settlement using the other method of settling disputes before proceedings are started.</a:t>
            </a:r>
          </a:p>
          <a:p>
            <a:endParaRPr lang="en-GB" dirty="0"/>
          </a:p>
        </p:txBody>
      </p:sp>
    </p:spTree>
    <p:extLst>
      <p:ext uri="{BB962C8B-B14F-4D97-AF65-F5344CB8AC3E}">
        <p14:creationId xmlns:p14="http://schemas.microsoft.com/office/powerpoint/2010/main" val="2595103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u="sng" dirty="0"/>
              <a:t>CPR 36 </a:t>
            </a:r>
            <a:r>
              <a:rPr lang="en-GB" dirty="0"/>
              <a:t>Offers</a:t>
            </a:r>
          </a:p>
        </p:txBody>
      </p:sp>
      <p:sp>
        <p:nvSpPr>
          <p:cNvPr id="3" name="Content Placeholder 2"/>
          <p:cNvSpPr>
            <a:spLocks noGrp="1"/>
          </p:cNvSpPr>
          <p:nvPr>
            <p:ph idx="1"/>
          </p:nvPr>
        </p:nvSpPr>
        <p:spPr/>
        <p:txBody>
          <a:bodyPr/>
          <a:lstStyle/>
          <a:p>
            <a:r>
              <a:rPr lang="en-GB" altLang="en-US" u="sng" dirty="0">
                <a:latin typeface="Calibri" panose="020F0502020204030204" pitchFamily="34" charset="0"/>
              </a:rPr>
              <a:t>CPR 36 </a:t>
            </a:r>
            <a:r>
              <a:rPr lang="en-GB" altLang="en-US" dirty="0">
                <a:latin typeface="Calibri" panose="020F0502020204030204" pitchFamily="34" charset="0"/>
              </a:rPr>
              <a:t>are offers to settle a claim.</a:t>
            </a:r>
          </a:p>
          <a:p>
            <a:r>
              <a:rPr lang="en-GB" altLang="en-US" u="sng" dirty="0">
                <a:latin typeface="Calibri" panose="020F0502020204030204" pitchFamily="34" charset="0"/>
              </a:rPr>
              <a:t>CPR 36 </a:t>
            </a:r>
            <a:r>
              <a:rPr lang="en-GB" altLang="en-US" dirty="0">
                <a:latin typeface="Calibri" panose="020F0502020204030204" pitchFamily="34" charset="0"/>
              </a:rPr>
              <a:t>offers are more commonly known as Part 36 offers.</a:t>
            </a:r>
          </a:p>
          <a:p>
            <a:r>
              <a:rPr lang="en-GB" altLang="en-US" dirty="0">
                <a:latin typeface="Calibri" panose="020F0502020204030204" pitchFamily="34" charset="0"/>
              </a:rPr>
              <a:t>A Part 36 offer can be made at anytime, by either party.</a:t>
            </a:r>
          </a:p>
          <a:p>
            <a:r>
              <a:rPr lang="en-GB" altLang="en-US" dirty="0">
                <a:latin typeface="Calibri" panose="020F0502020204030204" pitchFamily="34" charset="0"/>
              </a:rPr>
              <a:t>A part 36 offer is not an admission of liability.</a:t>
            </a:r>
          </a:p>
          <a:p>
            <a:r>
              <a:rPr lang="en-GB" altLang="en-US" dirty="0">
                <a:latin typeface="Calibri" panose="020F0502020204030204" pitchFamily="34" charset="0"/>
              </a:rPr>
              <a:t>As with most offers, a Part 36 is intended as a compromise and reflects the risks of going to trial.</a:t>
            </a:r>
          </a:p>
          <a:p>
            <a:r>
              <a:rPr lang="en-GB" altLang="en-US" dirty="0">
                <a:latin typeface="Calibri" panose="020F0502020204030204" pitchFamily="34" charset="0"/>
              </a:rPr>
              <a:t>A Part 36 offer can also be used to put pressure on an opponent</a:t>
            </a:r>
            <a:endParaRPr lang="en-GB" dirty="0"/>
          </a:p>
        </p:txBody>
      </p:sp>
    </p:spTree>
    <p:extLst>
      <p:ext uri="{BB962C8B-B14F-4D97-AF65-F5344CB8AC3E}">
        <p14:creationId xmlns:p14="http://schemas.microsoft.com/office/powerpoint/2010/main" val="2363259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u="sng" dirty="0"/>
              <a:t>CPR 36 </a:t>
            </a:r>
            <a:r>
              <a:rPr lang="en-GB" dirty="0"/>
              <a:t>Definitions </a:t>
            </a:r>
          </a:p>
        </p:txBody>
      </p:sp>
      <p:sp>
        <p:nvSpPr>
          <p:cNvPr id="3" name="Content Placeholder 2"/>
          <p:cNvSpPr>
            <a:spLocks noGrp="1"/>
          </p:cNvSpPr>
          <p:nvPr>
            <p:ph idx="1"/>
          </p:nvPr>
        </p:nvSpPr>
        <p:spPr/>
        <p:txBody>
          <a:bodyPr/>
          <a:lstStyle/>
          <a:p>
            <a:r>
              <a:rPr lang="en-GB" altLang="en-US" b="1" u="sng" dirty="0">
                <a:latin typeface="Calibri" panose="020F0502020204030204" pitchFamily="34" charset="0"/>
              </a:rPr>
              <a:t>CPR 36.3</a:t>
            </a:r>
            <a:r>
              <a:rPr lang="en-GB" altLang="en-US" b="1" dirty="0">
                <a:latin typeface="Calibri" panose="020F0502020204030204" pitchFamily="34" charset="0"/>
              </a:rPr>
              <a:t> states that the:</a:t>
            </a:r>
          </a:p>
          <a:p>
            <a:pPr lvl="1"/>
            <a:r>
              <a:rPr lang="en-GB" altLang="en-US" sz="2400" dirty="0">
                <a:latin typeface="Calibri" panose="020F0502020204030204" pitchFamily="34" charset="0"/>
              </a:rPr>
              <a:t>Party making the offer is the </a:t>
            </a:r>
            <a:r>
              <a:rPr lang="en-GB" altLang="en-US" sz="2400" dirty="0" err="1">
                <a:latin typeface="Calibri" panose="020F0502020204030204" pitchFamily="34" charset="0"/>
              </a:rPr>
              <a:t>offeror</a:t>
            </a:r>
            <a:r>
              <a:rPr lang="en-GB" altLang="en-US" sz="2400" dirty="0">
                <a:latin typeface="Calibri" panose="020F0502020204030204" pitchFamily="34" charset="0"/>
              </a:rPr>
              <a:t>.</a:t>
            </a:r>
          </a:p>
          <a:p>
            <a:pPr lvl="1"/>
            <a:r>
              <a:rPr lang="en-GB" altLang="en-US" sz="2400" dirty="0">
                <a:latin typeface="Calibri" panose="020F0502020204030204" pitchFamily="34" charset="0"/>
              </a:rPr>
              <a:t>Party to whom the offer is made is the offeree.</a:t>
            </a:r>
          </a:p>
          <a:p>
            <a:pPr lvl="1"/>
            <a:r>
              <a:rPr lang="en-GB" altLang="en-US" sz="2400" dirty="0">
                <a:latin typeface="Calibri" panose="020F0502020204030204" pitchFamily="34" charset="0"/>
              </a:rPr>
              <a:t>A Part 36 offer must be open for acceptance for at least 21 days or until the end of trial if sooner. This is known as the relevant period.  </a:t>
            </a:r>
          </a:p>
          <a:p>
            <a:endParaRPr lang="en-GB" dirty="0"/>
          </a:p>
        </p:txBody>
      </p:sp>
    </p:spTree>
    <p:extLst>
      <p:ext uri="{BB962C8B-B14F-4D97-AF65-F5344CB8AC3E}">
        <p14:creationId xmlns:p14="http://schemas.microsoft.com/office/powerpoint/2010/main" val="1633044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Form and Content of a </a:t>
            </a:r>
            <a:r>
              <a:rPr lang="en-US" u="sng" dirty="0"/>
              <a:t>CPR 36 </a:t>
            </a:r>
            <a:r>
              <a:rPr lang="en-US" dirty="0"/>
              <a:t>Offer</a:t>
            </a:r>
            <a:endParaRPr lang="en-GB" dirty="0"/>
          </a:p>
        </p:txBody>
      </p:sp>
      <p:sp>
        <p:nvSpPr>
          <p:cNvPr id="3" name="Content Placeholder 2"/>
          <p:cNvSpPr>
            <a:spLocks noGrp="1"/>
          </p:cNvSpPr>
          <p:nvPr>
            <p:ph idx="1"/>
          </p:nvPr>
        </p:nvSpPr>
        <p:spPr/>
        <p:txBody>
          <a:bodyPr>
            <a:normAutofit fontScale="77500" lnSpcReduction="20000"/>
          </a:bodyPr>
          <a:lstStyle/>
          <a:p>
            <a:r>
              <a:rPr lang="en-US" altLang="en-US" sz="3100" b="1" u="sng" dirty="0">
                <a:latin typeface="Calibri" panose="020F0502020204030204" pitchFamily="34" charset="0"/>
              </a:rPr>
              <a:t>CPR 36.5 </a:t>
            </a:r>
            <a:r>
              <a:rPr lang="en-US" altLang="en-US" sz="3100" b="1" dirty="0">
                <a:latin typeface="Calibri" panose="020F0502020204030204" pitchFamily="34" charset="0"/>
              </a:rPr>
              <a:t>states a Part 36 offer must:</a:t>
            </a:r>
          </a:p>
          <a:p>
            <a:pPr lvl="1"/>
            <a:r>
              <a:rPr lang="en-US" altLang="en-US" sz="2799" dirty="0">
                <a:latin typeface="Calibri" panose="020F0502020204030204" pitchFamily="34" charset="0"/>
              </a:rPr>
              <a:t>be in writing;</a:t>
            </a:r>
          </a:p>
          <a:p>
            <a:pPr lvl="1"/>
            <a:r>
              <a:rPr lang="en-US" altLang="en-US" sz="2799" dirty="0">
                <a:latin typeface="Calibri" panose="020F0502020204030204" pitchFamily="34" charset="0"/>
              </a:rPr>
              <a:t>make clear that it is made pursuant to Part 36;</a:t>
            </a:r>
          </a:p>
          <a:p>
            <a:pPr lvl="1"/>
            <a:r>
              <a:rPr lang="en-US" altLang="en-US" sz="2799" dirty="0">
                <a:latin typeface="Calibri" panose="020F0502020204030204" pitchFamily="34" charset="0"/>
              </a:rPr>
              <a:t>specify a period of not less than 21 days within which the defendant will be liable for the claimant’s costs in accordance ... if the offer is accepted;</a:t>
            </a:r>
          </a:p>
          <a:p>
            <a:pPr lvl="1"/>
            <a:r>
              <a:rPr lang="en-US" altLang="en-US" sz="2799" dirty="0">
                <a:latin typeface="Calibri" panose="020F0502020204030204" pitchFamily="34" charset="0"/>
              </a:rPr>
              <a:t>state whether it relates to the whole of the claim or to part of it or to an issue that arises in it and if so to which part or issue; and</a:t>
            </a:r>
          </a:p>
          <a:p>
            <a:pPr lvl="1"/>
            <a:r>
              <a:rPr lang="en-US" altLang="en-US" sz="2799" dirty="0">
                <a:latin typeface="Calibri" panose="020F0502020204030204" pitchFamily="34" charset="0"/>
              </a:rPr>
              <a:t>state whether it takes into account any </a:t>
            </a:r>
            <a:r>
              <a:rPr lang="en-US" altLang="en-US" sz="2799">
                <a:latin typeface="Calibri" panose="020F0502020204030204" pitchFamily="34" charset="0"/>
              </a:rPr>
              <a:t>counterclaim.</a:t>
            </a:r>
            <a:endParaRPr lang="en-US" altLang="en-US" sz="2799" dirty="0">
              <a:latin typeface="Calibri" panose="020F0502020204030204" pitchFamily="34" charset="0"/>
            </a:endParaRPr>
          </a:p>
        </p:txBody>
      </p:sp>
    </p:spTree>
    <p:extLst>
      <p:ext uri="{BB962C8B-B14F-4D97-AF65-F5344CB8AC3E}">
        <p14:creationId xmlns:p14="http://schemas.microsoft.com/office/powerpoint/2010/main" val="2071154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Consequences if a Claimant Accepts a 		Defendants </a:t>
            </a:r>
            <a:r>
              <a:rPr lang="en-GB" u="sng" dirty="0"/>
              <a:t>CPR 36 </a:t>
            </a:r>
            <a:r>
              <a:rPr lang="en-GB" dirty="0"/>
              <a:t>Offer</a:t>
            </a:r>
          </a:p>
        </p:txBody>
      </p:sp>
      <p:sp>
        <p:nvSpPr>
          <p:cNvPr id="3" name="Content Placeholder 2"/>
          <p:cNvSpPr>
            <a:spLocks noGrp="1"/>
          </p:cNvSpPr>
          <p:nvPr>
            <p:ph idx="1"/>
          </p:nvPr>
        </p:nvSpPr>
        <p:spPr/>
        <p:txBody>
          <a:bodyPr/>
          <a:lstStyle/>
          <a:p>
            <a:r>
              <a:rPr lang="en-GB" altLang="en-US" dirty="0">
                <a:latin typeface="Calibri" panose="020F0502020204030204" pitchFamily="34" charset="0"/>
              </a:rPr>
              <a:t>A notice of acceptance is to be sent to the defendant and to the court.</a:t>
            </a:r>
          </a:p>
          <a:p>
            <a:r>
              <a:rPr lang="en-GB" altLang="en-US" dirty="0">
                <a:latin typeface="Calibri" panose="020F0502020204030204" pitchFamily="34" charset="0"/>
              </a:rPr>
              <a:t>Proceedings are then stayed.</a:t>
            </a:r>
          </a:p>
          <a:p>
            <a:r>
              <a:rPr lang="en-GB" altLang="en-US" dirty="0">
                <a:latin typeface="Calibri" panose="020F0502020204030204" pitchFamily="34" charset="0"/>
              </a:rPr>
              <a:t>The defendant must pay settlement sum offered in the Part 36 within 14 days of the claimants acceptance, unless agreed otherwise.</a:t>
            </a:r>
          </a:p>
          <a:p>
            <a:r>
              <a:rPr lang="en-GB" altLang="en-US" dirty="0">
                <a:latin typeface="Calibri" panose="020F0502020204030204" pitchFamily="34" charset="0"/>
              </a:rPr>
              <a:t>If the defendant fails to make payment within 14 days the claimant may enter judgment.</a:t>
            </a:r>
          </a:p>
          <a:p>
            <a:r>
              <a:rPr lang="en-GB" altLang="en-US" dirty="0">
                <a:latin typeface="Calibri" panose="020F0502020204030204" pitchFamily="34" charset="0"/>
              </a:rPr>
              <a:t>The defendant is to pay the claimant’s costs on the standard basis.</a:t>
            </a:r>
          </a:p>
          <a:p>
            <a:endParaRPr lang="en-GB" dirty="0"/>
          </a:p>
        </p:txBody>
      </p:sp>
    </p:spTree>
    <p:extLst>
      <p:ext uri="{BB962C8B-B14F-4D97-AF65-F5344CB8AC3E}">
        <p14:creationId xmlns:p14="http://schemas.microsoft.com/office/powerpoint/2010/main" val="192256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Consequences if a Claimant Rejects a Defendants </a:t>
            </a:r>
            <a:r>
              <a:rPr lang="en-GB" u="sng" dirty="0"/>
              <a:t>CPR 36 </a:t>
            </a:r>
            <a:r>
              <a:rPr lang="en-GB" dirty="0"/>
              <a:t>Offer</a:t>
            </a:r>
          </a:p>
        </p:txBody>
      </p:sp>
      <p:sp>
        <p:nvSpPr>
          <p:cNvPr id="3" name="Content Placeholder 2"/>
          <p:cNvSpPr>
            <a:spLocks noGrp="1"/>
          </p:cNvSpPr>
          <p:nvPr>
            <p:ph idx="1"/>
          </p:nvPr>
        </p:nvSpPr>
        <p:spPr/>
        <p:txBody>
          <a:bodyPr>
            <a:normAutofit fontScale="85000" lnSpcReduction="10000"/>
          </a:bodyPr>
          <a:lstStyle/>
          <a:p>
            <a:r>
              <a:rPr lang="en-GB" altLang="en-US" sz="2599" dirty="0">
                <a:latin typeface="Calibri" panose="020F0502020204030204" pitchFamily="34" charset="0"/>
              </a:rPr>
              <a:t>If the claimant “beats” the defendant’s offer:</a:t>
            </a:r>
          </a:p>
          <a:p>
            <a:pPr lvl="1"/>
            <a:r>
              <a:rPr lang="en-GB" altLang="en-US" sz="2599" dirty="0">
                <a:latin typeface="Calibri" panose="020F0502020204030204" pitchFamily="34" charset="0"/>
              </a:rPr>
              <a:t>The offer is irrelevant.</a:t>
            </a:r>
          </a:p>
          <a:p>
            <a:pPr lvl="1"/>
            <a:r>
              <a:rPr lang="en-GB" altLang="en-US" sz="2599" dirty="0">
                <a:latin typeface="Calibri" panose="020F0502020204030204" pitchFamily="34" charset="0"/>
              </a:rPr>
              <a:t>The claimants costs will be decided in the usual way.</a:t>
            </a:r>
          </a:p>
          <a:p>
            <a:r>
              <a:rPr lang="en-GB" altLang="en-US" sz="2599" dirty="0">
                <a:latin typeface="Calibri" panose="020F0502020204030204" pitchFamily="34" charset="0"/>
              </a:rPr>
              <a:t>If the claimant fails to obtain a judgment more advantageous:</a:t>
            </a:r>
          </a:p>
          <a:p>
            <a:pPr lvl="1"/>
            <a:r>
              <a:rPr lang="en-GB" altLang="en-US" sz="2599" dirty="0">
                <a:latin typeface="Calibri" panose="020F0502020204030204" pitchFamily="34" charset="0"/>
              </a:rPr>
              <a:t>There is usually a split order for costs, unless it is unjust to do so.</a:t>
            </a:r>
          </a:p>
          <a:p>
            <a:pPr lvl="1"/>
            <a:r>
              <a:rPr lang="en-GB" altLang="en-US" sz="2599" dirty="0">
                <a:latin typeface="Calibri" panose="020F0502020204030204" pitchFamily="34" charset="0"/>
              </a:rPr>
              <a:t>The defendant pays claimant’s costs up until the end of the 21 day period.</a:t>
            </a:r>
          </a:p>
          <a:p>
            <a:pPr lvl="1"/>
            <a:r>
              <a:rPr lang="en-GB" altLang="en-US" sz="2599" dirty="0">
                <a:latin typeface="Calibri" panose="020F0502020204030204" pitchFamily="34" charset="0"/>
              </a:rPr>
              <a:t>The claimant pays defendant’s costs thereafter together with interest.</a:t>
            </a:r>
          </a:p>
          <a:p>
            <a:endParaRPr lang="en-GB" dirty="0"/>
          </a:p>
        </p:txBody>
      </p:sp>
    </p:spTree>
    <p:extLst>
      <p:ext uri="{BB962C8B-B14F-4D97-AF65-F5344CB8AC3E}">
        <p14:creationId xmlns:p14="http://schemas.microsoft.com/office/powerpoint/2010/main" val="1585289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Consequences if a Defendant Accepts 	a Claimants Part 36 Offer</a:t>
            </a:r>
          </a:p>
        </p:txBody>
      </p:sp>
      <p:sp>
        <p:nvSpPr>
          <p:cNvPr id="3" name="Content Placeholder 2"/>
          <p:cNvSpPr>
            <a:spLocks noGrp="1"/>
          </p:cNvSpPr>
          <p:nvPr>
            <p:ph idx="1"/>
          </p:nvPr>
        </p:nvSpPr>
        <p:spPr/>
        <p:txBody>
          <a:bodyPr/>
          <a:lstStyle/>
          <a:p>
            <a:r>
              <a:rPr lang="en-GB" altLang="en-US" dirty="0">
                <a:latin typeface="Calibri" panose="020F0502020204030204" pitchFamily="34" charset="0"/>
              </a:rPr>
              <a:t>A notice of acceptance is to be sent to the claimant and to the court.</a:t>
            </a:r>
          </a:p>
          <a:p>
            <a:r>
              <a:rPr lang="en-GB" altLang="en-US" dirty="0">
                <a:latin typeface="Calibri" panose="020F0502020204030204" pitchFamily="34" charset="0"/>
              </a:rPr>
              <a:t>Proceedings are then stayed.</a:t>
            </a:r>
          </a:p>
          <a:p>
            <a:r>
              <a:rPr lang="en-GB" altLang="en-US" dirty="0">
                <a:latin typeface="Calibri" panose="020F0502020204030204" pitchFamily="34" charset="0"/>
              </a:rPr>
              <a:t>The claimant is entitled to his costs on the standard basis up to date of the defendant’s acceptance.</a:t>
            </a:r>
          </a:p>
          <a:p>
            <a:endParaRPr lang="en-GB" dirty="0"/>
          </a:p>
        </p:txBody>
      </p:sp>
    </p:spTree>
    <p:extLst>
      <p:ext uri="{BB962C8B-B14F-4D97-AF65-F5344CB8AC3E}">
        <p14:creationId xmlns:p14="http://schemas.microsoft.com/office/powerpoint/2010/main" val="1709129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Consequences if a Defendant Rejects 		a Claimants </a:t>
            </a:r>
            <a:r>
              <a:rPr lang="en-GB" u="sng" dirty="0"/>
              <a:t>CPR 36 </a:t>
            </a:r>
            <a:r>
              <a:rPr lang="en-GB" dirty="0"/>
              <a:t>Offer</a:t>
            </a:r>
          </a:p>
        </p:txBody>
      </p:sp>
      <p:sp>
        <p:nvSpPr>
          <p:cNvPr id="3" name="Content Placeholder 2"/>
          <p:cNvSpPr>
            <a:spLocks noGrp="1"/>
          </p:cNvSpPr>
          <p:nvPr>
            <p:ph idx="1"/>
          </p:nvPr>
        </p:nvSpPr>
        <p:spPr/>
        <p:txBody>
          <a:bodyPr>
            <a:normAutofit fontScale="92500" lnSpcReduction="20000"/>
          </a:bodyPr>
          <a:lstStyle/>
          <a:p>
            <a:r>
              <a:rPr lang="en-GB" altLang="en-US" sz="2599" dirty="0">
                <a:latin typeface="Calibri" panose="020F0502020204030204" pitchFamily="34" charset="0"/>
              </a:rPr>
              <a:t>If the claimant fails to equal or beat his own offer at trial, the costs will be decided in the usual way.</a:t>
            </a:r>
          </a:p>
          <a:p>
            <a:r>
              <a:rPr lang="en-GB" altLang="en-US" sz="2599" dirty="0">
                <a:latin typeface="Calibri" panose="020F0502020204030204" pitchFamily="34" charset="0"/>
              </a:rPr>
              <a:t>If the claimant is awarded a sum that is the same or greater than his Part 36, then as per </a:t>
            </a:r>
            <a:r>
              <a:rPr lang="en-GB" altLang="en-US" sz="2599" u="sng" dirty="0">
                <a:latin typeface="Calibri" panose="020F0502020204030204" pitchFamily="34" charset="0"/>
              </a:rPr>
              <a:t>CPR 36.17 (4)</a:t>
            </a:r>
            <a:r>
              <a:rPr lang="en-GB" altLang="en-US" sz="2599" dirty="0">
                <a:latin typeface="Calibri" panose="020F0502020204030204" pitchFamily="34" charset="0"/>
              </a:rPr>
              <a:t> the claimant is entitled to: </a:t>
            </a:r>
          </a:p>
          <a:p>
            <a:pPr lvl="1"/>
            <a:r>
              <a:rPr lang="en-GB" altLang="en-US" sz="2599" i="1" dirty="0"/>
              <a:t>‘</a:t>
            </a:r>
            <a:r>
              <a:rPr lang="en-GB" altLang="en-US" sz="2599" i="1" dirty="0">
                <a:latin typeface="Calibri" panose="020F0502020204030204" pitchFamily="34" charset="0"/>
              </a:rPr>
              <a:t>Interest on the whole or part of any sum of money (excluding interest) awarded, at a rate not exceeding 10% above base rate for some or all of the period starting with the date on which the relevant period expired</a:t>
            </a:r>
            <a:r>
              <a:rPr lang="en-GB" altLang="en-US" i="1" dirty="0">
                <a:latin typeface="Calibri" panose="020F0502020204030204" pitchFamily="34" charset="0"/>
              </a:rPr>
              <a:t>’</a:t>
            </a:r>
            <a:endParaRPr lang="en-GB" altLang="en-US" sz="2199" i="1" dirty="0">
              <a:latin typeface="Calibri" panose="020F0502020204030204" pitchFamily="34" charset="0"/>
            </a:endParaRPr>
          </a:p>
          <a:p>
            <a:endParaRPr lang="en-GB" dirty="0"/>
          </a:p>
        </p:txBody>
      </p:sp>
    </p:spTree>
    <p:extLst>
      <p:ext uri="{BB962C8B-B14F-4D97-AF65-F5344CB8AC3E}">
        <p14:creationId xmlns:p14="http://schemas.microsoft.com/office/powerpoint/2010/main" val="6141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dirty="0"/>
              <a:t>Consequences if a Defendant Rejects a Claimants CPR 36 Offer Continued</a:t>
            </a:r>
            <a:endParaRPr lang="en-GB" dirty="0"/>
          </a:p>
        </p:txBody>
      </p:sp>
      <p:sp>
        <p:nvSpPr>
          <p:cNvPr id="3" name="Content Placeholder 2"/>
          <p:cNvSpPr>
            <a:spLocks noGrp="1"/>
          </p:cNvSpPr>
          <p:nvPr>
            <p:ph idx="1"/>
          </p:nvPr>
        </p:nvSpPr>
        <p:spPr/>
        <p:txBody>
          <a:bodyPr>
            <a:normAutofit fontScale="85000" lnSpcReduction="20000"/>
          </a:bodyPr>
          <a:lstStyle/>
          <a:p>
            <a:pPr lvl="1"/>
            <a:r>
              <a:rPr lang="en-US" altLang="en-US" sz="2799" i="1" dirty="0">
                <a:latin typeface="Calibri" panose="020F0502020204030204" pitchFamily="34" charset="0"/>
              </a:rPr>
              <a:t>Costs ... on the indemnity basis from the date on which the relevant period expired</a:t>
            </a:r>
          </a:p>
          <a:p>
            <a:pPr lvl="1"/>
            <a:r>
              <a:rPr lang="en-US" altLang="en-US" sz="2799" i="1" dirty="0">
                <a:latin typeface="Calibri" panose="020F0502020204030204" pitchFamily="34" charset="0"/>
              </a:rPr>
              <a:t>Interest on those costs at a rate not exceeding 10% above base rate</a:t>
            </a:r>
          </a:p>
          <a:p>
            <a:pPr lvl="1"/>
            <a:r>
              <a:rPr lang="en-US" altLang="en-US" sz="2799" i="1" dirty="0">
                <a:latin typeface="Calibri" panose="020F0502020204030204" pitchFamily="34" charset="0"/>
              </a:rPr>
              <a:t>...an additional amount, which shall not exceed £75,000, calculated by applying the prescribed percentage... to an amount which is—</a:t>
            </a:r>
          </a:p>
          <a:p>
            <a:pPr lvl="2"/>
            <a:r>
              <a:rPr lang="en-US" altLang="en-US" sz="2799" i="1" dirty="0">
                <a:latin typeface="Calibri" panose="020F0502020204030204" pitchFamily="34" charset="0"/>
              </a:rPr>
              <a:t>(</a:t>
            </a:r>
            <a:r>
              <a:rPr lang="en-US" altLang="en-US" sz="2799" i="1" dirty="0" err="1">
                <a:latin typeface="Calibri" panose="020F0502020204030204" pitchFamily="34" charset="0"/>
              </a:rPr>
              <a:t>i</a:t>
            </a:r>
            <a:r>
              <a:rPr lang="en-US" altLang="en-US" sz="2799" i="1" dirty="0">
                <a:latin typeface="Calibri" panose="020F0502020204030204" pitchFamily="34" charset="0"/>
              </a:rPr>
              <a:t>) the sum awarded to the claimant by the court; or</a:t>
            </a:r>
          </a:p>
          <a:p>
            <a:pPr lvl="2"/>
            <a:r>
              <a:rPr lang="en-US" altLang="en-US" sz="2799" i="1" dirty="0">
                <a:latin typeface="Calibri" panose="020F0502020204030204" pitchFamily="34" charset="0"/>
              </a:rPr>
              <a:t>(ii) where there is no monetary award, the sum awarded to the claimant by the court in respect of costs.’</a:t>
            </a:r>
          </a:p>
        </p:txBody>
      </p:sp>
    </p:spTree>
    <p:extLst>
      <p:ext uri="{BB962C8B-B14F-4D97-AF65-F5344CB8AC3E}">
        <p14:creationId xmlns:p14="http://schemas.microsoft.com/office/powerpoint/2010/main" val="223917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DDE5CDF-1512-4CDA-B956-23D223F8DE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88825"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a:extLst>
              <a:ext uri="{FF2B5EF4-FFF2-40B4-BE49-F238E27FC236}">
                <a16:creationId xmlns:a16="http://schemas.microsoft.com/office/drawing/2014/main" id="{B029D7D8-5A6B-4C76-94C8-15798C6C5A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88825" cy="742950"/>
          </a:xfrm>
          <a:prstGeom prst="rect">
            <a:avLst/>
          </a:prstGeom>
        </p:spPr>
      </p:pic>
      <p:cxnSp>
        <p:nvCxnSpPr>
          <p:cNvPr id="14" name="Straight Connector 13">
            <a:extLst>
              <a:ext uri="{FF2B5EF4-FFF2-40B4-BE49-F238E27FC236}">
                <a16:creationId xmlns:a16="http://schemas.microsoft.com/office/drawing/2014/main" id="{A5C9319C-E20D-4884-952F-60B6A58C3E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88825"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F1176DA6-4BBF-42A4-9C94-E6613CCD6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9AAB0AE-172B-4FB4-80C2-86CD6B824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887" y="480060"/>
            <a:ext cx="11235050" cy="5897880"/>
          </a:xfrm>
          <a:prstGeom prst="rect">
            <a:avLst/>
          </a:prstGeom>
          <a:solidFill>
            <a:schemeClr val="bg1"/>
          </a:solidFill>
          <a:ln w="22225">
            <a:solidFill>
              <a:srgbClr val="FFD5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BAA523CB-6E89-4BE8-8AA5-A3293155AD1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70077" y="643466"/>
            <a:ext cx="6984776" cy="5734473"/>
          </a:xfrm>
          <a:prstGeom prst="rect">
            <a:avLst/>
          </a:prstGeom>
        </p:spPr>
      </p:pic>
    </p:spTree>
    <p:extLst>
      <p:ext uri="{BB962C8B-B14F-4D97-AF65-F5344CB8AC3E}">
        <p14:creationId xmlns:p14="http://schemas.microsoft.com/office/powerpoint/2010/main" val="92501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E1DC4-8201-4BB3-8A4E-C136994D2CFA}"/>
              </a:ext>
            </a:extLst>
          </p:cNvPr>
          <p:cNvSpPr>
            <a:spLocks noGrp="1"/>
          </p:cNvSpPr>
          <p:nvPr>
            <p:ph type="title"/>
          </p:nvPr>
        </p:nvSpPr>
        <p:spPr/>
        <p:txBody>
          <a:bodyPr/>
          <a:lstStyle/>
          <a:p>
            <a:r>
              <a:rPr lang="en-GB" dirty="0"/>
              <a:t>Consent Orders </a:t>
            </a:r>
          </a:p>
        </p:txBody>
      </p:sp>
      <p:sp>
        <p:nvSpPr>
          <p:cNvPr id="3" name="Content Placeholder 2">
            <a:extLst>
              <a:ext uri="{FF2B5EF4-FFF2-40B4-BE49-F238E27FC236}">
                <a16:creationId xmlns:a16="http://schemas.microsoft.com/office/drawing/2014/main" id="{C619B5F7-14DC-4DDC-B63F-586F02CD57AC}"/>
              </a:ext>
            </a:extLst>
          </p:cNvPr>
          <p:cNvSpPr>
            <a:spLocks noGrp="1"/>
          </p:cNvSpPr>
          <p:nvPr>
            <p:ph idx="1"/>
          </p:nvPr>
        </p:nvSpPr>
        <p:spPr/>
        <p:txBody>
          <a:bodyPr>
            <a:normAutofit fontScale="77500" lnSpcReduction="20000"/>
          </a:bodyPr>
          <a:lstStyle/>
          <a:p>
            <a:pPr algn="just"/>
            <a:r>
              <a:rPr lang="en-GB" b="0" i="0" dirty="0">
                <a:solidFill>
                  <a:srgbClr val="000000"/>
                </a:solidFill>
                <a:effectLst/>
                <a:latin typeface="Allerta"/>
              </a:rPr>
              <a:t>A consent order is an order of the court, made by the court with the consent of all the parties, which resolves the court proceedings.</a:t>
            </a:r>
          </a:p>
          <a:p>
            <a:pPr algn="just"/>
            <a:r>
              <a:rPr lang="en-GB" b="0" i="0" dirty="0">
                <a:solidFill>
                  <a:srgbClr val="000000"/>
                </a:solidFill>
                <a:effectLst/>
                <a:latin typeface="Allerta"/>
              </a:rPr>
              <a:t>One of the proposed parties will prepare a draft consent order, which aims to record the terms of the settlement reached between the parties. The terms of the draft consent order must be matters which are within the powers of the court to order. The draft consent order is approved by all parties affected by the settlement and sent to the court, along with an application fee and a request that the court approve the terms of the draft order. The application is usually considered by the court (often by a court officer rather than a judge) on paper without a hearing, and the terms of the draft order are usually approved. It is rare for the court to interfere in the terms of settlement. The order is then dated, sealed by the court, and returned to the parties. If a party fails to comply with the terms of the consent order, it is enforceable as any other order of the court. </a:t>
            </a:r>
          </a:p>
          <a:p>
            <a:pPr algn="just"/>
            <a:r>
              <a:rPr lang="en-GB" b="0" i="0" dirty="0">
                <a:solidFill>
                  <a:srgbClr val="000000"/>
                </a:solidFill>
                <a:effectLst/>
                <a:latin typeface="Allerta"/>
              </a:rPr>
              <a:t>One disadvantage of consent orders is that they are potentially public documents in court proceedings which may be made available to non-parties. This is unlike Tomlin orders.</a:t>
            </a:r>
          </a:p>
          <a:p>
            <a:endParaRPr lang="en-GB" dirty="0"/>
          </a:p>
        </p:txBody>
      </p:sp>
    </p:spTree>
    <p:extLst>
      <p:ext uri="{BB962C8B-B14F-4D97-AF65-F5344CB8AC3E}">
        <p14:creationId xmlns:p14="http://schemas.microsoft.com/office/powerpoint/2010/main" val="243678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2BAB2-8E37-49CA-AA55-65E61DD221D4}"/>
              </a:ext>
            </a:extLst>
          </p:cNvPr>
          <p:cNvSpPr>
            <a:spLocks noGrp="1"/>
          </p:cNvSpPr>
          <p:nvPr>
            <p:ph type="title"/>
          </p:nvPr>
        </p:nvSpPr>
        <p:spPr/>
        <p:txBody>
          <a:bodyPr/>
          <a:lstStyle/>
          <a:p>
            <a:r>
              <a:rPr lang="en-GB" dirty="0"/>
              <a:t>Link to Practice </a:t>
            </a:r>
          </a:p>
        </p:txBody>
      </p:sp>
      <p:sp>
        <p:nvSpPr>
          <p:cNvPr id="3" name="Content Placeholder 2">
            <a:extLst>
              <a:ext uri="{FF2B5EF4-FFF2-40B4-BE49-F238E27FC236}">
                <a16:creationId xmlns:a16="http://schemas.microsoft.com/office/drawing/2014/main" id="{B70F664B-D17E-4FF7-8061-9DF1AC2815E0}"/>
              </a:ext>
            </a:extLst>
          </p:cNvPr>
          <p:cNvSpPr>
            <a:spLocks noGrp="1"/>
          </p:cNvSpPr>
          <p:nvPr>
            <p:ph idx="1"/>
          </p:nvPr>
        </p:nvSpPr>
        <p:spPr/>
        <p:txBody>
          <a:bodyPr/>
          <a:lstStyle/>
          <a:p>
            <a:r>
              <a:rPr lang="en-GB" b="0" i="0" dirty="0">
                <a:solidFill>
                  <a:srgbClr val="FF0000"/>
                </a:solidFill>
                <a:effectLst/>
                <a:latin typeface="Allerta"/>
              </a:rPr>
              <a:t>Practitioners regularly submit consent orders to the court which are rejected by the judge because they contain provisions which the court cannot order. A common example is “The claimant accepts the sum of £X from the defendant in full and final settlement.” While it is perfectly acceptable to record that in a letter or in a compromise agreement, the court cannot order a claimant to accept a sum in settlement from the defendant! Such an order will not be approved by the court and is likely to be returned with a covering letter suggesting that an amended consent order be submitted. The amended consent order could either state that “Judgment be entered for the claimant in the sum of £X” or it could be in the form of a </a:t>
            </a:r>
            <a:r>
              <a:rPr lang="en-GB" b="1" i="0" dirty="0">
                <a:solidFill>
                  <a:srgbClr val="FF0000"/>
                </a:solidFill>
                <a:effectLst/>
                <a:latin typeface="Allerta"/>
              </a:rPr>
              <a:t>Tomlin order</a:t>
            </a:r>
            <a:r>
              <a:rPr lang="en-GB" b="0" i="0" dirty="0">
                <a:solidFill>
                  <a:srgbClr val="FF0000"/>
                </a:solidFill>
                <a:effectLst/>
                <a:latin typeface="Allerta"/>
              </a:rPr>
              <a:t>.</a:t>
            </a:r>
            <a:endParaRPr lang="en-GB" dirty="0">
              <a:solidFill>
                <a:srgbClr val="FF0000"/>
              </a:solidFill>
            </a:endParaRPr>
          </a:p>
        </p:txBody>
      </p:sp>
    </p:spTree>
    <p:extLst>
      <p:ext uri="{BB962C8B-B14F-4D97-AF65-F5344CB8AC3E}">
        <p14:creationId xmlns:p14="http://schemas.microsoft.com/office/powerpoint/2010/main" val="4015454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EE233-E5BA-4312-9EA5-21B004B6BD06}"/>
              </a:ext>
            </a:extLst>
          </p:cNvPr>
          <p:cNvSpPr>
            <a:spLocks noGrp="1"/>
          </p:cNvSpPr>
          <p:nvPr>
            <p:ph type="title"/>
          </p:nvPr>
        </p:nvSpPr>
        <p:spPr/>
        <p:txBody>
          <a:bodyPr/>
          <a:lstStyle/>
          <a:p>
            <a:r>
              <a:rPr lang="en-GB" dirty="0"/>
              <a:t>Tomlin Orders</a:t>
            </a:r>
          </a:p>
        </p:txBody>
      </p:sp>
      <p:sp>
        <p:nvSpPr>
          <p:cNvPr id="3" name="Content Placeholder 2">
            <a:extLst>
              <a:ext uri="{FF2B5EF4-FFF2-40B4-BE49-F238E27FC236}">
                <a16:creationId xmlns:a16="http://schemas.microsoft.com/office/drawing/2014/main" id="{F96DD25A-DE2E-4C89-9039-650B93F5BCF0}"/>
              </a:ext>
            </a:extLst>
          </p:cNvPr>
          <p:cNvSpPr>
            <a:spLocks noGrp="1"/>
          </p:cNvSpPr>
          <p:nvPr>
            <p:ph idx="1"/>
          </p:nvPr>
        </p:nvSpPr>
        <p:spPr/>
        <p:txBody>
          <a:bodyPr>
            <a:normAutofit fontScale="62500" lnSpcReduction="20000"/>
          </a:bodyPr>
          <a:lstStyle/>
          <a:p>
            <a:pPr algn="just"/>
            <a:r>
              <a:rPr lang="en-GB" b="0" i="0" dirty="0">
                <a:solidFill>
                  <a:srgbClr val="000000"/>
                </a:solidFill>
                <a:effectLst/>
                <a:latin typeface="Allerta"/>
              </a:rPr>
              <a:t>A Tomlin order is another type of order of the court, made by the court with the consent of all the parties, which resolves the court proceedings. Unlike a consent order, a Tomlin order enables the parties to record terms of settlement which are agreed between the parties, but which cannot directly be ordered by the court.</a:t>
            </a:r>
          </a:p>
          <a:p>
            <a:pPr algn="just"/>
            <a:r>
              <a:rPr lang="en-GB" b="0" i="0" dirty="0">
                <a:solidFill>
                  <a:srgbClr val="000000"/>
                </a:solidFill>
                <a:effectLst/>
                <a:latin typeface="Allerta"/>
              </a:rPr>
              <a:t>It contains two parts.</a:t>
            </a:r>
          </a:p>
          <a:p>
            <a:pPr algn="just"/>
            <a:r>
              <a:rPr lang="en-GB" b="0" i="0" dirty="0">
                <a:solidFill>
                  <a:srgbClr val="000000"/>
                </a:solidFill>
                <a:effectLst/>
                <a:latin typeface="Allerta"/>
              </a:rPr>
              <a:t>The first part is the order itself. This contains the parts of the settlement which the court does have power to order, such as what happens to the court proceedings and one party being liable to pay the costs of another. Typically, the first part of the order merely states that:</a:t>
            </a:r>
          </a:p>
          <a:p>
            <a:pPr algn="just">
              <a:buFont typeface="Arial" panose="020B0604020202020204" pitchFamily="34" charset="0"/>
              <a:buChar char="•"/>
            </a:pPr>
            <a:r>
              <a:rPr lang="en-GB" b="0" i="0" dirty="0">
                <a:solidFill>
                  <a:srgbClr val="000000"/>
                </a:solidFill>
                <a:effectLst/>
                <a:latin typeface="Allerta"/>
              </a:rPr>
              <a:t>the parties have agreed terms of settlement;</a:t>
            </a:r>
          </a:p>
          <a:p>
            <a:pPr algn="just">
              <a:buFont typeface="Arial" panose="020B0604020202020204" pitchFamily="34" charset="0"/>
              <a:buChar char="•"/>
            </a:pPr>
            <a:r>
              <a:rPr lang="en-GB" b="0" i="0" dirty="0">
                <a:solidFill>
                  <a:srgbClr val="000000"/>
                </a:solidFill>
                <a:effectLst/>
                <a:latin typeface="Allerta"/>
              </a:rPr>
              <a:t>all further proceedings are stayed (put on hold);</a:t>
            </a:r>
          </a:p>
          <a:p>
            <a:pPr algn="just">
              <a:buFont typeface="Arial" panose="020B0604020202020204" pitchFamily="34" charset="0"/>
              <a:buChar char="•"/>
            </a:pPr>
            <a:r>
              <a:rPr lang="en-GB" b="0" i="0" dirty="0">
                <a:solidFill>
                  <a:srgbClr val="000000"/>
                </a:solidFill>
                <a:effectLst/>
                <a:latin typeface="Allerta"/>
              </a:rPr>
              <a:t>the stay is based on the terms set out in the schedule being complied with;</a:t>
            </a:r>
          </a:p>
          <a:p>
            <a:pPr algn="just">
              <a:buFont typeface="Arial" panose="020B0604020202020204" pitchFamily="34" charset="0"/>
              <a:buChar char="•"/>
            </a:pPr>
            <a:r>
              <a:rPr lang="en-GB" b="0" i="0" dirty="0">
                <a:solidFill>
                  <a:srgbClr val="000000"/>
                </a:solidFill>
                <a:effectLst/>
                <a:latin typeface="Allerta"/>
              </a:rPr>
              <a:t>if the terms in the schedule are not complied with, the innocent party can make an application to the same court where the proceedings were issued and ask the court to allow it to enforce the terms agreed in the schedule (</a:t>
            </a:r>
            <a:r>
              <a:rPr lang="en-GB" b="1" i="0" dirty="0">
                <a:solidFill>
                  <a:srgbClr val="000000"/>
                </a:solidFill>
                <a:effectLst/>
                <a:latin typeface="Allerta"/>
              </a:rPr>
              <a:t>liberty to apply</a:t>
            </a:r>
            <a:r>
              <a:rPr lang="en-GB" b="0" i="0" dirty="0">
                <a:solidFill>
                  <a:srgbClr val="000000"/>
                </a:solidFill>
                <a:effectLst/>
                <a:latin typeface="Allerta"/>
              </a:rPr>
              <a:t>); and</a:t>
            </a:r>
          </a:p>
          <a:p>
            <a:pPr algn="just">
              <a:buFont typeface="Arial" panose="020B0604020202020204" pitchFamily="34" charset="0"/>
              <a:buChar char="•"/>
            </a:pPr>
            <a:r>
              <a:rPr lang="en-GB" b="0" i="0" dirty="0">
                <a:solidFill>
                  <a:srgbClr val="000000"/>
                </a:solidFill>
                <a:effectLst/>
                <a:latin typeface="Allerta"/>
              </a:rPr>
              <a:t>there is a provision for the payment and assessment of costs.</a:t>
            </a:r>
          </a:p>
          <a:p>
            <a:endParaRPr lang="en-GB" dirty="0"/>
          </a:p>
        </p:txBody>
      </p:sp>
    </p:spTree>
    <p:extLst>
      <p:ext uri="{BB962C8B-B14F-4D97-AF65-F5344CB8AC3E}">
        <p14:creationId xmlns:p14="http://schemas.microsoft.com/office/powerpoint/2010/main" val="19318134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534EC-67A2-4603-9F18-3BD2A736B0A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B8F0750-B10A-422C-9F63-36D11351A334}"/>
              </a:ext>
            </a:extLst>
          </p:cNvPr>
          <p:cNvSpPr>
            <a:spLocks noGrp="1"/>
          </p:cNvSpPr>
          <p:nvPr>
            <p:ph idx="1"/>
          </p:nvPr>
        </p:nvSpPr>
        <p:spPr/>
        <p:txBody>
          <a:bodyPr>
            <a:normAutofit fontScale="62500" lnSpcReduction="20000"/>
          </a:bodyPr>
          <a:lstStyle/>
          <a:p>
            <a:pPr algn="just"/>
            <a:r>
              <a:rPr lang="en-GB" b="0" i="0" dirty="0">
                <a:solidFill>
                  <a:srgbClr val="000000"/>
                </a:solidFill>
                <a:effectLst/>
                <a:latin typeface="Allerta"/>
              </a:rPr>
              <a:t>The schedule (or sometimes a settlement agreement) is the second part of the Tomlin order and is annexed to the order. This contains the parts of the settlement which the court does not have power to order directly, such as terms about confidentiality. Typically, where the agreement involves the payment of money, the schedule sets out:</a:t>
            </a:r>
          </a:p>
          <a:p>
            <a:pPr algn="just">
              <a:buFont typeface="Arial" panose="020B0604020202020204" pitchFamily="34" charset="0"/>
              <a:buChar char="•"/>
            </a:pPr>
            <a:r>
              <a:rPr lang="en-GB" b="0" i="0" dirty="0">
                <a:solidFill>
                  <a:srgbClr val="000000"/>
                </a:solidFill>
                <a:effectLst/>
                <a:latin typeface="Allerta"/>
              </a:rPr>
              <a:t>who is responsible for paying any sum of money;</a:t>
            </a:r>
          </a:p>
          <a:p>
            <a:pPr algn="just">
              <a:buFont typeface="Arial" panose="020B0604020202020204" pitchFamily="34" charset="0"/>
              <a:buChar char="•"/>
            </a:pPr>
            <a:r>
              <a:rPr lang="en-GB" b="0" i="0" dirty="0">
                <a:solidFill>
                  <a:srgbClr val="000000"/>
                </a:solidFill>
                <a:effectLst/>
                <a:latin typeface="Allerta"/>
              </a:rPr>
              <a:t>the sum of money payable, and whether it is payable in a lump sum or by instalments;</a:t>
            </a:r>
          </a:p>
          <a:p>
            <a:pPr algn="just">
              <a:buFont typeface="Arial" panose="020B0604020202020204" pitchFamily="34" charset="0"/>
              <a:buChar char="•"/>
            </a:pPr>
            <a:r>
              <a:rPr lang="en-GB" b="0" i="0" dirty="0">
                <a:solidFill>
                  <a:srgbClr val="000000"/>
                </a:solidFill>
                <a:effectLst/>
                <a:latin typeface="Allerta"/>
              </a:rPr>
              <a:t>when payment is due;</a:t>
            </a:r>
          </a:p>
          <a:p>
            <a:pPr algn="just">
              <a:buFont typeface="Arial" panose="020B0604020202020204" pitchFamily="34" charset="0"/>
              <a:buChar char="•"/>
            </a:pPr>
            <a:r>
              <a:rPr lang="en-GB" b="0" i="0" dirty="0">
                <a:solidFill>
                  <a:srgbClr val="000000"/>
                </a:solidFill>
                <a:effectLst/>
                <a:latin typeface="Allerta"/>
              </a:rPr>
              <a:t>that the agreement is in full and final satisfaction; and</a:t>
            </a:r>
          </a:p>
          <a:p>
            <a:pPr algn="just">
              <a:buFont typeface="Arial" panose="020B0604020202020204" pitchFamily="34" charset="0"/>
              <a:buChar char="•"/>
            </a:pPr>
            <a:r>
              <a:rPr lang="en-GB" b="0" i="0" dirty="0">
                <a:solidFill>
                  <a:srgbClr val="000000"/>
                </a:solidFill>
                <a:effectLst/>
                <a:latin typeface="Allerta"/>
              </a:rPr>
              <a:t>a default provision on interest should the money not be paid.</a:t>
            </a:r>
          </a:p>
          <a:p>
            <a:pPr algn="just"/>
            <a:r>
              <a:rPr lang="en-GB" b="0" i="0" dirty="0">
                <a:solidFill>
                  <a:srgbClr val="000000"/>
                </a:solidFill>
                <a:effectLst/>
                <a:latin typeface="Allerta"/>
              </a:rPr>
              <a:t>If a party fails to comply with the terms of a Tomlin order, it is enforceable as any other order of the court.</a:t>
            </a:r>
          </a:p>
          <a:p>
            <a:pPr algn="just"/>
            <a:r>
              <a:rPr lang="en-GB" b="0" i="0" dirty="0">
                <a:solidFill>
                  <a:srgbClr val="000000"/>
                </a:solidFill>
                <a:effectLst/>
                <a:latin typeface="Allerta"/>
              </a:rPr>
              <a:t>There are two distinct advantages of Tomlin orders. First, only the first part is a potentially public document in court proceedings which may be made available to non-parties. The schedule is confidential. Second, a Tomlin order can also be a useful way to achieve the same practical outcome for a claimant (the payment of a sum of money) without the defendant formally having the possibility of a court judgment registered against them. This is unlike consent orders.</a:t>
            </a:r>
          </a:p>
          <a:p>
            <a:endParaRPr lang="en-GB" dirty="0"/>
          </a:p>
        </p:txBody>
      </p:sp>
    </p:spTree>
    <p:extLst>
      <p:ext uri="{BB962C8B-B14F-4D97-AF65-F5344CB8AC3E}">
        <p14:creationId xmlns:p14="http://schemas.microsoft.com/office/powerpoint/2010/main" val="1281055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C9DE0-A838-4C6B-9AAD-101635CF4EE9}"/>
              </a:ext>
            </a:extLst>
          </p:cNvPr>
          <p:cNvSpPr>
            <a:spLocks noGrp="1"/>
          </p:cNvSpPr>
          <p:nvPr>
            <p:ph type="title"/>
          </p:nvPr>
        </p:nvSpPr>
        <p:spPr/>
        <p:txBody>
          <a:bodyPr/>
          <a:lstStyle/>
          <a:p>
            <a:r>
              <a:rPr lang="en-GB" dirty="0"/>
              <a:t>Link to Practice </a:t>
            </a:r>
          </a:p>
        </p:txBody>
      </p:sp>
      <p:sp>
        <p:nvSpPr>
          <p:cNvPr id="3" name="Content Placeholder 2">
            <a:extLst>
              <a:ext uri="{FF2B5EF4-FFF2-40B4-BE49-F238E27FC236}">
                <a16:creationId xmlns:a16="http://schemas.microsoft.com/office/drawing/2014/main" id="{A063FD77-0B67-47F0-B59C-5C674117061A}"/>
              </a:ext>
            </a:extLst>
          </p:cNvPr>
          <p:cNvSpPr>
            <a:spLocks noGrp="1"/>
          </p:cNvSpPr>
          <p:nvPr>
            <p:ph idx="1"/>
          </p:nvPr>
        </p:nvSpPr>
        <p:spPr/>
        <p:txBody>
          <a:bodyPr/>
          <a:lstStyle/>
          <a:p>
            <a:r>
              <a:rPr lang="en-GB" b="0" i="0" dirty="0">
                <a:solidFill>
                  <a:srgbClr val="FF0000"/>
                </a:solidFill>
                <a:effectLst/>
                <a:latin typeface="Allerta"/>
              </a:rPr>
              <a:t>Tomlin orders are frequently used in litigation to record settlement of terms. They are often used when a payment is to be made at some time in the future or where the defendant does not agree to judgment being entered against them, or when the settlement does not involve payment of money. Their main advantage is that should the terms of the schedule be breached, then like a </a:t>
            </a:r>
            <a:r>
              <a:rPr lang="en-GB" b="1" i="0" dirty="0">
                <a:solidFill>
                  <a:srgbClr val="FF0000"/>
                </a:solidFill>
                <a:effectLst/>
                <a:latin typeface="Allerta"/>
              </a:rPr>
              <a:t>Part 36</a:t>
            </a:r>
            <a:r>
              <a:rPr lang="en-GB" b="0" i="0" dirty="0">
                <a:solidFill>
                  <a:srgbClr val="FF0000"/>
                </a:solidFill>
                <a:effectLst/>
                <a:latin typeface="Allerta"/>
              </a:rPr>
              <a:t> settlement there is no need to issue fresh proceedings for breach of the agreement. The liberty to apply clause in the order enables a party to go back into the original set of proceedings and ask the court by way of an application, probably without notice, for permission to proceed straight to enforcement.</a:t>
            </a:r>
            <a:endParaRPr lang="en-GB" dirty="0">
              <a:solidFill>
                <a:srgbClr val="FF0000"/>
              </a:solidFill>
            </a:endParaRPr>
          </a:p>
        </p:txBody>
      </p:sp>
    </p:spTree>
    <p:extLst>
      <p:ext uri="{BB962C8B-B14F-4D97-AF65-F5344CB8AC3E}">
        <p14:creationId xmlns:p14="http://schemas.microsoft.com/office/powerpoint/2010/main" val="435843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DDC2D-EF22-4BCB-AF1C-F8E85CDE7F15}"/>
              </a:ext>
            </a:extLst>
          </p:cNvPr>
          <p:cNvSpPr>
            <a:spLocks noGrp="1"/>
          </p:cNvSpPr>
          <p:nvPr>
            <p:ph type="title"/>
          </p:nvPr>
        </p:nvSpPr>
        <p:spPr/>
        <p:txBody>
          <a:bodyPr>
            <a:normAutofit fontScale="90000"/>
          </a:bodyPr>
          <a:lstStyle/>
          <a:p>
            <a:r>
              <a:rPr lang="en-GB" b="1" i="0" u="none" strike="noStrike" dirty="0">
                <a:solidFill>
                  <a:srgbClr val="F0552B"/>
                </a:solidFill>
                <a:effectLst/>
                <a:latin typeface="Allerta"/>
                <a:hlinkClick r:id="rId2"/>
              </a:rPr>
              <a:t>Offers to settle (other than Part 36 offers to settle)</a:t>
            </a:r>
            <a:br>
              <a:rPr lang="en-GB" b="1" i="0" dirty="0">
                <a:solidFill>
                  <a:srgbClr val="F0552B"/>
                </a:solidFill>
                <a:effectLst/>
                <a:latin typeface="Allerta"/>
              </a:rPr>
            </a:br>
            <a:endParaRPr lang="en-GB" dirty="0"/>
          </a:p>
        </p:txBody>
      </p:sp>
      <p:sp>
        <p:nvSpPr>
          <p:cNvPr id="3" name="Content Placeholder 2">
            <a:extLst>
              <a:ext uri="{FF2B5EF4-FFF2-40B4-BE49-F238E27FC236}">
                <a16:creationId xmlns:a16="http://schemas.microsoft.com/office/drawing/2014/main" id="{88325BC6-D89C-4538-BAB7-D57E803C9E4E}"/>
              </a:ext>
            </a:extLst>
          </p:cNvPr>
          <p:cNvSpPr>
            <a:spLocks noGrp="1"/>
          </p:cNvSpPr>
          <p:nvPr>
            <p:ph idx="1"/>
          </p:nvPr>
        </p:nvSpPr>
        <p:spPr/>
        <p:txBody>
          <a:bodyPr>
            <a:normAutofit fontScale="92500"/>
          </a:bodyPr>
          <a:lstStyle/>
          <a:p>
            <a:pPr algn="just"/>
            <a:r>
              <a:rPr lang="en-GB" b="0" i="0" dirty="0">
                <a:solidFill>
                  <a:srgbClr val="000000"/>
                </a:solidFill>
                <a:effectLst/>
                <a:latin typeface="Allerta"/>
              </a:rPr>
              <a:t>Parties to a dispute may reach a binding contract to settle their dispute following negotiations about the terms of settlement, reflected in an exchange of correspondence or a settlement agreement.</a:t>
            </a:r>
          </a:p>
          <a:p>
            <a:pPr algn="just"/>
            <a:r>
              <a:rPr lang="en-GB" b="0" i="0" dirty="0">
                <a:solidFill>
                  <a:srgbClr val="000000"/>
                </a:solidFill>
                <a:effectLst/>
                <a:latin typeface="Allerta"/>
              </a:rPr>
              <a:t>Where the approval of the court is not needed, one common method of resolving a dispute is by a party accepting an offer to settle made by the other party to the dispute. An offer to settle can be made as:</a:t>
            </a:r>
          </a:p>
          <a:p>
            <a:pPr algn="just">
              <a:buFont typeface="Arial" panose="020B0604020202020204" pitchFamily="34" charset="0"/>
              <a:buChar char="•"/>
            </a:pPr>
            <a:r>
              <a:rPr lang="en-GB" b="0" i="0" dirty="0">
                <a:solidFill>
                  <a:srgbClr val="000000"/>
                </a:solidFill>
                <a:effectLst/>
                <a:latin typeface="Allerta"/>
              </a:rPr>
              <a:t>a </a:t>
            </a:r>
            <a:r>
              <a:rPr lang="en-GB" b="1" i="0" dirty="0">
                <a:solidFill>
                  <a:srgbClr val="000000"/>
                </a:solidFill>
                <a:effectLst/>
                <a:latin typeface="Allerta"/>
              </a:rPr>
              <a:t>Part 36</a:t>
            </a:r>
            <a:r>
              <a:rPr lang="en-GB" b="0" i="0" dirty="0">
                <a:solidFill>
                  <a:srgbClr val="000000"/>
                </a:solidFill>
                <a:effectLst/>
                <a:latin typeface="Allerta"/>
              </a:rPr>
              <a:t> offer to settle, which is regulated by </a:t>
            </a:r>
            <a:r>
              <a:rPr lang="en-GB" b="1" i="0" dirty="0">
                <a:solidFill>
                  <a:srgbClr val="000000"/>
                </a:solidFill>
                <a:effectLst/>
                <a:latin typeface="Allerta"/>
              </a:rPr>
              <a:t>Part 36</a:t>
            </a:r>
            <a:r>
              <a:rPr lang="en-GB" b="0" i="0" dirty="0">
                <a:solidFill>
                  <a:srgbClr val="000000"/>
                </a:solidFill>
                <a:effectLst/>
                <a:latin typeface="Allerta"/>
              </a:rPr>
              <a:t> and are considered later in this chapter; and</a:t>
            </a:r>
          </a:p>
          <a:p>
            <a:pPr algn="just">
              <a:buFont typeface="Arial" panose="020B0604020202020204" pitchFamily="34" charset="0"/>
              <a:buChar char="•"/>
            </a:pPr>
            <a:r>
              <a:rPr lang="en-GB" b="0" i="0" dirty="0">
                <a:solidFill>
                  <a:srgbClr val="000000"/>
                </a:solidFill>
                <a:effectLst/>
                <a:latin typeface="Allerta"/>
              </a:rPr>
              <a:t>an offer to settle that does not comply with and is not regulated by </a:t>
            </a:r>
            <a:r>
              <a:rPr lang="en-GB" b="1" i="0" dirty="0">
                <a:solidFill>
                  <a:srgbClr val="000000"/>
                </a:solidFill>
                <a:effectLst/>
                <a:latin typeface="Allerta"/>
              </a:rPr>
              <a:t>Part 36</a:t>
            </a:r>
            <a:r>
              <a:rPr lang="en-GB" b="0" i="0" dirty="0">
                <a:solidFill>
                  <a:srgbClr val="000000"/>
                </a:solidFill>
                <a:effectLst/>
                <a:latin typeface="Allerta"/>
              </a:rPr>
              <a:t>. These include </a:t>
            </a:r>
            <a:r>
              <a:rPr lang="en-GB" b="1" i="0" dirty="0" err="1">
                <a:solidFill>
                  <a:srgbClr val="000000"/>
                </a:solidFill>
                <a:effectLst/>
                <a:latin typeface="Allerta"/>
              </a:rPr>
              <a:t>Calderbank</a:t>
            </a:r>
            <a:r>
              <a:rPr lang="en-GB" b="1" i="0" dirty="0">
                <a:solidFill>
                  <a:srgbClr val="000000"/>
                </a:solidFill>
                <a:effectLst/>
                <a:latin typeface="Allerta"/>
              </a:rPr>
              <a:t> offers.</a:t>
            </a:r>
            <a:endParaRPr lang="en-GB" b="0" i="0" dirty="0">
              <a:solidFill>
                <a:srgbClr val="000000"/>
              </a:solidFill>
              <a:effectLst/>
              <a:latin typeface="Allerta"/>
            </a:endParaRPr>
          </a:p>
          <a:p>
            <a:endParaRPr lang="en-GB" dirty="0"/>
          </a:p>
        </p:txBody>
      </p:sp>
    </p:spTree>
    <p:extLst>
      <p:ext uri="{BB962C8B-B14F-4D97-AF65-F5344CB8AC3E}">
        <p14:creationId xmlns:p14="http://schemas.microsoft.com/office/powerpoint/2010/main" val="1170463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802A2-768E-4EA2-936B-71CB902A9E2A}"/>
              </a:ext>
            </a:extLst>
          </p:cNvPr>
          <p:cNvSpPr>
            <a:spLocks noGrp="1"/>
          </p:cNvSpPr>
          <p:nvPr>
            <p:ph type="title"/>
          </p:nvPr>
        </p:nvSpPr>
        <p:spPr/>
        <p:txBody>
          <a:bodyPr/>
          <a:lstStyle/>
          <a:p>
            <a:r>
              <a:rPr lang="en-GB" dirty="0" err="1"/>
              <a:t>Calderbank</a:t>
            </a:r>
            <a:r>
              <a:rPr lang="en-GB" dirty="0"/>
              <a:t> offers </a:t>
            </a:r>
          </a:p>
        </p:txBody>
      </p:sp>
      <p:sp>
        <p:nvSpPr>
          <p:cNvPr id="3" name="Content Placeholder 2">
            <a:extLst>
              <a:ext uri="{FF2B5EF4-FFF2-40B4-BE49-F238E27FC236}">
                <a16:creationId xmlns:a16="http://schemas.microsoft.com/office/drawing/2014/main" id="{0B3C771B-4B13-4FD7-908E-E7BA62DC6FDF}"/>
              </a:ext>
            </a:extLst>
          </p:cNvPr>
          <p:cNvSpPr>
            <a:spLocks noGrp="1"/>
          </p:cNvSpPr>
          <p:nvPr>
            <p:ph idx="1"/>
          </p:nvPr>
        </p:nvSpPr>
        <p:spPr/>
        <p:txBody>
          <a:bodyPr/>
          <a:lstStyle/>
          <a:p>
            <a:pPr algn="just"/>
            <a:r>
              <a:rPr lang="en-GB" dirty="0">
                <a:effectLst/>
                <a:latin typeface="Allerta"/>
              </a:rPr>
              <a:t>A </a:t>
            </a:r>
            <a:r>
              <a:rPr lang="en-GB" b="1" dirty="0" err="1">
                <a:effectLst/>
                <a:latin typeface="Allerta"/>
              </a:rPr>
              <a:t>Calderbank</a:t>
            </a:r>
            <a:r>
              <a:rPr lang="en-GB" dirty="0">
                <a:effectLst/>
                <a:latin typeface="Allerta"/>
              </a:rPr>
              <a:t> offer (also known as an offer made </a:t>
            </a:r>
            <a:r>
              <a:rPr lang="en-GB" b="1" dirty="0">
                <a:effectLst/>
                <a:latin typeface="Allerta"/>
              </a:rPr>
              <a:t>without prejudice save as to costs</a:t>
            </a:r>
            <a:r>
              <a:rPr lang="en-GB" dirty="0">
                <a:effectLst/>
                <a:latin typeface="Allerta"/>
              </a:rPr>
              <a:t>.) It is an offer in which a party offers to settle the whole of a dispute or an issue in the dispute. </a:t>
            </a:r>
          </a:p>
          <a:p>
            <a:pPr algn="just"/>
            <a:r>
              <a:rPr lang="en-GB" dirty="0">
                <a:latin typeface="Allerta"/>
              </a:rPr>
              <a:t>I</a:t>
            </a:r>
            <a:r>
              <a:rPr lang="en-GB" dirty="0">
                <a:effectLst/>
                <a:latin typeface="Allerta"/>
              </a:rPr>
              <a:t>t is stated to be </a:t>
            </a:r>
            <a:r>
              <a:rPr lang="en-GB" b="1" dirty="0">
                <a:effectLst/>
                <a:latin typeface="Allerta"/>
              </a:rPr>
              <a:t>without prejudice save as to costs</a:t>
            </a:r>
            <a:r>
              <a:rPr lang="en-GB" dirty="0">
                <a:effectLst/>
                <a:latin typeface="Allerta"/>
              </a:rPr>
              <a:t> and is named after the case of </a:t>
            </a:r>
            <a:r>
              <a:rPr lang="en-GB" b="1" i="1" dirty="0" err="1">
                <a:effectLst/>
                <a:latin typeface="Allerta"/>
              </a:rPr>
              <a:t>Calderbank</a:t>
            </a:r>
            <a:r>
              <a:rPr lang="en-GB" b="1" i="1" dirty="0">
                <a:effectLst/>
                <a:latin typeface="Allerta"/>
              </a:rPr>
              <a:t> v </a:t>
            </a:r>
            <a:r>
              <a:rPr lang="en-GB" b="1" i="1" dirty="0" err="1">
                <a:effectLst/>
                <a:latin typeface="Allerta"/>
              </a:rPr>
              <a:t>Calderbank</a:t>
            </a:r>
            <a:r>
              <a:rPr lang="en-GB" dirty="0">
                <a:effectLst/>
                <a:latin typeface="Allerta"/>
              </a:rPr>
              <a:t> </a:t>
            </a:r>
            <a:r>
              <a:rPr lang="en-GB" b="1" dirty="0">
                <a:effectLst/>
                <a:latin typeface="Allerta"/>
              </a:rPr>
              <a:t>[1976]</a:t>
            </a:r>
            <a:r>
              <a:rPr lang="en-GB" dirty="0">
                <a:effectLst/>
                <a:latin typeface="Allerta"/>
              </a:rPr>
              <a:t>. </a:t>
            </a:r>
          </a:p>
          <a:p>
            <a:pPr algn="just"/>
            <a:r>
              <a:rPr lang="en-GB" dirty="0">
                <a:effectLst/>
                <a:latin typeface="Allerta"/>
              </a:rPr>
              <a:t>The party making the offer can set out the proposed consequences if the offer is accepted.</a:t>
            </a:r>
          </a:p>
          <a:p>
            <a:endParaRPr lang="en-GB" dirty="0"/>
          </a:p>
        </p:txBody>
      </p:sp>
    </p:spTree>
    <p:extLst>
      <p:ext uri="{BB962C8B-B14F-4D97-AF65-F5344CB8AC3E}">
        <p14:creationId xmlns:p14="http://schemas.microsoft.com/office/powerpoint/2010/main" val="2518121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F4590-E6FE-45B8-B01E-95036A7AEB1B}"/>
              </a:ext>
            </a:extLst>
          </p:cNvPr>
          <p:cNvSpPr>
            <a:spLocks noGrp="1"/>
          </p:cNvSpPr>
          <p:nvPr>
            <p:ph type="title"/>
          </p:nvPr>
        </p:nvSpPr>
        <p:spPr/>
        <p:txBody>
          <a:bodyPr/>
          <a:lstStyle/>
          <a:p>
            <a:r>
              <a:rPr lang="en-GB" dirty="0"/>
              <a:t>Offers to settle which are accepted </a:t>
            </a:r>
          </a:p>
        </p:txBody>
      </p:sp>
      <p:sp>
        <p:nvSpPr>
          <p:cNvPr id="3" name="Content Placeholder 2">
            <a:extLst>
              <a:ext uri="{FF2B5EF4-FFF2-40B4-BE49-F238E27FC236}">
                <a16:creationId xmlns:a16="http://schemas.microsoft.com/office/drawing/2014/main" id="{40F46A8C-F730-4348-B78A-DC12C1DA9023}"/>
              </a:ext>
            </a:extLst>
          </p:cNvPr>
          <p:cNvSpPr>
            <a:spLocks noGrp="1"/>
          </p:cNvSpPr>
          <p:nvPr>
            <p:ph idx="1"/>
          </p:nvPr>
        </p:nvSpPr>
        <p:spPr/>
        <p:txBody>
          <a:bodyPr>
            <a:normAutofit/>
          </a:bodyPr>
          <a:lstStyle/>
          <a:p>
            <a:pPr algn="just"/>
            <a:r>
              <a:rPr lang="en-GB" dirty="0">
                <a:effectLst/>
                <a:latin typeface="Allerta"/>
              </a:rPr>
              <a:t>Offers to settle that are made outside the scope of </a:t>
            </a:r>
            <a:r>
              <a:rPr lang="en-GB" b="1" dirty="0">
                <a:effectLst/>
                <a:latin typeface="Allerta"/>
              </a:rPr>
              <a:t>Part 36</a:t>
            </a:r>
            <a:r>
              <a:rPr lang="en-GB" dirty="0">
                <a:effectLst/>
                <a:latin typeface="Allerta"/>
              </a:rPr>
              <a:t> and which are accepted will comprise a binding contract to settle the dispute. </a:t>
            </a:r>
          </a:p>
          <a:p>
            <a:pPr algn="just"/>
            <a:r>
              <a:rPr lang="en-GB" dirty="0">
                <a:effectLst/>
                <a:latin typeface="Allerta"/>
              </a:rPr>
              <a:t>They are regulated by the ordinary law of contract, including on matters such as the incorporation, status and interpretation of terms and the consequences which may follow from breach.</a:t>
            </a:r>
          </a:p>
          <a:p>
            <a:endParaRPr lang="en-GB" dirty="0"/>
          </a:p>
        </p:txBody>
      </p:sp>
    </p:spTree>
    <p:extLst>
      <p:ext uri="{BB962C8B-B14F-4D97-AF65-F5344CB8AC3E}">
        <p14:creationId xmlns:p14="http://schemas.microsoft.com/office/powerpoint/2010/main" val="26678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1EF38-E9B8-4096-A838-55E922D9F5D8}"/>
              </a:ext>
            </a:extLst>
          </p:cNvPr>
          <p:cNvSpPr>
            <a:spLocks noGrp="1"/>
          </p:cNvSpPr>
          <p:nvPr>
            <p:ph type="title"/>
          </p:nvPr>
        </p:nvSpPr>
        <p:spPr/>
        <p:txBody>
          <a:bodyPr/>
          <a:lstStyle/>
          <a:p>
            <a:r>
              <a:rPr lang="en-GB" dirty="0"/>
              <a:t>Offers to settle which are not accepted</a:t>
            </a:r>
          </a:p>
        </p:txBody>
      </p:sp>
      <p:sp>
        <p:nvSpPr>
          <p:cNvPr id="3" name="Content Placeholder 2">
            <a:extLst>
              <a:ext uri="{FF2B5EF4-FFF2-40B4-BE49-F238E27FC236}">
                <a16:creationId xmlns:a16="http://schemas.microsoft.com/office/drawing/2014/main" id="{4A66D744-D595-4AC4-B98C-1558E5D9960F}"/>
              </a:ext>
            </a:extLst>
          </p:cNvPr>
          <p:cNvSpPr>
            <a:spLocks noGrp="1"/>
          </p:cNvSpPr>
          <p:nvPr>
            <p:ph idx="1"/>
          </p:nvPr>
        </p:nvSpPr>
        <p:spPr/>
        <p:txBody>
          <a:bodyPr>
            <a:normAutofit fontScale="70000" lnSpcReduction="20000"/>
          </a:bodyPr>
          <a:lstStyle/>
          <a:p>
            <a:pPr algn="just"/>
            <a:r>
              <a:rPr lang="en-GB" dirty="0">
                <a:effectLst/>
                <a:latin typeface="Allerta"/>
              </a:rPr>
              <a:t>Clearly, if the offer is not accepted, then there will not be any concluded settlement of the dispute, and the dispute will continue to trial unless resolved or determined. However, certain consequences flow from an offer which is not accepted:</a:t>
            </a:r>
          </a:p>
          <a:p>
            <a:pPr algn="just">
              <a:buFont typeface="+mj-lt"/>
              <a:buAutoNum type="arabicPeriod"/>
            </a:pPr>
            <a:r>
              <a:rPr lang="en-GB" dirty="0">
                <a:effectLst/>
                <a:latin typeface="Allerta"/>
              </a:rPr>
              <a:t>An offer made without prejudice save as to costs will remain confidential between the parties and must not be disclosed beyond the parties, except to the court – and even then, not before the court has determined issues in dispute between the parties except (save as to) the question of costs. This is so that the parties are free to negotiate and make offers and counter-offers between themselves without others knowing their contents; and that a trial judge will not be prejudiced about the strengths and weaknesses of any parties case by knowing about any offers to settle they have made.</a:t>
            </a:r>
          </a:p>
          <a:p>
            <a:pPr algn="just">
              <a:buFont typeface="+mj-lt"/>
              <a:buAutoNum type="arabicPeriod"/>
            </a:pPr>
            <a:r>
              <a:rPr lang="en-GB" dirty="0">
                <a:effectLst/>
                <a:latin typeface="Allerta"/>
              </a:rPr>
              <a:t>If the dispute continues to trial, then after the court has resolved all other issues in the dispute, the court must consider any offers made without prejudice save as to costs which are drawn to its attention when it determines the appropriate order for costs to be made between the parties (</a:t>
            </a:r>
            <a:r>
              <a:rPr lang="en-GB" b="1" dirty="0">
                <a:effectLst/>
                <a:latin typeface="Allerta"/>
              </a:rPr>
              <a:t>r44.2(c)</a:t>
            </a:r>
            <a:r>
              <a:rPr lang="en-GB" dirty="0">
                <a:effectLst/>
                <a:latin typeface="Allerta"/>
              </a:rPr>
              <a:t>). The court has a complete discretion as to what weight and consequences should flow from an offer to settle which is not made in accordance with </a:t>
            </a:r>
            <a:r>
              <a:rPr lang="en-GB" b="1" dirty="0">
                <a:effectLst/>
                <a:latin typeface="Allerta"/>
              </a:rPr>
              <a:t>Part 36</a:t>
            </a:r>
            <a:r>
              <a:rPr lang="en-GB" dirty="0">
                <a:effectLst/>
                <a:latin typeface="Allerta"/>
              </a:rPr>
              <a:t> – which are nearly automatic. For example, the court can consider a party’s unreasonable refusal to accept an offer which may have caused the dispute to last longer and the parties to incur more costs, when deciding whether that party should be ordered to pay the other side’s costs from the date that the offer should have been accepted.</a:t>
            </a:r>
          </a:p>
          <a:p>
            <a:endParaRPr lang="en-GB" dirty="0"/>
          </a:p>
        </p:txBody>
      </p:sp>
    </p:spTree>
    <p:extLst>
      <p:ext uri="{BB962C8B-B14F-4D97-AF65-F5344CB8AC3E}">
        <p14:creationId xmlns:p14="http://schemas.microsoft.com/office/powerpoint/2010/main" val="297190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FC73B-11F9-4C52-AF7E-634ECDCE3749}"/>
              </a:ext>
            </a:extLst>
          </p:cNvPr>
          <p:cNvSpPr>
            <a:spLocks noGrp="1"/>
          </p:cNvSpPr>
          <p:nvPr>
            <p:ph type="title"/>
          </p:nvPr>
        </p:nvSpPr>
        <p:spPr>
          <a:xfrm>
            <a:off x="1451200" y="804519"/>
            <a:ext cx="9600775" cy="1049235"/>
          </a:xfrm>
        </p:spPr>
        <p:txBody>
          <a:bodyPr>
            <a:normAutofit/>
          </a:bodyPr>
          <a:lstStyle/>
          <a:p>
            <a:r>
              <a:rPr lang="en-GB" dirty="0"/>
              <a:t>Summary </a:t>
            </a:r>
          </a:p>
        </p:txBody>
      </p:sp>
      <p:sp>
        <p:nvSpPr>
          <p:cNvPr id="3" name="Content Placeholder 2">
            <a:extLst>
              <a:ext uri="{FF2B5EF4-FFF2-40B4-BE49-F238E27FC236}">
                <a16:creationId xmlns:a16="http://schemas.microsoft.com/office/drawing/2014/main" id="{CC16A0D3-1FE1-40A3-A64B-FA3F6A868E02}"/>
              </a:ext>
            </a:extLst>
          </p:cNvPr>
          <p:cNvSpPr>
            <a:spLocks noGrp="1"/>
          </p:cNvSpPr>
          <p:nvPr>
            <p:ph idx="1"/>
          </p:nvPr>
        </p:nvSpPr>
        <p:spPr>
          <a:xfrm>
            <a:off x="1451200" y="2015732"/>
            <a:ext cx="9600775" cy="3450613"/>
          </a:xfrm>
        </p:spPr>
        <p:txBody>
          <a:bodyPr>
            <a:normAutofit/>
          </a:bodyPr>
          <a:lstStyle/>
          <a:p>
            <a:pPr>
              <a:lnSpc>
                <a:spcPct val="110000"/>
              </a:lnSpc>
              <a:buFont typeface="Arial" panose="020B0604020202020204" pitchFamily="34" charset="0"/>
              <a:buChar char="•"/>
            </a:pPr>
            <a:r>
              <a:rPr lang="en-GB" sz="1500" b="0" i="0" dirty="0">
                <a:effectLst/>
                <a:latin typeface="Allerta"/>
              </a:rPr>
              <a:t>The court will expect the parties to attempt to settle a case; often this is on agreed terms, subject to approval of the court. This is known as “by consent”.</a:t>
            </a:r>
          </a:p>
          <a:p>
            <a:pPr>
              <a:lnSpc>
                <a:spcPct val="110000"/>
              </a:lnSpc>
              <a:buFont typeface="Arial" panose="020B0604020202020204" pitchFamily="34" charset="0"/>
              <a:buChar char="•"/>
            </a:pPr>
            <a:r>
              <a:rPr lang="en-GB" sz="1500" b="0" i="0" dirty="0">
                <a:effectLst/>
                <a:latin typeface="Allerta"/>
              </a:rPr>
              <a:t> Alternatively, a party can agree terms under a Tomlin order, which allows enforcement of the terms within the current proceedings instead of putting the burden on the innocent party to bring fresh enforcement proceedings.</a:t>
            </a:r>
          </a:p>
          <a:p>
            <a:pPr>
              <a:lnSpc>
                <a:spcPct val="110000"/>
              </a:lnSpc>
              <a:buFont typeface="Arial" panose="020B0604020202020204" pitchFamily="34" charset="0"/>
              <a:buChar char="•"/>
            </a:pPr>
            <a:r>
              <a:rPr lang="en-GB" sz="1500" b="0" i="0" dirty="0">
                <a:effectLst/>
                <a:latin typeface="Allerta"/>
              </a:rPr>
              <a:t> </a:t>
            </a:r>
            <a:r>
              <a:rPr lang="en-GB" sz="1500" b="1" i="0" dirty="0">
                <a:effectLst/>
                <a:latin typeface="Allerta"/>
              </a:rPr>
              <a:t>Part 36</a:t>
            </a:r>
            <a:r>
              <a:rPr lang="en-GB" sz="1500" b="0" i="0" dirty="0">
                <a:effectLst/>
                <a:latin typeface="Allerta"/>
              </a:rPr>
              <a:t> offers represent one of the most important tactical steps a party to a dispute can take.</a:t>
            </a:r>
          </a:p>
          <a:p>
            <a:pPr>
              <a:lnSpc>
                <a:spcPct val="110000"/>
              </a:lnSpc>
              <a:buFont typeface="Arial" panose="020B0604020202020204" pitchFamily="34" charset="0"/>
              <a:buChar char="•"/>
            </a:pPr>
            <a:r>
              <a:rPr lang="en-GB" sz="1500" b="0" i="0" dirty="0">
                <a:effectLst/>
                <a:latin typeface="Allerta"/>
              </a:rPr>
              <a:t> Both claimants and defendants can make Part 36 offers.</a:t>
            </a:r>
          </a:p>
          <a:p>
            <a:pPr>
              <a:lnSpc>
                <a:spcPct val="110000"/>
              </a:lnSpc>
              <a:buFont typeface="Arial" panose="020B0604020202020204" pitchFamily="34" charset="0"/>
              <a:buChar char="•"/>
            </a:pPr>
            <a:r>
              <a:rPr lang="en-GB" sz="1500" b="0" i="0" dirty="0">
                <a:effectLst/>
                <a:latin typeface="Allerta"/>
              </a:rPr>
              <a:t> If a defendant’s offer is accepted, that sum must be paid in a single sum to the claimant within 14 days of acceptance. If it is not paid, the claimant can enter judgment.</a:t>
            </a:r>
          </a:p>
          <a:p>
            <a:pPr>
              <a:lnSpc>
                <a:spcPct val="110000"/>
              </a:lnSpc>
              <a:buFont typeface="Arial" panose="020B0604020202020204" pitchFamily="34" charset="0"/>
              <a:buChar char="•"/>
            </a:pPr>
            <a:r>
              <a:rPr lang="en-GB" sz="1500" b="0" i="0" dirty="0">
                <a:effectLst/>
                <a:latin typeface="Allerta"/>
              </a:rPr>
              <a:t> The form a Part 36 offer should take is prescribed by the rules.</a:t>
            </a:r>
          </a:p>
          <a:p>
            <a:pPr>
              <a:lnSpc>
                <a:spcPct val="110000"/>
              </a:lnSpc>
              <a:buFont typeface="Arial" panose="020B0604020202020204" pitchFamily="34" charset="0"/>
              <a:buChar char="•"/>
            </a:pPr>
            <a:endParaRPr lang="en-GB" sz="1500" b="0" i="0" dirty="0">
              <a:effectLst/>
              <a:latin typeface="Allerta"/>
            </a:endParaRPr>
          </a:p>
          <a:p>
            <a:pPr>
              <a:lnSpc>
                <a:spcPct val="110000"/>
              </a:lnSpc>
              <a:buFont typeface="Arial" panose="020B0604020202020204" pitchFamily="34" charset="0"/>
              <a:buChar char="•"/>
            </a:pPr>
            <a:endParaRPr lang="en-GB" sz="1500" dirty="0"/>
          </a:p>
        </p:txBody>
      </p:sp>
    </p:spTree>
    <p:extLst>
      <p:ext uri="{BB962C8B-B14F-4D97-AF65-F5344CB8AC3E}">
        <p14:creationId xmlns:p14="http://schemas.microsoft.com/office/powerpoint/2010/main" val="119322671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88825"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88825" cy="742950"/>
          </a:xfrm>
          <a:prstGeom prst="rect">
            <a:avLst/>
          </a:prstGeom>
        </p:spPr>
      </p:pic>
      <p:cxnSp>
        <p:nvCxnSpPr>
          <p:cNvPr id="12" name="Straight Connector 11">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88825"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4C12901-9FCC-461E-A64A-89B4791235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 name="Content Placeholder 2">
            <a:extLst>
              <a:ext uri="{FF2B5EF4-FFF2-40B4-BE49-F238E27FC236}">
                <a16:creationId xmlns:a16="http://schemas.microsoft.com/office/drawing/2014/main" id="{C6F860AD-1C8D-4A05-95B0-14F1BB3C709B}"/>
              </a:ext>
            </a:extLst>
          </p:cNvPr>
          <p:cNvSpPr>
            <a:spLocks noGrp="1"/>
          </p:cNvSpPr>
          <p:nvPr>
            <p:ph idx="4294967295"/>
          </p:nvPr>
        </p:nvSpPr>
        <p:spPr>
          <a:xfrm>
            <a:off x="1451200" y="2015732"/>
            <a:ext cx="9600775" cy="3450613"/>
          </a:xfrm>
        </p:spPr>
        <p:txBody>
          <a:bodyPr vert="horz" lIns="91440" tIns="45720" rIns="91440" bIns="45720" rtlCol="0" anchor="t">
            <a:normAutofit/>
          </a:bodyPr>
          <a:lstStyle/>
          <a:p>
            <a:pPr indent="-228600" defTabSz="914400">
              <a:lnSpc>
                <a:spcPct val="110000"/>
              </a:lnSpc>
            </a:pPr>
            <a:r>
              <a:rPr lang="en-US" sz="1500" b="0" i="0" dirty="0"/>
              <a:t> Any offer must specify a period of not less than 21 days (the relevant period) within which the defendant will be liable for the claimant’s costs if the offer is accepted within the relevant period, provided the offer is for the whole of the claim (unless it is less than 21 days before the start of the trial).</a:t>
            </a:r>
          </a:p>
          <a:p>
            <a:pPr indent="-228600" defTabSz="914400">
              <a:lnSpc>
                <a:spcPct val="110000"/>
              </a:lnSpc>
            </a:pPr>
            <a:r>
              <a:rPr lang="en-US" sz="1500" b="0" i="0" dirty="0"/>
              <a:t>The trial judge is not usually informed of any offer until the issues of liability and quantum have been decided.</a:t>
            </a:r>
          </a:p>
          <a:p>
            <a:pPr indent="-228600" defTabSz="914400">
              <a:lnSpc>
                <a:spcPct val="110000"/>
              </a:lnSpc>
            </a:pPr>
            <a:r>
              <a:rPr lang="en-US" sz="1500" b="0" i="0" dirty="0"/>
              <a:t>If a </a:t>
            </a:r>
            <a:r>
              <a:rPr lang="en-US" sz="1500" b="1" i="0" dirty="0"/>
              <a:t>Part 36</a:t>
            </a:r>
            <a:r>
              <a:rPr lang="en-US" sz="1500" b="0" i="0" dirty="0"/>
              <a:t> offer is accepted, proceedings are stayed.</a:t>
            </a:r>
          </a:p>
          <a:p>
            <a:pPr indent="-228600" defTabSz="914400">
              <a:lnSpc>
                <a:spcPct val="110000"/>
              </a:lnSpc>
            </a:pPr>
            <a:r>
              <a:rPr lang="en-US" sz="1500" b="0" i="0" dirty="0"/>
              <a:t>If a Part 36 offer is not accepted, different costs consequences apply depending upon the outcome of the case.</a:t>
            </a:r>
          </a:p>
          <a:p>
            <a:pPr indent="-228600" defTabSz="914400">
              <a:lnSpc>
                <a:spcPct val="110000"/>
              </a:lnSpc>
            </a:pPr>
            <a:r>
              <a:rPr lang="en-US" sz="1500" b="0" i="0" dirty="0"/>
              <a:t>When considering the effect of Part 36 in personal injury matters, the court will take into account that certain state benefits will be deducted from the damages.</a:t>
            </a:r>
          </a:p>
          <a:p>
            <a:pPr marL="0" indent="-228600" defTabSz="914400">
              <a:lnSpc>
                <a:spcPct val="110000"/>
              </a:lnSpc>
            </a:pPr>
            <a:endParaRPr lang="en-US" sz="1500" b="0" i="0" dirty="0"/>
          </a:p>
          <a:p>
            <a:pPr indent="-228600" defTabSz="914400">
              <a:lnSpc>
                <a:spcPct val="110000"/>
              </a:lnSpc>
            </a:pPr>
            <a:endParaRPr lang="en-US" sz="1500" dirty="0"/>
          </a:p>
        </p:txBody>
      </p:sp>
    </p:spTree>
    <p:extLst>
      <p:ext uri="{BB962C8B-B14F-4D97-AF65-F5344CB8AC3E}">
        <p14:creationId xmlns:p14="http://schemas.microsoft.com/office/powerpoint/2010/main" val="37665088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88825"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88825" cy="742950"/>
          </a:xfrm>
          <a:prstGeom prst="rect">
            <a:avLst/>
          </a:prstGeom>
        </p:spPr>
      </p:pic>
      <p:cxnSp>
        <p:nvCxnSpPr>
          <p:cNvPr id="12" name="Straight Connector 11">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88825"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4C12901-9FCC-461E-A64A-89B4791235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 name="Content Placeholder 2">
            <a:extLst>
              <a:ext uri="{FF2B5EF4-FFF2-40B4-BE49-F238E27FC236}">
                <a16:creationId xmlns:a16="http://schemas.microsoft.com/office/drawing/2014/main" id="{7D565F9A-5F85-4DDE-93FA-56AA3A236823}"/>
              </a:ext>
            </a:extLst>
          </p:cNvPr>
          <p:cNvSpPr>
            <a:spLocks noGrp="1"/>
          </p:cNvSpPr>
          <p:nvPr>
            <p:ph idx="4294967295"/>
          </p:nvPr>
        </p:nvSpPr>
        <p:spPr>
          <a:xfrm>
            <a:off x="1341884" y="548680"/>
            <a:ext cx="9600775" cy="4629632"/>
          </a:xfrm>
        </p:spPr>
        <p:txBody>
          <a:bodyPr vert="horz" lIns="91440" tIns="45720" rIns="91440" bIns="45720" rtlCol="0" anchor="t">
            <a:normAutofit/>
          </a:bodyPr>
          <a:lstStyle/>
          <a:p>
            <a:pPr indent="-228600" defTabSz="914400">
              <a:lnSpc>
                <a:spcPct val="110000"/>
              </a:lnSpc>
            </a:pPr>
            <a:r>
              <a:rPr lang="en-US" sz="1400" b="0" i="0" dirty="0"/>
              <a:t>If a defendant’s </a:t>
            </a:r>
            <a:r>
              <a:rPr lang="en-US" sz="1400" b="1" i="0" dirty="0"/>
              <a:t>Part 36</a:t>
            </a:r>
            <a:r>
              <a:rPr lang="en-US" sz="1400" b="0" i="0" dirty="0"/>
              <a:t> offer is not accepted, the issue on costs is whether the award at trial exceeds the offer:</a:t>
            </a:r>
          </a:p>
          <a:p>
            <a:pPr indent="-228600" defTabSz="914400">
              <a:lnSpc>
                <a:spcPct val="110000"/>
              </a:lnSpc>
            </a:pPr>
            <a:r>
              <a:rPr lang="en-US" sz="1400" b="0" i="0" dirty="0"/>
              <a:t>If it does, costs are decided under the usual principles, with the winner usually being awarded costs against the loser.</a:t>
            </a:r>
          </a:p>
          <a:p>
            <a:pPr indent="-228600" defTabSz="914400">
              <a:lnSpc>
                <a:spcPct val="110000"/>
              </a:lnSpc>
            </a:pPr>
            <a:r>
              <a:rPr lang="en-US" sz="1400" b="0" i="0" dirty="0"/>
              <a:t>If it does not, the offer should have been accepted, and costs from 21 days after making the offer must be awarded to the defendant (unless it would be unjust). </a:t>
            </a:r>
          </a:p>
          <a:p>
            <a:pPr indent="-228600" defTabSz="914400">
              <a:lnSpc>
                <a:spcPct val="110000"/>
              </a:lnSpc>
            </a:pPr>
            <a:r>
              <a:rPr lang="en-US" sz="1400" b="0" i="0" dirty="0"/>
              <a:t>If a claimant’s Part 36 offer is not accepted, and if the award at trial is the same or better for the claimant than the offer, the court must (unless it would be unjust to do so) award the claimant:</a:t>
            </a:r>
          </a:p>
          <a:p>
            <a:pPr marL="0" indent="-228600" defTabSz="914400">
              <a:lnSpc>
                <a:spcPct val="110000"/>
              </a:lnSpc>
            </a:pPr>
            <a:r>
              <a:rPr lang="en-US" sz="1400" b="0" i="0" dirty="0"/>
              <a:t>	(a)   an additional percentage on damages in monetary claims (or costs in non-monetary claims);</a:t>
            </a:r>
          </a:p>
          <a:p>
            <a:pPr marL="0" indent="-228600" defTabSz="914400">
              <a:lnSpc>
                <a:spcPct val="110000"/>
              </a:lnSpc>
            </a:pPr>
            <a:r>
              <a:rPr lang="en-US" sz="1400" b="0" i="0" dirty="0"/>
              <a:t>	(b)   enhanced interest on damages;</a:t>
            </a:r>
          </a:p>
          <a:p>
            <a:pPr marL="0" indent="-228600" defTabSz="914400">
              <a:lnSpc>
                <a:spcPct val="110000"/>
              </a:lnSpc>
            </a:pPr>
            <a:r>
              <a:rPr lang="en-US" sz="1400" b="0" i="0" dirty="0"/>
              <a:t>	(c)   indemnity basis costs; and</a:t>
            </a:r>
          </a:p>
          <a:p>
            <a:pPr marL="0" indent="-228600" defTabSz="914400">
              <a:lnSpc>
                <a:spcPct val="110000"/>
              </a:lnSpc>
            </a:pPr>
            <a:r>
              <a:rPr lang="en-US" sz="1400" b="0" i="0" dirty="0"/>
              <a:t>	(d)   enhanced interest on those costs.</a:t>
            </a:r>
            <a:endParaRPr lang="en-US" sz="1400" dirty="0"/>
          </a:p>
          <a:p>
            <a:pPr indent="-228600" defTabSz="914400">
              <a:lnSpc>
                <a:spcPct val="110000"/>
              </a:lnSpc>
            </a:pPr>
            <a:r>
              <a:rPr lang="en-US" sz="1400" dirty="0"/>
              <a:t>If you are acting for a defendant who is offering to pay a sum of money in settlement and this is formulated in a Part 36 offer, you must explain to the client that the payment of damages is not the end of their liability to their opponent as there is an implicit duty to pay the opponent’s costs up to the date of acceptance on the standard basis.</a:t>
            </a:r>
          </a:p>
          <a:p>
            <a:pPr indent="-228600" defTabSz="914400">
              <a:lnSpc>
                <a:spcPct val="110000"/>
              </a:lnSpc>
            </a:pPr>
            <a:endParaRPr lang="en-US" sz="1100" dirty="0"/>
          </a:p>
        </p:txBody>
      </p:sp>
    </p:spTree>
    <p:extLst>
      <p:ext uri="{BB962C8B-B14F-4D97-AF65-F5344CB8AC3E}">
        <p14:creationId xmlns:p14="http://schemas.microsoft.com/office/powerpoint/2010/main" val="24941994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522FE7-5A29-4EF6-B1EF-2CA55748A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88825"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a:extLst>
              <a:ext uri="{FF2B5EF4-FFF2-40B4-BE49-F238E27FC236}">
                <a16:creationId xmlns:a16="http://schemas.microsoft.com/office/drawing/2014/main" id="{C2192E09-EBC7-416C-B887-DFF915D7F43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88825" cy="742950"/>
          </a:xfrm>
          <a:prstGeom prst="rect">
            <a:avLst/>
          </a:prstGeom>
        </p:spPr>
      </p:pic>
      <p:cxnSp>
        <p:nvCxnSpPr>
          <p:cNvPr id="12" name="Straight Connector 11">
            <a:extLst>
              <a:ext uri="{FF2B5EF4-FFF2-40B4-BE49-F238E27FC236}">
                <a16:creationId xmlns:a16="http://schemas.microsoft.com/office/drawing/2014/main" id="{2924498D-E084-44BE-A196-CFCE355643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88825"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4C12901-9FCC-461E-A64A-89B4791235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517" y="1847088"/>
            <a:ext cx="960502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 name="Content Placeholder 2">
            <a:extLst>
              <a:ext uri="{FF2B5EF4-FFF2-40B4-BE49-F238E27FC236}">
                <a16:creationId xmlns:a16="http://schemas.microsoft.com/office/drawing/2014/main" id="{77927253-3DF1-4603-900D-42B1DA1032D1}"/>
              </a:ext>
            </a:extLst>
          </p:cNvPr>
          <p:cNvSpPr>
            <a:spLocks noGrp="1"/>
          </p:cNvSpPr>
          <p:nvPr>
            <p:ph idx="4294967295"/>
          </p:nvPr>
        </p:nvSpPr>
        <p:spPr>
          <a:xfrm>
            <a:off x="1451200" y="2015732"/>
            <a:ext cx="9600775" cy="3450613"/>
          </a:xfrm>
        </p:spPr>
        <p:txBody>
          <a:bodyPr vert="horz" lIns="91440" tIns="45720" rIns="91440" bIns="45720" rtlCol="0" anchor="t">
            <a:normAutofit/>
          </a:bodyPr>
          <a:lstStyle/>
          <a:p>
            <a:pPr indent="-228600" defTabSz="914400">
              <a:lnSpc>
                <a:spcPct val="110000"/>
              </a:lnSpc>
            </a:pPr>
            <a:r>
              <a:rPr lang="en-US" sz="1700" b="0" i="0"/>
              <a:t>It is the client’s decision to decide whether to accept not to accept a </a:t>
            </a:r>
            <a:r>
              <a:rPr lang="en-US" sz="1700" b="1" i="0"/>
              <a:t>Part 36</a:t>
            </a:r>
            <a:r>
              <a:rPr lang="en-US" sz="1700" b="0" i="0"/>
              <a:t> offer. The role of the legal representative is to ensure that the client has all the necessary information before them to enable them to make that decision on an informed basis.</a:t>
            </a:r>
          </a:p>
          <a:p>
            <a:pPr indent="-228600" defTabSz="914400">
              <a:lnSpc>
                <a:spcPct val="110000"/>
              </a:lnSpc>
            </a:pPr>
            <a:r>
              <a:rPr lang="en-US" sz="1700" b="0" i="0"/>
              <a:t>As </a:t>
            </a:r>
            <a:r>
              <a:rPr lang="en-US" sz="1700" b="1" i="0"/>
              <a:t>Part 36</a:t>
            </a:r>
            <a:r>
              <a:rPr lang="en-US" sz="1700" b="0" i="0"/>
              <a:t> offers can be accepted at any time if they have not been withdrawn or amended, it is important that you keep your own client’s offers under review and withdraw them if appropriate. Therefore, it is important to consider at all key stages whether these offers should be made, accepted, withdrawn or revised and if withdrawn, to ensure your client understands that the offer then loses the costs implications of a </a:t>
            </a:r>
            <a:r>
              <a:rPr lang="en-US" sz="1700" b="1" i="0"/>
              <a:t>Part 36</a:t>
            </a:r>
            <a:r>
              <a:rPr lang="en-US" sz="1700" b="0" i="0"/>
              <a:t> offer.</a:t>
            </a:r>
          </a:p>
          <a:p>
            <a:pPr indent="-228600" defTabSz="914400">
              <a:lnSpc>
                <a:spcPct val="110000"/>
              </a:lnSpc>
            </a:pPr>
            <a:r>
              <a:rPr lang="en-US" sz="1700" b="0" i="0"/>
              <a:t>If settlement is concluded after litigation has started by a method other than by accepting a </a:t>
            </a:r>
            <a:r>
              <a:rPr lang="en-US" sz="1700" b="1" i="0"/>
              <a:t>Part 36</a:t>
            </a:r>
            <a:r>
              <a:rPr lang="en-US" sz="1700" b="0" i="0"/>
              <a:t> offer, it is important to ensure that the correct consent order or Tomlin order is agreed and drafted.</a:t>
            </a:r>
          </a:p>
          <a:p>
            <a:pPr indent="-228600" defTabSz="914400">
              <a:lnSpc>
                <a:spcPct val="110000"/>
              </a:lnSpc>
            </a:pPr>
            <a:endParaRPr lang="en-US" sz="1700"/>
          </a:p>
        </p:txBody>
      </p:sp>
    </p:spTree>
    <p:extLst>
      <p:ext uri="{BB962C8B-B14F-4D97-AF65-F5344CB8AC3E}">
        <p14:creationId xmlns:p14="http://schemas.microsoft.com/office/powerpoint/2010/main" val="21790303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Gallery</Template>
  <TotalTime>0</TotalTime>
  <Words>4291</Words>
  <Application>Microsoft Office PowerPoint</Application>
  <PresentationFormat>Custom</PresentationFormat>
  <Paragraphs>158</Paragraphs>
  <Slides>30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Allerta</vt:lpstr>
      <vt:lpstr>Arial</vt:lpstr>
      <vt:lpstr>Calibri</vt:lpstr>
      <vt:lpstr>Century Gothic</vt:lpstr>
      <vt:lpstr>Gill Sans MT</vt:lpstr>
      <vt:lpstr>Gallery</vt:lpstr>
      <vt:lpstr>Negotiation and Settlement before Trial</vt:lpstr>
      <vt:lpstr>Aims of this Lecture</vt:lpstr>
      <vt:lpstr>Resolving disputes by consent</vt:lpstr>
      <vt:lpstr>Does the court need to be involved in any settlement? </vt:lpstr>
      <vt:lpstr>Settlement of any claim involving children and protected parties </vt:lpstr>
      <vt:lpstr>Settling a dispute before proceedings have started</vt:lpstr>
      <vt:lpstr>An agreement reached between parties</vt:lpstr>
      <vt:lpstr>PowerPoint Presentation</vt:lpstr>
      <vt:lpstr>   CPR 36 Offers</vt:lpstr>
      <vt:lpstr>   CPR 36 Definitions </vt:lpstr>
      <vt:lpstr>Form and Content of a CPR 36 Offer</vt:lpstr>
      <vt:lpstr>Consequences if a Claimant Accepts a   Defendants CPR 36 Offer</vt:lpstr>
      <vt:lpstr>Consequences if a Claimant Rejects a Defendants CPR 36 Offer</vt:lpstr>
      <vt:lpstr>Consequences if a Defendant Accepts  a Claimants Part 36 Offer</vt:lpstr>
      <vt:lpstr>Consequences if a Defendant Rejects   a Claimants CPR 36 Offer</vt:lpstr>
      <vt:lpstr>Consequences if a Defendant Rejects a Claimants CPR 36 Offer Continued</vt:lpstr>
      <vt:lpstr>PowerPoint Presentation</vt:lpstr>
      <vt:lpstr>Consent Orders </vt:lpstr>
      <vt:lpstr>Link to Practice </vt:lpstr>
      <vt:lpstr>Tomlin Orders</vt:lpstr>
      <vt:lpstr>PowerPoint Presentation</vt:lpstr>
      <vt:lpstr>Link to Practice </vt:lpstr>
      <vt:lpstr>Offers to settle (other than Part 36 offers to settle) </vt:lpstr>
      <vt:lpstr>Calderbank offers </vt:lpstr>
      <vt:lpstr>Offers to settle which are accepted </vt:lpstr>
      <vt:lpstr>Offers to settle which are not accepted</vt:lpstr>
      <vt:lpstr>Summary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Discontinuance, Negotiation and Settlement before Trial</dc:title>
  <dc:creator>Sian Turvey</dc:creator>
  <cp:lastModifiedBy>James Drew</cp:lastModifiedBy>
  <cp:revision>5</cp:revision>
  <dcterms:created xsi:type="dcterms:W3CDTF">2022-03-15T12:41:37Z</dcterms:created>
  <dcterms:modified xsi:type="dcterms:W3CDTF">2022-12-08T10:52:16Z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