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56" r:id="rId2"/>
    <p:sldId id="257" r:id="rId3"/>
    <p:sldId id="258" r:id="rId4"/>
    <p:sldId id="282" r:id="rId5"/>
    <p:sldId id="276" r:id="rId6"/>
    <p:sldId id="277" r:id="rId7"/>
    <p:sldId id="259" r:id="rId8"/>
    <p:sldId id="260" r:id="rId9"/>
    <p:sldId id="261" r:id="rId10"/>
    <p:sldId id="275" r:id="rId11"/>
    <p:sldId id="278" r:id="rId12"/>
    <p:sldId id="284" r:id="rId13"/>
    <p:sldId id="283" r:id="rId14"/>
    <p:sldId id="262" r:id="rId15"/>
    <p:sldId id="263" r:id="rId16"/>
    <p:sldId id="266" r:id="rId17"/>
    <p:sldId id="264" r:id="rId18"/>
    <p:sldId id="265" r:id="rId19"/>
    <p:sldId id="268" r:id="rId20"/>
    <p:sldId id="272" r:id="rId21"/>
    <p:sldId id="274" r:id="rId22"/>
    <p:sldId id="270" r:id="rId23"/>
    <p:sldId id="273" r:id="rId24"/>
    <p:sldId id="279"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9"/>
    <p:restoredTop sz="94627"/>
  </p:normalViewPr>
  <p:slideViewPr>
    <p:cSldViewPr snapToGrid="0" snapToObjects="1">
      <p:cViewPr>
        <p:scale>
          <a:sx n="54" d="100"/>
          <a:sy n="54" d="100"/>
        </p:scale>
        <p:origin x="2024" y="10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2A8926-15D7-8244-96C6-604D883ECBF1}" type="datetimeFigureOut">
              <a:rPr lang="en-US" smtClean="0"/>
              <a:t>3/24/21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B173B0-6E3C-F140-9CD5-4F43B0D022AB}" type="slidenum">
              <a:rPr lang="en-US" smtClean="0"/>
              <a:t>‹#›</a:t>
            </a:fld>
            <a:endParaRPr lang="en-US"/>
          </a:p>
        </p:txBody>
      </p:sp>
    </p:spTree>
    <p:extLst>
      <p:ext uri="{BB962C8B-B14F-4D97-AF65-F5344CB8AC3E}">
        <p14:creationId xmlns:p14="http://schemas.microsoft.com/office/powerpoint/2010/main" val="2161674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objects in a space and artists that have taken the idea into their work. </a:t>
            </a:r>
          </a:p>
        </p:txBody>
      </p:sp>
      <p:sp>
        <p:nvSpPr>
          <p:cNvPr id="4" name="Slide Number Placeholder 3"/>
          <p:cNvSpPr>
            <a:spLocks noGrp="1"/>
          </p:cNvSpPr>
          <p:nvPr>
            <p:ph type="sldNum" sz="quarter" idx="5"/>
          </p:nvPr>
        </p:nvSpPr>
        <p:spPr/>
        <p:txBody>
          <a:bodyPr/>
          <a:lstStyle/>
          <a:p>
            <a:fld id="{B1B173B0-6E3C-F140-9CD5-4F43B0D022AB}" type="slidenum">
              <a:rPr lang="en-US" smtClean="0"/>
              <a:t>5</a:t>
            </a:fld>
            <a:endParaRPr lang="en-US"/>
          </a:p>
        </p:txBody>
      </p:sp>
    </p:spTree>
    <p:extLst>
      <p:ext uri="{BB962C8B-B14F-4D97-AF65-F5344CB8AC3E}">
        <p14:creationId xmlns:p14="http://schemas.microsoft.com/office/powerpoint/2010/main" val="2540334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how lighting is used in festivals during the day and night and how the atmosphere changes. </a:t>
            </a:r>
          </a:p>
        </p:txBody>
      </p:sp>
      <p:sp>
        <p:nvSpPr>
          <p:cNvPr id="4" name="Slide Number Placeholder 3"/>
          <p:cNvSpPr>
            <a:spLocks noGrp="1"/>
          </p:cNvSpPr>
          <p:nvPr>
            <p:ph type="sldNum" sz="quarter" idx="5"/>
          </p:nvPr>
        </p:nvSpPr>
        <p:spPr/>
        <p:txBody>
          <a:bodyPr/>
          <a:lstStyle/>
          <a:p>
            <a:fld id="{B1B173B0-6E3C-F140-9CD5-4F43B0D022AB}" type="slidenum">
              <a:rPr lang="en-US" smtClean="0"/>
              <a:t>8</a:t>
            </a:fld>
            <a:endParaRPr lang="en-US"/>
          </a:p>
        </p:txBody>
      </p:sp>
    </p:spTree>
    <p:extLst>
      <p:ext uri="{BB962C8B-B14F-4D97-AF65-F5344CB8AC3E}">
        <p14:creationId xmlns:p14="http://schemas.microsoft.com/office/powerpoint/2010/main" val="576278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how lighting is used in galleries for specific shows. It changes how you fell and think about the piece. </a:t>
            </a:r>
          </a:p>
        </p:txBody>
      </p:sp>
      <p:sp>
        <p:nvSpPr>
          <p:cNvPr id="4" name="Slide Number Placeholder 3"/>
          <p:cNvSpPr>
            <a:spLocks noGrp="1"/>
          </p:cNvSpPr>
          <p:nvPr>
            <p:ph type="sldNum" sz="quarter" idx="5"/>
          </p:nvPr>
        </p:nvSpPr>
        <p:spPr/>
        <p:txBody>
          <a:bodyPr/>
          <a:lstStyle/>
          <a:p>
            <a:fld id="{B1B173B0-6E3C-F140-9CD5-4F43B0D022AB}" type="slidenum">
              <a:rPr lang="en-US" smtClean="0"/>
              <a:t>9</a:t>
            </a:fld>
            <a:endParaRPr lang="en-US"/>
          </a:p>
        </p:txBody>
      </p:sp>
    </p:spTree>
    <p:extLst>
      <p:ext uri="{BB962C8B-B14F-4D97-AF65-F5344CB8AC3E}">
        <p14:creationId xmlns:p14="http://schemas.microsoft.com/office/powerpoint/2010/main" val="2715289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Gaining inspiration with the use of UV lights and patterns such as strobe light </a:t>
            </a:r>
            <a:r>
              <a:rPr lang="en-US" dirty="0" err="1"/>
              <a:t>uv</a:t>
            </a:r>
            <a:r>
              <a:rPr lang="en-US" dirty="0"/>
              <a:t>. Looking at how lights can change the shape and objects inside a room and seeing how simple it is to do. </a:t>
            </a:r>
          </a:p>
        </p:txBody>
      </p:sp>
      <p:sp>
        <p:nvSpPr>
          <p:cNvPr id="4" name="Slide Number Placeholder 3"/>
          <p:cNvSpPr>
            <a:spLocks noGrp="1"/>
          </p:cNvSpPr>
          <p:nvPr>
            <p:ph type="sldNum" sz="quarter" idx="5"/>
          </p:nvPr>
        </p:nvSpPr>
        <p:spPr/>
        <p:txBody>
          <a:bodyPr/>
          <a:lstStyle/>
          <a:p>
            <a:fld id="{B1B173B0-6E3C-F140-9CD5-4F43B0D022AB}" type="slidenum">
              <a:rPr lang="en-US" smtClean="0"/>
              <a:t>11</a:t>
            </a:fld>
            <a:endParaRPr lang="en-US"/>
          </a:p>
        </p:txBody>
      </p:sp>
    </p:spTree>
    <p:extLst>
      <p:ext uri="{BB962C8B-B14F-4D97-AF65-F5344CB8AC3E}">
        <p14:creationId xmlns:p14="http://schemas.microsoft.com/office/powerpoint/2010/main" val="781316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looked at the Volcano theatre in Swansea and the </a:t>
            </a:r>
            <a:r>
              <a:rPr lang="en-US" dirty="0" err="1"/>
              <a:t>Enfys</a:t>
            </a:r>
            <a:r>
              <a:rPr lang="en-US" dirty="0"/>
              <a:t> studio 1. Volcano would be an ideal locations to put on this installation set build piece but there are no set floor plans as the original plan doesn’t match up to what the areas look like now and it would be difficult to measure and check all the areas and build around it as they could change again. The </a:t>
            </a:r>
            <a:r>
              <a:rPr lang="en-US" dirty="0" err="1"/>
              <a:t>Enfys</a:t>
            </a:r>
            <a:r>
              <a:rPr lang="en-US" dirty="0"/>
              <a:t> studio has a set lighting rig and all the things I would need to set up lighting with </a:t>
            </a:r>
            <a:r>
              <a:rPr lang="en-US" dirty="0" err="1"/>
              <a:t>uv</a:t>
            </a:r>
            <a:r>
              <a:rPr lang="en-US" dirty="0"/>
              <a:t> and access from the outside through the scene doc door for public </a:t>
            </a:r>
            <a:r>
              <a:rPr lang="en-US" dirty="0" err="1"/>
              <a:t>enterance</a:t>
            </a:r>
            <a:r>
              <a:rPr lang="en-US" dirty="0"/>
              <a:t>. </a:t>
            </a:r>
          </a:p>
        </p:txBody>
      </p:sp>
      <p:sp>
        <p:nvSpPr>
          <p:cNvPr id="4" name="Slide Number Placeholder 3"/>
          <p:cNvSpPr>
            <a:spLocks noGrp="1"/>
          </p:cNvSpPr>
          <p:nvPr>
            <p:ph type="sldNum" sz="quarter" idx="5"/>
          </p:nvPr>
        </p:nvSpPr>
        <p:spPr/>
        <p:txBody>
          <a:bodyPr/>
          <a:lstStyle/>
          <a:p>
            <a:fld id="{B1B173B0-6E3C-F140-9CD5-4F43B0D022AB}" type="slidenum">
              <a:rPr lang="en-US" smtClean="0"/>
              <a:t>14</a:t>
            </a:fld>
            <a:endParaRPr lang="en-US"/>
          </a:p>
        </p:txBody>
      </p:sp>
    </p:spTree>
    <p:extLst>
      <p:ext uri="{BB962C8B-B14F-4D97-AF65-F5344CB8AC3E}">
        <p14:creationId xmlns:p14="http://schemas.microsoft.com/office/powerpoint/2010/main" val="774688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Making models using a hand held </a:t>
            </a:r>
            <a:r>
              <a:rPr lang="en-US" dirty="0" err="1"/>
              <a:t>uv</a:t>
            </a:r>
            <a:r>
              <a:rPr lang="en-US" dirty="0"/>
              <a:t> light as an example of how a lighting rig could look like and how the light can be projected onto the walls and floor.</a:t>
            </a:r>
          </a:p>
        </p:txBody>
      </p:sp>
      <p:sp>
        <p:nvSpPr>
          <p:cNvPr id="4" name="Slide Number Placeholder 3"/>
          <p:cNvSpPr>
            <a:spLocks noGrp="1"/>
          </p:cNvSpPr>
          <p:nvPr>
            <p:ph type="sldNum" sz="quarter" idx="5"/>
          </p:nvPr>
        </p:nvSpPr>
        <p:spPr/>
        <p:txBody>
          <a:bodyPr/>
          <a:lstStyle/>
          <a:p>
            <a:fld id="{B1B173B0-6E3C-F140-9CD5-4F43B0D022AB}" type="slidenum">
              <a:rPr lang="en-US" smtClean="0"/>
              <a:t>20</a:t>
            </a:fld>
            <a:endParaRPr lang="en-US"/>
          </a:p>
        </p:txBody>
      </p:sp>
    </p:spTree>
    <p:extLst>
      <p:ext uri="{BB962C8B-B14F-4D97-AF65-F5344CB8AC3E}">
        <p14:creationId xmlns:p14="http://schemas.microsoft.com/office/powerpoint/2010/main" val="160631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for the things I need when making a set design. Example drawings of what it could look like. Example floor plan based on the </a:t>
            </a:r>
            <a:r>
              <a:rPr lang="en-US" dirty="0" err="1"/>
              <a:t>enfys</a:t>
            </a:r>
            <a:r>
              <a:rPr lang="en-US" dirty="0"/>
              <a:t> studio.</a:t>
            </a:r>
          </a:p>
        </p:txBody>
      </p:sp>
      <p:sp>
        <p:nvSpPr>
          <p:cNvPr id="4" name="Slide Number Placeholder 3"/>
          <p:cNvSpPr>
            <a:spLocks noGrp="1"/>
          </p:cNvSpPr>
          <p:nvPr>
            <p:ph type="sldNum" sz="quarter" idx="5"/>
          </p:nvPr>
        </p:nvSpPr>
        <p:spPr/>
        <p:txBody>
          <a:bodyPr/>
          <a:lstStyle/>
          <a:p>
            <a:fld id="{B1B173B0-6E3C-F140-9CD5-4F43B0D022AB}" type="slidenum">
              <a:rPr lang="en-US" smtClean="0"/>
              <a:t>22</a:t>
            </a:fld>
            <a:endParaRPr lang="en-US"/>
          </a:p>
        </p:txBody>
      </p:sp>
    </p:spTree>
    <p:extLst>
      <p:ext uri="{BB962C8B-B14F-4D97-AF65-F5344CB8AC3E}">
        <p14:creationId xmlns:p14="http://schemas.microsoft.com/office/powerpoint/2010/main" val="3649545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White card model made in 1:75 scale of what the design may look like as a test to plan and organise the practicality and to see that I have space to scale up for making the final model. </a:t>
            </a:r>
          </a:p>
        </p:txBody>
      </p:sp>
      <p:sp>
        <p:nvSpPr>
          <p:cNvPr id="4" name="Slide Number Placeholder 3"/>
          <p:cNvSpPr>
            <a:spLocks noGrp="1"/>
          </p:cNvSpPr>
          <p:nvPr>
            <p:ph type="sldNum" sz="quarter" idx="5"/>
          </p:nvPr>
        </p:nvSpPr>
        <p:spPr/>
        <p:txBody>
          <a:bodyPr/>
          <a:lstStyle/>
          <a:p>
            <a:fld id="{B1B173B0-6E3C-F140-9CD5-4F43B0D022AB}" type="slidenum">
              <a:rPr lang="en-US" smtClean="0"/>
              <a:t>23</a:t>
            </a:fld>
            <a:endParaRPr lang="en-US"/>
          </a:p>
        </p:txBody>
      </p:sp>
    </p:spTree>
    <p:extLst>
      <p:ext uri="{BB962C8B-B14F-4D97-AF65-F5344CB8AC3E}">
        <p14:creationId xmlns:p14="http://schemas.microsoft.com/office/powerpoint/2010/main" val="2780000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Thinking about the main feelings and things that I would like to educate people on with regards to autism. I thought about the feelings and then thought about how I could show them within each set build. I would like it to be a piece that people can walk around and educate at the same time but also understand how it makes them feel and see if they can relate. </a:t>
            </a:r>
          </a:p>
        </p:txBody>
      </p:sp>
      <p:sp>
        <p:nvSpPr>
          <p:cNvPr id="4" name="Slide Number Placeholder 3"/>
          <p:cNvSpPr>
            <a:spLocks noGrp="1"/>
          </p:cNvSpPr>
          <p:nvPr>
            <p:ph type="sldNum" sz="quarter" idx="5"/>
          </p:nvPr>
        </p:nvSpPr>
        <p:spPr/>
        <p:txBody>
          <a:bodyPr/>
          <a:lstStyle/>
          <a:p>
            <a:fld id="{B1B173B0-6E3C-F140-9CD5-4F43B0D022AB}" type="slidenum">
              <a:rPr lang="en-US" smtClean="0"/>
              <a:t>24</a:t>
            </a:fld>
            <a:endParaRPr lang="en-US"/>
          </a:p>
        </p:txBody>
      </p:sp>
    </p:spTree>
    <p:extLst>
      <p:ext uri="{BB962C8B-B14F-4D97-AF65-F5344CB8AC3E}">
        <p14:creationId xmlns:p14="http://schemas.microsoft.com/office/powerpoint/2010/main" val="28003611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3/24/21</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C9CA7B-DFD4-44B5-8C60-D14B8CD1FB59}"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BDB8791-F1B0-41E7-B7FD-A781E65C4266}" type="datetimeFigureOut">
              <a:rPr lang="en-US" dirty="0"/>
              <a:t>3/24/21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FDD63B2-E120-4ED8-B27B-C685F510A5FE}" type="datetimeFigureOut">
              <a:rPr lang="en-US" dirty="0"/>
              <a:t>3/24/21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7AA18ACC-A947-437B-A130-35BD54FDF1E9}" type="datetimeFigureOut">
              <a:rPr lang="en-US" dirty="0"/>
              <a:t>3/24/21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3/24/21</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3/24/21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3/24/21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3/24/21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3/24/21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3/24/21</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3/24/21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3/24/21</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 Id="rId9" Type="http://schemas.openxmlformats.org/officeDocument/2006/relationships/image" Target="../media/image34.jpeg"/></Relationships>
</file>

<file path=ppt/slides/_rels/slide12.xml.rels><?xml version="1.0" encoding="UTF-8" standalone="yes"?>
<Relationships xmlns="http://schemas.openxmlformats.org/package/2006/relationships"><Relationship Id="rId8" Type="http://schemas.openxmlformats.org/officeDocument/2006/relationships/hyperlink" Target="https://www.sweetwater.com/insync/media/2019/08/moving-head.jpg" TargetMode="External"/><Relationship Id="rId3" Type="http://schemas.openxmlformats.org/officeDocument/2006/relationships/hyperlink" Target="https://www.sweetwater.com/store/detail/RogueR2XSpot--chauvet-pro-rogue-r2x-spot-300w-moving-head-with-gobos" TargetMode="External"/><Relationship Id="rId7" Type="http://schemas.openxmlformats.org/officeDocument/2006/relationships/hyperlink" Target="https://www.sweetwater.com/store/detail/EVEF50Z--chauvet-dj-eve-f-50z-50w-warm-white-led-fresnel" TargetMode="External"/><Relationship Id="rId2" Type="http://schemas.openxmlformats.org/officeDocument/2006/relationships/hyperlink" Target="http://sweetwater.com/store/detail/EVEE50Z--chauvet-dj-eve-e-50z-50w-warm-white-led-ellipsoidal-black-housing" TargetMode="External"/><Relationship Id="rId1" Type="http://schemas.openxmlformats.org/officeDocument/2006/relationships/slideLayout" Target="../slideLayouts/slideLayout2.xml"/><Relationship Id="rId6" Type="http://schemas.openxmlformats.org/officeDocument/2006/relationships/hyperlink" Target="https://www.sweetwater.com/store/detail/EVEP140VW--chauvet-dj-eve-p-140-vw-variable-white-led-wash-with-25-and-45-degree-lenses" TargetMode="External"/><Relationship Id="rId11" Type="http://schemas.openxmlformats.org/officeDocument/2006/relationships/image" Target="../media/image37.jpeg"/><Relationship Id="rId5" Type="http://schemas.openxmlformats.org/officeDocument/2006/relationships/image" Target="../media/image35.jpeg"/><Relationship Id="rId10" Type="http://schemas.openxmlformats.org/officeDocument/2006/relationships/hyperlink" Target="https://www.sweetwater.com/insync/media/2019/08/fresnel.jpg" TargetMode="External"/><Relationship Id="rId4" Type="http://schemas.openxmlformats.org/officeDocument/2006/relationships/hyperlink" Target="https://www.sweetwater.com/insync/media/2019/08/par.jpg" TargetMode="External"/><Relationship Id="rId9" Type="http://schemas.openxmlformats.org/officeDocument/2006/relationships/image" Target="../media/image3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1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1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19.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image" Target="../media/image59.jpeg"/><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69.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8.jpeg"/><Relationship Id="rId5" Type="http://schemas.openxmlformats.org/officeDocument/2006/relationships/image" Target="../media/image67.jpeg"/><Relationship Id="rId4" Type="http://schemas.openxmlformats.org/officeDocument/2006/relationships/image" Target="../media/image66.jpeg"/></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74.jpeg"/><Relationship Id="rId4" Type="http://schemas.openxmlformats.org/officeDocument/2006/relationships/image" Target="../media/image73.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7AAB-3EBF-164F-8C72-84DC2D6555C8}"/>
              </a:ext>
            </a:extLst>
          </p:cNvPr>
          <p:cNvSpPr>
            <a:spLocks noGrp="1"/>
          </p:cNvSpPr>
          <p:nvPr>
            <p:ph type="ctrTitle"/>
          </p:nvPr>
        </p:nvSpPr>
        <p:spPr>
          <a:xfrm>
            <a:off x="1439033" y="1219200"/>
            <a:ext cx="8825658" cy="2677648"/>
          </a:xfrm>
        </p:spPr>
        <p:txBody>
          <a:bodyPr/>
          <a:lstStyle/>
          <a:p>
            <a:r>
              <a:rPr lang="en-GB"/>
              <a:t>Final Major Project </a:t>
            </a:r>
            <a:endParaRPr lang="en-US"/>
          </a:p>
        </p:txBody>
      </p:sp>
      <p:sp>
        <p:nvSpPr>
          <p:cNvPr id="3" name="Subtitle 2">
            <a:extLst>
              <a:ext uri="{FF2B5EF4-FFF2-40B4-BE49-F238E27FC236}">
                <a16:creationId xmlns:a16="http://schemas.microsoft.com/office/drawing/2014/main" id="{B2F39B8A-C128-FA42-B296-98E8F223E302}"/>
              </a:ext>
            </a:extLst>
          </p:cNvPr>
          <p:cNvSpPr>
            <a:spLocks noGrp="1"/>
          </p:cNvSpPr>
          <p:nvPr>
            <p:ph type="subTitle" idx="1"/>
          </p:nvPr>
        </p:nvSpPr>
        <p:spPr/>
        <p:txBody>
          <a:bodyPr/>
          <a:lstStyle/>
          <a:p>
            <a:r>
              <a:rPr lang="en-GB"/>
              <a:t>Emily Price </a:t>
            </a:r>
            <a:endParaRPr lang="en-US"/>
          </a:p>
        </p:txBody>
      </p:sp>
    </p:spTree>
    <p:extLst>
      <p:ext uri="{BB962C8B-B14F-4D97-AF65-F5344CB8AC3E}">
        <p14:creationId xmlns:p14="http://schemas.microsoft.com/office/powerpoint/2010/main" val="3678801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7B09B-D29E-0E46-B44E-73CA8A9E5627}"/>
              </a:ext>
            </a:extLst>
          </p:cNvPr>
          <p:cNvSpPr>
            <a:spLocks noGrp="1"/>
          </p:cNvSpPr>
          <p:nvPr>
            <p:ph type="title"/>
          </p:nvPr>
        </p:nvSpPr>
        <p:spPr/>
        <p:txBody>
          <a:bodyPr/>
          <a:lstStyle/>
          <a:p>
            <a:r>
              <a:rPr lang="en-GB"/>
              <a:t>About the project </a:t>
            </a:r>
            <a:endParaRPr lang="en-US"/>
          </a:p>
        </p:txBody>
      </p:sp>
      <p:sp>
        <p:nvSpPr>
          <p:cNvPr id="3" name="Content Placeholder 2">
            <a:extLst>
              <a:ext uri="{FF2B5EF4-FFF2-40B4-BE49-F238E27FC236}">
                <a16:creationId xmlns:a16="http://schemas.microsoft.com/office/drawing/2014/main" id="{6567C169-1252-D842-997C-D6DC25472BF7}"/>
              </a:ext>
            </a:extLst>
          </p:cNvPr>
          <p:cNvSpPr>
            <a:spLocks noGrp="1"/>
          </p:cNvSpPr>
          <p:nvPr>
            <p:ph idx="1"/>
          </p:nvPr>
        </p:nvSpPr>
        <p:spPr/>
        <p:txBody>
          <a:bodyPr>
            <a:normAutofit fontScale="92500" lnSpcReduction="10000"/>
          </a:bodyPr>
          <a:lstStyle/>
          <a:p>
            <a:r>
              <a:rPr lang="en-GB"/>
              <a:t>For this final part of the project I will be pulling together all of research and experiments and making a final piece that will consist of a walk through experience of different sets for an education purpose.</a:t>
            </a:r>
          </a:p>
          <a:p>
            <a:endParaRPr lang="en-GB"/>
          </a:p>
          <a:p>
            <a:r>
              <a:rPr lang="en-GB"/>
              <a:t>I will be creating a piece that has different decorated rooms and the use of uv lights and paints </a:t>
            </a:r>
          </a:p>
          <a:p>
            <a:endParaRPr lang="en-GB"/>
          </a:p>
          <a:p>
            <a:r>
              <a:rPr lang="en-GB"/>
              <a:t>I will be using the education purposes of what happens when someone with autism has a meltdown and what the common signs and feelings are to help people understand if they were ever in the situation around an autistic person. Everyone on the spectrum is different but these are some of the common situations that happen from what I have found within my research.</a:t>
            </a:r>
            <a:endParaRPr lang="en-US"/>
          </a:p>
        </p:txBody>
      </p:sp>
    </p:spTree>
    <p:extLst>
      <p:ext uri="{BB962C8B-B14F-4D97-AF65-F5344CB8AC3E}">
        <p14:creationId xmlns:p14="http://schemas.microsoft.com/office/powerpoint/2010/main" val="2256912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C3F7-03B2-0D42-A041-C3438534C4E1}"/>
              </a:ext>
            </a:extLst>
          </p:cNvPr>
          <p:cNvSpPr>
            <a:spLocks noGrp="1"/>
          </p:cNvSpPr>
          <p:nvPr>
            <p:ph type="title"/>
          </p:nvPr>
        </p:nvSpPr>
        <p:spPr/>
        <p:txBody>
          <a:bodyPr/>
          <a:lstStyle/>
          <a:p>
            <a:r>
              <a:rPr lang="en-GB"/>
              <a:t>Research </a:t>
            </a:r>
            <a:endParaRPr lang="en-US"/>
          </a:p>
        </p:txBody>
      </p:sp>
      <p:sp>
        <p:nvSpPr>
          <p:cNvPr id="3" name="Content Placeholder 2">
            <a:extLst>
              <a:ext uri="{FF2B5EF4-FFF2-40B4-BE49-F238E27FC236}">
                <a16:creationId xmlns:a16="http://schemas.microsoft.com/office/drawing/2014/main" id="{67D7506B-C3AA-D84C-AD8C-FA7DA1B9B797}"/>
              </a:ext>
            </a:extLst>
          </p:cNvPr>
          <p:cNvSpPr>
            <a:spLocks noGrp="1"/>
          </p:cNvSpPr>
          <p:nvPr>
            <p:ph idx="1"/>
          </p:nvPr>
        </p:nvSpPr>
        <p:spPr/>
        <p:txBody>
          <a:bodyPr/>
          <a:lstStyle/>
          <a:p>
            <a:r>
              <a:rPr lang="en-GB"/>
              <a:t>I have spoken to someone that I know personally that lives with a daughter on the spectrum everyday and what it’s like to be a parent and what it’s like to experience it first hand. I have asked some questions that have helped aid my project. </a:t>
            </a:r>
          </a:p>
          <a:p>
            <a:r>
              <a:rPr lang="en-GB"/>
              <a:t>I have looked into the use of lighting and more in-depth of UV with autism. I wanted to make sure people with autism could experience it and that it wouldn’t be a trigger to them. Uv light is seen as calming but it is also a way to conceal what I would like people to understand about autism that they wouldn’t necessarily know about everyday life or the situation of a meltdown </a:t>
            </a:r>
          </a:p>
          <a:p>
            <a:endParaRPr lang="en-GB"/>
          </a:p>
        </p:txBody>
      </p:sp>
    </p:spTree>
    <p:extLst>
      <p:ext uri="{BB962C8B-B14F-4D97-AF65-F5344CB8AC3E}">
        <p14:creationId xmlns:p14="http://schemas.microsoft.com/office/powerpoint/2010/main" val="4144731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F56FD-D28D-344E-B1E7-C0751179F796}"/>
              </a:ext>
            </a:extLst>
          </p:cNvPr>
          <p:cNvSpPr>
            <a:spLocks noGrp="1"/>
          </p:cNvSpPr>
          <p:nvPr>
            <p:ph type="title"/>
          </p:nvPr>
        </p:nvSpPr>
        <p:spPr/>
        <p:txBody>
          <a:bodyPr/>
          <a:lstStyle/>
          <a:p>
            <a:r>
              <a:rPr lang="en-US" dirty="0"/>
              <a:t>Light sensitivity with autism </a:t>
            </a:r>
          </a:p>
        </p:txBody>
      </p:sp>
      <p:sp>
        <p:nvSpPr>
          <p:cNvPr id="3" name="Content Placeholder 2">
            <a:extLst>
              <a:ext uri="{FF2B5EF4-FFF2-40B4-BE49-F238E27FC236}">
                <a16:creationId xmlns:a16="http://schemas.microsoft.com/office/drawing/2014/main" id="{692F0206-CC5C-D04B-92A4-B982CE3010AA}"/>
              </a:ext>
            </a:extLst>
          </p:cNvPr>
          <p:cNvSpPr>
            <a:spLocks noGrp="1"/>
          </p:cNvSpPr>
          <p:nvPr>
            <p:ph idx="1"/>
          </p:nvPr>
        </p:nvSpPr>
        <p:spPr>
          <a:xfrm>
            <a:off x="455707" y="2581835"/>
            <a:ext cx="11377705" cy="4276165"/>
          </a:xfrm>
        </p:spPr>
        <p:txBody>
          <a:bodyPr>
            <a:normAutofit fontScale="92500" lnSpcReduction="20000"/>
          </a:bodyPr>
          <a:lstStyle/>
          <a:p>
            <a:r>
              <a:rPr lang="en-GB" sz="1400" dirty="0"/>
              <a:t>With as many as 90-95% of people with autism spectrum disorder having external sensitivities, it is not surprising that exposure to bright light can affect their symptoms. Studies have shown that it may not be as prominent as other sensory problems—notably hearing and touch—but one small study has pegged that more than half of autistic adolescents have visual processing deficits, including sensitivity to light.</a:t>
            </a:r>
            <a:r>
              <a:rPr lang="en-GB" sz="1400" baseline="30000" dirty="0"/>
              <a:t>2</a:t>
            </a:r>
            <a:r>
              <a:rPr lang="en-GB" sz="1400" dirty="0"/>
              <a:t> Other analyses have noted that hypersensitivity to light and photophobia increases with autistic traits as well.</a:t>
            </a:r>
          </a:p>
          <a:p>
            <a:r>
              <a:rPr lang="en-GB" sz="1400" dirty="0"/>
              <a:t>Certain types of lighting, specifically fluorescent lighting, has been shown to have a particularly negative affect on individuals with autism. Approximately half of autistic individuals experience what is classified as a severe sensitivity to fluorescent lighting. In fact, one small study found that the use of fluorescent lighting increased the repetitive behaviours of children with autism, which may be attributed to a hypersensitivity to fluorescent light flicker.</a:t>
            </a:r>
            <a:r>
              <a:rPr lang="en-GB" sz="1400" baseline="30000" dirty="0"/>
              <a:t>1,7</a:t>
            </a:r>
            <a:r>
              <a:rPr lang="en-GB" sz="1400" dirty="0"/>
              <a:t> Another small study reported similar results noting that fluorescent lighting increased the frequency of stereotypical repetitive behaviours in autistic children.</a:t>
            </a:r>
            <a:r>
              <a:rPr lang="en-GB" sz="1400" baseline="30000" dirty="0"/>
              <a:t>8</a:t>
            </a:r>
            <a:endParaRPr lang="en-GB" sz="1400" dirty="0"/>
          </a:p>
          <a:p>
            <a:r>
              <a:rPr lang="en-GB" sz="1500" dirty="0"/>
              <a:t>Signs and Symptoms of Autism Light Sensitivity</a:t>
            </a:r>
            <a:endParaRPr lang="en-GB" sz="1500" b="1" dirty="0"/>
          </a:p>
          <a:p>
            <a:r>
              <a:rPr lang="en-GB" sz="1500" dirty="0"/>
              <a:t>Sensitivity to light can manifest in different ways for people with autism. For instance, physical symptoms may include:</a:t>
            </a:r>
            <a:r>
              <a:rPr lang="en-GB" sz="1500" baseline="30000" dirty="0"/>
              <a:t>3</a:t>
            </a:r>
            <a:endParaRPr lang="en-GB" sz="1500" dirty="0"/>
          </a:p>
          <a:p>
            <a:pPr lvl="0"/>
            <a:r>
              <a:rPr lang="en-GB" sz="1500" i="1" dirty="0"/>
              <a:t>Lower tolerance for light</a:t>
            </a:r>
            <a:endParaRPr lang="en-GB" sz="1500" dirty="0"/>
          </a:p>
          <a:p>
            <a:pPr lvl="0"/>
            <a:r>
              <a:rPr lang="en-GB" sz="1500" i="1" dirty="0"/>
              <a:t>Discomfort from fluorescents and other artificial light</a:t>
            </a:r>
            <a:endParaRPr lang="en-GB" sz="1500" dirty="0"/>
          </a:p>
          <a:p>
            <a:pPr lvl="0"/>
            <a:r>
              <a:rPr lang="en-GB" sz="1500" i="1" dirty="0"/>
              <a:t>Light avoidance behaviours (e.g. shielding eyes) </a:t>
            </a:r>
            <a:endParaRPr lang="en-GB" sz="1500" dirty="0"/>
          </a:p>
          <a:p>
            <a:pPr lvl="0"/>
            <a:r>
              <a:rPr lang="en-GB" sz="1500" i="1" dirty="0"/>
              <a:t>Afterimages</a:t>
            </a:r>
            <a:endParaRPr lang="en-GB" sz="1500" dirty="0"/>
          </a:p>
          <a:p>
            <a:pPr lvl="0"/>
            <a:r>
              <a:rPr lang="en-GB" sz="1500" i="1" dirty="0"/>
              <a:t>Visual snow</a:t>
            </a:r>
            <a:endParaRPr lang="en-GB" sz="1500" dirty="0"/>
          </a:p>
          <a:p>
            <a:pPr lvl="0"/>
            <a:r>
              <a:rPr lang="en-GB" sz="1500" i="1" dirty="0"/>
              <a:t>Headaches or migraines triggered by light</a:t>
            </a:r>
            <a:r>
              <a:rPr lang="en-GB" sz="1500" i="1" baseline="30000" dirty="0"/>
              <a:t>5,6</a:t>
            </a:r>
            <a:endParaRPr lang="en-GB" sz="1500" dirty="0"/>
          </a:p>
          <a:p>
            <a:endParaRPr lang="en-US" dirty="0"/>
          </a:p>
        </p:txBody>
      </p:sp>
    </p:spTree>
    <p:extLst>
      <p:ext uri="{BB962C8B-B14F-4D97-AF65-F5344CB8AC3E}">
        <p14:creationId xmlns:p14="http://schemas.microsoft.com/office/powerpoint/2010/main" val="972722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5C067-C580-2A42-91D8-D19A3B54D046}"/>
              </a:ext>
            </a:extLst>
          </p:cNvPr>
          <p:cNvSpPr>
            <a:spLocks noGrp="1"/>
          </p:cNvSpPr>
          <p:nvPr>
            <p:ph type="title"/>
          </p:nvPr>
        </p:nvSpPr>
        <p:spPr/>
        <p:txBody>
          <a:bodyPr/>
          <a:lstStyle/>
          <a:p>
            <a:r>
              <a:rPr lang="en-US" dirty="0"/>
              <a:t>Installation art </a:t>
            </a:r>
          </a:p>
        </p:txBody>
      </p:sp>
      <p:sp>
        <p:nvSpPr>
          <p:cNvPr id="3" name="Content Placeholder 2">
            <a:extLst>
              <a:ext uri="{FF2B5EF4-FFF2-40B4-BE49-F238E27FC236}">
                <a16:creationId xmlns:a16="http://schemas.microsoft.com/office/drawing/2014/main" id="{DF53E4B8-5BA1-5545-8C92-9C65E3FE1742}"/>
              </a:ext>
            </a:extLst>
          </p:cNvPr>
          <p:cNvSpPr>
            <a:spLocks noGrp="1"/>
          </p:cNvSpPr>
          <p:nvPr>
            <p:ph idx="1"/>
          </p:nvPr>
        </p:nvSpPr>
        <p:spPr>
          <a:xfrm>
            <a:off x="282119" y="2354118"/>
            <a:ext cx="3804973" cy="4164534"/>
          </a:xfrm>
        </p:spPr>
        <p:txBody>
          <a:bodyPr>
            <a:normAutofit lnSpcReduction="10000"/>
          </a:bodyPr>
          <a:lstStyle/>
          <a:p>
            <a:r>
              <a:rPr lang="en-GB" dirty="0"/>
              <a:t>Often site-specific, and occasionally occurring in public spaces, the boundaries of what constitutes installation art have been blurred since its very inception as an artistic genre. </a:t>
            </a:r>
          </a:p>
          <a:p>
            <a:r>
              <a:rPr lang="en-GB" dirty="0"/>
              <a:t>Though installation art varies widely it can best be thought of as an umbrella term for three-dimensional works that aim to transform the audience’s perception of space. </a:t>
            </a:r>
            <a:endParaRPr lang="en-US" dirty="0"/>
          </a:p>
        </p:txBody>
      </p:sp>
      <p:sp>
        <p:nvSpPr>
          <p:cNvPr id="4" name="TextBox 3">
            <a:extLst>
              <a:ext uri="{FF2B5EF4-FFF2-40B4-BE49-F238E27FC236}">
                <a16:creationId xmlns:a16="http://schemas.microsoft.com/office/drawing/2014/main" id="{CF7671FE-60EF-6940-B26D-953F8070F5F3}"/>
              </a:ext>
            </a:extLst>
          </p:cNvPr>
          <p:cNvSpPr txBox="1"/>
          <p:nvPr/>
        </p:nvSpPr>
        <p:spPr>
          <a:xfrm>
            <a:off x="4239492" y="2354118"/>
            <a:ext cx="3754581" cy="2154436"/>
          </a:xfrm>
          <a:prstGeom prst="rect">
            <a:avLst/>
          </a:prstGeom>
          <a:noFill/>
        </p:spPr>
        <p:txBody>
          <a:bodyPr wrap="square" rtlCol="0">
            <a:spAutoFit/>
          </a:bodyPr>
          <a:lstStyle/>
          <a:p>
            <a:r>
              <a:rPr lang="en-US" dirty="0"/>
              <a:t>Kurt </a:t>
            </a:r>
            <a:r>
              <a:rPr lang="en-US" dirty="0" err="1"/>
              <a:t>Schwitters</a:t>
            </a:r>
            <a:endParaRPr lang="en-US" dirty="0"/>
          </a:p>
          <a:p>
            <a:endParaRPr lang="en-US" dirty="0"/>
          </a:p>
          <a:p>
            <a:r>
              <a:rPr lang="en-GB" sz="1400" dirty="0"/>
              <a:t>Best known for collages made out of paper scraps, wood, advertisements, and anything else he could get his hands on; 20th century </a:t>
            </a:r>
            <a:r>
              <a:rPr lang="en-GB" sz="1400" dirty="0" err="1"/>
              <a:t>Dada</a:t>
            </a:r>
            <a:r>
              <a:rPr lang="en-GB" sz="1400" dirty="0"/>
              <a:t>-artist Kurt </a:t>
            </a:r>
            <a:r>
              <a:rPr lang="en-GB" sz="1400" dirty="0" err="1"/>
              <a:t>Schwitters</a:t>
            </a:r>
            <a:r>
              <a:rPr lang="en-GB" sz="1400" dirty="0"/>
              <a:t> (1887-1948) ultimately turned his own art studio into a collaged art installation. </a:t>
            </a:r>
            <a:endParaRPr lang="en-US" sz="1400" dirty="0"/>
          </a:p>
        </p:txBody>
      </p:sp>
      <p:pic>
        <p:nvPicPr>
          <p:cNvPr id="5" name="Picture 4" descr="The Hannover Merzbau (1933) by Kurt Schwitters.">
            <a:extLst>
              <a:ext uri="{FF2B5EF4-FFF2-40B4-BE49-F238E27FC236}">
                <a16:creationId xmlns:a16="http://schemas.microsoft.com/office/drawing/2014/main" id="{FDCB4E95-AD94-0245-9903-0C78FAA34A9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38069" y="4508553"/>
            <a:ext cx="2033786" cy="2224755"/>
          </a:xfrm>
          <a:prstGeom prst="rect">
            <a:avLst/>
          </a:prstGeom>
          <a:noFill/>
          <a:ln>
            <a:noFill/>
          </a:ln>
        </p:spPr>
      </p:pic>
      <p:sp>
        <p:nvSpPr>
          <p:cNvPr id="6" name="TextBox 5">
            <a:extLst>
              <a:ext uri="{FF2B5EF4-FFF2-40B4-BE49-F238E27FC236}">
                <a16:creationId xmlns:a16="http://schemas.microsoft.com/office/drawing/2014/main" id="{EA45A378-F892-5846-AB74-D5F352A609AD}"/>
              </a:ext>
            </a:extLst>
          </p:cNvPr>
          <p:cNvSpPr txBox="1"/>
          <p:nvPr/>
        </p:nvSpPr>
        <p:spPr>
          <a:xfrm>
            <a:off x="8215745" y="2354118"/>
            <a:ext cx="3657600" cy="2585323"/>
          </a:xfrm>
          <a:prstGeom prst="rect">
            <a:avLst/>
          </a:prstGeom>
          <a:noFill/>
        </p:spPr>
        <p:txBody>
          <a:bodyPr wrap="square" rtlCol="0">
            <a:spAutoFit/>
          </a:bodyPr>
          <a:lstStyle/>
          <a:p>
            <a:r>
              <a:rPr lang="en-US" dirty="0"/>
              <a:t>Doris Salcedo</a:t>
            </a:r>
          </a:p>
          <a:p>
            <a:endParaRPr lang="en-US" dirty="0"/>
          </a:p>
          <a:p>
            <a:r>
              <a:rPr lang="en-GB" sz="1400" dirty="0"/>
              <a:t>Utilising the facade of Bogotá’s Palace of Justice as her canvas, Colombian installation artist Doris Salcedo’s immense work </a:t>
            </a:r>
            <a:r>
              <a:rPr lang="en-GB" sz="1400" i="1" dirty="0" err="1"/>
              <a:t>Noviembre</a:t>
            </a:r>
            <a:r>
              <a:rPr lang="en-GB" sz="1400" i="1" dirty="0"/>
              <a:t> 6 y 7  </a:t>
            </a:r>
            <a:r>
              <a:rPr lang="en-GB" sz="1400" dirty="0"/>
              <a:t>(2002) was an act of remembrance for the 17th anniversary of the </a:t>
            </a:r>
            <a:r>
              <a:rPr lang="en-GB" sz="1400" dirty="0" err="1"/>
              <a:t>seige</a:t>
            </a:r>
            <a:r>
              <a:rPr lang="en-GB" sz="1400" dirty="0"/>
              <a:t> of the Palace by M-19 guerrillas and the government’s subsequent counterattack in 1985. </a:t>
            </a:r>
            <a:endParaRPr lang="en-US" sz="1400" dirty="0"/>
          </a:p>
        </p:txBody>
      </p:sp>
      <p:pic>
        <p:nvPicPr>
          <p:cNvPr id="7" name="Picture 6" descr="Noviembre 6 y 7 (2002) by Doris Salcedo.">
            <a:extLst>
              <a:ext uri="{FF2B5EF4-FFF2-40B4-BE49-F238E27FC236}">
                <a16:creationId xmlns:a16="http://schemas.microsoft.com/office/drawing/2014/main" id="{63CE6C00-A332-854C-8AF9-E5E9C082B6E6}"/>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94073" y="4939440"/>
            <a:ext cx="1688696" cy="1918559"/>
          </a:xfrm>
          <a:prstGeom prst="rect">
            <a:avLst/>
          </a:prstGeom>
          <a:noFill/>
          <a:ln>
            <a:noFill/>
          </a:ln>
        </p:spPr>
      </p:pic>
      <p:pic>
        <p:nvPicPr>
          <p:cNvPr id="8" name="Picture 7" descr="Image result for doris salcedo installation art">
            <a:extLst>
              <a:ext uri="{FF2B5EF4-FFF2-40B4-BE49-F238E27FC236}">
                <a16:creationId xmlns:a16="http://schemas.microsoft.com/office/drawing/2014/main" id="{413439DB-B2B6-2941-9D71-BB145CA454B4}"/>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9722153" y="4939440"/>
            <a:ext cx="2111808" cy="1496060"/>
          </a:xfrm>
          <a:prstGeom prst="rect">
            <a:avLst/>
          </a:prstGeom>
          <a:noFill/>
          <a:ln>
            <a:noFill/>
          </a:ln>
        </p:spPr>
      </p:pic>
    </p:spTree>
    <p:extLst>
      <p:ext uri="{BB962C8B-B14F-4D97-AF65-F5344CB8AC3E}">
        <p14:creationId xmlns:p14="http://schemas.microsoft.com/office/powerpoint/2010/main" val="3912620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C136E-BBA3-FF49-99A0-C869AE506371}"/>
              </a:ext>
            </a:extLst>
          </p:cNvPr>
          <p:cNvSpPr>
            <a:spLocks noGrp="1"/>
          </p:cNvSpPr>
          <p:nvPr>
            <p:ph type="title"/>
          </p:nvPr>
        </p:nvSpPr>
        <p:spPr/>
        <p:txBody>
          <a:bodyPr/>
          <a:lstStyle/>
          <a:p>
            <a:r>
              <a:rPr lang="en-US" dirty="0"/>
              <a:t>Installation art </a:t>
            </a:r>
          </a:p>
        </p:txBody>
      </p:sp>
      <p:sp>
        <p:nvSpPr>
          <p:cNvPr id="3" name="Content Placeholder 2">
            <a:extLst>
              <a:ext uri="{FF2B5EF4-FFF2-40B4-BE49-F238E27FC236}">
                <a16:creationId xmlns:a16="http://schemas.microsoft.com/office/drawing/2014/main" id="{57A8479E-4177-E44C-94D6-61B982DF450B}"/>
              </a:ext>
            </a:extLst>
          </p:cNvPr>
          <p:cNvSpPr>
            <a:spLocks noGrp="1"/>
          </p:cNvSpPr>
          <p:nvPr>
            <p:ph idx="1"/>
          </p:nvPr>
        </p:nvSpPr>
        <p:spPr>
          <a:xfrm>
            <a:off x="268942" y="2065618"/>
            <a:ext cx="4141695" cy="3416300"/>
          </a:xfrm>
        </p:spPr>
        <p:txBody>
          <a:bodyPr>
            <a:normAutofit/>
          </a:bodyPr>
          <a:lstStyle/>
          <a:p>
            <a:pPr marL="0" indent="0">
              <a:buNone/>
            </a:pPr>
            <a:r>
              <a:rPr lang="en-US" dirty="0"/>
              <a:t>Thomas Hirschhorn</a:t>
            </a:r>
          </a:p>
          <a:p>
            <a:pPr marL="0" indent="0">
              <a:buNone/>
            </a:pPr>
            <a:r>
              <a:rPr lang="en-GB" sz="1200" dirty="0"/>
              <a:t>Creating political statements out of mundane, everyday craft materials, Swiss artist Thomas Hirschhorn’s installation art and public pieces are legendary for the amount of attention they receive. Hirschhorn’s sculptural constructions made of mass goods reference the work of radical theorists such as Gilles Deleuze and Georges </a:t>
            </a:r>
            <a:r>
              <a:rPr lang="en-GB" sz="1200" dirty="0" err="1"/>
              <a:t>Bataille’s</a:t>
            </a:r>
            <a:r>
              <a:rPr lang="en-GB" sz="1200" dirty="0"/>
              <a:t> beliefs on capitalism and consumerism </a:t>
            </a:r>
            <a:endParaRPr lang="en-US" sz="1200" dirty="0"/>
          </a:p>
        </p:txBody>
      </p:sp>
      <p:pic>
        <p:nvPicPr>
          <p:cNvPr id="4" name="Picture 3" descr="Image result for thomas hirschhorn">
            <a:extLst>
              <a:ext uri="{FF2B5EF4-FFF2-40B4-BE49-F238E27FC236}">
                <a16:creationId xmlns:a16="http://schemas.microsoft.com/office/drawing/2014/main" id="{5B49F2CE-A165-734C-837B-5439DFFAA24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68942" y="4092035"/>
            <a:ext cx="1721223" cy="1389884"/>
          </a:xfrm>
          <a:prstGeom prst="rect">
            <a:avLst/>
          </a:prstGeom>
          <a:noFill/>
          <a:ln>
            <a:noFill/>
          </a:ln>
        </p:spPr>
      </p:pic>
      <p:pic>
        <p:nvPicPr>
          <p:cNvPr id="5" name="Picture 4" descr="Image result for thomas hirschhorn">
            <a:extLst>
              <a:ext uri="{FF2B5EF4-FFF2-40B4-BE49-F238E27FC236}">
                <a16:creationId xmlns:a16="http://schemas.microsoft.com/office/drawing/2014/main" id="{CA0B7041-8CBC-964A-9B3D-B644BF1C972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089451" y="4092035"/>
            <a:ext cx="2354281" cy="1810162"/>
          </a:xfrm>
          <a:prstGeom prst="rect">
            <a:avLst/>
          </a:prstGeom>
          <a:noFill/>
          <a:ln>
            <a:noFill/>
          </a:ln>
        </p:spPr>
      </p:pic>
      <p:pic>
        <p:nvPicPr>
          <p:cNvPr id="6" name="Picture 5" descr="Image result for thomas hirschhorn">
            <a:extLst>
              <a:ext uri="{FF2B5EF4-FFF2-40B4-BE49-F238E27FC236}">
                <a16:creationId xmlns:a16="http://schemas.microsoft.com/office/drawing/2014/main" id="{01533824-F700-D645-93B2-E373052D31BD}"/>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21703" y="5481918"/>
            <a:ext cx="1668462" cy="1259896"/>
          </a:xfrm>
          <a:prstGeom prst="rect">
            <a:avLst/>
          </a:prstGeom>
          <a:noFill/>
          <a:ln>
            <a:noFill/>
          </a:ln>
        </p:spPr>
      </p:pic>
      <p:sp>
        <p:nvSpPr>
          <p:cNvPr id="7" name="TextBox 6">
            <a:extLst>
              <a:ext uri="{FF2B5EF4-FFF2-40B4-BE49-F238E27FC236}">
                <a16:creationId xmlns:a16="http://schemas.microsoft.com/office/drawing/2014/main" id="{DA28FD0E-D24F-FD45-8026-B986B02B1A72}"/>
              </a:ext>
            </a:extLst>
          </p:cNvPr>
          <p:cNvSpPr txBox="1"/>
          <p:nvPr/>
        </p:nvSpPr>
        <p:spPr>
          <a:xfrm>
            <a:off x="4706471" y="2393576"/>
            <a:ext cx="3496235" cy="4616648"/>
          </a:xfrm>
          <a:prstGeom prst="rect">
            <a:avLst/>
          </a:prstGeom>
          <a:noFill/>
        </p:spPr>
        <p:txBody>
          <a:bodyPr wrap="square" rtlCol="0">
            <a:spAutoFit/>
          </a:bodyPr>
          <a:lstStyle/>
          <a:p>
            <a:r>
              <a:rPr lang="en-US" dirty="0"/>
              <a:t>Camille </a:t>
            </a:r>
            <a:r>
              <a:rPr lang="en-US" dirty="0" err="1"/>
              <a:t>Walala</a:t>
            </a:r>
            <a:endParaRPr lang="en-US" dirty="0"/>
          </a:p>
          <a:p>
            <a:endParaRPr lang="en-US" dirty="0"/>
          </a:p>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Walala</a:t>
            </a:r>
            <a:r>
              <a:rPr lang="en-GB" sz="1200" dirty="0">
                <a:latin typeface="Arial" panose="020B0604020202020204" pitchFamily="34" charset="0"/>
                <a:cs typeface="Arial" panose="020B0604020202020204" pitchFamily="34" charset="0"/>
              </a:rPr>
              <a:t> has set out to create a temple to wonder in which visitors can unleash their inner child and lose themselves in </a:t>
            </a:r>
            <a:r>
              <a:rPr lang="en-GB" sz="1200" dirty="0" err="1">
                <a:latin typeface="Arial" panose="020B0604020202020204" pitchFamily="34" charset="0"/>
                <a:cs typeface="Arial" panose="020B0604020202020204" pitchFamily="34" charset="0"/>
              </a:rPr>
              <a:t>color</a:t>
            </a:r>
            <a:r>
              <a:rPr lang="en-GB" sz="1200" dirty="0">
                <a:latin typeface="Arial" panose="020B0604020202020204" pitchFamily="34" charset="0"/>
                <a:cs typeface="Arial" panose="020B0604020202020204" pitchFamily="34" charset="0"/>
              </a:rPr>
              <a:t> and pattern,” said the gallery.</a:t>
            </a:r>
          </a:p>
          <a:p>
            <a:r>
              <a:rPr lang="en-GB" sz="1200" dirty="0">
                <a:latin typeface="Arial" panose="020B0604020202020204" pitchFamily="34" charset="0"/>
                <a:cs typeface="Arial" panose="020B0604020202020204" pitchFamily="34" charset="0"/>
              </a:rPr>
              <a:t>Walls covered in bold </a:t>
            </a:r>
            <a:r>
              <a:rPr lang="en-GB" sz="1200" b="1" dirty="0">
                <a:latin typeface="Arial" panose="020B0604020202020204" pitchFamily="34" charset="0"/>
                <a:cs typeface="Arial" panose="020B0604020202020204" pitchFamily="34" charset="0"/>
              </a:rPr>
              <a:t>geometric patterns</a:t>
            </a:r>
            <a:r>
              <a:rPr lang="en-GB" sz="1200" dirty="0">
                <a:latin typeface="Arial" panose="020B0604020202020204" pitchFamily="34" charset="0"/>
                <a:cs typeface="Arial" panose="020B0604020202020204" pitchFamily="34" charset="0"/>
              </a:rPr>
              <a:t>, mirrors, and bright hues, the</a:t>
            </a:r>
            <a:r>
              <a:rPr lang="en-GB" sz="1200" b="1" dirty="0">
                <a:latin typeface="Arial" panose="020B0604020202020204" pitchFamily="34" charset="0"/>
                <a:cs typeface="Arial" panose="020B0604020202020204" pitchFamily="34" charset="0"/>
              </a:rPr>
              <a:t> interactive installation</a:t>
            </a:r>
            <a:r>
              <a:rPr lang="en-GB" sz="1200" dirty="0">
                <a:latin typeface="Arial" panose="020B0604020202020204" pitchFamily="34" charset="0"/>
                <a:cs typeface="Arial" panose="020B0604020202020204" pitchFamily="34" charset="0"/>
              </a:rPr>
              <a:t> explores ideas of art, wellbeing and human scale and invites visitors of all ages to explore the space.</a:t>
            </a:r>
          </a:p>
          <a:p>
            <a:r>
              <a:rPr lang="en-GB" sz="1200" dirty="0"/>
              <a:t>The heart of the </a:t>
            </a:r>
            <a:r>
              <a:rPr lang="en-GB" sz="1200" b="1" dirty="0"/>
              <a:t>contemporary art installation</a:t>
            </a:r>
            <a:r>
              <a:rPr lang="en-GB" sz="1200" dirty="0"/>
              <a:t> is a puzzle, three-dimensional game where visitors will be confronted with a challenge exploring </a:t>
            </a:r>
            <a:r>
              <a:rPr lang="en-GB" sz="1200" dirty="0" err="1"/>
              <a:t>colors</a:t>
            </a:r>
            <a:r>
              <a:rPr lang="en-GB" sz="1200" dirty="0"/>
              <a:t>, patterns, shapes, and scales.</a:t>
            </a:r>
            <a:br>
              <a:rPr lang="en-GB" sz="1200" dirty="0"/>
            </a:br>
            <a:r>
              <a:rPr lang="en-GB" sz="1200" dirty="0"/>
              <a:t>“The layout of the installation playfully mirrors the shape of the building and its components are positioned in response to the mapping of the building and the peninsula around it,” said the gallery</a:t>
            </a:r>
          </a:p>
          <a:p>
            <a:endParaRPr lang="en-GB" sz="1200" dirty="0">
              <a:latin typeface="Arial" panose="020B0604020202020204" pitchFamily="34" charset="0"/>
              <a:cs typeface="Arial" panose="020B0604020202020204" pitchFamily="34" charset="0"/>
            </a:endParaRPr>
          </a:p>
          <a:p>
            <a:endParaRPr lang="en-US" dirty="0"/>
          </a:p>
        </p:txBody>
      </p:sp>
      <p:pic>
        <p:nvPicPr>
          <p:cNvPr id="8" name="Picture 7" descr="art installation Playful Art Installation by Graphic Artist Camille Walala camille walala installation 7">
            <a:extLst>
              <a:ext uri="{FF2B5EF4-FFF2-40B4-BE49-F238E27FC236}">
                <a16:creationId xmlns:a16="http://schemas.microsoft.com/office/drawing/2014/main" id="{BFD16883-13DA-9C4F-BE82-980AFFA9782D}"/>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02706" y="2393576"/>
            <a:ext cx="1713661" cy="1936377"/>
          </a:xfrm>
          <a:prstGeom prst="rect">
            <a:avLst/>
          </a:prstGeom>
          <a:noFill/>
          <a:ln>
            <a:noFill/>
          </a:ln>
        </p:spPr>
      </p:pic>
      <p:pic>
        <p:nvPicPr>
          <p:cNvPr id="9" name="Picture 8" descr="Playful Art Installation by Graphic Artist Camille Walala art installation Playful Art Installation by Graphic Artist Camille Walala camille walala installation 11">
            <a:extLst>
              <a:ext uri="{FF2B5EF4-FFF2-40B4-BE49-F238E27FC236}">
                <a16:creationId xmlns:a16="http://schemas.microsoft.com/office/drawing/2014/main" id="{88FD21B8-834D-2948-9565-5FADE5AD3BE6}"/>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916366" y="2426223"/>
            <a:ext cx="2275633" cy="1665812"/>
          </a:xfrm>
          <a:prstGeom prst="rect">
            <a:avLst/>
          </a:prstGeom>
          <a:noFill/>
          <a:ln>
            <a:noFill/>
          </a:ln>
        </p:spPr>
      </p:pic>
      <p:pic>
        <p:nvPicPr>
          <p:cNvPr id="10" name="Picture 9" descr="Image result for installation art">
            <a:extLst>
              <a:ext uri="{FF2B5EF4-FFF2-40B4-BE49-F238E27FC236}">
                <a16:creationId xmlns:a16="http://schemas.microsoft.com/office/drawing/2014/main" id="{911E6D9C-4D9E-EE4C-A05E-64762D3FE777}"/>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0074909" y="4124682"/>
            <a:ext cx="2117090" cy="2646680"/>
          </a:xfrm>
          <a:prstGeom prst="rect">
            <a:avLst/>
          </a:prstGeom>
          <a:noFill/>
          <a:ln>
            <a:noFill/>
          </a:ln>
        </p:spPr>
      </p:pic>
      <p:pic>
        <p:nvPicPr>
          <p:cNvPr id="11" name="Picture 10" descr="art installation Playful Art Installation by Graphic Artist Camille Walala camille walala installation 8">
            <a:extLst>
              <a:ext uri="{FF2B5EF4-FFF2-40B4-BE49-F238E27FC236}">
                <a16:creationId xmlns:a16="http://schemas.microsoft.com/office/drawing/2014/main" id="{999D7DB5-A346-0344-B13A-0123BB5478A0}"/>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8446118" y="4379784"/>
            <a:ext cx="1628791" cy="1522413"/>
          </a:xfrm>
          <a:prstGeom prst="rect">
            <a:avLst/>
          </a:prstGeom>
          <a:noFill/>
          <a:ln>
            <a:noFill/>
          </a:ln>
        </p:spPr>
      </p:pic>
    </p:spTree>
    <p:extLst>
      <p:ext uri="{BB962C8B-B14F-4D97-AF65-F5344CB8AC3E}">
        <p14:creationId xmlns:p14="http://schemas.microsoft.com/office/powerpoint/2010/main" val="3246734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540D6FF3-D630-3348-AE84-85BB2AD5FACF}"/>
              </a:ext>
            </a:extLst>
          </p:cNvPr>
          <p:cNvSpPr>
            <a:spLocks noGrp="1"/>
          </p:cNvSpPr>
          <p:nvPr>
            <p:ph type="title"/>
          </p:nvPr>
        </p:nvSpPr>
        <p:spPr>
          <a:xfrm>
            <a:off x="639098" y="629265"/>
            <a:ext cx="6072776" cy="1622322"/>
          </a:xfrm>
        </p:spPr>
        <p:txBody>
          <a:bodyPr>
            <a:normAutofit/>
          </a:bodyPr>
          <a:lstStyle/>
          <a:p>
            <a:r>
              <a:rPr lang="en-GB">
                <a:solidFill>
                  <a:srgbClr val="FFFFFF"/>
                </a:solidFill>
              </a:rPr>
              <a:t>Bogi Fabian </a:t>
            </a:r>
            <a:endParaRPr lang="en-US">
              <a:solidFill>
                <a:srgbClr val="FFFFFF"/>
              </a:solidFill>
            </a:endParaRPr>
          </a:p>
        </p:txBody>
      </p:sp>
      <p:pic>
        <p:nvPicPr>
          <p:cNvPr id="6" name="Picture 5">
            <a:extLst>
              <a:ext uri="{FF2B5EF4-FFF2-40B4-BE49-F238E27FC236}">
                <a16:creationId xmlns:a16="http://schemas.microsoft.com/office/drawing/2014/main" id="{E1BBA413-0238-254E-8652-2280EA8D96F9}"/>
              </a:ext>
            </a:extLst>
          </p:cNvPr>
          <p:cNvPicPr>
            <a:picLocks noChangeAspect="1"/>
          </p:cNvPicPr>
          <p:nvPr/>
        </p:nvPicPr>
        <p:blipFill rotWithShape="1">
          <a:blip r:embed="rId2"/>
          <a:srcRect l="4687" r="-3" b="-3"/>
          <a:stretch/>
        </p:blipFill>
        <p:spPr>
          <a:xfrm>
            <a:off x="6879049" y="480060"/>
            <a:ext cx="4825273" cy="2948940"/>
          </a:xfrm>
          <a:custGeom>
            <a:avLst/>
            <a:gdLst/>
            <a:ahLst/>
            <a:cxnLst/>
            <a:rect l="l" t="t" r="r" b="b"/>
            <a:pathLst>
              <a:path w="4825273" h="2948940">
                <a:moveTo>
                  <a:pt x="0" y="0"/>
                </a:moveTo>
                <a:lnTo>
                  <a:pt x="2646616" y="0"/>
                </a:lnTo>
                <a:lnTo>
                  <a:pt x="4664497" y="0"/>
                </a:lnTo>
                <a:lnTo>
                  <a:pt x="4825273" y="0"/>
                </a:lnTo>
                <a:lnTo>
                  <a:pt x="4825273"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p:spPr>
      </p:pic>
      <p:sp>
        <p:nvSpPr>
          <p:cNvPr id="20" name="Rectangle 1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35391A5-541A-8545-8601-13EFD1939C6D}"/>
              </a:ext>
            </a:extLst>
          </p:cNvPr>
          <p:cNvSpPr>
            <a:spLocks noGrp="1"/>
          </p:cNvSpPr>
          <p:nvPr>
            <p:ph idx="1"/>
          </p:nvPr>
        </p:nvSpPr>
        <p:spPr>
          <a:xfrm>
            <a:off x="639098" y="2418735"/>
            <a:ext cx="6072776" cy="3811740"/>
          </a:xfrm>
        </p:spPr>
        <p:txBody>
          <a:bodyPr anchor="ctr">
            <a:normAutofit/>
          </a:bodyPr>
          <a:lstStyle/>
          <a:p>
            <a:pPr>
              <a:lnSpc>
                <a:spcPct val="90000"/>
              </a:lnSpc>
            </a:pPr>
            <a:r>
              <a:rPr lang="en-GB" sz="1500">
                <a:solidFill>
                  <a:srgbClr val="FFFFFF"/>
                </a:solidFill>
              </a:rPr>
              <a:t>Fabian is a Vienna based artist who paints murals that look different under three different lighting conditions. It the daylight, in the dark and under UV light. </a:t>
            </a:r>
          </a:p>
          <a:p>
            <a:pPr>
              <a:lnSpc>
                <a:spcPct val="90000"/>
              </a:lnSpc>
            </a:pPr>
            <a:r>
              <a:rPr lang="en-GB" sz="1500">
                <a:solidFill>
                  <a:srgbClr val="FFFFFF"/>
                </a:solidFill>
              </a:rPr>
              <a:t>Her dream like cosmic murals are fully revealed under black light when they fully glow. </a:t>
            </a:r>
          </a:p>
          <a:p>
            <a:pPr>
              <a:lnSpc>
                <a:spcPct val="90000"/>
              </a:lnSpc>
            </a:pPr>
            <a:r>
              <a:rPr lang="en-GB" sz="1500">
                <a:solidFill>
                  <a:srgbClr val="FFFFFF"/>
                </a:solidFill>
              </a:rPr>
              <a:t>She paints rooms and floors to transform them and also creates installations that transform in the dark. </a:t>
            </a:r>
          </a:p>
          <a:p>
            <a:pPr>
              <a:lnSpc>
                <a:spcPct val="90000"/>
              </a:lnSpc>
            </a:pPr>
            <a:r>
              <a:rPr lang="en-GB" sz="1500">
                <a:solidFill>
                  <a:srgbClr val="FFFFFF"/>
                </a:solidFill>
              </a:rPr>
              <a:t>I have taken inspiration from her work with using a paint that can be concealed under normal light but then reveals its true self under black light or in the dark. This can help me to make a normal situation to someone who doesn’t have autism reveal what it may be like for someone who has autism and help them learn about autism by walking through rooms and with the switch of a light show a completely different atmosphere. </a:t>
            </a:r>
          </a:p>
        </p:txBody>
      </p:sp>
      <p:pic>
        <p:nvPicPr>
          <p:cNvPr id="9" name="Picture 8">
            <a:extLst>
              <a:ext uri="{FF2B5EF4-FFF2-40B4-BE49-F238E27FC236}">
                <a16:creationId xmlns:a16="http://schemas.microsoft.com/office/drawing/2014/main" id="{CC119D5A-7013-1441-B6D0-DD20115DADE0}"/>
              </a:ext>
            </a:extLst>
          </p:cNvPr>
          <p:cNvPicPr>
            <a:picLocks noChangeAspect="1"/>
          </p:cNvPicPr>
          <p:nvPr/>
        </p:nvPicPr>
        <p:blipFill rotWithShape="1">
          <a:blip r:embed="rId3"/>
          <a:srcRect t="4281" r="4" b="3339"/>
          <a:stretch/>
        </p:blipFill>
        <p:spPr>
          <a:xfrm>
            <a:off x="6774510" y="3429000"/>
            <a:ext cx="4929808" cy="2948940"/>
          </a:xfrm>
          <a:custGeom>
            <a:avLst/>
            <a:gdLst/>
            <a:ahLst/>
            <a:cxnLst/>
            <a:rect l="l" t="t" r="r" b="b"/>
            <a:pathLst>
              <a:path w="4929808" h="2948940">
                <a:moveTo>
                  <a:pt x="325929" y="0"/>
                </a:moveTo>
                <a:lnTo>
                  <a:pt x="4929808" y="0"/>
                </a:lnTo>
                <a:lnTo>
                  <a:pt x="4929808" y="2948940"/>
                </a:lnTo>
                <a:lnTo>
                  <a:pt x="4769032" y="2948940"/>
                </a:lnTo>
                <a:lnTo>
                  <a:pt x="2751151" y="2948940"/>
                </a:lnTo>
                <a:lnTo>
                  <a:pt x="0" y="2948940"/>
                </a:lnTo>
                <a:lnTo>
                  <a:pt x="0" y="2948045"/>
                </a:lnTo>
                <a:lnTo>
                  <a:pt x="103291" y="2948045"/>
                </a:lnTo>
                <a:lnTo>
                  <a:pt x="112340" y="2889373"/>
                </a:lnTo>
                <a:lnTo>
                  <a:pt x="123631" y="2813097"/>
                </a:lnTo>
                <a:lnTo>
                  <a:pt x="135550" y="2722292"/>
                </a:lnTo>
                <a:lnTo>
                  <a:pt x="149820" y="2614536"/>
                </a:lnTo>
                <a:lnTo>
                  <a:pt x="164875" y="2495279"/>
                </a:lnTo>
                <a:lnTo>
                  <a:pt x="180714" y="2360888"/>
                </a:lnTo>
                <a:lnTo>
                  <a:pt x="197494" y="2214389"/>
                </a:lnTo>
                <a:lnTo>
                  <a:pt x="214273" y="2055177"/>
                </a:lnTo>
                <a:lnTo>
                  <a:pt x="231367" y="1885675"/>
                </a:lnTo>
                <a:lnTo>
                  <a:pt x="247205" y="1702854"/>
                </a:lnTo>
                <a:lnTo>
                  <a:pt x="262417" y="1511558"/>
                </a:lnTo>
                <a:lnTo>
                  <a:pt x="276217" y="1309365"/>
                </a:lnTo>
                <a:lnTo>
                  <a:pt x="289390" y="1098697"/>
                </a:lnTo>
                <a:lnTo>
                  <a:pt x="301779" y="878949"/>
                </a:lnTo>
                <a:lnTo>
                  <a:pt x="306170" y="766351"/>
                </a:lnTo>
                <a:lnTo>
                  <a:pt x="311031" y="651331"/>
                </a:lnTo>
                <a:lnTo>
                  <a:pt x="315579" y="534495"/>
                </a:lnTo>
                <a:lnTo>
                  <a:pt x="318558" y="417054"/>
                </a:lnTo>
                <a:lnTo>
                  <a:pt x="321224" y="297191"/>
                </a:lnTo>
                <a:lnTo>
                  <a:pt x="324047" y="176118"/>
                </a:lnTo>
                <a:lnTo>
                  <a:pt x="325929" y="52623"/>
                </a:lnTo>
                <a:close/>
              </a:path>
            </a:pathLst>
          </a:custGeom>
        </p:spPr>
      </p:pic>
    </p:spTree>
    <p:extLst>
      <p:ext uri="{BB962C8B-B14F-4D97-AF65-F5344CB8AC3E}">
        <p14:creationId xmlns:p14="http://schemas.microsoft.com/office/powerpoint/2010/main" val="49124183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7AA48BB-345F-4449-B735-21F048CF5704}"/>
              </a:ext>
            </a:extLst>
          </p:cNvPr>
          <p:cNvSpPr>
            <a:spLocks noGrp="1"/>
          </p:cNvSpPr>
          <p:nvPr>
            <p:ph type="title"/>
          </p:nvPr>
        </p:nvSpPr>
        <p:spPr>
          <a:xfrm>
            <a:off x="508512" y="227066"/>
            <a:ext cx="4177867" cy="1391692"/>
          </a:xfrm>
        </p:spPr>
        <p:txBody>
          <a:bodyPr>
            <a:normAutofit/>
          </a:bodyPr>
          <a:lstStyle/>
          <a:p>
            <a:r>
              <a:rPr lang="en-GB">
                <a:solidFill>
                  <a:schemeClr val="tx2"/>
                </a:solidFill>
              </a:rPr>
              <a:t>Festivals and lighting </a:t>
            </a:r>
            <a:endParaRPr lang="en-US">
              <a:solidFill>
                <a:schemeClr val="tx2"/>
              </a:solidFill>
            </a:endParaRPr>
          </a:p>
        </p:txBody>
      </p:sp>
      <p:sp>
        <p:nvSpPr>
          <p:cNvPr id="3" name="Content Placeholder 2">
            <a:extLst>
              <a:ext uri="{FF2B5EF4-FFF2-40B4-BE49-F238E27FC236}">
                <a16:creationId xmlns:a16="http://schemas.microsoft.com/office/drawing/2014/main" id="{D084B24A-E4D8-094C-9E99-32B12D4399B5}"/>
              </a:ext>
            </a:extLst>
          </p:cNvPr>
          <p:cNvSpPr>
            <a:spLocks noGrp="1"/>
          </p:cNvSpPr>
          <p:nvPr>
            <p:ph idx="1"/>
          </p:nvPr>
        </p:nvSpPr>
        <p:spPr>
          <a:xfrm>
            <a:off x="463587" y="1524399"/>
            <a:ext cx="4072673" cy="2412554"/>
          </a:xfrm>
        </p:spPr>
        <p:txBody>
          <a:bodyPr>
            <a:normAutofit/>
          </a:bodyPr>
          <a:lstStyle/>
          <a:p>
            <a:r>
              <a:rPr lang="en-GB"/>
              <a:t>I have looked at the boom town festival and the </a:t>
            </a:r>
            <a:r>
              <a:rPr lang="en-GB" err="1"/>
              <a:t>shambala</a:t>
            </a:r>
            <a:r>
              <a:rPr lang="en-GB"/>
              <a:t> festival</a:t>
            </a:r>
          </a:p>
          <a:p>
            <a:endParaRPr lang="en-GB"/>
          </a:p>
          <a:p>
            <a:r>
              <a:rPr lang="en-GB"/>
              <a:t>Looking these there’s a combination of lights and colours and different sets </a:t>
            </a:r>
            <a:endParaRPr lang="en-US"/>
          </a:p>
        </p:txBody>
      </p:sp>
      <p:pic>
        <p:nvPicPr>
          <p:cNvPr id="9" name="Picture 8">
            <a:extLst>
              <a:ext uri="{FF2B5EF4-FFF2-40B4-BE49-F238E27FC236}">
                <a16:creationId xmlns:a16="http://schemas.microsoft.com/office/drawing/2014/main" id="{35D7C96F-59CD-8E41-B04E-BBAAB6405509}"/>
              </a:ext>
            </a:extLst>
          </p:cNvPr>
          <p:cNvPicPr>
            <a:picLocks noChangeAspect="1"/>
          </p:cNvPicPr>
          <p:nvPr/>
        </p:nvPicPr>
        <p:blipFill rotWithShape="1">
          <a:blip r:embed="rId3"/>
          <a:srcRect l="13011" r="13193" b="-3"/>
          <a:stretch/>
        </p:blipFill>
        <p:spPr>
          <a:xfrm>
            <a:off x="5183114" y="433642"/>
            <a:ext cx="3292774" cy="2967319"/>
          </a:xfrm>
          <a:custGeom>
            <a:avLst/>
            <a:gdLst/>
            <a:ahLst/>
            <a:cxnLst/>
            <a:rect l="l" t="t" r="r" b="b"/>
            <a:pathLst>
              <a:path w="3292774" h="2967319">
                <a:moveTo>
                  <a:pt x="225406" y="0"/>
                </a:moveTo>
                <a:lnTo>
                  <a:pt x="3292774" y="0"/>
                </a:lnTo>
                <a:lnTo>
                  <a:pt x="3292774" y="2967319"/>
                </a:lnTo>
                <a:lnTo>
                  <a:pt x="941" y="2967319"/>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pic>
        <p:nvPicPr>
          <p:cNvPr id="12" name="Picture 11">
            <a:extLst>
              <a:ext uri="{FF2B5EF4-FFF2-40B4-BE49-F238E27FC236}">
                <a16:creationId xmlns:a16="http://schemas.microsoft.com/office/drawing/2014/main" id="{BAAB060D-FC7E-F442-845B-9D1C64BA7E3F}"/>
              </a:ext>
            </a:extLst>
          </p:cNvPr>
          <p:cNvPicPr>
            <a:picLocks noChangeAspect="1"/>
          </p:cNvPicPr>
          <p:nvPr/>
        </p:nvPicPr>
        <p:blipFill rotWithShape="1">
          <a:blip r:embed="rId4"/>
          <a:srcRect l="18008" r="8935" b="4"/>
          <a:stretch/>
        </p:blipFill>
        <p:spPr>
          <a:xfrm>
            <a:off x="8520812" y="433641"/>
            <a:ext cx="3247855" cy="2967319"/>
          </a:xfrm>
          <a:prstGeom prst="rect">
            <a:avLst/>
          </a:prstGeom>
        </p:spPr>
      </p:pic>
      <p:pic>
        <p:nvPicPr>
          <p:cNvPr id="6" name="Picture 5">
            <a:extLst>
              <a:ext uri="{FF2B5EF4-FFF2-40B4-BE49-F238E27FC236}">
                <a16:creationId xmlns:a16="http://schemas.microsoft.com/office/drawing/2014/main" id="{C096DFE0-3ECC-1644-9895-DD47460C9817}"/>
              </a:ext>
            </a:extLst>
          </p:cNvPr>
          <p:cNvPicPr>
            <a:picLocks noChangeAspect="1"/>
          </p:cNvPicPr>
          <p:nvPr/>
        </p:nvPicPr>
        <p:blipFill rotWithShape="1">
          <a:blip r:embed="rId5"/>
          <a:srcRect l="10090" r="17223" b="-3"/>
          <a:stretch/>
        </p:blipFill>
        <p:spPr>
          <a:xfrm>
            <a:off x="5184055" y="3434824"/>
            <a:ext cx="3291832" cy="3011751"/>
          </a:xfrm>
          <a:custGeom>
            <a:avLst/>
            <a:gdLst/>
            <a:ahLst/>
            <a:cxnLst/>
            <a:rect l="l" t="t" r="r" b="b"/>
            <a:pathLst>
              <a:path w="3291832" h="3011751">
                <a:moveTo>
                  <a:pt x="0" y="0"/>
                </a:moveTo>
                <a:lnTo>
                  <a:pt x="3291832" y="0"/>
                </a:lnTo>
                <a:lnTo>
                  <a:pt x="3291832" y="3011751"/>
                </a:lnTo>
                <a:lnTo>
                  <a:pt x="225659" y="3011751"/>
                </a:lnTo>
                <a:lnTo>
                  <a:pt x="213588" y="2933486"/>
                </a:lnTo>
                <a:lnTo>
                  <a:pt x="202297" y="2857210"/>
                </a:lnTo>
                <a:lnTo>
                  <a:pt x="190379" y="2766405"/>
                </a:lnTo>
                <a:lnTo>
                  <a:pt x="176108" y="2658649"/>
                </a:lnTo>
                <a:lnTo>
                  <a:pt x="161054" y="2539392"/>
                </a:lnTo>
                <a:lnTo>
                  <a:pt x="145215" y="2405001"/>
                </a:lnTo>
                <a:lnTo>
                  <a:pt x="128435" y="2258502"/>
                </a:lnTo>
                <a:lnTo>
                  <a:pt x="111655" y="2099290"/>
                </a:lnTo>
                <a:lnTo>
                  <a:pt x="94562" y="1929788"/>
                </a:lnTo>
                <a:lnTo>
                  <a:pt x="78723" y="1746967"/>
                </a:lnTo>
                <a:lnTo>
                  <a:pt x="63512" y="1555671"/>
                </a:lnTo>
                <a:lnTo>
                  <a:pt x="49711" y="1353478"/>
                </a:lnTo>
                <a:lnTo>
                  <a:pt x="36539" y="1142810"/>
                </a:lnTo>
                <a:lnTo>
                  <a:pt x="24150" y="923062"/>
                </a:lnTo>
                <a:lnTo>
                  <a:pt x="19759" y="810464"/>
                </a:lnTo>
                <a:lnTo>
                  <a:pt x="14897" y="695444"/>
                </a:lnTo>
                <a:lnTo>
                  <a:pt x="10350" y="578608"/>
                </a:lnTo>
                <a:lnTo>
                  <a:pt x="7370" y="461167"/>
                </a:lnTo>
                <a:lnTo>
                  <a:pt x="4704" y="341304"/>
                </a:lnTo>
                <a:lnTo>
                  <a:pt x="1881" y="220231"/>
                </a:lnTo>
                <a:lnTo>
                  <a:pt x="0" y="96736"/>
                </a:lnTo>
                <a:close/>
              </a:path>
            </a:pathLst>
          </a:custGeom>
        </p:spPr>
      </p:pic>
      <p:sp>
        <p:nvSpPr>
          <p:cNvPr id="26"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623800" y="184530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14" name="Picture 13">
            <a:extLst>
              <a:ext uri="{FF2B5EF4-FFF2-40B4-BE49-F238E27FC236}">
                <a16:creationId xmlns:a16="http://schemas.microsoft.com/office/drawing/2014/main" id="{20378FBD-E289-784B-9649-33C00F7CB5A4}"/>
              </a:ext>
            </a:extLst>
          </p:cNvPr>
          <p:cNvPicPr>
            <a:picLocks noChangeAspect="1"/>
          </p:cNvPicPr>
          <p:nvPr/>
        </p:nvPicPr>
        <p:blipFill rotWithShape="1">
          <a:blip r:embed="rId6"/>
          <a:srcRect l="14184" r="15000" b="-1"/>
          <a:stretch/>
        </p:blipFill>
        <p:spPr>
          <a:xfrm>
            <a:off x="8520812" y="3444452"/>
            <a:ext cx="3231478" cy="3011750"/>
          </a:xfrm>
          <a:prstGeom prst="rect">
            <a:avLst/>
          </a:prstGeom>
        </p:spPr>
      </p:pic>
      <p:pic>
        <p:nvPicPr>
          <p:cNvPr id="18" name="Picture 17">
            <a:extLst>
              <a:ext uri="{FF2B5EF4-FFF2-40B4-BE49-F238E27FC236}">
                <a16:creationId xmlns:a16="http://schemas.microsoft.com/office/drawing/2014/main" id="{D1B0A661-DF17-4D45-B92B-D52FB087F1E0}"/>
              </a:ext>
            </a:extLst>
          </p:cNvPr>
          <p:cNvPicPr>
            <a:picLocks noChangeAspect="1"/>
          </p:cNvPicPr>
          <p:nvPr/>
        </p:nvPicPr>
        <p:blipFill>
          <a:blip r:embed="rId7"/>
          <a:stretch>
            <a:fillRect/>
          </a:stretch>
        </p:blipFill>
        <p:spPr>
          <a:xfrm>
            <a:off x="977732" y="3974183"/>
            <a:ext cx="4072673" cy="2714436"/>
          </a:xfrm>
          <a:prstGeom prst="rect">
            <a:avLst/>
          </a:prstGeom>
        </p:spPr>
      </p:pic>
    </p:spTree>
    <p:extLst>
      <p:ext uri="{BB962C8B-B14F-4D97-AF65-F5344CB8AC3E}">
        <p14:creationId xmlns:p14="http://schemas.microsoft.com/office/powerpoint/2010/main" val="3953795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4542088-5FDF-2E48-A074-B6F0398E042F}"/>
              </a:ext>
            </a:extLst>
          </p:cNvPr>
          <p:cNvPicPr>
            <a:picLocks noChangeAspect="1"/>
          </p:cNvPicPr>
          <p:nvPr/>
        </p:nvPicPr>
        <p:blipFill rotWithShape="1">
          <a:blip r:embed="rId4"/>
          <a:srcRect l="12698" r="28661" b="-3"/>
          <a:stretch/>
        </p:blipFill>
        <p:spPr>
          <a:xfrm>
            <a:off x="467933" y="469953"/>
            <a:ext cx="3808245" cy="4267573"/>
          </a:xfrm>
          <a:prstGeom prst="rect">
            <a:avLst/>
          </a:prstGeom>
        </p:spPr>
      </p:pic>
      <p:pic>
        <p:nvPicPr>
          <p:cNvPr id="10" name="Picture 9">
            <a:extLst>
              <a:ext uri="{FF2B5EF4-FFF2-40B4-BE49-F238E27FC236}">
                <a16:creationId xmlns:a16="http://schemas.microsoft.com/office/drawing/2014/main" id="{EA0E06D5-07A5-3D4B-94D6-91897097EE69}"/>
              </a:ext>
            </a:extLst>
          </p:cNvPr>
          <p:cNvPicPr>
            <a:picLocks noChangeAspect="1"/>
          </p:cNvPicPr>
          <p:nvPr/>
        </p:nvPicPr>
        <p:blipFill rotWithShape="1">
          <a:blip r:embed="rId5"/>
          <a:srcRect l="29724" r="12542" b="-2"/>
          <a:stretch/>
        </p:blipFill>
        <p:spPr>
          <a:xfrm>
            <a:off x="4276179" y="469951"/>
            <a:ext cx="3639642" cy="4195163"/>
          </a:xfrm>
          <a:prstGeom prst="rect">
            <a:avLst/>
          </a:prstGeom>
        </p:spPr>
      </p:pic>
      <p:pic>
        <p:nvPicPr>
          <p:cNvPr id="8" name="Picture 7">
            <a:extLst>
              <a:ext uri="{FF2B5EF4-FFF2-40B4-BE49-F238E27FC236}">
                <a16:creationId xmlns:a16="http://schemas.microsoft.com/office/drawing/2014/main" id="{221DAB3B-E1ED-F244-BF43-4AB2C4AEA6D2}"/>
              </a:ext>
            </a:extLst>
          </p:cNvPr>
          <p:cNvPicPr>
            <a:picLocks noChangeAspect="1"/>
          </p:cNvPicPr>
          <p:nvPr/>
        </p:nvPicPr>
        <p:blipFill rotWithShape="1">
          <a:blip r:embed="rId6"/>
          <a:srcRect l="27247" r="17482"/>
          <a:stretch/>
        </p:blipFill>
        <p:spPr>
          <a:xfrm>
            <a:off x="7975026" y="469951"/>
            <a:ext cx="3739890" cy="4195163"/>
          </a:xfrm>
          <a:prstGeom prst="rect">
            <a:avLst/>
          </a:prstGeom>
        </p:spPr>
      </p:pic>
      <p:sp>
        <p:nvSpPr>
          <p:cNvPr id="4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43" name="Freeform: Shape 42">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5"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AF431C48-F8FE-D948-B99B-A3871E8363AB}"/>
              </a:ext>
            </a:extLst>
          </p:cNvPr>
          <p:cNvSpPr>
            <a:spLocks noGrp="1"/>
          </p:cNvSpPr>
          <p:nvPr>
            <p:ph type="title"/>
          </p:nvPr>
        </p:nvSpPr>
        <p:spPr>
          <a:xfrm>
            <a:off x="1154955" y="4110824"/>
            <a:ext cx="5015258" cy="1908975"/>
          </a:xfrm>
        </p:spPr>
        <p:txBody>
          <a:bodyPr>
            <a:normAutofit/>
          </a:bodyPr>
          <a:lstStyle/>
          <a:p>
            <a:r>
              <a:rPr lang="en-GB">
                <a:solidFill>
                  <a:schemeClr val="tx1"/>
                </a:solidFill>
              </a:rPr>
              <a:t>Looking at lighting and pieces at museums</a:t>
            </a:r>
            <a:endParaRPr lang="en-US">
              <a:solidFill>
                <a:schemeClr val="tx1"/>
              </a:solidFill>
            </a:endParaRPr>
          </a:p>
        </p:txBody>
      </p:sp>
      <p:sp>
        <p:nvSpPr>
          <p:cNvPr id="3" name="Content Placeholder 2">
            <a:extLst>
              <a:ext uri="{FF2B5EF4-FFF2-40B4-BE49-F238E27FC236}">
                <a16:creationId xmlns:a16="http://schemas.microsoft.com/office/drawing/2014/main" id="{4BE97E3C-AA01-7145-80E4-CF5E21471F99}"/>
              </a:ext>
            </a:extLst>
          </p:cNvPr>
          <p:cNvSpPr>
            <a:spLocks noGrp="1"/>
          </p:cNvSpPr>
          <p:nvPr>
            <p:ph idx="1"/>
          </p:nvPr>
        </p:nvSpPr>
        <p:spPr>
          <a:xfrm>
            <a:off x="6375894" y="4110824"/>
            <a:ext cx="4772509" cy="1908976"/>
          </a:xfrm>
        </p:spPr>
        <p:txBody>
          <a:bodyPr anchor="ctr">
            <a:normAutofit/>
          </a:bodyPr>
          <a:lstStyle/>
          <a:p>
            <a:r>
              <a:rPr lang="en-GB" sz="1700">
                <a:solidFill>
                  <a:schemeClr val="tx1"/>
                </a:solidFill>
              </a:rPr>
              <a:t>An example of a museum in Berlin where they combine lighting and pieces.</a:t>
            </a:r>
          </a:p>
          <a:p>
            <a:r>
              <a:rPr lang="en-GB" sz="1700">
                <a:solidFill>
                  <a:schemeClr val="tx1"/>
                </a:solidFill>
              </a:rPr>
              <a:t>The Jewish memorial museum </a:t>
            </a:r>
          </a:p>
          <a:p>
            <a:r>
              <a:rPr lang="en-GB" sz="1700">
                <a:solidFill>
                  <a:schemeClr val="tx1"/>
                </a:solidFill>
              </a:rPr>
              <a:t>A lead through piece with no shortcuts. You get lead through in one direction.</a:t>
            </a:r>
            <a:endParaRPr lang="en-US" sz="1700">
              <a:solidFill>
                <a:schemeClr val="tx1"/>
              </a:solidFill>
            </a:endParaRPr>
          </a:p>
        </p:txBody>
      </p:sp>
    </p:spTree>
    <p:extLst>
      <p:ext uri="{BB962C8B-B14F-4D97-AF65-F5344CB8AC3E}">
        <p14:creationId xmlns:p14="http://schemas.microsoft.com/office/powerpoint/2010/main" val="6914643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9600789F-7F2C-0740-909A-2D7142BDD19C}"/>
              </a:ext>
            </a:extLst>
          </p:cNvPr>
          <p:cNvPicPr>
            <a:picLocks noChangeAspect="1"/>
          </p:cNvPicPr>
          <p:nvPr/>
        </p:nvPicPr>
        <p:blipFill rotWithShape="1">
          <a:blip r:embed="rId3"/>
          <a:srcRect l="27092" r="19084" b="3"/>
          <a:stretch/>
        </p:blipFill>
        <p:spPr>
          <a:xfrm>
            <a:off x="467934" y="469953"/>
            <a:ext cx="2764648" cy="3852182"/>
          </a:xfrm>
          <a:prstGeom prst="rect">
            <a:avLst/>
          </a:prstGeom>
        </p:spPr>
      </p:pic>
      <p:pic>
        <p:nvPicPr>
          <p:cNvPr id="6" name="Picture 5">
            <a:extLst>
              <a:ext uri="{FF2B5EF4-FFF2-40B4-BE49-F238E27FC236}">
                <a16:creationId xmlns:a16="http://schemas.microsoft.com/office/drawing/2014/main" id="{0EF09C46-2B10-5146-AF0A-9790A4426EA6}"/>
              </a:ext>
            </a:extLst>
          </p:cNvPr>
          <p:cNvPicPr>
            <a:picLocks noChangeAspect="1"/>
          </p:cNvPicPr>
          <p:nvPr/>
        </p:nvPicPr>
        <p:blipFill rotWithShape="1">
          <a:blip r:embed="rId4"/>
          <a:srcRect l="29457" r="23388" b="3"/>
          <a:stretch/>
        </p:blipFill>
        <p:spPr>
          <a:xfrm>
            <a:off x="3303911" y="469951"/>
            <a:ext cx="2752344" cy="3852183"/>
          </a:xfrm>
          <a:prstGeom prst="rect">
            <a:avLst/>
          </a:prstGeom>
        </p:spPr>
      </p:pic>
      <p:pic>
        <p:nvPicPr>
          <p:cNvPr id="10" name="Picture 9">
            <a:extLst>
              <a:ext uri="{FF2B5EF4-FFF2-40B4-BE49-F238E27FC236}">
                <a16:creationId xmlns:a16="http://schemas.microsoft.com/office/drawing/2014/main" id="{ACF89111-B079-3A4B-AA27-CC6DA6D202A9}"/>
              </a:ext>
            </a:extLst>
          </p:cNvPr>
          <p:cNvPicPr>
            <a:picLocks noChangeAspect="1"/>
          </p:cNvPicPr>
          <p:nvPr/>
        </p:nvPicPr>
        <p:blipFill rotWithShape="1">
          <a:blip r:embed="rId5"/>
          <a:srcRect l="3551" r="7300" b="-1"/>
          <a:stretch/>
        </p:blipFill>
        <p:spPr>
          <a:xfrm>
            <a:off x="6056255" y="469951"/>
            <a:ext cx="5658661" cy="4195163"/>
          </a:xfrm>
          <a:prstGeom prst="rect">
            <a:avLst/>
          </a:prstGeom>
        </p:spPr>
      </p:pic>
      <p:sp>
        <p:nvSpPr>
          <p:cNvPr id="4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47" name="Freeform: Shape 4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9"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16" name="Picture 15">
            <a:extLst>
              <a:ext uri="{FF2B5EF4-FFF2-40B4-BE49-F238E27FC236}">
                <a16:creationId xmlns:a16="http://schemas.microsoft.com/office/drawing/2014/main" id="{ABBA9A0C-66E3-CD4A-A7BA-8AD4DA3BB73A}"/>
              </a:ext>
            </a:extLst>
          </p:cNvPr>
          <p:cNvPicPr>
            <a:picLocks noChangeAspect="1"/>
          </p:cNvPicPr>
          <p:nvPr/>
        </p:nvPicPr>
        <p:blipFill rotWithShape="1">
          <a:blip r:embed="rId6"/>
          <a:srcRect l="11587" r="12505" b="-2"/>
          <a:stretch/>
        </p:blipFill>
        <p:spPr>
          <a:xfrm>
            <a:off x="8951258" y="469951"/>
            <a:ext cx="2763657" cy="3640873"/>
          </a:xfrm>
          <a:prstGeom prst="rect">
            <a:avLst/>
          </a:prstGeom>
        </p:spPr>
      </p:pic>
      <p:sp>
        <p:nvSpPr>
          <p:cNvPr id="56"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58" name="Freeform: Shape 5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0"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20" name="Picture 19">
            <a:extLst>
              <a:ext uri="{FF2B5EF4-FFF2-40B4-BE49-F238E27FC236}">
                <a16:creationId xmlns:a16="http://schemas.microsoft.com/office/drawing/2014/main" id="{F4D0BC51-F4F2-1B48-897B-01CF38F9D33A}"/>
              </a:ext>
            </a:extLst>
          </p:cNvPr>
          <p:cNvPicPr>
            <a:picLocks noChangeAspect="1"/>
          </p:cNvPicPr>
          <p:nvPr/>
        </p:nvPicPr>
        <p:blipFill>
          <a:blip r:embed="rId7"/>
          <a:stretch>
            <a:fillRect/>
          </a:stretch>
        </p:blipFill>
        <p:spPr>
          <a:xfrm>
            <a:off x="8474212" y="3990377"/>
            <a:ext cx="1529268" cy="2293903"/>
          </a:xfrm>
          <a:prstGeom prst="rect">
            <a:avLst/>
          </a:prstGeom>
        </p:spPr>
      </p:pic>
      <p:pic>
        <p:nvPicPr>
          <p:cNvPr id="23" name="Picture 22">
            <a:extLst>
              <a:ext uri="{FF2B5EF4-FFF2-40B4-BE49-F238E27FC236}">
                <a16:creationId xmlns:a16="http://schemas.microsoft.com/office/drawing/2014/main" id="{95B5B50B-F0EF-6244-953B-D84F5E0FBFAB}"/>
              </a:ext>
            </a:extLst>
          </p:cNvPr>
          <p:cNvPicPr>
            <a:picLocks noChangeAspect="1"/>
          </p:cNvPicPr>
          <p:nvPr/>
        </p:nvPicPr>
        <p:blipFill>
          <a:blip r:embed="rId8"/>
          <a:stretch>
            <a:fillRect/>
          </a:stretch>
        </p:blipFill>
        <p:spPr>
          <a:xfrm>
            <a:off x="10007608" y="3865452"/>
            <a:ext cx="1420862" cy="1427471"/>
          </a:xfrm>
          <a:prstGeom prst="rect">
            <a:avLst/>
          </a:prstGeom>
        </p:spPr>
      </p:pic>
      <p:sp>
        <p:nvSpPr>
          <p:cNvPr id="5" name="Title 4">
            <a:extLst>
              <a:ext uri="{FF2B5EF4-FFF2-40B4-BE49-F238E27FC236}">
                <a16:creationId xmlns:a16="http://schemas.microsoft.com/office/drawing/2014/main" id="{0C6F7AE3-4A20-574E-AA84-3897F8120098}"/>
              </a:ext>
            </a:extLst>
          </p:cNvPr>
          <p:cNvSpPr>
            <a:spLocks noGrp="1"/>
          </p:cNvSpPr>
          <p:nvPr>
            <p:ph type="title"/>
          </p:nvPr>
        </p:nvSpPr>
        <p:spPr>
          <a:xfrm>
            <a:off x="467934" y="4515987"/>
            <a:ext cx="3903622" cy="1236287"/>
          </a:xfrm>
        </p:spPr>
        <p:txBody>
          <a:bodyPr/>
          <a:lstStyle/>
          <a:p>
            <a:r>
              <a:rPr lang="en-US" dirty="0">
                <a:solidFill>
                  <a:schemeClr val="tx1"/>
                </a:solidFill>
              </a:rPr>
              <a:t>Types of lighting </a:t>
            </a:r>
            <a:br>
              <a:rPr lang="en-US" dirty="0">
                <a:solidFill>
                  <a:schemeClr val="tx1"/>
                </a:solidFill>
              </a:rPr>
            </a:br>
            <a:br>
              <a:rPr lang="en-US" dirty="0">
                <a:solidFill>
                  <a:schemeClr val="tx1"/>
                </a:solidFill>
              </a:rPr>
            </a:br>
            <a:br>
              <a:rPr lang="en-US" dirty="0">
                <a:solidFill>
                  <a:schemeClr val="tx1"/>
                </a:solidFill>
              </a:rPr>
            </a:br>
            <a:endParaRPr lang="en-US" dirty="0">
              <a:solidFill>
                <a:schemeClr val="tx1"/>
              </a:solidFill>
            </a:endParaRPr>
          </a:p>
        </p:txBody>
      </p:sp>
      <p:sp>
        <p:nvSpPr>
          <p:cNvPr id="12" name="Content Placeholder 11">
            <a:extLst>
              <a:ext uri="{FF2B5EF4-FFF2-40B4-BE49-F238E27FC236}">
                <a16:creationId xmlns:a16="http://schemas.microsoft.com/office/drawing/2014/main" id="{99552ED0-2122-E94F-8BE6-B86DDB7D01E3}"/>
              </a:ext>
            </a:extLst>
          </p:cNvPr>
          <p:cNvSpPr>
            <a:spLocks noGrp="1"/>
          </p:cNvSpPr>
          <p:nvPr>
            <p:ph idx="1"/>
          </p:nvPr>
        </p:nvSpPr>
        <p:spPr>
          <a:xfrm>
            <a:off x="4124607" y="4102830"/>
            <a:ext cx="5280099" cy="2062603"/>
          </a:xfrm>
        </p:spPr>
        <p:txBody>
          <a:bodyPr/>
          <a:lstStyle/>
          <a:p>
            <a:r>
              <a:rPr lang="en-US" dirty="0" err="1">
                <a:solidFill>
                  <a:schemeClr val="tx1"/>
                </a:solidFill>
              </a:rPr>
              <a:t>Uv</a:t>
            </a:r>
            <a:r>
              <a:rPr lang="en-US" dirty="0">
                <a:solidFill>
                  <a:schemeClr val="tx1"/>
                </a:solidFill>
              </a:rPr>
              <a:t>\ Blacklight </a:t>
            </a:r>
            <a:br>
              <a:rPr lang="en-US" dirty="0">
                <a:solidFill>
                  <a:schemeClr val="tx1"/>
                </a:solidFill>
              </a:rPr>
            </a:br>
            <a:r>
              <a:rPr lang="en-US" dirty="0">
                <a:solidFill>
                  <a:schemeClr val="tx1"/>
                </a:solidFill>
              </a:rPr>
              <a:t>Strobe - not suitable for epilepsy </a:t>
            </a:r>
            <a:br>
              <a:rPr lang="en-US" dirty="0">
                <a:solidFill>
                  <a:schemeClr val="tx1"/>
                </a:solidFill>
              </a:rPr>
            </a:br>
            <a:r>
              <a:rPr lang="en-US" dirty="0">
                <a:solidFill>
                  <a:schemeClr val="tx1"/>
                </a:solidFill>
              </a:rPr>
              <a:t>Back lighting </a:t>
            </a:r>
            <a:br>
              <a:rPr lang="en-US" dirty="0">
                <a:solidFill>
                  <a:schemeClr val="tx1"/>
                </a:solidFill>
              </a:rPr>
            </a:br>
            <a:r>
              <a:rPr lang="en-US" dirty="0">
                <a:solidFill>
                  <a:schemeClr val="tx1"/>
                </a:solidFill>
              </a:rPr>
              <a:t>Projections </a:t>
            </a:r>
            <a:br>
              <a:rPr lang="en-US" dirty="0">
                <a:solidFill>
                  <a:schemeClr val="tx1"/>
                </a:solidFill>
              </a:rPr>
            </a:br>
            <a:r>
              <a:rPr lang="en-US" dirty="0">
                <a:solidFill>
                  <a:schemeClr val="tx1"/>
                </a:solidFill>
              </a:rPr>
              <a:t>Spot light</a:t>
            </a:r>
            <a:br>
              <a:rPr lang="en-US" dirty="0">
                <a:solidFill>
                  <a:schemeClr val="tx1"/>
                </a:solidFill>
              </a:rPr>
            </a:br>
            <a:r>
              <a:rPr lang="en-US" dirty="0">
                <a:solidFill>
                  <a:schemeClr val="tx1"/>
                </a:solidFill>
              </a:rPr>
              <a:t>Gel/ colour lighting</a:t>
            </a:r>
            <a:endParaRPr lang="en-US" dirty="0"/>
          </a:p>
        </p:txBody>
      </p:sp>
    </p:spTree>
    <p:extLst>
      <p:ext uri="{BB962C8B-B14F-4D97-AF65-F5344CB8AC3E}">
        <p14:creationId xmlns:p14="http://schemas.microsoft.com/office/powerpoint/2010/main" val="4296241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7214-30D8-8441-BFA3-B9FC7DB8BE4D}"/>
              </a:ext>
            </a:extLst>
          </p:cNvPr>
          <p:cNvSpPr>
            <a:spLocks noGrp="1"/>
          </p:cNvSpPr>
          <p:nvPr>
            <p:ph type="title"/>
          </p:nvPr>
        </p:nvSpPr>
        <p:spPr/>
        <p:txBody>
          <a:bodyPr/>
          <a:lstStyle/>
          <a:p>
            <a:r>
              <a:rPr lang="en-US" dirty="0"/>
              <a:t>UV lighting examples</a:t>
            </a:r>
          </a:p>
        </p:txBody>
      </p:sp>
      <p:pic>
        <p:nvPicPr>
          <p:cNvPr id="4" name="Picture 3" descr="Image result for installation art uv">
            <a:extLst>
              <a:ext uri="{FF2B5EF4-FFF2-40B4-BE49-F238E27FC236}">
                <a16:creationId xmlns:a16="http://schemas.microsoft.com/office/drawing/2014/main" id="{5BF6381E-3762-A743-A0A4-9B3366D5C5A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35828" y="4312379"/>
            <a:ext cx="3385185" cy="2277745"/>
          </a:xfrm>
          <a:prstGeom prst="rect">
            <a:avLst/>
          </a:prstGeom>
          <a:noFill/>
          <a:ln>
            <a:noFill/>
          </a:ln>
        </p:spPr>
      </p:pic>
      <p:pic>
        <p:nvPicPr>
          <p:cNvPr id="5" name="Picture 4" descr="Image result for installation art uv">
            <a:extLst>
              <a:ext uri="{FF2B5EF4-FFF2-40B4-BE49-F238E27FC236}">
                <a16:creationId xmlns:a16="http://schemas.microsoft.com/office/drawing/2014/main" id="{0DD6F6BD-1AD3-D54D-9169-44F7EECC7A1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71693" y="2021187"/>
            <a:ext cx="3449320" cy="2277745"/>
          </a:xfrm>
          <a:prstGeom prst="rect">
            <a:avLst/>
          </a:prstGeom>
          <a:noFill/>
          <a:ln>
            <a:noFill/>
          </a:ln>
        </p:spPr>
      </p:pic>
      <p:pic>
        <p:nvPicPr>
          <p:cNvPr id="6" name="Picture 5" descr="Image result for installation art uv">
            <a:extLst>
              <a:ext uri="{FF2B5EF4-FFF2-40B4-BE49-F238E27FC236}">
                <a16:creationId xmlns:a16="http://schemas.microsoft.com/office/drawing/2014/main" id="{77F1A963-6281-B548-8887-A1470B9FAA5F}"/>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3923776" y="2834790"/>
            <a:ext cx="2630805" cy="2534920"/>
          </a:xfrm>
          <a:prstGeom prst="rect">
            <a:avLst/>
          </a:prstGeom>
          <a:noFill/>
          <a:ln>
            <a:noFill/>
          </a:ln>
        </p:spPr>
      </p:pic>
      <p:pic>
        <p:nvPicPr>
          <p:cNvPr id="7" name="Picture 6" descr="Image result for installation art uv">
            <a:extLst>
              <a:ext uri="{FF2B5EF4-FFF2-40B4-BE49-F238E27FC236}">
                <a16:creationId xmlns:a16="http://schemas.microsoft.com/office/drawing/2014/main" id="{CA4F18AE-C702-CB4C-816D-52E8DEB81C26}"/>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6554581" y="2133750"/>
            <a:ext cx="3432810" cy="2277745"/>
          </a:xfrm>
          <a:prstGeom prst="rect">
            <a:avLst/>
          </a:prstGeom>
          <a:noFill/>
          <a:ln>
            <a:noFill/>
          </a:ln>
        </p:spPr>
      </p:pic>
      <p:pic>
        <p:nvPicPr>
          <p:cNvPr id="8" name="Picture 7" descr="Image result for installation art uv">
            <a:extLst>
              <a:ext uri="{FF2B5EF4-FFF2-40B4-BE49-F238E27FC236}">
                <a16:creationId xmlns:a16="http://schemas.microsoft.com/office/drawing/2014/main" id="{C84FA708-9083-494A-A5BE-F7AEDE881449}"/>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6551817" y="4409923"/>
            <a:ext cx="3364549" cy="2113945"/>
          </a:xfrm>
          <a:prstGeom prst="rect">
            <a:avLst/>
          </a:prstGeom>
          <a:noFill/>
          <a:ln>
            <a:noFill/>
          </a:ln>
        </p:spPr>
      </p:pic>
      <p:pic>
        <p:nvPicPr>
          <p:cNvPr id="9" name="Picture 8" descr="Image result for installation art uv">
            <a:extLst>
              <a:ext uri="{FF2B5EF4-FFF2-40B4-BE49-F238E27FC236}">
                <a16:creationId xmlns:a16="http://schemas.microsoft.com/office/drawing/2014/main" id="{9C7D4AC1-A4A9-3244-AFAA-33A8C9C2FB74}"/>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9916367" y="3613785"/>
            <a:ext cx="2136634" cy="1549886"/>
          </a:xfrm>
          <a:prstGeom prst="rect">
            <a:avLst/>
          </a:prstGeom>
          <a:noFill/>
          <a:ln>
            <a:noFill/>
          </a:ln>
        </p:spPr>
      </p:pic>
      <p:pic>
        <p:nvPicPr>
          <p:cNvPr id="10" name="Picture 9" descr="Image result for installation art uv">
            <a:extLst>
              <a:ext uri="{FF2B5EF4-FFF2-40B4-BE49-F238E27FC236}">
                <a16:creationId xmlns:a16="http://schemas.microsoft.com/office/drawing/2014/main" id="{33562DC3-0824-F141-8499-C2E69938B3D0}"/>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9916367" y="1857633"/>
            <a:ext cx="2136634" cy="1719285"/>
          </a:xfrm>
          <a:prstGeom prst="rect">
            <a:avLst/>
          </a:prstGeom>
          <a:noFill/>
          <a:ln>
            <a:noFill/>
          </a:ln>
        </p:spPr>
      </p:pic>
    </p:spTree>
    <p:extLst>
      <p:ext uri="{BB962C8B-B14F-4D97-AF65-F5344CB8AC3E}">
        <p14:creationId xmlns:p14="http://schemas.microsoft.com/office/powerpoint/2010/main" val="430873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CE6A9-6AB3-A54A-8838-E4617CAFDD28}"/>
              </a:ext>
            </a:extLst>
          </p:cNvPr>
          <p:cNvSpPr>
            <a:spLocks noGrp="1"/>
          </p:cNvSpPr>
          <p:nvPr>
            <p:ph type="title"/>
          </p:nvPr>
        </p:nvSpPr>
        <p:spPr/>
        <p:txBody>
          <a:bodyPr/>
          <a:lstStyle/>
          <a:p>
            <a:r>
              <a:rPr lang="en-US" dirty="0"/>
              <a:t>Lighting fixtures </a:t>
            </a:r>
          </a:p>
        </p:txBody>
      </p:sp>
      <p:sp>
        <p:nvSpPr>
          <p:cNvPr id="3" name="Content Placeholder 2">
            <a:extLst>
              <a:ext uri="{FF2B5EF4-FFF2-40B4-BE49-F238E27FC236}">
                <a16:creationId xmlns:a16="http://schemas.microsoft.com/office/drawing/2014/main" id="{4D468886-618C-9848-BBC6-0CA42856B88F}"/>
              </a:ext>
            </a:extLst>
          </p:cNvPr>
          <p:cNvSpPr>
            <a:spLocks noGrp="1"/>
          </p:cNvSpPr>
          <p:nvPr>
            <p:ph idx="1"/>
          </p:nvPr>
        </p:nvSpPr>
        <p:spPr>
          <a:xfrm>
            <a:off x="216491" y="2261747"/>
            <a:ext cx="5510541" cy="4114990"/>
          </a:xfrm>
        </p:spPr>
        <p:txBody>
          <a:bodyPr>
            <a:normAutofit fontScale="85000" lnSpcReduction="20000"/>
          </a:bodyPr>
          <a:lstStyle/>
          <a:p>
            <a:r>
              <a:rPr lang="en-GB" sz="1600" u="sng" dirty="0">
                <a:latin typeface="Arial" panose="020B0604020202020204" pitchFamily="34" charset="0"/>
                <a:cs typeface="Arial" panose="020B0604020202020204" pitchFamily="34" charset="0"/>
                <a:hlinkClick r:id="rId2"/>
              </a:rPr>
              <a:t>Ellipsoidal</a:t>
            </a:r>
            <a:r>
              <a:rPr lang="en-GB" sz="1600" dirty="0">
                <a:latin typeface="Arial" panose="020B0604020202020204" pitchFamily="34" charset="0"/>
                <a:cs typeface="Arial" panose="020B0604020202020204" pitchFamily="34" charset="0"/>
              </a:rPr>
              <a:t> — Ellipsoidal Reflector Spotlight (ERS), is a light used to highlight certain subjects or stage pieces with a relatively narrow beam angle. This light is best used for when you want to draw attention to a person by using multiple units. ERS stage lights always have adjustable focus and can have gobos placed in them to project patterns or logos. </a:t>
            </a:r>
          </a:p>
          <a:p>
            <a:r>
              <a:rPr lang="en-GB" u="sng" dirty="0">
                <a:latin typeface="Arial" panose="020B0604020202020204" pitchFamily="34" charset="0"/>
                <a:cs typeface="Arial" panose="020B0604020202020204" pitchFamily="34" charset="0"/>
                <a:hlinkClick r:id="rId3"/>
              </a:rPr>
              <a:t>Moving Head</a:t>
            </a:r>
            <a:r>
              <a:rPr lang="en-GB" dirty="0">
                <a:latin typeface="Arial" panose="020B0604020202020204" pitchFamily="34" charset="0"/>
                <a:cs typeface="Arial" panose="020B0604020202020204" pitchFamily="34" charset="0"/>
              </a:rPr>
              <a:t>— These light fixtures come in a variety of different </a:t>
            </a:r>
            <a:r>
              <a:rPr lang="en-GB" dirty="0" err="1">
                <a:latin typeface="Arial" panose="020B0604020202020204" pitchFamily="34" charset="0"/>
                <a:cs typeface="Arial" panose="020B0604020202020204" pitchFamily="34" charset="0"/>
              </a:rPr>
              <a:t>flavors</a:t>
            </a:r>
            <a:r>
              <a:rPr lang="en-GB" dirty="0">
                <a:latin typeface="Arial" panose="020B0604020202020204" pitchFamily="34" charset="0"/>
                <a:cs typeface="Arial" panose="020B0604020202020204" pitchFamily="34" charset="0"/>
              </a:rPr>
              <a:t> and designs, such as a spot, wash, beam, and hybrid. Each of these names refers to the beam angle range of the light fixture. Beam is the narrowest, spot is a little wider, wash is the widest, and hybrid could be any combination of those three. These lighting units also have </a:t>
            </a:r>
            <a:r>
              <a:rPr lang="en-GB" dirty="0" err="1">
                <a:latin typeface="Arial" panose="020B0604020202020204" pitchFamily="34" charset="0"/>
                <a:cs typeface="Arial" panose="020B0604020202020204" pitchFamily="34" charset="0"/>
              </a:rPr>
              <a:t>color</a:t>
            </a:r>
            <a:r>
              <a:rPr lang="en-GB" dirty="0">
                <a:latin typeface="Arial" panose="020B0604020202020204" pitchFamily="34" charset="0"/>
                <a:cs typeface="Arial" panose="020B0604020202020204" pitchFamily="34" charset="0"/>
              </a:rPr>
              <a:t> capability, movement, gobo patterns, and a long list of other functions. As the most versatile stage lighting option, they allow you to really take a show or performance to a whole new level. </a:t>
            </a:r>
          </a:p>
          <a:p>
            <a:r>
              <a:rPr lang="en-GB" dirty="0">
                <a:latin typeface="Arial" panose="020B0604020202020204" pitchFamily="34" charset="0"/>
                <a:cs typeface="Arial" panose="020B0604020202020204" pitchFamily="34" charset="0"/>
              </a:rPr>
              <a:t>These are just a handful of the fixture types in the lighting world but are among the most common and widely used. With just these light fixtures, you can create a professional show and provide almost any look you can imagine. </a:t>
            </a:r>
          </a:p>
          <a:p>
            <a:endParaRPr lang="en-US" dirty="0"/>
          </a:p>
        </p:txBody>
      </p:sp>
      <p:sp>
        <p:nvSpPr>
          <p:cNvPr id="4" name="Rectangle 2">
            <a:extLst>
              <a:ext uri="{FF2B5EF4-FFF2-40B4-BE49-F238E27FC236}">
                <a16:creationId xmlns:a16="http://schemas.microsoft.com/office/drawing/2014/main" id="{9F7F9C80-733C-8D47-B83E-61981F7A7481}"/>
              </a:ext>
            </a:extLst>
          </p:cNvPr>
          <p:cNvSpPr>
            <a:spLocks noChangeArrowheads="1"/>
          </p:cNvSpPr>
          <p:nvPr/>
        </p:nvSpPr>
        <p:spPr bwMode="auto">
          <a:xfrm>
            <a:off x="0" y="314024"/>
            <a:ext cx="4146268" cy="143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3" descr="par stage light">
            <a:hlinkClick r:id="rId4"/>
            <a:extLst>
              <a:ext uri="{FF2B5EF4-FFF2-40B4-BE49-F238E27FC236}">
                <a16:creationId xmlns:a16="http://schemas.microsoft.com/office/drawing/2014/main" id="{0FF8CB2D-63C8-BA48-A03C-FF4040A8DC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3434" y="5130387"/>
            <a:ext cx="1347537" cy="17276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D218C3ED-7271-4D47-8C23-05DD848788C2}"/>
              </a:ext>
            </a:extLst>
          </p:cNvPr>
          <p:cNvSpPr>
            <a:spLocks noChangeArrowheads="1"/>
          </p:cNvSpPr>
          <p:nvPr/>
        </p:nvSpPr>
        <p:spPr bwMode="auto">
          <a:xfrm rot="10800000" flipV="1">
            <a:off x="6417458" y="2724696"/>
            <a:ext cx="525317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72BA"/>
                </a:solidFill>
                <a:effectLst/>
                <a:latin typeface="Arial" panose="020B0604020202020204" pitchFamily="34" charset="0"/>
                <a:ea typeface="Times New Roman" panose="02020603050405020304" pitchFamily="18" charset="0"/>
                <a:cs typeface="Arial" panose="020B0604020202020204" pitchFamily="34" charset="0"/>
                <a:hlinkClick r:id="rId6"/>
              </a:rPr>
              <a:t>PAR</a:t>
            </a:r>
            <a:r>
              <a:rPr kumimoji="0" lang="en-US" altLang="en-US" sz="1200" b="0" i="0" u="none" strike="noStrike" cap="none" normalizeH="0" baseline="0" dirty="0">
                <a:ln>
                  <a:noFill/>
                </a:ln>
                <a:solidFill>
                  <a:srgbClr val="424242"/>
                </a:solidFill>
                <a:effectLst/>
                <a:latin typeface="Arial" panose="020B0604020202020204" pitchFamily="34" charset="0"/>
                <a:ea typeface="Times New Roman" panose="02020603050405020304" pitchFamily="18" charset="0"/>
                <a:cs typeface="Arial" panose="020B0604020202020204" pitchFamily="34" charset="0"/>
              </a:rPr>
              <a:t> — Short for parabolic reflectors, these are lights used as wash fixtures. These lights can cover large parts of the stage to fill in gaps that the spotlights do not cover or to wash the entire stage. These light fixtures typically do not have any sort of zoom or focus option, but come in a variety of lens types to get different beam angles. This is the most common type of stage light fixture you will see, because it is generally the most cost effective while providing the most coverage. </a:t>
            </a: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72BA"/>
                </a:solidFill>
                <a:effectLst/>
                <a:latin typeface="Arial" panose="020B0604020202020204" pitchFamily="34" charset="0"/>
                <a:ea typeface="Times New Roman" panose="02020603050405020304" pitchFamily="18" charset="0"/>
                <a:cs typeface="Arial" panose="020B0604020202020204" pitchFamily="34" charset="0"/>
                <a:hlinkClick r:id="rId7"/>
              </a:rPr>
              <a:t>Fresnel</a:t>
            </a:r>
            <a:r>
              <a:rPr kumimoji="0" lang="en-US" altLang="en-US" sz="1200" b="0" i="0" u="none" strike="noStrike" cap="none" normalizeH="0" baseline="0" dirty="0">
                <a:ln>
                  <a:noFill/>
                </a:ln>
                <a:solidFill>
                  <a:srgbClr val="424242"/>
                </a:solidFill>
                <a:effectLst/>
                <a:latin typeface="Arial" panose="020B0604020202020204" pitchFamily="34" charset="0"/>
                <a:ea typeface="Times New Roman" panose="02020603050405020304" pitchFamily="18" charset="0"/>
                <a:cs typeface="Arial" panose="020B0604020202020204" pitchFamily="34" charset="0"/>
              </a:rPr>
              <a:t>— These stage light fixtures are the happy medium between a PAR and an ERS. They have a zoom function but not a focus and usually cast a much “softer” light than ERS light fixtures. This type of light also comes in handy when you cannot hang a fixture in an optimum location and need adjustable optics to help achieve the look you want. </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7" name="Picture 6" descr="moving-head stage light">
            <a:hlinkClick r:id="rId8"/>
            <a:extLst>
              <a:ext uri="{FF2B5EF4-FFF2-40B4-BE49-F238E27FC236}">
                <a16:creationId xmlns:a16="http://schemas.microsoft.com/office/drawing/2014/main" id="{063C001C-6EFD-2E41-B5BD-EA519FC33002}"/>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6417457" y="5221704"/>
            <a:ext cx="1499321" cy="1636295"/>
          </a:xfrm>
          <a:prstGeom prst="rect">
            <a:avLst/>
          </a:prstGeom>
          <a:noFill/>
          <a:ln>
            <a:noFill/>
          </a:ln>
        </p:spPr>
      </p:pic>
      <p:pic>
        <p:nvPicPr>
          <p:cNvPr id="8" name="Picture 7" descr="fresnel stage light">
            <a:hlinkClick r:id="rId10"/>
            <a:extLst>
              <a:ext uri="{FF2B5EF4-FFF2-40B4-BE49-F238E27FC236}">
                <a16:creationId xmlns:a16="http://schemas.microsoft.com/office/drawing/2014/main" id="{F806A911-11D5-DF4C-BBB9-173B086BA50A}"/>
              </a:ext>
            </a:extLst>
          </p:cNvPr>
          <p:cNvPicPr/>
          <p:nvPr/>
        </p:nvPicPr>
        <p:blipFill>
          <a:blip r:embed="rId11">
            <a:extLst>
              <a:ext uri="{28A0092B-C50C-407E-A947-70E740481C1C}">
                <a14:useLocalDpi xmlns:a14="http://schemas.microsoft.com/office/drawing/2010/main" val="0"/>
              </a:ext>
            </a:extLst>
          </a:blip>
          <a:srcRect/>
          <a:stretch>
            <a:fillRect/>
          </a:stretch>
        </p:blipFill>
        <p:spPr bwMode="auto">
          <a:xfrm>
            <a:off x="9409289" y="5130387"/>
            <a:ext cx="1427781" cy="1616108"/>
          </a:xfrm>
          <a:prstGeom prst="rect">
            <a:avLst/>
          </a:prstGeom>
          <a:noFill/>
          <a:ln>
            <a:noFill/>
          </a:ln>
        </p:spPr>
      </p:pic>
    </p:spTree>
    <p:extLst>
      <p:ext uri="{BB962C8B-B14F-4D97-AF65-F5344CB8AC3E}">
        <p14:creationId xmlns:p14="http://schemas.microsoft.com/office/powerpoint/2010/main" val="2438424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AC0CE-1024-2B43-B55C-8B0EE852B728}"/>
              </a:ext>
            </a:extLst>
          </p:cNvPr>
          <p:cNvSpPr>
            <a:spLocks noGrp="1"/>
          </p:cNvSpPr>
          <p:nvPr>
            <p:ph type="title"/>
          </p:nvPr>
        </p:nvSpPr>
        <p:spPr/>
        <p:txBody>
          <a:bodyPr/>
          <a:lstStyle/>
          <a:p>
            <a:r>
              <a:rPr lang="en-US" dirty="0"/>
              <a:t>Lighting </a:t>
            </a:r>
          </a:p>
        </p:txBody>
      </p:sp>
      <p:sp>
        <p:nvSpPr>
          <p:cNvPr id="3" name="Content Placeholder 2">
            <a:extLst>
              <a:ext uri="{FF2B5EF4-FFF2-40B4-BE49-F238E27FC236}">
                <a16:creationId xmlns:a16="http://schemas.microsoft.com/office/drawing/2014/main" id="{BC80F679-0500-C14C-B5BF-9CFF63C05216}"/>
              </a:ext>
            </a:extLst>
          </p:cNvPr>
          <p:cNvSpPr>
            <a:spLocks noGrp="1"/>
          </p:cNvSpPr>
          <p:nvPr>
            <p:ph idx="1"/>
          </p:nvPr>
        </p:nvSpPr>
        <p:spPr>
          <a:xfrm>
            <a:off x="240632" y="2603500"/>
            <a:ext cx="11502189" cy="3965742"/>
          </a:xfrm>
        </p:spPr>
        <p:txBody>
          <a:bodyPr>
            <a:normAutofit fontScale="62500" lnSpcReduction="20000"/>
          </a:bodyPr>
          <a:lstStyle/>
          <a:p>
            <a:r>
              <a:rPr lang="en-GB" sz="1900" b="1" dirty="0"/>
              <a:t>Light Fixture Placement </a:t>
            </a:r>
          </a:p>
          <a:p>
            <a:r>
              <a:rPr lang="en-GB" sz="1900" dirty="0"/>
              <a:t>So where do you place your stage light fixtures? This depends on many variables, such as the desired look, stage design, ceiling height, and weight and throw distance of the fixtures. Here are a few different examples. </a:t>
            </a:r>
          </a:p>
          <a:p>
            <a:r>
              <a:rPr lang="en-GB" sz="1900" b="1" dirty="0"/>
              <a:t>Single-point lighting</a:t>
            </a:r>
            <a:r>
              <a:rPr lang="en-GB" sz="1900" dirty="0"/>
              <a:t>: This is the simplest type of light placement and in fact mimics something we see every day — the sun! It has the most natural look and can have a dramatic lighting effect. It also draws attention, but can give a person onstage a very flat, two-dimensional look. Typically, when doing a single stage light from the front, you would want the light to be on-axis with the subject and about 30˚ up from the subject. </a:t>
            </a:r>
          </a:p>
          <a:p>
            <a:r>
              <a:rPr lang="en-GB" sz="1900" b="1" dirty="0"/>
              <a:t>Two-point lighting</a:t>
            </a:r>
            <a:r>
              <a:rPr lang="en-GB" sz="1900" dirty="0"/>
              <a:t>: This is similar to single-point lighting, but it gives a more three-dimensional look to the subject onstage. Typically, there is one light coming from in front of the subject on-axis about 30˚ up. The second light is positioned behind the subject and is often a different </a:t>
            </a:r>
            <a:r>
              <a:rPr lang="en-GB" sz="1900" dirty="0" err="1"/>
              <a:t>color</a:t>
            </a:r>
            <a:r>
              <a:rPr lang="en-GB" sz="1900" dirty="0"/>
              <a:t> to add some dimension and create a sculpted look to the subject. The light coming from behind is usually 30˚–40˚ up and about 60˚–70˚ off-axis to provide depth and stay out of the audience’s eyes. </a:t>
            </a:r>
          </a:p>
          <a:p>
            <a:r>
              <a:rPr lang="en-GB" sz="1900" b="1" dirty="0"/>
              <a:t>Three-point lighting</a:t>
            </a:r>
            <a:r>
              <a:rPr lang="en-GB" sz="1900" dirty="0"/>
              <a:t>: This next step is how most live productions choose to light their performers on stage. Three-point lighting is a technique that eliminates most shadows from the audience’s perspective, which also makes it a great choice for keynote presentations and public speaking. Three-point stage lighting uses two lights out front, about 45˚ off-axis and 30˚ up. Then the third light is placed behind and about 30˚–40˚ up and 60˚–70˚ off-axis. </a:t>
            </a:r>
          </a:p>
          <a:p>
            <a:r>
              <a:rPr lang="en-GB" sz="1900" b="1" dirty="0"/>
              <a:t>Four-point lighting</a:t>
            </a:r>
            <a:r>
              <a:rPr lang="en-GB" sz="1900" dirty="0"/>
              <a:t>: This stage lighting technique comes in handy when video is involved. The previous techniques can be problematic for video, as they tend to have shadows. While shadows can be a good thing for many performances and shows, they are not ideal when shooting video. Four-point light is exactly like three-point lighting, but the fourth light is placed out front, directly on-axis with your subject. With three lights out front, though, you will need to modify the intensity of each light so that they work well together to create a nice well-blended </a:t>
            </a:r>
            <a:r>
              <a:rPr lang="en-GB" dirty="0"/>
              <a:t>look. Some stage designers also add more lights to a backdrop or wash the back of the stage with </a:t>
            </a:r>
            <a:r>
              <a:rPr lang="en-GB" dirty="0" err="1"/>
              <a:t>color</a:t>
            </a:r>
            <a:r>
              <a:rPr lang="en-GB" dirty="0"/>
              <a:t> to create stage depth for the cameras. </a:t>
            </a:r>
          </a:p>
          <a:p>
            <a:endParaRPr lang="en-US" dirty="0"/>
          </a:p>
        </p:txBody>
      </p:sp>
    </p:spTree>
    <p:extLst>
      <p:ext uri="{BB962C8B-B14F-4D97-AF65-F5344CB8AC3E}">
        <p14:creationId xmlns:p14="http://schemas.microsoft.com/office/powerpoint/2010/main" val="3942433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C090C1B-EB2F-3849-8B82-3618D04C15C3}"/>
              </a:ext>
            </a:extLst>
          </p:cNvPr>
          <p:cNvPicPr>
            <a:picLocks noChangeAspect="1"/>
          </p:cNvPicPr>
          <p:nvPr/>
        </p:nvPicPr>
        <p:blipFill rotWithShape="1">
          <a:blip r:embed="rId4"/>
          <a:srcRect t="10166" r="2" b="14627"/>
          <a:stretch/>
        </p:blipFill>
        <p:spPr>
          <a:xfrm>
            <a:off x="477084" y="456101"/>
            <a:ext cx="3749040" cy="3759412"/>
          </a:xfrm>
          <a:prstGeom prst="rect">
            <a:avLst/>
          </a:prstGeom>
        </p:spPr>
      </p:pic>
      <p:pic>
        <p:nvPicPr>
          <p:cNvPr id="9" name="Picture 8">
            <a:extLst>
              <a:ext uri="{FF2B5EF4-FFF2-40B4-BE49-F238E27FC236}">
                <a16:creationId xmlns:a16="http://schemas.microsoft.com/office/drawing/2014/main" id="{80536ED7-2903-EE42-88F5-B9AED4D28F28}"/>
              </a:ext>
            </a:extLst>
          </p:cNvPr>
          <p:cNvPicPr>
            <a:picLocks noChangeAspect="1"/>
          </p:cNvPicPr>
          <p:nvPr/>
        </p:nvPicPr>
        <p:blipFill rotWithShape="1">
          <a:blip r:embed="rId5"/>
          <a:srcRect t="20509" b="631"/>
          <a:stretch/>
        </p:blipFill>
        <p:spPr>
          <a:xfrm>
            <a:off x="4216974" y="466162"/>
            <a:ext cx="3639642" cy="3826914"/>
          </a:xfrm>
          <a:prstGeom prst="rect">
            <a:avLst/>
          </a:prstGeom>
        </p:spPr>
      </p:pic>
      <p:pic>
        <p:nvPicPr>
          <p:cNvPr id="6" name="Picture 5">
            <a:extLst>
              <a:ext uri="{FF2B5EF4-FFF2-40B4-BE49-F238E27FC236}">
                <a16:creationId xmlns:a16="http://schemas.microsoft.com/office/drawing/2014/main" id="{9F1156FB-E970-394E-BF40-9881D27C3C97}"/>
              </a:ext>
            </a:extLst>
          </p:cNvPr>
          <p:cNvPicPr>
            <a:picLocks noChangeAspect="1"/>
          </p:cNvPicPr>
          <p:nvPr/>
        </p:nvPicPr>
        <p:blipFill rotWithShape="1">
          <a:blip r:embed="rId6"/>
          <a:srcRect t="20666" r="-2" b="6555"/>
          <a:stretch/>
        </p:blipFill>
        <p:spPr>
          <a:xfrm>
            <a:off x="7915821" y="324945"/>
            <a:ext cx="3739890" cy="3629061"/>
          </a:xfrm>
          <a:prstGeom prst="rect">
            <a:avLst/>
          </a:prstGeom>
        </p:spPr>
      </p:pic>
      <p:sp>
        <p:nvSpPr>
          <p:cNvPr id="2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7" name="Freeform: Shape 2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9"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97AADB2-10A8-0E4E-BE21-C237BB675264}"/>
              </a:ext>
            </a:extLst>
          </p:cNvPr>
          <p:cNvSpPr>
            <a:spLocks noGrp="1"/>
          </p:cNvSpPr>
          <p:nvPr>
            <p:ph type="title"/>
          </p:nvPr>
        </p:nvSpPr>
        <p:spPr>
          <a:xfrm>
            <a:off x="1154955" y="4110824"/>
            <a:ext cx="5015258" cy="1908975"/>
          </a:xfrm>
        </p:spPr>
        <p:txBody>
          <a:bodyPr>
            <a:normAutofit/>
          </a:bodyPr>
          <a:lstStyle/>
          <a:p>
            <a:r>
              <a:rPr lang="en-GB">
                <a:solidFill>
                  <a:schemeClr val="tx1"/>
                </a:solidFill>
              </a:rPr>
              <a:t>Looking at locations </a:t>
            </a:r>
            <a:endParaRPr lang="en-US">
              <a:solidFill>
                <a:schemeClr val="tx1"/>
              </a:solidFill>
            </a:endParaRPr>
          </a:p>
        </p:txBody>
      </p:sp>
      <p:sp>
        <p:nvSpPr>
          <p:cNvPr id="3" name="Content Placeholder 2">
            <a:extLst>
              <a:ext uri="{FF2B5EF4-FFF2-40B4-BE49-F238E27FC236}">
                <a16:creationId xmlns:a16="http://schemas.microsoft.com/office/drawing/2014/main" id="{129EF864-2260-2449-A04E-9CF45B482B71}"/>
              </a:ext>
            </a:extLst>
          </p:cNvPr>
          <p:cNvSpPr>
            <a:spLocks noGrp="1"/>
          </p:cNvSpPr>
          <p:nvPr>
            <p:ph idx="1"/>
          </p:nvPr>
        </p:nvSpPr>
        <p:spPr>
          <a:xfrm>
            <a:off x="6375894" y="4110824"/>
            <a:ext cx="4772509" cy="1908976"/>
          </a:xfrm>
        </p:spPr>
        <p:txBody>
          <a:bodyPr anchor="ctr">
            <a:normAutofit/>
          </a:bodyPr>
          <a:lstStyle/>
          <a:p>
            <a:pPr>
              <a:lnSpc>
                <a:spcPct val="90000"/>
              </a:lnSpc>
            </a:pPr>
            <a:r>
              <a:rPr lang="en-GB" sz="1500">
                <a:solidFill>
                  <a:schemeClr val="tx1"/>
                </a:solidFill>
              </a:rPr>
              <a:t>I looked at two locations for my design to be built in.</a:t>
            </a:r>
          </a:p>
          <a:p>
            <a:pPr>
              <a:lnSpc>
                <a:spcPct val="90000"/>
              </a:lnSpc>
            </a:pPr>
            <a:r>
              <a:rPr lang="en-GB" sz="1500">
                <a:solidFill>
                  <a:schemeClr val="tx1"/>
                </a:solidFill>
              </a:rPr>
              <a:t>I looked at the Volcano Theatre in Swansea and contacted them about their floor plans.</a:t>
            </a:r>
          </a:p>
          <a:p>
            <a:pPr>
              <a:lnSpc>
                <a:spcPct val="90000"/>
              </a:lnSpc>
            </a:pPr>
            <a:r>
              <a:rPr lang="en-GB" sz="1500">
                <a:solidFill>
                  <a:schemeClr val="tx1"/>
                </a:solidFill>
              </a:rPr>
              <a:t>I also looked at the Enfys studio in Cardiff where it has a huge studio and lighting rig. </a:t>
            </a:r>
          </a:p>
        </p:txBody>
      </p:sp>
    </p:spTree>
    <p:extLst>
      <p:ext uri="{BB962C8B-B14F-4D97-AF65-F5344CB8AC3E}">
        <p14:creationId xmlns:p14="http://schemas.microsoft.com/office/powerpoint/2010/main" val="293500507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674DE62C-1444-4E9B-BC48-CA6880E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7" name="Freeform 5">
            <a:extLst>
              <a:ext uri="{FF2B5EF4-FFF2-40B4-BE49-F238E27FC236}">
                <a16:creationId xmlns:a16="http://schemas.microsoft.com/office/drawing/2014/main" id="{532B7868-881B-4B4F-96E9-6E714768B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49" name="Freeform: Shape 48">
            <a:extLst>
              <a:ext uri="{FF2B5EF4-FFF2-40B4-BE49-F238E27FC236}">
                <a16:creationId xmlns:a16="http://schemas.microsoft.com/office/drawing/2014/main" id="{756AC0C9-AEF1-443B-A64F-B05A01B68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628932" y="402165"/>
            <a:ext cx="7139732" cy="6053670"/>
          </a:xfrm>
          <a:custGeom>
            <a:avLst/>
            <a:gdLst>
              <a:gd name="connsiteX0" fmla="*/ 1097 w 7139732"/>
              <a:gd name="connsiteY0" fmla="*/ 0 h 6053670"/>
              <a:gd name="connsiteX1" fmla="*/ 1084479 w 7139732"/>
              <a:gd name="connsiteY1" fmla="*/ 0 h 6053670"/>
              <a:gd name="connsiteX2" fmla="*/ 1254558 w 7139732"/>
              <a:gd name="connsiteY2" fmla="*/ 0 h 6053670"/>
              <a:gd name="connsiteX3" fmla="*/ 7139732 w 7139732"/>
              <a:gd name="connsiteY3" fmla="*/ 0 h 6053670"/>
              <a:gd name="connsiteX4" fmla="*/ 7139732 w 7139732"/>
              <a:gd name="connsiteY4" fmla="*/ 6053670 h 6053670"/>
              <a:gd name="connsiteX5" fmla="*/ 1249854 w 7139732"/>
              <a:gd name="connsiteY5" fmla="*/ 6053670 h 6053670"/>
              <a:gd name="connsiteX6" fmla="*/ 1084479 w 7139732"/>
              <a:gd name="connsiteY6" fmla="*/ 6053670 h 6053670"/>
              <a:gd name="connsiteX7" fmla="*/ 0 w 7139732"/>
              <a:gd name="connsiteY7" fmla="*/ 6053670 h 6053670"/>
              <a:gd name="connsiteX8" fmla="*/ 5488 w 7139732"/>
              <a:gd name="connsiteY8" fmla="*/ 6017954 h 6053670"/>
              <a:gd name="connsiteX9" fmla="*/ 21641 w 7139732"/>
              <a:gd name="connsiteY9" fmla="*/ 5913225 h 6053670"/>
              <a:gd name="connsiteX10" fmla="*/ 32932 w 7139732"/>
              <a:gd name="connsiteY10" fmla="*/ 5836949 h 6053670"/>
              <a:gd name="connsiteX11" fmla="*/ 44850 w 7139732"/>
              <a:gd name="connsiteY11" fmla="*/ 5746144 h 6053670"/>
              <a:gd name="connsiteX12" fmla="*/ 59121 w 7139732"/>
              <a:gd name="connsiteY12" fmla="*/ 5638388 h 6053670"/>
              <a:gd name="connsiteX13" fmla="*/ 74175 w 7139732"/>
              <a:gd name="connsiteY13" fmla="*/ 5519131 h 6053670"/>
              <a:gd name="connsiteX14" fmla="*/ 90014 w 7139732"/>
              <a:gd name="connsiteY14" fmla="*/ 5384740 h 6053670"/>
              <a:gd name="connsiteX15" fmla="*/ 106794 w 7139732"/>
              <a:gd name="connsiteY15" fmla="*/ 5238241 h 6053670"/>
              <a:gd name="connsiteX16" fmla="*/ 123574 w 7139732"/>
              <a:gd name="connsiteY16" fmla="*/ 5079029 h 6053670"/>
              <a:gd name="connsiteX17" fmla="*/ 140667 w 7139732"/>
              <a:gd name="connsiteY17" fmla="*/ 4909527 h 6053670"/>
              <a:gd name="connsiteX18" fmla="*/ 156506 w 7139732"/>
              <a:gd name="connsiteY18" fmla="*/ 4726706 h 6053670"/>
              <a:gd name="connsiteX19" fmla="*/ 171717 w 7139732"/>
              <a:gd name="connsiteY19" fmla="*/ 4535410 h 6053670"/>
              <a:gd name="connsiteX20" fmla="*/ 185518 w 7139732"/>
              <a:gd name="connsiteY20" fmla="*/ 4333217 h 6053670"/>
              <a:gd name="connsiteX21" fmla="*/ 198690 w 7139732"/>
              <a:gd name="connsiteY21" fmla="*/ 4122549 h 6053670"/>
              <a:gd name="connsiteX22" fmla="*/ 211079 w 7139732"/>
              <a:gd name="connsiteY22" fmla="*/ 3902801 h 6053670"/>
              <a:gd name="connsiteX23" fmla="*/ 215470 w 7139732"/>
              <a:gd name="connsiteY23" fmla="*/ 3790203 h 6053670"/>
              <a:gd name="connsiteX24" fmla="*/ 220332 w 7139732"/>
              <a:gd name="connsiteY24" fmla="*/ 3675183 h 6053670"/>
              <a:gd name="connsiteX25" fmla="*/ 224879 w 7139732"/>
              <a:gd name="connsiteY25" fmla="*/ 3558347 h 6053670"/>
              <a:gd name="connsiteX26" fmla="*/ 227859 w 7139732"/>
              <a:gd name="connsiteY26" fmla="*/ 3440906 h 6053670"/>
              <a:gd name="connsiteX27" fmla="*/ 230525 w 7139732"/>
              <a:gd name="connsiteY27" fmla="*/ 3321043 h 6053670"/>
              <a:gd name="connsiteX28" fmla="*/ 233348 w 7139732"/>
              <a:gd name="connsiteY28" fmla="*/ 3199970 h 6053670"/>
              <a:gd name="connsiteX29" fmla="*/ 235229 w 7139732"/>
              <a:gd name="connsiteY29" fmla="*/ 3076475 h 6053670"/>
              <a:gd name="connsiteX30" fmla="*/ 235229 w 7139732"/>
              <a:gd name="connsiteY30" fmla="*/ 2951770 h 6053670"/>
              <a:gd name="connsiteX31" fmla="*/ 236170 w 7139732"/>
              <a:gd name="connsiteY31" fmla="*/ 2825853 h 6053670"/>
              <a:gd name="connsiteX32" fmla="*/ 235229 w 7139732"/>
              <a:gd name="connsiteY32" fmla="*/ 2698726 h 6053670"/>
              <a:gd name="connsiteX33" fmla="*/ 233348 w 7139732"/>
              <a:gd name="connsiteY33" fmla="*/ 2569783 h 6053670"/>
              <a:gd name="connsiteX34" fmla="*/ 231623 w 7139732"/>
              <a:gd name="connsiteY34" fmla="*/ 2440840 h 6053670"/>
              <a:gd name="connsiteX35" fmla="*/ 227859 w 7139732"/>
              <a:gd name="connsiteY35" fmla="*/ 2310081 h 6053670"/>
              <a:gd name="connsiteX36" fmla="*/ 223938 w 7139732"/>
              <a:gd name="connsiteY36" fmla="*/ 2178111 h 6053670"/>
              <a:gd name="connsiteX37" fmla="*/ 219391 w 7139732"/>
              <a:gd name="connsiteY37" fmla="*/ 2046141 h 6053670"/>
              <a:gd name="connsiteX38" fmla="*/ 212961 w 7139732"/>
              <a:gd name="connsiteY38" fmla="*/ 1912960 h 6053670"/>
              <a:gd name="connsiteX39" fmla="*/ 205277 w 7139732"/>
              <a:gd name="connsiteY39" fmla="*/ 1778568 h 6053670"/>
              <a:gd name="connsiteX40" fmla="*/ 197906 w 7139732"/>
              <a:gd name="connsiteY40" fmla="*/ 1643572 h 6053670"/>
              <a:gd name="connsiteX41" fmla="*/ 188497 w 7139732"/>
              <a:gd name="connsiteY41" fmla="*/ 1508575 h 6053670"/>
              <a:gd name="connsiteX42" fmla="*/ 177206 w 7139732"/>
              <a:gd name="connsiteY42" fmla="*/ 1371762 h 6053670"/>
              <a:gd name="connsiteX43" fmla="*/ 165915 w 7139732"/>
              <a:gd name="connsiteY43" fmla="*/ 1236765 h 6053670"/>
              <a:gd name="connsiteX44" fmla="*/ 152899 w 7139732"/>
              <a:gd name="connsiteY44" fmla="*/ 1099347 h 6053670"/>
              <a:gd name="connsiteX45" fmla="*/ 138628 w 7139732"/>
              <a:gd name="connsiteY45" fmla="*/ 961323 h 6053670"/>
              <a:gd name="connsiteX46" fmla="*/ 123574 w 7139732"/>
              <a:gd name="connsiteY46" fmla="*/ 825115 h 6053670"/>
              <a:gd name="connsiteX47" fmla="*/ 106010 w 7139732"/>
              <a:gd name="connsiteY47" fmla="*/ 687092 h 6053670"/>
              <a:gd name="connsiteX48" fmla="*/ 87192 w 7139732"/>
              <a:gd name="connsiteY48" fmla="*/ 549673 h 6053670"/>
              <a:gd name="connsiteX49" fmla="*/ 68530 w 7139732"/>
              <a:gd name="connsiteY49" fmla="*/ 411650 h 6053670"/>
              <a:gd name="connsiteX50" fmla="*/ 46732 w 7139732"/>
              <a:gd name="connsiteY50" fmla="*/ 274232 h 6053670"/>
              <a:gd name="connsiteX51" fmla="*/ 24464 w 7139732"/>
              <a:gd name="connsiteY51" fmla="*/ 137419 h 605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139732" h="6053670">
                <a:moveTo>
                  <a:pt x="1097" y="0"/>
                </a:moveTo>
                <a:lnTo>
                  <a:pt x="1084479" y="0"/>
                </a:lnTo>
                <a:lnTo>
                  <a:pt x="1254558" y="0"/>
                </a:lnTo>
                <a:lnTo>
                  <a:pt x="7139732" y="0"/>
                </a:lnTo>
                <a:lnTo>
                  <a:pt x="7139732" y="6053670"/>
                </a:lnTo>
                <a:lnTo>
                  <a:pt x="1249854" y="6053670"/>
                </a:lnTo>
                <a:lnTo>
                  <a:pt x="1084479" y="6053670"/>
                </a:lnTo>
                <a:lnTo>
                  <a:pt x="0" y="6053670"/>
                </a:lnTo>
                <a:lnTo>
                  <a:pt x="5488" y="6017954"/>
                </a:lnTo>
                <a:lnTo>
                  <a:pt x="21641" y="5913225"/>
                </a:lnTo>
                <a:lnTo>
                  <a:pt x="32932" y="5836949"/>
                </a:lnTo>
                <a:lnTo>
                  <a:pt x="44850" y="5746144"/>
                </a:lnTo>
                <a:lnTo>
                  <a:pt x="59121" y="5638388"/>
                </a:lnTo>
                <a:lnTo>
                  <a:pt x="74175" y="5519131"/>
                </a:lnTo>
                <a:lnTo>
                  <a:pt x="90014" y="5384740"/>
                </a:lnTo>
                <a:lnTo>
                  <a:pt x="106794" y="5238241"/>
                </a:lnTo>
                <a:lnTo>
                  <a:pt x="123574" y="5079029"/>
                </a:lnTo>
                <a:lnTo>
                  <a:pt x="140667" y="4909527"/>
                </a:lnTo>
                <a:lnTo>
                  <a:pt x="156506" y="4726706"/>
                </a:lnTo>
                <a:lnTo>
                  <a:pt x="171717" y="4535410"/>
                </a:lnTo>
                <a:lnTo>
                  <a:pt x="185518" y="4333217"/>
                </a:lnTo>
                <a:lnTo>
                  <a:pt x="198690" y="4122549"/>
                </a:lnTo>
                <a:lnTo>
                  <a:pt x="211079" y="3902801"/>
                </a:lnTo>
                <a:lnTo>
                  <a:pt x="215470" y="3790203"/>
                </a:lnTo>
                <a:lnTo>
                  <a:pt x="220332" y="3675183"/>
                </a:lnTo>
                <a:lnTo>
                  <a:pt x="224879" y="3558347"/>
                </a:lnTo>
                <a:lnTo>
                  <a:pt x="227859" y="3440906"/>
                </a:lnTo>
                <a:lnTo>
                  <a:pt x="230525" y="3321043"/>
                </a:lnTo>
                <a:lnTo>
                  <a:pt x="233348" y="3199970"/>
                </a:lnTo>
                <a:lnTo>
                  <a:pt x="235229" y="3076475"/>
                </a:lnTo>
                <a:lnTo>
                  <a:pt x="235229" y="2951770"/>
                </a:lnTo>
                <a:lnTo>
                  <a:pt x="236170" y="2825853"/>
                </a:lnTo>
                <a:lnTo>
                  <a:pt x="235229" y="2698726"/>
                </a:lnTo>
                <a:lnTo>
                  <a:pt x="233348" y="2569783"/>
                </a:lnTo>
                <a:lnTo>
                  <a:pt x="231623" y="2440840"/>
                </a:lnTo>
                <a:lnTo>
                  <a:pt x="227859" y="2310081"/>
                </a:lnTo>
                <a:lnTo>
                  <a:pt x="223938" y="2178111"/>
                </a:lnTo>
                <a:lnTo>
                  <a:pt x="219391" y="2046141"/>
                </a:lnTo>
                <a:lnTo>
                  <a:pt x="212961" y="1912960"/>
                </a:lnTo>
                <a:lnTo>
                  <a:pt x="205277" y="1778568"/>
                </a:lnTo>
                <a:lnTo>
                  <a:pt x="197906" y="1643572"/>
                </a:lnTo>
                <a:lnTo>
                  <a:pt x="188497" y="1508575"/>
                </a:lnTo>
                <a:lnTo>
                  <a:pt x="177206" y="1371762"/>
                </a:lnTo>
                <a:lnTo>
                  <a:pt x="165915" y="1236765"/>
                </a:lnTo>
                <a:lnTo>
                  <a:pt x="152899" y="1099347"/>
                </a:lnTo>
                <a:lnTo>
                  <a:pt x="138628" y="961323"/>
                </a:lnTo>
                <a:lnTo>
                  <a:pt x="123574" y="825115"/>
                </a:lnTo>
                <a:lnTo>
                  <a:pt x="106010" y="687092"/>
                </a:lnTo>
                <a:lnTo>
                  <a:pt x="87192" y="549673"/>
                </a:lnTo>
                <a:lnTo>
                  <a:pt x="68530" y="411650"/>
                </a:lnTo>
                <a:lnTo>
                  <a:pt x="46732" y="274232"/>
                </a:lnTo>
                <a:lnTo>
                  <a:pt x="24464" y="137419"/>
                </a:lnTo>
                <a:close/>
              </a:path>
            </a:pathLst>
          </a:custGeom>
          <a:solidFill>
            <a:schemeClr val="tx1"/>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5">
            <a:extLst>
              <a:ext uri="{FF2B5EF4-FFF2-40B4-BE49-F238E27FC236}">
                <a16:creationId xmlns:a16="http://schemas.microsoft.com/office/drawing/2014/main" id="{C625AAF6-BC58-4225-A7B9-294C3062D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BEFAC12-E481-5F48-A6E8-8975773AD678}"/>
              </a:ext>
            </a:extLst>
          </p:cNvPr>
          <p:cNvSpPr>
            <a:spLocks noGrp="1"/>
          </p:cNvSpPr>
          <p:nvPr>
            <p:ph type="title"/>
          </p:nvPr>
        </p:nvSpPr>
        <p:spPr>
          <a:xfrm>
            <a:off x="1154955" y="973668"/>
            <a:ext cx="2942210" cy="1020232"/>
          </a:xfrm>
        </p:spPr>
        <p:txBody>
          <a:bodyPr>
            <a:normAutofit/>
          </a:bodyPr>
          <a:lstStyle/>
          <a:p>
            <a:pPr>
              <a:lnSpc>
                <a:spcPct val="90000"/>
              </a:lnSpc>
            </a:pPr>
            <a:r>
              <a:rPr lang="en-GB" sz="2500">
                <a:solidFill>
                  <a:srgbClr val="FFFFFF"/>
                </a:solidFill>
              </a:rPr>
              <a:t>Sample models and experiments </a:t>
            </a:r>
            <a:endParaRPr lang="en-US" sz="2500">
              <a:solidFill>
                <a:srgbClr val="FFFFFF"/>
              </a:solidFill>
            </a:endParaRPr>
          </a:p>
        </p:txBody>
      </p:sp>
      <p:pic>
        <p:nvPicPr>
          <p:cNvPr id="8" name="Picture 7">
            <a:extLst>
              <a:ext uri="{FF2B5EF4-FFF2-40B4-BE49-F238E27FC236}">
                <a16:creationId xmlns:a16="http://schemas.microsoft.com/office/drawing/2014/main" id="{32168BAC-DD21-4E4F-8F28-F243460B1699}"/>
              </a:ext>
            </a:extLst>
          </p:cNvPr>
          <p:cNvPicPr>
            <a:picLocks noChangeAspect="1"/>
          </p:cNvPicPr>
          <p:nvPr/>
        </p:nvPicPr>
        <p:blipFill rotWithShape="1">
          <a:blip r:embed="rId2"/>
          <a:srcRect l="12843" t="20925" r="-2" b="-2"/>
          <a:stretch/>
        </p:blipFill>
        <p:spPr>
          <a:xfrm rot="5400000">
            <a:off x="4776772" y="602453"/>
            <a:ext cx="3043502" cy="2070984"/>
          </a:xfrm>
          <a:prstGeom prst="rect">
            <a:avLst/>
          </a:prstGeom>
        </p:spPr>
      </p:pic>
      <p:pic>
        <p:nvPicPr>
          <p:cNvPr id="6" name="Picture 5">
            <a:extLst>
              <a:ext uri="{FF2B5EF4-FFF2-40B4-BE49-F238E27FC236}">
                <a16:creationId xmlns:a16="http://schemas.microsoft.com/office/drawing/2014/main" id="{AF8C24D4-1DD2-324C-83B5-88DC7696C321}"/>
              </a:ext>
            </a:extLst>
          </p:cNvPr>
          <p:cNvPicPr>
            <a:picLocks noChangeAspect="1"/>
          </p:cNvPicPr>
          <p:nvPr/>
        </p:nvPicPr>
        <p:blipFill rotWithShape="1">
          <a:blip r:embed="rId3"/>
          <a:srcRect l="3920" r="34850" b="3"/>
          <a:stretch/>
        </p:blipFill>
        <p:spPr>
          <a:xfrm rot="5400000">
            <a:off x="5194874" y="2940280"/>
            <a:ext cx="1951729" cy="2390562"/>
          </a:xfrm>
          <a:prstGeom prst="rect">
            <a:avLst/>
          </a:prstGeom>
        </p:spPr>
      </p:pic>
      <p:sp>
        <p:nvSpPr>
          <p:cNvPr id="53" name="Rectangle 52">
            <a:extLst>
              <a:ext uri="{FF2B5EF4-FFF2-40B4-BE49-F238E27FC236}">
                <a16:creationId xmlns:a16="http://schemas.microsoft.com/office/drawing/2014/main" id="{6704688B-CB80-4241-9F1D-D462116CB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EC1851-A69E-5046-A7D5-6FAEED63A137}"/>
              </a:ext>
            </a:extLst>
          </p:cNvPr>
          <p:cNvSpPr>
            <a:spLocks noGrp="1"/>
          </p:cNvSpPr>
          <p:nvPr>
            <p:ph idx="1"/>
          </p:nvPr>
        </p:nvSpPr>
        <p:spPr>
          <a:xfrm>
            <a:off x="1154955" y="2120900"/>
            <a:ext cx="3133726" cy="3898900"/>
          </a:xfrm>
        </p:spPr>
        <p:txBody>
          <a:bodyPr>
            <a:normAutofit/>
          </a:bodyPr>
          <a:lstStyle/>
          <a:p>
            <a:pPr>
              <a:lnSpc>
                <a:spcPct val="90000"/>
              </a:lnSpc>
            </a:pPr>
            <a:r>
              <a:rPr lang="en-GB" sz="1700">
                <a:solidFill>
                  <a:srgbClr val="FFFFFF"/>
                </a:solidFill>
              </a:rPr>
              <a:t>I have been experimenting with uv paints and lights and ideas for the final piece</a:t>
            </a:r>
          </a:p>
          <a:p>
            <a:pPr>
              <a:lnSpc>
                <a:spcPct val="90000"/>
              </a:lnSpc>
            </a:pPr>
            <a:r>
              <a:rPr lang="en-GB" sz="1700">
                <a:solidFill>
                  <a:srgbClr val="FFFFFF"/>
                </a:solidFill>
              </a:rPr>
              <a:t>I have come up with the idea of a walk through piece that are designed as sets for different situations </a:t>
            </a:r>
          </a:p>
          <a:p>
            <a:pPr>
              <a:lnSpc>
                <a:spcPct val="90000"/>
              </a:lnSpc>
            </a:pPr>
            <a:r>
              <a:rPr lang="en-GB" sz="1700">
                <a:solidFill>
                  <a:srgbClr val="FFFFFF"/>
                </a:solidFill>
              </a:rPr>
              <a:t>Combining uv pens and uv lights to test out the materials before deciding exactly what will be inside the final piece </a:t>
            </a:r>
            <a:endParaRPr lang="en-US" sz="1700">
              <a:solidFill>
                <a:srgbClr val="FFFFFF"/>
              </a:solidFill>
            </a:endParaRPr>
          </a:p>
        </p:txBody>
      </p:sp>
      <p:pic>
        <p:nvPicPr>
          <p:cNvPr id="10" name="Picture 9">
            <a:extLst>
              <a:ext uri="{FF2B5EF4-FFF2-40B4-BE49-F238E27FC236}">
                <a16:creationId xmlns:a16="http://schemas.microsoft.com/office/drawing/2014/main" id="{B8B9E2CD-E9FD-E844-81A8-88457CE2A620}"/>
              </a:ext>
            </a:extLst>
          </p:cNvPr>
          <p:cNvPicPr>
            <a:picLocks noChangeAspect="1"/>
          </p:cNvPicPr>
          <p:nvPr/>
        </p:nvPicPr>
        <p:blipFill rotWithShape="1">
          <a:blip r:embed="rId4"/>
          <a:srcRect l="21265" t="24869" r="33257" b="3"/>
          <a:stretch/>
        </p:blipFill>
        <p:spPr>
          <a:xfrm rot="5400000">
            <a:off x="7465298" y="1887594"/>
            <a:ext cx="2082162" cy="2579672"/>
          </a:xfrm>
          <a:prstGeom prst="rect">
            <a:avLst/>
          </a:prstGeom>
        </p:spPr>
      </p:pic>
      <p:pic>
        <p:nvPicPr>
          <p:cNvPr id="14" name="Picture 13">
            <a:extLst>
              <a:ext uri="{FF2B5EF4-FFF2-40B4-BE49-F238E27FC236}">
                <a16:creationId xmlns:a16="http://schemas.microsoft.com/office/drawing/2014/main" id="{42669438-92E4-8C45-A1FA-95FE6B158168}"/>
              </a:ext>
            </a:extLst>
          </p:cNvPr>
          <p:cNvPicPr>
            <a:picLocks noChangeAspect="1"/>
          </p:cNvPicPr>
          <p:nvPr/>
        </p:nvPicPr>
        <p:blipFill>
          <a:blip r:embed="rId5"/>
          <a:stretch>
            <a:fillRect/>
          </a:stretch>
        </p:blipFill>
        <p:spPr>
          <a:xfrm rot="5400000">
            <a:off x="7087755" y="377602"/>
            <a:ext cx="2091266" cy="1568450"/>
          </a:xfrm>
          <a:prstGeom prst="rect">
            <a:avLst/>
          </a:prstGeom>
        </p:spPr>
      </p:pic>
      <p:pic>
        <p:nvPicPr>
          <p:cNvPr id="20" name="Picture 19">
            <a:extLst>
              <a:ext uri="{FF2B5EF4-FFF2-40B4-BE49-F238E27FC236}">
                <a16:creationId xmlns:a16="http://schemas.microsoft.com/office/drawing/2014/main" id="{ED0A047E-D528-7042-B564-BBE7DF859B68}"/>
              </a:ext>
            </a:extLst>
          </p:cNvPr>
          <p:cNvPicPr>
            <a:picLocks noChangeAspect="1"/>
          </p:cNvPicPr>
          <p:nvPr/>
        </p:nvPicPr>
        <p:blipFill>
          <a:blip r:embed="rId6"/>
          <a:stretch>
            <a:fillRect/>
          </a:stretch>
        </p:blipFill>
        <p:spPr>
          <a:xfrm rot="5400000">
            <a:off x="9024378" y="1648338"/>
            <a:ext cx="3512668" cy="2634501"/>
          </a:xfrm>
          <a:prstGeom prst="rect">
            <a:avLst/>
          </a:prstGeom>
        </p:spPr>
      </p:pic>
      <p:pic>
        <p:nvPicPr>
          <p:cNvPr id="24" name="Picture 23">
            <a:extLst>
              <a:ext uri="{FF2B5EF4-FFF2-40B4-BE49-F238E27FC236}">
                <a16:creationId xmlns:a16="http://schemas.microsoft.com/office/drawing/2014/main" id="{3EC5C850-5DB5-9141-82E4-956ADCD3F481}"/>
              </a:ext>
            </a:extLst>
          </p:cNvPr>
          <p:cNvPicPr>
            <a:picLocks noChangeAspect="1"/>
          </p:cNvPicPr>
          <p:nvPr/>
        </p:nvPicPr>
        <p:blipFill>
          <a:blip r:embed="rId7"/>
          <a:stretch>
            <a:fillRect/>
          </a:stretch>
        </p:blipFill>
        <p:spPr>
          <a:xfrm>
            <a:off x="7216543" y="4194490"/>
            <a:ext cx="2918827" cy="2189120"/>
          </a:xfrm>
          <a:prstGeom prst="rect">
            <a:avLst/>
          </a:prstGeom>
        </p:spPr>
      </p:pic>
      <p:pic>
        <p:nvPicPr>
          <p:cNvPr id="27" name="Picture 26">
            <a:extLst>
              <a:ext uri="{FF2B5EF4-FFF2-40B4-BE49-F238E27FC236}">
                <a16:creationId xmlns:a16="http://schemas.microsoft.com/office/drawing/2014/main" id="{7982C35E-68C0-6E48-AD41-A30D5E92B5EA}"/>
              </a:ext>
            </a:extLst>
          </p:cNvPr>
          <p:cNvPicPr>
            <a:picLocks noChangeAspect="1"/>
          </p:cNvPicPr>
          <p:nvPr/>
        </p:nvPicPr>
        <p:blipFill rotWithShape="1">
          <a:blip r:embed="rId8"/>
          <a:srcRect l="17328" r="16573"/>
          <a:stretch/>
        </p:blipFill>
        <p:spPr>
          <a:xfrm rot="5400000">
            <a:off x="10206154" y="4346261"/>
            <a:ext cx="1661781" cy="1885578"/>
          </a:xfrm>
          <a:prstGeom prst="rect">
            <a:avLst/>
          </a:prstGeom>
        </p:spPr>
      </p:pic>
    </p:spTree>
    <p:extLst>
      <p:ext uri="{BB962C8B-B14F-4D97-AF65-F5344CB8AC3E}">
        <p14:creationId xmlns:p14="http://schemas.microsoft.com/office/powerpoint/2010/main" val="289521027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467BCC5-4A57-134A-A9D0-F3BCDD040868}"/>
              </a:ext>
            </a:extLst>
          </p:cNvPr>
          <p:cNvPicPr>
            <a:picLocks noChangeAspect="1"/>
          </p:cNvPicPr>
          <p:nvPr/>
        </p:nvPicPr>
        <p:blipFill rotWithShape="1">
          <a:blip r:embed="rId3"/>
          <a:srcRect l="17261" t="1697" r="1286" b="-2"/>
          <a:stretch/>
        </p:blipFill>
        <p:spPr>
          <a:xfrm>
            <a:off x="476706" y="99886"/>
            <a:ext cx="3749040" cy="4195164"/>
          </a:xfrm>
          <a:prstGeom prst="rect">
            <a:avLst/>
          </a:prstGeom>
        </p:spPr>
      </p:pic>
      <p:pic>
        <p:nvPicPr>
          <p:cNvPr id="10" name="Picture 9">
            <a:extLst>
              <a:ext uri="{FF2B5EF4-FFF2-40B4-BE49-F238E27FC236}">
                <a16:creationId xmlns:a16="http://schemas.microsoft.com/office/drawing/2014/main" id="{DBCBA12F-BABD-BC42-A687-50890D55F578}"/>
              </a:ext>
            </a:extLst>
          </p:cNvPr>
          <p:cNvPicPr>
            <a:picLocks noChangeAspect="1"/>
          </p:cNvPicPr>
          <p:nvPr/>
        </p:nvPicPr>
        <p:blipFill rotWithShape="1">
          <a:blip r:embed="rId4"/>
          <a:srcRect r="13552" b="-1"/>
          <a:stretch/>
        </p:blipFill>
        <p:spPr>
          <a:xfrm rot="5400000">
            <a:off x="3998418" y="747711"/>
            <a:ext cx="4195163" cy="3639642"/>
          </a:xfrm>
          <a:prstGeom prst="rect">
            <a:avLst/>
          </a:prstGeom>
        </p:spPr>
      </p:pic>
      <p:pic>
        <p:nvPicPr>
          <p:cNvPr id="6" name="Picture 5">
            <a:extLst>
              <a:ext uri="{FF2B5EF4-FFF2-40B4-BE49-F238E27FC236}">
                <a16:creationId xmlns:a16="http://schemas.microsoft.com/office/drawing/2014/main" id="{67298314-9C5C-0F4E-B66C-F727CE2DB182}"/>
              </a:ext>
            </a:extLst>
          </p:cNvPr>
          <p:cNvPicPr>
            <a:picLocks noChangeAspect="1"/>
          </p:cNvPicPr>
          <p:nvPr/>
        </p:nvPicPr>
        <p:blipFill rotWithShape="1">
          <a:blip r:embed="rId5"/>
          <a:srcRect l="30747" t="6099" r="8240" b="11950"/>
          <a:stretch/>
        </p:blipFill>
        <p:spPr>
          <a:xfrm>
            <a:off x="8049337" y="466162"/>
            <a:ext cx="3412855" cy="3437997"/>
          </a:xfrm>
          <a:prstGeom prst="rect">
            <a:avLst/>
          </a:prstGeom>
        </p:spPr>
      </p:pic>
      <p:sp>
        <p:nvSpPr>
          <p:cNvPr id="47"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49" name="Freeform: Shape 4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1"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BD43FD4-A439-C446-86DE-6B45775C274D}"/>
              </a:ext>
            </a:extLst>
          </p:cNvPr>
          <p:cNvSpPr>
            <a:spLocks noGrp="1"/>
          </p:cNvSpPr>
          <p:nvPr>
            <p:ph type="title"/>
          </p:nvPr>
        </p:nvSpPr>
        <p:spPr>
          <a:xfrm>
            <a:off x="1154955" y="4110824"/>
            <a:ext cx="5015258" cy="1908975"/>
          </a:xfrm>
        </p:spPr>
        <p:txBody>
          <a:bodyPr>
            <a:normAutofit/>
          </a:bodyPr>
          <a:lstStyle/>
          <a:p>
            <a:r>
              <a:rPr lang="en-GB" dirty="0">
                <a:solidFill>
                  <a:schemeClr val="tx1"/>
                </a:solidFill>
              </a:rPr>
              <a:t>Experiments </a:t>
            </a:r>
            <a:endParaRPr lang="en-US" dirty="0">
              <a:solidFill>
                <a:schemeClr val="tx1"/>
              </a:solidFill>
            </a:endParaRPr>
          </a:p>
        </p:txBody>
      </p:sp>
      <p:sp>
        <p:nvSpPr>
          <p:cNvPr id="3" name="Content Placeholder 2">
            <a:extLst>
              <a:ext uri="{FF2B5EF4-FFF2-40B4-BE49-F238E27FC236}">
                <a16:creationId xmlns:a16="http://schemas.microsoft.com/office/drawing/2014/main" id="{358414AD-08B8-0E4B-A662-C0DDE4C2E241}"/>
              </a:ext>
            </a:extLst>
          </p:cNvPr>
          <p:cNvSpPr>
            <a:spLocks noGrp="1"/>
          </p:cNvSpPr>
          <p:nvPr>
            <p:ph idx="1"/>
          </p:nvPr>
        </p:nvSpPr>
        <p:spPr>
          <a:xfrm>
            <a:off x="6375894" y="4110824"/>
            <a:ext cx="4772509" cy="1908976"/>
          </a:xfrm>
        </p:spPr>
        <p:txBody>
          <a:bodyPr anchor="ctr">
            <a:normAutofit/>
          </a:bodyPr>
          <a:lstStyle/>
          <a:p>
            <a:endParaRPr lang="en-US">
              <a:solidFill>
                <a:schemeClr val="tx1"/>
              </a:solidFill>
            </a:endParaRPr>
          </a:p>
        </p:txBody>
      </p:sp>
    </p:spTree>
    <p:extLst>
      <p:ext uri="{BB962C8B-B14F-4D97-AF65-F5344CB8AC3E}">
        <p14:creationId xmlns:p14="http://schemas.microsoft.com/office/powerpoint/2010/main" val="259235276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5" name="Picture 24">
            <a:extLst>
              <a:ext uri="{FF2B5EF4-FFF2-40B4-BE49-F238E27FC236}">
                <a16:creationId xmlns:a16="http://schemas.microsoft.com/office/drawing/2014/main" id="{7FEC1536-4055-A540-92CD-CE8F65B87182}"/>
              </a:ext>
            </a:extLst>
          </p:cNvPr>
          <p:cNvPicPr>
            <a:picLocks noChangeAspect="1"/>
          </p:cNvPicPr>
          <p:nvPr/>
        </p:nvPicPr>
        <p:blipFill rotWithShape="1">
          <a:blip r:embed="rId3"/>
          <a:srcRect t="4309" r="-5" b="-5"/>
          <a:stretch/>
        </p:blipFill>
        <p:spPr>
          <a:xfrm rot="5400000">
            <a:off x="-75833" y="1013720"/>
            <a:ext cx="3852182" cy="2764648"/>
          </a:xfrm>
          <a:prstGeom prst="rect">
            <a:avLst/>
          </a:prstGeom>
        </p:spPr>
      </p:pic>
      <p:pic>
        <p:nvPicPr>
          <p:cNvPr id="20" name="Picture 19">
            <a:extLst>
              <a:ext uri="{FF2B5EF4-FFF2-40B4-BE49-F238E27FC236}">
                <a16:creationId xmlns:a16="http://schemas.microsoft.com/office/drawing/2014/main" id="{04313C35-8169-6E4C-AB93-564FC203559A}"/>
              </a:ext>
            </a:extLst>
          </p:cNvPr>
          <p:cNvPicPr>
            <a:picLocks noChangeAspect="1"/>
          </p:cNvPicPr>
          <p:nvPr/>
        </p:nvPicPr>
        <p:blipFill rotWithShape="1">
          <a:blip r:embed="rId4"/>
          <a:srcRect t="4735" r="-5" b="-5"/>
          <a:stretch/>
        </p:blipFill>
        <p:spPr>
          <a:xfrm rot="5400000">
            <a:off x="2753991" y="1019870"/>
            <a:ext cx="3852183" cy="2752344"/>
          </a:xfrm>
          <a:prstGeom prst="rect">
            <a:avLst/>
          </a:prstGeom>
        </p:spPr>
      </p:pic>
      <p:pic>
        <p:nvPicPr>
          <p:cNvPr id="10" name="Picture 9">
            <a:extLst>
              <a:ext uri="{FF2B5EF4-FFF2-40B4-BE49-F238E27FC236}">
                <a16:creationId xmlns:a16="http://schemas.microsoft.com/office/drawing/2014/main" id="{86896C42-9965-6F4C-8B35-3562454FFE4C}"/>
              </a:ext>
            </a:extLst>
          </p:cNvPr>
          <p:cNvPicPr>
            <a:picLocks noChangeAspect="1"/>
          </p:cNvPicPr>
          <p:nvPr/>
        </p:nvPicPr>
        <p:blipFill rotWithShape="1">
          <a:blip r:embed="rId5"/>
          <a:srcRect r="1129" b="-5"/>
          <a:stretch/>
        </p:blipFill>
        <p:spPr>
          <a:xfrm rot="5400000">
            <a:off x="5689663" y="913619"/>
            <a:ext cx="3628185" cy="2752344"/>
          </a:xfrm>
          <a:prstGeom prst="rect">
            <a:avLst/>
          </a:prstGeom>
        </p:spPr>
      </p:pic>
      <p:pic>
        <p:nvPicPr>
          <p:cNvPr id="14" name="Picture 13">
            <a:extLst>
              <a:ext uri="{FF2B5EF4-FFF2-40B4-BE49-F238E27FC236}">
                <a16:creationId xmlns:a16="http://schemas.microsoft.com/office/drawing/2014/main" id="{A0360DBE-0BA0-1440-8EF1-A60854975ED0}"/>
              </a:ext>
            </a:extLst>
          </p:cNvPr>
          <p:cNvPicPr>
            <a:picLocks noChangeAspect="1"/>
          </p:cNvPicPr>
          <p:nvPr/>
        </p:nvPicPr>
        <p:blipFill rotWithShape="1">
          <a:blip r:embed="rId6"/>
          <a:srcRect r="1192" b="-2"/>
          <a:stretch/>
        </p:blipFill>
        <p:spPr>
          <a:xfrm rot="5400000">
            <a:off x="8512650" y="908559"/>
            <a:ext cx="3640873" cy="2763657"/>
          </a:xfrm>
          <a:prstGeom prst="rect">
            <a:avLst/>
          </a:prstGeom>
        </p:spPr>
      </p:pic>
      <p:sp>
        <p:nvSpPr>
          <p:cNvPr id="7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72" name="Freeform: Shape 7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4"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71DCA3C-DE67-2641-8D83-11582123CED0}"/>
              </a:ext>
            </a:extLst>
          </p:cNvPr>
          <p:cNvSpPr>
            <a:spLocks noGrp="1"/>
          </p:cNvSpPr>
          <p:nvPr>
            <p:ph type="title"/>
          </p:nvPr>
        </p:nvSpPr>
        <p:spPr>
          <a:xfrm>
            <a:off x="1154955" y="4110824"/>
            <a:ext cx="5015258" cy="1908975"/>
          </a:xfrm>
        </p:spPr>
        <p:txBody>
          <a:bodyPr vert="horz" lIns="91440" tIns="45720" rIns="91440" bIns="45720" rtlCol="0">
            <a:normAutofit/>
          </a:bodyPr>
          <a:lstStyle/>
          <a:p>
            <a:r>
              <a:rPr lang="en-US" b="0" i="0" kern="1200">
                <a:solidFill>
                  <a:schemeClr val="tx1"/>
                </a:solidFill>
                <a:latin typeface="+mj-lt"/>
                <a:ea typeface="+mj-ea"/>
                <a:cs typeface="+mj-cs"/>
              </a:rPr>
              <a:t>UV pens and light </a:t>
            </a:r>
          </a:p>
        </p:txBody>
      </p:sp>
      <p:sp>
        <p:nvSpPr>
          <p:cNvPr id="3" name="Content Placeholder 2">
            <a:extLst>
              <a:ext uri="{FF2B5EF4-FFF2-40B4-BE49-F238E27FC236}">
                <a16:creationId xmlns:a16="http://schemas.microsoft.com/office/drawing/2014/main" id="{1C8F560D-9555-934E-8667-F445ECC0D464}"/>
              </a:ext>
            </a:extLst>
          </p:cNvPr>
          <p:cNvSpPr>
            <a:spLocks noGrp="1"/>
          </p:cNvSpPr>
          <p:nvPr>
            <p:ph idx="1"/>
          </p:nvPr>
        </p:nvSpPr>
        <p:spPr>
          <a:xfrm>
            <a:off x="6375894" y="4110824"/>
            <a:ext cx="4772509" cy="1908976"/>
          </a:xfrm>
        </p:spPr>
        <p:txBody>
          <a:bodyPr vert="horz" lIns="91440" tIns="45720" rIns="91440" bIns="45720" rtlCol="0" anchor="ctr">
            <a:normAutofit/>
          </a:bodyPr>
          <a:lstStyle/>
          <a:p>
            <a:pPr marL="0" indent="0">
              <a:buNone/>
            </a:pPr>
            <a:r>
              <a:rPr lang="en-US" b="0" i="0" kern="1200" cap="all">
                <a:solidFill>
                  <a:schemeClr val="tx1"/>
                </a:solidFill>
                <a:latin typeface="+mn-lt"/>
                <a:ea typeface="+mn-ea"/>
                <a:cs typeface="+mn-cs"/>
              </a:rPr>
              <a:t>Sample of making rooms with text and pattens </a:t>
            </a:r>
          </a:p>
        </p:txBody>
      </p:sp>
    </p:spTree>
    <p:extLst>
      <p:ext uri="{BB962C8B-B14F-4D97-AF65-F5344CB8AC3E}">
        <p14:creationId xmlns:p14="http://schemas.microsoft.com/office/powerpoint/2010/main" val="136730375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6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38CB8376-8D3A-CE49-9CFD-6DE22FAA100C}"/>
              </a:ext>
            </a:extLst>
          </p:cNvPr>
          <p:cNvPicPr>
            <a:picLocks noChangeAspect="1"/>
          </p:cNvPicPr>
          <p:nvPr/>
        </p:nvPicPr>
        <p:blipFill rotWithShape="1">
          <a:blip r:embed="rId3"/>
          <a:srcRect t="2154" r="-5" b="2151"/>
          <a:stretch/>
        </p:blipFill>
        <p:spPr>
          <a:xfrm rot="5400000">
            <a:off x="-75833" y="1013720"/>
            <a:ext cx="3852182" cy="2764648"/>
          </a:xfrm>
          <a:prstGeom prst="rect">
            <a:avLst/>
          </a:prstGeom>
        </p:spPr>
      </p:pic>
      <p:pic>
        <p:nvPicPr>
          <p:cNvPr id="10" name="Picture 9">
            <a:extLst>
              <a:ext uri="{FF2B5EF4-FFF2-40B4-BE49-F238E27FC236}">
                <a16:creationId xmlns:a16="http://schemas.microsoft.com/office/drawing/2014/main" id="{F81924FD-EDC6-CA42-89FF-633EB0F1E944}"/>
              </a:ext>
            </a:extLst>
          </p:cNvPr>
          <p:cNvPicPr>
            <a:picLocks noChangeAspect="1"/>
          </p:cNvPicPr>
          <p:nvPr/>
        </p:nvPicPr>
        <p:blipFill rotWithShape="1">
          <a:blip r:embed="rId4"/>
          <a:srcRect r="-5" b="4730"/>
          <a:stretch/>
        </p:blipFill>
        <p:spPr>
          <a:xfrm rot="5400000">
            <a:off x="2753991" y="1019870"/>
            <a:ext cx="3852183" cy="2752344"/>
          </a:xfrm>
          <a:prstGeom prst="rect">
            <a:avLst/>
          </a:prstGeom>
        </p:spPr>
      </p:pic>
      <p:pic>
        <p:nvPicPr>
          <p:cNvPr id="8" name="Picture 7">
            <a:extLst>
              <a:ext uri="{FF2B5EF4-FFF2-40B4-BE49-F238E27FC236}">
                <a16:creationId xmlns:a16="http://schemas.microsoft.com/office/drawing/2014/main" id="{547F4BAE-950A-FE45-9BF5-DAEF98C47ED6}"/>
              </a:ext>
            </a:extLst>
          </p:cNvPr>
          <p:cNvPicPr>
            <a:picLocks noChangeAspect="1"/>
          </p:cNvPicPr>
          <p:nvPr/>
        </p:nvPicPr>
        <p:blipFill rotWithShape="1">
          <a:blip r:embed="rId5"/>
          <a:srcRect l="6359" r="36746"/>
          <a:stretch/>
        </p:blipFill>
        <p:spPr>
          <a:xfrm>
            <a:off x="6127584" y="475699"/>
            <a:ext cx="2752344" cy="3628185"/>
          </a:xfrm>
          <a:prstGeom prst="rect">
            <a:avLst/>
          </a:prstGeom>
        </p:spPr>
      </p:pic>
      <p:pic>
        <p:nvPicPr>
          <p:cNvPr id="17" name="Picture 16">
            <a:extLst>
              <a:ext uri="{FF2B5EF4-FFF2-40B4-BE49-F238E27FC236}">
                <a16:creationId xmlns:a16="http://schemas.microsoft.com/office/drawing/2014/main" id="{763AEC2F-71E0-7D41-A326-7BE774C3A343}"/>
              </a:ext>
            </a:extLst>
          </p:cNvPr>
          <p:cNvPicPr>
            <a:picLocks noChangeAspect="1"/>
          </p:cNvPicPr>
          <p:nvPr/>
        </p:nvPicPr>
        <p:blipFill rotWithShape="1">
          <a:blip r:embed="rId6"/>
          <a:srcRect r="1192" b="-2"/>
          <a:stretch/>
        </p:blipFill>
        <p:spPr>
          <a:xfrm rot="5400000">
            <a:off x="8512650" y="908559"/>
            <a:ext cx="3640873" cy="2763657"/>
          </a:xfrm>
          <a:prstGeom prst="rect">
            <a:avLst/>
          </a:prstGeom>
        </p:spPr>
      </p:pic>
      <p:sp>
        <p:nvSpPr>
          <p:cNvPr id="4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44" name="Freeform: Shape 4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6"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64E6754-9F18-A546-9565-E71DEF98D9E5}"/>
              </a:ext>
            </a:extLst>
          </p:cNvPr>
          <p:cNvSpPr>
            <a:spLocks noGrp="1"/>
          </p:cNvSpPr>
          <p:nvPr>
            <p:ph type="title"/>
          </p:nvPr>
        </p:nvSpPr>
        <p:spPr>
          <a:xfrm>
            <a:off x="1154955" y="4110824"/>
            <a:ext cx="5015258" cy="1908975"/>
          </a:xfrm>
        </p:spPr>
        <p:txBody>
          <a:bodyPr vert="horz" lIns="91440" tIns="45720" rIns="91440" bIns="45720" rtlCol="0">
            <a:normAutofit/>
          </a:bodyPr>
          <a:lstStyle/>
          <a:p>
            <a:r>
              <a:rPr lang="en-US">
                <a:solidFill>
                  <a:schemeClr val="tx1"/>
                </a:solidFill>
              </a:rPr>
              <a:t>Materials and UV light</a:t>
            </a:r>
          </a:p>
        </p:txBody>
      </p:sp>
      <p:sp>
        <p:nvSpPr>
          <p:cNvPr id="3" name="Content Placeholder 2">
            <a:extLst>
              <a:ext uri="{FF2B5EF4-FFF2-40B4-BE49-F238E27FC236}">
                <a16:creationId xmlns:a16="http://schemas.microsoft.com/office/drawing/2014/main" id="{2AF83F1C-611A-4841-A32D-ACA51200F142}"/>
              </a:ext>
            </a:extLst>
          </p:cNvPr>
          <p:cNvSpPr>
            <a:spLocks noGrp="1"/>
          </p:cNvSpPr>
          <p:nvPr>
            <p:ph idx="1"/>
          </p:nvPr>
        </p:nvSpPr>
        <p:spPr>
          <a:xfrm>
            <a:off x="6375894" y="4110824"/>
            <a:ext cx="4772509" cy="1908976"/>
          </a:xfrm>
        </p:spPr>
        <p:txBody>
          <a:bodyPr vert="horz" lIns="91440" tIns="45720" rIns="91440" bIns="45720" rtlCol="0" anchor="ctr">
            <a:normAutofit/>
          </a:bodyPr>
          <a:lstStyle/>
          <a:p>
            <a:pPr marL="0" indent="0">
              <a:buNone/>
            </a:pPr>
            <a:r>
              <a:rPr lang="en-US" cap="all">
                <a:solidFill>
                  <a:schemeClr val="tx1"/>
                </a:solidFill>
              </a:rPr>
              <a:t>A sample of interpretating over stimulation </a:t>
            </a:r>
          </a:p>
        </p:txBody>
      </p:sp>
    </p:spTree>
    <p:extLst>
      <p:ext uri="{BB962C8B-B14F-4D97-AF65-F5344CB8AC3E}">
        <p14:creationId xmlns:p14="http://schemas.microsoft.com/office/powerpoint/2010/main" val="19145614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AF10A03D-B8D7-4106-B452-8F3C71462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0" name="Freeform 5">
            <a:extLst>
              <a:ext uri="{FF2B5EF4-FFF2-40B4-BE49-F238E27FC236}">
                <a16:creationId xmlns:a16="http://schemas.microsoft.com/office/drawing/2014/main" id="{65159176-5854-41AA-8779-1E39496D3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2" name="Freeform: Shape 51">
            <a:extLst>
              <a:ext uri="{FF2B5EF4-FFF2-40B4-BE49-F238E27FC236}">
                <a16:creationId xmlns:a16="http://schemas.microsoft.com/office/drawing/2014/main" id="{D2FA54D7-F682-4168-A15B-6262BF16A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54" name="Freeform 5">
            <a:extLst>
              <a:ext uri="{FF2B5EF4-FFF2-40B4-BE49-F238E27FC236}">
                <a16:creationId xmlns:a16="http://schemas.microsoft.com/office/drawing/2014/main" id="{439C4658-FDF2-4373-8344-47DA03B04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184A53DA-AB60-8A48-966A-3B0C99EB7CB7}"/>
              </a:ext>
            </a:extLst>
          </p:cNvPr>
          <p:cNvSpPr>
            <a:spLocks noGrp="1"/>
          </p:cNvSpPr>
          <p:nvPr>
            <p:ph type="title"/>
          </p:nvPr>
        </p:nvSpPr>
        <p:spPr>
          <a:xfrm>
            <a:off x="1154955" y="973668"/>
            <a:ext cx="2942210" cy="1020232"/>
          </a:xfrm>
        </p:spPr>
        <p:txBody>
          <a:bodyPr vert="horz" lIns="91440" tIns="45720" rIns="91440" bIns="45720" rtlCol="0">
            <a:normAutofit fontScale="90000"/>
          </a:bodyPr>
          <a:lstStyle/>
          <a:p>
            <a:r>
              <a:rPr lang="en-US" b="0" i="0" kern="1200" dirty="0">
                <a:solidFill>
                  <a:schemeClr val="tx1"/>
                </a:solidFill>
                <a:latin typeface="+mj-lt"/>
                <a:ea typeface="+mj-ea"/>
                <a:cs typeface="+mj-cs"/>
              </a:rPr>
              <a:t>Models under UV light </a:t>
            </a:r>
          </a:p>
        </p:txBody>
      </p:sp>
      <p:pic>
        <p:nvPicPr>
          <p:cNvPr id="8" name="Picture 7">
            <a:extLst>
              <a:ext uri="{FF2B5EF4-FFF2-40B4-BE49-F238E27FC236}">
                <a16:creationId xmlns:a16="http://schemas.microsoft.com/office/drawing/2014/main" id="{C16BFA0E-AE80-FF4B-8548-5EB2EA0F572C}"/>
              </a:ext>
            </a:extLst>
          </p:cNvPr>
          <p:cNvPicPr>
            <a:picLocks noChangeAspect="1"/>
          </p:cNvPicPr>
          <p:nvPr/>
        </p:nvPicPr>
        <p:blipFill rotWithShape="1">
          <a:blip r:embed="rId2"/>
          <a:srcRect l="7758" r="31012" b="3"/>
          <a:stretch/>
        </p:blipFill>
        <p:spPr>
          <a:xfrm rot="5400000">
            <a:off x="9307048" y="1133568"/>
            <a:ext cx="2222968" cy="3384869"/>
          </a:xfrm>
          <a:prstGeom prst="rect">
            <a:avLst/>
          </a:prstGeom>
        </p:spPr>
      </p:pic>
      <p:pic>
        <p:nvPicPr>
          <p:cNvPr id="10" name="Picture 9">
            <a:extLst>
              <a:ext uri="{FF2B5EF4-FFF2-40B4-BE49-F238E27FC236}">
                <a16:creationId xmlns:a16="http://schemas.microsoft.com/office/drawing/2014/main" id="{F151068C-AF13-CE44-9F5D-F54C400CA352}"/>
              </a:ext>
            </a:extLst>
          </p:cNvPr>
          <p:cNvPicPr>
            <a:picLocks noChangeAspect="1"/>
          </p:cNvPicPr>
          <p:nvPr/>
        </p:nvPicPr>
        <p:blipFill rotWithShape="1">
          <a:blip r:embed="rId3"/>
          <a:srcRect l="24047" r="14723" b="3"/>
          <a:stretch/>
        </p:blipFill>
        <p:spPr>
          <a:xfrm rot="5400000">
            <a:off x="7374615" y="4404240"/>
            <a:ext cx="2062674" cy="2526451"/>
          </a:xfrm>
          <a:prstGeom prst="rect">
            <a:avLst/>
          </a:prstGeom>
        </p:spPr>
      </p:pic>
      <p:sp>
        <p:nvSpPr>
          <p:cNvPr id="56" name="Rectangle 55">
            <a:extLst>
              <a:ext uri="{FF2B5EF4-FFF2-40B4-BE49-F238E27FC236}">
                <a16:creationId xmlns:a16="http://schemas.microsoft.com/office/drawing/2014/main" id="{C0246788-5559-4236-B1FF-BE8D22104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Content Placeholder 5">
            <a:extLst>
              <a:ext uri="{FF2B5EF4-FFF2-40B4-BE49-F238E27FC236}">
                <a16:creationId xmlns:a16="http://schemas.microsoft.com/office/drawing/2014/main" id="{0D641141-9A36-E747-876E-B1193CDA9E22}"/>
              </a:ext>
            </a:extLst>
          </p:cNvPr>
          <p:cNvPicPr>
            <a:picLocks noChangeAspect="1"/>
          </p:cNvPicPr>
          <p:nvPr/>
        </p:nvPicPr>
        <p:blipFill rotWithShape="1">
          <a:blip r:embed="rId4"/>
          <a:srcRect l="1406" r="37363" b="3"/>
          <a:stretch/>
        </p:blipFill>
        <p:spPr>
          <a:xfrm rot="5400000">
            <a:off x="6760791" y="2620486"/>
            <a:ext cx="1828098" cy="2239131"/>
          </a:xfrm>
          <a:prstGeom prst="rect">
            <a:avLst/>
          </a:prstGeom>
        </p:spPr>
      </p:pic>
      <p:pic>
        <p:nvPicPr>
          <p:cNvPr id="18" name="Picture 17">
            <a:extLst>
              <a:ext uri="{FF2B5EF4-FFF2-40B4-BE49-F238E27FC236}">
                <a16:creationId xmlns:a16="http://schemas.microsoft.com/office/drawing/2014/main" id="{E66A822D-FC95-E74F-BBC0-25D92EB2B72B}"/>
              </a:ext>
            </a:extLst>
          </p:cNvPr>
          <p:cNvPicPr>
            <a:picLocks noChangeAspect="1"/>
          </p:cNvPicPr>
          <p:nvPr/>
        </p:nvPicPr>
        <p:blipFill rotWithShape="1">
          <a:blip r:embed="rId5"/>
          <a:srcRect r="8134" b="-4"/>
          <a:stretch/>
        </p:blipFill>
        <p:spPr>
          <a:xfrm>
            <a:off x="5680502" y="322429"/>
            <a:ext cx="3113904" cy="2542289"/>
          </a:xfrm>
          <a:prstGeom prst="rect">
            <a:avLst/>
          </a:prstGeom>
        </p:spPr>
      </p:pic>
      <p:pic>
        <p:nvPicPr>
          <p:cNvPr id="21" name="Picture 20">
            <a:extLst>
              <a:ext uri="{FF2B5EF4-FFF2-40B4-BE49-F238E27FC236}">
                <a16:creationId xmlns:a16="http://schemas.microsoft.com/office/drawing/2014/main" id="{CE9AFACB-923C-4040-BD2D-D16759C823A5}"/>
              </a:ext>
            </a:extLst>
          </p:cNvPr>
          <p:cNvPicPr>
            <a:picLocks noChangeAspect="1"/>
          </p:cNvPicPr>
          <p:nvPr/>
        </p:nvPicPr>
        <p:blipFill>
          <a:blip r:embed="rId6"/>
          <a:stretch>
            <a:fillRect/>
          </a:stretch>
        </p:blipFill>
        <p:spPr>
          <a:xfrm rot="5400000">
            <a:off x="2368058" y="2261862"/>
            <a:ext cx="2726404" cy="2044803"/>
          </a:xfrm>
          <a:prstGeom prst="rect">
            <a:avLst/>
          </a:prstGeom>
        </p:spPr>
      </p:pic>
      <p:pic>
        <p:nvPicPr>
          <p:cNvPr id="27" name="Picture 26">
            <a:extLst>
              <a:ext uri="{FF2B5EF4-FFF2-40B4-BE49-F238E27FC236}">
                <a16:creationId xmlns:a16="http://schemas.microsoft.com/office/drawing/2014/main" id="{57A308B8-7B38-2043-9C65-73C9D8477A57}"/>
              </a:ext>
            </a:extLst>
          </p:cNvPr>
          <p:cNvPicPr>
            <a:picLocks noChangeAspect="1"/>
          </p:cNvPicPr>
          <p:nvPr/>
        </p:nvPicPr>
        <p:blipFill>
          <a:blip r:embed="rId7"/>
          <a:stretch>
            <a:fillRect/>
          </a:stretch>
        </p:blipFill>
        <p:spPr>
          <a:xfrm rot="5400000">
            <a:off x="4339816" y="3227754"/>
            <a:ext cx="2534143" cy="1900607"/>
          </a:xfrm>
          <a:prstGeom prst="rect">
            <a:avLst/>
          </a:prstGeom>
        </p:spPr>
      </p:pic>
      <p:pic>
        <p:nvPicPr>
          <p:cNvPr id="32" name="Picture 31">
            <a:extLst>
              <a:ext uri="{FF2B5EF4-FFF2-40B4-BE49-F238E27FC236}">
                <a16:creationId xmlns:a16="http://schemas.microsoft.com/office/drawing/2014/main" id="{DD3092CE-C156-4447-B372-A7376CE5B8BB}"/>
              </a:ext>
            </a:extLst>
          </p:cNvPr>
          <p:cNvPicPr>
            <a:picLocks noChangeAspect="1"/>
          </p:cNvPicPr>
          <p:nvPr/>
        </p:nvPicPr>
        <p:blipFill>
          <a:blip r:embed="rId8"/>
          <a:stretch>
            <a:fillRect/>
          </a:stretch>
        </p:blipFill>
        <p:spPr>
          <a:xfrm rot="5400000">
            <a:off x="252607" y="2725744"/>
            <a:ext cx="2785817" cy="2089363"/>
          </a:xfrm>
          <a:prstGeom prst="rect">
            <a:avLst/>
          </a:prstGeom>
        </p:spPr>
      </p:pic>
    </p:spTree>
    <p:extLst>
      <p:ext uri="{BB962C8B-B14F-4D97-AF65-F5344CB8AC3E}">
        <p14:creationId xmlns:p14="http://schemas.microsoft.com/office/powerpoint/2010/main" val="47474501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41">
            <a:extLst>
              <a:ext uri="{FF2B5EF4-FFF2-40B4-BE49-F238E27FC236}">
                <a16:creationId xmlns:a16="http://schemas.microsoft.com/office/drawing/2014/main" id="{8CA5C868-0A82-4975-8602-F49477C7D5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3" name="Rectangle 42">
              <a:extLst>
                <a:ext uri="{FF2B5EF4-FFF2-40B4-BE49-F238E27FC236}">
                  <a16:creationId xmlns:a16="http://schemas.microsoft.com/office/drawing/2014/main" id="{686BF052-6C01-4917-B7DB-1FFCF2551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Freeform 5">
              <a:extLst>
                <a:ext uri="{FF2B5EF4-FFF2-40B4-BE49-F238E27FC236}">
                  <a16:creationId xmlns:a16="http://schemas.microsoft.com/office/drawing/2014/main" id="{9696179C-71E7-4A5B-B238-0AE1C74D63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3" name="Rectangle 45">
            <a:extLst>
              <a:ext uri="{FF2B5EF4-FFF2-40B4-BE49-F238E27FC236}">
                <a16:creationId xmlns:a16="http://schemas.microsoft.com/office/drawing/2014/main" id="{129EED8E-74E7-42E8-979B-7A783E78A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A3855B-F1CE-7042-906B-D7FDC9CFB6A3}"/>
              </a:ext>
            </a:extLst>
          </p:cNvPr>
          <p:cNvSpPr>
            <a:spLocks noGrp="1"/>
          </p:cNvSpPr>
          <p:nvPr>
            <p:ph type="title"/>
          </p:nvPr>
        </p:nvSpPr>
        <p:spPr>
          <a:xfrm>
            <a:off x="649975" y="4517136"/>
            <a:ext cx="9453911" cy="1174947"/>
          </a:xfrm>
        </p:spPr>
        <p:txBody>
          <a:bodyPr vert="horz" lIns="91440" tIns="45720" rIns="91440" bIns="45720" rtlCol="0" anchor="b">
            <a:normAutofit fontScale="90000"/>
          </a:bodyPr>
          <a:lstStyle/>
          <a:p>
            <a:r>
              <a:rPr lang="en-GB" sz="6000" b="0" i="0" kern="1200" dirty="0">
                <a:solidFill>
                  <a:schemeClr val="bg2"/>
                </a:solidFill>
                <a:latin typeface="+mj-lt"/>
                <a:ea typeface="+mj-ea"/>
                <a:cs typeface="+mj-cs"/>
              </a:rPr>
              <a:t>Example of a lighting rig with UV light </a:t>
            </a:r>
            <a:endParaRPr lang="en-US" sz="6000" b="0" i="0" kern="1200" dirty="0">
              <a:solidFill>
                <a:schemeClr val="bg2"/>
              </a:solidFill>
              <a:latin typeface="+mj-lt"/>
              <a:ea typeface="+mj-ea"/>
              <a:cs typeface="+mj-cs"/>
            </a:endParaRPr>
          </a:p>
        </p:txBody>
      </p:sp>
      <p:pic>
        <p:nvPicPr>
          <p:cNvPr id="18" name="Picture 17">
            <a:extLst>
              <a:ext uri="{FF2B5EF4-FFF2-40B4-BE49-F238E27FC236}">
                <a16:creationId xmlns:a16="http://schemas.microsoft.com/office/drawing/2014/main" id="{67C399A6-B06B-FB44-9CC1-4D212600FE2C}"/>
              </a:ext>
            </a:extLst>
          </p:cNvPr>
          <p:cNvPicPr>
            <a:picLocks noChangeAspect="1"/>
          </p:cNvPicPr>
          <p:nvPr/>
        </p:nvPicPr>
        <p:blipFill>
          <a:blip r:embed="rId4"/>
          <a:stretch>
            <a:fillRect/>
          </a:stretch>
        </p:blipFill>
        <p:spPr>
          <a:xfrm rot="5400000">
            <a:off x="364512" y="1373218"/>
            <a:ext cx="2962656" cy="2221992"/>
          </a:xfrm>
          <a:prstGeom prst="roundRect">
            <a:avLst>
              <a:gd name="adj" fmla="val 1858"/>
            </a:avLst>
          </a:prstGeom>
          <a:effectLst/>
        </p:spPr>
      </p:pic>
      <p:pic>
        <p:nvPicPr>
          <p:cNvPr id="6" name="Content Placeholder 5">
            <a:extLst>
              <a:ext uri="{FF2B5EF4-FFF2-40B4-BE49-F238E27FC236}">
                <a16:creationId xmlns:a16="http://schemas.microsoft.com/office/drawing/2014/main" id="{BC7FC27F-B5A7-6B49-8F25-70D80A8EBF23}"/>
              </a:ext>
            </a:extLst>
          </p:cNvPr>
          <p:cNvPicPr>
            <a:picLocks noGrp="1" noChangeAspect="1"/>
          </p:cNvPicPr>
          <p:nvPr>
            <p:ph idx="1"/>
          </p:nvPr>
        </p:nvPicPr>
        <p:blipFill>
          <a:blip r:embed="rId5"/>
          <a:stretch>
            <a:fillRect/>
          </a:stretch>
        </p:blipFill>
        <p:spPr>
          <a:xfrm rot="5400000">
            <a:off x="2750230" y="1373218"/>
            <a:ext cx="2962656" cy="2221992"/>
          </a:xfrm>
          <a:prstGeom prst="roundRect">
            <a:avLst>
              <a:gd name="adj" fmla="val 1858"/>
            </a:avLst>
          </a:prstGeom>
          <a:effectLst/>
        </p:spPr>
      </p:pic>
      <p:pic>
        <p:nvPicPr>
          <p:cNvPr id="10" name="Picture 9">
            <a:extLst>
              <a:ext uri="{FF2B5EF4-FFF2-40B4-BE49-F238E27FC236}">
                <a16:creationId xmlns:a16="http://schemas.microsoft.com/office/drawing/2014/main" id="{E41B13E0-961D-EE48-B854-31B5825B55F0}"/>
              </a:ext>
            </a:extLst>
          </p:cNvPr>
          <p:cNvPicPr>
            <a:picLocks noChangeAspect="1"/>
          </p:cNvPicPr>
          <p:nvPr/>
        </p:nvPicPr>
        <p:blipFill>
          <a:blip r:embed="rId6"/>
          <a:stretch>
            <a:fillRect/>
          </a:stretch>
        </p:blipFill>
        <p:spPr>
          <a:xfrm rot="5400000">
            <a:off x="5135948" y="1373218"/>
            <a:ext cx="2962656" cy="2221992"/>
          </a:xfrm>
          <a:prstGeom prst="roundRect">
            <a:avLst>
              <a:gd name="adj" fmla="val 1858"/>
            </a:avLst>
          </a:prstGeom>
          <a:effectLst/>
        </p:spPr>
      </p:pic>
      <p:pic>
        <p:nvPicPr>
          <p:cNvPr id="8" name="Picture 7">
            <a:extLst>
              <a:ext uri="{FF2B5EF4-FFF2-40B4-BE49-F238E27FC236}">
                <a16:creationId xmlns:a16="http://schemas.microsoft.com/office/drawing/2014/main" id="{874611A0-4A2A-774A-AB75-E8CBB7CAD497}"/>
              </a:ext>
            </a:extLst>
          </p:cNvPr>
          <p:cNvPicPr>
            <a:picLocks noChangeAspect="1"/>
          </p:cNvPicPr>
          <p:nvPr/>
        </p:nvPicPr>
        <p:blipFill>
          <a:blip r:embed="rId7"/>
          <a:stretch>
            <a:fillRect/>
          </a:stretch>
        </p:blipFill>
        <p:spPr>
          <a:xfrm rot="5400000">
            <a:off x="7521666" y="1373218"/>
            <a:ext cx="2962656" cy="2221992"/>
          </a:xfrm>
          <a:prstGeom prst="roundRect">
            <a:avLst>
              <a:gd name="adj" fmla="val 1858"/>
            </a:avLst>
          </a:prstGeom>
          <a:effectLst/>
        </p:spPr>
      </p:pic>
    </p:spTree>
    <p:extLst>
      <p:ext uri="{BB962C8B-B14F-4D97-AF65-F5344CB8AC3E}">
        <p14:creationId xmlns:p14="http://schemas.microsoft.com/office/powerpoint/2010/main" val="3828966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124E-E5BA-1043-B38C-E5B20FC02785}"/>
              </a:ext>
            </a:extLst>
          </p:cNvPr>
          <p:cNvSpPr>
            <a:spLocks noGrp="1"/>
          </p:cNvSpPr>
          <p:nvPr>
            <p:ph type="title"/>
          </p:nvPr>
        </p:nvSpPr>
        <p:spPr/>
        <p:txBody>
          <a:bodyPr/>
          <a:lstStyle/>
          <a:p>
            <a:r>
              <a:rPr lang="en-US" dirty="0" err="1"/>
              <a:t>Enfys</a:t>
            </a:r>
            <a:r>
              <a:rPr lang="en-US" dirty="0"/>
              <a:t> studio 1 floor plan </a:t>
            </a:r>
          </a:p>
        </p:txBody>
      </p:sp>
      <p:sp>
        <p:nvSpPr>
          <p:cNvPr id="3" name="Content Placeholder 2">
            <a:extLst>
              <a:ext uri="{FF2B5EF4-FFF2-40B4-BE49-F238E27FC236}">
                <a16:creationId xmlns:a16="http://schemas.microsoft.com/office/drawing/2014/main" id="{52D768E1-8E7C-774F-A572-285B312369E0}"/>
              </a:ext>
            </a:extLst>
          </p:cNvPr>
          <p:cNvSpPr>
            <a:spLocks noGrp="1"/>
          </p:cNvSpPr>
          <p:nvPr>
            <p:ph idx="1"/>
          </p:nvPr>
        </p:nvSpPr>
        <p:spPr>
          <a:xfrm>
            <a:off x="484909" y="2603500"/>
            <a:ext cx="6109856" cy="3416300"/>
          </a:xfrm>
        </p:spPr>
        <p:txBody>
          <a:bodyPr/>
          <a:lstStyle/>
          <a:p>
            <a:r>
              <a:rPr lang="en-US" dirty="0"/>
              <a:t>The </a:t>
            </a:r>
            <a:r>
              <a:rPr lang="en-US" dirty="0" err="1"/>
              <a:t>Enfys</a:t>
            </a:r>
            <a:r>
              <a:rPr lang="en-US" dirty="0"/>
              <a:t> studio 1 has a large studio space and a lighting rid along with a scene doc door which can be used as an entrance to the piece which will allow disabled access.</a:t>
            </a:r>
          </a:p>
          <a:p>
            <a:r>
              <a:rPr lang="en-US" dirty="0"/>
              <a:t>With the size of the studio I can create a large scale piece with multiple rooms for my model.</a:t>
            </a:r>
          </a:p>
          <a:p>
            <a:r>
              <a:rPr lang="en-US" dirty="0"/>
              <a:t>It allows me to create multiple sets and enough space for movement around with disabilities </a:t>
            </a:r>
          </a:p>
        </p:txBody>
      </p:sp>
      <p:pic>
        <p:nvPicPr>
          <p:cNvPr id="4" name="Picture 3">
            <a:extLst>
              <a:ext uri="{FF2B5EF4-FFF2-40B4-BE49-F238E27FC236}">
                <a16:creationId xmlns:a16="http://schemas.microsoft.com/office/drawing/2014/main" id="{2AD13A8F-1FA6-B543-94DC-06A7DD1E6220}"/>
              </a:ext>
            </a:extLst>
          </p:cNvPr>
          <p:cNvPicPr>
            <a:picLocks noChangeAspect="1"/>
          </p:cNvPicPr>
          <p:nvPr/>
        </p:nvPicPr>
        <p:blipFill rotWithShape="1">
          <a:blip r:embed="rId2"/>
          <a:srcRect t="10166" r="2" b="36043"/>
          <a:stretch/>
        </p:blipFill>
        <p:spPr>
          <a:xfrm>
            <a:off x="7136697" y="2603500"/>
            <a:ext cx="4695574" cy="3367753"/>
          </a:xfrm>
          <a:prstGeom prst="rect">
            <a:avLst/>
          </a:prstGeom>
        </p:spPr>
      </p:pic>
    </p:spTree>
    <p:extLst>
      <p:ext uri="{BB962C8B-B14F-4D97-AF65-F5344CB8AC3E}">
        <p14:creationId xmlns:p14="http://schemas.microsoft.com/office/powerpoint/2010/main" val="3003536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7" name="Rectangle 36">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5742AC-0ED4-584F-B347-40532E12023B}"/>
              </a:ext>
            </a:extLst>
          </p:cNvPr>
          <p:cNvSpPr>
            <a:spLocks noGrp="1"/>
          </p:cNvSpPr>
          <p:nvPr>
            <p:ph type="title"/>
          </p:nvPr>
        </p:nvSpPr>
        <p:spPr>
          <a:xfrm>
            <a:off x="649975" y="4517136"/>
            <a:ext cx="9453911" cy="1174947"/>
          </a:xfrm>
        </p:spPr>
        <p:txBody>
          <a:bodyPr vert="horz" lIns="91440" tIns="45720" rIns="91440" bIns="45720" rtlCol="0" anchor="b">
            <a:normAutofit/>
          </a:bodyPr>
          <a:lstStyle/>
          <a:p>
            <a:r>
              <a:rPr lang="en-US" sz="6000" b="0" i="0" kern="1200">
                <a:solidFill>
                  <a:schemeClr val="bg2"/>
                </a:solidFill>
                <a:latin typeface="+mj-lt"/>
                <a:ea typeface="+mj-ea"/>
                <a:cs typeface="+mj-cs"/>
              </a:rPr>
              <a:t>Drawings and notes </a:t>
            </a:r>
          </a:p>
        </p:txBody>
      </p:sp>
      <p:pic>
        <p:nvPicPr>
          <p:cNvPr id="6" name="Content Placeholder 5">
            <a:extLst>
              <a:ext uri="{FF2B5EF4-FFF2-40B4-BE49-F238E27FC236}">
                <a16:creationId xmlns:a16="http://schemas.microsoft.com/office/drawing/2014/main" id="{C1C6315C-91BB-5A49-B068-33CF9760FE48}"/>
              </a:ext>
            </a:extLst>
          </p:cNvPr>
          <p:cNvPicPr>
            <a:picLocks noGrp="1" noChangeAspect="1"/>
          </p:cNvPicPr>
          <p:nvPr>
            <p:ph idx="1"/>
          </p:nvPr>
        </p:nvPicPr>
        <p:blipFill rotWithShape="1">
          <a:blip r:embed="rId4"/>
          <a:srcRect t="5557" b="4189"/>
          <a:stretch/>
        </p:blipFill>
        <p:spPr>
          <a:xfrm>
            <a:off x="649975" y="950090"/>
            <a:ext cx="4109214" cy="2781547"/>
          </a:xfrm>
          <a:prstGeom prst="roundRect">
            <a:avLst>
              <a:gd name="adj" fmla="val 1858"/>
            </a:avLst>
          </a:prstGeom>
          <a:effectLst/>
        </p:spPr>
      </p:pic>
      <p:pic>
        <p:nvPicPr>
          <p:cNvPr id="10" name="Picture 9">
            <a:extLst>
              <a:ext uri="{FF2B5EF4-FFF2-40B4-BE49-F238E27FC236}">
                <a16:creationId xmlns:a16="http://schemas.microsoft.com/office/drawing/2014/main" id="{F605D92A-061A-A74A-8A4A-699B7C9B5FC7}"/>
              </a:ext>
            </a:extLst>
          </p:cNvPr>
          <p:cNvPicPr>
            <a:picLocks noChangeAspect="1"/>
          </p:cNvPicPr>
          <p:nvPr/>
        </p:nvPicPr>
        <p:blipFill>
          <a:blip r:embed="rId5"/>
          <a:stretch>
            <a:fillRect/>
          </a:stretch>
        </p:blipFill>
        <p:spPr>
          <a:xfrm rot="5400000">
            <a:off x="8382190" y="3023867"/>
            <a:ext cx="3611240" cy="2708430"/>
          </a:xfrm>
          <a:prstGeom prst="roundRect">
            <a:avLst>
              <a:gd name="adj" fmla="val 1858"/>
            </a:avLst>
          </a:prstGeom>
          <a:effectLst/>
        </p:spPr>
      </p:pic>
      <p:pic>
        <p:nvPicPr>
          <p:cNvPr id="8" name="Picture 7">
            <a:extLst>
              <a:ext uri="{FF2B5EF4-FFF2-40B4-BE49-F238E27FC236}">
                <a16:creationId xmlns:a16="http://schemas.microsoft.com/office/drawing/2014/main" id="{6F68C057-1415-3A4E-A0E2-D697822B84F4}"/>
              </a:ext>
            </a:extLst>
          </p:cNvPr>
          <p:cNvPicPr>
            <a:picLocks noChangeAspect="1"/>
          </p:cNvPicPr>
          <p:nvPr/>
        </p:nvPicPr>
        <p:blipFill rotWithShape="1">
          <a:blip r:embed="rId6"/>
          <a:srcRect t="11306" b="9728"/>
          <a:stretch/>
        </p:blipFill>
        <p:spPr>
          <a:xfrm>
            <a:off x="4679118" y="2246479"/>
            <a:ext cx="4109214" cy="2433661"/>
          </a:xfrm>
          <a:prstGeom prst="roundRect">
            <a:avLst>
              <a:gd name="adj" fmla="val 1858"/>
            </a:avLst>
          </a:prstGeom>
          <a:effectLst/>
        </p:spPr>
      </p:pic>
    </p:spTree>
    <p:extLst>
      <p:ext uri="{BB962C8B-B14F-4D97-AF65-F5344CB8AC3E}">
        <p14:creationId xmlns:p14="http://schemas.microsoft.com/office/powerpoint/2010/main" val="396563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4" name="Rectangle 23">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3A4E397-C0D9-7C45-8CE3-27BA06EBAEC6}"/>
              </a:ext>
            </a:extLst>
          </p:cNvPr>
          <p:cNvSpPr>
            <a:spLocks noGrp="1"/>
          </p:cNvSpPr>
          <p:nvPr>
            <p:ph type="title"/>
          </p:nvPr>
        </p:nvSpPr>
        <p:spPr>
          <a:xfrm>
            <a:off x="7752482" y="1277653"/>
            <a:ext cx="3865777" cy="4464168"/>
          </a:xfrm>
        </p:spPr>
        <p:txBody>
          <a:bodyPr vert="horz" lIns="91440" tIns="45720" rIns="91440" bIns="45720" rtlCol="0" anchor="b">
            <a:normAutofit/>
          </a:bodyPr>
          <a:lstStyle/>
          <a:p>
            <a:pPr>
              <a:lnSpc>
                <a:spcPct val="90000"/>
              </a:lnSpc>
            </a:pPr>
            <a:r>
              <a:rPr lang="en-US" sz="3800" b="0" i="0" kern="1200" dirty="0">
                <a:solidFill>
                  <a:schemeClr val="bg2"/>
                </a:solidFill>
                <a:latin typeface="+mj-lt"/>
                <a:ea typeface="+mj-ea"/>
                <a:cs typeface="+mj-cs"/>
              </a:rPr>
              <a:t>1:75 model experiment</a:t>
            </a:r>
            <a:br>
              <a:rPr lang="en-US" sz="3800" b="0" i="0" kern="1200" dirty="0">
                <a:solidFill>
                  <a:schemeClr val="bg2"/>
                </a:solidFill>
                <a:latin typeface="+mj-lt"/>
                <a:ea typeface="+mj-ea"/>
                <a:cs typeface="+mj-cs"/>
              </a:rPr>
            </a:br>
            <a:br>
              <a:rPr lang="en-US" sz="3800" b="0" i="0" kern="1200" dirty="0">
                <a:solidFill>
                  <a:schemeClr val="bg2"/>
                </a:solidFill>
                <a:latin typeface="+mj-lt"/>
                <a:ea typeface="+mj-ea"/>
                <a:cs typeface="+mj-cs"/>
              </a:rPr>
            </a:br>
            <a:r>
              <a:rPr lang="en-US" sz="3800" dirty="0"/>
              <a:t>F</a:t>
            </a:r>
            <a:r>
              <a:rPr lang="en-US" sz="3800" b="0" i="0" kern="1200" dirty="0">
                <a:solidFill>
                  <a:schemeClr val="bg2"/>
                </a:solidFill>
                <a:latin typeface="+mj-lt"/>
                <a:ea typeface="+mj-ea"/>
                <a:cs typeface="+mj-cs"/>
              </a:rPr>
              <a:t>rom this I can scale up to 1:50 for my final model</a:t>
            </a:r>
          </a:p>
        </p:txBody>
      </p:sp>
      <p:sp>
        <p:nvSpPr>
          <p:cNvPr id="26" name="Rectangle 25">
            <a:extLst>
              <a:ext uri="{FF2B5EF4-FFF2-40B4-BE49-F238E27FC236}">
                <a16:creationId xmlns:a16="http://schemas.microsoft.com/office/drawing/2014/main" id="{2CE4F249-AC71-406E-8410-03E1C8809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62" y="1113062"/>
            <a:ext cx="6470908" cy="4628759"/>
          </a:xfrm>
          <a:prstGeom prst="rect">
            <a:avLst/>
          </a:prstGeom>
          <a:solidFill>
            <a:srgbClr val="FFFFFE"/>
          </a:solidFill>
          <a:ln w="15875">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94B6D4F-A8B9-6B47-B39B-BE12846971D3}"/>
              </a:ext>
            </a:extLst>
          </p:cNvPr>
          <p:cNvPicPr>
            <a:picLocks noGrp="1" noChangeAspect="1"/>
          </p:cNvPicPr>
          <p:nvPr>
            <p:ph idx="1"/>
          </p:nvPr>
        </p:nvPicPr>
        <p:blipFill rotWithShape="1">
          <a:blip r:embed="rId4"/>
          <a:srcRect l="4397" t="9806" r="5093" b="6902"/>
          <a:stretch/>
        </p:blipFill>
        <p:spPr>
          <a:xfrm rot="5400000">
            <a:off x="615546" y="1943681"/>
            <a:ext cx="4299576" cy="2967519"/>
          </a:xfrm>
          <a:prstGeom prst="roundRect">
            <a:avLst>
              <a:gd name="adj" fmla="val 1858"/>
            </a:avLst>
          </a:prstGeom>
          <a:effectLst/>
        </p:spPr>
      </p:pic>
      <p:pic>
        <p:nvPicPr>
          <p:cNvPr id="8" name="Picture 7">
            <a:extLst>
              <a:ext uri="{FF2B5EF4-FFF2-40B4-BE49-F238E27FC236}">
                <a16:creationId xmlns:a16="http://schemas.microsoft.com/office/drawing/2014/main" id="{22BDCD08-BA9E-264B-B388-EE259DCCE868}"/>
              </a:ext>
            </a:extLst>
          </p:cNvPr>
          <p:cNvPicPr>
            <a:picLocks noChangeAspect="1"/>
          </p:cNvPicPr>
          <p:nvPr/>
        </p:nvPicPr>
        <p:blipFill>
          <a:blip r:embed="rId5"/>
          <a:stretch>
            <a:fillRect/>
          </a:stretch>
        </p:blipFill>
        <p:spPr>
          <a:xfrm rot="5400000">
            <a:off x="3710126" y="1804456"/>
            <a:ext cx="4311741" cy="3233806"/>
          </a:xfrm>
          <a:prstGeom prst="roundRect">
            <a:avLst>
              <a:gd name="adj" fmla="val 1858"/>
            </a:avLst>
          </a:prstGeom>
          <a:effectLst/>
        </p:spPr>
      </p:pic>
    </p:spTree>
    <p:extLst>
      <p:ext uri="{BB962C8B-B14F-4D97-AF65-F5344CB8AC3E}">
        <p14:creationId xmlns:p14="http://schemas.microsoft.com/office/powerpoint/2010/main" val="2811401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ABD28-24B3-3C47-ACD6-C9B2E74D5D3D}"/>
              </a:ext>
            </a:extLst>
          </p:cNvPr>
          <p:cNvSpPr>
            <a:spLocks noGrp="1"/>
          </p:cNvSpPr>
          <p:nvPr>
            <p:ph type="title"/>
          </p:nvPr>
        </p:nvSpPr>
        <p:spPr/>
        <p:txBody>
          <a:bodyPr/>
          <a:lstStyle/>
          <a:p>
            <a:r>
              <a:rPr lang="en-US" dirty="0"/>
              <a:t>Room examples </a:t>
            </a:r>
          </a:p>
        </p:txBody>
      </p:sp>
      <p:sp>
        <p:nvSpPr>
          <p:cNvPr id="3" name="Content Placeholder 2">
            <a:extLst>
              <a:ext uri="{FF2B5EF4-FFF2-40B4-BE49-F238E27FC236}">
                <a16:creationId xmlns:a16="http://schemas.microsoft.com/office/drawing/2014/main" id="{43E7026C-AB11-8646-A6AC-B9FAB753C1D4}"/>
              </a:ext>
            </a:extLst>
          </p:cNvPr>
          <p:cNvSpPr>
            <a:spLocks noGrp="1"/>
          </p:cNvSpPr>
          <p:nvPr>
            <p:ph idx="1"/>
          </p:nvPr>
        </p:nvSpPr>
        <p:spPr/>
        <p:txBody>
          <a:bodyPr/>
          <a:lstStyle/>
          <a:p>
            <a:r>
              <a:rPr lang="en-US" dirty="0"/>
              <a:t>Materials room for overstimulation </a:t>
            </a:r>
          </a:p>
          <a:p>
            <a:r>
              <a:rPr lang="en-US" dirty="0"/>
              <a:t>Crowded room – people unknown and overwhelmed </a:t>
            </a:r>
          </a:p>
          <a:p>
            <a:r>
              <a:rPr lang="en-US" dirty="0"/>
              <a:t>Bedroom – collecting items / obsession </a:t>
            </a:r>
          </a:p>
          <a:p>
            <a:r>
              <a:rPr lang="en-US" dirty="0"/>
              <a:t>Isolated – concealed feelings </a:t>
            </a:r>
          </a:p>
          <a:p>
            <a:r>
              <a:rPr lang="en-US" dirty="0"/>
              <a:t>Patterns - over stimulated or overthinking and brain over working </a:t>
            </a:r>
          </a:p>
          <a:p>
            <a:r>
              <a:rPr lang="en-US" dirty="0"/>
              <a:t>Shrink – feeling of anxiety or shut down things feeling like closing in </a:t>
            </a:r>
          </a:p>
          <a:p>
            <a:endParaRPr lang="en-US" dirty="0"/>
          </a:p>
          <a:p>
            <a:endParaRPr lang="en-US" dirty="0"/>
          </a:p>
          <a:p>
            <a:endParaRPr lang="en-US" dirty="0"/>
          </a:p>
        </p:txBody>
      </p:sp>
    </p:spTree>
    <p:extLst>
      <p:ext uri="{BB962C8B-B14F-4D97-AF65-F5344CB8AC3E}">
        <p14:creationId xmlns:p14="http://schemas.microsoft.com/office/powerpoint/2010/main" val="4035799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DA3A-4E22-3E44-AB74-666EF0BC0A6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662089-76F9-2143-ADE4-AC9139A6C02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72767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5B0ED-B3DF-9041-81DC-1C799FD6368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49F3146-B3CB-B043-AB3F-6410637B9A3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7179164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2709</Words>
  <Application>Microsoft Macintosh PowerPoint</Application>
  <PresentationFormat>Widescreen</PresentationFormat>
  <Paragraphs>115</Paragraphs>
  <Slides>26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Century Gothic</vt:lpstr>
      <vt:lpstr>Times New Roman</vt:lpstr>
      <vt:lpstr>Wingdings 3</vt:lpstr>
      <vt:lpstr>Ion Boardroom</vt:lpstr>
      <vt:lpstr>Final Major Project </vt:lpstr>
      <vt:lpstr>About the project </vt:lpstr>
      <vt:lpstr>Research </vt:lpstr>
      <vt:lpstr>Light sensitivity with autism </vt:lpstr>
      <vt:lpstr>Installation art </vt:lpstr>
      <vt:lpstr>Installation art </vt:lpstr>
      <vt:lpstr>Bogi Fabian </vt:lpstr>
      <vt:lpstr>Festivals and lighting </vt:lpstr>
      <vt:lpstr>Looking at lighting and pieces at museums</vt:lpstr>
      <vt:lpstr>Types of lighting    </vt:lpstr>
      <vt:lpstr>UV lighting examples</vt:lpstr>
      <vt:lpstr>Lighting fixtures </vt:lpstr>
      <vt:lpstr>Lighting </vt:lpstr>
      <vt:lpstr>Looking at locations </vt:lpstr>
      <vt:lpstr>Sample models and experiments </vt:lpstr>
      <vt:lpstr>Experiments </vt:lpstr>
      <vt:lpstr>UV pens and light </vt:lpstr>
      <vt:lpstr>Materials and UV light</vt:lpstr>
      <vt:lpstr>Models under UV light </vt:lpstr>
      <vt:lpstr>Example of a lighting rig with UV light </vt:lpstr>
      <vt:lpstr>Enfys studio 1 floor plan </vt:lpstr>
      <vt:lpstr>Drawings and notes </vt:lpstr>
      <vt:lpstr>1:75 model experiment  From this I can scale up to 1:50 for my final model</vt:lpstr>
      <vt:lpstr>Room examples </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Major Project </dc:title>
  <dc:creator>Emily Louise Price (1802968)</dc:creator>
  <cp:lastModifiedBy>Emily Price</cp:lastModifiedBy>
  <cp:revision>27</cp:revision>
  <dcterms:created xsi:type="dcterms:W3CDTF">2021-03-10T13:00:19Z</dcterms:created>
  <dcterms:modified xsi:type="dcterms:W3CDTF">2021-03-24T15:40:34Z</dcterms:modified>
</cp:coreProperties>
</file>