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225" autoAdjust="0"/>
  </p:normalViewPr>
  <p:slideViewPr>
    <p:cSldViewPr>
      <p:cViewPr varScale="1">
        <p:scale>
          <a:sx n="48" d="100"/>
          <a:sy n="48" d="100"/>
        </p:scale>
        <p:origin x="1800"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501235-60F4-4DF0-9F95-374C28B8813C}" type="doc">
      <dgm:prSet loTypeId="urn:microsoft.com/office/officeart/2005/8/layout/vProcess5" loCatId="process" qsTypeId="urn:microsoft.com/office/officeart/2005/8/quickstyle/simple3" qsCatId="simple" csTypeId="urn:microsoft.com/office/officeart/2005/8/colors/colorful4" csCatId="colorful" phldr="1"/>
      <dgm:spPr/>
      <dgm:t>
        <a:bodyPr/>
        <a:lstStyle/>
        <a:p>
          <a:endParaRPr lang="en-US"/>
        </a:p>
      </dgm:t>
    </dgm:pt>
    <dgm:pt modelId="{B07E50A8-0B21-4E64-9469-6E3E2C67DE04}">
      <dgm:prSet phldrT="[Text]"/>
      <dgm:spPr/>
      <dgm:t>
        <a:bodyPr/>
        <a:lstStyle/>
        <a:p>
          <a:r>
            <a:rPr lang="en-GB"/>
            <a:t>RO1: To critically examine particular effects of NHS staff shortages on the community-based care of older CVD patients in Islington </a:t>
          </a:r>
          <a:endParaRPr lang="en-US" dirty="0"/>
        </a:p>
      </dgm:t>
    </dgm:pt>
    <dgm:pt modelId="{C3533B64-D82D-4C9A-87A6-6CF503516687}" type="parTrans" cxnId="{D5CB3D3B-4E2B-4285-94F7-D93D4AA4CD6C}">
      <dgm:prSet/>
      <dgm:spPr/>
      <dgm:t>
        <a:bodyPr/>
        <a:lstStyle/>
        <a:p>
          <a:endParaRPr lang="en-US"/>
        </a:p>
      </dgm:t>
    </dgm:pt>
    <dgm:pt modelId="{A4585C22-6BE8-48EF-9F9C-951C52DA949A}" type="sibTrans" cxnId="{D5CB3D3B-4E2B-4285-94F7-D93D4AA4CD6C}">
      <dgm:prSet/>
      <dgm:spPr/>
      <dgm:t>
        <a:bodyPr/>
        <a:lstStyle/>
        <a:p>
          <a:endParaRPr lang="en-US"/>
        </a:p>
      </dgm:t>
    </dgm:pt>
    <dgm:pt modelId="{4F74EC4C-A537-4DAF-990D-EFA15431BB10}">
      <dgm:prSet/>
      <dgm:spPr/>
      <dgm:t>
        <a:bodyPr/>
        <a:lstStyle/>
        <a:p>
          <a:r>
            <a:rPr lang="en-GB"/>
            <a:t>RO2: To assess the effectiveness of present localised social care practices, focusing on rehabilitative or preventative programs to overcome CVD-related health risks of vulnerable adults in Islington </a:t>
          </a:r>
          <a:endParaRPr lang="en-US"/>
        </a:p>
      </dgm:t>
    </dgm:pt>
    <dgm:pt modelId="{2AAF0DF4-5C3F-41FC-8C83-7007DC74BA5A}" type="parTrans" cxnId="{D7351CC2-9E59-454E-8AF1-CC87FDFC295E}">
      <dgm:prSet/>
      <dgm:spPr/>
      <dgm:t>
        <a:bodyPr/>
        <a:lstStyle/>
        <a:p>
          <a:endParaRPr lang="en-US"/>
        </a:p>
      </dgm:t>
    </dgm:pt>
    <dgm:pt modelId="{6CE124FE-A53A-4820-913F-3D56F693FA6E}" type="sibTrans" cxnId="{D7351CC2-9E59-454E-8AF1-CC87FDFC295E}">
      <dgm:prSet/>
      <dgm:spPr/>
      <dgm:t>
        <a:bodyPr/>
        <a:lstStyle/>
        <a:p>
          <a:endParaRPr lang="en-US"/>
        </a:p>
      </dgm:t>
    </dgm:pt>
    <dgm:pt modelId="{27ACB5D8-4F75-4FD3-9CA9-D51EA7FC1124}">
      <dgm:prSet/>
      <dgm:spPr/>
      <dgm:t>
        <a:bodyPr/>
        <a:lstStyle/>
        <a:p>
          <a:r>
            <a:rPr lang="en-GB"/>
            <a:t>RO3: To identify the barriers to successfully recruiting and retaining community care settings in London to enhance elderly CVD outcomes and decrease local mortality rates</a:t>
          </a:r>
          <a:endParaRPr lang="en-US"/>
        </a:p>
      </dgm:t>
    </dgm:pt>
    <dgm:pt modelId="{E7704823-D457-4E11-BF26-B5DEFCF3AA45}" type="parTrans" cxnId="{C1001734-0CC7-41E5-9CF2-B60C3B0874AA}">
      <dgm:prSet/>
      <dgm:spPr/>
      <dgm:t>
        <a:bodyPr/>
        <a:lstStyle/>
        <a:p>
          <a:endParaRPr lang="en-US"/>
        </a:p>
      </dgm:t>
    </dgm:pt>
    <dgm:pt modelId="{C8908686-650B-4426-920C-E02465C497AF}" type="sibTrans" cxnId="{C1001734-0CC7-41E5-9CF2-B60C3B0874AA}">
      <dgm:prSet/>
      <dgm:spPr/>
      <dgm:t>
        <a:bodyPr/>
        <a:lstStyle/>
        <a:p>
          <a:endParaRPr lang="en-US"/>
        </a:p>
      </dgm:t>
    </dgm:pt>
    <dgm:pt modelId="{0F7FD8A7-21A5-43D6-BD8F-31BFD2DC521C}" type="pres">
      <dgm:prSet presAssocID="{E9501235-60F4-4DF0-9F95-374C28B8813C}" presName="outerComposite" presStyleCnt="0">
        <dgm:presLayoutVars>
          <dgm:chMax val="5"/>
          <dgm:dir/>
          <dgm:resizeHandles val="exact"/>
        </dgm:presLayoutVars>
      </dgm:prSet>
      <dgm:spPr/>
    </dgm:pt>
    <dgm:pt modelId="{C993B475-88BB-486B-AFA6-493F8F42C50A}" type="pres">
      <dgm:prSet presAssocID="{E9501235-60F4-4DF0-9F95-374C28B8813C}" presName="dummyMaxCanvas" presStyleCnt="0">
        <dgm:presLayoutVars/>
      </dgm:prSet>
      <dgm:spPr/>
    </dgm:pt>
    <dgm:pt modelId="{E29ADE2C-E492-49F1-A071-5DD5C18BA348}" type="pres">
      <dgm:prSet presAssocID="{E9501235-60F4-4DF0-9F95-374C28B8813C}" presName="ThreeNodes_1" presStyleLbl="node1" presStyleIdx="0" presStyleCnt="3">
        <dgm:presLayoutVars>
          <dgm:bulletEnabled val="1"/>
        </dgm:presLayoutVars>
      </dgm:prSet>
      <dgm:spPr/>
    </dgm:pt>
    <dgm:pt modelId="{F83B8884-3399-4EE1-B4D1-67149A464FDC}" type="pres">
      <dgm:prSet presAssocID="{E9501235-60F4-4DF0-9F95-374C28B8813C}" presName="ThreeNodes_2" presStyleLbl="node1" presStyleIdx="1" presStyleCnt="3">
        <dgm:presLayoutVars>
          <dgm:bulletEnabled val="1"/>
        </dgm:presLayoutVars>
      </dgm:prSet>
      <dgm:spPr/>
    </dgm:pt>
    <dgm:pt modelId="{AD199781-30B0-447E-B95D-05E25EA4AAFB}" type="pres">
      <dgm:prSet presAssocID="{E9501235-60F4-4DF0-9F95-374C28B8813C}" presName="ThreeNodes_3" presStyleLbl="node1" presStyleIdx="2" presStyleCnt="3">
        <dgm:presLayoutVars>
          <dgm:bulletEnabled val="1"/>
        </dgm:presLayoutVars>
      </dgm:prSet>
      <dgm:spPr/>
    </dgm:pt>
    <dgm:pt modelId="{869A7939-2AD1-4081-9071-1B1E50F9D569}" type="pres">
      <dgm:prSet presAssocID="{E9501235-60F4-4DF0-9F95-374C28B8813C}" presName="ThreeConn_1-2" presStyleLbl="fgAccFollowNode1" presStyleIdx="0" presStyleCnt="2">
        <dgm:presLayoutVars>
          <dgm:bulletEnabled val="1"/>
        </dgm:presLayoutVars>
      </dgm:prSet>
      <dgm:spPr/>
    </dgm:pt>
    <dgm:pt modelId="{A22E0AAA-B23B-4351-B0D2-F35165119F4B}" type="pres">
      <dgm:prSet presAssocID="{E9501235-60F4-4DF0-9F95-374C28B8813C}" presName="ThreeConn_2-3" presStyleLbl="fgAccFollowNode1" presStyleIdx="1" presStyleCnt="2">
        <dgm:presLayoutVars>
          <dgm:bulletEnabled val="1"/>
        </dgm:presLayoutVars>
      </dgm:prSet>
      <dgm:spPr/>
    </dgm:pt>
    <dgm:pt modelId="{FDD3C9D0-7031-4B15-B66B-1BA4B6ED7F26}" type="pres">
      <dgm:prSet presAssocID="{E9501235-60F4-4DF0-9F95-374C28B8813C}" presName="ThreeNodes_1_text" presStyleLbl="node1" presStyleIdx="2" presStyleCnt="3">
        <dgm:presLayoutVars>
          <dgm:bulletEnabled val="1"/>
        </dgm:presLayoutVars>
      </dgm:prSet>
      <dgm:spPr/>
    </dgm:pt>
    <dgm:pt modelId="{A83600C6-4712-4F95-ADB8-852609620BA9}" type="pres">
      <dgm:prSet presAssocID="{E9501235-60F4-4DF0-9F95-374C28B8813C}" presName="ThreeNodes_2_text" presStyleLbl="node1" presStyleIdx="2" presStyleCnt="3">
        <dgm:presLayoutVars>
          <dgm:bulletEnabled val="1"/>
        </dgm:presLayoutVars>
      </dgm:prSet>
      <dgm:spPr/>
    </dgm:pt>
    <dgm:pt modelId="{2829D50D-33CA-4B5F-93A6-CD8FC2768666}" type="pres">
      <dgm:prSet presAssocID="{E9501235-60F4-4DF0-9F95-374C28B8813C}" presName="ThreeNodes_3_text" presStyleLbl="node1" presStyleIdx="2" presStyleCnt="3">
        <dgm:presLayoutVars>
          <dgm:bulletEnabled val="1"/>
        </dgm:presLayoutVars>
      </dgm:prSet>
      <dgm:spPr/>
    </dgm:pt>
  </dgm:ptLst>
  <dgm:cxnLst>
    <dgm:cxn modelId="{C1001734-0CC7-41E5-9CF2-B60C3B0874AA}" srcId="{E9501235-60F4-4DF0-9F95-374C28B8813C}" destId="{27ACB5D8-4F75-4FD3-9CA9-D51EA7FC1124}" srcOrd="2" destOrd="0" parTransId="{E7704823-D457-4E11-BF26-B5DEFCF3AA45}" sibTransId="{C8908686-650B-4426-920C-E02465C497AF}"/>
    <dgm:cxn modelId="{D5CB3D3B-4E2B-4285-94F7-D93D4AA4CD6C}" srcId="{E9501235-60F4-4DF0-9F95-374C28B8813C}" destId="{B07E50A8-0B21-4E64-9469-6E3E2C67DE04}" srcOrd="0" destOrd="0" parTransId="{C3533B64-D82D-4C9A-87A6-6CF503516687}" sibTransId="{A4585C22-6BE8-48EF-9F9C-951C52DA949A}"/>
    <dgm:cxn modelId="{DB0BFC42-D7FD-40FC-93E0-C1CC1B5D8213}" type="presOf" srcId="{6CE124FE-A53A-4820-913F-3D56F693FA6E}" destId="{A22E0AAA-B23B-4351-B0D2-F35165119F4B}" srcOrd="0" destOrd="0" presId="urn:microsoft.com/office/officeart/2005/8/layout/vProcess5"/>
    <dgm:cxn modelId="{EAC7C368-EBDF-4284-8986-BE62B6C052D5}" type="presOf" srcId="{B07E50A8-0B21-4E64-9469-6E3E2C67DE04}" destId="{E29ADE2C-E492-49F1-A071-5DD5C18BA348}" srcOrd="0" destOrd="0" presId="urn:microsoft.com/office/officeart/2005/8/layout/vProcess5"/>
    <dgm:cxn modelId="{647A8052-4F9A-418F-8614-FCFE9AB5C81F}" type="presOf" srcId="{4F74EC4C-A537-4DAF-990D-EFA15431BB10}" destId="{F83B8884-3399-4EE1-B4D1-67149A464FDC}" srcOrd="0" destOrd="0" presId="urn:microsoft.com/office/officeart/2005/8/layout/vProcess5"/>
    <dgm:cxn modelId="{2E97C058-2E12-4503-B0B6-D958DF93BBE0}" type="presOf" srcId="{B07E50A8-0B21-4E64-9469-6E3E2C67DE04}" destId="{FDD3C9D0-7031-4B15-B66B-1BA4B6ED7F26}" srcOrd="1" destOrd="0" presId="urn:microsoft.com/office/officeart/2005/8/layout/vProcess5"/>
    <dgm:cxn modelId="{B880418E-6266-4FC8-94D7-2F8041D243A0}" type="presOf" srcId="{27ACB5D8-4F75-4FD3-9CA9-D51EA7FC1124}" destId="{2829D50D-33CA-4B5F-93A6-CD8FC2768666}" srcOrd="1" destOrd="0" presId="urn:microsoft.com/office/officeart/2005/8/layout/vProcess5"/>
    <dgm:cxn modelId="{C4C85D9C-62FF-41A2-BB8B-0EE9A08F7DB1}" type="presOf" srcId="{27ACB5D8-4F75-4FD3-9CA9-D51EA7FC1124}" destId="{AD199781-30B0-447E-B95D-05E25EA4AAFB}" srcOrd="0" destOrd="0" presId="urn:microsoft.com/office/officeart/2005/8/layout/vProcess5"/>
    <dgm:cxn modelId="{D7351CC2-9E59-454E-8AF1-CC87FDFC295E}" srcId="{E9501235-60F4-4DF0-9F95-374C28B8813C}" destId="{4F74EC4C-A537-4DAF-990D-EFA15431BB10}" srcOrd="1" destOrd="0" parTransId="{2AAF0DF4-5C3F-41FC-8C83-7007DC74BA5A}" sibTransId="{6CE124FE-A53A-4820-913F-3D56F693FA6E}"/>
    <dgm:cxn modelId="{0253A0F7-116D-4CBF-98A2-34C78F4AA699}" type="presOf" srcId="{4F74EC4C-A537-4DAF-990D-EFA15431BB10}" destId="{A83600C6-4712-4F95-ADB8-852609620BA9}" srcOrd="1" destOrd="0" presId="urn:microsoft.com/office/officeart/2005/8/layout/vProcess5"/>
    <dgm:cxn modelId="{7C7D19FA-BE69-40CE-96AE-07D7F289CDFA}" type="presOf" srcId="{A4585C22-6BE8-48EF-9F9C-951C52DA949A}" destId="{869A7939-2AD1-4081-9071-1B1E50F9D569}" srcOrd="0" destOrd="0" presId="urn:microsoft.com/office/officeart/2005/8/layout/vProcess5"/>
    <dgm:cxn modelId="{1F733BFA-1D30-4352-B4D2-0193BB08A0E3}" type="presOf" srcId="{E9501235-60F4-4DF0-9F95-374C28B8813C}" destId="{0F7FD8A7-21A5-43D6-BD8F-31BFD2DC521C}" srcOrd="0" destOrd="0" presId="urn:microsoft.com/office/officeart/2005/8/layout/vProcess5"/>
    <dgm:cxn modelId="{5EC16828-9045-4503-8B63-D8925044886F}" type="presParOf" srcId="{0F7FD8A7-21A5-43D6-BD8F-31BFD2DC521C}" destId="{C993B475-88BB-486B-AFA6-493F8F42C50A}" srcOrd="0" destOrd="0" presId="urn:microsoft.com/office/officeart/2005/8/layout/vProcess5"/>
    <dgm:cxn modelId="{F737D742-C822-4C2A-9846-EA78676F3F8C}" type="presParOf" srcId="{0F7FD8A7-21A5-43D6-BD8F-31BFD2DC521C}" destId="{E29ADE2C-E492-49F1-A071-5DD5C18BA348}" srcOrd="1" destOrd="0" presId="urn:microsoft.com/office/officeart/2005/8/layout/vProcess5"/>
    <dgm:cxn modelId="{E211E7D7-CE0B-4015-B16E-1661FB09DCAE}" type="presParOf" srcId="{0F7FD8A7-21A5-43D6-BD8F-31BFD2DC521C}" destId="{F83B8884-3399-4EE1-B4D1-67149A464FDC}" srcOrd="2" destOrd="0" presId="urn:microsoft.com/office/officeart/2005/8/layout/vProcess5"/>
    <dgm:cxn modelId="{DF4D4CBA-96BC-469B-8FAD-CA0CE585BE93}" type="presParOf" srcId="{0F7FD8A7-21A5-43D6-BD8F-31BFD2DC521C}" destId="{AD199781-30B0-447E-B95D-05E25EA4AAFB}" srcOrd="3" destOrd="0" presId="urn:microsoft.com/office/officeart/2005/8/layout/vProcess5"/>
    <dgm:cxn modelId="{2ED7CFE3-0F47-4D69-921A-945032ABBC40}" type="presParOf" srcId="{0F7FD8A7-21A5-43D6-BD8F-31BFD2DC521C}" destId="{869A7939-2AD1-4081-9071-1B1E50F9D569}" srcOrd="4" destOrd="0" presId="urn:microsoft.com/office/officeart/2005/8/layout/vProcess5"/>
    <dgm:cxn modelId="{20A2E047-1916-4F12-BCA5-C120C276FDE6}" type="presParOf" srcId="{0F7FD8A7-21A5-43D6-BD8F-31BFD2DC521C}" destId="{A22E0AAA-B23B-4351-B0D2-F35165119F4B}" srcOrd="5" destOrd="0" presId="urn:microsoft.com/office/officeart/2005/8/layout/vProcess5"/>
    <dgm:cxn modelId="{A2C6F12D-C7EE-4970-AA91-660A5B993FE3}" type="presParOf" srcId="{0F7FD8A7-21A5-43D6-BD8F-31BFD2DC521C}" destId="{FDD3C9D0-7031-4B15-B66B-1BA4B6ED7F26}" srcOrd="6" destOrd="0" presId="urn:microsoft.com/office/officeart/2005/8/layout/vProcess5"/>
    <dgm:cxn modelId="{E1F181E3-87E3-433E-B5EF-8852660F4F20}" type="presParOf" srcId="{0F7FD8A7-21A5-43D6-BD8F-31BFD2DC521C}" destId="{A83600C6-4712-4F95-ADB8-852609620BA9}" srcOrd="7" destOrd="0" presId="urn:microsoft.com/office/officeart/2005/8/layout/vProcess5"/>
    <dgm:cxn modelId="{66AC3835-D566-4B3B-93AA-0C7D3F5A376C}" type="presParOf" srcId="{0F7FD8A7-21A5-43D6-BD8F-31BFD2DC521C}" destId="{2829D50D-33CA-4B5F-93A6-CD8FC276866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DFE612-7AF2-4B30-A51C-AEEA20B3B97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4F6EA2AD-814C-4C67-BA12-CB1DB900FE60}">
      <dgm:prSet phldrT="[Text]" custT="1"/>
      <dgm:spPr/>
      <dgm:t>
        <a:bodyPr/>
        <a:lstStyle/>
        <a:p>
          <a:r>
            <a:rPr lang="en-GB" sz="1400">
              <a:latin typeface="Times New Roman" pitchFamily="18" charset="0"/>
              <a:cs typeface="Times New Roman" pitchFamily="18" charset="0"/>
            </a:rPr>
            <a:t>RQ1: What are the specific impacts of NHS staff shortages on the community-based care of older CVD patients in Islington?</a:t>
          </a:r>
          <a:endParaRPr lang="en-US" sz="1400" dirty="0">
            <a:latin typeface="Times New Roman" pitchFamily="18" charset="0"/>
            <a:cs typeface="Times New Roman" pitchFamily="18" charset="0"/>
          </a:endParaRPr>
        </a:p>
      </dgm:t>
    </dgm:pt>
    <dgm:pt modelId="{770F39B5-58C2-43FE-80DC-E19FACEC4155}" type="parTrans" cxnId="{54DF8E3D-7354-4AEC-955D-F7585EE73232}">
      <dgm:prSet/>
      <dgm:spPr/>
      <dgm:t>
        <a:bodyPr/>
        <a:lstStyle/>
        <a:p>
          <a:endParaRPr lang="en-US"/>
        </a:p>
      </dgm:t>
    </dgm:pt>
    <dgm:pt modelId="{168318F1-2AD0-472D-BFB4-BEEBBB638A72}" type="sibTrans" cxnId="{54DF8E3D-7354-4AEC-955D-F7585EE73232}">
      <dgm:prSet/>
      <dgm:spPr/>
      <dgm:t>
        <a:bodyPr/>
        <a:lstStyle/>
        <a:p>
          <a:endParaRPr lang="en-US"/>
        </a:p>
      </dgm:t>
    </dgm:pt>
    <dgm:pt modelId="{0EA68031-2A00-44D2-97B3-2B34EF33236A}">
      <dgm:prSet custT="1"/>
      <dgm:spPr/>
      <dgm:t>
        <a:bodyPr/>
        <a:lstStyle/>
        <a:p>
          <a:r>
            <a:rPr lang="en-GB" sz="1400">
              <a:latin typeface="Times New Roman" pitchFamily="18" charset="0"/>
              <a:cs typeface="Times New Roman" pitchFamily="18" charset="0"/>
            </a:rPr>
            <a:t>RQ2: How effective are the current social care practices that focus on rehabilitative or preventative programs to mitigate CVD-related health risks of older vulnerable adults in Islington?</a:t>
          </a:r>
          <a:endParaRPr lang="en-US" sz="1400">
            <a:latin typeface="Times New Roman" pitchFamily="18" charset="0"/>
            <a:cs typeface="Times New Roman" pitchFamily="18" charset="0"/>
          </a:endParaRPr>
        </a:p>
      </dgm:t>
    </dgm:pt>
    <dgm:pt modelId="{53C12607-02E0-4E34-B2B8-B52C7C7D4D5B}" type="parTrans" cxnId="{B32FC7F1-A901-475D-9AF6-9CA00AC9DB88}">
      <dgm:prSet/>
      <dgm:spPr/>
      <dgm:t>
        <a:bodyPr/>
        <a:lstStyle/>
        <a:p>
          <a:endParaRPr lang="en-US"/>
        </a:p>
      </dgm:t>
    </dgm:pt>
    <dgm:pt modelId="{0BD5616D-4557-4B0D-97C8-8417EC500E22}" type="sibTrans" cxnId="{B32FC7F1-A901-475D-9AF6-9CA00AC9DB88}">
      <dgm:prSet/>
      <dgm:spPr/>
      <dgm:t>
        <a:bodyPr/>
        <a:lstStyle/>
        <a:p>
          <a:endParaRPr lang="en-US"/>
        </a:p>
      </dgm:t>
    </dgm:pt>
    <dgm:pt modelId="{C6B2F027-C384-4634-9A71-7C8381E103CE}">
      <dgm:prSet custT="1"/>
      <dgm:spPr/>
      <dgm:t>
        <a:bodyPr/>
        <a:lstStyle/>
        <a:p>
          <a:r>
            <a:rPr lang="en-GB" sz="1400" dirty="0">
              <a:latin typeface="Times New Roman" pitchFamily="18" charset="0"/>
              <a:cs typeface="Times New Roman" pitchFamily="18" charset="0"/>
            </a:rPr>
            <a:t>RQ3: What are the barriers to successful recruitment and retention of London's community care settings to improve CVD outcomes of elderly residents and reduce local mortality rates?</a:t>
          </a:r>
          <a:endParaRPr lang="en-US" sz="1400" dirty="0">
            <a:latin typeface="Times New Roman" pitchFamily="18" charset="0"/>
            <a:cs typeface="Times New Roman" pitchFamily="18" charset="0"/>
          </a:endParaRPr>
        </a:p>
      </dgm:t>
    </dgm:pt>
    <dgm:pt modelId="{DD1C5C0C-F24E-4F87-9D11-5887B611DE37}" type="parTrans" cxnId="{88657149-B142-42A6-AD65-6500BEED07CA}">
      <dgm:prSet/>
      <dgm:spPr/>
      <dgm:t>
        <a:bodyPr/>
        <a:lstStyle/>
        <a:p>
          <a:endParaRPr lang="en-US"/>
        </a:p>
      </dgm:t>
    </dgm:pt>
    <dgm:pt modelId="{EE5B54BB-FADE-4F4D-B1D8-48E31F9FF134}" type="sibTrans" cxnId="{88657149-B142-42A6-AD65-6500BEED07CA}">
      <dgm:prSet/>
      <dgm:spPr/>
      <dgm:t>
        <a:bodyPr/>
        <a:lstStyle/>
        <a:p>
          <a:endParaRPr lang="en-US"/>
        </a:p>
      </dgm:t>
    </dgm:pt>
    <dgm:pt modelId="{E30F477D-0BE3-4587-8C09-3C168E80AD32}" type="pres">
      <dgm:prSet presAssocID="{2FDFE612-7AF2-4B30-A51C-AEEA20B3B977}" presName="linear" presStyleCnt="0">
        <dgm:presLayoutVars>
          <dgm:dir/>
          <dgm:animLvl val="lvl"/>
          <dgm:resizeHandles val="exact"/>
        </dgm:presLayoutVars>
      </dgm:prSet>
      <dgm:spPr/>
    </dgm:pt>
    <dgm:pt modelId="{40F8AFD9-BEA6-4C9E-B700-213EA4713C30}" type="pres">
      <dgm:prSet presAssocID="{4F6EA2AD-814C-4C67-BA12-CB1DB900FE60}" presName="parentLin" presStyleCnt="0"/>
      <dgm:spPr/>
    </dgm:pt>
    <dgm:pt modelId="{3B73E8D0-80E1-4C61-BCF3-92A55C8050A5}" type="pres">
      <dgm:prSet presAssocID="{4F6EA2AD-814C-4C67-BA12-CB1DB900FE60}" presName="parentLeftMargin" presStyleLbl="node1" presStyleIdx="0" presStyleCnt="3"/>
      <dgm:spPr/>
    </dgm:pt>
    <dgm:pt modelId="{DF1DB604-21A0-455D-A537-09AAA1B63A81}" type="pres">
      <dgm:prSet presAssocID="{4F6EA2AD-814C-4C67-BA12-CB1DB900FE60}" presName="parentText" presStyleLbl="node1" presStyleIdx="0" presStyleCnt="3">
        <dgm:presLayoutVars>
          <dgm:chMax val="0"/>
          <dgm:bulletEnabled val="1"/>
        </dgm:presLayoutVars>
      </dgm:prSet>
      <dgm:spPr/>
    </dgm:pt>
    <dgm:pt modelId="{CFE08878-14EF-4321-AFA3-FDD1214955A0}" type="pres">
      <dgm:prSet presAssocID="{4F6EA2AD-814C-4C67-BA12-CB1DB900FE60}" presName="negativeSpace" presStyleCnt="0"/>
      <dgm:spPr/>
    </dgm:pt>
    <dgm:pt modelId="{E3E578F3-9F80-4138-B72D-4875581BCB1E}" type="pres">
      <dgm:prSet presAssocID="{4F6EA2AD-814C-4C67-BA12-CB1DB900FE60}" presName="childText" presStyleLbl="conFgAcc1" presStyleIdx="0" presStyleCnt="3">
        <dgm:presLayoutVars>
          <dgm:bulletEnabled val="1"/>
        </dgm:presLayoutVars>
      </dgm:prSet>
      <dgm:spPr/>
    </dgm:pt>
    <dgm:pt modelId="{6B1146F8-90E1-4C91-9038-EF90B9AA2E76}" type="pres">
      <dgm:prSet presAssocID="{168318F1-2AD0-472D-BFB4-BEEBBB638A72}" presName="spaceBetweenRectangles" presStyleCnt="0"/>
      <dgm:spPr/>
    </dgm:pt>
    <dgm:pt modelId="{2A088DAD-9E3E-47BB-84DA-13F228D0BE73}" type="pres">
      <dgm:prSet presAssocID="{0EA68031-2A00-44D2-97B3-2B34EF33236A}" presName="parentLin" presStyleCnt="0"/>
      <dgm:spPr/>
    </dgm:pt>
    <dgm:pt modelId="{17956329-4703-481E-9302-DB9B1B652E6A}" type="pres">
      <dgm:prSet presAssocID="{0EA68031-2A00-44D2-97B3-2B34EF33236A}" presName="parentLeftMargin" presStyleLbl="node1" presStyleIdx="0" presStyleCnt="3"/>
      <dgm:spPr/>
    </dgm:pt>
    <dgm:pt modelId="{18C2E71E-07DC-42F7-B984-781A6C21106E}" type="pres">
      <dgm:prSet presAssocID="{0EA68031-2A00-44D2-97B3-2B34EF33236A}" presName="parentText" presStyleLbl="node1" presStyleIdx="1" presStyleCnt="3">
        <dgm:presLayoutVars>
          <dgm:chMax val="0"/>
          <dgm:bulletEnabled val="1"/>
        </dgm:presLayoutVars>
      </dgm:prSet>
      <dgm:spPr/>
    </dgm:pt>
    <dgm:pt modelId="{E669D2EA-F247-4F41-8359-DAA9661C2943}" type="pres">
      <dgm:prSet presAssocID="{0EA68031-2A00-44D2-97B3-2B34EF33236A}" presName="negativeSpace" presStyleCnt="0"/>
      <dgm:spPr/>
    </dgm:pt>
    <dgm:pt modelId="{A640AEB3-5564-465D-8D4B-50E8D7005E7E}" type="pres">
      <dgm:prSet presAssocID="{0EA68031-2A00-44D2-97B3-2B34EF33236A}" presName="childText" presStyleLbl="conFgAcc1" presStyleIdx="1" presStyleCnt="3">
        <dgm:presLayoutVars>
          <dgm:bulletEnabled val="1"/>
        </dgm:presLayoutVars>
      </dgm:prSet>
      <dgm:spPr/>
    </dgm:pt>
    <dgm:pt modelId="{BACEAB6B-5CE3-4DD5-83E3-B7DBE9D815A8}" type="pres">
      <dgm:prSet presAssocID="{0BD5616D-4557-4B0D-97C8-8417EC500E22}" presName="spaceBetweenRectangles" presStyleCnt="0"/>
      <dgm:spPr/>
    </dgm:pt>
    <dgm:pt modelId="{CA85E092-EE6E-48E5-BB42-A32BA993F9DB}" type="pres">
      <dgm:prSet presAssocID="{C6B2F027-C384-4634-9A71-7C8381E103CE}" presName="parentLin" presStyleCnt="0"/>
      <dgm:spPr/>
    </dgm:pt>
    <dgm:pt modelId="{8703BC03-0074-45E1-8B3A-0512B6DC990E}" type="pres">
      <dgm:prSet presAssocID="{C6B2F027-C384-4634-9A71-7C8381E103CE}" presName="parentLeftMargin" presStyleLbl="node1" presStyleIdx="1" presStyleCnt="3"/>
      <dgm:spPr/>
    </dgm:pt>
    <dgm:pt modelId="{D61EA426-F6C1-4CAF-9E3E-50F1F6B17689}" type="pres">
      <dgm:prSet presAssocID="{C6B2F027-C384-4634-9A71-7C8381E103CE}" presName="parentText" presStyleLbl="node1" presStyleIdx="2" presStyleCnt="3">
        <dgm:presLayoutVars>
          <dgm:chMax val="0"/>
          <dgm:bulletEnabled val="1"/>
        </dgm:presLayoutVars>
      </dgm:prSet>
      <dgm:spPr/>
    </dgm:pt>
    <dgm:pt modelId="{631383F7-DABF-4CC7-87CD-FDB7BC09A528}" type="pres">
      <dgm:prSet presAssocID="{C6B2F027-C384-4634-9A71-7C8381E103CE}" presName="negativeSpace" presStyleCnt="0"/>
      <dgm:spPr/>
    </dgm:pt>
    <dgm:pt modelId="{E3F09670-C309-47C7-9531-8478709DC733}" type="pres">
      <dgm:prSet presAssocID="{C6B2F027-C384-4634-9A71-7C8381E103CE}" presName="childText" presStyleLbl="conFgAcc1" presStyleIdx="2" presStyleCnt="3">
        <dgm:presLayoutVars>
          <dgm:bulletEnabled val="1"/>
        </dgm:presLayoutVars>
      </dgm:prSet>
      <dgm:spPr/>
    </dgm:pt>
  </dgm:ptLst>
  <dgm:cxnLst>
    <dgm:cxn modelId="{54DF8E3D-7354-4AEC-955D-F7585EE73232}" srcId="{2FDFE612-7AF2-4B30-A51C-AEEA20B3B977}" destId="{4F6EA2AD-814C-4C67-BA12-CB1DB900FE60}" srcOrd="0" destOrd="0" parTransId="{770F39B5-58C2-43FE-80DC-E19FACEC4155}" sibTransId="{168318F1-2AD0-472D-BFB4-BEEBBB638A72}"/>
    <dgm:cxn modelId="{88657149-B142-42A6-AD65-6500BEED07CA}" srcId="{2FDFE612-7AF2-4B30-A51C-AEEA20B3B977}" destId="{C6B2F027-C384-4634-9A71-7C8381E103CE}" srcOrd="2" destOrd="0" parTransId="{DD1C5C0C-F24E-4F87-9D11-5887B611DE37}" sibTransId="{EE5B54BB-FADE-4F4D-B1D8-48E31F9FF134}"/>
    <dgm:cxn modelId="{8D38F54B-7BD9-4D6F-BCB3-384FE13CA651}" type="presOf" srcId="{C6B2F027-C384-4634-9A71-7C8381E103CE}" destId="{D61EA426-F6C1-4CAF-9E3E-50F1F6B17689}" srcOrd="1" destOrd="0" presId="urn:microsoft.com/office/officeart/2005/8/layout/list1"/>
    <dgm:cxn modelId="{21A34C6C-D349-4023-9965-904F163B3497}" type="presOf" srcId="{0EA68031-2A00-44D2-97B3-2B34EF33236A}" destId="{17956329-4703-481E-9302-DB9B1B652E6A}" srcOrd="0" destOrd="0" presId="urn:microsoft.com/office/officeart/2005/8/layout/list1"/>
    <dgm:cxn modelId="{E9ED4473-D419-4AC1-B2F1-3E945B599BC6}" type="presOf" srcId="{4F6EA2AD-814C-4C67-BA12-CB1DB900FE60}" destId="{DF1DB604-21A0-455D-A537-09AAA1B63A81}" srcOrd="1" destOrd="0" presId="urn:microsoft.com/office/officeart/2005/8/layout/list1"/>
    <dgm:cxn modelId="{18910583-3387-47D6-B5DE-ECD81CABFADD}" type="presOf" srcId="{4F6EA2AD-814C-4C67-BA12-CB1DB900FE60}" destId="{3B73E8D0-80E1-4C61-BCF3-92A55C8050A5}" srcOrd="0" destOrd="0" presId="urn:microsoft.com/office/officeart/2005/8/layout/list1"/>
    <dgm:cxn modelId="{236D588B-757B-4089-A4E9-D2E5376D2132}" type="presOf" srcId="{0EA68031-2A00-44D2-97B3-2B34EF33236A}" destId="{18C2E71E-07DC-42F7-B984-781A6C21106E}" srcOrd="1" destOrd="0" presId="urn:microsoft.com/office/officeart/2005/8/layout/list1"/>
    <dgm:cxn modelId="{3A823EAB-38E3-409F-B354-E6B9616A3881}" type="presOf" srcId="{2FDFE612-7AF2-4B30-A51C-AEEA20B3B977}" destId="{E30F477D-0BE3-4587-8C09-3C168E80AD32}" srcOrd="0" destOrd="0" presId="urn:microsoft.com/office/officeart/2005/8/layout/list1"/>
    <dgm:cxn modelId="{E1F0A5EE-A4B0-4760-8D42-5A062832E52B}" type="presOf" srcId="{C6B2F027-C384-4634-9A71-7C8381E103CE}" destId="{8703BC03-0074-45E1-8B3A-0512B6DC990E}" srcOrd="0" destOrd="0" presId="urn:microsoft.com/office/officeart/2005/8/layout/list1"/>
    <dgm:cxn modelId="{B32FC7F1-A901-475D-9AF6-9CA00AC9DB88}" srcId="{2FDFE612-7AF2-4B30-A51C-AEEA20B3B977}" destId="{0EA68031-2A00-44D2-97B3-2B34EF33236A}" srcOrd="1" destOrd="0" parTransId="{53C12607-02E0-4E34-B2B8-B52C7C7D4D5B}" sibTransId="{0BD5616D-4557-4B0D-97C8-8417EC500E22}"/>
    <dgm:cxn modelId="{8034359A-63CF-438F-AE89-F03E7638E38C}" type="presParOf" srcId="{E30F477D-0BE3-4587-8C09-3C168E80AD32}" destId="{40F8AFD9-BEA6-4C9E-B700-213EA4713C30}" srcOrd="0" destOrd="0" presId="urn:microsoft.com/office/officeart/2005/8/layout/list1"/>
    <dgm:cxn modelId="{25E135FF-B97A-4B88-A34A-3D28C1AC0774}" type="presParOf" srcId="{40F8AFD9-BEA6-4C9E-B700-213EA4713C30}" destId="{3B73E8D0-80E1-4C61-BCF3-92A55C8050A5}" srcOrd="0" destOrd="0" presId="urn:microsoft.com/office/officeart/2005/8/layout/list1"/>
    <dgm:cxn modelId="{2AED217A-F7CE-4D9A-AD6F-05FEF2BE7D28}" type="presParOf" srcId="{40F8AFD9-BEA6-4C9E-B700-213EA4713C30}" destId="{DF1DB604-21A0-455D-A537-09AAA1B63A81}" srcOrd="1" destOrd="0" presId="urn:microsoft.com/office/officeart/2005/8/layout/list1"/>
    <dgm:cxn modelId="{C9368277-5FE3-44FF-8FFB-254A332C79D4}" type="presParOf" srcId="{E30F477D-0BE3-4587-8C09-3C168E80AD32}" destId="{CFE08878-14EF-4321-AFA3-FDD1214955A0}" srcOrd="1" destOrd="0" presId="urn:microsoft.com/office/officeart/2005/8/layout/list1"/>
    <dgm:cxn modelId="{BB350438-7159-4E6F-AA57-AC2DA937432B}" type="presParOf" srcId="{E30F477D-0BE3-4587-8C09-3C168E80AD32}" destId="{E3E578F3-9F80-4138-B72D-4875581BCB1E}" srcOrd="2" destOrd="0" presId="urn:microsoft.com/office/officeart/2005/8/layout/list1"/>
    <dgm:cxn modelId="{B566EA11-CCFA-4A3A-A166-65C540F90996}" type="presParOf" srcId="{E30F477D-0BE3-4587-8C09-3C168E80AD32}" destId="{6B1146F8-90E1-4C91-9038-EF90B9AA2E76}" srcOrd="3" destOrd="0" presId="urn:microsoft.com/office/officeart/2005/8/layout/list1"/>
    <dgm:cxn modelId="{CF90A213-5F60-4355-9EF5-F79548224CDF}" type="presParOf" srcId="{E30F477D-0BE3-4587-8C09-3C168E80AD32}" destId="{2A088DAD-9E3E-47BB-84DA-13F228D0BE73}" srcOrd="4" destOrd="0" presId="urn:microsoft.com/office/officeart/2005/8/layout/list1"/>
    <dgm:cxn modelId="{F6E12552-EA9F-477F-BF70-6A5D2F404573}" type="presParOf" srcId="{2A088DAD-9E3E-47BB-84DA-13F228D0BE73}" destId="{17956329-4703-481E-9302-DB9B1B652E6A}" srcOrd="0" destOrd="0" presId="urn:microsoft.com/office/officeart/2005/8/layout/list1"/>
    <dgm:cxn modelId="{4F0CD66B-F5EA-4131-BA25-9729ACFA58EC}" type="presParOf" srcId="{2A088DAD-9E3E-47BB-84DA-13F228D0BE73}" destId="{18C2E71E-07DC-42F7-B984-781A6C21106E}" srcOrd="1" destOrd="0" presId="urn:microsoft.com/office/officeart/2005/8/layout/list1"/>
    <dgm:cxn modelId="{BB2D8B69-A6EA-4151-8AFE-4B56102E1A3B}" type="presParOf" srcId="{E30F477D-0BE3-4587-8C09-3C168E80AD32}" destId="{E669D2EA-F247-4F41-8359-DAA9661C2943}" srcOrd="5" destOrd="0" presId="urn:microsoft.com/office/officeart/2005/8/layout/list1"/>
    <dgm:cxn modelId="{66D41A65-FCB9-474C-8BC9-4EE333536499}" type="presParOf" srcId="{E30F477D-0BE3-4587-8C09-3C168E80AD32}" destId="{A640AEB3-5564-465D-8D4B-50E8D7005E7E}" srcOrd="6" destOrd="0" presId="urn:microsoft.com/office/officeart/2005/8/layout/list1"/>
    <dgm:cxn modelId="{AF263A65-D04F-4EF3-B60F-555E4117368F}" type="presParOf" srcId="{E30F477D-0BE3-4587-8C09-3C168E80AD32}" destId="{BACEAB6B-5CE3-4DD5-83E3-B7DBE9D815A8}" srcOrd="7" destOrd="0" presId="urn:microsoft.com/office/officeart/2005/8/layout/list1"/>
    <dgm:cxn modelId="{EC591620-A84E-4869-83AA-7621A08ABE90}" type="presParOf" srcId="{E30F477D-0BE3-4587-8C09-3C168E80AD32}" destId="{CA85E092-EE6E-48E5-BB42-A32BA993F9DB}" srcOrd="8" destOrd="0" presId="urn:microsoft.com/office/officeart/2005/8/layout/list1"/>
    <dgm:cxn modelId="{BE904ECA-A056-4A7F-B4A5-2C1BDC781B52}" type="presParOf" srcId="{CA85E092-EE6E-48E5-BB42-A32BA993F9DB}" destId="{8703BC03-0074-45E1-8B3A-0512B6DC990E}" srcOrd="0" destOrd="0" presId="urn:microsoft.com/office/officeart/2005/8/layout/list1"/>
    <dgm:cxn modelId="{E92DD9F6-7B2B-4E43-9509-376F96226F62}" type="presParOf" srcId="{CA85E092-EE6E-48E5-BB42-A32BA993F9DB}" destId="{D61EA426-F6C1-4CAF-9E3E-50F1F6B17689}" srcOrd="1" destOrd="0" presId="urn:microsoft.com/office/officeart/2005/8/layout/list1"/>
    <dgm:cxn modelId="{CD053F77-E2BB-40C0-8653-454759036DF6}" type="presParOf" srcId="{E30F477D-0BE3-4587-8C09-3C168E80AD32}" destId="{631383F7-DABF-4CC7-87CD-FDB7BC09A528}" srcOrd="9" destOrd="0" presId="urn:microsoft.com/office/officeart/2005/8/layout/list1"/>
    <dgm:cxn modelId="{49F4E50F-5A32-4EF7-A6E4-ED40E4DD8CD3}" type="presParOf" srcId="{E30F477D-0BE3-4587-8C09-3C168E80AD32}" destId="{E3F09670-C309-47C7-9531-8478709DC73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ADE2C-E492-49F1-A071-5DD5C18BA348}">
      <dsp:nvSpPr>
        <dsp:cNvPr id="0" name=""/>
        <dsp:cNvSpPr/>
      </dsp:nvSpPr>
      <dsp:spPr>
        <a:xfrm>
          <a:off x="0" y="0"/>
          <a:ext cx="5181600" cy="1445424"/>
        </a:xfrm>
        <a:prstGeom prst="roundRect">
          <a:avLst>
            <a:gd name="adj" fmla="val 10000"/>
          </a:avLst>
        </a:prstGeom>
        <a:gradFill rotWithShape="0">
          <a:gsLst>
            <a:gs pos="0">
              <a:schemeClr val="accent4">
                <a:hueOff val="0"/>
                <a:satOff val="0"/>
                <a:lumOff val="0"/>
                <a:alphaOff val="0"/>
                <a:tint val="35000"/>
                <a:satMod val="260000"/>
              </a:schemeClr>
            </a:gs>
            <a:gs pos="30000">
              <a:schemeClr val="accent4">
                <a:hueOff val="0"/>
                <a:satOff val="0"/>
                <a:lumOff val="0"/>
                <a:alphaOff val="0"/>
                <a:tint val="38000"/>
                <a:satMod val="260000"/>
              </a:schemeClr>
            </a:gs>
            <a:gs pos="75000">
              <a:schemeClr val="accent4">
                <a:hueOff val="0"/>
                <a:satOff val="0"/>
                <a:lumOff val="0"/>
                <a:alphaOff val="0"/>
                <a:tint val="55000"/>
                <a:satMod val="255000"/>
              </a:schemeClr>
            </a:gs>
            <a:gs pos="100000">
              <a:schemeClr val="accent4">
                <a:hueOff val="0"/>
                <a:satOff val="0"/>
                <a:lumOff val="0"/>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RO1: To critically examine particular effects of NHS staff shortages on the community-based care of older CVD patients in Islington </a:t>
          </a:r>
          <a:endParaRPr lang="en-US" sz="1500" kern="1200" dirty="0"/>
        </a:p>
      </dsp:txBody>
      <dsp:txXfrm>
        <a:off x="42335" y="42335"/>
        <a:ext cx="3621874" cy="1360754"/>
      </dsp:txXfrm>
    </dsp:sp>
    <dsp:sp modelId="{F83B8884-3399-4EE1-B4D1-67149A464FDC}">
      <dsp:nvSpPr>
        <dsp:cNvPr id="0" name=""/>
        <dsp:cNvSpPr/>
      </dsp:nvSpPr>
      <dsp:spPr>
        <a:xfrm>
          <a:off x="457199" y="1686328"/>
          <a:ext cx="5181600" cy="1445424"/>
        </a:xfrm>
        <a:prstGeom prst="roundRect">
          <a:avLst>
            <a:gd name="adj" fmla="val 10000"/>
          </a:avLst>
        </a:prstGeom>
        <a:gradFill rotWithShape="0">
          <a:gsLst>
            <a:gs pos="0">
              <a:schemeClr val="accent4">
                <a:hueOff val="5206173"/>
                <a:satOff val="-29601"/>
                <a:lumOff val="9510"/>
                <a:alphaOff val="0"/>
                <a:tint val="35000"/>
                <a:satMod val="260000"/>
              </a:schemeClr>
            </a:gs>
            <a:gs pos="30000">
              <a:schemeClr val="accent4">
                <a:hueOff val="5206173"/>
                <a:satOff val="-29601"/>
                <a:lumOff val="9510"/>
                <a:alphaOff val="0"/>
                <a:tint val="38000"/>
                <a:satMod val="260000"/>
              </a:schemeClr>
            </a:gs>
            <a:gs pos="75000">
              <a:schemeClr val="accent4">
                <a:hueOff val="5206173"/>
                <a:satOff val="-29601"/>
                <a:lumOff val="9510"/>
                <a:alphaOff val="0"/>
                <a:tint val="55000"/>
                <a:satMod val="255000"/>
              </a:schemeClr>
            </a:gs>
            <a:gs pos="100000">
              <a:schemeClr val="accent4">
                <a:hueOff val="5206173"/>
                <a:satOff val="-29601"/>
                <a:lumOff val="9510"/>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RO2: To assess the effectiveness of present localised social care practices, focusing on rehabilitative or preventative programs to overcome CVD-related health risks of vulnerable adults in Islington </a:t>
          </a:r>
          <a:endParaRPr lang="en-US" sz="1500" kern="1200"/>
        </a:p>
      </dsp:txBody>
      <dsp:txXfrm>
        <a:off x="499534" y="1728663"/>
        <a:ext cx="3700204" cy="1360754"/>
      </dsp:txXfrm>
    </dsp:sp>
    <dsp:sp modelId="{AD199781-30B0-447E-B95D-05E25EA4AAFB}">
      <dsp:nvSpPr>
        <dsp:cNvPr id="0" name=""/>
        <dsp:cNvSpPr/>
      </dsp:nvSpPr>
      <dsp:spPr>
        <a:xfrm>
          <a:off x="914399" y="3372657"/>
          <a:ext cx="5181600" cy="1445424"/>
        </a:xfrm>
        <a:prstGeom prst="roundRect">
          <a:avLst>
            <a:gd name="adj" fmla="val 10000"/>
          </a:avLst>
        </a:prstGeom>
        <a:gradFill rotWithShape="0">
          <a:gsLst>
            <a:gs pos="0">
              <a:schemeClr val="accent4">
                <a:hueOff val="10412346"/>
                <a:satOff val="-59202"/>
                <a:lumOff val="19020"/>
                <a:alphaOff val="0"/>
                <a:tint val="35000"/>
                <a:satMod val="260000"/>
              </a:schemeClr>
            </a:gs>
            <a:gs pos="30000">
              <a:schemeClr val="accent4">
                <a:hueOff val="10412346"/>
                <a:satOff val="-59202"/>
                <a:lumOff val="19020"/>
                <a:alphaOff val="0"/>
                <a:tint val="38000"/>
                <a:satMod val="260000"/>
              </a:schemeClr>
            </a:gs>
            <a:gs pos="75000">
              <a:schemeClr val="accent4">
                <a:hueOff val="10412346"/>
                <a:satOff val="-59202"/>
                <a:lumOff val="19020"/>
                <a:alphaOff val="0"/>
                <a:tint val="55000"/>
                <a:satMod val="255000"/>
              </a:schemeClr>
            </a:gs>
            <a:gs pos="100000">
              <a:schemeClr val="accent4">
                <a:hueOff val="10412346"/>
                <a:satOff val="-59202"/>
                <a:lumOff val="19020"/>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RO3: To identify the barriers to successfully recruiting and retaining community care settings in London to enhance elderly CVD outcomes and decrease local mortality rates</a:t>
          </a:r>
          <a:endParaRPr lang="en-US" sz="1500" kern="1200"/>
        </a:p>
      </dsp:txBody>
      <dsp:txXfrm>
        <a:off x="956734" y="3414992"/>
        <a:ext cx="3700204" cy="1360754"/>
      </dsp:txXfrm>
    </dsp:sp>
    <dsp:sp modelId="{869A7939-2AD1-4081-9071-1B1E50F9D569}">
      <dsp:nvSpPr>
        <dsp:cNvPr id="0" name=""/>
        <dsp:cNvSpPr/>
      </dsp:nvSpPr>
      <dsp:spPr>
        <a:xfrm>
          <a:off x="4242074" y="1096113"/>
          <a:ext cx="939525" cy="93952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53467" y="1096113"/>
        <a:ext cx="516739" cy="706993"/>
      </dsp:txXfrm>
    </dsp:sp>
    <dsp:sp modelId="{A22E0AAA-B23B-4351-B0D2-F35165119F4B}">
      <dsp:nvSpPr>
        <dsp:cNvPr id="0" name=""/>
        <dsp:cNvSpPr/>
      </dsp:nvSpPr>
      <dsp:spPr>
        <a:xfrm>
          <a:off x="4699274" y="2772806"/>
          <a:ext cx="939525" cy="939525"/>
        </a:xfrm>
        <a:prstGeom prst="downArrow">
          <a:avLst>
            <a:gd name="adj1" fmla="val 55000"/>
            <a:gd name="adj2" fmla="val 45000"/>
          </a:avLst>
        </a:prstGeom>
        <a:solidFill>
          <a:schemeClr val="accent4">
            <a:tint val="40000"/>
            <a:alpha val="90000"/>
            <a:hueOff val="10892175"/>
            <a:satOff val="-57311"/>
            <a:lumOff val="2050"/>
            <a:alphaOff val="0"/>
          </a:schemeClr>
        </a:solidFill>
        <a:ln w="12700" cap="flat" cmpd="sng" algn="ctr">
          <a:solidFill>
            <a:schemeClr val="accent4">
              <a:tint val="40000"/>
              <a:alpha val="90000"/>
              <a:hueOff val="10892175"/>
              <a:satOff val="-57311"/>
              <a:lumOff val="205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10667" y="2772806"/>
        <a:ext cx="516739" cy="706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E578F3-9F80-4138-B72D-4875581BCB1E}">
      <dsp:nvSpPr>
        <dsp:cNvPr id="0" name=""/>
        <dsp:cNvSpPr/>
      </dsp:nvSpPr>
      <dsp:spPr>
        <a:xfrm>
          <a:off x="0" y="609019"/>
          <a:ext cx="6096000" cy="9324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1DB604-21A0-455D-A537-09AAA1B63A81}">
      <dsp:nvSpPr>
        <dsp:cNvPr id="0" name=""/>
        <dsp:cNvSpPr/>
      </dsp:nvSpPr>
      <dsp:spPr>
        <a:xfrm>
          <a:off x="304800" y="62899"/>
          <a:ext cx="4267200" cy="10922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itchFamily="18" charset="0"/>
              <a:cs typeface="Times New Roman" pitchFamily="18" charset="0"/>
            </a:rPr>
            <a:t>RQ1: What are the specific impacts of NHS staff shortages on the community-based care of older CVD patients in Islington?</a:t>
          </a:r>
          <a:endParaRPr lang="en-US" sz="1400" kern="1200" dirty="0">
            <a:latin typeface="Times New Roman" pitchFamily="18" charset="0"/>
            <a:cs typeface="Times New Roman" pitchFamily="18" charset="0"/>
          </a:endParaRPr>
        </a:p>
      </dsp:txBody>
      <dsp:txXfrm>
        <a:off x="358119" y="116218"/>
        <a:ext cx="4160562" cy="985602"/>
      </dsp:txXfrm>
    </dsp:sp>
    <dsp:sp modelId="{A640AEB3-5564-465D-8D4B-50E8D7005E7E}">
      <dsp:nvSpPr>
        <dsp:cNvPr id="0" name=""/>
        <dsp:cNvSpPr/>
      </dsp:nvSpPr>
      <dsp:spPr>
        <a:xfrm>
          <a:off x="0" y="2287339"/>
          <a:ext cx="6096000" cy="932400"/>
        </a:xfrm>
        <a:prstGeom prst="rect">
          <a:avLst/>
        </a:prstGeom>
        <a:solidFill>
          <a:schemeClr val="lt1">
            <a:alpha val="90000"/>
            <a:hueOff val="0"/>
            <a:satOff val="0"/>
            <a:lumOff val="0"/>
            <a:alphaOff val="0"/>
          </a:schemeClr>
        </a:solidFill>
        <a:ln w="25400" cap="flat" cmpd="sng" algn="ctr">
          <a:solidFill>
            <a:schemeClr val="accent2">
              <a:hueOff val="-6317677"/>
              <a:satOff val="10648"/>
              <a:lumOff val="-13040"/>
              <a:alphaOff val="0"/>
            </a:schemeClr>
          </a:solidFill>
          <a:prstDash val="solid"/>
        </a:ln>
        <a:effectLst/>
      </dsp:spPr>
      <dsp:style>
        <a:lnRef idx="2">
          <a:scrgbClr r="0" g="0" b="0"/>
        </a:lnRef>
        <a:fillRef idx="1">
          <a:scrgbClr r="0" g="0" b="0"/>
        </a:fillRef>
        <a:effectRef idx="0">
          <a:scrgbClr r="0" g="0" b="0"/>
        </a:effectRef>
        <a:fontRef idx="minor"/>
      </dsp:style>
    </dsp:sp>
    <dsp:sp modelId="{18C2E71E-07DC-42F7-B984-781A6C21106E}">
      <dsp:nvSpPr>
        <dsp:cNvPr id="0" name=""/>
        <dsp:cNvSpPr/>
      </dsp:nvSpPr>
      <dsp:spPr>
        <a:xfrm>
          <a:off x="304800" y="1741219"/>
          <a:ext cx="4267200" cy="1092240"/>
        </a:xfrm>
        <a:prstGeom prst="roundRect">
          <a:avLst/>
        </a:prstGeom>
        <a:solidFill>
          <a:schemeClr val="accent2">
            <a:hueOff val="-6317677"/>
            <a:satOff val="10648"/>
            <a:lumOff val="-130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a:latin typeface="Times New Roman" pitchFamily="18" charset="0"/>
              <a:cs typeface="Times New Roman" pitchFamily="18" charset="0"/>
            </a:rPr>
            <a:t>RQ2: How effective are the current social care practices that focus on rehabilitative or preventative programs to mitigate CVD-related health risks of older vulnerable adults in Islington?</a:t>
          </a:r>
          <a:endParaRPr lang="en-US" sz="1400" kern="1200">
            <a:latin typeface="Times New Roman" pitchFamily="18" charset="0"/>
            <a:cs typeface="Times New Roman" pitchFamily="18" charset="0"/>
          </a:endParaRPr>
        </a:p>
      </dsp:txBody>
      <dsp:txXfrm>
        <a:off x="358119" y="1794538"/>
        <a:ext cx="4160562" cy="985602"/>
      </dsp:txXfrm>
    </dsp:sp>
    <dsp:sp modelId="{E3F09670-C309-47C7-9531-8478709DC733}">
      <dsp:nvSpPr>
        <dsp:cNvPr id="0" name=""/>
        <dsp:cNvSpPr/>
      </dsp:nvSpPr>
      <dsp:spPr>
        <a:xfrm>
          <a:off x="0" y="3965659"/>
          <a:ext cx="6096000" cy="932400"/>
        </a:xfrm>
        <a:prstGeom prst="rect">
          <a:avLst/>
        </a:prstGeom>
        <a:solidFill>
          <a:schemeClr val="lt1">
            <a:alpha val="90000"/>
            <a:hueOff val="0"/>
            <a:satOff val="0"/>
            <a:lumOff val="0"/>
            <a:alphaOff val="0"/>
          </a:schemeClr>
        </a:solidFill>
        <a:ln w="25400" cap="flat" cmpd="sng" algn="ctr">
          <a:solidFill>
            <a:schemeClr val="accent2">
              <a:hueOff val="-12635355"/>
              <a:satOff val="21297"/>
              <a:lumOff val="-26079"/>
              <a:alphaOff val="0"/>
            </a:schemeClr>
          </a:solidFill>
          <a:prstDash val="solid"/>
        </a:ln>
        <a:effectLst/>
      </dsp:spPr>
      <dsp:style>
        <a:lnRef idx="2">
          <a:scrgbClr r="0" g="0" b="0"/>
        </a:lnRef>
        <a:fillRef idx="1">
          <a:scrgbClr r="0" g="0" b="0"/>
        </a:fillRef>
        <a:effectRef idx="0">
          <a:scrgbClr r="0" g="0" b="0"/>
        </a:effectRef>
        <a:fontRef idx="minor"/>
      </dsp:style>
    </dsp:sp>
    <dsp:sp modelId="{D61EA426-F6C1-4CAF-9E3E-50F1F6B17689}">
      <dsp:nvSpPr>
        <dsp:cNvPr id="0" name=""/>
        <dsp:cNvSpPr/>
      </dsp:nvSpPr>
      <dsp:spPr>
        <a:xfrm>
          <a:off x="304800" y="3419539"/>
          <a:ext cx="4267200" cy="1092240"/>
        </a:xfrm>
        <a:prstGeom prst="roundRect">
          <a:avLst/>
        </a:prstGeom>
        <a:solidFill>
          <a:schemeClr val="accent2">
            <a:hueOff val="-12635355"/>
            <a:satOff val="21297"/>
            <a:lumOff val="-260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Times New Roman" pitchFamily="18" charset="0"/>
              <a:cs typeface="Times New Roman" pitchFamily="18" charset="0"/>
            </a:rPr>
            <a:t>RQ3: What are the barriers to successful recruitment and retention of London's community care settings to improve CVD outcomes of elderly residents and reduce local mortality rates?</a:t>
          </a:r>
          <a:endParaRPr lang="en-US" sz="1400" kern="1200" dirty="0">
            <a:latin typeface="Times New Roman" pitchFamily="18" charset="0"/>
            <a:cs typeface="Times New Roman" pitchFamily="18" charset="0"/>
          </a:endParaRPr>
        </a:p>
      </dsp:txBody>
      <dsp:txXfrm>
        <a:off x="358119" y="3472858"/>
        <a:ext cx="4160562" cy="98560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6ADFDE-042A-4BEC-9094-80ED7AA855CF}" type="datetimeFigureOut">
              <a:rPr lang="en-US" smtClean="0"/>
              <a:pPr/>
              <a:t>6/10/2026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DCED8A0-B61E-460B-ACBB-1AB7B118AC3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NHS staff shortage is the primary problem identified in the socio-economically deprived area of Islington. The NHS has approximately 100,000 unfilled full-time positions for practitioners. 31.5% of the NHS staff has reported that they experience burnout. Such a systemic shortage directly deteriorates the outcomes for the vulnerable regional population.</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Joint Strategic Needs Assessment of Islington has revealed that the number of older patients aged above 65 is expected to grow by 35% in the next 10 years. As of 2022, the London Borough of Islington has 22,948 older adults as residents. Regular monitoring of patients is disrupted by staff vacancies. A heightened vulnerability is faced by elderly patients with events like severe cardiovascular disease (CVD), which elevates mortality rates.</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research is necessary to address how the severity of NHS staff shortage is directly affecting CVD mortality among older adult residents of Islington. While data on such matters heavily focus on workforce deficit, the critical gap of understanding how staff shortage is Operationalising locally within a deprived urban borough is crucial.</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urgency of this research stems from an aging population facing vulnerabilities. It is increasing systemic delays and clinical frailty in preventive and integrated community care. The originality of this study lies in its secondary qualitative method to derive localised data.</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will explicitly isolate Islington to assess a micro-level correlation between a particular CVD outcome and a depleted workforce level.</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research aims to critically analyse the effects of staff shortages in the NHS on the health of the elderly population above the age of 65 in Islington Borough.</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RO1: To critically examine particular effects of NHS staff shortages on the community-based care of older CVD patients in Islington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RO2: To assess the effectiveness of present localised social care practices, focusing on rehabilitative or preventative programs to overcome CVD-related health risks of vulnerable adults in Islington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RO3: To identify the barriers to successfully recruiting and retaining community care settings in London to enhance elderly CVD outcomes and decrease local mortality rates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CED8A0-B61E-460B-ACBB-1AB7B118AC3E}"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RQ1: What are the specific impacts of NHS staff shortages on the community-based care of older CVD patients in Islington?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RQ2: How effective are the current social care practices that focus on rehabilitative or preventative programs to mitigate CVD-related health risks of older vulnerable adults in Islington?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RQ3: What are the barriers to successful recruitment and retention of London's community care settings to improve CVD outcomes of elderly residents and reduce local mortality rates?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CED8A0-B61E-460B-ACBB-1AB7B118AC3E}"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research</a:t>
            </a:r>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directly benefits the elderly CVD population of Islington by informing well-staffed and safer integrated care pathways. In terms of public health and social care services, it will highlight where the staffing shortage is crippling rehabilitative and preventive programs  It will allow commissioners for more efficient resource allocation.</a:t>
            </a:r>
            <a:endParaRPr lang="en-US" dirty="0"/>
          </a:p>
        </p:txBody>
      </p:sp>
      <p:sp>
        <p:nvSpPr>
          <p:cNvPr id="4" name="Slide Number Placeholder 3"/>
          <p:cNvSpPr>
            <a:spLocks noGrp="1"/>
          </p:cNvSpPr>
          <p:nvPr>
            <p:ph type="sldNum" sz="quarter" idx="10"/>
          </p:nvPr>
        </p:nvSpPr>
        <p:spPr/>
        <p:txBody>
          <a:bodyPr/>
          <a:lstStyle/>
          <a:p>
            <a:fld id="{EDCED8A0-B61E-460B-ACBB-1AB7B118AC3E}"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Local policymakers can use the local insights to create targeted recruitment and retention strategies, especially designed for socio-economically deprived boroughs. The HSC professionals will have clear evidence to advocate for a manageable workload to reduce burnout, which directly enhances care continuity and mortality outcomes.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DCED8A0-B61E-460B-ACBB-1AB7B118AC3E}"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67DB3B4E-1541-4D33-85E1-F7285058A72E}" type="datetimeFigureOut">
              <a:rPr lang="en-US" smtClean="0"/>
              <a:pPr/>
              <a:t>6/10/2026</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C36B4D96-0AA7-449B-AD1B-0F6A68BE1976}"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67DB3B4E-1541-4D33-85E1-F7285058A72E}" type="datetimeFigureOut">
              <a:rPr lang="en-US" smtClean="0"/>
              <a:pPr/>
              <a:t>6/10/2026</a:t>
            </a:fld>
            <a:endParaRPr lang="en-US"/>
          </a:p>
        </p:txBody>
      </p:sp>
      <p:sp>
        <p:nvSpPr>
          <p:cNvPr id="9" name="Slide Number Placeholder 8"/>
          <p:cNvSpPr>
            <a:spLocks noGrp="1"/>
          </p:cNvSpPr>
          <p:nvPr>
            <p:ph type="sldNum" sz="quarter" idx="15"/>
          </p:nvPr>
        </p:nvSpPr>
        <p:spPr/>
        <p:txBody>
          <a:bodyPr rtlCol="0"/>
          <a:lstStyle/>
          <a:p>
            <a:fld id="{C36B4D96-0AA7-449B-AD1B-0F6A68BE1976}"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67DB3B4E-1541-4D33-85E1-F7285058A72E}" type="datetimeFigureOut">
              <a:rPr lang="en-US" smtClean="0"/>
              <a:pPr/>
              <a:t>6/10/2026</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C36B4D96-0AA7-449B-AD1B-0F6A68BE197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7DB3B4E-1541-4D33-85E1-F7285058A72E}" type="datetimeFigureOut">
              <a:rPr lang="en-US" smtClean="0"/>
              <a:pPr/>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6B4D96-0AA7-449B-AD1B-0F6A68BE1976}"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67DB3B4E-1541-4D33-85E1-F7285058A72E}" type="datetimeFigureOut">
              <a:rPr lang="en-US" smtClean="0"/>
              <a:pPr/>
              <a:t>6/10/2026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6B4D96-0AA7-449B-AD1B-0F6A68BE1976}"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67DB3B4E-1541-4D33-85E1-F7285058A72E}" type="datetimeFigureOut">
              <a:rPr lang="en-US" smtClean="0"/>
              <a:pPr/>
              <a:t>6/10/2026</a:t>
            </a:fld>
            <a:endParaRPr lang="en-US"/>
          </a:p>
        </p:txBody>
      </p:sp>
      <p:sp>
        <p:nvSpPr>
          <p:cNvPr id="7" name="Slide Number Placeholder 6"/>
          <p:cNvSpPr>
            <a:spLocks noGrp="1"/>
          </p:cNvSpPr>
          <p:nvPr>
            <p:ph type="sldNum" sz="quarter" idx="11"/>
          </p:nvPr>
        </p:nvSpPr>
        <p:spPr/>
        <p:txBody>
          <a:bodyPr rtlCol="0"/>
          <a:lstStyle/>
          <a:p>
            <a:fld id="{C36B4D96-0AA7-449B-AD1B-0F6A68BE1976}"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DB3B4E-1541-4D33-85E1-F7285058A72E}" type="datetimeFigureOut">
              <a:rPr lang="en-US" smtClean="0"/>
              <a:pPr/>
              <a:t>6/10/2026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67DB3B4E-1541-4D33-85E1-F7285058A72E}" type="datetimeFigureOut">
              <a:rPr lang="en-US" smtClean="0"/>
              <a:pPr/>
              <a:t>6/10/2026</a:t>
            </a:fld>
            <a:endParaRPr lang="en-US"/>
          </a:p>
        </p:txBody>
      </p:sp>
      <p:sp>
        <p:nvSpPr>
          <p:cNvPr id="22" name="Slide Number Placeholder 21"/>
          <p:cNvSpPr>
            <a:spLocks noGrp="1"/>
          </p:cNvSpPr>
          <p:nvPr>
            <p:ph type="sldNum" sz="quarter" idx="15"/>
          </p:nvPr>
        </p:nvSpPr>
        <p:spPr/>
        <p:txBody>
          <a:bodyPr rtlCol="0"/>
          <a:lstStyle/>
          <a:p>
            <a:fld id="{C36B4D96-0AA7-449B-AD1B-0F6A68BE1976}"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67DB3B4E-1541-4D33-85E1-F7285058A72E}" type="datetimeFigureOut">
              <a:rPr lang="en-US" smtClean="0"/>
              <a:pPr/>
              <a:t>6/10/2026</a:t>
            </a:fld>
            <a:endParaRPr lang="en-US"/>
          </a:p>
        </p:txBody>
      </p:sp>
      <p:sp>
        <p:nvSpPr>
          <p:cNvPr id="18" name="Slide Number Placeholder 17"/>
          <p:cNvSpPr>
            <a:spLocks noGrp="1"/>
          </p:cNvSpPr>
          <p:nvPr>
            <p:ph type="sldNum" sz="quarter" idx="11"/>
          </p:nvPr>
        </p:nvSpPr>
        <p:spPr/>
        <p:txBody>
          <a:bodyPr rtlCol="0"/>
          <a:lstStyle/>
          <a:p>
            <a:fld id="{C36B4D96-0AA7-449B-AD1B-0F6A68BE1976}"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DB3B4E-1541-4D33-85E1-F7285058A72E}"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7DB3B4E-1541-4D33-85E1-F7285058A72E}" type="datetimeFigureOut">
              <a:rPr lang="en-US" smtClean="0"/>
              <a:pPr/>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6B4D96-0AA7-449B-AD1B-0F6A68BE19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67DB3B4E-1541-4D33-85E1-F7285058A72E}" type="datetimeFigureOut">
              <a:rPr lang="en-US" smtClean="0"/>
              <a:pPr/>
              <a:t>6/10/2026</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C36B4D96-0AA7-449B-AD1B-0F6A68BE197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ats.islington.gov.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tats.islington.gov.uk/wp-content/uploads/2025/02/older-person-jsna-2022.pdf" TargetMode="External"/><Relationship Id="rId2" Type="http://schemas.openxmlformats.org/officeDocument/2006/relationships/hyperlink" Target="https://sandbox-spph-2024.sites.olt.ubc.ca/files/2026/05/Group-7-SPPH-481-Fin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GB" sz="1800" dirty="0"/>
              <a:t>MSC PUBLIC HEALTH AND SOCIAL CARE IN PRACTICE </a:t>
            </a:r>
            <a:br>
              <a:rPr lang="en-US" sz="1800" dirty="0"/>
            </a:br>
            <a:r>
              <a:rPr lang="en-GB" sz="1800" dirty="0"/>
              <a:t> </a:t>
            </a:r>
            <a:br>
              <a:rPr lang="en-US" sz="1800" dirty="0"/>
            </a:br>
            <a:r>
              <a:rPr lang="en-GB" sz="1800" dirty="0"/>
              <a:t>TOPIC: ANALYSING THE IMPACT OF STAFF SHORTAGE IN THE NHS ON HEALTH OUTCOMES AMONG ELDERLY INDIVIDUALS IN ISLINGTON BOROUGH</a:t>
            </a:r>
            <a:br>
              <a:rPr lang="en-US" sz="1800" dirty="0"/>
            </a:br>
            <a:br>
              <a:rPr lang="en-US" sz="1800" dirty="0"/>
            </a:br>
            <a:br>
              <a:rPr lang="en-US" sz="1800" dirty="0"/>
            </a:br>
            <a:br>
              <a:rPr lang="en-US" sz="1800" dirty="0"/>
            </a:br>
            <a:r>
              <a:rPr lang="en-GB" sz="1800" dirty="0"/>
              <a:t>STUDENT NAME: Mit Ahir</a:t>
            </a:r>
            <a:br>
              <a:rPr lang="en-US" sz="1800" dirty="0"/>
            </a:br>
            <a:r>
              <a:rPr lang="en-GB" sz="1800" dirty="0"/>
              <a:t>STUDENT ID: 2513323</a:t>
            </a:r>
            <a:br>
              <a:rPr lang="en-US" sz="1800" dirty="0"/>
            </a:br>
            <a:r>
              <a:rPr lang="en-GB" sz="1800" dirty="0"/>
              <a:t>NAME OF THE SUPERVISOR: Dr. Zeno 	Leung</a:t>
            </a:r>
            <a:br>
              <a:rPr lang="en-GB" sz="1800" dirty="0"/>
            </a:br>
            <a:r>
              <a:rPr lang="en-GB" sz="1800" dirty="0"/>
              <a:t>Module Name: Practice-Based Research</a:t>
            </a:r>
            <a:br>
              <a:rPr lang="en-US" sz="1800"/>
            </a:br>
            <a:endParaRPr lang="en-US" sz="1800" dirty="0"/>
          </a:p>
        </p:txBody>
      </p:sp>
      <p:pic>
        <p:nvPicPr>
          <p:cNvPr id="4" name="Picture 3">
            <a:extLst>
              <a:ext uri="{FF2B5EF4-FFF2-40B4-BE49-F238E27FC236}">
                <a16:creationId xmlns:a16="http://schemas.microsoft.com/office/drawing/2014/main" id="{3E92D4DE-4E1C-1748-09BB-0FD9A03DA1C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191" y="0"/>
            <a:ext cx="2082805" cy="115711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Prevalence</a:t>
            </a:r>
          </a:p>
        </p:txBody>
      </p:sp>
      <p:sp>
        <p:nvSpPr>
          <p:cNvPr id="3" name="Content Placeholder 2"/>
          <p:cNvSpPr>
            <a:spLocks noGrp="1"/>
          </p:cNvSpPr>
          <p:nvPr>
            <p:ph sz="quarter" idx="1"/>
          </p:nvPr>
        </p:nvSpPr>
        <p:spPr>
          <a:xfrm>
            <a:off x="457200" y="1600200"/>
            <a:ext cx="7467600" cy="2400304"/>
          </a:xfrm>
        </p:spPr>
        <p:txBody>
          <a:bodyPr>
            <a:normAutofit/>
          </a:bodyPr>
          <a:lstStyle/>
          <a:p>
            <a:pPr lvl="0"/>
            <a:r>
              <a:rPr lang="en-US" sz="1600" dirty="0"/>
              <a:t>NHS staff shortage is the primary problem identified in the socio-economically deprived area of Islington. </a:t>
            </a:r>
          </a:p>
          <a:p>
            <a:pPr lvl="0"/>
            <a:r>
              <a:rPr lang="en-US" sz="1600" dirty="0"/>
              <a:t>The NHS has approximately 100,000 unfilled full-time positions for practitioners (SPPH, 2026). </a:t>
            </a:r>
          </a:p>
          <a:p>
            <a:pPr lvl="0"/>
            <a:r>
              <a:rPr lang="en-US" sz="1600" dirty="0"/>
              <a:t>31.5% of the NHS staff have reported that they experience burnout (SPPH, 2026). </a:t>
            </a:r>
          </a:p>
          <a:p>
            <a:r>
              <a:rPr lang="en-US" sz="1600" dirty="0"/>
              <a:t>Such a systemic shortage directly deteriorates the outcomes for the vulnerable regional population.</a:t>
            </a:r>
          </a:p>
        </p:txBody>
      </p:sp>
      <p:pic>
        <p:nvPicPr>
          <p:cNvPr id="4" name="image1.png"/>
          <p:cNvPicPr/>
          <p:nvPr/>
        </p:nvPicPr>
        <p:blipFill>
          <a:blip r:embed="rId3"/>
          <a:srcRect/>
          <a:stretch>
            <a:fillRect/>
          </a:stretch>
        </p:blipFill>
        <p:spPr>
          <a:xfrm>
            <a:off x="2000232" y="3929066"/>
            <a:ext cx="5057774" cy="2543171"/>
          </a:xfrm>
          <a:prstGeom prst="rect">
            <a:avLst/>
          </a:prstGeo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Cont.</a:t>
            </a:r>
            <a:endParaRPr lang="en-US" dirty="0"/>
          </a:p>
        </p:txBody>
      </p:sp>
      <p:sp>
        <p:nvSpPr>
          <p:cNvPr id="3" name="Content Placeholder 2"/>
          <p:cNvSpPr>
            <a:spLocks noGrp="1"/>
          </p:cNvSpPr>
          <p:nvPr>
            <p:ph sz="quarter" idx="1"/>
          </p:nvPr>
        </p:nvSpPr>
        <p:spPr>
          <a:xfrm>
            <a:off x="457200" y="1600200"/>
            <a:ext cx="8186766" cy="1828800"/>
          </a:xfrm>
        </p:spPr>
        <p:txBody>
          <a:bodyPr>
            <a:normAutofit fontScale="70000" lnSpcReduction="20000"/>
          </a:bodyPr>
          <a:lstStyle/>
          <a:p>
            <a:pPr lvl="0"/>
            <a:r>
              <a:rPr lang="en-US" sz="2000" dirty="0"/>
              <a:t>The Joint Strategic Needs Assessment of Islington has revealed that the number of older patients aged above 65 is expected to grow by 35% in the next 10 years (</a:t>
            </a:r>
            <a:r>
              <a:rPr lang="en-US" sz="2000" dirty="0">
                <a:hlinkClick r:id="rId3"/>
              </a:rPr>
              <a:t>stats.islington.gov.uk</a:t>
            </a:r>
            <a:r>
              <a:rPr lang="en-US" sz="2000" dirty="0"/>
              <a:t>, 2022).</a:t>
            </a:r>
          </a:p>
          <a:p>
            <a:pPr lvl="0"/>
            <a:r>
              <a:rPr lang="en-US" sz="2000" dirty="0"/>
              <a:t> As of 2022, the London Borough of Islington has 22,948 older adults as residents (</a:t>
            </a:r>
            <a:r>
              <a:rPr lang="en-US" sz="2000" dirty="0">
                <a:hlinkClick r:id="rId3"/>
              </a:rPr>
              <a:t>stats.islington.gov.uk</a:t>
            </a:r>
            <a:r>
              <a:rPr lang="en-US" sz="2000" dirty="0"/>
              <a:t>, 2022). </a:t>
            </a:r>
          </a:p>
          <a:p>
            <a:pPr lvl="0"/>
            <a:r>
              <a:rPr lang="en-US" sz="2000" dirty="0"/>
              <a:t>Regular monitoring of patients is disrupted by staff vacancies. </a:t>
            </a:r>
          </a:p>
          <a:p>
            <a:r>
              <a:rPr lang="en-US" sz="2000" dirty="0"/>
              <a:t>A heightened vulnerability is faced by elderly patients with events like severe cardiovascular disease (CVD), which elevates mortality rates.</a:t>
            </a:r>
          </a:p>
        </p:txBody>
      </p:sp>
      <p:pic>
        <p:nvPicPr>
          <p:cNvPr id="5" name="image2.png"/>
          <p:cNvPicPr/>
          <p:nvPr/>
        </p:nvPicPr>
        <p:blipFill>
          <a:blip r:embed="rId4"/>
          <a:srcRect/>
          <a:stretch>
            <a:fillRect/>
          </a:stretch>
        </p:blipFill>
        <p:spPr>
          <a:xfrm>
            <a:off x="285720" y="3500438"/>
            <a:ext cx="4000528" cy="1666875"/>
          </a:xfrm>
          <a:prstGeom prst="rect">
            <a:avLst/>
          </a:prstGeom>
          <a:ln/>
        </p:spPr>
      </p:pic>
      <p:pic>
        <p:nvPicPr>
          <p:cNvPr id="6" name="image3.png"/>
          <p:cNvPicPr/>
          <p:nvPr/>
        </p:nvPicPr>
        <p:blipFill>
          <a:blip r:embed="rId5"/>
          <a:srcRect/>
          <a:stretch>
            <a:fillRect/>
          </a:stretch>
        </p:blipFill>
        <p:spPr>
          <a:xfrm>
            <a:off x="4286248" y="3357562"/>
            <a:ext cx="4400560" cy="2154242"/>
          </a:xfrm>
          <a:prstGeom prst="rect">
            <a:avLst/>
          </a:prstGeo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Rationale of the research </a:t>
            </a:r>
            <a:endParaRPr lang="en-US" dirty="0"/>
          </a:p>
        </p:txBody>
      </p:sp>
      <p:sp>
        <p:nvSpPr>
          <p:cNvPr id="3" name="Content Placeholder 2"/>
          <p:cNvSpPr>
            <a:spLocks noGrp="1"/>
          </p:cNvSpPr>
          <p:nvPr>
            <p:ph sz="quarter" idx="1"/>
          </p:nvPr>
        </p:nvSpPr>
        <p:spPr>
          <a:xfrm>
            <a:off x="457200" y="1600200"/>
            <a:ext cx="7467600" cy="1828800"/>
          </a:xfrm>
        </p:spPr>
        <p:txBody>
          <a:bodyPr>
            <a:noAutofit/>
          </a:bodyPr>
          <a:lstStyle/>
          <a:p>
            <a:pPr lvl="0"/>
            <a:r>
              <a:rPr lang="en-US" sz="1800" dirty="0"/>
              <a:t>The research is necessary to address how the severity of NHS staff shortage is directly affecting CVD mortality among older adult residents of Islington. </a:t>
            </a:r>
          </a:p>
          <a:p>
            <a:r>
              <a:rPr lang="en-US" sz="1800" dirty="0"/>
              <a:t>While data on such matters heavily focus on workforce deficit, the critical gap of understanding how staff shortage is Operationalising locally within a deprived urban borough is crucial (Lee and </a:t>
            </a:r>
            <a:r>
              <a:rPr lang="en-US" sz="1800" dirty="0" err="1"/>
              <a:t>Kontopantelis</a:t>
            </a:r>
            <a:r>
              <a:rPr lang="en-US" sz="1800" dirty="0"/>
              <a:t>, 2024).</a:t>
            </a:r>
          </a:p>
        </p:txBody>
      </p:sp>
      <p:pic>
        <p:nvPicPr>
          <p:cNvPr id="1026" name="Picture 2"/>
          <p:cNvPicPr>
            <a:picLocks noChangeAspect="1" noChangeArrowheads="1"/>
          </p:cNvPicPr>
          <p:nvPr/>
        </p:nvPicPr>
        <p:blipFill>
          <a:blip r:embed="rId3"/>
          <a:srcRect/>
          <a:stretch>
            <a:fillRect/>
          </a:stretch>
        </p:blipFill>
        <p:spPr bwMode="auto">
          <a:xfrm>
            <a:off x="1214414" y="3714752"/>
            <a:ext cx="6172200" cy="27813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a:t>
            </a:r>
            <a:endParaRPr lang="en-US" dirty="0"/>
          </a:p>
        </p:txBody>
      </p:sp>
      <p:sp>
        <p:nvSpPr>
          <p:cNvPr id="3" name="Content Placeholder 2"/>
          <p:cNvSpPr>
            <a:spLocks noGrp="1"/>
          </p:cNvSpPr>
          <p:nvPr>
            <p:ph sz="quarter" idx="1"/>
          </p:nvPr>
        </p:nvSpPr>
        <p:spPr>
          <a:xfrm>
            <a:off x="457200" y="1600200"/>
            <a:ext cx="2971792" cy="1828800"/>
          </a:xfrm>
        </p:spPr>
        <p:txBody>
          <a:bodyPr>
            <a:noAutofit/>
          </a:bodyPr>
          <a:lstStyle/>
          <a:p>
            <a:pPr lvl="0"/>
            <a:r>
              <a:rPr lang="en-GB" sz="1600" dirty="0"/>
              <a:t>The urgency of this research stems from an aging population facing vulnerabilities. </a:t>
            </a:r>
          </a:p>
          <a:p>
            <a:pPr lvl="0"/>
            <a:r>
              <a:rPr lang="en-GB" sz="1600" dirty="0"/>
              <a:t>It is increasing systemic delays and clinical frailty in preventive and integrated community care. </a:t>
            </a:r>
          </a:p>
          <a:p>
            <a:r>
              <a:rPr lang="en-GB" sz="1600" dirty="0"/>
              <a:t>The originality of this study lies in its secondary qualitative method to derive localised data. </a:t>
            </a:r>
          </a:p>
        </p:txBody>
      </p:sp>
      <p:pic>
        <p:nvPicPr>
          <p:cNvPr id="2050" name="Picture 2"/>
          <p:cNvPicPr>
            <a:picLocks noChangeAspect="1" noChangeArrowheads="1"/>
          </p:cNvPicPr>
          <p:nvPr/>
        </p:nvPicPr>
        <p:blipFill>
          <a:blip r:embed="rId3"/>
          <a:srcRect/>
          <a:stretch>
            <a:fillRect/>
          </a:stretch>
        </p:blipFill>
        <p:spPr bwMode="auto">
          <a:xfrm>
            <a:off x="3428992" y="1285860"/>
            <a:ext cx="5176830" cy="4046537"/>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a:t>
            </a:r>
            <a:endParaRPr lang="en-US" dirty="0"/>
          </a:p>
        </p:txBody>
      </p:sp>
      <p:sp>
        <p:nvSpPr>
          <p:cNvPr id="3" name="Content Placeholder 2"/>
          <p:cNvSpPr>
            <a:spLocks noGrp="1"/>
          </p:cNvSpPr>
          <p:nvPr>
            <p:ph sz="quarter" idx="1"/>
          </p:nvPr>
        </p:nvSpPr>
        <p:spPr>
          <a:xfrm>
            <a:off x="457200" y="1600200"/>
            <a:ext cx="7467600" cy="1042982"/>
          </a:xfrm>
        </p:spPr>
        <p:txBody>
          <a:bodyPr>
            <a:normAutofit/>
          </a:bodyPr>
          <a:lstStyle/>
          <a:p>
            <a:r>
              <a:rPr lang="en-GB" sz="1800" dirty="0"/>
              <a:t>It will explicitly isolate Islington to assess a micro-level correlation between a particular CVD outcome and a depleted workforce level.</a:t>
            </a:r>
            <a:endParaRPr lang="en-US" sz="1800" dirty="0"/>
          </a:p>
        </p:txBody>
      </p:sp>
      <p:pic>
        <p:nvPicPr>
          <p:cNvPr id="3074" name="Picture 2"/>
          <p:cNvPicPr>
            <a:picLocks noChangeAspect="1" noChangeArrowheads="1"/>
          </p:cNvPicPr>
          <p:nvPr/>
        </p:nvPicPr>
        <p:blipFill>
          <a:blip r:embed="rId3"/>
          <a:srcRect/>
          <a:stretch>
            <a:fillRect/>
          </a:stretch>
        </p:blipFill>
        <p:spPr bwMode="auto">
          <a:xfrm>
            <a:off x="1214414" y="2571744"/>
            <a:ext cx="6340475" cy="39401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question, aim, and objectives</a:t>
            </a:r>
            <a:endParaRPr lang="en-US" dirty="0"/>
          </a:p>
        </p:txBody>
      </p:sp>
      <p:sp>
        <p:nvSpPr>
          <p:cNvPr id="3" name="Content Placeholder 2"/>
          <p:cNvSpPr>
            <a:spLocks noGrp="1"/>
          </p:cNvSpPr>
          <p:nvPr>
            <p:ph sz="quarter" idx="1"/>
          </p:nvPr>
        </p:nvSpPr>
        <p:spPr>
          <a:xfrm>
            <a:off x="457200" y="1600200"/>
            <a:ext cx="7467600" cy="1971676"/>
          </a:xfrm>
        </p:spPr>
        <p:txBody>
          <a:bodyPr>
            <a:normAutofit/>
          </a:bodyPr>
          <a:lstStyle/>
          <a:p>
            <a:r>
              <a:rPr lang="en-GB" sz="1600" dirty="0"/>
              <a:t>The research aims to critically analyse the effects of staff shortages in the NHS on the health of the elderly population above the age of 65 in Islington Borough.</a:t>
            </a:r>
            <a:endParaRPr lang="en-US" sz="1600" dirty="0"/>
          </a:p>
        </p:txBody>
      </p:sp>
      <p:pic>
        <p:nvPicPr>
          <p:cNvPr id="4098" name="Picture 2"/>
          <p:cNvPicPr>
            <a:picLocks noChangeAspect="1" noChangeArrowheads="1"/>
          </p:cNvPicPr>
          <p:nvPr/>
        </p:nvPicPr>
        <p:blipFill>
          <a:blip r:embed="rId3"/>
          <a:srcRect/>
          <a:stretch>
            <a:fillRect/>
          </a:stretch>
        </p:blipFill>
        <p:spPr bwMode="auto">
          <a:xfrm>
            <a:off x="500034" y="2857496"/>
            <a:ext cx="7143800" cy="35719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7467600" cy="1143000"/>
          </a:xfrm>
        </p:spPr>
        <p:txBody>
          <a:bodyPr/>
          <a:lstStyle/>
          <a:p>
            <a:r>
              <a:rPr lang="en-GB" b="1" dirty="0"/>
              <a:t>Cont.</a:t>
            </a:r>
            <a:endParaRPr lang="en-US" dirty="0"/>
          </a:p>
        </p:txBody>
      </p:sp>
      <p:graphicFrame>
        <p:nvGraphicFramePr>
          <p:cNvPr id="4" name="Diagram 3"/>
          <p:cNvGraphicFramePr/>
          <p:nvPr/>
        </p:nvGraphicFramePr>
        <p:xfrm>
          <a:off x="1524000" y="1397000"/>
          <a:ext cx="6096000" cy="4818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a:t>
            </a:r>
            <a:endParaRPr lang="en-US" dirty="0"/>
          </a:p>
        </p:txBody>
      </p:sp>
      <p:graphicFrame>
        <p:nvGraphicFramePr>
          <p:cNvPr id="4" name="Diagram 3"/>
          <p:cNvGraphicFramePr/>
          <p:nvPr/>
        </p:nvGraphicFramePr>
        <p:xfrm>
          <a:off x="1524000" y="1397000"/>
          <a:ext cx="6096000" cy="4960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impact</a:t>
            </a:r>
            <a:endParaRPr lang="en-US" dirty="0"/>
          </a:p>
        </p:txBody>
      </p:sp>
      <p:sp>
        <p:nvSpPr>
          <p:cNvPr id="3" name="Content Placeholder 2"/>
          <p:cNvSpPr>
            <a:spLocks noGrp="1"/>
          </p:cNvSpPr>
          <p:nvPr>
            <p:ph sz="quarter" idx="1"/>
          </p:nvPr>
        </p:nvSpPr>
        <p:spPr>
          <a:xfrm>
            <a:off x="428596" y="1500174"/>
            <a:ext cx="7467600" cy="1828800"/>
          </a:xfrm>
        </p:spPr>
        <p:txBody>
          <a:bodyPr>
            <a:noAutofit/>
          </a:bodyPr>
          <a:lstStyle/>
          <a:p>
            <a:pPr lvl="0"/>
            <a:r>
              <a:rPr lang="en-US" sz="1600" dirty="0"/>
              <a:t>The research</a:t>
            </a:r>
            <a:r>
              <a:rPr lang="en-US" sz="1600" b="1" dirty="0"/>
              <a:t> </a:t>
            </a:r>
            <a:r>
              <a:rPr lang="en-US" sz="1600" dirty="0"/>
              <a:t>directly benefits the elderly CVD population of Islington by informing well-staffed and safer integrated care pathways. </a:t>
            </a:r>
          </a:p>
          <a:p>
            <a:pPr lvl="0"/>
            <a:r>
              <a:rPr lang="en-US" sz="1600" dirty="0"/>
              <a:t>In terms of public health and social care services, it will highlight where the staffing shortage is crippling rehabilitative and preventive programs (Mehta, 2025). </a:t>
            </a:r>
          </a:p>
          <a:p>
            <a:r>
              <a:rPr lang="en-US" sz="1600" dirty="0"/>
              <a:t>It will allow commissioners for more efficient resource allocation.</a:t>
            </a:r>
          </a:p>
        </p:txBody>
      </p:sp>
      <p:pic>
        <p:nvPicPr>
          <p:cNvPr id="5122" name="Picture 2"/>
          <p:cNvPicPr>
            <a:picLocks noChangeAspect="1" noChangeArrowheads="1"/>
          </p:cNvPicPr>
          <p:nvPr/>
        </p:nvPicPr>
        <p:blipFill>
          <a:blip r:embed="rId3"/>
          <a:srcRect/>
          <a:stretch>
            <a:fillRect/>
          </a:stretch>
        </p:blipFill>
        <p:spPr bwMode="auto">
          <a:xfrm>
            <a:off x="1357290" y="3286124"/>
            <a:ext cx="6302375" cy="3314696"/>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Cont. </a:t>
            </a:r>
            <a:endParaRPr lang="en-US" dirty="0"/>
          </a:p>
        </p:txBody>
      </p:sp>
      <p:sp>
        <p:nvSpPr>
          <p:cNvPr id="3" name="Content Placeholder 2"/>
          <p:cNvSpPr>
            <a:spLocks noGrp="1"/>
          </p:cNvSpPr>
          <p:nvPr>
            <p:ph sz="quarter" idx="1"/>
          </p:nvPr>
        </p:nvSpPr>
        <p:spPr/>
        <p:txBody>
          <a:bodyPr>
            <a:normAutofit/>
          </a:bodyPr>
          <a:lstStyle/>
          <a:p>
            <a:pPr lvl="0"/>
            <a:r>
              <a:rPr lang="en-US" sz="1800" dirty="0"/>
              <a:t>Local policymakers can use the local insights to create targeted recruitment and retention strategies, especially designed for socio-economically deprived boroughs. </a:t>
            </a:r>
          </a:p>
          <a:p>
            <a:r>
              <a:rPr lang="en-US" sz="1800" dirty="0"/>
              <a:t>The HSC professionals will have clear evidence to advocate for a manageable workload to reduce burnout, which directly enhances care continuity and mortality outcomes.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endParaRPr lang="en-US" dirty="0"/>
          </a:p>
        </p:txBody>
      </p:sp>
      <p:sp>
        <p:nvSpPr>
          <p:cNvPr id="3" name="Content Placeholder 2"/>
          <p:cNvSpPr>
            <a:spLocks noGrp="1"/>
          </p:cNvSpPr>
          <p:nvPr>
            <p:ph sz="quarter" idx="1"/>
          </p:nvPr>
        </p:nvSpPr>
        <p:spPr/>
        <p:txBody>
          <a:bodyPr>
            <a:noAutofit/>
          </a:bodyPr>
          <a:lstStyle/>
          <a:p>
            <a:r>
              <a:rPr lang="en-US" sz="1600" dirty="0"/>
              <a:t>Lee, J. and </a:t>
            </a:r>
            <a:r>
              <a:rPr lang="en-US" sz="1600" dirty="0" err="1"/>
              <a:t>Kontopantelis</a:t>
            </a:r>
            <a:r>
              <a:rPr lang="en-US" sz="1600" dirty="0"/>
              <a:t>, E., 2024. A systematic review exploring the factors that contribute to increased primary care physician turnover in socio-economically deprived areas. </a:t>
            </a:r>
            <a:r>
              <a:rPr lang="en-US" sz="1600" i="1" dirty="0" err="1"/>
              <a:t>Plos</a:t>
            </a:r>
            <a:r>
              <a:rPr lang="en-US" sz="1600" i="1" dirty="0"/>
              <a:t> one</a:t>
            </a:r>
            <a:r>
              <a:rPr lang="en-US" sz="1600" dirty="0"/>
              <a:t>, </a:t>
            </a:r>
            <a:r>
              <a:rPr lang="en-US" sz="1600" i="1" dirty="0"/>
              <a:t>19</a:t>
            </a:r>
            <a:r>
              <a:rPr lang="en-US" sz="1600" dirty="0"/>
              <a:t>(12), p.e0315433.</a:t>
            </a:r>
          </a:p>
          <a:p>
            <a:r>
              <a:rPr lang="en-US" sz="1600" dirty="0"/>
              <a:t>Mehta, P., 2025. A multi-level approach to burnout prevention: Strategies for a sustainable and thriving workforce. In Prioritizing employee mental health and well-being for organizational success (pp. 219-248). IGI Global Scientific Publishing.</a:t>
            </a:r>
          </a:p>
          <a:p>
            <a:r>
              <a:rPr lang="en-US" sz="1600" dirty="0"/>
              <a:t>SPPH 2026. Reducing Healthcare Practitioner Burnout in the NHS: System Drivers &amp; Policy Solutions. </a:t>
            </a:r>
            <a:r>
              <a:rPr lang="en-US" sz="1600" i="1" dirty="0"/>
              <a:t>SPPH</a:t>
            </a:r>
            <a:r>
              <a:rPr lang="en-US" sz="1600" dirty="0"/>
              <a:t>. Available at:</a:t>
            </a:r>
            <a:r>
              <a:rPr lang="en-US" sz="1600" dirty="0">
                <a:hlinkClick r:id="rId2"/>
              </a:rPr>
              <a:t> https://sandbox-spph-2024.sites.olt.ubc.ca/files/2026/05/Group-7-SPPH-481-Final.pdf</a:t>
            </a:r>
            <a:r>
              <a:rPr lang="en-US" sz="1600" dirty="0"/>
              <a:t> [Accessed: 8 June 2026]</a:t>
            </a:r>
          </a:p>
          <a:p>
            <a:r>
              <a:rPr lang="en-US" sz="1600" dirty="0"/>
              <a:t>stats.islington.gov.uk 2022. Older People: Joint Strategic Needs Assessment. </a:t>
            </a:r>
            <a:r>
              <a:rPr lang="en-US" sz="1600" i="1" dirty="0"/>
              <a:t>stats.islington.gov.uk</a:t>
            </a:r>
            <a:r>
              <a:rPr lang="en-US" sz="1600" dirty="0"/>
              <a:t>. Available at:</a:t>
            </a:r>
            <a:r>
              <a:rPr lang="en-US" sz="1600" dirty="0">
                <a:hlinkClick r:id="rId3"/>
              </a:rPr>
              <a:t> https://stats.islington.gov.uk/wp-content/uploads/2025/02/older-person-jsna-2022.pdf</a:t>
            </a:r>
            <a:r>
              <a:rPr lang="en-US" sz="1600" dirty="0"/>
              <a:t> [Accessed: 8 June 2026]</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80</TotalTime>
  <Words>1400</Words>
  <Application>Microsoft Office PowerPoint</Application>
  <PresentationFormat>On-screen Show (4:3)</PresentationFormat>
  <Paragraphs>66</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Century Schoolbook</vt:lpstr>
      <vt:lpstr>Times New Roman</vt:lpstr>
      <vt:lpstr>Wingdings</vt:lpstr>
      <vt:lpstr>Wingdings 2</vt:lpstr>
      <vt:lpstr>Oriel</vt:lpstr>
      <vt:lpstr>MSC PUBLIC HEALTH AND SOCIAL CARE IN PRACTICE    TOPIC: ANALYSING THE IMPACT OF STAFF SHORTAGE IN THE NHS ON HEALTH OUTCOMES AMONG ELDERLY INDIVIDUALS IN ISLINGTON BOROUGH    STUDENT NAME: Mit Ahir STUDENT ID: 2513323 NAME OF THE SUPERVISOR: Dr. Zeno  Leung Module Name: Practice-Based Research </vt:lpstr>
      <vt:lpstr>Prevalence</vt:lpstr>
      <vt:lpstr>Cont.</vt:lpstr>
      <vt:lpstr>Rationale of the research </vt:lpstr>
      <vt:lpstr>Cont.</vt:lpstr>
      <vt:lpstr>Cont.</vt:lpstr>
      <vt:lpstr>Research question, aim, and objectives</vt:lpstr>
      <vt:lpstr>Cont.</vt:lpstr>
      <vt:lpstr>Cont.</vt:lpstr>
      <vt:lpstr>Research impact</vt:lpstr>
      <vt:lpstr>Cont.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HEALTHCARE LEADERSHIP</dc:title>
  <dc:creator>Siddhartha saha</dc:creator>
  <cp:lastModifiedBy>Rajveer Rana</cp:lastModifiedBy>
  <cp:revision>52</cp:revision>
  <dcterms:created xsi:type="dcterms:W3CDTF">2024-07-04T12:40:20Z</dcterms:created>
  <dcterms:modified xsi:type="dcterms:W3CDTF">2026-06-10T10:44:35Z</dcterms:modified>
</cp:coreProperties>
</file>