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9" r:id="rId1"/>
  </p:sldMasterIdLst>
  <p:notesMasterIdLst>
    <p:notesMasterId r:id="rId3"/>
  </p:notesMasterIdLst>
  <p:handoutMasterIdLst>
    <p:handoutMasterId r:id="rId4"/>
  </p:handoutMasterIdLst>
  <p:sldIdLst>
    <p:sldId id="264" r:id="rId2"/>
  </p:sldIdLst>
  <p:sldSz cx="51206400" cy="36576000"/>
  <p:notesSz cx="9236075" cy="7010400"/>
  <p:defaultTextStyle>
    <a:defPPr>
      <a:defRPr lang="en-US"/>
    </a:defPPr>
    <a:lvl1pPr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1pPr>
    <a:lvl2pPr marL="4572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2pPr>
    <a:lvl3pPr marL="9144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3pPr>
    <a:lvl4pPr marL="13716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4pPr>
    <a:lvl5pPr marL="1828800" algn="l" rtl="0" eaLnBrk="0" fontAlgn="base" hangingPunct="0">
      <a:spcBef>
        <a:spcPct val="20000"/>
      </a:spcBef>
      <a:spcAft>
        <a:spcPct val="0"/>
      </a:spcAft>
      <a:buChar char="•"/>
      <a:defRPr sz="9900" kern="1200">
        <a:solidFill>
          <a:schemeClr val="tx1"/>
        </a:solidFill>
        <a:latin typeface="Times New Roman" charset="0"/>
        <a:ea typeface="ＭＳ Ｐゴシック" charset="0"/>
        <a:cs typeface="+mn-cs"/>
      </a:defRPr>
    </a:lvl5pPr>
    <a:lvl6pPr marL="2286000" algn="l" defTabSz="457200" rtl="0" eaLnBrk="1" latinLnBrk="0" hangingPunct="1">
      <a:defRPr sz="9900" kern="1200">
        <a:solidFill>
          <a:schemeClr val="tx1"/>
        </a:solidFill>
        <a:latin typeface="Times New Roman" charset="0"/>
        <a:ea typeface="ＭＳ Ｐゴシック" charset="0"/>
        <a:cs typeface="+mn-cs"/>
      </a:defRPr>
    </a:lvl6pPr>
    <a:lvl7pPr marL="2743200" algn="l" defTabSz="457200" rtl="0" eaLnBrk="1" latinLnBrk="0" hangingPunct="1">
      <a:defRPr sz="9900" kern="1200">
        <a:solidFill>
          <a:schemeClr val="tx1"/>
        </a:solidFill>
        <a:latin typeface="Times New Roman" charset="0"/>
        <a:ea typeface="ＭＳ Ｐゴシック" charset="0"/>
        <a:cs typeface="+mn-cs"/>
      </a:defRPr>
    </a:lvl7pPr>
    <a:lvl8pPr marL="3200400" algn="l" defTabSz="457200" rtl="0" eaLnBrk="1" latinLnBrk="0" hangingPunct="1">
      <a:defRPr sz="9900" kern="1200">
        <a:solidFill>
          <a:schemeClr val="tx1"/>
        </a:solidFill>
        <a:latin typeface="Times New Roman" charset="0"/>
        <a:ea typeface="ＭＳ Ｐゴシック" charset="0"/>
        <a:cs typeface="+mn-cs"/>
      </a:defRPr>
    </a:lvl8pPr>
    <a:lvl9pPr marL="3657600" algn="l" defTabSz="457200" rtl="0" eaLnBrk="1" latinLnBrk="0" hangingPunct="1">
      <a:defRPr sz="9900" kern="1200">
        <a:solidFill>
          <a:schemeClr val="tx1"/>
        </a:solidFill>
        <a:latin typeface="Times New Roman" charset="0"/>
        <a:ea typeface="ＭＳ Ｐゴシック" charset="0"/>
        <a:cs typeface="+mn-cs"/>
      </a:defRPr>
    </a:lvl9pPr>
  </p:defaultTextStyle>
  <p:extLst>
    <p:ext uri="{EFAFB233-063F-42B5-8137-9DF3F51BA10A}">
      <p15:sldGuideLst xmlns:p15="http://schemas.microsoft.com/office/powerpoint/2012/main">
        <p15:guide id="1" orient="horz" pos="11520">
          <p15:clr>
            <a:srgbClr val="A4A3A4"/>
          </p15:clr>
        </p15:guide>
        <p15:guide id="2" pos="16128">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Mark Johnson (IWNM)" initials="" lastIdx="4" clrIdx="0"/>
  <p:cmAuthor id="1" name="v-debuye" initials="" lastIdx="8" clrIdx="1"/>
  <p:cmAuthor id="2" name="a-bumont" initials="" lastIdx="1" clrIdx="2"/>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Rg st="1" end="1"/>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A6A4"/>
    <a:srgbClr val="97E390"/>
    <a:srgbClr val="33E30F"/>
    <a:srgbClr val="8AA5DC"/>
    <a:srgbClr val="FFFFFF"/>
    <a:srgbClr val="FF33CC"/>
    <a:srgbClr val="333333"/>
    <a:srgbClr val="FFFFCC"/>
    <a:srgbClr val="004442"/>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956DB1-A75C-4FEF-AE09-993C4024B9B7}" v="58" dt="2019-12-11T20:21:19.8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0634" autoAdjust="0"/>
    <p:restoredTop sz="96307" autoAdjust="0"/>
  </p:normalViewPr>
  <p:slideViewPr>
    <p:cSldViewPr>
      <p:cViewPr varScale="1">
        <p:scale>
          <a:sx n="22" d="100"/>
          <a:sy n="22" d="100"/>
        </p:scale>
        <p:origin x="1794" y="162"/>
      </p:cViewPr>
      <p:guideLst>
        <p:guide orient="horz" pos="11520"/>
        <p:guide pos="16128"/>
      </p:guideLst>
    </p:cSldViewPr>
  </p:slideViewPr>
  <p:notesTextViewPr>
    <p:cViewPr>
      <p:scale>
        <a:sx n="100" d="100"/>
        <a:sy n="100" d="100"/>
      </p:scale>
      <p:origin x="0" y="0"/>
    </p:cViewPr>
  </p:notesTextViewPr>
  <p:notesViewPr>
    <p:cSldViewPr>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commentAuthors" Target="commentAuthor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9AF804-24B4-CD4C-9121-21222ED199D2}" type="doc">
      <dgm:prSet loTypeId="urn:microsoft.com/office/officeart/2005/8/layout/radial1" loCatId="" qsTypeId="urn:microsoft.com/office/officeart/2005/8/quickstyle/simple1" qsCatId="simple" csTypeId="urn:microsoft.com/office/officeart/2005/8/colors/accent1_2" csCatId="accent1" phldr="1"/>
      <dgm:spPr/>
      <dgm:t>
        <a:bodyPr/>
        <a:lstStyle/>
        <a:p>
          <a:endParaRPr lang="en-US"/>
        </a:p>
      </dgm:t>
    </dgm:pt>
    <dgm:pt modelId="{ADB4DBB7-1E1C-D242-8127-F296F354F905}">
      <dgm:prSet phldrT="[Text]" custT="1"/>
      <dgm:spPr>
        <a:solidFill>
          <a:schemeClr val="bg1"/>
        </a:solidFill>
        <a:ln>
          <a:solidFill>
            <a:schemeClr val="tx1"/>
          </a:solidFill>
        </a:ln>
      </dgm:spPr>
      <dgm:t>
        <a:bodyPr/>
        <a:lstStyle/>
        <a:p>
          <a:pPr algn="ctr"/>
          <a:r>
            <a:rPr lang="en-US" sz="2400" dirty="0">
              <a:solidFill>
                <a:srgbClr val="000000"/>
              </a:solidFill>
            </a:rPr>
            <a:t>Effective cross curricular learning</a:t>
          </a:r>
        </a:p>
      </dgm:t>
    </dgm:pt>
    <dgm:pt modelId="{E640B737-01E1-F24E-82C2-A765FB76454E}" type="parTrans" cxnId="{8B9686D4-3C28-4648-B790-D0BF2BA5E77F}">
      <dgm:prSet/>
      <dgm:spPr/>
      <dgm:t>
        <a:bodyPr/>
        <a:lstStyle/>
        <a:p>
          <a:pPr algn="ctr"/>
          <a:endParaRPr lang="en-US"/>
        </a:p>
      </dgm:t>
    </dgm:pt>
    <dgm:pt modelId="{B2A41B7C-2AFE-CF4B-9D67-89FF3E98F879}" type="sibTrans" cxnId="{8B9686D4-3C28-4648-B790-D0BF2BA5E77F}">
      <dgm:prSet/>
      <dgm:spPr/>
      <dgm:t>
        <a:bodyPr/>
        <a:lstStyle/>
        <a:p>
          <a:pPr algn="ctr"/>
          <a:endParaRPr lang="en-US"/>
        </a:p>
      </dgm:t>
    </dgm:pt>
    <dgm:pt modelId="{2BD04671-4511-354D-AA34-360E2FD5C2AF}">
      <dgm:prSet phldrT="[Text]" custT="1"/>
      <dgm:spPr>
        <a:solidFill>
          <a:schemeClr val="bg1"/>
        </a:solidFill>
        <a:ln>
          <a:solidFill>
            <a:schemeClr val="tx1"/>
          </a:solidFill>
        </a:ln>
      </dgm:spPr>
      <dgm:t>
        <a:bodyPr/>
        <a:lstStyle/>
        <a:p>
          <a:pPr algn="ctr"/>
          <a:r>
            <a:rPr lang="en-US" sz="1800" dirty="0">
              <a:solidFill>
                <a:srgbClr val="000000"/>
              </a:solidFill>
            </a:rPr>
            <a:t>Good planning and </a:t>
          </a:r>
          <a:r>
            <a:rPr lang="en-US" sz="2000" dirty="0">
              <a:solidFill>
                <a:srgbClr val="000000"/>
              </a:solidFill>
            </a:rPr>
            <a:t>organization</a:t>
          </a:r>
          <a:r>
            <a:rPr lang="en-US" sz="1800" dirty="0">
              <a:solidFill>
                <a:srgbClr val="000000"/>
              </a:solidFill>
            </a:rPr>
            <a:t> from the educator.</a:t>
          </a:r>
        </a:p>
      </dgm:t>
    </dgm:pt>
    <dgm:pt modelId="{F487B3C7-5591-704D-B705-A4B9FF0CAF01}" type="parTrans" cxnId="{7E795C32-5FC5-1F4B-BA32-357B822390CE}">
      <dgm:prSet/>
      <dgm:spPr>
        <a:solidFill>
          <a:srgbClr val="000000"/>
        </a:solidFill>
      </dgm:spPr>
      <dgm:t>
        <a:bodyPr/>
        <a:lstStyle/>
        <a:p>
          <a:pPr algn="ctr"/>
          <a:endParaRPr lang="en-US"/>
        </a:p>
      </dgm:t>
    </dgm:pt>
    <dgm:pt modelId="{488AA3FE-9902-D647-9F7E-CDC471739896}" type="sibTrans" cxnId="{7E795C32-5FC5-1F4B-BA32-357B822390CE}">
      <dgm:prSet/>
      <dgm:spPr/>
      <dgm:t>
        <a:bodyPr/>
        <a:lstStyle/>
        <a:p>
          <a:pPr algn="ctr"/>
          <a:endParaRPr lang="en-US"/>
        </a:p>
      </dgm:t>
    </dgm:pt>
    <dgm:pt modelId="{4EAAAE7C-BBEC-0A4E-9778-5C45493BF4EF}">
      <dgm:prSet phldrT="[Text]" custT="1"/>
      <dgm:spPr>
        <a:solidFill>
          <a:schemeClr val="bg1"/>
        </a:solidFill>
        <a:ln>
          <a:solidFill>
            <a:schemeClr val="tx1"/>
          </a:solidFill>
        </a:ln>
      </dgm:spPr>
      <dgm:t>
        <a:bodyPr/>
        <a:lstStyle/>
        <a:p>
          <a:pPr algn="ctr"/>
          <a:r>
            <a:rPr lang="en-US" sz="1800" dirty="0">
              <a:solidFill>
                <a:srgbClr val="000000"/>
              </a:solidFill>
            </a:rPr>
            <a:t>Children having raised motivation, interest and standards.</a:t>
          </a:r>
        </a:p>
      </dgm:t>
    </dgm:pt>
    <dgm:pt modelId="{8D5E1D28-0BB0-1741-BCF4-45CF5F7DAE8A}" type="parTrans" cxnId="{906CAA92-E647-5243-AF9E-13A3335944A9}">
      <dgm:prSet/>
      <dgm:spPr>
        <a:solidFill>
          <a:srgbClr val="000000"/>
        </a:solidFill>
      </dgm:spPr>
      <dgm:t>
        <a:bodyPr/>
        <a:lstStyle/>
        <a:p>
          <a:pPr algn="ctr"/>
          <a:endParaRPr lang="en-US"/>
        </a:p>
      </dgm:t>
    </dgm:pt>
    <dgm:pt modelId="{E9BA6DD5-1FB9-A445-B828-1F66D487EAEA}" type="sibTrans" cxnId="{906CAA92-E647-5243-AF9E-13A3335944A9}">
      <dgm:prSet/>
      <dgm:spPr/>
      <dgm:t>
        <a:bodyPr/>
        <a:lstStyle/>
        <a:p>
          <a:pPr algn="ctr"/>
          <a:endParaRPr lang="en-US"/>
        </a:p>
      </dgm:t>
    </dgm:pt>
    <dgm:pt modelId="{D31A10DB-95C2-2843-BE8B-A2E3A8580616}">
      <dgm:prSet phldrT="[Text]" custT="1"/>
      <dgm:spPr>
        <a:solidFill>
          <a:schemeClr val="bg1"/>
        </a:solidFill>
        <a:ln>
          <a:solidFill>
            <a:schemeClr val="tx1"/>
          </a:solidFill>
        </a:ln>
      </dgm:spPr>
      <dgm:t>
        <a:bodyPr/>
        <a:lstStyle/>
        <a:p>
          <a:pPr algn="ctr"/>
          <a:r>
            <a:rPr lang="en-US" sz="1800" dirty="0">
              <a:solidFill>
                <a:srgbClr val="000000"/>
              </a:solidFill>
            </a:rPr>
            <a:t>Knowledge of </a:t>
          </a:r>
          <a:r>
            <a:rPr lang="en-US" sz="2000" dirty="0">
              <a:solidFill>
                <a:srgbClr val="000000"/>
              </a:solidFill>
            </a:rPr>
            <a:t>cross-curricular</a:t>
          </a:r>
          <a:r>
            <a:rPr lang="en-US" sz="1800" dirty="0">
              <a:solidFill>
                <a:srgbClr val="000000"/>
              </a:solidFill>
            </a:rPr>
            <a:t> pedagogical principles </a:t>
          </a:r>
        </a:p>
      </dgm:t>
    </dgm:pt>
    <dgm:pt modelId="{E89AE99A-8DE9-CB4D-9393-BFBB33367242}" type="parTrans" cxnId="{0C8DC6B4-6B96-7D48-B46B-3AA77E5DF334}">
      <dgm:prSet/>
      <dgm:spPr>
        <a:solidFill>
          <a:srgbClr val="000000"/>
        </a:solidFill>
      </dgm:spPr>
      <dgm:t>
        <a:bodyPr/>
        <a:lstStyle/>
        <a:p>
          <a:pPr algn="ctr"/>
          <a:endParaRPr lang="en-US"/>
        </a:p>
      </dgm:t>
    </dgm:pt>
    <dgm:pt modelId="{318A8C3F-5754-CA4F-B0F4-1C976BD095CA}" type="sibTrans" cxnId="{0C8DC6B4-6B96-7D48-B46B-3AA77E5DF334}">
      <dgm:prSet/>
      <dgm:spPr/>
      <dgm:t>
        <a:bodyPr/>
        <a:lstStyle/>
        <a:p>
          <a:pPr algn="ctr"/>
          <a:endParaRPr lang="en-US"/>
        </a:p>
      </dgm:t>
    </dgm:pt>
    <dgm:pt modelId="{0C37E860-5F6C-7348-B719-1D43214989C8}">
      <dgm:prSet phldrT="[Text]" custT="1"/>
      <dgm:spPr>
        <a:solidFill>
          <a:schemeClr val="bg1"/>
        </a:solidFill>
        <a:ln>
          <a:solidFill>
            <a:schemeClr val="tx1"/>
          </a:solidFill>
        </a:ln>
      </dgm:spPr>
      <dgm:t>
        <a:bodyPr/>
        <a:lstStyle/>
        <a:p>
          <a:pPr algn="ctr"/>
          <a:r>
            <a:rPr lang="en-US" sz="1800" dirty="0">
              <a:solidFill>
                <a:srgbClr val="000000"/>
              </a:solidFill>
            </a:rPr>
            <a:t>Teacher having base of competent </a:t>
          </a:r>
          <a:r>
            <a:rPr lang="en-US" sz="2000" dirty="0">
              <a:solidFill>
                <a:srgbClr val="000000"/>
              </a:solidFill>
            </a:rPr>
            <a:t>subject</a:t>
          </a:r>
          <a:r>
            <a:rPr lang="en-US" sz="1800" dirty="0">
              <a:solidFill>
                <a:srgbClr val="000000"/>
              </a:solidFill>
            </a:rPr>
            <a:t> knowledge</a:t>
          </a:r>
        </a:p>
      </dgm:t>
    </dgm:pt>
    <dgm:pt modelId="{F6450FF0-6FB7-164D-A9D2-599E3BF8AEA1}" type="parTrans" cxnId="{175C88C3-47FF-4742-9EDC-1CCD27B266DD}">
      <dgm:prSet/>
      <dgm:spPr>
        <a:solidFill>
          <a:srgbClr val="000000"/>
        </a:solidFill>
      </dgm:spPr>
      <dgm:t>
        <a:bodyPr/>
        <a:lstStyle/>
        <a:p>
          <a:pPr algn="ctr"/>
          <a:endParaRPr lang="en-US"/>
        </a:p>
      </dgm:t>
    </dgm:pt>
    <dgm:pt modelId="{25DDB543-3EDB-3942-8A1D-4D32C023081E}" type="sibTrans" cxnId="{175C88C3-47FF-4742-9EDC-1CCD27B266DD}">
      <dgm:prSet/>
      <dgm:spPr/>
      <dgm:t>
        <a:bodyPr/>
        <a:lstStyle/>
        <a:p>
          <a:pPr algn="ctr"/>
          <a:endParaRPr lang="en-US"/>
        </a:p>
      </dgm:t>
    </dgm:pt>
    <dgm:pt modelId="{65947C11-646E-BF46-A358-BEE519FA217E}">
      <dgm:prSet custT="1"/>
      <dgm:spPr>
        <a:solidFill>
          <a:schemeClr val="bg1"/>
        </a:solidFill>
        <a:ln>
          <a:solidFill>
            <a:schemeClr val="tx1"/>
          </a:solidFill>
        </a:ln>
      </dgm:spPr>
      <dgm:t>
        <a:bodyPr/>
        <a:lstStyle/>
        <a:p>
          <a:pPr algn="ctr"/>
          <a:r>
            <a:rPr lang="en-US" sz="1800" dirty="0">
              <a:solidFill>
                <a:srgbClr val="000000"/>
              </a:solidFill>
            </a:rPr>
            <a:t>Effective use of additional </a:t>
          </a:r>
          <a:r>
            <a:rPr lang="en-US" sz="2000" dirty="0">
              <a:solidFill>
                <a:srgbClr val="000000"/>
              </a:solidFill>
            </a:rPr>
            <a:t>adults</a:t>
          </a:r>
          <a:r>
            <a:rPr lang="en-US" sz="1800" dirty="0">
              <a:solidFill>
                <a:srgbClr val="000000"/>
              </a:solidFill>
            </a:rPr>
            <a:t> to enhance learning experiences </a:t>
          </a:r>
        </a:p>
      </dgm:t>
    </dgm:pt>
    <dgm:pt modelId="{48E641E2-0E1F-964E-9F27-3C46C81EB4FD}" type="parTrans" cxnId="{287A2346-04C3-8F40-B76E-B5C15D66999E}">
      <dgm:prSet/>
      <dgm:spPr>
        <a:solidFill>
          <a:schemeClr val="tx1"/>
        </a:solidFill>
        <a:ln>
          <a:solidFill>
            <a:srgbClr val="000000"/>
          </a:solidFill>
        </a:ln>
      </dgm:spPr>
      <dgm:t>
        <a:bodyPr/>
        <a:lstStyle/>
        <a:p>
          <a:pPr algn="ctr"/>
          <a:endParaRPr lang="en-US">
            <a:solidFill>
              <a:srgbClr val="000000"/>
            </a:solidFill>
          </a:endParaRPr>
        </a:p>
      </dgm:t>
    </dgm:pt>
    <dgm:pt modelId="{A9B72D04-2B93-4B48-86BA-45D33ABD3488}" type="sibTrans" cxnId="{287A2346-04C3-8F40-B76E-B5C15D66999E}">
      <dgm:prSet/>
      <dgm:spPr/>
      <dgm:t>
        <a:bodyPr/>
        <a:lstStyle/>
        <a:p>
          <a:pPr algn="ctr"/>
          <a:endParaRPr lang="en-US"/>
        </a:p>
      </dgm:t>
    </dgm:pt>
    <dgm:pt modelId="{DA2006E4-BA4A-DE40-93F4-05F1382E51B1}" type="pres">
      <dgm:prSet presAssocID="{569AF804-24B4-CD4C-9121-21222ED199D2}" presName="cycle" presStyleCnt="0">
        <dgm:presLayoutVars>
          <dgm:chMax val="1"/>
          <dgm:dir/>
          <dgm:animLvl val="ctr"/>
          <dgm:resizeHandles val="exact"/>
        </dgm:presLayoutVars>
      </dgm:prSet>
      <dgm:spPr/>
    </dgm:pt>
    <dgm:pt modelId="{7A8984EF-1B87-9248-9B4D-F046B9F339FD}" type="pres">
      <dgm:prSet presAssocID="{ADB4DBB7-1E1C-D242-8127-F296F354F905}" presName="centerShape" presStyleLbl="node0" presStyleIdx="0" presStyleCnt="1"/>
      <dgm:spPr/>
    </dgm:pt>
    <dgm:pt modelId="{A6A0E5BB-4168-4442-8F66-D2683A6E97CD}" type="pres">
      <dgm:prSet presAssocID="{F487B3C7-5591-704D-B705-A4B9FF0CAF01}" presName="Name9" presStyleLbl="parChTrans1D2" presStyleIdx="0" presStyleCnt="5"/>
      <dgm:spPr/>
    </dgm:pt>
    <dgm:pt modelId="{71B37FA3-9445-C54C-85FD-A8D45C2D4158}" type="pres">
      <dgm:prSet presAssocID="{F487B3C7-5591-704D-B705-A4B9FF0CAF01}" presName="connTx" presStyleLbl="parChTrans1D2" presStyleIdx="0" presStyleCnt="5"/>
      <dgm:spPr/>
    </dgm:pt>
    <dgm:pt modelId="{A6F00D01-74FB-0C4D-9219-F175DAF50FAC}" type="pres">
      <dgm:prSet presAssocID="{2BD04671-4511-354D-AA34-360E2FD5C2AF}" presName="node" presStyleLbl="node1" presStyleIdx="0" presStyleCnt="5" custScaleX="158937">
        <dgm:presLayoutVars>
          <dgm:bulletEnabled val="1"/>
        </dgm:presLayoutVars>
      </dgm:prSet>
      <dgm:spPr/>
    </dgm:pt>
    <dgm:pt modelId="{7ABC2435-E2E3-AC4B-B4CE-C010F984670E}" type="pres">
      <dgm:prSet presAssocID="{8D5E1D28-0BB0-1741-BCF4-45CF5F7DAE8A}" presName="Name9" presStyleLbl="parChTrans1D2" presStyleIdx="1" presStyleCnt="5"/>
      <dgm:spPr/>
    </dgm:pt>
    <dgm:pt modelId="{AC535053-A7C5-9140-BB69-E47AD3B54590}" type="pres">
      <dgm:prSet presAssocID="{8D5E1D28-0BB0-1741-BCF4-45CF5F7DAE8A}" presName="connTx" presStyleLbl="parChTrans1D2" presStyleIdx="1" presStyleCnt="5"/>
      <dgm:spPr/>
    </dgm:pt>
    <dgm:pt modelId="{85F23CEC-F22E-1745-AD6B-03D62D5A7D8D}" type="pres">
      <dgm:prSet presAssocID="{4EAAAE7C-BBEC-0A4E-9778-5C45493BF4EF}" presName="node" presStyleLbl="node1" presStyleIdx="1" presStyleCnt="5" custScaleX="146449" custScaleY="125725">
        <dgm:presLayoutVars>
          <dgm:bulletEnabled val="1"/>
        </dgm:presLayoutVars>
      </dgm:prSet>
      <dgm:spPr/>
    </dgm:pt>
    <dgm:pt modelId="{71C9D07B-0552-4748-A698-17764339C666}" type="pres">
      <dgm:prSet presAssocID="{E89AE99A-8DE9-CB4D-9393-BFBB33367242}" presName="Name9" presStyleLbl="parChTrans1D2" presStyleIdx="2" presStyleCnt="5"/>
      <dgm:spPr/>
    </dgm:pt>
    <dgm:pt modelId="{BBF5AC3A-C69C-9D47-892B-0A2B83FE89F9}" type="pres">
      <dgm:prSet presAssocID="{E89AE99A-8DE9-CB4D-9393-BFBB33367242}" presName="connTx" presStyleLbl="parChTrans1D2" presStyleIdx="2" presStyleCnt="5"/>
      <dgm:spPr/>
    </dgm:pt>
    <dgm:pt modelId="{3A0CB0C2-0D43-D243-B8DA-4B5FB04EC264}" type="pres">
      <dgm:prSet presAssocID="{D31A10DB-95C2-2843-BE8B-A2E3A8580616}" presName="node" presStyleLbl="node1" presStyleIdx="2" presStyleCnt="5" custScaleX="139964">
        <dgm:presLayoutVars>
          <dgm:bulletEnabled val="1"/>
        </dgm:presLayoutVars>
      </dgm:prSet>
      <dgm:spPr/>
    </dgm:pt>
    <dgm:pt modelId="{E5140F3F-9AEF-7E41-89FC-62919A8B0B0D}" type="pres">
      <dgm:prSet presAssocID="{F6450FF0-6FB7-164D-A9D2-599E3BF8AEA1}" presName="Name9" presStyleLbl="parChTrans1D2" presStyleIdx="3" presStyleCnt="5"/>
      <dgm:spPr/>
    </dgm:pt>
    <dgm:pt modelId="{E6908C94-6E08-2F43-929D-47694A5F14D8}" type="pres">
      <dgm:prSet presAssocID="{F6450FF0-6FB7-164D-A9D2-599E3BF8AEA1}" presName="connTx" presStyleLbl="parChTrans1D2" presStyleIdx="3" presStyleCnt="5"/>
      <dgm:spPr/>
    </dgm:pt>
    <dgm:pt modelId="{B83AC2DF-B4DE-364E-BC62-F947D45898F4}" type="pres">
      <dgm:prSet presAssocID="{0C37E860-5F6C-7348-B719-1D43214989C8}" presName="node" presStyleLbl="node1" presStyleIdx="3" presStyleCnt="5" custScaleX="152123">
        <dgm:presLayoutVars>
          <dgm:bulletEnabled val="1"/>
        </dgm:presLayoutVars>
      </dgm:prSet>
      <dgm:spPr/>
    </dgm:pt>
    <dgm:pt modelId="{6E8D1463-8707-E24A-A8ED-8CDD0C4B5779}" type="pres">
      <dgm:prSet presAssocID="{48E641E2-0E1F-964E-9F27-3C46C81EB4FD}" presName="Name9" presStyleLbl="parChTrans1D2" presStyleIdx="4" presStyleCnt="5"/>
      <dgm:spPr/>
    </dgm:pt>
    <dgm:pt modelId="{6178B659-BCE2-5346-9E57-5705386EBA16}" type="pres">
      <dgm:prSet presAssocID="{48E641E2-0E1F-964E-9F27-3C46C81EB4FD}" presName="connTx" presStyleLbl="parChTrans1D2" presStyleIdx="4" presStyleCnt="5"/>
      <dgm:spPr/>
    </dgm:pt>
    <dgm:pt modelId="{CA89415D-7CB1-8540-948C-D00F08EB822A}" type="pres">
      <dgm:prSet presAssocID="{65947C11-646E-BF46-A358-BEE519FA217E}" presName="node" presStyleLbl="node1" presStyleIdx="4" presStyleCnt="5" custScaleX="138640" custScaleY="145331">
        <dgm:presLayoutVars>
          <dgm:bulletEnabled val="1"/>
        </dgm:presLayoutVars>
      </dgm:prSet>
      <dgm:spPr/>
    </dgm:pt>
  </dgm:ptLst>
  <dgm:cxnLst>
    <dgm:cxn modelId="{35BF9206-9A02-F343-B1E4-376A05D80429}" type="presOf" srcId="{E89AE99A-8DE9-CB4D-9393-BFBB33367242}" destId="{BBF5AC3A-C69C-9D47-892B-0A2B83FE89F9}" srcOrd="1" destOrd="0" presId="urn:microsoft.com/office/officeart/2005/8/layout/radial1"/>
    <dgm:cxn modelId="{B07CB118-76D7-4849-99F4-8BF2BD050886}" type="presOf" srcId="{D31A10DB-95C2-2843-BE8B-A2E3A8580616}" destId="{3A0CB0C2-0D43-D243-B8DA-4B5FB04EC264}" srcOrd="0" destOrd="0" presId="urn:microsoft.com/office/officeart/2005/8/layout/radial1"/>
    <dgm:cxn modelId="{B73F7029-553B-C149-9219-439B09ADA648}" type="presOf" srcId="{2BD04671-4511-354D-AA34-360E2FD5C2AF}" destId="{A6F00D01-74FB-0C4D-9219-F175DAF50FAC}" srcOrd="0" destOrd="0" presId="urn:microsoft.com/office/officeart/2005/8/layout/radial1"/>
    <dgm:cxn modelId="{06179D2F-0E74-8945-9F9E-0407C629E5E9}" type="presOf" srcId="{0C37E860-5F6C-7348-B719-1D43214989C8}" destId="{B83AC2DF-B4DE-364E-BC62-F947D45898F4}" srcOrd="0" destOrd="0" presId="urn:microsoft.com/office/officeart/2005/8/layout/radial1"/>
    <dgm:cxn modelId="{7E795C32-5FC5-1F4B-BA32-357B822390CE}" srcId="{ADB4DBB7-1E1C-D242-8127-F296F354F905}" destId="{2BD04671-4511-354D-AA34-360E2FD5C2AF}" srcOrd="0" destOrd="0" parTransId="{F487B3C7-5591-704D-B705-A4B9FF0CAF01}" sibTransId="{488AA3FE-9902-D647-9F7E-CDC471739896}"/>
    <dgm:cxn modelId="{9B3B5439-4F29-8247-A188-26EA98709361}" type="presOf" srcId="{F487B3C7-5591-704D-B705-A4B9FF0CAF01}" destId="{A6A0E5BB-4168-4442-8F66-D2683A6E97CD}" srcOrd="0" destOrd="0" presId="urn:microsoft.com/office/officeart/2005/8/layout/radial1"/>
    <dgm:cxn modelId="{4A14D239-3553-8A4B-8613-6838276DE94E}" type="presOf" srcId="{F6450FF0-6FB7-164D-A9D2-599E3BF8AEA1}" destId="{E5140F3F-9AEF-7E41-89FC-62919A8B0B0D}" srcOrd="0" destOrd="0" presId="urn:microsoft.com/office/officeart/2005/8/layout/radial1"/>
    <dgm:cxn modelId="{9F5ED23F-E93A-5A43-AC03-EB601D8FA120}" type="presOf" srcId="{4EAAAE7C-BBEC-0A4E-9778-5C45493BF4EF}" destId="{85F23CEC-F22E-1745-AD6B-03D62D5A7D8D}" srcOrd="0" destOrd="0" presId="urn:microsoft.com/office/officeart/2005/8/layout/radial1"/>
    <dgm:cxn modelId="{BE6D4763-94C2-AC4C-B5D0-BA90AD6B1143}" type="presOf" srcId="{F6450FF0-6FB7-164D-A9D2-599E3BF8AEA1}" destId="{E6908C94-6E08-2F43-929D-47694A5F14D8}" srcOrd="1" destOrd="0" presId="urn:microsoft.com/office/officeart/2005/8/layout/radial1"/>
    <dgm:cxn modelId="{287A2346-04C3-8F40-B76E-B5C15D66999E}" srcId="{ADB4DBB7-1E1C-D242-8127-F296F354F905}" destId="{65947C11-646E-BF46-A358-BEE519FA217E}" srcOrd="4" destOrd="0" parTransId="{48E641E2-0E1F-964E-9F27-3C46C81EB4FD}" sibTransId="{A9B72D04-2B93-4B48-86BA-45D33ABD3488}"/>
    <dgm:cxn modelId="{5EA32268-C574-DB42-B4D3-1BEED0784DC6}" type="presOf" srcId="{8D5E1D28-0BB0-1741-BCF4-45CF5F7DAE8A}" destId="{AC535053-A7C5-9140-BB69-E47AD3B54590}" srcOrd="1" destOrd="0" presId="urn:microsoft.com/office/officeart/2005/8/layout/radial1"/>
    <dgm:cxn modelId="{D952A56F-F1AB-014E-92DC-9149239F0C0D}" type="presOf" srcId="{E89AE99A-8DE9-CB4D-9393-BFBB33367242}" destId="{71C9D07B-0552-4748-A698-17764339C666}" srcOrd="0" destOrd="0" presId="urn:microsoft.com/office/officeart/2005/8/layout/radial1"/>
    <dgm:cxn modelId="{906CAA92-E647-5243-AF9E-13A3335944A9}" srcId="{ADB4DBB7-1E1C-D242-8127-F296F354F905}" destId="{4EAAAE7C-BBEC-0A4E-9778-5C45493BF4EF}" srcOrd="1" destOrd="0" parTransId="{8D5E1D28-0BB0-1741-BCF4-45CF5F7DAE8A}" sibTransId="{E9BA6DD5-1FB9-A445-B828-1F66D487EAEA}"/>
    <dgm:cxn modelId="{140A6AA1-C6BD-E941-A138-86A6F62C027E}" type="presOf" srcId="{569AF804-24B4-CD4C-9121-21222ED199D2}" destId="{DA2006E4-BA4A-DE40-93F4-05F1382E51B1}" srcOrd="0" destOrd="0" presId="urn:microsoft.com/office/officeart/2005/8/layout/radial1"/>
    <dgm:cxn modelId="{59AF35B4-4848-E749-8B6F-AAAD7ABAF05C}" type="presOf" srcId="{48E641E2-0E1F-964E-9F27-3C46C81EB4FD}" destId="{6178B659-BCE2-5346-9E57-5705386EBA16}" srcOrd="1" destOrd="0" presId="urn:microsoft.com/office/officeart/2005/8/layout/radial1"/>
    <dgm:cxn modelId="{B37C4BB4-1EBD-1041-BCDE-B9D75C9BDB59}" type="presOf" srcId="{8D5E1D28-0BB0-1741-BCF4-45CF5F7DAE8A}" destId="{7ABC2435-E2E3-AC4B-B4CE-C010F984670E}" srcOrd="0" destOrd="0" presId="urn:microsoft.com/office/officeart/2005/8/layout/radial1"/>
    <dgm:cxn modelId="{0C8DC6B4-6B96-7D48-B46B-3AA77E5DF334}" srcId="{ADB4DBB7-1E1C-D242-8127-F296F354F905}" destId="{D31A10DB-95C2-2843-BE8B-A2E3A8580616}" srcOrd="2" destOrd="0" parTransId="{E89AE99A-8DE9-CB4D-9393-BFBB33367242}" sibTransId="{318A8C3F-5754-CA4F-B0F4-1C976BD095CA}"/>
    <dgm:cxn modelId="{13C7B3C2-CA4A-6B4B-857F-ED072B81C919}" type="presOf" srcId="{ADB4DBB7-1E1C-D242-8127-F296F354F905}" destId="{7A8984EF-1B87-9248-9B4D-F046B9F339FD}" srcOrd="0" destOrd="0" presId="urn:microsoft.com/office/officeart/2005/8/layout/radial1"/>
    <dgm:cxn modelId="{175C88C3-47FF-4742-9EDC-1CCD27B266DD}" srcId="{ADB4DBB7-1E1C-D242-8127-F296F354F905}" destId="{0C37E860-5F6C-7348-B719-1D43214989C8}" srcOrd="3" destOrd="0" parTransId="{F6450FF0-6FB7-164D-A9D2-599E3BF8AEA1}" sibTransId="{25DDB543-3EDB-3942-8A1D-4D32C023081E}"/>
    <dgm:cxn modelId="{462C7CD2-8538-2441-B7D6-EEC2B0E1ABC8}" type="presOf" srcId="{48E641E2-0E1F-964E-9F27-3C46C81EB4FD}" destId="{6E8D1463-8707-E24A-A8ED-8CDD0C4B5779}" srcOrd="0" destOrd="0" presId="urn:microsoft.com/office/officeart/2005/8/layout/radial1"/>
    <dgm:cxn modelId="{8B9686D4-3C28-4648-B790-D0BF2BA5E77F}" srcId="{569AF804-24B4-CD4C-9121-21222ED199D2}" destId="{ADB4DBB7-1E1C-D242-8127-F296F354F905}" srcOrd="0" destOrd="0" parTransId="{E640B737-01E1-F24E-82C2-A765FB76454E}" sibTransId="{B2A41B7C-2AFE-CF4B-9D67-89FF3E98F879}"/>
    <dgm:cxn modelId="{D69314E1-3A2E-4546-9456-FA22710237D3}" type="presOf" srcId="{F487B3C7-5591-704D-B705-A4B9FF0CAF01}" destId="{71B37FA3-9445-C54C-85FD-A8D45C2D4158}" srcOrd="1" destOrd="0" presId="urn:microsoft.com/office/officeart/2005/8/layout/radial1"/>
    <dgm:cxn modelId="{BA3977F0-29DC-D044-80D6-A120EA01DBB9}" type="presOf" srcId="{65947C11-646E-BF46-A358-BEE519FA217E}" destId="{CA89415D-7CB1-8540-948C-D00F08EB822A}" srcOrd="0" destOrd="0" presId="urn:microsoft.com/office/officeart/2005/8/layout/radial1"/>
    <dgm:cxn modelId="{81845070-2A73-7648-9817-5B9C0B37DEE5}" type="presParOf" srcId="{DA2006E4-BA4A-DE40-93F4-05F1382E51B1}" destId="{7A8984EF-1B87-9248-9B4D-F046B9F339FD}" srcOrd="0" destOrd="0" presId="urn:microsoft.com/office/officeart/2005/8/layout/radial1"/>
    <dgm:cxn modelId="{31BB84A8-7257-4E42-96D8-B96F65F9C54D}" type="presParOf" srcId="{DA2006E4-BA4A-DE40-93F4-05F1382E51B1}" destId="{A6A0E5BB-4168-4442-8F66-D2683A6E97CD}" srcOrd="1" destOrd="0" presId="urn:microsoft.com/office/officeart/2005/8/layout/radial1"/>
    <dgm:cxn modelId="{4B345679-BF0E-D540-A037-432DFB8CECAA}" type="presParOf" srcId="{A6A0E5BB-4168-4442-8F66-D2683A6E97CD}" destId="{71B37FA3-9445-C54C-85FD-A8D45C2D4158}" srcOrd="0" destOrd="0" presId="urn:microsoft.com/office/officeart/2005/8/layout/radial1"/>
    <dgm:cxn modelId="{59E4B520-55DC-A742-A7AA-43F54C7BD46C}" type="presParOf" srcId="{DA2006E4-BA4A-DE40-93F4-05F1382E51B1}" destId="{A6F00D01-74FB-0C4D-9219-F175DAF50FAC}" srcOrd="2" destOrd="0" presId="urn:microsoft.com/office/officeart/2005/8/layout/radial1"/>
    <dgm:cxn modelId="{20C53B6E-33D4-9845-91D5-F857C9AC79DA}" type="presParOf" srcId="{DA2006E4-BA4A-DE40-93F4-05F1382E51B1}" destId="{7ABC2435-E2E3-AC4B-B4CE-C010F984670E}" srcOrd="3" destOrd="0" presId="urn:microsoft.com/office/officeart/2005/8/layout/radial1"/>
    <dgm:cxn modelId="{AB1AF3AB-59B7-524F-98A4-FA7BD5AAB62F}" type="presParOf" srcId="{7ABC2435-E2E3-AC4B-B4CE-C010F984670E}" destId="{AC535053-A7C5-9140-BB69-E47AD3B54590}" srcOrd="0" destOrd="0" presId="urn:microsoft.com/office/officeart/2005/8/layout/radial1"/>
    <dgm:cxn modelId="{2D826295-E17C-B44A-8D4F-00DC73E1B4F9}" type="presParOf" srcId="{DA2006E4-BA4A-DE40-93F4-05F1382E51B1}" destId="{85F23CEC-F22E-1745-AD6B-03D62D5A7D8D}" srcOrd="4" destOrd="0" presId="urn:microsoft.com/office/officeart/2005/8/layout/radial1"/>
    <dgm:cxn modelId="{77F73497-A61C-DA4C-B4F3-B97B3926EABD}" type="presParOf" srcId="{DA2006E4-BA4A-DE40-93F4-05F1382E51B1}" destId="{71C9D07B-0552-4748-A698-17764339C666}" srcOrd="5" destOrd="0" presId="urn:microsoft.com/office/officeart/2005/8/layout/radial1"/>
    <dgm:cxn modelId="{68C41697-523B-1847-926B-9CC00C145D41}" type="presParOf" srcId="{71C9D07B-0552-4748-A698-17764339C666}" destId="{BBF5AC3A-C69C-9D47-892B-0A2B83FE89F9}" srcOrd="0" destOrd="0" presId="urn:microsoft.com/office/officeart/2005/8/layout/radial1"/>
    <dgm:cxn modelId="{09E60442-BA5C-D148-9E2A-4A044785DA86}" type="presParOf" srcId="{DA2006E4-BA4A-DE40-93F4-05F1382E51B1}" destId="{3A0CB0C2-0D43-D243-B8DA-4B5FB04EC264}" srcOrd="6" destOrd="0" presId="urn:microsoft.com/office/officeart/2005/8/layout/radial1"/>
    <dgm:cxn modelId="{454CA68C-1567-E442-B4BC-10E7146F09EF}" type="presParOf" srcId="{DA2006E4-BA4A-DE40-93F4-05F1382E51B1}" destId="{E5140F3F-9AEF-7E41-89FC-62919A8B0B0D}" srcOrd="7" destOrd="0" presId="urn:microsoft.com/office/officeart/2005/8/layout/radial1"/>
    <dgm:cxn modelId="{20532F2F-ECD2-D34F-8F02-4011F036A548}" type="presParOf" srcId="{E5140F3F-9AEF-7E41-89FC-62919A8B0B0D}" destId="{E6908C94-6E08-2F43-929D-47694A5F14D8}" srcOrd="0" destOrd="0" presId="urn:microsoft.com/office/officeart/2005/8/layout/radial1"/>
    <dgm:cxn modelId="{F4B73027-E755-9D4A-B8EB-C23260036FCE}" type="presParOf" srcId="{DA2006E4-BA4A-DE40-93F4-05F1382E51B1}" destId="{B83AC2DF-B4DE-364E-BC62-F947D45898F4}" srcOrd="8" destOrd="0" presId="urn:microsoft.com/office/officeart/2005/8/layout/radial1"/>
    <dgm:cxn modelId="{B158AD56-CDD8-7C48-8E57-42FABA2CA5A3}" type="presParOf" srcId="{DA2006E4-BA4A-DE40-93F4-05F1382E51B1}" destId="{6E8D1463-8707-E24A-A8ED-8CDD0C4B5779}" srcOrd="9" destOrd="0" presId="urn:microsoft.com/office/officeart/2005/8/layout/radial1"/>
    <dgm:cxn modelId="{DCB5FD10-F99E-084F-A2D4-2524D17ED131}" type="presParOf" srcId="{6E8D1463-8707-E24A-A8ED-8CDD0C4B5779}" destId="{6178B659-BCE2-5346-9E57-5705386EBA16}" srcOrd="0" destOrd="0" presId="urn:microsoft.com/office/officeart/2005/8/layout/radial1"/>
    <dgm:cxn modelId="{3484ED37-4583-6C48-BFD8-0130F88E28EF}" type="presParOf" srcId="{DA2006E4-BA4A-DE40-93F4-05F1382E51B1}" destId="{CA89415D-7CB1-8540-948C-D00F08EB822A}" srcOrd="1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748BD1-CF70-3042-84B5-8AC24D3DB7C1}"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6A42B3D6-8331-C64B-B63D-CBEED3F2A9CE}">
      <dgm:prSet phldrT="[Text]" custT="1"/>
      <dgm:spPr>
        <a:solidFill>
          <a:schemeClr val="accent6">
            <a:lumMod val="40000"/>
            <a:lumOff val="60000"/>
          </a:schemeClr>
        </a:solidFill>
      </dgm:spPr>
      <dgm:t>
        <a:bodyPr/>
        <a:lstStyle/>
        <a:p>
          <a:r>
            <a:rPr lang="en-US" sz="3000" dirty="0">
              <a:solidFill>
                <a:schemeClr val="bg1"/>
              </a:solidFill>
            </a:rPr>
            <a:t>Enhanced </a:t>
          </a:r>
          <a:r>
            <a:rPr lang="en-US" sz="3200" dirty="0">
              <a:solidFill>
                <a:schemeClr val="bg1"/>
              </a:solidFill>
            </a:rPr>
            <a:t>Subject</a:t>
          </a:r>
          <a:r>
            <a:rPr lang="en-US" sz="3000" dirty="0">
              <a:solidFill>
                <a:schemeClr val="bg1"/>
              </a:solidFill>
            </a:rPr>
            <a:t> A (History)</a:t>
          </a:r>
        </a:p>
      </dgm:t>
    </dgm:pt>
    <dgm:pt modelId="{7D47C0E3-0CBD-ED49-81CB-E1CAF6B8D9B4}" type="parTrans" cxnId="{882AF5DB-2F80-1F46-AD09-66854A3CB040}">
      <dgm:prSet/>
      <dgm:spPr/>
      <dgm:t>
        <a:bodyPr/>
        <a:lstStyle/>
        <a:p>
          <a:endParaRPr lang="en-US"/>
        </a:p>
      </dgm:t>
    </dgm:pt>
    <dgm:pt modelId="{F2A40505-4E23-CC44-A8A6-4F9595AE3564}" type="sibTrans" cxnId="{882AF5DB-2F80-1F46-AD09-66854A3CB040}">
      <dgm:prSet/>
      <dgm:spPr/>
      <dgm:t>
        <a:bodyPr/>
        <a:lstStyle/>
        <a:p>
          <a:endParaRPr lang="en-US"/>
        </a:p>
      </dgm:t>
    </dgm:pt>
    <dgm:pt modelId="{B1532E82-ECC4-2E4F-86D4-0FF221ADF19B}">
      <dgm:prSet phldrT="[Text]" custT="1"/>
      <dgm:spPr>
        <a:solidFill>
          <a:schemeClr val="accent6">
            <a:lumMod val="40000"/>
            <a:lumOff val="60000"/>
          </a:schemeClr>
        </a:solidFill>
      </dgm:spPr>
      <dgm:t>
        <a:bodyPr/>
        <a:lstStyle/>
        <a:p>
          <a:r>
            <a:rPr lang="en-US" sz="2000" dirty="0">
              <a:solidFill>
                <a:schemeClr val="bg1"/>
              </a:solidFill>
            </a:rPr>
            <a:t>Subject B (</a:t>
          </a:r>
          <a:r>
            <a:rPr lang="en-US" sz="2400" dirty="0">
              <a:solidFill>
                <a:schemeClr val="bg1"/>
              </a:solidFill>
            </a:rPr>
            <a:t>PSE</a:t>
          </a:r>
          <a:r>
            <a:rPr lang="en-US" sz="2000" dirty="0">
              <a:solidFill>
                <a:schemeClr val="bg1"/>
              </a:solidFill>
            </a:rPr>
            <a:t>)</a:t>
          </a:r>
        </a:p>
      </dgm:t>
    </dgm:pt>
    <dgm:pt modelId="{A634BB51-0BB2-674C-9D00-ADAF06DF3789}" type="parTrans" cxnId="{2EEFDF68-6FF3-8240-BF36-E474B6F9DC96}">
      <dgm:prSet/>
      <dgm:spPr/>
      <dgm:t>
        <a:bodyPr/>
        <a:lstStyle/>
        <a:p>
          <a:endParaRPr lang="en-US"/>
        </a:p>
      </dgm:t>
    </dgm:pt>
    <dgm:pt modelId="{027AB3AC-ED92-2848-8824-926B5E4A4C2B}" type="sibTrans" cxnId="{2EEFDF68-6FF3-8240-BF36-E474B6F9DC96}">
      <dgm:prSet/>
      <dgm:spPr/>
      <dgm:t>
        <a:bodyPr/>
        <a:lstStyle/>
        <a:p>
          <a:endParaRPr lang="en-US"/>
        </a:p>
      </dgm:t>
    </dgm:pt>
    <dgm:pt modelId="{33CA7EB4-A4E8-DA47-BE01-1380EA5C8F97}">
      <dgm:prSet phldrT="[Text]"/>
      <dgm:spPr>
        <a:solidFill>
          <a:schemeClr val="accent6">
            <a:lumMod val="40000"/>
            <a:lumOff val="60000"/>
          </a:schemeClr>
        </a:solidFill>
      </dgm:spPr>
      <dgm:t>
        <a:bodyPr/>
        <a:lstStyle/>
        <a:p>
          <a:r>
            <a:rPr lang="en-US" dirty="0">
              <a:solidFill>
                <a:schemeClr val="bg1"/>
              </a:solidFill>
            </a:rPr>
            <a:t>Subject A (History)</a:t>
          </a:r>
        </a:p>
      </dgm:t>
    </dgm:pt>
    <dgm:pt modelId="{D69EAA93-10EE-8E48-849B-53B14CCE61BE}" type="parTrans" cxnId="{739E0A62-4D5B-9542-93CE-F13A8AFD9AE1}">
      <dgm:prSet/>
      <dgm:spPr/>
      <dgm:t>
        <a:bodyPr/>
        <a:lstStyle/>
        <a:p>
          <a:endParaRPr lang="en-US"/>
        </a:p>
      </dgm:t>
    </dgm:pt>
    <dgm:pt modelId="{55740BCB-EADF-8E49-8913-D905551AEA19}" type="sibTrans" cxnId="{739E0A62-4D5B-9542-93CE-F13A8AFD9AE1}">
      <dgm:prSet/>
      <dgm:spPr/>
      <dgm:t>
        <a:bodyPr/>
        <a:lstStyle/>
        <a:p>
          <a:endParaRPr lang="en-US"/>
        </a:p>
      </dgm:t>
    </dgm:pt>
    <dgm:pt modelId="{00FD76B2-C1BE-704B-8F02-CD1BC5F4870D}" type="pres">
      <dgm:prSet presAssocID="{7C748BD1-CF70-3042-84B5-8AC24D3DB7C1}" presName="cycle" presStyleCnt="0">
        <dgm:presLayoutVars>
          <dgm:chMax val="1"/>
          <dgm:dir/>
          <dgm:animLvl val="ctr"/>
          <dgm:resizeHandles val="exact"/>
        </dgm:presLayoutVars>
      </dgm:prSet>
      <dgm:spPr/>
    </dgm:pt>
    <dgm:pt modelId="{9CB0E614-9E58-014F-9BBF-408DB7B21357}" type="pres">
      <dgm:prSet presAssocID="{6A42B3D6-8331-C64B-B63D-CBEED3F2A9CE}" presName="centerShape" presStyleLbl="node0" presStyleIdx="0" presStyleCnt="1" custScaleX="207025" custScaleY="127332" custLinFactNeighborX="192" custLinFactNeighborY="-8594"/>
      <dgm:spPr/>
    </dgm:pt>
    <dgm:pt modelId="{8316B7B9-BEFA-4548-AA36-183681E4290D}" type="pres">
      <dgm:prSet presAssocID="{A634BB51-0BB2-674C-9D00-ADAF06DF3789}" presName="Name9" presStyleLbl="parChTrans1D2" presStyleIdx="0" presStyleCnt="2"/>
      <dgm:spPr/>
    </dgm:pt>
    <dgm:pt modelId="{E91F28CD-01BC-CE4E-86E1-A46BBD3D271B}" type="pres">
      <dgm:prSet presAssocID="{A634BB51-0BB2-674C-9D00-ADAF06DF3789}" presName="connTx" presStyleLbl="parChTrans1D2" presStyleIdx="0" presStyleCnt="2"/>
      <dgm:spPr/>
    </dgm:pt>
    <dgm:pt modelId="{CF4C619C-2FD4-F44D-9169-8596FEDC2367}" type="pres">
      <dgm:prSet presAssocID="{B1532E82-ECC4-2E4F-86D4-0FF221ADF19B}" presName="node" presStyleLbl="node1" presStyleIdx="0" presStyleCnt="2" custRadScaleRad="128320" custRadScaleInc="153600">
        <dgm:presLayoutVars>
          <dgm:bulletEnabled val="1"/>
        </dgm:presLayoutVars>
      </dgm:prSet>
      <dgm:spPr/>
    </dgm:pt>
    <dgm:pt modelId="{5753B31F-2031-584A-BE49-1F5772A7DA87}" type="pres">
      <dgm:prSet presAssocID="{D69EAA93-10EE-8E48-849B-53B14CCE61BE}" presName="Name9" presStyleLbl="parChTrans1D2" presStyleIdx="1" presStyleCnt="2"/>
      <dgm:spPr/>
    </dgm:pt>
    <dgm:pt modelId="{9E856677-0EF4-0C4B-9C0B-CB1921DB7C39}" type="pres">
      <dgm:prSet presAssocID="{D69EAA93-10EE-8E48-849B-53B14CCE61BE}" presName="connTx" presStyleLbl="parChTrans1D2" presStyleIdx="1" presStyleCnt="2"/>
      <dgm:spPr/>
    </dgm:pt>
    <dgm:pt modelId="{214A4DAB-69FE-364E-8B06-00A361A71BDC}" type="pres">
      <dgm:prSet presAssocID="{33CA7EB4-A4E8-DA47-BE01-1380EA5C8F97}" presName="node" presStyleLbl="node1" presStyleIdx="1" presStyleCnt="2">
        <dgm:presLayoutVars>
          <dgm:bulletEnabled val="1"/>
        </dgm:presLayoutVars>
      </dgm:prSet>
      <dgm:spPr/>
    </dgm:pt>
  </dgm:ptLst>
  <dgm:cxnLst>
    <dgm:cxn modelId="{FA8C2237-3C16-C54B-BB3B-67AAF013989E}" type="presOf" srcId="{A634BB51-0BB2-674C-9D00-ADAF06DF3789}" destId="{8316B7B9-BEFA-4548-AA36-183681E4290D}" srcOrd="0" destOrd="0" presId="urn:microsoft.com/office/officeart/2005/8/layout/radial1"/>
    <dgm:cxn modelId="{739E0A62-4D5B-9542-93CE-F13A8AFD9AE1}" srcId="{6A42B3D6-8331-C64B-B63D-CBEED3F2A9CE}" destId="{33CA7EB4-A4E8-DA47-BE01-1380EA5C8F97}" srcOrd="1" destOrd="0" parTransId="{D69EAA93-10EE-8E48-849B-53B14CCE61BE}" sibTransId="{55740BCB-EADF-8E49-8913-D905551AEA19}"/>
    <dgm:cxn modelId="{2EEFDF68-6FF3-8240-BF36-E474B6F9DC96}" srcId="{6A42B3D6-8331-C64B-B63D-CBEED3F2A9CE}" destId="{B1532E82-ECC4-2E4F-86D4-0FF221ADF19B}" srcOrd="0" destOrd="0" parTransId="{A634BB51-0BB2-674C-9D00-ADAF06DF3789}" sibTransId="{027AB3AC-ED92-2848-8824-926B5E4A4C2B}"/>
    <dgm:cxn modelId="{F335AF56-8CA8-6648-8DFD-F7C6A1E36713}" type="presOf" srcId="{6A42B3D6-8331-C64B-B63D-CBEED3F2A9CE}" destId="{9CB0E614-9E58-014F-9BBF-408DB7B21357}" srcOrd="0" destOrd="0" presId="urn:microsoft.com/office/officeart/2005/8/layout/radial1"/>
    <dgm:cxn modelId="{542F2499-B681-2546-9742-074907C279B1}" type="presOf" srcId="{7C748BD1-CF70-3042-84B5-8AC24D3DB7C1}" destId="{00FD76B2-C1BE-704B-8F02-CD1BC5F4870D}" srcOrd="0" destOrd="0" presId="urn:microsoft.com/office/officeart/2005/8/layout/radial1"/>
    <dgm:cxn modelId="{1455C2AC-4CCE-894B-9FE2-3D7B105BE1C4}" type="presOf" srcId="{A634BB51-0BB2-674C-9D00-ADAF06DF3789}" destId="{E91F28CD-01BC-CE4E-86E1-A46BBD3D271B}" srcOrd="1" destOrd="0" presId="urn:microsoft.com/office/officeart/2005/8/layout/radial1"/>
    <dgm:cxn modelId="{3CFB32BA-AEA2-FB48-9FC3-96AA6ECFEA6A}" type="presOf" srcId="{B1532E82-ECC4-2E4F-86D4-0FF221ADF19B}" destId="{CF4C619C-2FD4-F44D-9169-8596FEDC2367}" srcOrd="0" destOrd="0" presId="urn:microsoft.com/office/officeart/2005/8/layout/radial1"/>
    <dgm:cxn modelId="{C82FC3C4-3FE4-544B-9972-B92D7B5FD6D2}" type="presOf" srcId="{D69EAA93-10EE-8E48-849B-53B14CCE61BE}" destId="{5753B31F-2031-584A-BE49-1F5772A7DA87}" srcOrd="0" destOrd="0" presId="urn:microsoft.com/office/officeart/2005/8/layout/radial1"/>
    <dgm:cxn modelId="{882AF5DB-2F80-1F46-AD09-66854A3CB040}" srcId="{7C748BD1-CF70-3042-84B5-8AC24D3DB7C1}" destId="{6A42B3D6-8331-C64B-B63D-CBEED3F2A9CE}" srcOrd="0" destOrd="0" parTransId="{7D47C0E3-0CBD-ED49-81CB-E1CAF6B8D9B4}" sibTransId="{F2A40505-4E23-CC44-A8A6-4F9595AE3564}"/>
    <dgm:cxn modelId="{C1CD40EE-84DB-FC4B-AB0B-97B27CB92F51}" type="presOf" srcId="{33CA7EB4-A4E8-DA47-BE01-1380EA5C8F97}" destId="{214A4DAB-69FE-364E-8B06-00A361A71BDC}" srcOrd="0" destOrd="0" presId="urn:microsoft.com/office/officeart/2005/8/layout/radial1"/>
    <dgm:cxn modelId="{F28EA6FE-1A15-A548-B345-6BEC2D4E39D5}" type="presOf" srcId="{D69EAA93-10EE-8E48-849B-53B14CCE61BE}" destId="{9E856677-0EF4-0C4B-9C0B-CB1921DB7C39}" srcOrd="1" destOrd="0" presId="urn:microsoft.com/office/officeart/2005/8/layout/radial1"/>
    <dgm:cxn modelId="{0A990016-52A5-B643-987D-A40825F4944C}" type="presParOf" srcId="{00FD76B2-C1BE-704B-8F02-CD1BC5F4870D}" destId="{9CB0E614-9E58-014F-9BBF-408DB7B21357}" srcOrd="0" destOrd="0" presId="urn:microsoft.com/office/officeart/2005/8/layout/radial1"/>
    <dgm:cxn modelId="{6CC148C0-2E9E-104A-A583-72C5DC7EFC13}" type="presParOf" srcId="{00FD76B2-C1BE-704B-8F02-CD1BC5F4870D}" destId="{8316B7B9-BEFA-4548-AA36-183681E4290D}" srcOrd="1" destOrd="0" presId="urn:microsoft.com/office/officeart/2005/8/layout/radial1"/>
    <dgm:cxn modelId="{1C9C007D-8FC6-EA4F-BAEF-B154D983782B}" type="presParOf" srcId="{8316B7B9-BEFA-4548-AA36-183681E4290D}" destId="{E91F28CD-01BC-CE4E-86E1-A46BBD3D271B}" srcOrd="0" destOrd="0" presId="urn:microsoft.com/office/officeart/2005/8/layout/radial1"/>
    <dgm:cxn modelId="{A6B9FF37-08AE-7C4A-8E33-2E53A748AE7D}" type="presParOf" srcId="{00FD76B2-C1BE-704B-8F02-CD1BC5F4870D}" destId="{CF4C619C-2FD4-F44D-9169-8596FEDC2367}" srcOrd="2" destOrd="0" presId="urn:microsoft.com/office/officeart/2005/8/layout/radial1"/>
    <dgm:cxn modelId="{3E19AB0C-E7D0-2C4B-BFC0-FCD502ADA68B}" type="presParOf" srcId="{00FD76B2-C1BE-704B-8F02-CD1BC5F4870D}" destId="{5753B31F-2031-584A-BE49-1F5772A7DA87}" srcOrd="3" destOrd="0" presId="urn:microsoft.com/office/officeart/2005/8/layout/radial1"/>
    <dgm:cxn modelId="{9F9D562A-95A2-D946-8ED5-DBB67E292CA5}" type="presParOf" srcId="{5753B31F-2031-584A-BE49-1F5772A7DA87}" destId="{9E856677-0EF4-0C4B-9C0B-CB1921DB7C39}" srcOrd="0" destOrd="0" presId="urn:microsoft.com/office/officeart/2005/8/layout/radial1"/>
    <dgm:cxn modelId="{7CF2391B-06AB-0E44-ABEC-F34EC6D28711}" type="presParOf" srcId="{00FD76B2-C1BE-704B-8F02-CD1BC5F4870D}" destId="{214A4DAB-69FE-364E-8B06-00A361A71BDC}" srcOrd="4" destOrd="0" presId="urn:microsoft.com/office/officeart/2005/8/layout/radial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826130-50B9-7943-AAEE-4AB415E49CAE}" type="doc">
      <dgm:prSet loTypeId="urn:microsoft.com/office/officeart/2005/8/layout/radial1" loCatId="" qsTypeId="urn:microsoft.com/office/officeart/2005/8/quickstyle/simple4" qsCatId="simple" csTypeId="urn:microsoft.com/office/officeart/2005/8/colors/accent1_2" csCatId="accent1" phldr="1"/>
      <dgm:spPr/>
      <dgm:t>
        <a:bodyPr/>
        <a:lstStyle/>
        <a:p>
          <a:endParaRPr lang="en-US"/>
        </a:p>
      </dgm:t>
    </dgm:pt>
    <dgm:pt modelId="{77143703-A593-7948-A540-96F8E85BD4AA}">
      <dgm:prSet phldrT="[Text]"/>
      <dgm:spPr>
        <a:solidFill>
          <a:schemeClr val="accent6">
            <a:lumMod val="40000"/>
            <a:lumOff val="60000"/>
          </a:schemeClr>
        </a:solidFill>
      </dgm:spPr>
      <dgm:t>
        <a:bodyPr/>
        <a:lstStyle/>
        <a:p>
          <a:r>
            <a:rPr lang="en-US" dirty="0">
              <a:solidFill>
                <a:schemeClr val="bg1"/>
              </a:solidFill>
            </a:rPr>
            <a:t>Theme Based (Space)</a:t>
          </a:r>
        </a:p>
      </dgm:t>
    </dgm:pt>
    <dgm:pt modelId="{E778DDBE-29DB-9946-872A-771AC89E1564}" type="parTrans" cxnId="{B3E63638-E3C7-264E-87D2-F0CFD01E9CA5}">
      <dgm:prSet/>
      <dgm:spPr/>
      <dgm:t>
        <a:bodyPr/>
        <a:lstStyle/>
        <a:p>
          <a:endParaRPr lang="en-US"/>
        </a:p>
      </dgm:t>
    </dgm:pt>
    <dgm:pt modelId="{47FCD352-F9E9-2149-8021-290338D38CAA}" type="sibTrans" cxnId="{B3E63638-E3C7-264E-87D2-F0CFD01E9CA5}">
      <dgm:prSet/>
      <dgm:spPr/>
      <dgm:t>
        <a:bodyPr/>
        <a:lstStyle/>
        <a:p>
          <a:endParaRPr lang="en-US"/>
        </a:p>
      </dgm:t>
    </dgm:pt>
    <dgm:pt modelId="{826EE7D6-B8AB-2844-AB1D-0BDDA920CDA0}">
      <dgm:prSet phldrT="[Text]" custT="1"/>
      <dgm:spPr>
        <a:solidFill>
          <a:schemeClr val="accent6">
            <a:lumMod val="40000"/>
            <a:lumOff val="60000"/>
          </a:schemeClr>
        </a:solidFill>
      </dgm:spPr>
      <dgm:t>
        <a:bodyPr/>
        <a:lstStyle/>
        <a:p>
          <a:r>
            <a:rPr lang="en-US" sz="1600" dirty="0">
              <a:solidFill>
                <a:schemeClr val="bg1"/>
              </a:solidFill>
            </a:rPr>
            <a:t>ICT- Planets Database</a:t>
          </a:r>
          <a:r>
            <a:rPr lang="en-US" sz="900" dirty="0">
              <a:solidFill>
                <a:schemeClr val="bg1"/>
              </a:solidFill>
            </a:rPr>
            <a:t>.</a:t>
          </a:r>
        </a:p>
      </dgm:t>
    </dgm:pt>
    <dgm:pt modelId="{9FB7749B-6957-9741-B436-16487BE3F700}" type="parTrans" cxnId="{A26589C0-A4D1-4445-88D7-160416866217}">
      <dgm:prSet/>
      <dgm:spPr/>
      <dgm:t>
        <a:bodyPr/>
        <a:lstStyle/>
        <a:p>
          <a:endParaRPr lang="en-US"/>
        </a:p>
      </dgm:t>
    </dgm:pt>
    <dgm:pt modelId="{9602A83E-0A82-C64E-80A9-47F071D321AF}" type="sibTrans" cxnId="{A26589C0-A4D1-4445-88D7-160416866217}">
      <dgm:prSet/>
      <dgm:spPr/>
      <dgm:t>
        <a:bodyPr/>
        <a:lstStyle/>
        <a:p>
          <a:endParaRPr lang="en-US"/>
        </a:p>
      </dgm:t>
    </dgm:pt>
    <dgm:pt modelId="{B1DA1DBA-404D-2C4E-8B63-389F23D49EE6}">
      <dgm:prSet phldrT="[Text]" custT="1"/>
      <dgm:spPr>
        <a:solidFill>
          <a:schemeClr val="accent6">
            <a:lumMod val="40000"/>
            <a:lumOff val="60000"/>
          </a:schemeClr>
        </a:solidFill>
      </dgm:spPr>
      <dgm:t>
        <a:bodyPr/>
        <a:lstStyle/>
        <a:p>
          <a:r>
            <a:rPr lang="en-US" sz="1800" dirty="0">
              <a:solidFill>
                <a:schemeClr val="bg1"/>
              </a:solidFill>
            </a:rPr>
            <a:t>History- Historical figures (Neil Armstrong</a:t>
          </a:r>
          <a:r>
            <a:rPr lang="en-US" sz="1400" dirty="0">
              <a:solidFill>
                <a:schemeClr val="bg1"/>
              </a:solidFill>
            </a:rPr>
            <a:t>)</a:t>
          </a:r>
          <a:r>
            <a:rPr lang="en-US" sz="1300" dirty="0">
              <a:solidFill>
                <a:schemeClr val="bg1"/>
              </a:solidFill>
            </a:rPr>
            <a:t>.</a:t>
          </a:r>
        </a:p>
      </dgm:t>
    </dgm:pt>
    <dgm:pt modelId="{DBF68C3E-8463-654D-A612-B69370A8E894}" type="parTrans" cxnId="{B3850E91-4874-104A-B76E-3EA7A5D56080}">
      <dgm:prSet/>
      <dgm:spPr/>
      <dgm:t>
        <a:bodyPr/>
        <a:lstStyle/>
        <a:p>
          <a:endParaRPr lang="en-US"/>
        </a:p>
      </dgm:t>
    </dgm:pt>
    <dgm:pt modelId="{E045C9B7-E17C-7441-BF94-46B331D2005A}" type="sibTrans" cxnId="{B3850E91-4874-104A-B76E-3EA7A5D56080}">
      <dgm:prSet/>
      <dgm:spPr/>
      <dgm:t>
        <a:bodyPr/>
        <a:lstStyle/>
        <a:p>
          <a:endParaRPr lang="en-US"/>
        </a:p>
      </dgm:t>
    </dgm:pt>
    <dgm:pt modelId="{8C6DE2CA-FAE5-5A49-90E2-9E95278A6E7F}">
      <dgm:prSet phldrT="[Text]" custT="1"/>
      <dgm:spPr>
        <a:solidFill>
          <a:schemeClr val="accent6">
            <a:lumMod val="40000"/>
            <a:lumOff val="60000"/>
          </a:schemeClr>
        </a:solidFill>
      </dgm:spPr>
      <dgm:t>
        <a:bodyPr/>
        <a:lstStyle/>
        <a:p>
          <a:r>
            <a:rPr lang="en-US" sz="1800" dirty="0">
              <a:solidFill>
                <a:schemeClr val="bg1"/>
              </a:solidFill>
            </a:rPr>
            <a:t>DT- Build a rocket</a:t>
          </a:r>
          <a:r>
            <a:rPr lang="en-US" sz="1600" dirty="0">
              <a:solidFill>
                <a:schemeClr val="bg1"/>
              </a:solidFill>
            </a:rPr>
            <a:t>.</a:t>
          </a:r>
        </a:p>
      </dgm:t>
    </dgm:pt>
    <dgm:pt modelId="{8CE24B3F-62EE-B04B-8F34-160029EB1522}" type="parTrans" cxnId="{662953AB-F969-D446-83E3-23596D2F8D83}">
      <dgm:prSet/>
      <dgm:spPr/>
      <dgm:t>
        <a:bodyPr/>
        <a:lstStyle/>
        <a:p>
          <a:endParaRPr lang="en-US"/>
        </a:p>
      </dgm:t>
    </dgm:pt>
    <dgm:pt modelId="{79AD5147-0712-F34F-8666-70F7B604336F}" type="sibTrans" cxnId="{662953AB-F969-D446-83E3-23596D2F8D83}">
      <dgm:prSet/>
      <dgm:spPr/>
      <dgm:t>
        <a:bodyPr/>
        <a:lstStyle/>
        <a:p>
          <a:endParaRPr lang="en-US"/>
        </a:p>
      </dgm:t>
    </dgm:pt>
    <dgm:pt modelId="{77C48962-4B54-FC4A-BA4B-0F527C9B7C33}">
      <dgm:prSet phldrT="[Text]" custT="1"/>
      <dgm:spPr>
        <a:solidFill>
          <a:schemeClr val="accent6">
            <a:lumMod val="40000"/>
            <a:lumOff val="60000"/>
          </a:schemeClr>
        </a:solidFill>
      </dgm:spPr>
      <dgm:t>
        <a:bodyPr/>
        <a:lstStyle/>
        <a:p>
          <a:r>
            <a:rPr lang="en-US" sz="1800" dirty="0">
              <a:solidFill>
                <a:schemeClr val="bg1"/>
              </a:solidFill>
            </a:rPr>
            <a:t>Independent research task- Meteors and asteroids</a:t>
          </a:r>
          <a:r>
            <a:rPr lang="en-US" sz="1600" dirty="0">
              <a:solidFill>
                <a:schemeClr val="bg1"/>
              </a:solidFill>
            </a:rPr>
            <a:t>.</a:t>
          </a:r>
        </a:p>
      </dgm:t>
    </dgm:pt>
    <dgm:pt modelId="{72F33DE7-11EA-C740-9D31-C5EB89D5AB2B}" type="parTrans" cxnId="{C9AB9EA0-EE32-F147-B80A-67265CF8CC6B}">
      <dgm:prSet/>
      <dgm:spPr/>
      <dgm:t>
        <a:bodyPr/>
        <a:lstStyle/>
        <a:p>
          <a:endParaRPr lang="en-US"/>
        </a:p>
      </dgm:t>
    </dgm:pt>
    <dgm:pt modelId="{BE2C5F18-4668-7D4B-BA5B-7520C3338462}" type="sibTrans" cxnId="{C9AB9EA0-EE32-F147-B80A-67265CF8CC6B}">
      <dgm:prSet/>
      <dgm:spPr/>
      <dgm:t>
        <a:bodyPr/>
        <a:lstStyle/>
        <a:p>
          <a:endParaRPr lang="en-US"/>
        </a:p>
      </dgm:t>
    </dgm:pt>
    <dgm:pt modelId="{9F7437A4-95AC-A444-A75C-4235466579F0}">
      <dgm:prSet/>
      <dgm:spPr>
        <a:solidFill>
          <a:schemeClr val="accent6">
            <a:lumMod val="40000"/>
            <a:lumOff val="60000"/>
          </a:schemeClr>
        </a:solidFill>
      </dgm:spPr>
      <dgm:t>
        <a:bodyPr/>
        <a:lstStyle/>
        <a:p>
          <a:r>
            <a:rPr lang="en-US" dirty="0">
              <a:solidFill>
                <a:schemeClr val="bg1"/>
              </a:solidFill>
            </a:rPr>
            <a:t>Science- Craters experiment.</a:t>
          </a:r>
        </a:p>
      </dgm:t>
    </dgm:pt>
    <dgm:pt modelId="{A77AA092-F746-464D-A265-C7382A7480E3}" type="parTrans" cxnId="{963FBD11-F32C-7945-931A-5396727B54EB}">
      <dgm:prSet/>
      <dgm:spPr/>
      <dgm:t>
        <a:bodyPr/>
        <a:lstStyle/>
        <a:p>
          <a:endParaRPr lang="en-US"/>
        </a:p>
      </dgm:t>
    </dgm:pt>
    <dgm:pt modelId="{7247D15F-7781-1147-93D0-4C9874C6B533}" type="sibTrans" cxnId="{963FBD11-F32C-7945-931A-5396727B54EB}">
      <dgm:prSet/>
      <dgm:spPr/>
      <dgm:t>
        <a:bodyPr/>
        <a:lstStyle/>
        <a:p>
          <a:endParaRPr lang="en-US"/>
        </a:p>
      </dgm:t>
    </dgm:pt>
    <dgm:pt modelId="{E372CAC8-FC87-A340-9C65-85AC67FD08AA}" type="pres">
      <dgm:prSet presAssocID="{21826130-50B9-7943-AAEE-4AB415E49CAE}" presName="cycle" presStyleCnt="0">
        <dgm:presLayoutVars>
          <dgm:chMax val="1"/>
          <dgm:dir/>
          <dgm:animLvl val="ctr"/>
          <dgm:resizeHandles val="exact"/>
        </dgm:presLayoutVars>
      </dgm:prSet>
      <dgm:spPr/>
    </dgm:pt>
    <dgm:pt modelId="{438D08F3-7558-E846-A82C-60D3D0C64F7F}" type="pres">
      <dgm:prSet presAssocID="{77143703-A593-7948-A540-96F8E85BD4AA}" presName="centerShape" presStyleLbl="node0" presStyleIdx="0" presStyleCnt="1"/>
      <dgm:spPr/>
    </dgm:pt>
    <dgm:pt modelId="{D27E0EEA-9847-8640-A4E7-64C7013900D3}" type="pres">
      <dgm:prSet presAssocID="{9FB7749B-6957-9741-B436-16487BE3F700}" presName="Name9" presStyleLbl="parChTrans1D2" presStyleIdx="0" presStyleCnt="5"/>
      <dgm:spPr/>
    </dgm:pt>
    <dgm:pt modelId="{D13203B8-9423-644A-A402-F68CA72BC939}" type="pres">
      <dgm:prSet presAssocID="{9FB7749B-6957-9741-B436-16487BE3F700}" presName="connTx" presStyleLbl="parChTrans1D2" presStyleIdx="0" presStyleCnt="5"/>
      <dgm:spPr/>
    </dgm:pt>
    <dgm:pt modelId="{EFA8B310-A714-3844-A310-47C9DE186F8B}" type="pres">
      <dgm:prSet presAssocID="{826EE7D6-B8AB-2844-AB1D-0BDDA920CDA0}" presName="node" presStyleLbl="node1" presStyleIdx="0" presStyleCnt="5" custScaleX="125588" custScaleY="123550">
        <dgm:presLayoutVars>
          <dgm:bulletEnabled val="1"/>
        </dgm:presLayoutVars>
      </dgm:prSet>
      <dgm:spPr/>
    </dgm:pt>
    <dgm:pt modelId="{2F4E8E12-F094-6B44-9F77-32CE862F6D88}" type="pres">
      <dgm:prSet presAssocID="{DBF68C3E-8463-654D-A612-B69370A8E894}" presName="Name9" presStyleLbl="parChTrans1D2" presStyleIdx="1" presStyleCnt="5"/>
      <dgm:spPr/>
    </dgm:pt>
    <dgm:pt modelId="{C491A140-2DE3-A14E-9C9F-A4C31F4B361D}" type="pres">
      <dgm:prSet presAssocID="{DBF68C3E-8463-654D-A612-B69370A8E894}" presName="connTx" presStyleLbl="parChTrans1D2" presStyleIdx="1" presStyleCnt="5"/>
      <dgm:spPr/>
    </dgm:pt>
    <dgm:pt modelId="{339127B4-7A5C-0542-9595-FC36095986CD}" type="pres">
      <dgm:prSet presAssocID="{B1DA1DBA-404D-2C4E-8B63-389F23D49EE6}" presName="node" presStyleLbl="node1" presStyleIdx="1" presStyleCnt="5" custScaleX="111351" custScaleY="136270">
        <dgm:presLayoutVars>
          <dgm:bulletEnabled val="1"/>
        </dgm:presLayoutVars>
      </dgm:prSet>
      <dgm:spPr/>
    </dgm:pt>
    <dgm:pt modelId="{19E4CCED-E8AA-414A-9DA3-806056D3E80C}" type="pres">
      <dgm:prSet presAssocID="{8CE24B3F-62EE-B04B-8F34-160029EB1522}" presName="Name9" presStyleLbl="parChTrans1D2" presStyleIdx="2" presStyleCnt="5"/>
      <dgm:spPr/>
    </dgm:pt>
    <dgm:pt modelId="{1A364148-C4E0-E14F-A73F-B32D42473E75}" type="pres">
      <dgm:prSet presAssocID="{8CE24B3F-62EE-B04B-8F34-160029EB1522}" presName="connTx" presStyleLbl="parChTrans1D2" presStyleIdx="2" presStyleCnt="5"/>
      <dgm:spPr/>
    </dgm:pt>
    <dgm:pt modelId="{B85A204D-209E-F846-B7CD-F4FF3EE045C2}" type="pres">
      <dgm:prSet presAssocID="{8C6DE2CA-FAE5-5A49-90E2-9E95278A6E7F}" presName="node" presStyleLbl="node1" presStyleIdx="2" presStyleCnt="5" custScaleX="131046" custScaleY="112034">
        <dgm:presLayoutVars>
          <dgm:bulletEnabled val="1"/>
        </dgm:presLayoutVars>
      </dgm:prSet>
      <dgm:spPr/>
    </dgm:pt>
    <dgm:pt modelId="{45CF4914-793C-8245-8FB6-604F49975877}" type="pres">
      <dgm:prSet presAssocID="{72F33DE7-11EA-C740-9D31-C5EB89D5AB2B}" presName="Name9" presStyleLbl="parChTrans1D2" presStyleIdx="3" presStyleCnt="5"/>
      <dgm:spPr/>
    </dgm:pt>
    <dgm:pt modelId="{516F050E-3E63-3742-B47C-2F1ADF446CD7}" type="pres">
      <dgm:prSet presAssocID="{72F33DE7-11EA-C740-9D31-C5EB89D5AB2B}" presName="connTx" presStyleLbl="parChTrans1D2" presStyleIdx="3" presStyleCnt="5"/>
      <dgm:spPr/>
    </dgm:pt>
    <dgm:pt modelId="{5025FBBE-9690-5E45-AE58-38F727DF3DCE}" type="pres">
      <dgm:prSet presAssocID="{77C48962-4B54-FC4A-BA4B-0F527C9B7C33}" presName="node" presStyleLbl="node1" presStyleIdx="3" presStyleCnt="5" custScaleX="130316" custScaleY="118035">
        <dgm:presLayoutVars>
          <dgm:bulletEnabled val="1"/>
        </dgm:presLayoutVars>
      </dgm:prSet>
      <dgm:spPr/>
    </dgm:pt>
    <dgm:pt modelId="{FC50F240-C83B-8241-80A9-BCA4C2A7DEBD}" type="pres">
      <dgm:prSet presAssocID="{A77AA092-F746-464D-A265-C7382A7480E3}" presName="Name9" presStyleLbl="parChTrans1D2" presStyleIdx="4" presStyleCnt="5"/>
      <dgm:spPr/>
    </dgm:pt>
    <dgm:pt modelId="{4EEEB6C2-F5A8-DD41-9845-F88E41A6B2E0}" type="pres">
      <dgm:prSet presAssocID="{A77AA092-F746-464D-A265-C7382A7480E3}" presName="connTx" presStyleLbl="parChTrans1D2" presStyleIdx="4" presStyleCnt="5"/>
      <dgm:spPr/>
    </dgm:pt>
    <dgm:pt modelId="{421221F4-4456-1246-A47A-6E25F591839F}" type="pres">
      <dgm:prSet presAssocID="{9F7437A4-95AC-A444-A75C-4235466579F0}" presName="node" presStyleLbl="node1" presStyleIdx="4" presStyleCnt="5" custScaleX="118314" custScaleY="136270">
        <dgm:presLayoutVars>
          <dgm:bulletEnabled val="1"/>
        </dgm:presLayoutVars>
      </dgm:prSet>
      <dgm:spPr/>
    </dgm:pt>
  </dgm:ptLst>
  <dgm:cxnLst>
    <dgm:cxn modelId="{6058180D-690C-BE44-A8EC-1177BF98F075}" type="presOf" srcId="{8CE24B3F-62EE-B04B-8F34-160029EB1522}" destId="{19E4CCED-E8AA-414A-9DA3-806056D3E80C}" srcOrd="0" destOrd="0" presId="urn:microsoft.com/office/officeart/2005/8/layout/radial1"/>
    <dgm:cxn modelId="{963FBD11-F32C-7945-931A-5396727B54EB}" srcId="{77143703-A593-7948-A540-96F8E85BD4AA}" destId="{9F7437A4-95AC-A444-A75C-4235466579F0}" srcOrd="4" destOrd="0" parTransId="{A77AA092-F746-464D-A265-C7382A7480E3}" sibTransId="{7247D15F-7781-1147-93D0-4C9874C6B533}"/>
    <dgm:cxn modelId="{EAA9DE21-33E5-E540-AEE9-783C33D8975B}" type="presOf" srcId="{72F33DE7-11EA-C740-9D31-C5EB89D5AB2B}" destId="{516F050E-3E63-3742-B47C-2F1ADF446CD7}" srcOrd="1" destOrd="0" presId="urn:microsoft.com/office/officeart/2005/8/layout/radial1"/>
    <dgm:cxn modelId="{B860202F-8692-7346-BC27-8FD233CF28AA}" type="presOf" srcId="{21826130-50B9-7943-AAEE-4AB415E49CAE}" destId="{E372CAC8-FC87-A340-9C65-85AC67FD08AA}" srcOrd="0" destOrd="0" presId="urn:microsoft.com/office/officeart/2005/8/layout/radial1"/>
    <dgm:cxn modelId="{B3E63638-E3C7-264E-87D2-F0CFD01E9CA5}" srcId="{21826130-50B9-7943-AAEE-4AB415E49CAE}" destId="{77143703-A593-7948-A540-96F8E85BD4AA}" srcOrd="0" destOrd="0" parTransId="{E778DDBE-29DB-9946-872A-771AC89E1564}" sibTransId="{47FCD352-F9E9-2149-8021-290338D38CAA}"/>
    <dgm:cxn modelId="{F5D31D43-CF03-5449-9167-B8F924FA4390}" type="presOf" srcId="{DBF68C3E-8463-654D-A612-B69370A8E894}" destId="{2F4E8E12-F094-6B44-9F77-32CE862F6D88}" srcOrd="0" destOrd="0" presId="urn:microsoft.com/office/officeart/2005/8/layout/radial1"/>
    <dgm:cxn modelId="{C24A1866-A1A4-0B41-A838-3EA55E98CC3F}" type="presOf" srcId="{A77AA092-F746-464D-A265-C7382A7480E3}" destId="{4EEEB6C2-F5A8-DD41-9845-F88E41A6B2E0}" srcOrd="1" destOrd="0" presId="urn:microsoft.com/office/officeart/2005/8/layout/radial1"/>
    <dgm:cxn modelId="{51697852-A701-D844-AA83-F771E2D38376}" type="presOf" srcId="{8CE24B3F-62EE-B04B-8F34-160029EB1522}" destId="{1A364148-C4E0-E14F-A73F-B32D42473E75}" srcOrd="1" destOrd="0" presId="urn:microsoft.com/office/officeart/2005/8/layout/radial1"/>
    <dgm:cxn modelId="{A41CF773-F970-C646-9FA3-890D5557401C}" type="presOf" srcId="{B1DA1DBA-404D-2C4E-8B63-389F23D49EE6}" destId="{339127B4-7A5C-0542-9595-FC36095986CD}" srcOrd="0" destOrd="0" presId="urn:microsoft.com/office/officeart/2005/8/layout/radial1"/>
    <dgm:cxn modelId="{4FF58856-D5A6-1842-8626-515B0750908A}" type="presOf" srcId="{9FB7749B-6957-9741-B436-16487BE3F700}" destId="{D27E0EEA-9847-8640-A4E7-64C7013900D3}" srcOrd="0" destOrd="0" presId="urn:microsoft.com/office/officeart/2005/8/layout/radial1"/>
    <dgm:cxn modelId="{035E9278-C16E-4C49-921D-44C1C78B9CFB}" type="presOf" srcId="{77C48962-4B54-FC4A-BA4B-0F527C9B7C33}" destId="{5025FBBE-9690-5E45-AE58-38F727DF3DCE}" srcOrd="0" destOrd="0" presId="urn:microsoft.com/office/officeart/2005/8/layout/radial1"/>
    <dgm:cxn modelId="{A99F1381-AD0A-9B43-A7A2-4C4FBC54BD95}" type="presOf" srcId="{A77AA092-F746-464D-A265-C7382A7480E3}" destId="{FC50F240-C83B-8241-80A9-BCA4C2A7DEBD}" srcOrd="0" destOrd="0" presId="urn:microsoft.com/office/officeart/2005/8/layout/radial1"/>
    <dgm:cxn modelId="{B3850E91-4874-104A-B76E-3EA7A5D56080}" srcId="{77143703-A593-7948-A540-96F8E85BD4AA}" destId="{B1DA1DBA-404D-2C4E-8B63-389F23D49EE6}" srcOrd="1" destOrd="0" parTransId="{DBF68C3E-8463-654D-A612-B69370A8E894}" sibTransId="{E045C9B7-E17C-7441-BF94-46B331D2005A}"/>
    <dgm:cxn modelId="{E7C59C9D-C844-8A47-A515-4850DC051BBA}" type="presOf" srcId="{77143703-A593-7948-A540-96F8E85BD4AA}" destId="{438D08F3-7558-E846-A82C-60D3D0C64F7F}" srcOrd="0" destOrd="0" presId="urn:microsoft.com/office/officeart/2005/8/layout/radial1"/>
    <dgm:cxn modelId="{C9AB9EA0-EE32-F147-B80A-67265CF8CC6B}" srcId="{77143703-A593-7948-A540-96F8E85BD4AA}" destId="{77C48962-4B54-FC4A-BA4B-0F527C9B7C33}" srcOrd="3" destOrd="0" parTransId="{72F33DE7-11EA-C740-9D31-C5EB89D5AB2B}" sibTransId="{BE2C5F18-4668-7D4B-BA5B-7520C3338462}"/>
    <dgm:cxn modelId="{662953AB-F969-D446-83E3-23596D2F8D83}" srcId="{77143703-A593-7948-A540-96F8E85BD4AA}" destId="{8C6DE2CA-FAE5-5A49-90E2-9E95278A6E7F}" srcOrd="2" destOrd="0" parTransId="{8CE24B3F-62EE-B04B-8F34-160029EB1522}" sibTransId="{79AD5147-0712-F34F-8666-70F7B604336F}"/>
    <dgm:cxn modelId="{7F14DEB8-2B34-7A4D-93B3-409C759A0019}" type="presOf" srcId="{72F33DE7-11EA-C740-9D31-C5EB89D5AB2B}" destId="{45CF4914-793C-8245-8FB6-604F49975877}" srcOrd="0" destOrd="0" presId="urn:microsoft.com/office/officeart/2005/8/layout/radial1"/>
    <dgm:cxn modelId="{CE4E80BD-3149-3047-A3FC-05F705C7DF0F}" type="presOf" srcId="{9F7437A4-95AC-A444-A75C-4235466579F0}" destId="{421221F4-4456-1246-A47A-6E25F591839F}" srcOrd="0" destOrd="0" presId="urn:microsoft.com/office/officeart/2005/8/layout/radial1"/>
    <dgm:cxn modelId="{6B6E3FC0-7C92-AF43-8F92-4634D42C0883}" type="presOf" srcId="{9FB7749B-6957-9741-B436-16487BE3F700}" destId="{D13203B8-9423-644A-A402-F68CA72BC939}" srcOrd="1" destOrd="0" presId="urn:microsoft.com/office/officeart/2005/8/layout/radial1"/>
    <dgm:cxn modelId="{A26589C0-A4D1-4445-88D7-160416866217}" srcId="{77143703-A593-7948-A540-96F8E85BD4AA}" destId="{826EE7D6-B8AB-2844-AB1D-0BDDA920CDA0}" srcOrd="0" destOrd="0" parTransId="{9FB7749B-6957-9741-B436-16487BE3F700}" sibTransId="{9602A83E-0A82-C64E-80A9-47F071D321AF}"/>
    <dgm:cxn modelId="{775E4ED6-3181-4C43-92D5-E10DC3416CEF}" type="presOf" srcId="{8C6DE2CA-FAE5-5A49-90E2-9E95278A6E7F}" destId="{B85A204D-209E-F846-B7CD-F4FF3EE045C2}" srcOrd="0" destOrd="0" presId="urn:microsoft.com/office/officeart/2005/8/layout/radial1"/>
    <dgm:cxn modelId="{4EC295E9-5CED-E549-8359-F8078CEACF69}" type="presOf" srcId="{DBF68C3E-8463-654D-A612-B69370A8E894}" destId="{C491A140-2DE3-A14E-9C9F-A4C31F4B361D}" srcOrd="1" destOrd="0" presId="urn:microsoft.com/office/officeart/2005/8/layout/radial1"/>
    <dgm:cxn modelId="{F146ACF6-0C7A-9E4C-919E-97D8CA8E60C3}" type="presOf" srcId="{826EE7D6-B8AB-2844-AB1D-0BDDA920CDA0}" destId="{EFA8B310-A714-3844-A310-47C9DE186F8B}" srcOrd="0" destOrd="0" presId="urn:microsoft.com/office/officeart/2005/8/layout/radial1"/>
    <dgm:cxn modelId="{3A98D996-8C64-5E43-9310-D18C7DD03E6A}" type="presParOf" srcId="{E372CAC8-FC87-A340-9C65-85AC67FD08AA}" destId="{438D08F3-7558-E846-A82C-60D3D0C64F7F}" srcOrd="0" destOrd="0" presId="urn:microsoft.com/office/officeart/2005/8/layout/radial1"/>
    <dgm:cxn modelId="{474607FA-D00E-9B4F-9787-148163DC7275}" type="presParOf" srcId="{E372CAC8-FC87-A340-9C65-85AC67FD08AA}" destId="{D27E0EEA-9847-8640-A4E7-64C7013900D3}" srcOrd="1" destOrd="0" presId="urn:microsoft.com/office/officeart/2005/8/layout/radial1"/>
    <dgm:cxn modelId="{3DC55D0A-0200-5D43-A2C0-59E4A137562B}" type="presParOf" srcId="{D27E0EEA-9847-8640-A4E7-64C7013900D3}" destId="{D13203B8-9423-644A-A402-F68CA72BC939}" srcOrd="0" destOrd="0" presId="urn:microsoft.com/office/officeart/2005/8/layout/radial1"/>
    <dgm:cxn modelId="{C6452309-A78D-F14D-8383-3DEBEC139322}" type="presParOf" srcId="{E372CAC8-FC87-A340-9C65-85AC67FD08AA}" destId="{EFA8B310-A714-3844-A310-47C9DE186F8B}" srcOrd="2" destOrd="0" presId="urn:microsoft.com/office/officeart/2005/8/layout/radial1"/>
    <dgm:cxn modelId="{DD8E4BBD-AFC1-CA45-91D5-66087F81C471}" type="presParOf" srcId="{E372CAC8-FC87-A340-9C65-85AC67FD08AA}" destId="{2F4E8E12-F094-6B44-9F77-32CE862F6D88}" srcOrd="3" destOrd="0" presId="urn:microsoft.com/office/officeart/2005/8/layout/radial1"/>
    <dgm:cxn modelId="{3AEA4F71-1264-4042-A784-F73E323F5461}" type="presParOf" srcId="{2F4E8E12-F094-6B44-9F77-32CE862F6D88}" destId="{C491A140-2DE3-A14E-9C9F-A4C31F4B361D}" srcOrd="0" destOrd="0" presId="urn:microsoft.com/office/officeart/2005/8/layout/radial1"/>
    <dgm:cxn modelId="{F6F5369E-3279-5E41-B871-3483680B1365}" type="presParOf" srcId="{E372CAC8-FC87-A340-9C65-85AC67FD08AA}" destId="{339127B4-7A5C-0542-9595-FC36095986CD}" srcOrd="4" destOrd="0" presId="urn:microsoft.com/office/officeart/2005/8/layout/radial1"/>
    <dgm:cxn modelId="{3A122949-C56A-F14C-8584-3870598E54EA}" type="presParOf" srcId="{E372CAC8-FC87-A340-9C65-85AC67FD08AA}" destId="{19E4CCED-E8AA-414A-9DA3-806056D3E80C}" srcOrd="5" destOrd="0" presId="urn:microsoft.com/office/officeart/2005/8/layout/radial1"/>
    <dgm:cxn modelId="{19A91444-4C88-044A-B524-E944B8552D91}" type="presParOf" srcId="{19E4CCED-E8AA-414A-9DA3-806056D3E80C}" destId="{1A364148-C4E0-E14F-A73F-B32D42473E75}" srcOrd="0" destOrd="0" presId="urn:microsoft.com/office/officeart/2005/8/layout/radial1"/>
    <dgm:cxn modelId="{2FCF5B13-3902-5E43-B69D-6109E58F3FDD}" type="presParOf" srcId="{E372CAC8-FC87-A340-9C65-85AC67FD08AA}" destId="{B85A204D-209E-F846-B7CD-F4FF3EE045C2}" srcOrd="6" destOrd="0" presId="urn:microsoft.com/office/officeart/2005/8/layout/radial1"/>
    <dgm:cxn modelId="{924FA574-CD40-5746-89E7-A27E0E474DF8}" type="presParOf" srcId="{E372CAC8-FC87-A340-9C65-85AC67FD08AA}" destId="{45CF4914-793C-8245-8FB6-604F49975877}" srcOrd="7" destOrd="0" presId="urn:microsoft.com/office/officeart/2005/8/layout/radial1"/>
    <dgm:cxn modelId="{A379B309-66C4-154F-91AA-8F3E6598D933}" type="presParOf" srcId="{45CF4914-793C-8245-8FB6-604F49975877}" destId="{516F050E-3E63-3742-B47C-2F1ADF446CD7}" srcOrd="0" destOrd="0" presId="urn:microsoft.com/office/officeart/2005/8/layout/radial1"/>
    <dgm:cxn modelId="{16B0E9B0-6655-004E-A8A2-5F8EBB5DEC3B}" type="presParOf" srcId="{E372CAC8-FC87-A340-9C65-85AC67FD08AA}" destId="{5025FBBE-9690-5E45-AE58-38F727DF3DCE}" srcOrd="8" destOrd="0" presId="urn:microsoft.com/office/officeart/2005/8/layout/radial1"/>
    <dgm:cxn modelId="{9F0B6FCB-F3FE-F244-87C0-C6F8BDC68BAC}" type="presParOf" srcId="{E372CAC8-FC87-A340-9C65-85AC67FD08AA}" destId="{FC50F240-C83B-8241-80A9-BCA4C2A7DEBD}" srcOrd="9" destOrd="0" presId="urn:microsoft.com/office/officeart/2005/8/layout/radial1"/>
    <dgm:cxn modelId="{E3B3F415-BF71-0940-A50A-8ADB9EE27A85}" type="presParOf" srcId="{FC50F240-C83B-8241-80A9-BCA4C2A7DEBD}" destId="{4EEEB6C2-F5A8-DD41-9845-F88E41A6B2E0}" srcOrd="0" destOrd="0" presId="urn:microsoft.com/office/officeart/2005/8/layout/radial1"/>
    <dgm:cxn modelId="{1688745E-200F-244F-90A8-F999CF117541}" type="presParOf" srcId="{E372CAC8-FC87-A340-9C65-85AC67FD08AA}" destId="{421221F4-4456-1246-A47A-6E25F591839F}" srcOrd="10" destOrd="0" presId="urn:microsoft.com/office/officeart/2005/8/layout/radial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632B28-468C-409E-A485-7032D8758E2E}" type="doc">
      <dgm:prSet loTypeId="urn:microsoft.com/office/officeart/2005/8/layout/process1" loCatId="process" qsTypeId="urn:microsoft.com/office/officeart/2005/8/quickstyle/simple1" qsCatId="simple" csTypeId="urn:microsoft.com/office/officeart/2005/8/colors/accent1_2" csCatId="accent1" phldr="1"/>
      <dgm:spPr/>
    </dgm:pt>
    <dgm:pt modelId="{A61375B7-5462-4F79-931B-8DD35C378201}">
      <dgm:prSet phldrT="[Text]" custT="1"/>
      <dgm:spPr/>
      <dgm:t>
        <a:bodyPr/>
        <a:lstStyle/>
        <a:p>
          <a:r>
            <a:rPr lang="en-GB" sz="2800" dirty="0">
              <a:solidFill>
                <a:schemeClr val="tx1"/>
              </a:solidFill>
            </a:rPr>
            <a:t>Skills and knowledge from a number of different disciplines</a:t>
          </a:r>
        </a:p>
      </dgm:t>
    </dgm:pt>
    <dgm:pt modelId="{FCDA9481-4670-4310-BBBE-DCCE81634865}" type="parTrans" cxnId="{491AD1AC-DC24-41CF-B2B3-0CD485E3F1D1}">
      <dgm:prSet/>
      <dgm:spPr/>
      <dgm:t>
        <a:bodyPr/>
        <a:lstStyle/>
        <a:p>
          <a:endParaRPr lang="en-GB"/>
        </a:p>
      </dgm:t>
    </dgm:pt>
    <dgm:pt modelId="{B3A20348-FCBD-4097-ACE5-59886A578FE2}" type="sibTrans" cxnId="{491AD1AC-DC24-41CF-B2B3-0CD485E3F1D1}">
      <dgm:prSet/>
      <dgm:spPr/>
      <dgm:t>
        <a:bodyPr/>
        <a:lstStyle/>
        <a:p>
          <a:endParaRPr lang="en-GB"/>
        </a:p>
      </dgm:t>
    </dgm:pt>
    <dgm:pt modelId="{FB0A24CE-44FC-45EC-9AB4-4DB353C2208A}">
      <dgm:prSet phldrT="[Text]" custT="1"/>
      <dgm:spPr/>
      <dgm:t>
        <a:bodyPr/>
        <a:lstStyle/>
        <a:p>
          <a:r>
            <a:rPr lang="en-GB" sz="2800" dirty="0">
              <a:solidFill>
                <a:schemeClr val="tx1"/>
              </a:solidFill>
            </a:rPr>
            <a:t>Applied to a single theme, problem or experience</a:t>
          </a:r>
        </a:p>
      </dgm:t>
    </dgm:pt>
    <dgm:pt modelId="{980903EB-2953-44A9-A7DE-4752F1DC8DC2}" type="parTrans" cxnId="{85384A84-9E5A-4082-BD67-173C2BE68C39}">
      <dgm:prSet/>
      <dgm:spPr/>
      <dgm:t>
        <a:bodyPr/>
        <a:lstStyle/>
        <a:p>
          <a:endParaRPr lang="en-GB"/>
        </a:p>
      </dgm:t>
    </dgm:pt>
    <dgm:pt modelId="{FE9EB3EB-D0FA-4ADC-9F1C-E1D2F7EF1F61}" type="sibTrans" cxnId="{85384A84-9E5A-4082-BD67-173C2BE68C39}">
      <dgm:prSet/>
      <dgm:spPr/>
      <dgm:t>
        <a:bodyPr/>
        <a:lstStyle/>
        <a:p>
          <a:endParaRPr lang="en-GB"/>
        </a:p>
      </dgm:t>
    </dgm:pt>
    <dgm:pt modelId="{56BA5894-7BAA-4B87-B1A1-C5FE484F3A9E}">
      <dgm:prSet phldrT="[Text]" custT="1"/>
      <dgm:spPr/>
      <dgm:t>
        <a:bodyPr/>
        <a:lstStyle/>
        <a:p>
          <a:r>
            <a:rPr lang="en-GB" sz="2800" dirty="0">
              <a:solidFill>
                <a:schemeClr val="tx1"/>
              </a:solidFill>
            </a:rPr>
            <a:t>Cross-curricular learning</a:t>
          </a:r>
        </a:p>
      </dgm:t>
    </dgm:pt>
    <dgm:pt modelId="{6821519A-28A8-4F0E-B0FC-C77D1840B86C}" type="parTrans" cxnId="{B2F6DEC3-DF83-4EA5-A78A-0A7984AAE446}">
      <dgm:prSet/>
      <dgm:spPr/>
      <dgm:t>
        <a:bodyPr/>
        <a:lstStyle/>
        <a:p>
          <a:endParaRPr lang="en-GB"/>
        </a:p>
      </dgm:t>
    </dgm:pt>
    <dgm:pt modelId="{52EE8FF5-849B-45EC-8CDC-06742E5529DD}" type="sibTrans" cxnId="{B2F6DEC3-DF83-4EA5-A78A-0A7984AAE446}">
      <dgm:prSet/>
      <dgm:spPr/>
      <dgm:t>
        <a:bodyPr/>
        <a:lstStyle/>
        <a:p>
          <a:endParaRPr lang="en-GB"/>
        </a:p>
      </dgm:t>
    </dgm:pt>
    <dgm:pt modelId="{58F10602-E87D-4B70-A7B8-415445E62066}" type="pres">
      <dgm:prSet presAssocID="{F5632B28-468C-409E-A485-7032D8758E2E}" presName="Name0" presStyleCnt="0">
        <dgm:presLayoutVars>
          <dgm:dir/>
          <dgm:resizeHandles val="exact"/>
        </dgm:presLayoutVars>
      </dgm:prSet>
      <dgm:spPr/>
    </dgm:pt>
    <dgm:pt modelId="{EE702300-B73F-4EA8-B5E9-71C603E10A84}" type="pres">
      <dgm:prSet presAssocID="{A61375B7-5462-4F79-931B-8DD35C378201}" presName="node" presStyleLbl="node1" presStyleIdx="0" presStyleCnt="3">
        <dgm:presLayoutVars>
          <dgm:bulletEnabled val="1"/>
        </dgm:presLayoutVars>
      </dgm:prSet>
      <dgm:spPr/>
    </dgm:pt>
    <dgm:pt modelId="{DA886513-60B4-4644-A5FC-6A6E83C3E01B}" type="pres">
      <dgm:prSet presAssocID="{B3A20348-FCBD-4097-ACE5-59886A578FE2}" presName="sibTrans" presStyleLbl="sibTrans2D1" presStyleIdx="0" presStyleCnt="2"/>
      <dgm:spPr/>
    </dgm:pt>
    <dgm:pt modelId="{D58CD178-4D42-409F-9EAF-863A01B53B3A}" type="pres">
      <dgm:prSet presAssocID="{B3A20348-FCBD-4097-ACE5-59886A578FE2}" presName="connectorText" presStyleLbl="sibTrans2D1" presStyleIdx="0" presStyleCnt="2"/>
      <dgm:spPr/>
    </dgm:pt>
    <dgm:pt modelId="{1DE16B68-A326-4A1D-BFF0-E48A1BEAC2C5}" type="pres">
      <dgm:prSet presAssocID="{FB0A24CE-44FC-45EC-9AB4-4DB353C2208A}" presName="node" presStyleLbl="node1" presStyleIdx="1" presStyleCnt="3" custLinFactNeighborX="-8106" custLinFactNeighborY="14">
        <dgm:presLayoutVars>
          <dgm:bulletEnabled val="1"/>
        </dgm:presLayoutVars>
      </dgm:prSet>
      <dgm:spPr/>
    </dgm:pt>
    <dgm:pt modelId="{337A8521-5E94-4CE6-B2C8-AC0F142307B7}" type="pres">
      <dgm:prSet presAssocID="{FE9EB3EB-D0FA-4ADC-9F1C-E1D2F7EF1F61}" presName="sibTrans" presStyleLbl="sibTrans2D1" presStyleIdx="1" presStyleCnt="2"/>
      <dgm:spPr/>
    </dgm:pt>
    <dgm:pt modelId="{061BCE5F-4B9C-45E2-BE55-EFE5D636B54F}" type="pres">
      <dgm:prSet presAssocID="{FE9EB3EB-D0FA-4ADC-9F1C-E1D2F7EF1F61}" presName="connectorText" presStyleLbl="sibTrans2D1" presStyleIdx="1" presStyleCnt="2"/>
      <dgm:spPr/>
    </dgm:pt>
    <dgm:pt modelId="{F7BF1CD8-42CB-4A3F-9215-79FC95AB3DFA}" type="pres">
      <dgm:prSet presAssocID="{56BA5894-7BAA-4B87-B1A1-C5FE484F3A9E}" presName="node" presStyleLbl="node1" presStyleIdx="2" presStyleCnt="3">
        <dgm:presLayoutVars>
          <dgm:bulletEnabled val="1"/>
        </dgm:presLayoutVars>
      </dgm:prSet>
      <dgm:spPr/>
    </dgm:pt>
  </dgm:ptLst>
  <dgm:cxnLst>
    <dgm:cxn modelId="{F1635711-07C6-4E31-A487-3079BAD1D5D7}" type="presOf" srcId="{B3A20348-FCBD-4097-ACE5-59886A578FE2}" destId="{DA886513-60B4-4644-A5FC-6A6E83C3E01B}" srcOrd="0" destOrd="0" presId="urn:microsoft.com/office/officeart/2005/8/layout/process1"/>
    <dgm:cxn modelId="{A8542830-70EC-4578-9897-FD5C6CBFD3B4}" type="presOf" srcId="{FE9EB3EB-D0FA-4ADC-9F1C-E1D2F7EF1F61}" destId="{337A8521-5E94-4CE6-B2C8-AC0F142307B7}" srcOrd="0" destOrd="0" presId="urn:microsoft.com/office/officeart/2005/8/layout/process1"/>
    <dgm:cxn modelId="{B1CEBE3E-DCD8-48CA-9BF7-24E7C043F7C7}" type="presOf" srcId="{A61375B7-5462-4F79-931B-8DD35C378201}" destId="{EE702300-B73F-4EA8-B5E9-71C603E10A84}" srcOrd="0" destOrd="0" presId="urn:microsoft.com/office/officeart/2005/8/layout/process1"/>
    <dgm:cxn modelId="{8389FE5D-CA37-4668-BAF6-C163FFB38DDC}" type="presOf" srcId="{F5632B28-468C-409E-A485-7032D8758E2E}" destId="{58F10602-E87D-4B70-A7B8-415445E62066}" srcOrd="0" destOrd="0" presId="urn:microsoft.com/office/officeart/2005/8/layout/process1"/>
    <dgm:cxn modelId="{85384A84-9E5A-4082-BD67-173C2BE68C39}" srcId="{F5632B28-468C-409E-A485-7032D8758E2E}" destId="{FB0A24CE-44FC-45EC-9AB4-4DB353C2208A}" srcOrd="1" destOrd="0" parTransId="{980903EB-2953-44A9-A7DE-4752F1DC8DC2}" sibTransId="{FE9EB3EB-D0FA-4ADC-9F1C-E1D2F7EF1F61}"/>
    <dgm:cxn modelId="{4E59059B-F47B-407E-9F16-22B106489D59}" type="presOf" srcId="{B3A20348-FCBD-4097-ACE5-59886A578FE2}" destId="{D58CD178-4D42-409F-9EAF-863A01B53B3A}" srcOrd="1" destOrd="0" presId="urn:microsoft.com/office/officeart/2005/8/layout/process1"/>
    <dgm:cxn modelId="{39F204A6-78A3-4CF1-87D1-27DCA1E44B0B}" type="presOf" srcId="{FB0A24CE-44FC-45EC-9AB4-4DB353C2208A}" destId="{1DE16B68-A326-4A1D-BFF0-E48A1BEAC2C5}" srcOrd="0" destOrd="0" presId="urn:microsoft.com/office/officeart/2005/8/layout/process1"/>
    <dgm:cxn modelId="{491AD1AC-DC24-41CF-B2B3-0CD485E3F1D1}" srcId="{F5632B28-468C-409E-A485-7032D8758E2E}" destId="{A61375B7-5462-4F79-931B-8DD35C378201}" srcOrd="0" destOrd="0" parTransId="{FCDA9481-4670-4310-BBBE-DCCE81634865}" sibTransId="{B3A20348-FCBD-4097-ACE5-59886A578FE2}"/>
    <dgm:cxn modelId="{975C2BB7-D383-4B01-BE05-C89DD5F87757}" type="presOf" srcId="{56BA5894-7BAA-4B87-B1A1-C5FE484F3A9E}" destId="{F7BF1CD8-42CB-4A3F-9215-79FC95AB3DFA}" srcOrd="0" destOrd="0" presId="urn:microsoft.com/office/officeart/2005/8/layout/process1"/>
    <dgm:cxn modelId="{B2F6DEC3-DF83-4EA5-A78A-0A7984AAE446}" srcId="{F5632B28-468C-409E-A485-7032D8758E2E}" destId="{56BA5894-7BAA-4B87-B1A1-C5FE484F3A9E}" srcOrd="2" destOrd="0" parTransId="{6821519A-28A8-4F0E-B0FC-C77D1840B86C}" sibTransId="{52EE8FF5-849B-45EC-8CDC-06742E5529DD}"/>
    <dgm:cxn modelId="{075821E3-EAAE-4192-901F-A5BF732A01EF}" type="presOf" srcId="{FE9EB3EB-D0FA-4ADC-9F1C-E1D2F7EF1F61}" destId="{061BCE5F-4B9C-45E2-BE55-EFE5D636B54F}" srcOrd="1" destOrd="0" presId="urn:microsoft.com/office/officeart/2005/8/layout/process1"/>
    <dgm:cxn modelId="{714D8C1D-3BB2-4D03-AB23-CDA5C7592127}" type="presParOf" srcId="{58F10602-E87D-4B70-A7B8-415445E62066}" destId="{EE702300-B73F-4EA8-B5E9-71C603E10A84}" srcOrd="0" destOrd="0" presId="urn:microsoft.com/office/officeart/2005/8/layout/process1"/>
    <dgm:cxn modelId="{3876C395-2602-4249-B0BF-4621C6469F96}" type="presParOf" srcId="{58F10602-E87D-4B70-A7B8-415445E62066}" destId="{DA886513-60B4-4644-A5FC-6A6E83C3E01B}" srcOrd="1" destOrd="0" presId="urn:microsoft.com/office/officeart/2005/8/layout/process1"/>
    <dgm:cxn modelId="{459B6362-9325-46BC-8159-5DC28CE08952}" type="presParOf" srcId="{DA886513-60B4-4644-A5FC-6A6E83C3E01B}" destId="{D58CD178-4D42-409F-9EAF-863A01B53B3A}" srcOrd="0" destOrd="0" presId="urn:microsoft.com/office/officeart/2005/8/layout/process1"/>
    <dgm:cxn modelId="{3437DE0A-CA8C-498D-AE52-CB45E5017FE6}" type="presParOf" srcId="{58F10602-E87D-4B70-A7B8-415445E62066}" destId="{1DE16B68-A326-4A1D-BFF0-E48A1BEAC2C5}" srcOrd="2" destOrd="0" presId="urn:microsoft.com/office/officeart/2005/8/layout/process1"/>
    <dgm:cxn modelId="{43BD3B58-B7B4-4A97-A04B-25F4F0F8FFAA}" type="presParOf" srcId="{58F10602-E87D-4B70-A7B8-415445E62066}" destId="{337A8521-5E94-4CE6-B2C8-AC0F142307B7}" srcOrd="3" destOrd="0" presId="urn:microsoft.com/office/officeart/2005/8/layout/process1"/>
    <dgm:cxn modelId="{093249AD-FB49-45E8-B3B4-592F7673D3F8}" type="presParOf" srcId="{337A8521-5E94-4CE6-B2C8-AC0F142307B7}" destId="{061BCE5F-4B9C-45E2-BE55-EFE5D636B54F}" srcOrd="0" destOrd="0" presId="urn:microsoft.com/office/officeart/2005/8/layout/process1"/>
    <dgm:cxn modelId="{60018349-D3D5-44DB-9BB0-C5B3F96AECA1}" type="presParOf" srcId="{58F10602-E87D-4B70-A7B8-415445E62066}" destId="{F7BF1CD8-42CB-4A3F-9215-79FC95AB3DFA}" srcOrd="4" destOrd="0" presId="urn:microsoft.com/office/officeart/2005/8/layout/process1"/>
  </dgm:cxnLst>
  <dgm:bg/>
  <dgm:whole/>
  <dgm:extLst>
    <a:ext uri="http://schemas.microsoft.com/office/drawing/2008/diagram">
      <dsp:dataModelExt xmlns:dsp="http://schemas.microsoft.com/office/drawing/2008/diagram" relId="rId2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984EF-1B87-9248-9B4D-F046B9F339FD}">
      <dsp:nvSpPr>
        <dsp:cNvPr id="0" name=""/>
        <dsp:cNvSpPr/>
      </dsp:nvSpPr>
      <dsp:spPr>
        <a:xfrm>
          <a:off x="5090409" y="2525960"/>
          <a:ext cx="1938164" cy="1938164"/>
        </a:xfrm>
        <a:prstGeom prst="ellipse">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rgbClr val="000000"/>
              </a:solidFill>
            </a:rPr>
            <a:t>Effective cross curricular learning</a:t>
          </a:r>
        </a:p>
      </dsp:txBody>
      <dsp:txXfrm>
        <a:off x="5374247" y="2809798"/>
        <a:ext cx="1370488" cy="1370488"/>
      </dsp:txXfrm>
    </dsp:sp>
    <dsp:sp modelId="{A6A0E5BB-4168-4442-8F66-D2683A6E97CD}">
      <dsp:nvSpPr>
        <dsp:cNvPr id="0" name=""/>
        <dsp:cNvSpPr/>
      </dsp:nvSpPr>
      <dsp:spPr>
        <a:xfrm rot="16200000">
          <a:off x="5768420" y="2220584"/>
          <a:ext cx="582142" cy="28608"/>
        </a:xfrm>
        <a:custGeom>
          <a:avLst/>
          <a:gdLst/>
          <a:ahLst/>
          <a:cxnLst/>
          <a:rect l="0" t="0" r="0" b="0"/>
          <a:pathLst>
            <a:path>
              <a:moveTo>
                <a:pt x="0" y="14304"/>
              </a:moveTo>
              <a:lnTo>
                <a:pt x="582142" y="1430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44938" y="2220335"/>
        <a:ext cx="29107" cy="29107"/>
      </dsp:txXfrm>
    </dsp:sp>
    <dsp:sp modelId="{A6F00D01-74FB-0C4D-9219-F175DAF50FAC}">
      <dsp:nvSpPr>
        <dsp:cNvPr id="0" name=""/>
        <dsp:cNvSpPr/>
      </dsp:nvSpPr>
      <dsp:spPr>
        <a:xfrm>
          <a:off x="4519261" y="5652"/>
          <a:ext cx="3080460" cy="1938164"/>
        </a:xfrm>
        <a:prstGeom prst="ellipse">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Good planning and </a:t>
          </a:r>
          <a:r>
            <a:rPr lang="en-US" sz="2000" kern="1200" dirty="0">
              <a:solidFill>
                <a:srgbClr val="000000"/>
              </a:solidFill>
            </a:rPr>
            <a:t>organization</a:t>
          </a:r>
          <a:r>
            <a:rPr lang="en-US" sz="1800" kern="1200" dirty="0">
              <a:solidFill>
                <a:srgbClr val="000000"/>
              </a:solidFill>
            </a:rPr>
            <a:t> from the educator.</a:t>
          </a:r>
        </a:p>
      </dsp:txBody>
      <dsp:txXfrm>
        <a:off x="4970384" y="289490"/>
        <a:ext cx="2178214" cy="1370488"/>
      </dsp:txXfrm>
    </dsp:sp>
    <dsp:sp modelId="{7ABC2435-E2E3-AC4B-B4CE-C010F984670E}">
      <dsp:nvSpPr>
        <dsp:cNvPr id="0" name=""/>
        <dsp:cNvSpPr/>
      </dsp:nvSpPr>
      <dsp:spPr>
        <a:xfrm rot="20520000">
          <a:off x="6977336" y="3157234"/>
          <a:ext cx="155593" cy="28608"/>
        </a:xfrm>
        <a:custGeom>
          <a:avLst/>
          <a:gdLst/>
          <a:ahLst/>
          <a:cxnLst/>
          <a:rect l="0" t="0" r="0" b="0"/>
          <a:pathLst>
            <a:path>
              <a:moveTo>
                <a:pt x="0" y="14304"/>
              </a:moveTo>
              <a:lnTo>
                <a:pt x="155593" y="1430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51242" y="3167649"/>
        <a:ext cx="7779" cy="7779"/>
      </dsp:txXfrm>
    </dsp:sp>
    <dsp:sp modelId="{85F23CEC-F22E-1745-AD6B-03D62D5A7D8D}">
      <dsp:nvSpPr>
        <dsp:cNvPr id="0" name=""/>
        <dsp:cNvSpPr/>
      </dsp:nvSpPr>
      <dsp:spPr>
        <a:xfrm>
          <a:off x="7037235" y="1497845"/>
          <a:ext cx="2838422" cy="2436757"/>
        </a:xfrm>
        <a:prstGeom prst="ellipse">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Children having raised motivation, interest and standards.</a:t>
          </a:r>
        </a:p>
      </dsp:txBody>
      <dsp:txXfrm>
        <a:off x="7452912" y="1854700"/>
        <a:ext cx="2007068" cy="1723047"/>
      </dsp:txXfrm>
    </dsp:sp>
    <dsp:sp modelId="{71C9D07B-0552-4748-A698-17764339C666}">
      <dsp:nvSpPr>
        <dsp:cNvPr id="0" name=""/>
        <dsp:cNvSpPr/>
      </dsp:nvSpPr>
      <dsp:spPr>
        <a:xfrm rot="3240000">
          <a:off x="6528507" y="4462173"/>
          <a:ext cx="488076" cy="28608"/>
        </a:xfrm>
        <a:custGeom>
          <a:avLst/>
          <a:gdLst/>
          <a:ahLst/>
          <a:cxnLst/>
          <a:rect l="0" t="0" r="0" b="0"/>
          <a:pathLst>
            <a:path>
              <a:moveTo>
                <a:pt x="0" y="14304"/>
              </a:moveTo>
              <a:lnTo>
                <a:pt x="488076" y="1430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60344" y="4464275"/>
        <a:ext cx="24403" cy="24403"/>
      </dsp:txXfrm>
    </dsp:sp>
    <dsp:sp modelId="{3A0CB0C2-0D43-D243-B8DA-4B5FB04EC264}">
      <dsp:nvSpPr>
        <dsp:cNvPr id="0" name=""/>
        <dsp:cNvSpPr/>
      </dsp:nvSpPr>
      <dsp:spPr>
        <a:xfrm>
          <a:off x="6184524" y="4564931"/>
          <a:ext cx="2712732" cy="1938164"/>
        </a:xfrm>
        <a:prstGeom prst="ellipse">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Knowledge of </a:t>
          </a:r>
          <a:r>
            <a:rPr lang="en-US" sz="2000" kern="1200" dirty="0">
              <a:solidFill>
                <a:srgbClr val="000000"/>
              </a:solidFill>
            </a:rPr>
            <a:t>cross-curricular</a:t>
          </a:r>
          <a:r>
            <a:rPr lang="en-US" sz="1800" kern="1200" dirty="0">
              <a:solidFill>
                <a:srgbClr val="000000"/>
              </a:solidFill>
            </a:rPr>
            <a:t> pedagogical principles </a:t>
          </a:r>
        </a:p>
      </dsp:txBody>
      <dsp:txXfrm>
        <a:off x="6581794" y="4848769"/>
        <a:ext cx="1918192" cy="1370488"/>
      </dsp:txXfrm>
    </dsp:sp>
    <dsp:sp modelId="{E5140F3F-9AEF-7E41-89FC-62919A8B0B0D}">
      <dsp:nvSpPr>
        <dsp:cNvPr id="0" name=""/>
        <dsp:cNvSpPr/>
      </dsp:nvSpPr>
      <dsp:spPr>
        <a:xfrm rot="7560000">
          <a:off x="5116491" y="4454992"/>
          <a:ext cx="470325" cy="28608"/>
        </a:xfrm>
        <a:custGeom>
          <a:avLst/>
          <a:gdLst/>
          <a:ahLst/>
          <a:cxnLst/>
          <a:rect l="0" t="0" r="0" b="0"/>
          <a:pathLst>
            <a:path>
              <a:moveTo>
                <a:pt x="0" y="14304"/>
              </a:moveTo>
              <a:lnTo>
                <a:pt x="470325" y="14304"/>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5339896" y="4457539"/>
        <a:ext cx="23516" cy="23516"/>
      </dsp:txXfrm>
    </dsp:sp>
    <dsp:sp modelId="{B83AC2DF-B4DE-364E-BC62-F947D45898F4}">
      <dsp:nvSpPr>
        <dsp:cNvPr id="0" name=""/>
        <dsp:cNvSpPr/>
      </dsp:nvSpPr>
      <dsp:spPr>
        <a:xfrm>
          <a:off x="3103894" y="4564931"/>
          <a:ext cx="2948394" cy="1938164"/>
        </a:xfrm>
        <a:prstGeom prst="ellipse">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Teacher having base of competent </a:t>
          </a:r>
          <a:r>
            <a:rPr lang="en-US" sz="2000" kern="1200" dirty="0">
              <a:solidFill>
                <a:srgbClr val="000000"/>
              </a:solidFill>
            </a:rPr>
            <a:t>subject</a:t>
          </a:r>
          <a:r>
            <a:rPr lang="en-US" sz="1800" kern="1200" dirty="0">
              <a:solidFill>
                <a:srgbClr val="000000"/>
              </a:solidFill>
            </a:rPr>
            <a:t> knowledge</a:t>
          </a:r>
        </a:p>
      </dsp:txBody>
      <dsp:txXfrm>
        <a:off x="3535676" y="4848769"/>
        <a:ext cx="2084830" cy="1370488"/>
      </dsp:txXfrm>
    </dsp:sp>
    <dsp:sp modelId="{6E8D1463-8707-E24A-A8ED-8CDD0C4B5779}">
      <dsp:nvSpPr>
        <dsp:cNvPr id="0" name=""/>
        <dsp:cNvSpPr/>
      </dsp:nvSpPr>
      <dsp:spPr>
        <a:xfrm rot="11880000">
          <a:off x="4940898" y="3150082"/>
          <a:ext cx="201881" cy="28608"/>
        </a:xfrm>
        <a:custGeom>
          <a:avLst/>
          <a:gdLst/>
          <a:ahLst/>
          <a:cxnLst/>
          <a:rect l="0" t="0" r="0" b="0"/>
          <a:pathLst>
            <a:path>
              <a:moveTo>
                <a:pt x="0" y="14304"/>
              </a:moveTo>
              <a:lnTo>
                <a:pt x="201881" y="14304"/>
              </a:lnTo>
            </a:path>
          </a:pathLst>
        </a:custGeom>
        <a:noFill/>
        <a:ln w="25400" cap="flat" cmpd="sng" algn="ctr">
          <a:solidFill>
            <a:srgbClr val="000000"/>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solidFill>
              <a:srgbClr val="000000"/>
            </a:solidFill>
          </a:endParaRPr>
        </a:p>
      </dsp:txBody>
      <dsp:txXfrm rot="10800000">
        <a:off x="5036792" y="3159340"/>
        <a:ext cx="10094" cy="10094"/>
      </dsp:txXfrm>
    </dsp:sp>
    <dsp:sp modelId="{CA89415D-7CB1-8540-948C-D00F08EB822A}">
      <dsp:nvSpPr>
        <dsp:cNvPr id="0" name=""/>
        <dsp:cNvSpPr/>
      </dsp:nvSpPr>
      <dsp:spPr>
        <a:xfrm>
          <a:off x="2319000" y="1307847"/>
          <a:ext cx="2687071" cy="2816754"/>
        </a:xfrm>
        <a:prstGeom prst="ellipse">
          <a:avLst/>
        </a:prstGeom>
        <a:solidFill>
          <a:schemeClr val="bg1"/>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rgbClr val="000000"/>
              </a:solidFill>
            </a:rPr>
            <a:t>Effective use of additional </a:t>
          </a:r>
          <a:r>
            <a:rPr lang="en-US" sz="2000" kern="1200" dirty="0">
              <a:solidFill>
                <a:srgbClr val="000000"/>
              </a:solidFill>
            </a:rPr>
            <a:t>adults</a:t>
          </a:r>
          <a:r>
            <a:rPr lang="en-US" sz="1800" kern="1200" dirty="0">
              <a:solidFill>
                <a:srgbClr val="000000"/>
              </a:solidFill>
            </a:rPr>
            <a:t> to enhance learning experiences </a:t>
          </a:r>
        </a:p>
      </dsp:txBody>
      <dsp:txXfrm>
        <a:off x="2712512" y="1720351"/>
        <a:ext cx="1900047" cy="19917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0E614-9E58-014F-9BBF-408DB7B21357}">
      <dsp:nvSpPr>
        <dsp:cNvPr id="0" name=""/>
        <dsp:cNvSpPr/>
      </dsp:nvSpPr>
      <dsp:spPr>
        <a:xfrm>
          <a:off x="1476079" y="1659603"/>
          <a:ext cx="3596085" cy="2211794"/>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US" sz="3000" kern="1200" dirty="0">
              <a:solidFill>
                <a:schemeClr val="bg1"/>
              </a:solidFill>
            </a:rPr>
            <a:t>Enhanced </a:t>
          </a:r>
          <a:r>
            <a:rPr lang="en-US" sz="3200" kern="1200" dirty="0">
              <a:solidFill>
                <a:schemeClr val="bg1"/>
              </a:solidFill>
            </a:rPr>
            <a:t>Subject</a:t>
          </a:r>
          <a:r>
            <a:rPr lang="en-US" sz="3000" kern="1200" dirty="0">
              <a:solidFill>
                <a:schemeClr val="bg1"/>
              </a:solidFill>
            </a:rPr>
            <a:t> A (History)</a:t>
          </a:r>
        </a:p>
      </dsp:txBody>
      <dsp:txXfrm>
        <a:off x="2002713" y="1983513"/>
        <a:ext cx="2542817" cy="1563974"/>
      </dsp:txXfrm>
    </dsp:sp>
    <dsp:sp modelId="{8316B7B9-BEFA-4548-AA36-183681E4290D}">
      <dsp:nvSpPr>
        <dsp:cNvPr id="0" name=""/>
        <dsp:cNvSpPr/>
      </dsp:nvSpPr>
      <dsp:spPr>
        <a:xfrm rot="3180058">
          <a:off x="3816507" y="4173513"/>
          <a:ext cx="1073255" cy="47874"/>
        </a:xfrm>
        <a:custGeom>
          <a:avLst/>
          <a:gdLst/>
          <a:ahLst/>
          <a:cxnLst/>
          <a:rect l="0" t="0" r="0" b="0"/>
          <a:pathLst>
            <a:path>
              <a:moveTo>
                <a:pt x="0" y="23937"/>
              </a:moveTo>
              <a:lnTo>
                <a:pt x="1073255" y="2393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26303" y="4170619"/>
        <a:ext cx="53662" cy="53662"/>
      </dsp:txXfrm>
    </dsp:sp>
    <dsp:sp modelId="{CF4C619C-2FD4-F44D-9169-8596FEDC2367}">
      <dsp:nvSpPr>
        <dsp:cNvPr id="0" name=""/>
        <dsp:cNvSpPr/>
      </dsp:nvSpPr>
      <dsp:spPr>
        <a:xfrm>
          <a:off x="4330236" y="4451146"/>
          <a:ext cx="1737029" cy="1737029"/>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bg1"/>
              </a:solidFill>
            </a:rPr>
            <a:t>Subject B (</a:t>
          </a:r>
          <a:r>
            <a:rPr lang="en-US" sz="2400" kern="1200" dirty="0">
              <a:solidFill>
                <a:schemeClr val="bg1"/>
              </a:solidFill>
            </a:rPr>
            <a:t>PSE</a:t>
          </a:r>
          <a:r>
            <a:rPr lang="en-US" sz="2000" kern="1200" dirty="0">
              <a:solidFill>
                <a:schemeClr val="bg1"/>
              </a:solidFill>
            </a:rPr>
            <a:t>)</a:t>
          </a:r>
        </a:p>
      </dsp:txBody>
      <dsp:txXfrm>
        <a:off x="4584618" y="4705528"/>
        <a:ext cx="1228265" cy="1228265"/>
      </dsp:txXfrm>
    </dsp:sp>
    <dsp:sp modelId="{5753B31F-2031-584A-BE49-1F5772A7DA87}">
      <dsp:nvSpPr>
        <dsp:cNvPr id="0" name=""/>
        <dsp:cNvSpPr/>
      </dsp:nvSpPr>
      <dsp:spPr>
        <a:xfrm rot="5411265">
          <a:off x="2931089" y="4185756"/>
          <a:ext cx="676599" cy="47874"/>
        </a:xfrm>
        <a:custGeom>
          <a:avLst/>
          <a:gdLst/>
          <a:ahLst/>
          <a:cxnLst/>
          <a:rect l="0" t="0" r="0" b="0"/>
          <a:pathLst>
            <a:path>
              <a:moveTo>
                <a:pt x="0" y="23937"/>
              </a:moveTo>
              <a:lnTo>
                <a:pt x="676599" y="23937"/>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252474" y="4192778"/>
        <a:ext cx="33829" cy="33829"/>
      </dsp:txXfrm>
    </dsp:sp>
    <dsp:sp modelId="{214A4DAB-69FE-364E-8B06-00A361A71BDC}">
      <dsp:nvSpPr>
        <dsp:cNvPr id="0" name=""/>
        <dsp:cNvSpPr/>
      </dsp:nvSpPr>
      <dsp:spPr>
        <a:xfrm>
          <a:off x="2396920" y="4547986"/>
          <a:ext cx="1737029" cy="1737029"/>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Subject A (History)</a:t>
          </a:r>
        </a:p>
      </dsp:txBody>
      <dsp:txXfrm>
        <a:off x="2651302" y="4802368"/>
        <a:ext cx="1228265" cy="1228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8D08F3-7558-E846-A82C-60D3D0C64F7F}">
      <dsp:nvSpPr>
        <dsp:cNvPr id="0" name=""/>
        <dsp:cNvSpPr/>
      </dsp:nvSpPr>
      <dsp:spPr>
        <a:xfrm>
          <a:off x="3205252" y="2204633"/>
          <a:ext cx="1659385" cy="1659385"/>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a:solidFill>
                <a:schemeClr val="bg1"/>
              </a:solidFill>
            </a:rPr>
            <a:t>Theme Based (Space)</a:t>
          </a:r>
        </a:p>
      </dsp:txBody>
      <dsp:txXfrm>
        <a:off x="3448263" y="2447644"/>
        <a:ext cx="1173363" cy="1173363"/>
      </dsp:txXfrm>
    </dsp:sp>
    <dsp:sp modelId="{D27E0EEA-9847-8640-A4E7-64C7013900D3}">
      <dsp:nvSpPr>
        <dsp:cNvPr id="0" name=""/>
        <dsp:cNvSpPr/>
      </dsp:nvSpPr>
      <dsp:spPr>
        <a:xfrm rot="16200000">
          <a:off x="3882425" y="2033473"/>
          <a:ext cx="305040" cy="37279"/>
        </a:xfrm>
        <a:custGeom>
          <a:avLst/>
          <a:gdLst/>
          <a:ahLst/>
          <a:cxnLst/>
          <a:rect l="0" t="0" r="0" b="0"/>
          <a:pathLst>
            <a:path>
              <a:moveTo>
                <a:pt x="0" y="18639"/>
              </a:moveTo>
              <a:lnTo>
                <a:pt x="305040" y="1863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27319" y="2044487"/>
        <a:ext cx="15252" cy="15252"/>
      </dsp:txXfrm>
    </dsp:sp>
    <dsp:sp modelId="{EFA8B310-A714-3844-A310-47C9DE186F8B}">
      <dsp:nvSpPr>
        <dsp:cNvPr id="0" name=""/>
        <dsp:cNvSpPr/>
      </dsp:nvSpPr>
      <dsp:spPr>
        <a:xfrm>
          <a:off x="2992951" y="-150577"/>
          <a:ext cx="2083989" cy="2050171"/>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chemeClr val="bg1"/>
              </a:solidFill>
            </a:rPr>
            <a:t>ICT- Planets Database</a:t>
          </a:r>
          <a:r>
            <a:rPr lang="en-US" sz="900" kern="1200" dirty="0">
              <a:solidFill>
                <a:schemeClr val="bg1"/>
              </a:solidFill>
            </a:rPr>
            <a:t>.</a:t>
          </a:r>
        </a:p>
      </dsp:txBody>
      <dsp:txXfrm>
        <a:off x="3298144" y="149664"/>
        <a:ext cx="1473603" cy="1449689"/>
      </dsp:txXfrm>
    </dsp:sp>
    <dsp:sp modelId="{2F4E8E12-F094-6B44-9F77-32CE862F6D88}">
      <dsp:nvSpPr>
        <dsp:cNvPr id="0" name=""/>
        <dsp:cNvSpPr/>
      </dsp:nvSpPr>
      <dsp:spPr>
        <a:xfrm rot="20520000">
          <a:off x="4814456" y="2698847"/>
          <a:ext cx="391238" cy="37279"/>
        </a:xfrm>
        <a:custGeom>
          <a:avLst/>
          <a:gdLst/>
          <a:ahLst/>
          <a:cxnLst/>
          <a:rect l="0" t="0" r="0" b="0"/>
          <a:pathLst>
            <a:path>
              <a:moveTo>
                <a:pt x="0" y="18639"/>
              </a:moveTo>
              <a:lnTo>
                <a:pt x="391238" y="1863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00294" y="2707706"/>
        <a:ext cx="19561" cy="19561"/>
      </dsp:txXfrm>
    </dsp:sp>
    <dsp:sp modelId="{339127B4-7A5C-0542-9595-FC36095986CD}">
      <dsp:nvSpPr>
        <dsp:cNvPr id="0" name=""/>
        <dsp:cNvSpPr/>
      </dsp:nvSpPr>
      <dsp:spPr>
        <a:xfrm>
          <a:off x="5165184" y="1236283"/>
          <a:ext cx="1847742" cy="2261244"/>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rPr>
            <a:t>History- Historical figures (Neil Armstrong</a:t>
          </a:r>
          <a:r>
            <a:rPr lang="en-US" sz="1400" kern="1200" dirty="0">
              <a:solidFill>
                <a:schemeClr val="bg1"/>
              </a:solidFill>
            </a:rPr>
            <a:t>)</a:t>
          </a:r>
          <a:r>
            <a:rPr lang="en-US" sz="1300" kern="1200" dirty="0">
              <a:solidFill>
                <a:schemeClr val="bg1"/>
              </a:solidFill>
            </a:rPr>
            <a:t>.</a:t>
          </a:r>
        </a:p>
      </dsp:txBody>
      <dsp:txXfrm>
        <a:off x="5435780" y="1567435"/>
        <a:ext cx="1306550" cy="1598940"/>
      </dsp:txXfrm>
    </dsp:sp>
    <dsp:sp modelId="{19E4CCED-E8AA-414A-9DA3-806056D3E80C}">
      <dsp:nvSpPr>
        <dsp:cNvPr id="0" name=""/>
        <dsp:cNvSpPr/>
      </dsp:nvSpPr>
      <dsp:spPr>
        <a:xfrm rot="3240000">
          <a:off x="4449642" y="3830162"/>
          <a:ext cx="354108" cy="37279"/>
        </a:xfrm>
        <a:custGeom>
          <a:avLst/>
          <a:gdLst/>
          <a:ahLst/>
          <a:cxnLst/>
          <a:rect l="0" t="0" r="0" b="0"/>
          <a:pathLst>
            <a:path>
              <a:moveTo>
                <a:pt x="0" y="18639"/>
              </a:moveTo>
              <a:lnTo>
                <a:pt x="354108" y="1863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17844" y="3839949"/>
        <a:ext cx="17705" cy="17705"/>
      </dsp:txXfrm>
    </dsp:sp>
    <dsp:sp modelId="{B85A204D-209E-F846-B7CD-F4FF3EE045C2}">
      <dsp:nvSpPr>
        <dsp:cNvPr id="0" name=""/>
        <dsp:cNvSpPr/>
      </dsp:nvSpPr>
      <dsp:spPr>
        <a:xfrm>
          <a:off x="4217176" y="3852118"/>
          <a:ext cx="2174558" cy="1859076"/>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rPr>
            <a:t>DT- Build a rocket</a:t>
          </a:r>
          <a:r>
            <a:rPr lang="en-US" sz="1600" kern="1200" dirty="0">
              <a:solidFill>
                <a:schemeClr val="bg1"/>
              </a:solidFill>
            </a:rPr>
            <a:t>.</a:t>
          </a:r>
        </a:p>
      </dsp:txBody>
      <dsp:txXfrm>
        <a:off x="4535633" y="4124373"/>
        <a:ext cx="1537644" cy="1314566"/>
      </dsp:txXfrm>
    </dsp:sp>
    <dsp:sp modelId="{45CF4914-793C-8245-8FB6-604F49975877}">
      <dsp:nvSpPr>
        <dsp:cNvPr id="0" name=""/>
        <dsp:cNvSpPr/>
      </dsp:nvSpPr>
      <dsp:spPr>
        <a:xfrm rot="7560000">
          <a:off x="3294073" y="3815929"/>
          <a:ext cx="318923" cy="37279"/>
        </a:xfrm>
        <a:custGeom>
          <a:avLst/>
          <a:gdLst/>
          <a:ahLst/>
          <a:cxnLst/>
          <a:rect l="0" t="0" r="0" b="0"/>
          <a:pathLst>
            <a:path>
              <a:moveTo>
                <a:pt x="0" y="18639"/>
              </a:moveTo>
              <a:lnTo>
                <a:pt x="318923" y="1863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445562" y="3826596"/>
        <a:ext cx="15946" cy="15946"/>
      </dsp:txXfrm>
    </dsp:sp>
    <dsp:sp modelId="{5025FBBE-9690-5E45-AE58-38F727DF3DCE}">
      <dsp:nvSpPr>
        <dsp:cNvPr id="0" name=""/>
        <dsp:cNvSpPr/>
      </dsp:nvSpPr>
      <dsp:spPr>
        <a:xfrm>
          <a:off x="1684213" y="3802328"/>
          <a:ext cx="2162445" cy="1958656"/>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bg1"/>
              </a:solidFill>
            </a:rPr>
            <a:t>Independent research task- Meteors and asteroids</a:t>
          </a:r>
          <a:r>
            <a:rPr lang="en-US" sz="1600" kern="1200" dirty="0">
              <a:solidFill>
                <a:schemeClr val="bg1"/>
              </a:solidFill>
            </a:rPr>
            <a:t>.</a:t>
          </a:r>
        </a:p>
      </dsp:txBody>
      <dsp:txXfrm>
        <a:off x="2000896" y="4089167"/>
        <a:ext cx="1529079" cy="1384978"/>
      </dsp:txXfrm>
    </dsp:sp>
    <dsp:sp modelId="{FC50F240-C83B-8241-80A9-BCA4C2A7DEBD}">
      <dsp:nvSpPr>
        <dsp:cNvPr id="0" name=""/>
        <dsp:cNvSpPr/>
      </dsp:nvSpPr>
      <dsp:spPr>
        <a:xfrm rot="11880000">
          <a:off x="2917363" y="2707268"/>
          <a:ext cx="336737" cy="37279"/>
        </a:xfrm>
        <a:custGeom>
          <a:avLst/>
          <a:gdLst/>
          <a:ahLst/>
          <a:cxnLst/>
          <a:rect l="0" t="0" r="0" b="0"/>
          <a:pathLst>
            <a:path>
              <a:moveTo>
                <a:pt x="0" y="18639"/>
              </a:moveTo>
              <a:lnTo>
                <a:pt x="336737" y="18639"/>
              </a:lnTo>
            </a:path>
          </a:pathLst>
        </a:custGeom>
        <a:noFill/>
        <a:ln w="9525" cap="flat"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077314" y="2717490"/>
        <a:ext cx="16836" cy="16836"/>
      </dsp:txXfrm>
    </dsp:sp>
    <dsp:sp modelId="{421221F4-4456-1246-A47A-6E25F591839F}">
      <dsp:nvSpPr>
        <dsp:cNvPr id="0" name=""/>
        <dsp:cNvSpPr/>
      </dsp:nvSpPr>
      <dsp:spPr>
        <a:xfrm>
          <a:off x="999193" y="1236283"/>
          <a:ext cx="1963285" cy="2261244"/>
        </a:xfrm>
        <a:prstGeom prst="ellipse">
          <a:avLst/>
        </a:prstGeom>
        <a:solidFill>
          <a:schemeClr val="accent6">
            <a:lumMod val="40000"/>
            <a:lumOff val="60000"/>
          </a:schemeClr>
        </a:soli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bg1"/>
              </a:solidFill>
            </a:rPr>
            <a:t>Science- Craters experiment.</a:t>
          </a:r>
        </a:p>
      </dsp:txBody>
      <dsp:txXfrm>
        <a:off x="1286709" y="1567435"/>
        <a:ext cx="1388253" cy="1598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02300-B73F-4EA8-B5E9-71C603E10A84}">
      <dsp:nvSpPr>
        <dsp:cNvPr id="0" name=""/>
        <dsp:cNvSpPr/>
      </dsp:nvSpPr>
      <dsp:spPr>
        <a:xfrm>
          <a:off x="8342" y="2408898"/>
          <a:ext cx="2493406" cy="261807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Skills and knowledge from a number of different disciplines</a:t>
          </a:r>
        </a:p>
      </dsp:txBody>
      <dsp:txXfrm>
        <a:off x="81371" y="2481927"/>
        <a:ext cx="2347348" cy="2472019"/>
      </dsp:txXfrm>
    </dsp:sp>
    <dsp:sp modelId="{DA886513-60B4-4644-A5FC-6A6E83C3E01B}">
      <dsp:nvSpPr>
        <dsp:cNvPr id="0" name=""/>
        <dsp:cNvSpPr/>
      </dsp:nvSpPr>
      <dsp:spPr>
        <a:xfrm rot="370">
          <a:off x="2730878" y="3408939"/>
          <a:ext cx="485753" cy="6183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730878" y="3532604"/>
        <a:ext cx="340027" cy="371018"/>
      </dsp:txXfrm>
    </dsp:sp>
    <dsp:sp modelId="{1DE16B68-A326-4A1D-BFF0-E48A1BEAC2C5}">
      <dsp:nvSpPr>
        <dsp:cNvPr id="0" name=""/>
        <dsp:cNvSpPr/>
      </dsp:nvSpPr>
      <dsp:spPr>
        <a:xfrm>
          <a:off x="3418265" y="2409264"/>
          <a:ext cx="2493406" cy="261807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Applied to a single theme, problem or experience</a:t>
          </a:r>
        </a:p>
      </dsp:txBody>
      <dsp:txXfrm>
        <a:off x="3491294" y="2482293"/>
        <a:ext cx="2347348" cy="2472019"/>
      </dsp:txXfrm>
    </dsp:sp>
    <dsp:sp modelId="{337A8521-5E94-4CE6-B2C8-AC0F142307B7}">
      <dsp:nvSpPr>
        <dsp:cNvPr id="0" name=""/>
        <dsp:cNvSpPr/>
      </dsp:nvSpPr>
      <dsp:spPr>
        <a:xfrm rot="21599647">
          <a:off x="6181225" y="3408936"/>
          <a:ext cx="571450" cy="61836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181225" y="3532618"/>
        <a:ext cx="400015" cy="371018"/>
      </dsp:txXfrm>
    </dsp:sp>
    <dsp:sp modelId="{F7BF1CD8-42CB-4A3F-9215-79FC95AB3DFA}">
      <dsp:nvSpPr>
        <dsp:cNvPr id="0" name=""/>
        <dsp:cNvSpPr/>
      </dsp:nvSpPr>
      <dsp:spPr>
        <a:xfrm>
          <a:off x="6989881" y="2408898"/>
          <a:ext cx="2493406" cy="261807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Cross-curricular learning</a:t>
          </a:r>
        </a:p>
      </dsp:txBody>
      <dsp:txXfrm>
        <a:off x="7062910" y="2481927"/>
        <a:ext cx="2347348" cy="2472019"/>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3987800" cy="3889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2398" tIns="46199" rIns="92398" bIns="46199" numCol="1" anchor="t" anchorCtr="0" compatLnSpc="1">
            <a:prstTxWarp prst="textNoShape">
              <a:avLst/>
            </a:prstTxWarp>
          </a:bodyPr>
          <a:lstStyle>
            <a:lvl1pPr defTabSz="923925">
              <a:spcBef>
                <a:spcPct val="0"/>
              </a:spcBef>
              <a:buFontTx/>
              <a:buNone/>
              <a:defRPr sz="1200">
                <a:latin typeface="Arial" charset="0"/>
              </a:defRPr>
            </a:lvl1pPr>
          </a:lstStyle>
          <a:p>
            <a:endParaRPr lang="en-US"/>
          </a:p>
        </p:txBody>
      </p:sp>
      <p:sp>
        <p:nvSpPr>
          <p:cNvPr id="9219" name="Rectangle 3"/>
          <p:cNvSpPr>
            <a:spLocks noGrp="1" noChangeArrowheads="1"/>
          </p:cNvSpPr>
          <p:nvPr>
            <p:ph type="dt" sz="quarter" idx="1"/>
          </p:nvPr>
        </p:nvSpPr>
        <p:spPr bwMode="auto">
          <a:xfrm>
            <a:off x="5213350" y="0"/>
            <a:ext cx="3986213" cy="3889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2398" tIns="46199" rIns="92398" bIns="46199" numCol="1" anchor="t" anchorCtr="0" compatLnSpc="1">
            <a:prstTxWarp prst="textNoShape">
              <a:avLst/>
            </a:prstTxWarp>
          </a:bodyPr>
          <a:lstStyle>
            <a:lvl1pPr algn="r" defTabSz="923925">
              <a:spcBef>
                <a:spcPct val="0"/>
              </a:spcBef>
              <a:buFontTx/>
              <a:buNone/>
              <a:defRPr sz="1200">
                <a:latin typeface="Arial" charset="0"/>
              </a:defRPr>
            </a:lvl1pPr>
          </a:lstStyle>
          <a:p>
            <a:endParaRPr lang="en-US"/>
          </a:p>
        </p:txBody>
      </p:sp>
      <p:sp>
        <p:nvSpPr>
          <p:cNvPr id="9220" name="Rectangle 4"/>
          <p:cNvSpPr>
            <a:spLocks noGrp="1" noChangeArrowheads="1"/>
          </p:cNvSpPr>
          <p:nvPr>
            <p:ph type="ftr" sz="quarter" idx="2"/>
          </p:nvPr>
        </p:nvSpPr>
        <p:spPr bwMode="auto">
          <a:xfrm>
            <a:off x="0" y="6621463"/>
            <a:ext cx="3987800" cy="3889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2398" tIns="46199" rIns="92398" bIns="46199" numCol="1" anchor="b" anchorCtr="0" compatLnSpc="1">
            <a:prstTxWarp prst="textNoShape">
              <a:avLst/>
            </a:prstTxWarp>
          </a:bodyPr>
          <a:lstStyle>
            <a:lvl1pPr defTabSz="923925">
              <a:spcBef>
                <a:spcPct val="0"/>
              </a:spcBef>
              <a:buFontTx/>
              <a:buNone/>
              <a:defRPr sz="1200">
                <a:latin typeface="Arial" charset="0"/>
              </a:defRPr>
            </a:lvl1pPr>
          </a:lstStyle>
          <a:p>
            <a:endParaRPr lang="en-US"/>
          </a:p>
        </p:txBody>
      </p:sp>
      <p:sp>
        <p:nvSpPr>
          <p:cNvPr id="9221" name="Rectangle 5"/>
          <p:cNvSpPr>
            <a:spLocks noGrp="1" noChangeArrowheads="1"/>
          </p:cNvSpPr>
          <p:nvPr>
            <p:ph type="sldNum" sz="quarter" idx="3"/>
          </p:nvPr>
        </p:nvSpPr>
        <p:spPr bwMode="auto">
          <a:xfrm>
            <a:off x="5213350" y="6621463"/>
            <a:ext cx="3986213" cy="3889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2398" tIns="46199" rIns="92398" bIns="46199" numCol="1" anchor="b" anchorCtr="0" compatLnSpc="1">
            <a:prstTxWarp prst="textNoShape">
              <a:avLst/>
            </a:prstTxWarp>
          </a:bodyPr>
          <a:lstStyle>
            <a:lvl1pPr algn="r" defTabSz="923925">
              <a:spcBef>
                <a:spcPct val="0"/>
              </a:spcBef>
              <a:buFontTx/>
              <a:buNone/>
              <a:defRPr sz="1200">
                <a:latin typeface="Arial" charset="0"/>
              </a:defRPr>
            </a:lvl1pPr>
          </a:lstStyle>
          <a:p>
            <a:fld id="{5EC348B1-863A-D24A-8D04-8C5BD7DDEA1D}" type="slidenum">
              <a:rPr lang="en-US"/>
              <a:pPr/>
              <a:t>‹#›</a:t>
            </a:fld>
            <a:endParaRPr lang="en-US"/>
          </a:p>
        </p:txBody>
      </p:sp>
    </p:spTree>
    <p:extLst>
      <p:ext uri="{BB962C8B-B14F-4D97-AF65-F5344CB8AC3E}">
        <p14:creationId xmlns:p14="http://schemas.microsoft.com/office/powerpoint/2010/main" val="15235032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925089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charset="0"/>
        <a:ea typeface="ＭＳ Ｐゴシック" charset="0"/>
        <a:cs typeface="+mn-cs"/>
      </a:defRPr>
    </a:lvl1pPr>
    <a:lvl2pPr marL="457200" algn="l" rtl="0" fontAlgn="base">
      <a:spcBef>
        <a:spcPct val="30000"/>
      </a:spcBef>
      <a:spcAft>
        <a:spcPct val="0"/>
      </a:spcAft>
      <a:defRPr sz="1200" kern="1200">
        <a:solidFill>
          <a:schemeClr val="tx1"/>
        </a:solidFill>
        <a:latin typeface="Times New Roman" charset="0"/>
        <a:ea typeface="ＭＳ Ｐゴシック" charset="0"/>
        <a:cs typeface="+mn-cs"/>
      </a:defRPr>
    </a:lvl2pPr>
    <a:lvl3pPr marL="914400" algn="l" rtl="0" fontAlgn="base">
      <a:spcBef>
        <a:spcPct val="30000"/>
      </a:spcBef>
      <a:spcAft>
        <a:spcPct val="0"/>
      </a:spcAft>
      <a:defRPr sz="1200" kern="1200">
        <a:solidFill>
          <a:schemeClr val="tx1"/>
        </a:solidFill>
        <a:latin typeface="Times New Roman" charset="0"/>
        <a:ea typeface="ＭＳ Ｐゴシック" charset="0"/>
        <a:cs typeface="+mn-cs"/>
      </a:defRPr>
    </a:lvl3pPr>
    <a:lvl4pPr marL="1371600" algn="l" rtl="0" fontAlgn="base">
      <a:spcBef>
        <a:spcPct val="30000"/>
      </a:spcBef>
      <a:spcAft>
        <a:spcPct val="0"/>
      </a:spcAft>
      <a:defRPr sz="1200" kern="1200">
        <a:solidFill>
          <a:schemeClr val="tx1"/>
        </a:solidFill>
        <a:latin typeface="Times New Roman" charset="0"/>
        <a:ea typeface="ＭＳ Ｐゴシック" charset="0"/>
        <a:cs typeface="+mn-cs"/>
      </a:defRPr>
    </a:lvl4pPr>
    <a:lvl5pPr marL="1828800" algn="l" rtl="0" fontAlgn="base">
      <a:spcBef>
        <a:spcPct val="30000"/>
      </a:spcBef>
      <a:spcAft>
        <a:spcPct val="0"/>
      </a:spcAft>
      <a:defRPr sz="1200" kern="1200">
        <a:solidFill>
          <a:schemeClr val="tx1"/>
        </a:solidFill>
        <a:latin typeface="Times New Roman"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840163" y="11361738"/>
            <a:ext cx="43526075" cy="7840662"/>
          </a:xfrm>
        </p:spPr>
        <p:txBody>
          <a:bodyPr/>
          <a:lstStyle/>
          <a:p>
            <a:r>
              <a:rPr lang="en-GB"/>
              <a:t>Click to edit Master title style</a:t>
            </a:r>
            <a:endParaRPr lang="en-US"/>
          </a:p>
        </p:txBody>
      </p:sp>
      <p:sp>
        <p:nvSpPr>
          <p:cNvPr id="3" name="Subtitle 2"/>
          <p:cNvSpPr>
            <a:spLocks noGrp="1"/>
          </p:cNvSpPr>
          <p:nvPr>
            <p:ph type="subTitle" idx="1"/>
          </p:nvPr>
        </p:nvSpPr>
        <p:spPr>
          <a:xfrm>
            <a:off x="7680325" y="20726400"/>
            <a:ext cx="35845750" cy="93472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B82CDEA-89DD-D64F-B661-32D5D20EB525}" type="slidenum">
              <a:rPr lang="en-US"/>
              <a:pPr/>
              <a:t>‹#›</a:t>
            </a:fld>
            <a:endParaRPr lang="en-US"/>
          </a:p>
        </p:txBody>
      </p:sp>
    </p:spTree>
    <p:extLst>
      <p:ext uri="{BB962C8B-B14F-4D97-AF65-F5344CB8AC3E}">
        <p14:creationId xmlns:p14="http://schemas.microsoft.com/office/powerpoint/2010/main" val="2455162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90232C3-C6C8-F748-9748-120399F5AEBE}" type="slidenum">
              <a:rPr lang="en-US"/>
              <a:pPr/>
              <a:t>‹#›</a:t>
            </a:fld>
            <a:endParaRPr lang="en-US"/>
          </a:p>
        </p:txBody>
      </p:sp>
    </p:spTree>
    <p:extLst>
      <p:ext uri="{BB962C8B-B14F-4D97-AF65-F5344CB8AC3E}">
        <p14:creationId xmlns:p14="http://schemas.microsoft.com/office/powerpoint/2010/main" val="232981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3502938"/>
            <a:ext cx="43526075" cy="7264400"/>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4044950" y="15501938"/>
            <a:ext cx="43526075" cy="80010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DA56820-B460-9548-B066-6DFEEEF8626D}" type="slidenum">
              <a:rPr lang="en-US"/>
              <a:pPr/>
              <a:t>‹#›</a:t>
            </a:fld>
            <a:endParaRPr lang="en-US"/>
          </a:p>
        </p:txBody>
      </p:sp>
    </p:spTree>
    <p:extLst>
      <p:ext uri="{BB962C8B-B14F-4D97-AF65-F5344CB8AC3E}">
        <p14:creationId xmlns:p14="http://schemas.microsoft.com/office/powerpoint/2010/main" val="2630928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560638" y="8534400"/>
            <a:ext cx="22966362" cy="24137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25679400" y="8534400"/>
            <a:ext cx="22966363" cy="2413793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6B6EFCFE-5811-714F-81C5-A7C5E2A24B69}" type="slidenum">
              <a:rPr lang="en-US"/>
              <a:pPr/>
              <a:t>‹#›</a:t>
            </a:fld>
            <a:endParaRPr lang="en-US"/>
          </a:p>
        </p:txBody>
      </p:sp>
    </p:spTree>
    <p:extLst>
      <p:ext uri="{BB962C8B-B14F-4D97-AF65-F5344CB8AC3E}">
        <p14:creationId xmlns:p14="http://schemas.microsoft.com/office/powerpoint/2010/main" val="1102371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2560638" y="8186738"/>
            <a:ext cx="22625050" cy="3413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60638" y="11599863"/>
            <a:ext cx="22625050" cy="210724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26012775" y="8186738"/>
            <a:ext cx="22632988" cy="34131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26012775" y="11599863"/>
            <a:ext cx="22632988" cy="210724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BD163F4E-D2CF-B442-9017-F6B8948D0F6C}" type="slidenum">
              <a:rPr lang="en-US"/>
              <a:pPr/>
              <a:t>‹#›</a:t>
            </a:fld>
            <a:endParaRPr lang="en-US"/>
          </a:p>
        </p:txBody>
      </p:sp>
    </p:spTree>
    <p:extLst>
      <p:ext uri="{BB962C8B-B14F-4D97-AF65-F5344CB8AC3E}">
        <p14:creationId xmlns:p14="http://schemas.microsoft.com/office/powerpoint/2010/main" val="1205142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B950B184-5456-B240-B9D4-7F5F06E6433F}" type="slidenum">
              <a:rPr lang="en-US"/>
              <a:pPr/>
              <a:t>‹#›</a:t>
            </a:fld>
            <a:endParaRPr lang="en-US"/>
          </a:p>
        </p:txBody>
      </p:sp>
    </p:spTree>
    <p:extLst>
      <p:ext uri="{BB962C8B-B14F-4D97-AF65-F5344CB8AC3E}">
        <p14:creationId xmlns:p14="http://schemas.microsoft.com/office/powerpoint/2010/main" val="2817765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88DF0651-9704-6248-992A-33B444690657}" type="slidenum">
              <a:rPr lang="en-US"/>
              <a:pPr/>
              <a:t>‹#›</a:t>
            </a:fld>
            <a:endParaRPr lang="en-US"/>
          </a:p>
        </p:txBody>
      </p:sp>
    </p:spTree>
    <p:extLst>
      <p:ext uri="{BB962C8B-B14F-4D97-AF65-F5344CB8AC3E}">
        <p14:creationId xmlns:p14="http://schemas.microsoft.com/office/powerpoint/2010/main" val="2458066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455738"/>
            <a:ext cx="16846550" cy="619760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20019963" y="1455738"/>
            <a:ext cx="28625800" cy="312166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2560638" y="7653338"/>
            <a:ext cx="16846550" cy="25019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8974616-61EF-C544-A535-ACBA90590C29}" type="slidenum">
              <a:rPr lang="en-US"/>
              <a:pPr/>
              <a:t>‹#›</a:t>
            </a:fld>
            <a:endParaRPr lang="en-US"/>
          </a:p>
        </p:txBody>
      </p:sp>
    </p:spTree>
    <p:extLst>
      <p:ext uri="{BB962C8B-B14F-4D97-AF65-F5344CB8AC3E}">
        <p14:creationId xmlns:p14="http://schemas.microsoft.com/office/powerpoint/2010/main" val="229443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5603200"/>
            <a:ext cx="30724475" cy="3022600"/>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0036175" y="3268663"/>
            <a:ext cx="30724475" cy="21945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10036175" y="28625800"/>
            <a:ext cx="30724475" cy="42926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7777BAD-D130-794B-A449-DE4A1EF6B03B}" type="slidenum">
              <a:rPr lang="en-US"/>
              <a:pPr/>
              <a:t>‹#›</a:t>
            </a:fld>
            <a:endParaRPr lang="en-US"/>
          </a:p>
        </p:txBody>
      </p:sp>
    </p:spTree>
    <p:extLst>
      <p:ext uri="{BB962C8B-B14F-4D97-AF65-F5344CB8AC3E}">
        <p14:creationId xmlns:p14="http://schemas.microsoft.com/office/powerpoint/2010/main" val="411403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6A68ED1-AE58-334B-B94C-D865F858B486}" type="slidenum">
              <a:rPr lang="en-US"/>
              <a:pPr/>
              <a:t>‹#›</a:t>
            </a:fld>
            <a:endParaRPr lang="en-US"/>
          </a:p>
        </p:txBody>
      </p:sp>
    </p:spTree>
    <p:extLst>
      <p:ext uri="{BB962C8B-B14F-4D97-AF65-F5344CB8AC3E}">
        <p14:creationId xmlns:p14="http://schemas.microsoft.com/office/powerpoint/2010/main" val="2930081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465263"/>
            <a:ext cx="11520488" cy="3120707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60638" y="1465263"/>
            <a:ext cx="34412237" cy="312070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9B2D777-398E-6D40-9DA1-FDF8D52ADA2A}" type="slidenum">
              <a:rPr lang="en-US"/>
              <a:pPr/>
              <a:t>‹#›</a:t>
            </a:fld>
            <a:endParaRPr lang="en-US"/>
          </a:p>
        </p:txBody>
      </p:sp>
    </p:spTree>
    <p:extLst>
      <p:ext uri="{BB962C8B-B14F-4D97-AF65-F5344CB8AC3E}">
        <p14:creationId xmlns:p14="http://schemas.microsoft.com/office/powerpoint/2010/main" val="3886720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60638" y="1465263"/>
            <a:ext cx="46085125" cy="6096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2560638" y="8534400"/>
            <a:ext cx="22966362" cy="241379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25679400" y="8534400"/>
            <a:ext cx="22966363" cy="119919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25679400" y="20678775"/>
            <a:ext cx="22966363" cy="119935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5"/>
          <p:cNvSpPr>
            <a:spLocks noGrp="1"/>
          </p:cNvSpPr>
          <p:nvPr>
            <p:ph type="dt" sz="half" idx="10"/>
          </p:nvPr>
        </p:nvSpPr>
        <p:spPr>
          <a:xfrm>
            <a:off x="2560638" y="33307338"/>
            <a:ext cx="11947525" cy="2540000"/>
          </a:xfrm>
        </p:spPr>
        <p:txBody>
          <a:bodyPr/>
          <a:lstStyle>
            <a:lvl1pPr>
              <a:defRPr/>
            </a:lvl1pPr>
          </a:lstStyle>
          <a:p>
            <a:endParaRPr lang="en-US"/>
          </a:p>
        </p:txBody>
      </p:sp>
      <p:sp>
        <p:nvSpPr>
          <p:cNvPr id="7" name="Footer Placeholder 6"/>
          <p:cNvSpPr>
            <a:spLocks noGrp="1"/>
          </p:cNvSpPr>
          <p:nvPr>
            <p:ph type="ftr" sz="quarter" idx="11"/>
          </p:nvPr>
        </p:nvSpPr>
        <p:spPr>
          <a:xfrm>
            <a:off x="17495838" y="33307338"/>
            <a:ext cx="16214725" cy="2540000"/>
          </a:xfrm>
        </p:spPr>
        <p:txBody>
          <a:bodyPr/>
          <a:lstStyle>
            <a:lvl1pPr>
              <a:defRPr/>
            </a:lvl1pPr>
          </a:lstStyle>
          <a:p>
            <a:endParaRPr lang="en-US"/>
          </a:p>
        </p:txBody>
      </p:sp>
      <p:sp>
        <p:nvSpPr>
          <p:cNvPr id="8" name="Slide Number Placeholder 7"/>
          <p:cNvSpPr>
            <a:spLocks noGrp="1"/>
          </p:cNvSpPr>
          <p:nvPr>
            <p:ph type="sldNum" sz="quarter" idx="12"/>
          </p:nvPr>
        </p:nvSpPr>
        <p:spPr>
          <a:xfrm>
            <a:off x="36698238" y="33307338"/>
            <a:ext cx="11947525" cy="2540000"/>
          </a:xfrm>
        </p:spPr>
        <p:txBody>
          <a:bodyPr/>
          <a:lstStyle>
            <a:lvl1pPr>
              <a:defRPr/>
            </a:lvl1pPr>
          </a:lstStyle>
          <a:p>
            <a:fld id="{4BE435CD-59FB-1448-B9C0-52C992AF8E23}" type="slidenum">
              <a:rPr lang="en-US"/>
              <a:pPr/>
              <a:t>‹#›</a:t>
            </a:fld>
            <a:endParaRPr lang="en-US"/>
          </a:p>
        </p:txBody>
      </p:sp>
    </p:spTree>
    <p:extLst>
      <p:ext uri="{BB962C8B-B14F-4D97-AF65-F5344CB8AC3E}">
        <p14:creationId xmlns:p14="http://schemas.microsoft.com/office/powerpoint/2010/main" val="164826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3981" name="Rectangle 13"/>
          <p:cNvSpPr>
            <a:spLocks noChangeAspect="1" noChangeArrowheads="1"/>
          </p:cNvSpPr>
          <p:nvPr/>
        </p:nvSpPr>
        <p:spPr bwMode="auto">
          <a:xfrm>
            <a:off x="0" y="6689725"/>
            <a:ext cx="12814300" cy="29886275"/>
          </a:xfrm>
          <a:prstGeom prst="rect">
            <a:avLst/>
          </a:prstGeom>
          <a:solidFill>
            <a:schemeClr val="accent1"/>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274430" tIns="138248" rIns="274430" bIns="138248" anchor="ctr"/>
          <a:lstStyle/>
          <a:p>
            <a:pPr marL="1027113" indent="-1027113" algn="ctr" defTabSz="6288088"/>
            <a:endParaRPr lang="en-US"/>
          </a:p>
        </p:txBody>
      </p:sp>
      <p:pic>
        <p:nvPicPr>
          <p:cNvPr id="83982" name="Picture 14" descr="MPj03905180000[1]"/>
          <p:cNvPicPr>
            <a:picLocks noChangeAspect="1" noChangeArrowheads="1"/>
          </p:cNvPicPr>
          <p:nvPr/>
        </p:nvPicPr>
        <p:blipFill>
          <a:blip r:embed="rId14">
            <a:extLst>
              <a:ext uri="{28A0092B-C50C-407E-A947-70E740481C1C}">
                <a14:useLocalDpi xmlns:a14="http://schemas.microsoft.com/office/drawing/2010/main" val="0"/>
              </a:ext>
            </a:extLst>
          </a:blip>
          <a:srcRect t="14999" b="72250"/>
          <a:stretch>
            <a:fillRect/>
          </a:stretch>
        </p:blipFill>
        <p:spPr bwMode="auto">
          <a:xfrm>
            <a:off x="29964063" y="0"/>
            <a:ext cx="10726737" cy="13716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CCCCCC">
                      <a:alpha val="74998"/>
                    </a:srgbClr>
                  </a:outerShdw>
                </a:effectLst>
              </a14:hiddenEffects>
            </a:ext>
          </a:extLst>
        </p:spPr>
      </p:pic>
      <p:pic>
        <p:nvPicPr>
          <p:cNvPr id="83983" name="Picture 15" descr="MPj03211020000[1]"/>
          <p:cNvPicPr>
            <a:picLocks noChangeAspect="1" noChangeArrowheads="1"/>
          </p:cNvPicPr>
          <p:nvPr/>
        </p:nvPicPr>
        <p:blipFill>
          <a:blip r:embed="rId15">
            <a:extLst>
              <a:ext uri="{28A0092B-C50C-407E-A947-70E740481C1C}">
                <a14:useLocalDpi xmlns:a14="http://schemas.microsoft.com/office/drawing/2010/main" val="0"/>
              </a:ext>
            </a:extLst>
          </a:blip>
          <a:srcRect t="56000" b="34750"/>
          <a:stretch>
            <a:fillRect/>
          </a:stretch>
        </p:blipFill>
        <p:spPr bwMode="auto">
          <a:xfrm>
            <a:off x="40636825" y="0"/>
            <a:ext cx="10569575" cy="13716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CCCCCC">
                      <a:alpha val="74998"/>
                    </a:srgbClr>
                  </a:outerShdw>
                </a:effectLst>
              </a14:hiddenEffects>
            </a:ext>
          </a:extLst>
        </p:spPr>
      </p:pic>
      <p:pic>
        <p:nvPicPr>
          <p:cNvPr id="83984" name="Picture 16" descr="MPj03905200000[1]"/>
          <p:cNvPicPr>
            <a:picLocks noChangeAspect="1" noChangeArrowheads="1"/>
          </p:cNvPicPr>
          <p:nvPr/>
        </p:nvPicPr>
        <p:blipFill>
          <a:blip r:embed="rId16">
            <a:extLst>
              <a:ext uri="{28A0092B-C50C-407E-A947-70E740481C1C}">
                <a14:useLocalDpi xmlns:a14="http://schemas.microsoft.com/office/drawing/2010/main" val="0"/>
              </a:ext>
            </a:extLst>
          </a:blip>
          <a:srcRect t="62750" b="22501"/>
          <a:stretch>
            <a:fillRect/>
          </a:stretch>
        </p:blipFill>
        <p:spPr bwMode="auto">
          <a:xfrm>
            <a:off x="20650200" y="0"/>
            <a:ext cx="9342438" cy="1371600"/>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AF507438-7753-43e0-B8FC-AC1667EBCBE1}">
              <a14:hiddenEffects xmlns:a14="http://schemas.microsoft.com/office/drawing/2010/main" xmlns="">
                <a:effectLst>
                  <a:outerShdw blurRad="63500" dist="38099" dir="2700000" algn="ctr" rotWithShape="0">
                    <a:srgbClr val="CCCCCC">
                      <a:alpha val="74998"/>
                    </a:srgbClr>
                  </a:outerShdw>
                </a:effectLst>
              </a14:hiddenEffects>
            </a:ext>
          </a:extLst>
        </p:spPr>
      </p:pic>
      <p:sp>
        <p:nvSpPr>
          <p:cNvPr id="83985" name="Line 17"/>
          <p:cNvSpPr>
            <a:spLocks noChangeShapeType="1"/>
          </p:cNvSpPr>
          <p:nvPr/>
        </p:nvSpPr>
        <p:spPr bwMode="auto">
          <a:xfrm>
            <a:off x="0" y="6689725"/>
            <a:ext cx="51206400" cy="0"/>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6" name="Line 18"/>
          <p:cNvSpPr>
            <a:spLocks noChangeShapeType="1"/>
          </p:cNvSpPr>
          <p:nvPr/>
        </p:nvSpPr>
        <p:spPr bwMode="auto">
          <a:xfrm>
            <a:off x="0" y="7150100"/>
            <a:ext cx="51206400" cy="0"/>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7" name="Line 19"/>
          <p:cNvSpPr>
            <a:spLocks noChangeShapeType="1"/>
          </p:cNvSpPr>
          <p:nvPr/>
        </p:nvSpPr>
        <p:spPr bwMode="auto">
          <a:xfrm>
            <a:off x="12827000" y="35801300"/>
            <a:ext cx="38392100" cy="0"/>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8" name="Line 20"/>
          <p:cNvSpPr>
            <a:spLocks noChangeShapeType="1"/>
          </p:cNvSpPr>
          <p:nvPr/>
        </p:nvSpPr>
        <p:spPr bwMode="auto">
          <a:xfrm>
            <a:off x="12814300" y="6689725"/>
            <a:ext cx="0" cy="29886275"/>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89" name="Line 21"/>
          <p:cNvSpPr>
            <a:spLocks noChangeShapeType="1"/>
          </p:cNvSpPr>
          <p:nvPr/>
        </p:nvSpPr>
        <p:spPr bwMode="auto">
          <a:xfrm>
            <a:off x="1062038" y="6721475"/>
            <a:ext cx="0" cy="29924375"/>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0" name="Line 22"/>
          <p:cNvSpPr>
            <a:spLocks noChangeShapeType="1"/>
          </p:cNvSpPr>
          <p:nvPr/>
        </p:nvSpPr>
        <p:spPr bwMode="auto">
          <a:xfrm>
            <a:off x="13544550" y="0"/>
            <a:ext cx="0" cy="36576000"/>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1" name="Line 23"/>
          <p:cNvSpPr>
            <a:spLocks noChangeShapeType="1"/>
          </p:cNvSpPr>
          <p:nvPr/>
        </p:nvSpPr>
        <p:spPr bwMode="auto">
          <a:xfrm>
            <a:off x="25949275" y="7150100"/>
            <a:ext cx="0" cy="29425900"/>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2" name="Line 24"/>
          <p:cNvSpPr>
            <a:spLocks noChangeShapeType="1"/>
          </p:cNvSpPr>
          <p:nvPr/>
        </p:nvSpPr>
        <p:spPr bwMode="auto">
          <a:xfrm>
            <a:off x="38392100" y="7150100"/>
            <a:ext cx="0" cy="29425900"/>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3" name="Line 25"/>
          <p:cNvSpPr>
            <a:spLocks noChangeShapeType="1"/>
          </p:cNvSpPr>
          <p:nvPr/>
        </p:nvSpPr>
        <p:spPr bwMode="auto">
          <a:xfrm>
            <a:off x="50028475" y="7150100"/>
            <a:ext cx="0" cy="29425900"/>
          </a:xfrm>
          <a:prstGeom prst="line">
            <a:avLst/>
          </a:prstGeom>
          <a:noFill/>
          <a:ln w="28575">
            <a:solidFill>
              <a:schemeClr val="tx1"/>
            </a:solidFill>
            <a:round/>
            <a:headEnd/>
            <a:tailEnd/>
          </a:ln>
          <a:effectLst/>
          <a:extLst>
            <a:ext uri="{909E8E84-426E-40dd-AFC4-6F175D3DCCD1}">
              <a14:hiddenFill xmlns:a14="http://schemas.microsoft.com/office/drawing/2010/main" xmlns="">
                <a:noFill/>
              </a14:hiddenFill>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274430" tIns="138248" rIns="274430" bIns="138248"/>
          <a:lstStyle/>
          <a:p>
            <a:endParaRPr lang="en-US"/>
          </a:p>
        </p:txBody>
      </p:sp>
      <p:sp>
        <p:nvSpPr>
          <p:cNvPr id="83994" name="Rectangle 26"/>
          <p:cNvSpPr>
            <a:spLocks noChangeAspect="1" noChangeArrowheads="1"/>
          </p:cNvSpPr>
          <p:nvPr/>
        </p:nvSpPr>
        <p:spPr bwMode="auto">
          <a:xfrm>
            <a:off x="0" y="7938"/>
            <a:ext cx="20802600" cy="1363662"/>
          </a:xfrm>
          <a:prstGeom prst="rect">
            <a:avLst/>
          </a:prstGeom>
          <a:solidFill>
            <a:srgbClr val="008080"/>
          </a:solidFill>
          <a:ln>
            <a:noFill/>
          </a:ln>
          <a:effectLst/>
          <a:extLs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274430" tIns="138248" rIns="274430" bIns="138248" anchor="ctr"/>
          <a:lstStyle/>
          <a:p>
            <a:endParaRPr lang="en-US"/>
          </a:p>
        </p:txBody>
      </p:sp>
      <p:sp>
        <p:nvSpPr>
          <p:cNvPr id="83970" name="Rectangle 2"/>
          <p:cNvSpPr>
            <a:spLocks noGrp="1" noChangeArrowheads="1"/>
          </p:cNvSpPr>
          <p:nvPr>
            <p:ph type="title"/>
          </p:nvPr>
        </p:nvSpPr>
        <p:spPr bwMode="auto">
          <a:xfrm>
            <a:off x="2560638" y="1465263"/>
            <a:ext cx="46085125" cy="6096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392" tIns="45696" rIns="91392" bIns="45696" numCol="1" anchor="ctr" anchorCtr="0" compatLnSpc="1">
            <a:prstTxWarp prst="textNoShape">
              <a:avLst/>
            </a:prstTxWarp>
          </a:bodyPr>
          <a:lstStyle/>
          <a:p>
            <a:pPr lvl="0"/>
            <a:r>
              <a:rPr lang="en-GB"/>
              <a:t>Click to edit Master title style</a:t>
            </a:r>
            <a:endParaRPr lang="en-US"/>
          </a:p>
        </p:txBody>
      </p:sp>
      <p:sp>
        <p:nvSpPr>
          <p:cNvPr id="83971" name="Rectangle 3"/>
          <p:cNvSpPr>
            <a:spLocks noGrp="1" noChangeArrowheads="1"/>
          </p:cNvSpPr>
          <p:nvPr>
            <p:ph type="body" idx="1"/>
          </p:nvPr>
        </p:nvSpPr>
        <p:spPr bwMode="auto">
          <a:xfrm>
            <a:off x="2560638" y="8534400"/>
            <a:ext cx="46085125" cy="241379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392" tIns="45696" rIns="91392" bIns="45696"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3972" name="Rectangle 4"/>
          <p:cNvSpPr>
            <a:spLocks noGrp="1" noChangeArrowheads="1"/>
          </p:cNvSpPr>
          <p:nvPr>
            <p:ph type="dt" sz="half" idx="2"/>
          </p:nvPr>
        </p:nvSpPr>
        <p:spPr bwMode="auto">
          <a:xfrm>
            <a:off x="2560638" y="33307338"/>
            <a:ext cx="11947525" cy="254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392" tIns="45696" rIns="91392" bIns="45696" numCol="1" anchor="t" anchorCtr="0" compatLnSpc="1">
            <a:prstTxWarp prst="textNoShape">
              <a:avLst/>
            </a:prstTxWarp>
          </a:bodyPr>
          <a:lstStyle>
            <a:lvl1pPr>
              <a:spcBef>
                <a:spcPct val="0"/>
              </a:spcBef>
              <a:buFontTx/>
              <a:buNone/>
              <a:defRPr sz="1600"/>
            </a:lvl1pPr>
          </a:lstStyle>
          <a:p>
            <a:endParaRPr lang="en-US"/>
          </a:p>
        </p:txBody>
      </p:sp>
      <p:sp>
        <p:nvSpPr>
          <p:cNvPr id="83973" name="Rectangle 5"/>
          <p:cNvSpPr>
            <a:spLocks noGrp="1" noChangeArrowheads="1"/>
          </p:cNvSpPr>
          <p:nvPr>
            <p:ph type="ftr" sz="quarter" idx="3"/>
          </p:nvPr>
        </p:nvSpPr>
        <p:spPr bwMode="auto">
          <a:xfrm>
            <a:off x="17495838" y="33307338"/>
            <a:ext cx="16214725" cy="254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392" tIns="45696" rIns="91392" bIns="45696" numCol="1" anchor="t" anchorCtr="0" compatLnSpc="1">
            <a:prstTxWarp prst="textNoShape">
              <a:avLst/>
            </a:prstTxWarp>
          </a:bodyPr>
          <a:lstStyle>
            <a:lvl1pPr algn="ctr">
              <a:spcBef>
                <a:spcPct val="0"/>
              </a:spcBef>
              <a:buFontTx/>
              <a:buNone/>
              <a:defRPr sz="1600"/>
            </a:lvl1pPr>
          </a:lstStyle>
          <a:p>
            <a:endParaRPr lang="en-US"/>
          </a:p>
        </p:txBody>
      </p:sp>
      <p:sp>
        <p:nvSpPr>
          <p:cNvPr id="83974" name="Rectangle 6"/>
          <p:cNvSpPr>
            <a:spLocks noGrp="1" noChangeArrowheads="1"/>
          </p:cNvSpPr>
          <p:nvPr>
            <p:ph type="sldNum" sz="quarter" idx="4"/>
          </p:nvPr>
        </p:nvSpPr>
        <p:spPr bwMode="auto">
          <a:xfrm>
            <a:off x="36698238" y="33307338"/>
            <a:ext cx="11947525" cy="254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392" tIns="45696" rIns="91392" bIns="45696" numCol="1" anchor="t" anchorCtr="0" compatLnSpc="1">
            <a:prstTxWarp prst="textNoShape">
              <a:avLst/>
            </a:prstTxWarp>
          </a:bodyPr>
          <a:lstStyle>
            <a:lvl1pPr algn="r">
              <a:spcBef>
                <a:spcPct val="0"/>
              </a:spcBef>
              <a:buFontTx/>
              <a:buNone/>
              <a:defRPr sz="1600"/>
            </a:lvl1pPr>
          </a:lstStyle>
          <a:p>
            <a:fld id="{02564697-B4B7-4243-A08C-6F33E17B78BA}"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Lst>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ea typeface="ＭＳ Ｐゴシック" charset="0"/>
        </a:defRPr>
      </a:lvl2pPr>
      <a:lvl3pPr algn="ctr" rtl="0" eaLnBrk="1" fontAlgn="base" hangingPunct="1">
        <a:spcBef>
          <a:spcPct val="0"/>
        </a:spcBef>
        <a:spcAft>
          <a:spcPct val="0"/>
        </a:spcAft>
        <a:defRPr sz="4400">
          <a:solidFill>
            <a:schemeClr val="tx2"/>
          </a:solidFill>
          <a:latin typeface="Arial" charset="0"/>
          <a:ea typeface="ＭＳ Ｐゴシック" charset="0"/>
        </a:defRPr>
      </a:lvl3pPr>
      <a:lvl4pPr algn="ctr" rtl="0" eaLnBrk="1" fontAlgn="base" hangingPunct="1">
        <a:spcBef>
          <a:spcPct val="0"/>
        </a:spcBef>
        <a:spcAft>
          <a:spcPct val="0"/>
        </a:spcAft>
        <a:defRPr sz="4400">
          <a:solidFill>
            <a:schemeClr val="tx2"/>
          </a:solidFill>
          <a:latin typeface="Arial" charset="0"/>
          <a:ea typeface="ＭＳ Ｐゴシック" charset="0"/>
        </a:defRPr>
      </a:lvl4pPr>
      <a:lvl5pPr algn="ctr" rtl="0" eaLnBrk="1" fontAlgn="base" hangingPunct="1">
        <a:spcBef>
          <a:spcPct val="0"/>
        </a:spcBef>
        <a:spcAft>
          <a:spcPct val="0"/>
        </a:spcAft>
        <a:defRPr sz="4400">
          <a:solidFill>
            <a:schemeClr val="tx2"/>
          </a:solidFill>
          <a:latin typeface="Arial" charset="0"/>
          <a:ea typeface="ＭＳ Ｐゴシック" charset="0"/>
        </a:defRPr>
      </a:lvl5pPr>
      <a:lvl6pPr marL="457200" algn="ctr" rtl="0" eaLnBrk="1" fontAlgn="base" hangingPunct="1">
        <a:spcBef>
          <a:spcPct val="0"/>
        </a:spcBef>
        <a:spcAft>
          <a:spcPct val="0"/>
        </a:spcAft>
        <a:defRPr sz="4400">
          <a:solidFill>
            <a:schemeClr val="tx2"/>
          </a:solidFill>
          <a:latin typeface="Arial" charset="0"/>
          <a:ea typeface="ＭＳ Ｐゴシック" charset="0"/>
        </a:defRPr>
      </a:lvl6pPr>
      <a:lvl7pPr marL="914400" algn="ctr" rtl="0" eaLnBrk="1" fontAlgn="base" hangingPunct="1">
        <a:spcBef>
          <a:spcPct val="0"/>
        </a:spcBef>
        <a:spcAft>
          <a:spcPct val="0"/>
        </a:spcAft>
        <a:defRPr sz="4400">
          <a:solidFill>
            <a:schemeClr val="tx2"/>
          </a:solidFill>
          <a:latin typeface="Arial" charset="0"/>
          <a:ea typeface="ＭＳ Ｐゴシック" charset="0"/>
        </a:defRPr>
      </a:lvl7pPr>
      <a:lvl8pPr marL="1371600" algn="ctr" rtl="0" eaLnBrk="1" fontAlgn="base" hangingPunct="1">
        <a:spcBef>
          <a:spcPct val="0"/>
        </a:spcBef>
        <a:spcAft>
          <a:spcPct val="0"/>
        </a:spcAft>
        <a:defRPr sz="4400">
          <a:solidFill>
            <a:schemeClr val="tx2"/>
          </a:solidFill>
          <a:latin typeface="Arial" charset="0"/>
          <a:ea typeface="ＭＳ Ｐゴシック" charset="0"/>
        </a:defRPr>
      </a:lvl8pPr>
      <a:lvl9pPr marL="1828800" algn="ctr" rtl="0" eaLnBrk="1" fontAlgn="base" hangingPunct="1">
        <a:spcBef>
          <a:spcPct val="0"/>
        </a:spcBef>
        <a:spcAft>
          <a:spcPct val="0"/>
        </a:spcAft>
        <a:defRPr sz="4400">
          <a:solidFill>
            <a:schemeClr val="tx2"/>
          </a:solidFill>
          <a:latin typeface="Arial" charset="0"/>
          <a:ea typeface="ＭＳ Ｐゴシック" charset="0"/>
        </a:defRPr>
      </a:lvl9pPr>
    </p:titleStyle>
    <p:bodyStyle>
      <a:lvl1pPr marL="339725" indent="-339725" algn="l" rtl="0" eaLnBrk="1" fontAlgn="base" hangingPunct="1">
        <a:spcBef>
          <a:spcPct val="20000"/>
        </a:spcBef>
        <a:spcAft>
          <a:spcPct val="0"/>
        </a:spcAft>
        <a:buChar char="•"/>
        <a:defRPr sz="3300">
          <a:solidFill>
            <a:schemeClr val="tx1"/>
          </a:solidFill>
          <a:latin typeface="+mn-lt"/>
          <a:ea typeface="+mn-ea"/>
          <a:cs typeface="+mn-cs"/>
        </a:defRPr>
      </a:lvl1pPr>
      <a:lvl2pPr marL="739775" indent="-287338" algn="l" rtl="0" eaLnBrk="1" fontAlgn="base" hangingPunct="1">
        <a:spcBef>
          <a:spcPct val="20000"/>
        </a:spcBef>
        <a:spcAft>
          <a:spcPct val="0"/>
        </a:spcAft>
        <a:buChar char="–"/>
        <a:defRPr sz="2700">
          <a:solidFill>
            <a:schemeClr val="tx1"/>
          </a:solidFill>
          <a:latin typeface="+mn-lt"/>
          <a:ea typeface="+mn-ea"/>
        </a:defRPr>
      </a:lvl2pPr>
      <a:lvl3pPr marL="1141413" indent="-227013" algn="l" rtl="0" eaLnBrk="1" fontAlgn="base" hangingPunct="1">
        <a:spcBef>
          <a:spcPct val="20000"/>
        </a:spcBef>
        <a:spcAft>
          <a:spcPct val="0"/>
        </a:spcAft>
        <a:buChar char="•"/>
        <a:defRPr sz="2200">
          <a:solidFill>
            <a:schemeClr val="tx1"/>
          </a:solidFill>
          <a:latin typeface="+mn-lt"/>
          <a:ea typeface="+mn-ea"/>
        </a:defRPr>
      </a:lvl3pPr>
      <a:lvl4pPr marL="1601788" indent="-234950" algn="l" rtl="0" eaLnBrk="1" fontAlgn="base" hangingPunct="1">
        <a:spcBef>
          <a:spcPct val="20000"/>
        </a:spcBef>
        <a:spcAft>
          <a:spcPct val="0"/>
        </a:spcAft>
        <a:buChar char="–"/>
        <a:defRPr sz="2200">
          <a:solidFill>
            <a:schemeClr val="tx1"/>
          </a:solidFill>
          <a:latin typeface="+mn-lt"/>
          <a:ea typeface="+mn-ea"/>
        </a:defRPr>
      </a:lvl4pPr>
      <a:lvl5pPr marL="2055813" indent="-227013" algn="l" rtl="0" eaLnBrk="1" fontAlgn="base" hangingPunct="1">
        <a:spcBef>
          <a:spcPct val="20000"/>
        </a:spcBef>
        <a:spcAft>
          <a:spcPct val="0"/>
        </a:spcAft>
        <a:buChar char="»"/>
        <a:defRPr sz="2200">
          <a:solidFill>
            <a:schemeClr val="tx1"/>
          </a:solidFill>
          <a:latin typeface="+mn-lt"/>
          <a:ea typeface="+mn-ea"/>
        </a:defRPr>
      </a:lvl5pPr>
      <a:lvl6pPr marL="2513013" indent="-227013" algn="l" rtl="0" eaLnBrk="1" fontAlgn="base" hangingPunct="1">
        <a:spcBef>
          <a:spcPct val="20000"/>
        </a:spcBef>
        <a:spcAft>
          <a:spcPct val="0"/>
        </a:spcAft>
        <a:buChar char="»"/>
        <a:defRPr sz="2200">
          <a:solidFill>
            <a:schemeClr val="tx1"/>
          </a:solidFill>
          <a:latin typeface="+mn-lt"/>
          <a:ea typeface="+mn-ea"/>
        </a:defRPr>
      </a:lvl6pPr>
      <a:lvl7pPr marL="2970213" indent="-227013" algn="l" rtl="0" eaLnBrk="1" fontAlgn="base" hangingPunct="1">
        <a:spcBef>
          <a:spcPct val="20000"/>
        </a:spcBef>
        <a:spcAft>
          <a:spcPct val="0"/>
        </a:spcAft>
        <a:buChar char="»"/>
        <a:defRPr sz="2200">
          <a:solidFill>
            <a:schemeClr val="tx1"/>
          </a:solidFill>
          <a:latin typeface="+mn-lt"/>
          <a:ea typeface="+mn-ea"/>
        </a:defRPr>
      </a:lvl7pPr>
      <a:lvl8pPr marL="3427413" indent="-227013" algn="l" rtl="0" eaLnBrk="1" fontAlgn="base" hangingPunct="1">
        <a:spcBef>
          <a:spcPct val="20000"/>
        </a:spcBef>
        <a:spcAft>
          <a:spcPct val="0"/>
        </a:spcAft>
        <a:buChar char="»"/>
        <a:defRPr sz="2200">
          <a:solidFill>
            <a:schemeClr val="tx1"/>
          </a:solidFill>
          <a:latin typeface="+mn-lt"/>
          <a:ea typeface="+mn-ea"/>
        </a:defRPr>
      </a:lvl8pPr>
      <a:lvl9pPr marL="3884613" indent="-227013" algn="l" rtl="0" eaLnBrk="1" fontAlgn="base" hangingPunct="1">
        <a:spcBef>
          <a:spcPct val="20000"/>
        </a:spcBef>
        <a:spcAft>
          <a:spcPct val="0"/>
        </a:spcAft>
        <a:buChar char="»"/>
        <a:defRPr sz="22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hyperlink" Target="https://hwb.gov.wales/curriculum-for-wale#s-2008/national-literacy-and-numeracy-framework-curriculum-for-wales-2008-version/" TargetMode="External"/><Relationship Id="rId26" Type="http://schemas.openxmlformats.org/officeDocument/2006/relationships/image" Target="../media/image5.jpg"/><Relationship Id="rId3" Type="http://schemas.openxmlformats.org/officeDocument/2006/relationships/diagramLayout" Target="../diagrams/layout1.xml"/><Relationship Id="rId21" Type="http://schemas.openxmlformats.org/officeDocument/2006/relationships/diagramLayout" Target="../diagrams/layout4.xml"/><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hyperlink" Target="file:///C:\Users\1701996\Downloads\Donaldson%20Report%20-%20Successful%20Futures%20-%20Independent%20Review%20of%20Curriculum%20and%20Assessment%20Arrangements%20in%20Wales.pdf" TargetMode="External"/><Relationship Id="rId25" Type="http://schemas.openxmlformats.org/officeDocument/2006/relationships/image" Target="../media/image4.jpg"/><Relationship Id="rId2" Type="http://schemas.openxmlformats.org/officeDocument/2006/relationships/diagramData" Target="../diagrams/data1.xml"/><Relationship Id="rId16" Type="http://schemas.microsoft.com/office/2007/relationships/diagramDrawing" Target="../diagrams/drawing3.xml"/><Relationship Id="rId20" Type="http://schemas.openxmlformats.org/officeDocument/2006/relationships/diagramData" Target="../diagrams/data4.xml"/><Relationship Id="rId1" Type="http://schemas.openxmlformats.org/officeDocument/2006/relationships/slideLayout" Target="../slideLayouts/slideLayout12.xml"/><Relationship Id="rId6" Type="http://schemas.microsoft.com/office/2007/relationships/diagramDrawing" Target="../diagrams/drawing1.xml"/><Relationship Id="rId11" Type="http://schemas.microsoft.com/office/2007/relationships/diagramDrawing" Target="../diagrams/drawing2.xml"/><Relationship Id="rId24" Type="http://schemas.microsoft.com/office/2007/relationships/diagramDrawing" Target="../diagrams/drawing4.xml"/><Relationship Id="rId5" Type="http://schemas.openxmlformats.org/officeDocument/2006/relationships/diagramColors" Target="../diagrams/colors1.xml"/><Relationship Id="rId15" Type="http://schemas.openxmlformats.org/officeDocument/2006/relationships/diagramColors" Target="../diagrams/colors3.xml"/><Relationship Id="rId23" Type="http://schemas.openxmlformats.org/officeDocument/2006/relationships/diagramColors" Target="../diagrams/colors4.xml"/><Relationship Id="rId28" Type="http://schemas.openxmlformats.org/officeDocument/2006/relationships/image" Target="../media/image7.jpg"/><Relationship Id="rId10" Type="http://schemas.openxmlformats.org/officeDocument/2006/relationships/diagramColors" Target="../diagrams/colors2.xml"/><Relationship Id="rId19" Type="http://schemas.openxmlformats.org/officeDocument/2006/relationships/hyperlink" Target="https://hwb.gov.wales/curriculum-for-wales-2008/digital-competence-framework-curriculum-for-wales-2008-version" TargetMode="Externa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 Id="rId22" Type="http://schemas.openxmlformats.org/officeDocument/2006/relationships/diagramQuickStyle" Target="../diagrams/quickStyle4.xml"/><Relationship Id="rId27" Type="http://schemas.openxmlformats.org/officeDocument/2006/relationships/image" Target="../media/image6.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a:xfrm>
            <a:off x="13614199" y="-50590"/>
            <a:ext cx="37592201" cy="3475136"/>
          </a:xfrm>
          <a:solidFill>
            <a:schemeClr val="accent1">
              <a:lumMod val="90000"/>
            </a:schemeClr>
          </a:solidFill>
        </p:spPr>
        <p:txBody>
          <a:bodyPr/>
          <a:lstStyle/>
          <a:p>
            <a:br>
              <a:rPr lang="en-US" sz="7200" u="sng" dirty="0"/>
            </a:br>
            <a:br>
              <a:rPr lang="en-US" sz="7200" u="sng" dirty="0"/>
            </a:br>
            <a:r>
              <a:rPr lang="en-US" sz="9600" b="1" u="sng" dirty="0"/>
              <a:t>Implementation of cross-curricular teaching within key stage 2</a:t>
            </a:r>
            <a:br>
              <a:rPr lang="en-US" sz="9600" b="1" u="sng" dirty="0"/>
            </a:br>
            <a:r>
              <a:rPr lang="en-US" sz="6600" b="1" dirty="0"/>
              <a:t>Liam Brooks (1701996)</a:t>
            </a:r>
            <a:br>
              <a:rPr lang="en-US" sz="7200" u="sng" dirty="0"/>
            </a:br>
            <a:endParaRPr lang="en-US" sz="7200" b="1" dirty="0"/>
          </a:p>
        </p:txBody>
      </p:sp>
      <p:sp>
        <p:nvSpPr>
          <p:cNvPr id="80982" name="Rectangle 86"/>
          <p:cNvSpPr>
            <a:spLocks noChangeArrowheads="1"/>
          </p:cNvSpPr>
          <p:nvPr/>
        </p:nvSpPr>
        <p:spPr bwMode="auto">
          <a:xfrm>
            <a:off x="13607141" y="7091715"/>
            <a:ext cx="12268200" cy="48983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p>
            <a:pPr>
              <a:buNone/>
            </a:pPr>
            <a:r>
              <a:rPr lang="en-US" sz="3600" b="1" u="sng" dirty="0"/>
              <a:t>Model 1- History/ PSE Lesson</a:t>
            </a:r>
          </a:p>
          <a:p>
            <a:pPr>
              <a:buNone/>
            </a:pPr>
            <a:r>
              <a:rPr lang="en-US" sz="3600" b="1" u="sng" dirty="0"/>
              <a:t>Hierarchical cross-curricular style of learning</a:t>
            </a:r>
          </a:p>
          <a:p>
            <a:pPr>
              <a:buNone/>
            </a:pPr>
            <a:r>
              <a:rPr lang="en-US" sz="3200" dirty="0"/>
              <a:t>This lesson will be a carousel style task where the pupils will be taking part in three 30 minute activities. According to Gray (2016) using carousel tasks is a fantastic way to encourage group discussion and improve problem solving skills. The lesson will be for a year 5 class of pupils. Barnes (2015) considers there to be specific ways to teach a cross curricular lesson. The activity being suggested to implement lends itself to Barnes’ hierarchical model of cross curricular teaching. It is felt by Barnes (2015) that there is eight different types of cross curricular learning and that these types sometimes overlap when teaching of this type takes place. The aim of the hierarchical cross curricular model is to achieve progress in one subject through teaching aspects of another</a:t>
            </a:r>
          </a:p>
          <a:p>
            <a:pPr marL="339725" indent="-339725" algn="ctr" eaLnBrk="1" hangingPunct="1">
              <a:spcBef>
                <a:spcPct val="0"/>
              </a:spcBef>
              <a:spcAft>
                <a:spcPct val="65000"/>
              </a:spcAft>
              <a:buFontTx/>
              <a:buNone/>
              <a:tabLst>
                <a:tab pos="1028700" algn="l"/>
              </a:tabLst>
            </a:pPr>
            <a:endParaRPr lang="en-US" sz="2400" b="1" dirty="0">
              <a:solidFill>
                <a:srgbClr val="004442"/>
              </a:solidFill>
            </a:endParaRPr>
          </a:p>
        </p:txBody>
      </p:sp>
      <p:sp>
        <p:nvSpPr>
          <p:cNvPr id="81271" name="Text Box 375"/>
          <p:cNvSpPr txBox="1">
            <a:spLocks noChangeArrowheads="1"/>
          </p:cNvSpPr>
          <p:nvPr/>
        </p:nvSpPr>
        <p:spPr bwMode="auto">
          <a:xfrm>
            <a:off x="46085125" y="9723438"/>
            <a:ext cx="3975100" cy="3365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lIns="91392" tIns="45696" rIns="91392" bIns="45696">
            <a:spAutoFit/>
          </a:bodyPr>
          <a:lstStyle>
            <a:lvl1pPr>
              <a:spcBef>
                <a:spcPct val="0"/>
              </a:spcBef>
              <a:defRPr sz="2400">
                <a:solidFill>
                  <a:schemeClr val="tx1"/>
                </a:solidFill>
                <a:latin typeface="Times New Roman" charset="0"/>
                <a:ea typeface="ＭＳ Ｐゴシック" charset="0"/>
              </a:defRPr>
            </a:lvl1pPr>
            <a:lvl2pPr marL="452438">
              <a:spcBef>
                <a:spcPct val="0"/>
              </a:spcBef>
              <a:defRPr sz="2400">
                <a:solidFill>
                  <a:schemeClr val="tx1"/>
                </a:solidFill>
                <a:latin typeface="Times New Roman" charset="0"/>
                <a:ea typeface="ＭＳ Ｐゴシック" charset="0"/>
              </a:defRPr>
            </a:lvl2pPr>
            <a:lvl3pPr>
              <a:spcBef>
                <a:spcPct val="0"/>
              </a:spcBef>
              <a:defRPr sz="2400">
                <a:solidFill>
                  <a:schemeClr val="tx1"/>
                </a:solidFill>
                <a:latin typeface="Times New Roman" charset="0"/>
                <a:ea typeface="ＭＳ Ｐゴシック" charset="0"/>
              </a:defRPr>
            </a:lvl3pPr>
            <a:lvl4pPr marL="1366838">
              <a:spcBef>
                <a:spcPct val="0"/>
              </a:spcBef>
              <a:defRPr sz="2400">
                <a:solidFill>
                  <a:schemeClr val="tx1"/>
                </a:solidFill>
                <a:latin typeface="Times New Roman" charset="0"/>
                <a:ea typeface="ＭＳ Ｐゴシック" charset="0"/>
              </a:defRPr>
            </a:lvl4pPr>
            <a:lvl5pPr>
              <a:spcBef>
                <a:spcPct val="0"/>
              </a:spcBef>
              <a:defRPr sz="2400">
                <a:solidFill>
                  <a:schemeClr val="tx1"/>
                </a:solidFill>
                <a:latin typeface="Times New Roman" charset="0"/>
                <a:ea typeface="ＭＳ Ｐゴシック" charset="0"/>
              </a:defRPr>
            </a:lvl5pPr>
            <a:lvl6pPr eaLnBrk="0" fontAlgn="base" hangingPunct="0">
              <a:spcBef>
                <a:spcPct val="0"/>
              </a:spcBef>
              <a:spcAft>
                <a:spcPct val="0"/>
              </a:spcAft>
              <a:defRPr sz="2400">
                <a:solidFill>
                  <a:schemeClr val="tx1"/>
                </a:solidFill>
                <a:latin typeface="Times New Roman" charset="0"/>
                <a:ea typeface="ＭＳ Ｐゴシック" charset="0"/>
              </a:defRPr>
            </a:lvl6pPr>
            <a:lvl7pPr eaLnBrk="0" fontAlgn="base" hangingPunct="0">
              <a:spcBef>
                <a:spcPct val="0"/>
              </a:spcBef>
              <a:spcAft>
                <a:spcPct val="0"/>
              </a:spcAft>
              <a:defRPr sz="2400">
                <a:solidFill>
                  <a:schemeClr val="tx1"/>
                </a:solidFill>
                <a:latin typeface="Times New Roman" charset="0"/>
                <a:ea typeface="ＭＳ Ｐゴシック" charset="0"/>
              </a:defRPr>
            </a:lvl7pPr>
            <a:lvl8pPr eaLnBrk="0" fontAlgn="base" hangingPunct="0">
              <a:spcBef>
                <a:spcPct val="0"/>
              </a:spcBef>
              <a:spcAft>
                <a:spcPct val="0"/>
              </a:spcAft>
              <a:defRPr sz="2400">
                <a:solidFill>
                  <a:schemeClr val="tx1"/>
                </a:solidFill>
                <a:latin typeface="Times New Roman" charset="0"/>
                <a:ea typeface="ＭＳ Ｐゴシック" charset="0"/>
              </a:defRPr>
            </a:lvl8pPr>
            <a:lvl9pPr eaLnBrk="0" fontAlgn="base" hangingPunct="0">
              <a:spcBef>
                <a:spcPct val="0"/>
              </a:spcBef>
              <a:spcAft>
                <a:spcPct val="0"/>
              </a:spcAft>
              <a:defRPr sz="2400">
                <a:solidFill>
                  <a:schemeClr val="tx1"/>
                </a:solidFill>
                <a:latin typeface="Times New Roman" charset="0"/>
                <a:ea typeface="ＭＳ Ｐゴシック" charset="0"/>
              </a:defRPr>
            </a:lvl9pPr>
          </a:lstStyle>
          <a:p>
            <a:pPr algn="ctr">
              <a:spcBef>
                <a:spcPct val="50000"/>
              </a:spcBef>
              <a:buFontTx/>
              <a:buNone/>
            </a:pPr>
            <a:endParaRPr lang="en-US" sz="1600" b="1">
              <a:effectLst>
                <a:outerShdw blurRad="38100" dist="38100" dir="2700000" algn="tl">
                  <a:srgbClr val="DDDDDD"/>
                </a:outerShdw>
              </a:effectLst>
              <a:latin typeface="Arial" charset="0"/>
              <a:cs typeface="Times New Roman" charset="0"/>
            </a:endParaRPr>
          </a:p>
        </p:txBody>
      </p:sp>
      <p:sp>
        <p:nvSpPr>
          <p:cNvPr id="81335" name="Text Box 439"/>
          <p:cNvSpPr txBox="1">
            <a:spLocks noChangeArrowheads="1"/>
          </p:cNvSpPr>
          <p:nvPr/>
        </p:nvSpPr>
        <p:spPr bwMode="auto">
          <a:xfrm>
            <a:off x="26237291" y="19529612"/>
            <a:ext cx="11952514" cy="249707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marL="1027113" indent="-1027113" defTabSz="6288088">
              <a:spcBef>
                <a:spcPct val="0"/>
              </a:spcBef>
              <a:defRPr sz="2400">
                <a:solidFill>
                  <a:schemeClr val="tx1"/>
                </a:solidFill>
                <a:latin typeface="Times New Roman" charset="0"/>
                <a:ea typeface="ＭＳ Ｐゴシック" charset="0"/>
              </a:defRPr>
            </a:lvl1pPr>
            <a:lvl2pPr defTabSz="6288088">
              <a:spcBef>
                <a:spcPct val="0"/>
              </a:spcBef>
              <a:defRPr sz="2400">
                <a:solidFill>
                  <a:schemeClr val="tx1"/>
                </a:solidFill>
                <a:latin typeface="Times New Roman" charset="0"/>
                <a:ea typeface="ＭＳ Ｐゴシック" charset="0"/>
              </a:defRPr>
            </a:lvl2pPr>
            <a:lvl3pPr defTabSz="6288088">
              <a:spcBef>
                <a:spcPct val="0"/>
              </a:spcBef>
              <a:defRPr sz="2400">
                <a:solidFill>
                  <a:schemeClr val="tx1"/>
                </a:solidFill>
                <a:latin typeface="Times New Roman" charset="0"/>
                <a:ea typeface="ＭＳ Ｐゴシック" charset="0"/>
              </a:defRPr>
            </a:lvl3pPr>
            <a:lvl4pPr defTabSz="6288088">
              <a:spcBef>
                <a:spcPct val="0"/>
              </a:spcBef>
              <a:defRPr sz="2400">
                <a:solidFill>
                  <a:schemeClr val="tx1"/>
                </a:solidFill>
                <a:latin typeface="Times New Roman" charset="0"/>
                <a:ea typeface="ＭＳ Ｐゴシック" charset="0"/>
              </a:defRPr>
            </a:lvl4pPr>
            <a:lvl5pPr defTabSz="6288088">
              <a:spcBef>
                <a:spcPct val="0"/>
              </a:spcBef>
              <a:defRPr sz="2400">
                <a:solidFill>
                  <a:schemeClr val="tx1"/>
                </a:solidFill>
                <a:latin typeface="Times New Roman" charset="0"/>
                <a:ea typeface="ＭＳ Ｐゴシック" charset="0"/>
              </a:defRPr>
            </a:lvl5pPr>
            <a:lvl6pPr defTabSz="6288088" eaLnBrk="0" fontAlgn="base" hangingPunct="0">
              <a:spcBef>
                <a:spcPct val="0"/>
              </a:spcBef>
              <a:spcAft>
                <a:spcPct val="0"/>
              </a:spcAft>
              <a:defRPr sz="2400">
                <a:solidFill>
                  <a:schemeClr val="tx1"/>
                </a:solidFill>
                <a:latin typeface="Times New Roman" charset="0"/>
                <a:ea typeface="ＭＳ Ｐゴシック" charset="0"/>
              </a:defRPr>
            </a:lvl6pPr>
            <a:lvl7pPr defTabSz="6288088" eaLnBrk="0" fontAlgn="base" hangingPunct="0">
              <a:spcBef>
                <a:spcPct val="0"/>
              </a:spcBef>
              <a:spcAft>
                <a:spcPct val="0"/>
              </a:spcAft>
              <a:defRPr sz="2400">
                <a:solidFill>
                  <a:schemeClr val="tx1"/>
                </a:solidFill>
                <a:latin typeface="Times New Roman" charset="0"/>
                <a:ea typeface="ＭＳ Ｐゴシック" charset="0"/>
              </a:defRPr>
            </a:lvl7pPr>
            <a:lvl8pPr defTabSz="6288088" eaLnBrk="0" fontAlgn="base" hangingPunct="0">
              <a:spcBef>
                <a:spcPct val="0"/>
              </a:spcBef>
              <a:spcAft>
                <a:spcPct val="0"/>
              </a:spcAft>
              <a:defRPr sz="2400">
                <a:solidFill>
                  <a:schemeClr val="tx1"/>
                </a:solidFill>
                <a:latin typeface="Times New Roman" charset="0"/>
                <a:ea typeface="ＭＳ Ｐゴシック" charset="0"/>
              </a:defRPr>
            </a:lvl8pPr>
            <a:lvl9pPr defTabSz="6288088" eaLnBrk="0" fontAlgn="base" hangingPunct="0">
              <a:spcBef>
                <a:spcPct val="0"/>
              </a:spcBef>
              <a:spcAft>
                <a:spcPct val="0"/>
              </a:spcAft>
              <a:defRPr sz="2400">
                <a:solidFill>
                  <a:schemeClr val="tx1"/>
                </a:solidFill>
                <a:latin typeface="Times New Roman" charset="0"/>
                <a:ea typeface="ＭＳ Ｐゴシック" charset="0"/>
              </a:defRPr>
            </a:lvl9pPr>
          </a:lstStyle>
          <a:p>
            <a:pPr marL="0" indent="0">
              <a:buNone/>
            </a:pPr>
            <a:r>
              <a:rPr lang="en-US" sz="3600" b="1" u="sng" dirty="0"/>
              <a:t>Model 2- Series of science lessons </a:t>
            </a:r>
            <a:br>
              <a:rPr lang="en-US" sz="3600" b="1" u="sng" dirty="0"/>
            </a:br>
            <a:r>
              <a:rPr lang="en-US" sz="3600" b="1" u="sng" dirty="0"/>
              <a:t>Theme based cross-curricular style of learning.</a:t>
            </a:r>
          </a:p>
          <a:p>
            <a:pPr marL="0" indent="0">
              <a:buNone/>
            </a:pPr>
            <a:r>
              <a:rPr lang="en-US" sz="3000" dirty="0"/>
              <a:t>This activity will be a series of science lessons which will be a part of a theme based model of cross curricular learning. The lessons will take place over three hours and will be for a group of year 5 pupils. According to Alexander et al. (1992, p21) themes based learning can be described as </a:t>
            </a:r>
            <a:r>
              <a:rPr lang="en-US" sz="3600" dirty="0"/>
              <a:t>“</a:t>
            </a:r>
            <a:r>
              <a:rPr lang="en-GB" sz="3200" dirty="0"/>
              <a:t>a                        mode of curriculum organisation, frequently enquiry-based, combining aspects of various subjects under a common theme.” Within the activity </a:t>
            </a:r>
            <a:endParaRPr lang="en-US" sz="3600" dirty="0"/>
          </a:p>
          <a:p>
            <a:pPr marL="0" indent="0">
              <a:buNone/>
            </a:pPr>
            <a:r>
              <a:rPr lang="en-US" sz="3000" dirty="0"/>
              <a:t> </a:t>
            </a:r>
          </a:p>
          <a:p>
            <a:pPr marL="0" indent="0">
              <a:buNone/>
            </a:pPr>
            <a:endParaRPr lang="en-US" sz="2800" dirty="0"/>
          </a:p>
          <a:p>
            <a:pPr marL="0" indent="0">
              <a:buNone/>
            </a:pPr>
            <a:endParaRPr lang="en-US" sz="2800" dirty="0"/>
          </a:p>
          <a:p>
            <a:pPr marL="0" indent="0">
              <a:buNone/>
            </a:pPr>
            <a:endParaRPr lang="en-US" sz="2800" dirty="0"/>
          </a:p>
        </p:txBody>
      </p:sp>
      <p:sp>
        <p:nvSpPr>
          <p:cNvPr id="81390" name="Text Box 494"/>
          <p:cNvSpPr txBox="1">
            <a:spLocks noChangeArrowheads="1"/>
          </p:cNvSpPr>
          <p:nvPr/>
        </p:nvSpPr>
        <p:spPr bwMode="auto">
          <a:xfrm>
            <a:off x="4495800" y="2743200"/>
            <a:ext cx="3848100" cy="1955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36576" tIns="36576" rIns="36576" bIns="36576"/>
          <a:lstStyle>
            <a:lvl1pPr defTabSz="4389438">
              <a:spcBef>
                <a:spcPct val="0"/>
              </a:spcBef>
              <a:defRPr sz="2400">
                <a:solidFill>
                  <a:schemeClr val="tx1"/>
                </a:solidFill>
                <a:latin typeface="Times New Roman" charset="0"/>
                <a:ea typeface="ＭＳ Ｐゴシック" charset="0"/>
              </a:defRPr>
            </a:lvl1pPr>
            <a:lvl2pPr defTabSz="4389438">
              <a:spcBef>
                <a:spcPct val="0"/>
              </a:spcBef>
              <a:defRPr sz="2400">
                <a:solidFill>
                  <a:schemeClr val="tx1"/>
                </a:solidFill>
                <a:latin typeface="Times New Roman" charset="0"/>
                <a:ea typeface="ＭＳ Ｐゴシック" charset="0"/>
              </a:defRPr>
            </a:lvl2pPr>
            <a:lvl3pPr defTabSz="4389438">
              <a:spcBef>
                <a:spcPct val="0"/>
              </a:spcBef>
              <a:defRPr sz="2400">
                <a:solidFill>
                  <a:schemeClr val="tx1"/>
                </a:solidFill>
                <a:latin typeface="Times New Roman" charset="0"/>
                <a:ea typeface="ＭＳ Ｐゴシック" charset="0"/>
              </a:defRPr>
            </a:lvl3pPr>
            <a:lvl4pPr defTabSz="4389438">
              <a:spcBef>
                <a:spcPct val="0"/>
              </a:spcBef>
              <a:defRPr sz="2400">
                <a:solidFill>
                  <a:schemeClr val="tx1"/>
                </a:solidFill>
                <a:latin typeface="Times New Roman" charset="0"/>
                <a:ea typeface="ＭＳ Ｐゴシック" charset="0"/>
              </a:defRPr>
            </a:lvl4pPr>
            <a:lvl5pPr defTabSz="4389438">
              <a:spcBef>
                <a:spcPct val="0"/>
              </a:spcBef>
              <a:defRPr sz="2400">
                <a:solidFill>
                  <a:schemeClr val="tx1"/>
                </a:solidFill>
                <a:latin typeface="Times New Roman" charset="0"/>
                <a:ea typeface="ＭＳ Ｐゴシック" charset="0"/>
              </a:defRPr>
            </a:lvl5pPr>
            <a:lvl6pPr defTabSz="4389438" eaLnBrk="0" fontAlgn="base" hangingPunct="0">
              <a:spcBef>
                <a:spcPct val="0"/>
              </a:spcBef>
              <a:spcAft>
                <a:spcPct val="0"/>
              </a:spcAft>
              <a:defRPr sz="2400">
                <a:solidFill>
                  <a:schemeClr val="tx1"/>
                </a:solidFill>
                <a:latin typeface="Times New Roman" charset="0"/>
                <a:ea typeface="ＭＳ Ｐゴシック" charset="0"/>
              </a:defRPr>
            </a:lvl6pPr>
            <a:lvl7pPr defTabSz="4389438" eaLnBrk="0" fontAlgn="base" hangingPunct="0">
              <a:spcBef>
                <a:spcPct val="0"/>
              </a:spcBef>
              <a:spcAft>
                <a:spcPct val="0"/>
              </a:spcAft>
              <a:defRPr sz="2400">
                <a:solidFill>
                  <a:schemeClr val="tx1"/>
                </a:solidFill>
                <a:latin typeface="Times New Roman" charset="0"/>
                <a:ea typeface="ＭＳ Ｐゴシック" charset="0"/>
              </a:defRPr>
            </a:lvl7pPr>
            <a:lvl8pPr defTabSz="4389438" eaLnBrk="0" fontAlgn="base" hangingPunct="0">
              <a:spcBef>
                <a:spcPct val="0"/>
              </a:spcBef>
              <a:spcAft>
                <a:spcPct val="0"/>
              </a:spcAft>
              <a:defRPr sz="2400">
                <a:solidFill>
                  <a:schemeClr val="tx1"/>
                </a:solidFill>
                <a:latin typeface="Times New Roman" charset="0"/>
                <a:ea typeface="ＭＳ Ｐゴシック" charset="0"/>
              </a:defRPr>
            </a:lvl8pPr>
            <a:lvl9pPr defTabSz="4389438" eaLnBrk="0" fontAlgn="base" hangingPunct="0">
              <a:spcBef>
                <a:spcPct val="0"/>
              </a:spcBef>
              <a:spcAft>
                <a:spcPct val="0"/>
              </a:spcAft>
              <a:defRPr sz="2400">
                <a:solidFill>
                  <a:schemeClr val="tx1"/>
                </a:solidFill>
                <a:latin typeface="Times New Roman" charset="0"/>
                <a:ea typeface="ＭＳ Ｐゴシック" charset="0"/>
              </a:defRPr>
            </a:lvl9pPr>
          </a:lstStyle>
          <a:p>
            <a:pPr algn="ctr" eaLnBrk="1" hangingPunct="1">
              <a:buFontTx/>
              <a:buNone/>
            </a:pPr>
            <a:r>
              <a:rPr lang="en-US" sz="1000">
                <a:solidFill>
                  <a:srgbClr val="000000"/>
                </a:solidFill>
              </a:rPr>
              <a:t>￼</a:t>
            </a:r>
            <a:endParaRPr lang="en-US" sz="8600">
              <a:latin typeface="Arial" charset="0"/>
            </a:endParaRPr>
          </a:p>
        </p:txBody>
      </p:sp>
      <p:graphicFrame>
        <p:nvGraphicFramePr>
          <p:cNvPr id="85" name="Diagram 84"/>
          <p:cNvGraphicFramePr/>
          <p:nvPr>
            <p:extLst>
              <p:ext uri="{D42A27DB-BD31-4B8C-83A1-F6EECF244321}">
                <p14:modId xmlns:p14="http://schemas.microsoft.com/office/powerpoint/2010/main" val="3173629880"/>
              </p:ext>
            </p:extLst>
          </p:nvPr>
        </p:nvGraphicFramePr>
        <p:xfrm>
          <a:off x="-1459649" y="24546853"/>
          <a:ext cx="12194659" cy="6508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3" name="Diagram 92"/>
          <p:cNvGraphicFramePr/>
          <p:nvPr>
            <p:extLst>
              <p:ext uri="{D42A27DB-BD31-4B8C-83A1-F6EECF244321}">
                <p14:modId xmlns:p14="http://schemas.microsoft.com/office/powerpoint/2010/main" val="1143759506"/>
              </p:ext>
            </p:extLst>
          </p:nvPr>
        </p:nvGraphicFramePr>
        <p:xfrm>
          <a:off x="12565391" y="12697744"/>
          <a:ext cx="6530870" cy="63086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TextBox 5"/>
          <p:cNvSpPr txBox="1"/>
          <p:nvPr/>
        </p:nvSpPr>
        <p:spPr>
          <a:xfrm flipV="1">
            <a:off x="20116800" y="-1066800"/>
            <a:ext cx="20116800" cy="457201"/>
          </a:xfrm>
          <a:prstGeom prst="rect">
            <a:avLst/>
          </a:prstGeom>
          <a:noFill/>
        </p:spPr>
        <p:txBody>
          <a:bodyPr wrap="square" rtlCol="0">
            <a:spAutoFit/>
          </a:bodyPr>
          <a:lstStyle/>
          <a:p>
            <a:endParaRPr lang="en-US" dirty="0"/>
          </a:p>
        </p:txBody>
      </p:sp>
      <p:sp>
        <p:nvSpPr>
          <p:cNvPr id="10" name="TextBox 9"/>
          <p:cNvSpPr txBox="1"/>
          <p:nvPr/>
        </p:nvSpPr>
        <p:spPr>
          <a:xfrm>
            <a:off x="13335001" y="20937085"/>
            <a:ext cx="12192000" cy="5392245"/>
          </a:xfrm>
          <a:prstGeom prst="rect">
            <a:avLst/>
          </a:prstGeom>
          <a:noFill/>
        </p:spPr>
        <p:txBody>
          <a:bodyPr wrap="square" rtlCol="0">
            <a:spAutoFit/>
          </a:bodyPr>
          <a:lstStyle/>
          <a:p>
            <a:endParaRPr lang="en-US" sz="3000" b="1" u="sng" dirty="0"/>
          </a:p>
          <a:p>
            <a:pPr>
              <a:buNone/>
            </a:pPr>
            <a:endParaRPr lang="en-US" sz="3000" b="1" u="sng" dirty="0"/>
          </a:p>
          <a:p>
            <a:pPr>
              <a:buNone/>
            </a:pPr>
            <a:endParaRPr lang="en-US" sz="3000" b="1" u="sng" dirty="0"/>
          </a:p>
          <a:p>
            <a:pPr>
              <a:buNone/>
            </a:pPr>
            <a:endParaRPr lang="en-US" sz="3000" b="1" u="sng" dirty="0"/>
          </a:p>
          <a:p>
            <a:pPr marL="342900" indent="-342900"/>
            <a:endParaRPr lang="en-US" sz="3000" dirty="0"/>
          </a:p>
          <a:p>
            <a:pPr>
              <a:buNone/>
            </a:pPr>
            <a:endParaRPr lang="en-US" sz="2800" dirty="0"/>
          </a:p>
          <a:p>
            <a:pPr>
              <a:buNone/>
            </a:pPr>
            <a:endParaRPr lang="en-US" sz="2800" dirty="0"/>
          </a:p>
          <a:p>
            <a:pPr>
              <a:buNone/>
            </a:pPr>
            <a:endParaRPr lang="en-US" sz="2400" b="1" u="sng" dirty="0"/>
          </a:p>
          <a:p>
            <a:pPr>
              <a:buNone/>
            </a:pPr>
            <a:endParaRPr lang="en-US" sz="2400" dirty="0"/>
          </a:p>
          <a:p>
            <a:pPr>
              <a:buNone/>
            </a:pPr>
            <a:endParaRPr lang="en-US" sz="2400" dirty="0"/>
          </a:p>
          <a:p>
            <a:pPr>
              <a:buNone/>
            </a:pPr>
            <a:endParaRPr lang="en-US" sz="1400" dirty="0"/>
          </a:p>
        </p:txBody>
      </p:sp>
      <p:graphicFrame>
        <p:nvGraphicFramePr>
          <p:cNvPr id="96" name="Table 95"/>
          <p:cNvGraphicFramePr>
            <a:graphicFrameLocks noGrp="1"/>
          </p:cNvGraphicFramePr>
          <p:nvPr>
            <p:extLst>
              <p:ext uri="{D42A27DB-BD31-4B8C-83A1-F6EECF244321}">
                <p14:modId xmlns:p14="http://schemas.microsoft.com/office/powerpoint/2010/main" val="4000284163"/>
              </p:ext>
            </p:extLst>
          </p:nvPr>
        </p:nvGraphicFramePr>
        <p:xfrm>
          <a:off x="26007993" y="14620282"/>
          <a:ext cx="12240450" cy="4632960"/>
        </p:xfrm>
        <a:graphic>
          <a:graphicData uri="http://schemas.openxmlformats.org/drawingml/2006/table">
            <a:tbl>
              <a:tblPr firstRow="1" bandRow="1">
                <a:tableStyleId>{5C22544A-7EE6-4342-B048-85BDC9FD1C3A}</a:tableStyleId>
              </a:tblPr>
              <a:tblGrid>
                <a:gridCol w="4080149">
                  <a:extLst>
                    <a:ext uri="{9D8B030D-6E8A-4147-A177-3AD203B41FA5}">
                      <a16:colId xmlns:a16="http://schemas.microsoft.com/office/drawing/2014/main" val="20000"/>
                    </a:ext>
                  </a:extLst>
                </a:gridCol>
                <a:gridCol w="4049509">
                  <a:extLst>
                    <a:ext uri="{9D8B030D-6E8A-4147-A177-3AD203B41FA5}">
                      <a16:colId xmlns:a16="http://schemas.microsoft.com/office/drawing/2014/main" val="20001"/>
                    </a:ext>
                  </a:extLst>
                </a:gridCol>
                <a:gridCol w="4110792">
                  <a:extLst>
                    <a:ext uri="{9D8B030D-6E8A-4147-A177-3AD203B41FA5}">
                      <a16:colId xmlns:a16="http://schemas.microsoft.com/office/drawing/2014/main" val="20002"/>
                    </a:ext>
                  </a:extLst>
                </a:gridCol>
              </a:tblGrid>
              <a:tr h="392825">
                <a:tc>
                  <a:txBody>
                    <a:bodyPr/>
                    <a:lstStyle/>
                    <a:p>
                      <a:pPr algn="l"/>
                      <a:r>
                        <a:rPr lang="en-US" sz="2800" dirty="0">
                          <a:solidFill>
                            <a:schemeClr val="bg1"/>
                          </a:solidFill>
                        </a:rPr>
                        <a:t>Numeracy</a:t>
                      </a:r>
                      <a:r>
                        <a:rPr lang="en-US" sz="2800" baseline="0" dirty="0">
                          <a:solidFill>
                            <a:schemeClr val="bg1"/>
                          </a:solidFill>
                        </a:rPr>
                        <a:t> </a:t>
                      </a:r>
                      <a:endParaRPr lang="en-US" sz="2800" dirty="0">
                        <a:solidFill>
                          <a:schemeClr val="bg1"/>
                        </a:solidFill>
                      </a:endParaRPr>
                    </a:p>
                  </a:txBody>
                  <a:tcPr>
                    <a:solidFill>
                      <a:schemeClr val="accent6"/>
                    </a:solidFill>
                  </a:tcPr>
                </a:tc>
                <a:tc>
                  <a:txBody>
                    <a:bodyPr/>
                    <a:lstStyle/>
                    <a:p>
                      <a:pPr algn="l"/>
                      <a:r>
                        <a:rPr lang="en-US" sz="2800" dirty="0">
                          <a:solidFill>
                            <a:schemeClr val="bg1"/>
                          </a:solidFill>
                        </a:rPr>
                        <a:t>Literacy</a:t>
                      </a:r>
                    </a:p>
                  </a:txBody>
                  <a:tcPr>
                    <a:solidFill>
                      <a:schemeClr val="accent6"/>
                    </a:solidFill>
                  </a:tcPr>
                </a:tc>
                <a:tc>
                  <a:txBody>
                    <a:bodyPr/>
                    <a:lstStyle/>
                    <a:p>
                      <a:pPr algn="l"/>
                      <a:r>
                        <a:rPr lang="en-US" sz="2800" dirty="0">
                          <a:solidFill>
                            <a:schemeClr val="bg1"/>
                          </a:solidFill>
                        </a:rPr>
                        <a:t>DCF</a:t>
                      </a:r>
                    </a:p>
                  </a:txBody>
                  <a:tcPr>
                    <a:solidFill>
                      <a:schemeClr val="accent6"/>
                    </a:solidFill>
                  </a:tcPr>
                </a:tc>
                <a:extLst>
                  <a:ext uri="{0D108BD9-81ED-4DB2-BD59-A6C34878D82A}">
                    <a16:rowId xmlns:a16="http://schemas.microsoft.com/office/drawing/2014/main" val="10000"/>
                  </a:ext>
                </a:extLst>
              </a:tr>
              <a:tr h="3119494">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dirty="0">
                          <a:solidFill>
                            <a:schemeClr val="tx1"/>
                          </a:solidFill>
                        </a:rPr>
                        <a:t>Transfer mathematical skills to a variety of contexts and everyday situations and Select and construct appropriate</a:t>
                      </a:r>
                      <a:r>
                        <a:rPr lang="en-US" sz="2400" baseline="0" dirty="0">
                          <a:solidFill>
                            <a:schemeClr val="tx1"/>
                          </a:solidFill>
                        </a:rPr>
                        <a:t> charts and graphs with suitable scales.</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2400" baseline="0" dirty="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2400" baseline="0" dirty="0">
                          <a:solidFill>
                            <a:schemeClr val="tx1"/>
                          </a:solidFill>
                        </a:rPr>
                        <a:t>WG (2013).</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2400" baseline="0" dirty="0">
                        <a:solidFill>
                          <a:schemeClr val="tx1"/>
                        </a:solidFill>
                      </a:endParaRP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2400" dirty="0">
                        <a:solidFill>
                          <a:schemeClr val="tx1"/>
                        </a:solidFill>
                      </a:endParaRPr>
                    </a:p>
                  </a:txBody>
                  <a:tcPr>
                    <a:solidFill>
                      <a:schemeClr val="accent6">
                        <a:lumMod val="40000"/>
                        <a:lumOff val="60000"/>
                      </a:schemeClr>
                    </a:solidFill>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dirty="0">
                          <a:solidFill>
                            <a:schemeClr val="tx1"/>
                          </a:solidFill>
                        </a:rPr>
                        <a:t>Use a range of strategies for skimming.</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dirty="0">
                          <a:solidFill>
                            <a:schemeClr val="tx1"/>
                          </a:solidFill>
                        </a:rPr>
                        <a:t>Identify</a:t>
                      </a:r>
                      <a:r>
                        <a:rPr lang="en-US" sz="2400" baseline="0" dirty="0">
                          <a:solidFill>
                            <a:schemeClr val="tx1"/>
                          </a:solidFill>
                        </a:rPr>
                        <a:t> features of a text and infer meaning that is not explicitly stated. </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baseline="0" dirty="0">
                          <a:solidFill>
                            <a:schemeClr val="tx1"/>
                          </a:solidFill>
                        </a:rPr>
                        <a:t>Explore themes through role play situations.</a:t>
                      </a:r>
                    </a:p>
                    <a:p>
                      <a:pPr marL="0" marR="0" indent="0" algn="l" defTabSz="1706843" rtl="0" eaLnBrk="1" fontAlgn="auto" latinLnBrk="0" hangingPunct="1">
                        <a:lnSpc>
                          <a:spcPct val="100000"/>
                        </a:lnSpc>
                        <a:spcBef>
                          <a:spcPts val="0"/>
                        </a:spcBef>
                        <a:spcAft>
                          <a:spcPts val="0"/>
                        </a:spcAft>
                        <a:buClrTx/>
                        <a:buSzTx/>
                        <a:buFont typeface="Arial"/>
                        <a:buNone/>
                        <a:tabLst/>
                        <a:defRPr/>
                      </a:pPr>
                      <a:endParaRPr lang="en-US" sz="2400" baseline="0" dirty="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2400" baseline="0" dirty="0">
                          <a:solidFill>
                            <a:schemeClr val="tx1"/>
                          </a:solidFill>
                        </a:rPr>
                        <a:t>WG (2013).</a:t>
                      </a:r>
                      <a:endParaRPr lang="en-US" sz="2400" dirty="0">
                        <a:solidFill>
                          <a:schemeClr val="tx1"/>
                        </a:solidFill>
                      </a:endParaRPr>
                    </a:p>
                  </a:txBody>
                  <a:tcPr>
                    <a:solidFill>
                      <a:schemeClr val="accent6">
                        <a:lumMod val="40000"/>
                        <a:lumOff val="60000"/>
                      </a:schemeClr>
                    </a:solidFill>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dirty="0">
                          <a:solidFill>
                            <a:schemeClr val="tx1"/>
                          </a:solidFill>
                        </a:rPr>
                        <a:t>Combine a range of</a:t>
                      </a:r>
                      <a:r>
                        <a:rPr lang="en-US" sz="2400" baseline="0" dirty="0">
                          <a:solidFill>
                            <a:schemeClr val="tx1"/>
                          </a:solidFill>
                        </a:rPr>
                        <a:t> multimedia components to produce an appropriate outcome.</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baseline="0" dirty="0">
                          <a:solidFill>
                            <a:schemeClr val="tx1"/>
                          </a:solidFill>
                        </a:rPr>
                        <a:t>Review a video for a selected purpose.</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2400" baseline="0" dirty="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2400" baseline="0" dirty="0">
                          <a:solidFill>
                            <a:schemeClr val="tx1"/>
                          </a:solidFill>
                        </a:rPr>
                        <a:t>WG (2015).</a:t>
                      </a:r>
                      <a:endParaRPr lang="en-US" sz="2400" dirty="0">
                        <a:solidFill>
                          <a:schemeClr val="tx1"/>
                        </a:solidFill>
                      </a:endParaRPr>
                    </a:p>
                  </a:txBody>
                  <a:tcPr>
                    <a:solidFill>
                      <a:schemeClr val="accent6">
                        <a:lumMod val="40000"/>
                        <a:lumOff val="60000"/>
                      </a:schemeClr>
                    </a:solidFill>
                  </a:tcPr>
                </a:tc>
                <a:extLst>
                  <a:ext uri="{0D108BD9-81ED-4DB2-BD59-A6C34878D82A}">
                    <a16:rowId xmlns:a16="http://schemas.microsoft.com/office/drawing/2014/main" val="10001"/>
                  </a:ext>
                </a:extLst>
              </a:tr>
            </a:tbl>
          </a:graphicData>
        </a:graphic>
      </p:graphicFrame>
      <p:graphicFrame>
        <p:nvGraphicFramePr>
          <p:cNvPr id="98" name="Diagram 97"/>
          <p:cNvGraphicFramePr/>
          <p:nvPr>
            <p:extLst>
              <p:ext uri="{D42A27DB-BD31-4B8C-83A1-F6EECF244321}">
                <p14:modId xmlns:p14="http://schemas.microsoft.com/office/powerpoint/2010/main" val="2905724660"/>
              </p:ext>
            </p:extLst>
          </p:nvPr>
        </p:nvGraphicFramePr>
        <p:xfrm>
          <a:off x="25940654" y="24334652"/>
          <a:ext cx="8012120" cy="561040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3" name="TextBox 2"/>
          <p:cNvSpPr txBox="1"/>
          <p:nvPr/>
        </p:nvSpPr>
        <p:spPr>
          <a:xfrm>
            <a:off x="8618961" y="24650942"/>
            <a:ext cx="4052827" cy="2677656"/>
          </a:xfrm>
          <a:prstGeom prst="rect">
            <a:avLst/>
          </a:prstGeom>
          <a:solidFill>
            <a:srgbClr val="BBE0E3"/>
          </a:solidFill>
          <a:ln>
            <a:solidFill>
              <a:srgbClr val="000000"/>
            </a:solidFill>
          </a:ln>
        </p:spPr>
        <p:txBody>
          <a:bodyPr wrap="square" rtlCol="0">
            <a:spAutoFit/>
          </a:bodyPr>
          <a:lstStyle/>
          <a:p>
            <a:pPr>
              <a:buNone/>
            </a:pPr>
            <a:r>
              <a:rPr lang="en-US" sz="2800" dirty="0"/>
              <a:t>A diagram created by the writer to show the elements required to perform at a competent level of cross curricular teaching.</a:t>
            </a:r>
          </a:p>
        </p:txBody>
      </p:sp>
      <p:sp>
        <p:nvSpPr>
          <p:cNvPr id="4" name="TextBox 3"/>
          <p:cNvSpPr txBox="1"/>
          <p:nvPr/>
        </p:nvSpPr>
        <p:spPr>
          <a:xfrm>
            <a:off x="13596257" y="3478756"/>
            <a:ext cx="27203400" cy="3046988"/>
          </a:xfrm>
          <a:prstGeom prst="rect">
            <a:avLst/>
          </a:prstGeom>
          <a:noFill/>
        </p:spPr>
        <p:txBody>
          <a:bodyPr wrap="square" rtlCol="0">
            <a:spAutoFit/>
          </a:bodyPr>
          <a:lstStyle/>
          <a:p>
            <a:pPr>
              <a:buNone/>
            </a:pPr>
            <a:r>
              <a:rPr lang="en-US" sz="3200" dirty="0"/>
              <a:t>This poster will be targeting educators and people within the education sector in Wales. The intention of this poster is to give two examples of different types of Barnes’ cross curricular teaching methods and explain how they can be implemented into a key stage two class. According to Webb and Webb (2002) and Greenway (2007) many primary school teachers found cross-curricular practice to be an important and preferred element of practice. It is recommended that schools within Wales should plan topics or themes that can be taught in a cross-curricular fashion so that children can take knowledge they already have and build upon this by applying it in different contexts (</a:t>
            </a:r>
            <a:r>
              <a:rPr lang="en-US" sz="3200" dirty="0" err="1"/>
              <a:t>Estyn</a:t>
            </a:r>
            <a:r>
              <a:rPr lang="en-US" sz="3200" dirty="0"/>
              <a:t>, 2000). According to Estyn (2016) and </a:t>
            </a:r>
            <a:r>
              <a:rPr lang="en-US" sz="3200" dirty="0" err="1"/>
              <a:t>Ofsted</a:t>
            </a:r>
            <a:r>
              <a:rPr lang="en-US" sz="3200" dirty="0"/>
              <a:t> (2010), schools that plan efficiently for cross curricular learning methods with external trips to further the education will have a positive impact on pupils attainment.</a:t>
            </a:r>
          </a:p>
        </p:txBody>
      </p:sp>
      <p:sp>
        <p:nvSpPr>
          <p:cNvPr id="12" name="TextBox 11"/>
          <p:cNvSpPr txBox="1"/>
          <p:nvPr/>
        </p:nvSpPr>
        <p:spPr>
          <a:xfrm>
            <a:off x="38535700" y="7817075"/>
            <a:ext cx="11496498" cy="24911435"/>
          </a:xfrm>
          <a:prstGeom prst="rect">
            <a:avLst/>
          </a:prstGeom>
          <a:solidFill>
            <a:schemeClr val="bg1"/>
          </a:solidFill>
        </p:spPr>
        <p:txBody>
          <a:bodyPr wrap="square" rtlCol="0">
            <a:spAutoFit/>
          </a:bodyPr>
          <a:lstStyle/>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endParaRPr lang="en-US" sz="3000" b="1" u="sng" dirty="0"/>
          </a:p>
          <a:p>
            <a:pPr>
              <a:buNone/>
            </a:pPr>
            <a:r>
              <a:rPr lang="en-US" sz="3000" b="1" u="sng" dirty="0"/>
              <a:t>Science</a:t>
            </a:r>
          </a:p>
          <a:p>
            <a:pPr marL="342900" indent="-342900"/>
            <a:r>
              <a:rPr lang="en-US" sz="3000" dirty="0"/>
              <a:t>Have the opportunity to turn ideas suggested to them into an investigation, identify different types of variables (controlled/independent) and </a:t>
            </a:r>
            <a:r>
              <a:rPr lang="en-US" sz="3000" dirty="0" err="1"/>
              <a:t>recognise</a:t>
            </a:r>
            <a:r>
              <a:rPr lang="en-US" sz="3000" dirty="0"/>
              <a:t> the importance of a fair test. (WAG, 2008)c.</a:t>
            </a:r>
          </a:p>
          <a:p>
            <a:pPr>
              <a:buNone/>
            </a:pPr>
            <a:r>
              <a:rPr lang="en-US" sz="3000" b="1" u="sng" dirty="0" err="1"/>
              <a:t>Maths</a:t>
            </a:r>
            <a:endParaRPr lang="en-US" sz="3000" b="1" u="sng" dirty="0"/>
          </a:p>
          <a:p>
            <a:pPr marL="342900" indent="-342900"/>
            <a:r>
              <a:rPr lang="en-US" sz="3000" dirty="0"/>
              <a:t>Make estimates of length based on prior knowledge. (WAG, 2008)d.</a:t>
            </a:r>
            <a:br>
              <a:rPr lang="en-US" sz="3000" dirty="0"/>
            </a:br>
            <a:endParaRPr lang="en-US" sz="3000" dirty="0"/>
          </a:p>
          <a:p>
            <a:pPr>
              <a:buNone/>
            </a:pPr>
            <a:r>
              <a:rPr lang="en-US" sz="3000" dirty="0"/>
              <a:t>In the second session, pupils will be doing the experiment in small groups whilst assisted by the teacher and the additional adults within the room, recording their results During this session pupils will work towards achieving the following curriculum skills:</a:t>
            </a:r>
          </a:p>
          <a:p>
            <a:pPr>
              <a:buNone/>
            </a:pPr>
            <a:r>
              <a:rPr lang="en-US" sz="3000" b="1" u="sng" dirty="0"/>
              <a:t>Science</a:t>
            </a:r>
          </a:p>
          <a:p>
            <a:pPr marL="342900" indent="-342900"/>
            <a:r>
              <a:rPr lang="en-US" sz="3000" dirty="0"/>
              <a:t>Take part in fair testing, following a planned approach. Make careful observations and accurate measurements and identify and explain patterns they </a:t>
            </a:r>
            <a:r>
              <a:rPr lang="en-US" sz="3000" dirty="0" err="1"/>
              <a:t>recognise</a:t>
            </a:r>
            <a:r>
              <a:rPr lang="en-US" sz="3000" dirty="0"/>
              <a:t> (WAG, 2008)c.</a:t>
            </a:r>
          </a:p>
          <a:p>
            <a:pPr>
              <a:buNone/>
            </a:pPr>
            <a:r>
              <a:rPr lang="en-US" sz="3000" b="1" u="sng" dirty="0" err="1"/>
              <a:t>Maths</a:t>
            </a:r>
            <a:endParaRPr lang="en-US" sz="3000" b="1" u="sng" dirty="0"/>
          </a:p>
          <a:p>
            <a:pPr marL="342900" indent="-342900"/>
            <a:r>
              <a:rPr lang="en-GB" sz="3000" dirty="0"/>
              <a:t>Recognise</a:t>
            </a:r>
            <a:r>
              <a:rPr lang="en-US" sz="3000" dirty="0"/>
              <a:t> and select appropriate units. (WAG, 2008)d.</a:t>
            </a:r>
          </a:p>
          <a:p>
            <a:pPr marL="342900" indent="-342900"/>
            <a:endParaRPr lang="en-US" sz="3000" dirty="0"/>
          </a:p>
          <a:p>
            <a:pPr>
              <a:buNone/>
            </a:pPr>
            <a:r>
              <a:rPr lang="en-US" sz="3000" dirty="0"/>
              <a:t>In the third session pupils will </a:t>
            </a:r>
            <a:r>
              <a:rPr lang="en-US" sz="3000" dirty="0" err="1"/>
              <a:t>analyse</a:t>
            </a:r>
            <a:r>
              <a:rPr lang="en-US" sz="3000" dirty="0"/>
              <a:t> the results they have recorded and use J2E software to create a table to display their results and discuss what they show. Following on, in pairs, pupils will then video themselves discussing what the experiment was like and how they would improve the process. They will use the HP reveal app to tell the marker how the experience felt. During this session pupils will work towards achieving the following curriculum skills:</a:t>
            </a:r>
          </a:p>
          <a:p>
            <a:pPr>
              <a:buNone/>
            </a:pPr>
            <a:r>
              <a:rPr lang="en-US" sz="3000" b="1" u="sng" dirty="0"/>
              <a:t>Science</a:t>
            </a:r>
          </a:p>
          <a:p>
            <a:pPr marL="342900" indent="-342900"/>
            <a:r>
              <a:rPr lang="en-US" sz="3000" dirty="0"/>
              <a:t>Use scientific knowledge to explain cause and effect when concluding and review what they have done to consolidate their own learning.</a:t>
            </a:r>
          </a:p>
          <a:p>
            <a:pPr>
              <a:buNone/>
            </a:pPr>
            <a:r>
              <a:rPr lang="en-US" sz="3000" b="1" u="sng" dirty="0"/>
              <a:t>ICT</a:t>
            </a:r>
          </a:p>
          <a:p>
            <a:pPr marL="342900" indent="-342900"/>
            <a:r>
              <a:rPr lang="en-US" sz="3000" dirty="0"/>
              <a:t>Create and communicate information in the form of a text and table. (WAG, 2008)e.</a:t>
            </a:r>
          </a:p>
          <a:p>
            <a:pPr>
              <a:buNone/>
            </a:pPr>
            <a:endParaRPr lang="en-US" sz="2400" dirty="0"/>
          </a:p>
        </p:txBody>
      </p:sp>
      <p:sp>
        <p:nvSpPr>
          <p:cNvPr id="5" name="TextBox 4"/>
          <p:cNvSpPr txBox="1"/>
          <p:nvPr/>
        </p:nvSpPr>
        <p:spPr>
          <a:xfrm>
            <a:off x="38535698" y="11599879"/>
            <a:ext cx="11496499" cy="4893647"/>
          </a:xfrm>
          <a:prstGeom prst="rect">
            <a:avLst/>
          </a:prstGeom>
          <a:noFill/>
        </p:spPr>
        <p:txBody>
          <a:bodyPr wrap="square" rtlCol="0">
            <a:spAutoFit/>
          </a:bodyPr>
          <a:lstStyle/>
          <a:p>
            <a:pPr>
              <a:buNone/>
            </a:pPr>
            <a:r>
              <a:rPr lang="en-US" sz="3000" dirty="0"/>
              <a:t>The pupils will be undertaking an experiment where they will be investigating what asteroids/meteors leave the biggest craters upon contact. To do this, they will plan, do and review an experiment which will involve pupils dropping different sized/shaped sport balls into a sandpit, measuring and recording the results.</a:t>
            </a:r>
          </a:p>
          <a:p>
            <a:pPr>
              <a:buNone/>
            </a:pPr>
            <a:endParaRPr lang="en-US" sz="3000" dirty="0"/>
          </a:p>
          <a:p>
            <a:pPr>
              <a:buNone/>
            </a:pPr>
            <a:r>
              <a:rPr lang="en-US" sz="3000" dirty="0"/>
              <a:t>In the first lesson pupils will be working towards the following curriculum skills as they plan the activity:</a:t>
            </a:r>
          </a:p>
          <a:p>
            <a:pPr>
              <a:buNone/>
            </a:pPr>
            <a:endParaRPr lang="en-US" sz="3000" dirty="0"/>
          </a:p>
          <a:p>
            <a:endParaRPr lang="en-US" sz="2000" dirty="0"/>
          </a:p>
        </p:txBody>
      </p:sp>
      <p:sp>
        <p:nvSpPr>
          <p:cNvPr id="2" name="TextBox 1">
            <a:extLst>
              <a:ext uri="{FF2B5EF4-FFF2-40B4-BE49-F238E27FC236}">
                <a16:creationId xmlns:a16="http://schemas.microsoft.com/office/drawing/2014/main" id="{16932FC1-98C5-47B4-99C3-C4EC6DDBA031}"/>
              </a:ext>
            </a:extLst>
          </p:cNvPr>
          <p:cNvSpPr txBox="1"/>
          <p:nvPr/>
        </p:nvSpPr>
        <p:spPr>
          <a:xfrm>
            <a:off x="13838461" y="19044147"/>
            <a:ext cx="5257800" cy="954107"/>
          </a:xfrm>
          <a:prstGeom prst="rect">
            <a:avLst/>
          </a:prstGeom>
          <a:noFill/>
        </p:spPr>
        <p:txBody>
          <a:bodyPr wrap="square" rtlCol="0">
            <a:spAutoFit/>
          </a:bodyPr>
          <a:lstStyle/>
          <a:p>
            <a:pPr>
              <a:buNone/>
            </a:pPr>
            <a:r>
              <a:rPr lang="en-GB" sz="2800" dirty="0"/>
              <a:t>Diagram to show the hierarchical learning model. Barnes (2015, p67)</a:t>
            </a:r>
          </a:p>
        </p:txBody>
      </p:sp>
      <p:sp>
        <p:nvSpPr>
          <p:cNvPr id="24" name="TextBox 23">
            <a:extLst>
              <a:ext uri="{FF2B5EF4-FFF2-40B4-BE49-F238E27FC236}">
                <a16:creationId xmlns:a16="http://schemas.microsoft.com/office/drawing/2014/main" id="{F9948393-B8D4-43B7-866C-D9D8A380D376}"/>
              </a:ext>
            </a:extLst>
          </p:cNvPr>
          <p:cNvSpPr txBox="1"/>
          <p:nvPr/>
        </p:nvSpPr>
        <p:spPr>
          <a:xfrm>
            <a:off x="27320333" y="30250676"/>
            <a:ext cx="5257800" cy="954107"/>
          </a:xfrm>
          <a:prstGeom prst="rect">
            <a:avLst/>
          </a:prstGeom>
          <a:noFill/>
        </p:spPr>
        <p:txBody>
          <a:bodyPr wrap="square" rtlCol="0">
            <a:spAutoFit/>
          </a:bodyPr>
          <a:lstStyle/>
          <a:p>
            <a:pPr>
              <a:buNone/>
            </a:pPr>
            <a:r>
              <a:rPr lang="en-GB" sz="2800" dirty="0"/>
              <a:t>Diagram to show the theme based learning model. Barnes (2015, p70)</a:t>
            </a:r>
          </a:p>
        </p:txBody>
      </p:sp>
      <p:sp>
        <p:nvSpPr>
          <p:cNvPr id="11" name="TextBox 10">
            <a:extLst>
              <a:ext uri="{FF2B5EF4-FFF2-40B4-BE49-F238E27FC236}">
                <a16:creationId xmlns:a16="http://schemas.microsoft.com/office/drawing/2014/main" id="{5E7F0455-2FBE-40D8-9EB1-920949BFF8BD}"/>
              </a:ext>
            </a:extLst>
          </p:cNvPr>
          <p:cNvSpPr txBox="1"/>
          <p:nvPr/>
        </p:nvSpPr>
        <p:spPr>
          <a:xfrm>
            <a:off x="117938" y="31097307"/>
            <a:ext cx="13594447" cy="7331238"/>
          </a:xfrm>
          <a:prstGeom prst="rect">
            <a:avLst/>
          </a:prstGeom>
          <a:noFill/>
          <a:ln>
            <a:solidFill>
              <a:schemeClr val="tx1"/>
            </a:solidFill>
          </a:ln>
        </p:spPr>
        <p:txBody>
          <a:bodyPr wrap="square" rtlCol="0">
            <a:spAutoFit/>
          </a:bodyPr>
          <a:lstStyle/>
          <a:p>
            <a:pPr>
              <a:buNone/>
            </a:pPr>
            <a:r>
              <a:rPr lang="en-GB" sz="2800" dirty="0"/>
              <a:t>References:</a:t>
            </a:r>
          </a:p>
          <a:p>
            <a:pPr>
              <a:buNone/>
            </a:pPr>
            <a:r>
              <a:rPr lang="en-GB" sz="2800" dirty="0"/>
              <a:t>Barnes, J. (2015). </a:t>
            </a:r>
            <a:r>
              <a:rPr lang="en-GB" sz="2800" i="1" dirty="0"/>
              <a:t>Cross-curricular learning 3-14</a:t>
            </a:r>
            <a:r>
              <a:rPr lang="en-GB" sz="2800" dirty="0"/>
              <a:t>. 3rd ed. London: Sage.</a:t>
            </a:r>
          </a:p>
          <a:p>
            <a:pPr>
              <a:buNone/>
            </a:pPr>
            <a:r>
              <a:rPr lang="en-GB" sz="2800" dirty="0"/>
              <a:t>Donaldson, G. (2015) </a:t>
            </a:r>
            <a:r>
              <a:rPr lang="en-GB" sz="2800" i="1" dirty="0"/>
              <a:t>Successful futures: Independent review of curriculum and assessment arrangements in Wales. </a:t>
            </a:r>
            <a:r>
              <a:rPr lang="en-GB" sz="2800" dirty="0"/>
              <a:t>Available at: </a:t>
            </a:r>
            <a:r>
              <a:rPr lang="en-US" sz="2800" u="sng" dirty="0">
                <a:hlinkClick r:id="rId17"/>
              </a:rPr>
              <a:t>file:///C:/Users/1701996/Downloads/Donaldson%20Report%20-%20Successful%20Futures%20-%20Independent%20Review%20of%20Curriculum%20and%20Assessment%20Arrangements%20in%20Wales.pdf</a:t>
            </a:r>
            <a:r>
              <a:rPr lang="en-US" sz="2800" dirty="0"/>
              <a:t> [last accessed 09/12/2019].</a:t>
            </a:r>
          </a:p>
          <a:p>
            <a:pPr>
              <a:buNone/>
            </a:pPr>
            <a:r>
              <a:rPr lang="en-US" sz="2400" dirty="0"/>
              <a:t>WG (2013) </a:t>
            </a:r>
            <a:r>
              <a:rPr lang="en-US" sz="2400" i="1" dirty="0"/>
              <a:t>The National Literacy and Numeracy Framework. Curriculum for Wales 2008 Version. </a:t>
            </a:r>
            <a:r>
              <a:rPr lang="en-US" sz="2400" dirty="0"/>
              <a:t>Website available at: </a:t>
            </a:r>
            <a:r>
              <a:rPr lang="en-US" sz="2400" u="sng" dirty="0">
                <a:hlinkClick r:id="rId18"/>
              </a:rPr>
              <a:t>https://hwb.gov.wales/curriculum-for-wale#s-2008/national-literacy-and-numeracy-framework-curriculum-for-wales-2008-version/</a:t>
            </a:r>
            <a:r>
              <a:rPr lang="en-US" sz="2400" dirty="0"/>
              <a:t> [last accessed 10.12.2019].</a:t>
            </a:r>
          </a:p>
          <a:p>
            <a:pPr>
              <a:buNone/>
            </a:pPr>
            <a:r>
              <a:rPr lang="en-US" sz="2400" dirty="0"/>
              <a:t>WG (2015) </a:t>
            </a:r>
            <a:r>
              <a:rPr lang="en-US" sz="2400" i="1" dirty="0"/>
              <a:t>Digital Competence Framework: Curriculum for Wales 2008 Version.</a:t>
            </a:r>
            <a:r>
              <a:rPr lang="en-US" sz="2400" dirty="0"/>
              <a:t> Website available at: </a:t>
            </a:r>
            <a:r>
              <a:rPr lang="en-US" sz="2400" u="sng" dirty="0">
                <a:hlinkClick r:id="rId19"/>
              </a:rPr>
              <a:t>https://hwb.gov.wales/curriculum-for-wales-2008/digital-competence-framework-curriculum-for-wales-2008-version</a:t>
            </a:r>
            <a:r>
              <a:rPr lang="en-US" sz="2400" dirty="0"/>
              <a:t> [last accessed 09.12.2019].</a:t>
            </a:r>
            <a:endParaRPr lang="en-GB" sz="2400" dirty="0"/>
          </a:p>
          <a:p>
            <a:pPr>
              <a:buNone/>
            </a:pPr>
            <a:endParaRPr lang="en-GB" sz="2000" dirty="0"/>
          </a:p>
          <a:p>
            <a:pPr>
              <a:buNone/>
            </a:pPr>
            <a:endParaRPr lang="en-US" sz="2400" dirty="0"/>
          </a:p>
          <a:p>
            <a:pPr>
              <a:buNone/>
            </a:pPr>
            <a:endParaRPr lang="en-GB" sz="2400" dirty="0"/>
          </a:p>
        </p:txBody>
      </p:sp>
      <p:graphicFrame>
        <p:nvGraphicFramePr>
          <p:cNvPr id="13" name="Diagram 12">
            <a:extLst>
              <a:ext uri="{FF2B5EF4-FFF2-40B4-BE49-F238E27FC236}">
                <a16:creationId xmlns:a16="http://schemas.microsoft.com/office/drawing/2014/main" id="{690A0AC0-E900-4E22-8661-E4560842EBA0}"/>
              </a:ext>
            </a:extLst>
          </p:cNvPr>
          <p:cNvGraphicFramePr/>
          <p:nvPr>
            <p:extLst>
              <p:ext uri="{D42A27DB-BD31-4B8C-83A1-F6EECF244321}">
                <p14:modId xmlns:p14="http://schemas.microsoft.com/office/powerpoint/2010/main" val="4270908342"/>
              </p:ext>
            </p:extLst>
          </p:nvPr>
        </p:nvGraphicFramePr>
        <p:xfrm>
          <a:off x="41332954" y="374978"/>
          <a:ext cx="9491631" cy="7435874"/>
        </p:xfrm>
        <a:graphic>
          <a:graphicData uri="http://schemas.openxmlformats.org/drawingml/2006/diagram">
            <dgm:relIds xmlns:dgm="http://schemas.openxmlformats.org/drawingml/2006/diagram" xmlns:r="http://schemas.openxmlformats.org/officeDocument/2006/relationships" r:dm="rId20" r:lo="rId21" r:qs="rId22" r:cs="rId23"/>
          </a:graphicData>
        </a:graphic>
      </p:graphicFrame>
      <p:sp>
        <p:nvSpPr>
          <p:cNvPr id="14" name="TextBox 13">
            <a:extLst>
              <a:ext uri="{FF2B5EF4-FFF2-40B4-BE49-F238E27FC236}">
                <a16:creationId xmlns:a16="http://schemas.microsoft.com/office/drawing/2014/main" id="{B961175A-5220-4AAE-8DD0-A77F39B11964}"/>
              </a:ext>
            </a:extLst>
          </p:cNvPr>
          <p:cNvSpPr txBox="1"/>
          <p:nvPr/>
        </p:nvSpPr>
        <p:spPr>
          <a:xfrm>
            <a:off x="41461773" y="5531971"/>
            <a:ext cx="9744627" cy="954107"/>
          </a:xfrm>
          <a:prstGeom prst="rect">
            <a:avLst/>
          </a:prstGeom>
          <a:noFill/>
        </p:spPr>
        <p:txBody>
          <a:bodyPr wrap="square" rtlCol="0">
            <a:spAutoFit/>
          </a:bodyPr>
          <a:lstStyle/>
          <a:p>
            <a:pPr>
              <a:buNone/>
            </a:pPr>
            <a:r>
              <a:rPr lang="en-GB" sz="2800" dirty="0"/>
              <a:t>A diagram created by the writer to show the process needed for cross curricular learning to occur.</a:t>
            </a:r>
          </a:p>
        </p:txBody>
      </p:sp>
      <p:sp>
        <p:nvSpPr>
          <p:cNvPr id="16" name="TextBox 15">
            <a:extLst>
              <a:ext uri="{FF2B5EF4-FFF2-40B4-BE49-F238E27FC236}">
                <a16:creationId xmlns:a16="http://schemas.microsoft.com/office/drawing/2014/main" id="{AB36A445-AE69-47E4-ACF7-BFE39261E9E9}"/>
              </a:ext>
            </a:extLst>
          </p:cNvPr>
          <p:cNvSpPr txBox="1"/>
          <p:nvPr/>
        </p:nvSpPr>
        <p:spPr>
          <a:xfrm>
            <a:off x="1525523" y="15338999"/>
            <a:ext cx="6621791" cy="3046988"/>
          </a:xfrm>
          <a:prstGeom prst="rect">
            <a:avLst/>
          </a:prstGeom>
          <a:noFill/>
        </p:spPr>
        <p:txBody>
          <a:bodyPr wrap="square" rtlCol="0">
            <a:spAutoFit/>
          </a:bodyPr>
          <a:lstStyle/>
          <a:p>
            <a:pPr>
              <a:buNone/>
            </a:pPr>
            <a:r>
              <a:rPr lang="en-GB" sz="3200" dirty="0"/>
              <a:t>Teaching in a cross-curricular learning method differs from the National curriculum because it helps to prepare children for the future rather than helping them to understand the world now. (Grigg, 2015, p268).</a:t>
            </a:r>
          </a:p>
        </p:txBody>
      </p:sp>
      <p:sp>
        <p:nvSpPr>
          <p:cNvPr id="19" name="TextBox 18">
            <a:extLst>
              <a:ext uri="{FF2B5EF4-FFF2-40B4-BE49-F238E27FC236}">
                <a16:creationId xmlns:a16="http://schemas.microsoft.com/office/drawing/2014/main" id="{08150AB2-D1F1-441F-921D-C654BB48582B}"/>
              </a:ext>
            </a:extLst>
          </p:cNvPr>
          <p:cNvSpPr txBox="1"/>
          <p:nvPr/>
        </p:nvSpPr>
        <p:spPr>
          <a:xfrm>
            <a:off x="19494781" y="13704479"/>
            <a:ext cx="5867399" cy="6494085"/>
          </a:xfrm>
          <a:prstGeom prst="rect">
            <a:avLst/>
          </a:prstGeom>
          <a:noFill/>
        </p:spPr>
        <p:txBody>
          <a:bodyPr wrap="square" rtlCol="0">
            <a:spAutoFit/>
          </a:bodyPr>
          <a:lstStyle/>
          <a:p>
            <a:pPr>
              <a:buNone/>
            </a:pPr>
            <a:r>
              <a:rPr lang="en-GB" sz="3200" dirty="0"/>
              <a:t>Barnes (2015). During PTE, it was evident that this model is currently used within schools as pupils used the Percy Parker app to help with their learning of the times tables. This model can help teachers to bridge the gap between strict single subject learning and a complete cross curricular approach as you are taking only small aspects of one subject to create an improved learning experience in another. </a:t>
            </a:r>
          </a:p>
        </p:txBody>
      </p:sp>
      <p:graphicFrame>
        <p:nvGraphicFramePr>
          <p:cNvPr id="7" name="Table 6">
            <a:extLst>
              <a:ext uri="{FF2B5EF4-FFF2-40B4-BE49-F238E27FC236}">
                <a16:creationId xmlns:a16="http://schemas.microsoft.com/office/drawing/2014/main" id="{1AE7CD79-9D97-49BD-A0DB-61DF0FA9DCC1}"/>
              </a:ext>
            </a:extLst>
          </p:cNvPr>
          <p:cNvGraphicFramePr>
            <a:graphicFrameLocks noGrp="1"/>
          </p:cNvGraphicFramePr>
          <p:nvPr>
            <p:extLst>
              <p:ext uri="{D42A27DB-BD31-4B8C-83A1-F6EECF244321}">
                <p14:modId xmlns:p14="http://schemas.microsoft.com/office/powerpoint/2010/main" val="3759008168"/>
              </p:ext>
            </p:extLst>
          </p:nvPr>
        </p:nvGraphicFramePr>
        <p:xfrm>
          <a:off x="26058592" y="31517078"/>
          <a:ext cx="12123077" cy="4150815"/>
        </p:xfrm>
        <a:graphic>
          <a:graphicData uri="http://schemas.openxmlformats.org/drawingml/2006/table">
            <a:tbl>
              <a:tblPr firstRow="1" bandRow="1">
                <a:tableStyleId>{5C22544A-7EE6-4342-B048-85BDC9FD1C3A}</a:tableStyleId>
              </a:tblPr>
              <a:tblGrid>
                <a:gridCol w="12123077">
                  <a:extLst>
                    <a:ext uri="{9D8B030D-6E8A-4147-A177-3AD203B41FA5}">
                      <a16:colId xmlns:a16="http://schemas.microsoft.com/office/drawing/2014/main" val="3742603390"/>
                    </a:ext>
                  </a:extLst>
                </a:gridCol>
              </a:tblGrid>
              <a:tr h="126913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3200" dirty="0">
                          <a:solidFill>
                            <a:srgbClr val="000000"/>
                          </a:solidFill>
                          <a:latin typeface="Times New Roman" panose="02020603050405020304" pitchFamily="18" charset="0"/>
                          <a:cs typeface="Times New Roman" panose="02020603050405020304" pitchFamily="18" charset="0"/>
                        </a:rPr>
                        <a:t>Benefits of theme based</a:t>
                      </a:r>
                      <a:r>
                        <a:rPr lang="en-US" sz="3200" baseline="0" dirty="0">
                          <a:solidFill>
                            <a:srgbClr val="000000"/>
                          </a:solidFill>
                          <a:latin typeface="Times New Roman" panose="02020603050405020304" pitchFamily="18" charset="0"/>
                          <a:cs typeface="Times New Roman" panose="02020603050405020304" pitchFamily="18" charset="0"/>
                        </a:rPr>
                        <a:t> cross-curricular model of learning in your classroom.</a:t>
                      </a:r>
                      <a:endParaRPr lang="en-US" sz="3200" dirty="0">
                        <a:solidFill>
                          <a:srgbClr val="000000"/>
                        </a:solidFill>
                        <a:latin typeface="Times New Roman" panose="02020603050405020304" pitchFamily="18" charset="0"/>
                        <a:cs typeface="Times New Roman" panose="02020603050405020304" pitchFamily="18" charset="0"/>
                      </a:endParaRPr>
                    </a:p>
                    <a:p>
                      <a:endParaRPr lang="en-GB" dirty="0"/>
                    </a:p>
                  </a:txBody>
                  <a:tcPr>
                    <a:solidFill>
                      <a:srgbClr val="33E30F"/>
                    </a:solidFill>
                  </a:tcPr>
                </a:tc>
                <a:extLst>
                  <a:ext uri="{0D108BD9-81ED-4DB2-BD59-A6C34878D82A}">
                    <a16:rowId xmlns:a16="http://schemas.microsoft.com/office/drawing/2014/main" val="2441436949"/>
                  </a:ext>
                </a:extLst>
              </a:tr>
              <a:tr h="2809695">
                <a:tc>
                  <a:txBody>
                    <a:bodyPr/>
                    <a:lstStyle/>
                    <a:p>
                      <a:pPr marL="171450" lvl="0" indent="-171450">
                        <a:buFont typeface="Arial"/>
                        <a:buChar char="•"/>
                      </a:pPr>
                      <a:r>
                        <a:rPr lang="en-US" sz="2800" dirty="0">
                          <a:latin typeface="Times New Roman"/>
                          <a:cs typeface="Times New Roman"/>
                        </a:rPr>
                        <a:t>Can be seen to be more relevant and have more meaning to pupils. (Robinson and Aronica 2010; Wrigley</a:t>
                      </a:r>
                      <a:r>
                        <a:rPr lang="en-US" sz="2800" baseline="0" dirty="0">
                          <a:latin typeface="Times New Roman"/>
                          <a:cs typeface="Times New Roman"/>
                        </a:rPr>
                        <a:t> et. Al. 2012)</a:t>
                      </a:r>
                      <a:r>
                        <a:rPr lang="en-US" sz="2800" dirty="0">
                          <a:latin typeface="Times New Roman"/>
                          <a:cs typeface="Times New Roman"/>
                        </a:rPr>
                        <a:t> </a:t>
                      </a:r>
                      <a:endParaRPr lang="en-US" sz="2800" dirty="0">
                        <a:latin typeface="Times New Roman" panose="02020603050405020304" pitchFamily="18" charset="0"/>
                        <a:cs typeface="Times New Roman" panose="02020603050405020304" pitchFamily="18" charset="0"/>
                      </a:endParaRPr>
                    </a:p>
                    <a:p>
                      <a:pPr marL="171450" lvl="0" indent="-171450">
                        <a:buFont typeface="Arial"/>
                        <a:buChar char="•"/>
                      </a:pPr>
                      <a:r>
                        <a:rPr lang="en-US" sz="2800" dirty="0">
                          <a:latin typeface="Times New Roman" panose="02020603050405020304" pitchFamily="18" charset="0"/>
                          <a:cs typeface="Times New Roman" panose="02020603050405020304" pitchFamily="18" charset="0"/>
                        </a:rPr>
                        <a:t>Children learn best when their learning is connected. (CCEA, 2007, p10)</a:t>
                      </a:r>
                    </a:p>
                    <a:p>
                      <a:pPr marL="171450" lvl="0" indent="-171450">
                        <a:buFont typeface="Arial"/>
                        <a:buChar cha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Improves communication, enjoyment and emotional literacy (Barnes, 2015).</a:t>
                      </a:r>
                    </a:p>
                    <a:p>
                      <a:pPr marL="171450" lvl="0" indent="-171450">
                        <a:buFont typeface="Arial"/>
                        <a:buChar cha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Saves teaching time by reaching more curriculum requirements in a smaller amount of lessons</a:t>
                      </a:r>
                      <a:endParaRPr lang="en-US" sz="2800" dirty="0">
                        <a:latin typeface="Times New Roman" panose="02020603050405020304" pitchFamily="18" charset="0"/>
                        <a:cs typeface="Times New Roman" panose="02020603050405020304" pitchFamily="18" charset="0"/>
                      </a:endParaRPr>
                    </a:p>
                  </a:txBody>
                  <a:tcPr>
                    <a:solidFill>
                      <a:srgbClr val="97E390"/>
                    </a:solidFill>
                  </a:tcPr>
                </a:tc>
                <a:extLst>
                  <a:ext uri="{0D108BD9-81ED-4DB2-BD59-A6C34878D82A}">
                    <a16:rowId xmlns:a16="http://schemas.microsoft.com/office/drawing/2014/main" val="1993393963"/>
                  </a:ext>
                </a:extLst>
              </a:tr>
            </a:tbl>
          </a:graphicData>
        </a:graphic>
      </p:graphicFrame>
      <p:graphicFrame>
        <p:nvGraphicFramePr>
          <p:cNvPr id="8" name="Table 7">
            <a:extLst>
              <a:ext uri="{FF2B5EF4-FFF2-40B4-BE49-F238E27FC236}">
                <a16:creationId xmlns:a16="http://schemas.microsoft.com/office/drawing/2014/main" id="{7A361CE5-2CBA-4BB4-BABE-03D92B2D6BC5}"/>
              </a:ext>
            </a:extLst>
          </p:cNvPr>
          <p:cNvGraphicFramePr>
            <a:graphicFrameLocks noGrp="1"/>
          </p:cNvGraphicFramePr>
          <p:nvPr>
            <p:extLst>
              <p:ext uri="{D42A27DB-BD31-4B8C-83A1-F6EECF244321}">
                <p14:modId xmlns:p14="http://schemas.microsoft.com/office/powerpoint/2010/main" val="3077606994"/>
              </p:ext>
            </p:extLst>
          </p:nvPr>
        </p:nvGraphicFramePr>
        <p:xfrm>
          <a:off x="38354200" y="7183667"/>
          <a:ext cx="11698754" cy="4361422"/>
        </p:xfrm>
        <a:graphic>
          <a:graphicData uri="http://schemas.openxmlformats.org/drawingml/2006/table">
            <a:tbl>
              <a:tblPr firstRow="1" bandRow="1">
                <a:tableStyleId>{5C22544A-7EE6-4342-B048-85BDC9FD1C3A}</a:tableStyleId>
              </a:tblPr>
              <a:tblGrid>
                <a:gridCol w="11698754">
                  <a:extLst>
                    <a:ext uri="{9D8B030D-6E8A-4147-A177-3AD203B41FA5}">
                      <a16:colId xmlns:a16="http://schemas.microsoft.com/office/drawing/2014/main" val="3742657780"/>
                    </a:ext>
                  </a:extLst>
                </a:gridCol>
              </a:tblGrid>
              <a:tr h="116355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2800" dirty="0">
                          <a:solidFill>
                            <a:srgbClr val="000000"/>
                          </a:solidFill>
                          <a:latin typeface="Times New Roman" panose="02020603050405020304" pitchFamily="18" charset="0"/>
                          <a:cs typeface="Times New Roman" panose="02020603050405020304" pitchFamily="18" charset="0"/>
                        </a:rPr>
                        <a:t>Limitations of theme based cross-curricular model</a:t>
                      </a:r>
                      <a:r>
                        <a:rPr lang="en-US" sz="2800" baseline="0" dirty="0">
                          <a:solidFill>
                            <a:srgbClr val="000000"/>
                          </a:solidFill>
                          <a:latin typeface="Times New Roman" panose="02020603050405020304" pitchFamily="18" charset="0"/>
                          <a:cs typeface="Times New Roman" panose="02020603050405020304" pitchFamily="18" charset="0"/>
                        </a:rPr>
                        <a:t> of learning in your classroom.</a:t>
                      </a:r>
                      <a:endParaRPr lang="en-US" sz="2800" dirty="0">
                        <a:solidFill>
                          <a:srgbClr val="000000"/>
                        </a:solidFill>
                        <a:latin typeface="Times New Roman" panose="02020603050405020304" pitchFamily="18" charset="0"/>
                        <a:cs typeface="Times New Roman" panose="02020603050405020304" pitchFamily="18" charset="0"/>
                      </a:endParaRPr>
                    </a:p>
                    <a:p>
                      <a:endParaRPr lang="en-GB" dirty="0"/>
                    </a:p>
                  </a:txBody>
                  <a:tcPr>
                    <a:solidFill>
                      <a:srgbClr val="FF0000"/>
                    </a:solidFill>
                  </a:tcPr>
                </a:tc>
                <a:extLst>
                  <a:ext uri="{0D108BD9-81ED-4DB2-BD59-A6C34878D82A}">
                    <a16:rowId xmlns:a16="http://schemas.microsoft.com/office/drawing/2014/main" val="4113070352"/>
                  </a:ext>
                </a:extLst>
              </a:tr>
              <a:tr h="3142222">
                <a:tc>
                  <a:txBody>
                    <a:bodyPr/>
                    <a:lstStyle/>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latin typeface="Times New Roman" panose="02020603050405020304" pitchFamily="18" charset="0"/>
                          <a:cs typeface="Times New Roman" panose="02020603050405020304" pitchFamily="18" charset="0"/>
                        </a:rPr>
                        <a:t>Pupils are missing out on learning a core knowledge foundation in individual subjects (Hirsch, 2018)  by learning across a range of different subjects. </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latin typeface="Times New Roman" panose="02020603050405020304" pitchFamily="18" charset="0"/>
                          <a:cs typeface="Times New Roman" panose="02020603050405020304" pitchFamily="18" charset="0"/>
                        </a:rPr>
                        <a:t>Pupils may not reach the depth required in certain areas to gain a full understanding of what they are trying to learn.</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dirty="0">
                          <a:latin typeface="Times New Roman" panose="02020603050405020304" pitchFamily="18" charset="0"/>
                          <a:cs typeface="Times New Roman" panose="02020603050405020304" pitchFamily="18" charset="0"/>
                        </a:rPr>
                        <a:t>Applying to many subjects to a theme can lead to not enough learning taking place in what you want to do (Barnes, 2011).</a:t>
                      </a:r>
                    </a:p>
                    <a:p>
                      <a:endParaRPr lang="en-GB" dirty="0"/>
                    </a:p>
                  </a:txBody>
                  <a:tcPr>
                    <a:solidFill>
                      <a:srgbClr val="FFA6A4"/>
                    </a:solidFill>
                  </a:tcPr>
                </a:tc>
                <a:extLst>
                  <a:ext uri="{0D108BD9-81ED-4DB2-BD59-A6C34878D82A}">
                    <a16:rowId xmlns:a16="http://schemas.microsoft.com/office/drawing/2014/main" val="3810656001"/>
                  </a:ext>
                </a:extLst>
              </a:tr>
            </a:tbl>
          </a:graphicData>
        </a:graphic>
      </p:graphicFrame>
      <p:sp>
        <p:nvSpPr>
          <p:cNvPr id="9" name="TextBox 8">
            <a:extLst>
              <a:ext uri="{FF2B5EF4-FFF2-40B4-BE49-F238E27FC236}">
                <a16:creationId xmlns:a16="http://schemas.microsoft.com/office/drawing/2014/main" id="{DF122102-9EF3-4DEA-9DBE-0119AFFA838D}"/>
              </a:ext>
            </a:extLst>
          </p:cNvPr>
          <p:cNvSpPr txBox="1"/>
          <p:nvPr/>
        </p:nvSpPr>
        <p:spPr>
          <a:xfrm>
            <a:off x="33593650" y="23699129"/>
            <a:ext cx="4954366" cy="7478970"/>
          </a:xfrm>
          <a:prstGeom prst="rect">
            <a:avLst/>
          </a:prstGeom>
          <a:noFill/>
        </p:spPr>
        <p:txBody>
          <a:bodyPr wrap="square" rtlCol="0">
            <a:spAutoFit/>
          </a:bodyPr>
          <a:lstStyle/>
          <a:p>
            <a:pPr>
              <a:buNone/>
            </a:pPr>
            <a:r>
              <a:rPr lang="en-GB" sz="3200" dirty="0"/>
              <a:t>the overall theme or topic the class would be studying would be space and pupils would be undertaking a range of different activities across the curriculum with the main theme of space over riding all the activities. Successful implementation of this model requires in depth planning and it is important to not bend too many subjects into a particular theme (Grigg, 2015).</a:t>
            </a:r>
          </a:p>
        </p:txBody>
      </p:sp>
      <p:graphicFrame>
        <p:nvGraphicFramePr>
          <p:cNvPr id="17" name="Table 16">
            <a:extLst>
              <a:ext uri="{FF2B5EF4-FFF2-40B4-BE49-F238E27FC236}">
                <a16:creationId xmlns:a16="http://schemas.microsoft.com/office/drawing/2014/main" id="{A11B825E-3922-4681-8214-B68F5C73AAA5}"/>
              </a:ext>
            </a:extLst>
          </p:cNvPr>
          <p:cNvGraphicFramePr>
            <a:graphicFrameLocks noGrp="1"/>
          </p:cNvGraphicFramePr>
          <p:nvPr>
            <p:extLst>
              <p:ext uri="{D42A27DB-BD31-4B8C-83A1-F6EECF244321}">
                <p14:modId xmlns:p14="http://schemas.microsoft.com/office/powerpoint/2010/main" val="3437358377"/>
              </p:ext>
            </p:extLst>
          </p:nvPr>
        </p:nvGraphicFramePr>
        <p:xfrm>
          <a:off x="13712385" y="20134506"/>
          <a:ext cx="12162377" cy="4419600"/>
        </p:xfrm>
        <a:graphic>
          <a:graphicData uri="http://schemas.openxmlformats.org/drawingml/2006/table">
            <a:tbl>
              <a:tblPr firstRow="1" bandRow="1">
                <a:tableStyleId>{5C22544A-7EE6-4342-B048-85BDC9FD1C3A}</a:tableStyleId>
              </a:tblPr>
              <a:tblGrid>
                <a:gridCol w="12162377">
                  <a:extLst>
                    <a:ext uri="{9D8B030D-6E8A-4147-A177-3AD203B41FA5}">
                      <a16:colId xmlns:a16="http://schemas.microsoft.com/office/drawing/2014/main" val="3948897345"/>
                    </a:ext>
                  </a:extLst>
                </a:gridCol>
              </a:tblGrid>
              <a:tr h="71120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3200" dirty="0">
                          <a:solidFill>
                            <a:schemeClr val="tx1"/>
                          </a:solidFill>
                          <a:latin typeface="Times New Roman" panose="02020603050405020304" pitchFamily="18" charset="0"/>
                          <a:cs typeface="Times New Roman" panose="02020603050405020304" pitchFamily="18" charset="0"/>
                        </a:rPr>
                        <a:t>Benefits of hierarchical</a:t>
                      </a:r>
                      <a:r>
                        <a:rPr lang="en-US" sz="3200" baseline="0" dirty="0">
                          <a:solidFill>
                            <a:schemeClr val="tx1"/>
                          </a:solidFill>
                          <a:latin typeface="Times New Roman" panose="02020603050405020304" pitchFamily="18" charset="0"/>
                          <a:cs typeface="Times New Roman" panose="02020603050405020304" pitchFamily="18" charset="0"/>
                        </a:rPr>
                        <a:t> cross curricular model of learning in your classroom.</a:t>
                      </a:r>
                      <a:endParaRPr lang="en-US" sz="3200" dirty="0">
                        <a:solidFill>
                          <a:schemeClr val="tx1"/>
                        </a:solidFill>
                        <a:latin typeface="Times New Roman" panose="02020603050405020304" pitchFamily="18" charset="0"/>
                        <a:cs typeface="Times New Roman" panose="02020603050405020304" pitchFamily="18" charset="0"/>
                      </a:endParaRPr>
                    </a:p>
                  </a:txBody>
                  <a:tcPr>
                    <a:solidFill>
                      <a:srgbClr val="33E30F"/>
                    </a:solidFill>
                  </a:tcPr>
                </a:tc>
                <a:extLst>
                  <a:ext uri="{0D108BD9-81ED-4DB2-BD59-A6C34878D82A}">
                    <a16:rowId xmlns:a16="http://schemas.microsoft.com/office/drawing/2014/main" val="2429656976"/>
                  </a:ext>
                </a:extLst>
              </a:tr>
              <a:tr h="872435">
                <a:tc>
                  <a:txBody>
                    <a:bodyPr/>
                    <a:lstStyle/>
                    <a:p>
                      <a:pPr marL="171450" lvl="0" indent="-171450">
                        <a:buFont typeface="Arial"/>
                        <a:buChar cha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It generates a sense of belonging, motivations and satisfaction. (Evans &amp; </a:t>
                      </a:r>
                      <a:r>
                        <a:rPr lang="en-US" sz="2800" kern="1200" dirty="0" err="1">
                          <a:solidFill>
                            <a:schemeClr val="dk1"/>
                          </a:solidFill>
                          <a:effectLst/>
                          <a:latin typeface="Times New Roman" panose="02020603050405020304" pitchFamily="18" charset="0"/>
                          <a:ea typeface="+mn-ea"/>
                          <a:cs typeface="Times New Roman" panose="02020603050405020304" pitchFamily="18" charset="0"/>
                        </a:rPr>
                        <a:t>Phillpot</a:t>
                      </a:r>
                      <a:r>
                        <a:rPr lang="en-US" sz="2800" kern="1200" dirty="0">
                          <a:solidFill>
                            <a:schemeClr val="dk1"/>
                          </a:solidFill>
                          <a:effectLst/>
                          <a:latin typeface="Times New Roman" panose="02020603050405020304" pitchFamily="18" charset="0"/>
                          <a:ea typeface="+mn-ea"/>
                          <a:cs typeface="Times New Roman" panose="02020603050405020304" pitchFamily="18" charset="0"/>
                        </a:rPr>
                        <a:t> 2009 and Roberts, 2006). </a:t>
                      </a:r>
                      <a:endParaRPr lang="en-GB" sz="2800" kern="1200" dirty="0">
                        <a:solidFill>
                          <a:schemeClr val="dk1"/>
                        </a:solidFill>
                        <a:effectLst/>
                        <a:latin typeface="Times New Roman" panose="02020603050405020304" pitchFamily="18" charset="0"/>
                        <a:ea typeface="+mn-ea"/>
                        <a:cs typeface="Times New Roman" panose="02020603050405020304" pitchFamily="18" charset="0"/>
                      </a:endParaRPr>
                    </a:p>
                    <a:p>
                      <a:pPr marL="171450" lvl="0" indent="-171450">
                        <a:buFont typeface="Arial"/>
                        <a:buChar cha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Will improve wider elements of learning. (Barnes, 2015).</a:t>
                      </a:r>
                      <a:endParaRPr lang="en-GB" sz="2800" kern="1200" dirty="0">
                        <a:solidFill>
                          <a:schemeClr val="dk1"/>
                        </a:solidFill>
                        <a:effectLst/>
                        <a:latin typeface="Times New Roman" panose="02020603050405020304" pitchFamily="18" charset="0"/>
                        <a:ea typeface="+mn-ea"/>
                        <a:cs typeface="Times New Roman" panose="02020603050405020304" pitchFamily="18" charset="0"/>
                      </a:endParaRPr>
                    </a:p>
                    <a:p>
                      <a:pPr marL="171450" lvl="0" indent="-171450">
                        <a:buFont typeface="Arial"/>
                        <a:buChar cha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Barnes (2015) states using activities that motivate a particular group of pupils as “way in” to attaining subjects can be seen as motivating and inclusive for pupils. </a:t>
                      </a:r>
                      <a:endParaRPr lang="en-GB" sz="2800" kern="1200" dirty="0">
                        <a:solidFill>
                          <a:schemeClr val="dk1"/>
                        </a:solidFill>
                        <a:effectLst/>
                        <a:latin typeface="Times New Roman" panose="02020603050405020304" pitchFamily="18" charset="0"/>
                        <a:ea typeface="+mn-ea"/>
                        <a:cs typeface="Times New Roman" panose="02020603050405020304" pitchFamily="18" charset="0"/>
                      </a:endParaRPr>
                    </a:p>
                    <a:p>
                      <a:pPr marL="171450" indent="-171450">
                        <a:buFont typeface="Arial"/>
                        <a:buChar cha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The application of core subject knowledge across the curriculum makes literacy and numeracy meaningful (Barnes 2015)</a:t>
                      </a:r>
                      <a:r>
                        <a:rPr lang="en-GB" sz="2800" kern="1200" dirty="0">
                          <a:solidFill>
                            <a:schemeClr val="dk1"/>
                          </a:solidFill>
                          <a:effectLst/>
                          <a:latin typeface="Times New Roman" panose="02020603050405020304" pitchFamily="18" charset="0"/>
                          <a:ea typeface="+mn-ea"/>
                          <a:cs typeface="Times New Roman" panose="02020603050405020304" pitchFamily="18" charset="0"/>
                        </a:rPr>
                        <a:t>.</a:t>
                      </a:r>
                      <a:r>
                        <a:rPr lang="en-GB" sz="2800" dirty="0">
                          <a:effectLst/>
                          <a:latin typeface="Times New Roman" panose="02020603050405020304" pitchFamily="18" charset="0"/>
                          <a:cs typeface="Times New Roman" panose="02020603050405020304" pitchFamily="18" charset="0"/>
                        </a:rPr>
                        <a:t> </a:t>
                      </a:r>
                      <a:endParaRPr lang="en-US" sz="2800" dirty="0">
                        <a:latin typeface="Times New Roman" panose="02020603050405020304" pitchFamily="18" charset="0"/>
                        <a:cs typeface="Times New Roman" panose="02020603050405020304" pitchFamily="18" charset="0"/>
                      </a:endParaRPr>
                    </a:p>
                    <a:p>
                      <a:endParaRPr lang="en-GB" dirty="0"/>
                    </a:p>
                  </a:txBody>
                  <a:tcPr>
                    <a:solidFill>
                      <a:srgbClr val="97E390"/>
                    </a:solidFill>
                  </a:tcPr>
                </a:tc>
                <a:extLst>
                  <a:ext uri="{0D108BD9-81ED-4DB2-BD59-A6C34878D82A}">
                    <a16:rowId xmlns:a16="http://schemas.microsoft.com/office/drawing/2014/main" val="175257048"/>
                  </a:ext>
                </a:extLst>
              </a:tr>
            </a:tbl>
          </a:graphicData>
        </a:graphic>
      </p:graphicFrame>
      <p:graphicFrame>
        <p:nvGraphicFramePr>
          <p:cNvPr id="18" name="Table 17">
            <a:extLst>
              <a:ext uri="{FF2B5EF4-FFF2-40B4-BE49-F238E27FC236}">
                <a16:creationId xmlns:a16="http://schemas.microsoft.com/office/drawing/2014/main" id="{ADF909AA-DA2E-455D-95F6-A5B4737A0B56}"/>
              </a:ext>
            </a:extLst>
          </p:cNvPr>
          <p:cNvGraphicFramePr>
            <a:graphicFrameLocks noGrp="1"/>
          </p:cNvGraphicFramePr>
          <p:nvPr>
            <p:extLst>
              <p:ext uri="{D42A27DB-BD31-4B8C-83A1-F6EECF244321}">
                <p14:modId xmlns:p14="http://schemas.microsoft.com/office/powerpoint/2010/main" val="4080354495"/>
              </p:ext>
            </p:extLst>
          </p:nvPr>
        </p:nvGraphicFramePr>
        <p:xfrm>
          <a:off x="13611187" y="24889892"/>
          <a:ext cx="12351099" cy="3815430"/>
        </p:xfrm>
        <a:graphic>
          <a:graphicData uri="http://schemas.openxmlformats.org/drawingml/2006/table">
            <a:tbl>
              <a:tblPr firstRow="1" bandRow="1">
                <a:tableStyleId>{5C22544A-7EE6-4342-B048-85BDC9FD1C3A}</a:tableStyleId>
              </a:tblPr>
              <a:tblGrid>
                <a:gridCol w="12351099">
                  <a:extLst>
                    <a:ext uri="{9D8B030D-6E8A-4147-A177-3AD203B41FA5}">
                      <a16:colId xmlns:a16="http://schemas.microsoft.com/office/drawing/2014/main" val="2037072498"/>
                    </a:ext>
                  </a:extLst>
                </a:gridCol>
              </a:tblGrid>
              <a:tr h="1163670">
                <a:tc>
                  <a:txBody>
                    <a:bodyPr/>
                    <a:lstStyle/>
                    <a:p>
                      <a:r>
                        <a:rPr lang="en-US" sz="3200" dirty="0">
                          <a:solidFill>
                            <a:schemeClr val="tx1"/>
                          </a:solidFill>
                          <a:latin typeface="Times New Roman" panose="02020603050405020304" pitchFamily="18" charset="0"/>
                          <a:cs typeface="Times New Roman" panose="02020603050405020304" pitchFamily="18" charset="0"/>
                        </a:rPr>
                        <a:t>Limitations of hierarchical cross curricular model</a:t>
                      </a:r>
                      <a:r>
                        <a:rPr lang="en-US" sz="3200" baseline="0" dirty="0">
                          <a:solidFill>
                            <a:schemeClr val="tx1"/>
                          </a:solidFill>
                          <a:latin typeface="Times New Roman" panose="02020603050405020304" pitchFamily="18" charset="0"/>
                          <a:cs typeface="Times New Roman" panose="02020603050405020304" pitchFamily="18" charset="0"/>
                        </a:rPr>
                        <a:t> of learning in your classroom</a:t>
                      </a:r>
                      <a:endParaRPr lang="en-GB" sz="3200" dirty="0">
                        <a:latin typeface="Times New Roman" panose="02020603050405020304" pitchFamily="18" charset="0"/>
                        <a:cs typeface="Times New Roman" panose="02020603050405020304" pitchFamily="18" charset="0"/>
                      </a:endParaRPr>
                    </a:p>
                  </a:txBody>
                  <a:tcPr>
                    <a:solidFill>
                      <a:srgbClr val="FF0000"/>
                    </a:solidFill>
                  </a:tcPr>
                </a:tc>
                <a:extLst>
                  <a:ext uri="{0D108BD9-81ED-4DB2-BD59-A6C34878D82A}">
                    <a16:rowId xmlns:a16="http://schemas.microsoft.com/office/drawing/2014/main" val="2091222774"/>
                  </a:ext>
                </a:extLst>
              </a:tr>
              <a:tr h="1163670">
                <a:tc>
                  <a:txBody>
                    <a:bodyPr/>
                    <a:lstStyle/>
                    <a:p>
                      <a:pPr marL="171450" marR="0" lvl="0" indent="-171450" algn="l" defTabSz="1706843" rtl="0" eaLnBrk="1" fontAlgn="auto" latinLnBrk="0" hangingPunct="1">
                        <a:lnSpc>
                          <a:spcPct val="100000"/>
                        </a:lnSpc>
                        <a:spcBef>
                          <a:spcPts val="0"/>
                        </a:spcBef>
                        <a:spcAft>
                          <a:spcPts val="0"/>
                        </a:spcAft>
                        <a:buClrTx/>
                        <a:buSzTx/>
                        <a:buFont typeface="Arial"/>
                        <a:buChar char="•"/>
                        <a:tabLst/>
                        <a:defRP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Hierarchical cross curricular and teaching and  learning knowledge, understanding and skills in the “inferior subject”  may be only slightly improved or not improved at all. (Barnes, 2015).</a:t>
                      </a:r>
                    </a:p>
                    <a:p>
                      <a:pPr marL="171450" marR="0" lvl="0" indent="-171450" algn="l" defTabSz="1706843" rtl="0" eaLnBrk="1" fontAlgn="auto" latinLnBrk="0" hangingPunct="1">
                        <a:lnSpc>
                          <a:spcPct val="100000"/>
                        </a:lnSpc>
                        <a:spcBef>
                          <a:spcPts val="0"/>
                        </a:spcBef>
                        <a:spcAft>
                          <a:spcPts val="0"/>
                        </a:spcAft>
                        <a:buClrTx/>
                        <a:buSzTx/>
                        <a:buFont typeface="Arial"/>
                        <a:buChar char="•"/>
                        <a:tabLst/>
                        <a:defRPr/>
                      </a:pPr>
                      <a:r>
                        <a:rPr lang="en-US" sz="2800" kern="1200" dirty="0">
                          <a:solidFill>
                            <a:schemeClr val="dk1"/>
                          </a:solidFill>
                          <a:effectLst/>
                          <a:latin typeface="Times New Roman" panose="02020603050405020304" pitchFamily="18" charset="0"/>
                          <a:ea typeface="+mn-ea"/>
                          <a:cs typeface="Times New Roman" panose="02020603050405020304" pitchFamily="18" charset="0"/>
                        </a:rPr>
                        <a:t>If pupils don’t have any interest in the activities chosen during your planning they may become unmotivated with the task. </a:t>
                      </a:r>
                      <a:endParaRPr lang="en-GB" sz="2800" kern="1200" dirty="0">
                        <a:solidFill>
                          <a:schemeClr val="dk1"/>
                        </a:solidFill>
                        <a:effectLst/>
                        <a:latin typeface="Times New Roman" panose="02020603050405020304" pitchFamily="18" charset="0"/>
                        <a:ea typeface="+mn-ea"/>
                        <a:cs typeface="Times New Roman" panose="02020603050405020304" pitchFamily="18" charset="0"/>
                      </a:endParaRPr>
                    </a:p>
                    <a:p>
                      <a:endParaRPr lang="en-GB" sz="2800" dirty="0">
                        <a:latin typeface="Times New Roman" panose="02020603050405020304" pitchFamily="18" charset="0"/>
                        <a:cs typeface="Times New Roman" panose="02020603050405020304" pitchFamily="18" charset="0"/>
                      </a:endParaRPr>
                    </a:p>
                  </a:txBody>
                  <a:tcPr>
                    <a:solidFill>
                      <a:srgbClr val="FFA6A4"/>
                    </a:solidFill>
                  </a:tcPr>
                </a:tc>
                <a:extLst>
                  <a:ext uri="{0D108BD9-81ED-4DB2-BD59-A6C34878D82A}">
                    <a16:rowId xmlns:a16="http://schemas.microsoft.com/office/drawing/2014/main" val="1989625073"/>
                  </a:ext>
                </a:extLst>
              </a:tr>
            </a:tbl>
          </a:graphicData>
        </a:graphic>
      </p:graphicFrame>
      <p:sp>
        <p:nvSpPr>
          <p:cNvPr id="20" name="TextBox 19">
            <a:extLst>
              <a:ext uri="{FF2B5EF4-FFF2-40B4-BE49-F238E27FC236}">
                <a16:creationId xmlns:a16="http://schemas.microsoft.com/office/drawing/2014/main" id="{1006C9EF-0787-4A7C-A261-D87413B1E39B}"/>
              </a:ext>
            </a:extLst>
          </p:cNvPr>
          <p:cNvSpPr txBox="1"/>
          <p:nvPr/>
        </p:nvSpPr>
        <p:spPr>
          <a:xfrm>
            <a:off x="26157456" y="7343023"/>
            <a:ext cx="11557908" cy="9073253"/>
          </a:xfrm>
          <a:prstGeom prst="rect">
            <a:avLst/>
          </a:prstGeom>
          <a:noFill/>
        </p:spPr>
        <p:txBody>
          <a:bodyPr wrap="square" rtlCol="0">
            <a:spAutoFit/>
          </a:bodyPr>
          <a:lstStyle/>
          <a:p>
            <a:pPr>
              <a:buNone/>
            </a:pPr>
            <a:r>
              <a:rPr lang="en-US" sz="2800" dirty="0"/>
              <a:t>This activity will allow pupils to become ethically informed citizens who understand human rights and respect the rights of others (Donaldson, 2015, p31). </a:t>
            </a:r>
          </a:p>
          <a:p>
            <a:pPr>
              <a:buNone/>
            </a:pPr>
            <a:endParaRPr lang="en-US" sz="2800" dirty="0"/>
          </a:p>
          <a:p>
            <a:pPr>
              <a:buNone/>
            </a:pPr>
            <a:r>
              <a:rPr lang="en-US" sz="2800" dirty="0"/>
              <a:t>This lesson is adaptable to other topics or individuals and should be used as a guide to planning activities which incorporate cross-curricular learning.</a:t>
            </a:r>
          </a:p>
          <a:p>
            <a:pPr>
              <a:buNone/>
            </a:pPr>
            <a:endParaRPr lang="en-US" sz="2800" b="1" dirty="0"/>
          </a:p>
          <a:p>
            <a:pPr>
              <a:buNone/>
            </a:pPr>
            <a:r>
              <a:rPr lang="en-US" sz="2800" b="1" dirty="0"/>
              <a:t>Curriculum skills:</a:t>
            </a:r>
            <a:br>
              <a:rPr lang="en-US" sz="2800" b="1" u="sng" dirty="0"/>
            </a:br>
            <a:r>
              <a:rPr lang="en-US" sz="2800" b="1" u="sng" dirty="0"/>
              <a:t>History: </a:t>
            </a:r>
          </a:p>
          <a:p>
            <a:pPr marL="342900" indent="-342900"/>
            <a:r>
              <a:rPr lang="en-US" sz="2800" dirty="0"/>
              <a:t>Identify significant people understanding why people did things and what caused specific events.</a:t>
            </a:r>
          </a:p>
          <a:p>
            <a:pPr marL="342900" indent="-342900"/>
            <a:r>
              <a:rPr lang="en-US" sz="2800" dirty="0"/>
              <a:t>Historically enquire using a range of sources including ICT (WAG, 2008).</a:t>
            </a:r>
            <a:endParaRPr lang="en-US" sz="2800" b="1" u="sng" dirty="0"/>
          </a:p>
          <a:p>
            <a:pPr>
              <a:buNone/>
            </a:pPr>
            <a:r>
              <a:rPr lang="en-US" sz="2800" b="1" u="sng" dirty="0"/>
              <a:t>PSE</a:t>
            </a:r>
          </a:p>
          <a:p>
            <a:pPr marL="342900" indent="-342900"/>
            <a:r>
              <a:rPr lang="en-US" sz="2800" dirty="0"/>
              <a:t>Value diversity and equality of opportunity and understand inequality and the effect it has on individuals (WAG, 2008)b.</a:t>
            </a:r>
          </a:p>
          <a:p>
            <a:endParaRPr lang="en-GB" dirty="0"/>
          </a:p>
        </p:txBody>
      </p:sp>
      <p:sp>
        <p:nvSpPr>
          <p:cNvPr id="21" name="TextBox 20">
            <a:extLst>
              <a:ext uri="{FF2B5EF4-FFF2-40B4-BE49-F238E27FC236}">
                <a16:creationId xmlns:a16="http://schemas.microsoft.com/office/drawing/2014/main" id="{3F27C6FE-7DD5-4634-B092-D3B12EEE7724}"/>
              </a:ext>
            </a:extLst>
          </p:cNvPr>
          <p:cNvSpPr txBox="1"/>
          <p:nvPr/>
        </p:nvSpPr>
        <p:spPr>
          <a:xfrm>
            <a:off x="13796282" y="28896702"/>
            <a:ext cx="11476265" cy="8623899"/>
          </a:xfrm>
          <a:prstGeom prst="rect">
            <a:avLst/>
          </a:prstGeom>
          <a:noFill/>
        </p:spPr>
        <p:txBody>
          <a:bodyPr wrap="square" rtlCol="0">
            <a:spAutoFit/>
          </a:bodyPr>
          <a:lstStyle/>
          <a:p>
            <a:pPr>
              <a:buNone/>
            </a:pPr>
            <a:r>
              <a:rPr lang="en-US" sz="2800" b="1" u="sng" dirty="0"/>
              <a:t>Activity 1: </a:t>
            </a:r>
          </a:p>
          <a:p>
            <a:pPr>
              <a:buNone/>
            </a:pPr>
            <a:r>
              <a:rPr lang="en-GB" sz="2800" dirty="0"/>
              <a:t>Pupils will create a timeline of Martin Luther King's life. Literacy and Digital Competence skills will be used to research and choose major milestones to include on the timeline.</a:t>
            </a:r>
            <a:endParaRPr lang="en-US" sz="2800" dirty="0"/>
          </a:p>
          <a:p>
            <a:pPr>
              <a:buNone/>
            </a:pPr>
            <a:r>
              <a:rPr lang="en-US" sz="2800" b="1" u="sng" dirty="0"/>
              <a:t>Activity 2: </a:t>
            </a:r>
          </a:p>
          <a:p>
            <a:pPr>
              <a:buNone/>
            </a:pPr>
            <a:r>
              <a:rPr lang="en-US" sz="2800" dirty="0"/>
              <a:t>Pupils will take an in depth look at the “I have a dream” speech. They will be doing an activity to identify the features of the text.</a:t>
            </a:r>
          </a:p>
          <a:p>
            <a:pPr>
              <a:buNone/>
            </a:pPr>
            <a:r>
              <a:rPr lang="en-US" sz="2800" b="1" u="sng" dirty="0"/>
              <a:t>Activity 3:</a:t>
            </a:r>
            <a:endParaRPr lang="en-US" sz="2800" b="1" u="sng" strike="sngStrike" dirty="0"/>
          </a:p>
          <a:p>
            <a:pPr>
              <a:buNone/>
            </a:pPr>
            <a:r>
              <a:rPr lang="en-US" sz="2800" dirty="0"/>
              <a:t>Pupils will use virtual reality headsets and earphones to watch the speech as though they were there. According to Hicks (2016), this will allow pupils to use high quality visualization that far exceeds what's possible in a traditional classroom. Following this, pupils will undertake an </a:t>
            </a:r>
            <a:r>
              <a:rPr lang="en-US" sz="2800" dirty="0" err="1"/>
              <a:t>oracy</a:t>
            </a:r>
            <a:r>
              <a:rPr lang="en-US" sz="2800" dirty="0"/>
              <a:t> task led by a teaching assistant where they will discuss the emotions the people at the time would have felt in a circle time activity.</a:t>
            </a:r>
          </a:p>
          <a:p>
            <a:pPr>
              <a:buNone/>
            </a:pPr>
            <a:endParaRPr lang="en-US" sz="2800" dirty="0"/>
          </a:p>
          <a:p>
            <a:pPr>
              <a:buNone/>
            </a:pPr>
            <a:endParaRPr lang="en-US" sz="2800" dirty="0"/>
          </a:p>
          <a:p>
            <a:pPr>
              <a:buNone/>
            </a:pPr>
            <a:endParaRPr lang="en-US" sz="2800" dirty="0"/>
          </a:p>
          <a:p>
            <a:pPr>
              <a:buNone/>
            </a:pPr>
            <a:endParaRPr lang="en-GB" sz="2800" dirty="0"/>
          </a:p>
        </p:txBody>
      </p:sp>
      <p:pic>
        <p:nvPicPr>
          <p:cNvPr id="23" name="Picture 22">
            <a:extLst>
              <a:ext uri="{FF2B5EF4-FFF2-40B4-BE49-F238E27FC236}">
                <a16:creationId xmlns:a16="http://schemas.microsoft.com/office/drawing/2014/main" id="{977CD945-4597-4976-8C5A-1172CFADEFE7}"/>
              </a:ext>
            </a:extLst>
          </p:cNvPr>
          <p:cNvPicPr>
            <a:picLocks noChangeAspect="1"/>
          </p:cNvPicPr>
          <p:nvPr/>
        </p:nvPicPr>
        <p:blipFill>
          <a:blip r:embed="rId25"/>
          <a:stretch>
            <a:fillRect/>
          </a:stretch>
        </p:blipFill>
        <p:spPr>
          <a:xfrm>
            <a:off x="1525523" y="8983069"/>
            <a:ext cx="4081588" cy="4389751"/>
          </a:xfrm>
          <a:prstGeom prst="rect">
            <a:avLst/>
          </a:prstGeom>
        </p:spPr>
      </p:pic>
      <p:sp>
        <p:nvSpPr>
          <p:cNvPr id="25" name="TextBox 24">
            <a:extLst>
              <a:ext uri="{FF2B5EF4-FFF2-40B4-BE49-F238E27FC236}">
                <a16:creationId xmlns:a16="http://schemas.microsoft.com/office/drawing/2014/main" id="{E2EC3C2E-B387-45E1-AB3A-C5687C4892CE}"/>
              </a:ext>
            </a:extLst>
          </p:cNvPr>
          <p:cNvSpPr txBox="1"/>
          <p:nvPr/>
        </p:nvSpPr>
        <p:spPr>
          <a:xfrm>
            <a:off x="1525523" y="13401796"/>
            <a:ext cx="4264477" cy="461665"/>
          </a:xfrm>
          <a:prstGeom prst="rect">
            <a:avLst/>
          </a:prstGeom>
          <a:noFill/>
        </p:spPr>
        <p:txBody>
          <a:bodyPr wrap="square" rtlCol="0">
            <a:spAutoFit/>
          </a:bodyPr>
          <a:lstStyle/>
          <a:p>
            <a:pPr>
              <a:buNone/>
            </a:pPr>
            <a:r>
              <a:rPr lang="en-GB" sz="2400" dirty="0"/>
              <a:t>HEA (2019</a:t>
            </a:r>
            <a:r>
              <a:rPr lang="en-GB" sz="1800" dirty="0"/>
              <a:t>)</a:t>
            </a:r>
          </a:p>
        </p:txBody>
      </p:sp>
      <p:sp>
        <p:nvSpPr>
          <p:cNvPr id="26" name="TextBox 25">
            <a:extLst>
              <a:ext uri="{FF2B5EF4-FFF2-40B4-BE49-F238E27FC236}">
                <a16:creationId xmlns:a16="http://schemas.microsoft.com/office/drawing/2014/main" id="{AA568646-A902-451E-B168-D359ABDCF784}"/>
              </a:ext>
            </a:extLst>
          </p:cNvPr>
          <p:cNvSpPr txBox="1"/>
          <p:nvPr/>
        </p:nvSpPr>
        <p:spPr>
          <a:xfrm>
            <a:off x="1500060" y="7174427"/>
            <a:ext cx="11011156" cy="1323439"/>
          </a:xfrm>
          <a:prstGeom prst="rect">
            <a:avLst/>
          </a:prstGeom>
          <a:noFill/>
        </p:spPr>
        <p:txBody>
          <a:bodyPr wrap="square" rtlCol="0">
            <a:spAutoFit/>
          </a:bodyPr>
          <a:lstStyle/>
          <a:p>
            <a:pPr>
              <a:buNone/>
            </a:pPr>
            <a:r>
              <a:rPr lang="en-GB" sz="4000" b="1" u="sng" dirty="0"/>
              <a:t>Opinions on cross-curricular teaching and learning</a:t>
            </a:r>
          </a:p>
        </p:txBody>
      </p:sp>
      <p:pic>
        <p:nvPicPr>
          <p:cNvPr id="30" name="Picture 29">
            <a:extLst>
              <a:ext uri="{FF2B5EF4-FFF2-40B4-BE49-F238E27FC236}">
                <a16:creationId xmlns:a16="http://schemas.microsoft.com/office/drawing/2014/main" id="{ADA65E36-F272-4C48-92E7-D00B2761B080}"/>
              </a:ext>
            </a:extLst>
          </p:cNvPr>
          <p:cNvPicPr>
            <a:picLocks noChangeAspect="1"/>
          </p:cNvPicPr>
          <p:nvPr/>
        </p:nvPicPr>
        <p:blipFill>
          <a:blip r:embed="rId26"/>
          <a:stretch>
            <a:fillRect/>
          </a:stretch>
        </p:blipFill>
        <p:spPr>
          <a:xfrm>
            <a:off x="8187232" y="14550597"/>
            <a:ext cx="4286250" cy="4286250"/>
          </a:xfrm>
          <a:prstGeom prst="rect">
            <a:avLst/>
          </a:prstGeom>
        </p:spPr>
      </p:pic>
      <p:sp>
        <p:nvSpPr>
          <p:cNvPr id="31" name="TextBox 30">
            <a:extLst>
              <a:ext uri="{FF2B5EF4-FFF2-40B4-BE49-F238E27FC236}">
                <a16:creationId xmlns:a16="http://schemas.microsoft.com/office/drawing/2014/main" id="{3CBD74F4-98A1-4EE8-BECA-8D98C6ECD85E}"/>
              </a:ext>
            </a:extLst>
          </p:cNvPr>
          <p:cNvSpPr txBox="1"/>
          <p:nvPr/>
        </p:nvSpPr>
        <p:spPr>
          <a:xfrm>
            <a:off x="8038819" y="19006392"/>
            <a:ext cx="4293171" cy="523220"/>
          </a:xfrm>
          <a:prstGeom prst="rect">
            <a:avLst/>
          </a:prstGeom>
          <a:noFill/>
        </p:spPr>
        <p:txBody>
          <a:bodyPr wrap="square" rtlCol="0">
            <a:spAutoFit/>
          </a:bodyPr>
          <a:lstStyle/>
          <a:p>
            <a:pPr algn="r">
              <a:buNone/>
            </a:pPr>
            <a:r>
              <a:rPr lang="en-GB" sz="2400" dirty="0"/>
              <a:t>Crown house (2019</a:t>
            </a:r>
            <a:r>
              <a:rPr lang="en-GB" sz="2800" dirty="0"/>
              <a:t>)</a:t>
            </a:r>
          </a:p>
        </p:txBody>
      </p:sp>
      <p:graphicFrame>
        <p:nvGraphicFramePr>
          <p:cNvPr id="42" name="Table 41">
            <a:extLst>
              <a:ext uri="{FF2B5EF4-FFF2-40B4-BE49-F238E27FC236}">
                <a16:creationId xmlns:a16="http://schemas.microsoft.com/office/drawing/2014/main" id="{2EE929F8-ED4B-4345-8C56-259EBB1E80A1}"/>
              </a:ext>
            </a:extLst>
          </p:cNvPr>
          <p:cNvGraphicFramePr>
            <a:graphicFrameLocks noGrp="1"/>
          </p:cNvGraphicFramePr>
          <p:nvPr>
            <p:extLst>
              <p:ext uri="{D42A27DB-BD31-4B8C-83A1-F6EECF244321}">
                <p14:modId xmlns:p14="http://schemas.microsoft.com/office/powerpoint/2010/main" val="3171967393"/>
              </p:ext>
            </p:extLst>
          </p:nvPr>
        </p:nvGraphicFramePr>
        <p:xfrm>
          <a:off x="38408533" y="32043849"/>
          <a:ext cx="11658144" cy="3535680"/>
        </p:xfrm>
        <a:graphic>
          <a:graphicData uri="http://schemas.openxmlformats.org/drawingml/2006/table">
            <a:tbl>
              <a:tblPr firstRow="1" bandRow="1">
                <a:tableStyleId>{5C22544A-7EE6-4342-B048-85BDC9FD1C3A}</a:tableStyleId>
              </a:tblPr>
              <a:tblGrid>
                <a:gridCol w="3886048">
                  <a:extLst>
                    <a:ext uri="{9D8B030D-6E8A-4147-A177-3AD203B41FA5}">
                      <a16:colId xmlns:a16="http://schemas.microsoft.com/office/drawing/2014/main" val="20000"/>
                    </a:ext>
                  </a:extLst>
                </a:gridCol>
                <a:gridCol w="3856864">
                  <a:extLst>
                    <a:ext uri="{9D8B030D-6E8A-4147-A177-3AD203B41FA5}">
                      <a16:colId xmlns:a16="http://schemas.microsoft.com/office/drawing/2014/main" val="20001"/>
                    </a:ext>
                  </a:extLst>
                </a:gridCol>
                <a:gridCol w="3915232">
                  <a:extLst>
                    <a:ext uri="{9D8B030D-6E8A-4147-A177-3AD203B41FA5}">
                      <a16:colId xmlns:a16="http://schemas.microsoft.com/office/drawing/2014/main" val="20002"/>
                    </a:ext>
                  </a:extLst>
                </a:gridCol>
              </a:tblGrid>
              <a:tr h="489450">
                <a:tc>
                  <a:txBody>
                    <a:bodyPr/>
                    <a:lstStyle/>
                    <a:p>
                      <a:pPr algn="l"/>
                      <a:r>
                        <a:rPr lang="en-US" sz="2800" dirty="0">
                          <a:solidFill>
                            <a:schemeClr val="bg1"/>
                          </a:solidFill>
                        </a:rPr>
                        <a:t>Numeracy</a:t>
                      </a:r>
                      <a:r>
                        <a:rPr lang="en-US" sz="2800" baseline="0" dirty="0">
                          <a:solidFill>
                            <a:schemeClr val="bg1"/>
                          </a:solidFill>
                        </a:rPr>
                        <a:t> </a:t>
                      </a:r>
                      <a:endParaRPr lang="en-US" sz="2800" dirty="0">
                        <a:solidFill>
                          <a:schemeClr val="bg1"/>
                        </a:solidFill>
                      </a:endParaRPr>
                    </a:p>
                  </a:txBody>
                  <a:tcPr>
                    <a:solidFill>
                      <a:schemeClr val="accent6"/>
                    </a:solidFill>
                  </a:tcPr>
                </a:tc>
                <a:tc>
                  <a:txBody>
                    <a:bodyPr/>
                    <a:lstStyle/>
                    <a:p>
                      <a:pPr algn="l"/>
                      <a:r>
                        <a:rPr lang="en-US" sz="2800" dirty="0">
                          <a:solidFill>
                            <a:schemeClr val="bg1"/>
                          </a:solidFill>
                        </a:rPr>
                        <a:t>Literacy</a:t>
                      </a:r>
                    </a:p>
                  </a:txBody>
                  <a:tcPr>
                    <a:solidFill>
                      <a:schemeClr val="accent6"/>
                    </a:solidFill>
                  </a:tcPr>
                </a:tc>
                <a:tc>
                  <a:txBody>
                    <a:bodyPr/>
                    <a:lstStyle/>
                    <a:p>
                      <a:pPr algn="l"/>
                      <a:r>
                        <a:rPr lang="en-US" sz="2800" dirty="0">
                          <a:solidFill>
                            <a:schemeClr val="bg1"/>
                          </a:solidFill>
                        </a:rPr>
                        <a:t>DCF</a:t>
                      </a:r>
                    </a:p>
                  </a:txBody>
                  <a:tcPr>
                    <a:solidFill>
                      <a:schemeClr val="accent6"/>
                    </a:solidFill>
                  </a:tcPr>
                </a:tc>
                <a:extLst>
                  <a:ext uri="{0D108BD9-81ED-4DB2-BD59-A6C34878D82A}">
                    <a16:rowId xmlns:a16="http://schemas.microsoft.com/office/drawing/2014/main" val="10000"/>
                  </a:ext>
                </a:extLst>
              </a:tr>
              <a:tr h="2939233">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baseline="0" dirty="0">
                          <a:solidFill>
                            <a:schemeClr val="tx1"/>
                          </a:solidFill>
                        </a:rPr>
                        <a:t>Use measuring instruments and select and use appropriate units.</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baseline="0" dirty="0">
                          <a:solidFill>
                            <a:schemeClr val="tx1"/>
                          </a:solidFill>
                        </a:rPr>
                        <a:t>Represent data using lists and tables and draw conclusions from data.</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2400" baseline="0" dirty="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2400" baseline="0" dirty="0">
                          <a:solidFill>
                            <a:schemeClr val="tx1"/>
                          </a:solidFill>
                        </a:rPr>
                        <a:t>WG (2013)</a:t>
                      </a:r>
                    </a:p>
                  </a:txBody>
                  <a:tcPr>
                    <a:solidFill>
                      <a:schemeClr val="accent6">
                        <a:lumMod val="40000"/>
                        <a:lumOff val="60000"/>
                      </a:schemeClr>
                    </a:solidFill>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dirty="0">
                          <a:solidFill>
                            <a:schemeClr val="tx1"/>
                          </a:solidFill>
                        </a:rPr>
                        <a:t>Use subject specific vocabulary</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dirty="0">
                          <a:solidFill>
                            <a:schemeClr val="tx1"/>
                          </a:solidFill>
                        </a:rPr>
                        <a:t>Use features which show the structure of writing.</a:t>
                      </a:r>
                      <a:endParaRPr lang="en-US" sz="2400" baseline="0" dirty="0">
                        <a:solidFill>
                          <a:schemeClr val="tx1"/>
                        </a:solidFill>
                      </a:endParaRP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baseline="0" dirty="0">
                          <a:solidFill>
                            <a:schemeClr val="tx1"/>
                          </a:solidFill>
                        </a:rPr>
                        <a:t>Speak clearly projecting voice effectively.</a:t>
                      </a:r>
                    </a:p>
                    <a:p>
                      <a:pPr marL="0" marR="0" indent="0" algn="l" defTabSz="1706843" rtl="0" eaLnBrk="1" fontAlgn="auto" latinLnBrk="0" hangingPunct="1">
                        <a:lnSpc>
                          <a:spcPct val="100000"/>
                        </a:lnSpc>
                        <a:spcBef>
                          <a:spcPts val="0"/>
                        </a:spcBef>
                        <a:spcAft>
                          <a:spcPts val="0"/>
                        </a:spcAft>
                        <a:buClrTx/>
                        <a:buSzTx/>
                        <a:buFont typeface="Arial"/>
                        <a:buNone/>
                        <a:tabLst/>
                        <a:defRPr/>
                      </a:pPr>
                      <a:endParaRPr lang="en-US" sz="2400" baseline="0" dirty="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2400" baseline="0" dirty="0">
                          <a:solidFill>
                            <a:schemeClr val="tx1"/>
                          </a:solidFill>
                        </a:rPr>
                        <a:t>WG (2013).</a:t>
                      </a:r>
                      <a:endParaRPr lang="en-US" sz="2400" dirty="0">
                        <a:solidFill>
                          <a:schemeClr val="tx1"/>
                        </a:solidFill>
                      </a:endParaRPr>
                    </a:p>
                  </a:txBody>
                  <a:tcPr>
                    <a:solidFill>
                      <a:schemeClr val="accent6">
                        <a:lumMod val="40000"/>
                        <a:lumOff val="60000"/>
                      </a:schemeClr>
                    </a:solidFill>
                  </a:tcPr>
                </a:tc>
                <a:tc>
                  <a:txBody>
                    <a:bodyPr/>
                    <a:lstStyle/>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dirty="0">
                          <a:solidFill>
                            <a:schemeClr val="tx1"/>
                          </a:solidFill>
                        </a:rPr>
                        <a:t>Create, explore and </a:t>
                      </a:r>
                      <a:r>
                        <a:rPr lang="en-US" sz="2400" dirty="0" err="1">
                          <a:solidFill>
                            <a:schemeClr val="tx1"/>
                          </a:solidFill>
                        </a:rPr>
                        <a:t>analyse</a:t>
                      </a:r>
                      <a:r>
                        <a:rPr lang="en-US" sz="2400" dirty="0">
                          <a:solidFill>
                            <a:schemeClr val="tx1"/>
                          </a:solidFill>
                        </a:rPr>
                        <a:t> data sets.</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r>
                        <a:rPr lang="en-US" sz="2400" baseline="0" dirty="0">
                          <a:solidFill>
                            <a:schemeClr val="tx1"/>
                          </a:solidFill>
                        </a:rPr>
                        <a:t>Combine a range of multimedia components to  reach an appropriate outcome.</a:t>
                      </a:r>
                    </a:p>
                    <a:p>
                      <a:pPr marL="171450" marR="0" indent="-171450" algn="l" defTabSz="1706843" rtl="0" eaLnBrk="1" fontAlgn="auto" latinLnBrk="0" hangingPunct="1">
                        <a:lnSpc>
                          <a:spcPct val="100000"/>
                        </a:lnSpc>
                        <a:spcBef>
                          <a:spcPts val="0"/>
                        </a:spcBef>
                        <a:spcAft>
                          <a:spcPts val="0"/>
                        </a:spcAft>
                        <a:buClrTx/>
                        <a:buSzTx/>
                        <a:buFont typeface="Arial"/>
                        <a:buChar char="•"/>
                        <a:tabLst/>
                        <a:defRPr/>
                      </a:pPr>
                      <a:endParaRPr lang="en-US" sz="2400" baseline="0" dirty="0">
                        <a:solidFill>
                          <a:schemeClr val="tx1"/>
                        </a:solidFill>
                      </a:endParaRPr>
                    </a:p>
                    <a:p>
                      <a:pPr marL="0" marR="0" indent="0" algn="l" defTabSz="1706843" rtl="0" eaLnBrk="1" fontAlgn="auto" latinLnBrk="0" hangingPunct="1">
                        <a:lnSpc>
                          <a:spcPct val="100000"/>
                        </a:lnSpc>
                        <a:spcBef>
                          <a:spcPts val="0"/>
                        </a:spcBef>
                        <a:spcAft>
                          <a:spcPts val="0"/>
                        </a:spcAft>
                        <a:buClrTx/>
                        <a:buSzTx/>
                        <a:buFont typeface="Arial"/>
                        <a:buNone/>
                        <a:tabLst/>
                        <a:defRPr/>
                      </a:pPr>
                      <a:r>
                        <a:rPr lang="en-US" sz="2400" baseline="0" dirty="0">
                          <a:solidFill>
                            <a:schemeClr val="tx1"/>
                          </a:solidFill>
                        </a:rPr>
                        <a:t>WG (2015).</a:t>
                      </a:r>
                      <a:endParaRPr lang="en-US" sz="2400" dirty="0">
                        <a:solidFill>
                          <a:schemeClr val="tx1"/>
                        </a:solidFill>
                      </a:endParaRPr>
                    </a:p>
                  </a:txBody>
                  <a:tcPr>
                    <a:solidFill>
                      <a:schemeClr val="accent6">
                        <a:lumMod val="40000"/>
                        <a:lumOff val="60000"/>
                      </a:schemeClr>
                    </a:solidFill>
                  </a:tcPr>
                </a:tc>
                <a:extLst>
                  <a:ext uri="{0D108BD9-81ED-4DB2-BD59-A6C34878D82A}">
                    <a16:rowId xmlns:a16="http://schemas.microsoft.com/office/drawing/2014/main" val="10001"/>
                  </a:ext>
                </a:extLst>
              </a:tr>
            </a:tbl>
          </a:graphicData>
        </a:graphic>
      </p:graphicFrame>
      <p:sp>
        <p:nvSpPr>
          <p:cNvPr id="81312" name="TextBox 81311">
            <a:extLst>
              <a:ext uri="{FF2B5EF4-FFF2-40B4-BE49-F238E27FC236}">
                <a16:creationId xmlns:a16="http://schemas.microsoft.com/office/drawing/2014/main" id="{28512518-1ED2-4D6C-8436-6A125F5D0145}"/>
              </a:ext>
            </a:extLst>
          </p:cNvPr>
          <p:cNvSpPr txBox="1"/>
          <p:nvPr/>
        </p:nvSpPr>
        <p:spPr>
          <a:xfrm>
            <a:off x="6527366" y="9141330"/>
            <a:ext cx="5990781" cy="3046988"/>
          </a:xfrm>
          <a:prstGeom prst="rect">
            <a:avLst/>
          </a:prstGeom>
          <a:noFill/>
        </p:spPr>
        <p:txBody>
          <a:bodyPr wrap="square" rtlCol="0">
            <a:spAutoFit/>
          </a:bodyPr>
          <a:lstStyle/>
          <a:p>
            <a:pPr>
              <a:buNone/>
            </a:pPr>
            <a:r>
              <a:rPr lang="en-GB" sz="3200" dirty="0"/>
              <a:t>“Our experience of the world is cross curricular. Everything that surrounds us in the physical world can be seen and understood from multiple perspectives.” (Barnes, 2015, p1).</a:t>
            </a:r>
          </a:p>
        </p:txBody>
      </p:sp>
      <p:sp>
        <p:nvSpPr>
          <p:cNvPr id="81313" name="TextBox 81312">
            <a:extLst>
              <a:ext uri="{FF2B5EF4-FFF2-40B4-BE49-F238E27FC236}">
                <a16:creationId xmlns:a16="http://schemas.microsoft.com/office/drawing/2014/main" id="{BC3D9F5C-25E2-409B-BCAB-2225D1CD4C19}"/>
              </a:ext>
            </a:extLst>
          </p:cNvPr>
          <p:cNvSpPr txBox="1"/>
          <p:nvPr/>
        </p:nvSpPr>
        <p:spPr>
          <a:xfrm>
            <a:off x="6527366" y="20505361"/>
            <a:ext cx="6083189" cy="3539430"/>
          </a:xfrm>
          <a:prstGeom prst="rect">
            <a:avLst/>
          </a:prstGeom>
          <a:noFill/>
        </p:spPr>
        <p:txBody>
          <a:bodyPr wrap="square" rtlCol="0">
            <a:spAutoFit/>
          </a:bodyPr>
          <a:lstStyle/>
          <a:p>
            <a:pPr>
              <a:buNone/>
            </a:pPr>
            <a:r>
              <a:rPr lang="en-GB" sz="3200" dirty="0"/>
              <a:t>“There is a range of competences and skills which are foundations for almost all learning and are essential to being able to participate successfully and confidently in the modern world.” (Donaldson, 2015, p39).</a:t>
            </a:r>
          </a:p>
        </p:txBody>
      </p:sp>
      <p:pic>
        <p:nvPicPr>
          <p:cNvPr id="81315" name="Picture 81314">
            <a:extLst>
              <a:ext uri="{FF2B5EF4-FFF2-40B4-BE49-F238E27FC236}">
                <a16:creationId xmlns:a16="http://schemas.microsoft.com/office/drawing/2014/main" id="{5529C61E-B9EE-4975-9DAF-E173F533CA23}"/>
              </a:ext>
            </a:extLst>
          </p:cNvPr>
          <p:cNvPicPr>
            <a:picLocks noChangeAspect="1"/>
          </p:cNvPicPr>
          <p:nvPr/>
        </p:nvPicPr>
        <p:blipFill>
          <a:blip r:embed="rId27"/>
          <a:stretch>
            <a:fillRect/>
          </a:stretch>
        </p:blipFill>
        <p:spPr>
          <a:xfrm>
            <a:off x="1500060" y="20415464"/>
            <a:ext cx="4745196" cy="3919188"/>
          </a:xfrm>
          <a:prstGeom prst="rect">
            <a:avLst/>
          </a:prstGeom>
        </p:spPr>
      </p:pic>
      <p:pic>
        <p:nvPicPr>
          <p:cNvPr id="81319" name="Picture 81318">
            <a:extLst>
              <a:ext uri="{FF2B5EF4-FFF2-40B4-BE49-F238E27FC236}">
                <a16:creationId xmlns:a16="http://schemas.microsoft.com/office/drawing/2014/main" id="{8408E537-55E0-42CF-AF0D-E8C4E472D46A}"/>
              </a:ext>
            </a:extLst>
          </p:cNvPr>
          <p:cNvPicPr>
            <a:picLocks noChangeAspect="1"/>
          </p:cNvPicPr>
          <p:nvPr/>
        </p:nvPicPr>
        <p:blipFill>
          <a:blip r:embed="rId28"/>
          <a:stretch>
            <a:fillRect/>
          </a:stretch>
        </p:blipFill>
        <p:spPr>
          <a:xfrm>
            <a:off x="5609" y="-18654"/>
            <a:ext cx="13544337" cy="6529652"/>
          </a:xfrm>
          <a:prstGeom prst="rect">
            <a:avLst/>
          </a:prstGeom>
        </p:spPr>
      </p:pic>
    </p:spTree>
    <p:extLst>
      <p:ext uri="{BB962C8B-B14F-4D97-AF65-F5344CB8AC3E}">
        <p14:creationId xmlns:p14="http://schemas.microsoft.com/office/powerpoint/2010/main" val="693928050"/>
      </p:ext>
    </p:extLst>
  </p:cSld>
  <p:clrMapOvr>
    <a:masterClrMapping/>
  </p:clrMapOvr>
</p:sld>
</file>

<file path=ppt/theme/theme1.xml><?xml version="1.0" encoding="utf-8"?>
<a:theme xmlns:a="http://schemas.openxmlformats.org/drawingml/2006/main" name="TM10021427">
  <a:themeElements>
    <a:clrScheme name="medical poster with graphics_post design_082605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medical poster with graphics_post design_0826051">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xmlns="">
              <a:effectLst>
                <a:outerShdw blurRad="63500" dist="35921" dir="2700000" algn="ctr" rotWithShape="0">
                  <a:schemeClr val="bg2"/>
                </a:outerShdw>
              </a:effectLst>
            </a14:hiddenEffects>
          </a:ext>
        </a:extLst>
      </a:spPr>
      <a:bodyPr vert="horz" wrap="square" lIns="274430" tIns="138248" rIns="274430" bIns="138248" numCol="1" anchor="t" anchorCtr="0" compatLnSpc="1">
        <a:prstTxWarp prst="textNoShape">
          <a:avLst/>
        </a:prstTxWarp>
      </a:bodyPr>
      <a:lstStyle>
        <a:defPPr marL="1027113" marR="0" indent="-1027113" algn="l" defTabSz="6288088" rtl="0" eaLnBrk="0" fontAlgn="base" latinLnBrk="0" hangingPunct="0">
          <a:lnSpc>
            <a:spcPct val="100000"/>
          </a:lnSpc>
          <a:spcBef>
            <a:spcPct val="20000"/>
          </a:spcBef>
          <a:spcAft>
            <a:spcPct val="0"/>
          </a:spcAft>
          <a:buClrTx/>
          <a:buSzTx/>
          <a:buFontTx/>
          <a:buChar char="•"/>
          <a:tabLst/>
          <a:defRPr kumimoji="0" lang="en-US" sz="9900" b="0" i="0" u="none" strike="noStrike" cap="none" normalizeH="0" baseline="0">
            <a:ln>
              <a:noFill/>
            </a:ln>
            <a:solidFill>
              <a:schemeClr val="tx1"/>
            </a:solidFill>
            <a:effectLst/>
            <a:latin typeface="Times New Roman" charset="0"/>
            <a:ea typeface="ＭＳ Ｐゴシック" charset="0"/>
          </a:defRPr>
        </a:defPPr>
      </a:lstStyle>
    </a:spDef>
    <a:lnDef>
      <a:spPr bwMode="auto">
        <a:xfrm>
          <a:off x="0" y="0"/>
          <a:ext cx="1" cy="1"/>
        </a:xfrm>
        <a:custGeom>
          <a:avLst/>
          <a:gdLst/>
          <a:ahLst/>
          <a:cxnLst/>
          <a:rect l="0" t="0" r="0" b="0"/>
          <a:pathLst/>
        </a:cu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cap="flat" cmpd="sng" algn="ctr">
              <a:solidFill>
                <a:schemeClr val="tx1"/>
              </a:solidFill>
              <a:prstDash val="solid"/>
              <a:round/>
              <a:headEnd type="none" w="med" len="med"/>
              <a:tailEnd type="none" w="med" len="med"/>
            </a14:hiddenLine>
          </a:ext>
          <a:ext uri="{AF507438-7753-43e0-B8FC-AC1667EBCBE1}">
            <a14:hiddenEffects xmlns:a14="http://schemas.microsoft.com/office/drawing/2010/main" xmlns="">
              <a:effectLst>
                <a:outerShdw blurRad="63500" dist="35921" dir="2700000" algn="ctr" rotWithShape="0">
                  <a:schemeClr val="bg2"/>
                </a:outerShdw>
              </a:effectLst>
            </a14:hiddenEffects>
          </a:ext>
        </a:extLst>
      </a:spPr>
      <a:bodyPr vert="horz" wrap="square" lIns="274430" tIns="138248" rIns="274430" bIns="138248" numCol="1" anchor="t" anchorCtr="0" compatLnSpc="1">
        <a:prstTxWarp prst="textNoShape">
          <a:avLst/>
        </a:prstTxWarp>
      </a:bodyPr>
      <a:lstStyle>
        <a:defPPr marL="1027113" marR="0" indent="-1027113" algn="l" defTabSz="6288088" rtl="0" eaLnBrk="0" fontAlgn="base" latinLnBrk="0" hangingPunct="0">
          <a:lnSpc>
            <a:spcPct val="100000"/>
          </a:lnSpc>
          <a:spcBef>
            <a:spcPct val="20000"/>
          </a:spcBef>
          <a:spcAft>
            <a:spcPct val="0"/>
          </a:spcAft>
          <a:buClrTx/>
          <a:buSzTx/>
          <a:buFontTx/>
          <a:buChar char="•"/>
          <a:tabLst/>
          <a:defRPr kumimoji="0" lang="en-US" sz="9900" b="0" i="0" u="none" strike="noStrike" cap="none" normalizeH="0" baseline="0">
            <a:ln>
              <a:noFill/>
            </a:ln>
            <a:solidFill>
              <a:schemeClr val="tx1"/>
            </a:solidFill>
            <a:effectLst/>
            <a:latin typeface="Times New Roman" charset="0"/>
            <a:ea typeface="ＭＳ Ｐゴシック" charset="0"/>
          </a:defRPr>
        </a:defPPr>
      </a:lstStyle>
    </a:lnDef>
  </a:objectDefaults>
  <a:extraClrSchemeLst>
    <a:extraClrScheme>
      <a:clrScheme name="medical poster with graphics_post design_0826051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medical poster with graphics_post design_0826051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medical poster with graphics_post design_0826051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medical poster with graphics_post design_0826051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medical poster with graphics_post design_0826051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medical poster with graphics_post design_0826051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medical poster with graphics_post design_0826051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medical poster with graphics_post design_0826051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medical poster with graphics_post design_0826051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medical poster with graphics_post design_0826051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medical poster with graphics_post design_0826051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medical poster with graphics_post design_0826051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TM10021427</Template>
  <TotalTime>933</TotalTime>
  <Words>1560</Words>
  <Application>Microsoft Office PowerPoint</Application>
  <PresentationFormat>Custom</PresentationFormat>
  <Paragraphs>153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ＭＳ Ｐゴシック</vt:lpstr>
      <vt:lpstr>Arial</vt:lpstr>
      <vt:lpstr>Times New Roman</vt:lpstr>
      <vt:lpstr>TM10021427</vt:lpstr>
      <vt:lpstr>  Implementation of cross-curricular teaching within key stage 2 Liam Brooks (1701996) </vt:lpstr>
    </vt:vector>
  </TitlesOfParts>
  <Manager/>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 title]</dc:title>
  <dc:subject/>
  <dc:creator>Liam Brooks (1701996)</dc:creator>
  <cp:keywords/>
  <dc:description/>
  <cp:lastModifiedBy>Liam Brooks (1701996)</cp:lastModifiedBy>
  <cp:revision>120</cp:revision>
  <cp:lastPrinted>2004-07-01T22:30:03Z</cp:lastPrinted>
  <dcterms:created xsi:type="dcterms:W3CDTF">2005-08-26T20:19:53Z</dcterms:created>
  <dcterms:modified xsi:type="dcterms:W3CDTF">2019-12-18T16:19:10Z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TC100214271033</vt:lpwstr>
  </property>
</Properties>
</file>