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Lst>
  <p:notesMasterIdLst>
    <p:notesMasterId r:id="rId19"/>
  </p:notesMasterIdLst>
  <p:sldIdLst>
    <p:sldId id="280" r:id="rId3"/>
    <p:sldId id="397" r:id="rId4"/>
    <p:sldId id="390" r:id="rId5"/>
    <p:sldId id="284" r:id="rId6"/>
    <p:sldId id="285" r:id="rId7"/>
    <p:sldId id="286" r:id="rId8"/>
    <p:sldId id="391" r:id="rId9"/>
    <p:sldId id="392" r:id="rId10"/>
    <p:sldId id="264" r:id="rId11"/>
    <p:sldId id="265" r:id="rId12"/>
    <p:sldId id="266" r:id="rId13"/>
    <p:sldId id="262" r:id="rId14"/>
    <p:sldId id="263" r:id="rId15"/>
    <p:sldId id="270" r:id="rId16"/>
    <p:sldId id="396" r:id="rId17"/>
    <p:sldId id="39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7" d="100"/>
          <a:sy n="117" d="100"/>
        </p:scale>
        <p:origin x="76" y="524"/>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D4AF02-CB49-4CF4-80CC-386BB211B7F8}" type="datetimeFigureOut">
              <a:rPr lang="en-GB" smtClean="0"/>
              <a:t>14/10/2025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EBED44-6F67-4584-9EAC-26B5F77BB68E}" type="slidenum">
              <a:rPr lang="en-GB" smtClean="0"/>
              <a:t>‹#›</a:t>
            </a:fld>
            <a:endParaRPr lang="en-GB"/>
          </a:p>
        </p:txBody>
      </p:sp>
    </p:spTree>
    <p:extLst>
      <p:ext uri="{BB962C8B-B14F-4D97-AF65-F5344CB8AC3E}">
        <p14:creationId xmlns:p14="http://schemas.microsoft.com/office/powerpoint/2010/main" val="1123887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26486-0814-4A28-8881-71828916A19E}" type="datetime1">
              <a:rPr lang="en-GB" smtClean="0">
                <a:solidFill>
                  <a:prstClr val="black">
                    <a:tint val="75000"/>
                  </a:prstClr>
                </a:solidFill>
              </a:rPr>
              <a:t>14/10/2025</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6442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14/10/2025</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210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14/10/2025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70164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14/10/2025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8349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14/10/2025</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735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14/10/2025</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45232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14/10/2025</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21641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14/10/2025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8201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14/10/2025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8071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14/10/2025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62394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14/10/2025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468573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11450-E5F0-0063-6789-A0291934B8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6EA1EA-18A2-1B71-6F8B-71131D89ED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6FCD-A323-342C-8958-0A9B7AC5CF25}"/>
              </a:ext>
            </a:extLst>
          </p:cNvPr>
          <p:cNvSpPr>
            <a:spLocks noGrp="1"/>
          </p:cNvSpPr>
          <p:nvPr>
            <p:ph type="dt" sz="half" idx="10"/>
          </p:nvPr>
        </p:nvSpPr>
        <p:spPr/>
        <p:txBody>
          <a:bodyPr/>
          <a:lstStyle/>
          <a:p>
            <a:fld id="{CFE9006D-7B30-4082-A57F-0F7E03AC683A}" type="datetimeFigureOut">
              <a:rPr lang="en-GB" smtClean="0"/>
              <a:t>14/10/2025</a:t>
            </a:fld>
            <a:endParaRPr lang="en-GB"/>
          </a:p>
        </p:txBody>
      </p:sp>
      <p:sp>
        <p:nvSpPr>
          <p:cNvPr id="5" name="Footer Placeholder 4">
            <a:extLst>
              <a:ext uri="{FF2B5EF4-FFF2-40B4-BE49-F238E27FC236}">
                <a16:creationId xmlns:a16="http://schemas.microsoft.com/office/drawing/2014/main" id="{8C545C8F-B866-942E-3F08-23C0D5D59A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06DB6D-AFCE-2838-881D-7768717856A4}"/>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1789324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F0E10-AE2E-C7CE-6195-125B68370F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29A5F9-850E-EC7E-0F16-0A6FC2CCDE0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447BB-C19F-7A35-6336-F39122522C88}"/>
              </a:ext>
            </a:extLst>
          </p:cNvPr>
          <p:cNvSpPr>
            <a:spLocks noGrp="1"/>
          </p:cNvSpPr>
          <p:nvPr>
            <p:ph type="dt" sz="half" idx="10"/>
          </p:nvPr>
        </p:nvSpPr>
        <p:spPr/>
        <p:txBody>
          <a:bodyPr/>
          <a:lstStyle/>
          <a:p>
            <a:fld id="{CFE9006D-7B30-4082-A57F-0F7E03AC683A}" type="datetimeFigureOut">
              <a:rPr lang="en-GB" smtClean="0"/>
              <a:t>14/10/2025</a:t>
            </a:fld>
            <a:endParaRPr lang="en-GB"/>
          </a:p>
        </p:txBody>
      </p:sp>
      <p:sp>
        <p:nvSpPr>
          <p:cNvPr id="5" name="Footer Placeholder 4">
            <a:extLst>
              <a:ext uri="{FF2B5EF4-FFF2-40B4-BE49-F238E27FC236}">
                <a16:creationId xmlns:a16="http://schemas.microsoft.com/office/drawing/2014/main" id="{5536BE39-6122-35C2-EFB2-44FA4EC1AF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F1155E-6C96-9D5B-D42D-E4165305F536}"/>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6620231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7D90D-4D82-649B-E48A-2D5DF40140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E83E8A-8CDD-2FF6-BBCB-EF7483CD47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2BFA65-4D91-0A45-45EC-679A1468F293}"/>
              </a:ext>
            </a:extLst>
          </p:cNvPr>
          <p:cNvSpPr>
            <a:spLocks noGrp="1"/>
          </p:cNvSpPr>
          <p:nvPr>
            <p:ph type="dt" sz="half" idx="10"/>
          </p:nvPr>
        </p:nvSpPr>
        <p:spPr/>
        <p:txBody>
          <a:bodyPr/>
          <a:lstStyle/>
          <a:p>
            <a:fld id="{CFE9006D-7B30-4082-A57F-0F7E03AC683A}" type="datetimeFigureOut">
              <a:rPr lang="en-GB" smtClean="0"/>
              <a:t>14/10/2025</a:t>
            </a:fld>
            <a:endParaRPr lang="en-GB"/>
          </a:p>
        </p:txBody>
      </p:sp>
      <p:sp>
        <p:nvSpPr>
          <p:cNvPr id="5" name="Footer Placeholder 4">
            <a:extLst>
              <a:ext uri="{FF2B5EF4-FFF2-40B4-BE49-F238E27FC236}">
                <a16:creationId xmlns:a16="http://schemas.microsoft.com/office/drawing/2014/main" id="{0087DCB3-56EB-F14F-2A00-71CAFC8BD6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FE672D-5C75-4880-2084-F7E1697D4406}"/>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41308690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87A19-8C1A-1E51-897B-4E4A227879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B625AD-4601-375B-DF7D-85162CBA765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2C15AD-B86B-3135-1E5F-A1213FEA9C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8B3C45-55D5-C644-F0EB-6412BA0FB854}"/>
              </a:ext>
            </a:extLst>
          </p:cNvPr>
          <p:cNvSpPr>
            <a:spLocks noGrp="1"/>
          </p:cNvSpPr>
          <p:nvPr>
            <p:ph type="dt" sz="half" idx="10"/>
          </p:nvPr>
        </p:nvSpPr>
        <p:spPr/>
        <p:txBody>
          <a:bodyPr/>
          <a:lstStyle/>
          <a:p>
            <a:fld id="{CFE9006D-7B30-4082-A57F-0F7E03AC683A}" type="datetimeFigureOut">
              <a:rPr lang="en-GB" smtClean="0"/>
              <a:t>14/10/2025</a:t>
            </a:fld>
            <a:endParaRPr lang="en-GB"/>
          </a:p>
        </p:txBody>
      </p:sp>
      <p:sp>
        <p:nvSpPr>
          <p:cNvPr id="6" name="Footer Placeholder 5">
            <a:extLst>
              <a:ext uri="{FF2B5EF4-FFF2-40B4-BE49-F238E27FC236}">
                <a16:creationId xmlns:a16="http://schemas.microsoft.com/office/drawing/2014/main" id="{2CB174C3-493B-8145-B3FA-3B96004396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9C50C7-DEE0-8466-5CC2-C54DC6D373CA}"/>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21757918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7167E-FB5C-F026-8E2E-5779D19C43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57576D-4EA0-809A-A96D-C95B97FF82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568129-196B-2581-C09C-F02E650C63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5428F9-9118-3127-4089-EBEFC2CC23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3A66B3-2774-52F3-7792-55D1AF1FA3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ED69D6-BA8E-9298-90FF-37385E1DA084}"/>
              </a:ext>
            </a:extLst>
          </p:cNvPr>
          <p:cNvSpPr>
            <a:spLocks noGrp="1"/>
          </p:cNvSpPr>
          <p:nvPr>
            <p:ph type="dt" sz="half" idx="10"/>
          </p:nvPr>
        </p:nvSpPr>
        <p:spPr/>
        <p:txBody>
          <a:bodyPr/>
          <a:lstStyle/>
          <a:p>
            <a:fld id="{CFE9006D-7B30-4082-A57F-0F7E03AC683A}" type="datetimeFigureOut">
              <a:rPr lang="en-GB" smtClean="0"/>
              <a:t>14/10/2025</a:t>
            </a:fld>
            <a:endParaRPr lang="en-GB"/>
          </a:p>
        </p:txBody>
      </p:sp>
      <p:sp>
        <p:nvSpPr>
          <p:cNvPr id="8" name="Footer Placeholder 7">
            <a:extLst>
              <a:ext uri="{FF2B5EF4-FFF2-40B4-BE49-F238E27FC236}">
                <a16:creationId xmlns:a16="http://schemas.microsoft.com/office/drawing/2014/main" id="{4A7419F2-7EA1-BCCF-CA50-E06357E0AE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2E5A146-4AE6-84C1-DED9-FE2596EDCB53}"/>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1018184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47F0F-DDF8-83D8-73A5-DC25898630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DC97D7-186C-E7DC-5C22-B07947C35793}"/>
              </a:ext>
            </a:extLst>
          </p:cNvPr>
          <p:cNvSpPr>
            <a:spLocks noGrp="1"/>
          </p:cNvSpPr>
          <p:nvPr>
            <p:ph type="dt" sz="half" idx="10"/>
          </p:nvPr>
        </p:nvSpPr>
        <p:spPr/>
        <p:txBody>
          <a:bodyPr/>
          <a:lstStyle/>
          <a:p>
            <a:fld id="{CFE9006D-7B30-4082-A57F-0F7E03AC683A}" type="datetimeFigureOut">
              <a:rPr lang="en-GB" smtClean="0"/>
              <a:t>14/10/2025</a:t>
            </a:fld>
            <a:endParaRPr lang="en-GB"/>
          </a:p>
        </p:txBody>
      </p:sp>
      <p:sp>
        <p:nvSpPr>
          <p:cNvPr id="4" name="Footer Placeholder 3">
            <a:extLst>
              <a:ext uri="{FF2B5EF4-FFF2-40B4-BE49-F238E27FC236}">
                <a16:creationId xmlns:a16="http://schemas.microsoft.com/office/drawing/2014/main" id="{45582FBD-AC89-F664-69C6-5D4393075B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56CE50C-C10D-FEC1-54A4-CAF097BF1887}"/>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2055959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3CBBDC-7FDB-90AE-4DB3-3B63A2A43CA6}"/>
              </a:ext>
            </a:extLst>
          </p:cNvPr>
          <p:cNvSpPr>
            <a:spLocks noGrp="1"/>
          </p:cNvSpPr>
          <p:nvPr>
            <p:ph type="dt" sz="half" idx="10"/>
          </p:nvPr>
        </p:nvSpPr>
        <p:spPr/>
        <p:txBody>
          <a:bodyPr/>
          <a:lstStyle/>
          <a:p>
            <a:fld id="{CFE9006D-7B30-4082-A57F-0F7E03AC683A}" type="datetimeFigureOut">
              <a:rPr lang="en-GB" smtClean="0"/>
              <a:t>14/10/2025</a:t>
            </a:fld>
            <a:endParaRPr lang="en-GB"/>
          </a:p>
        </p:txBody>
      </p:sp>
      <p:sp>
        <p:nvSpPr>
          <p:cNvPr id="3" name="Footer Placeholder 2">
            <a:extLst>
              <a:ext uri="{FF2B5EF4-FFF2-40B4-BE49-F238E27FC236}">
                <a16:creationId xmlns:a16="http://schemas.microsoft.com/office/drawing/2014/main" id="{9F8F53CD-5D06-F2E0-0BF9-67B8179D89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C977D7-8A0F-41D8-AB62-E6E410E29659}"/>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41686896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AEB57-ABDF-FD04-C60C-353A577DFE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931184-0F3A-237D-86D5-8927FF674F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FEF9FD-CF9A-2638-E1D7-7B99B0F946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45E46E-F65C-1CA7-7218-FE3442F753E0}"/>
              </a:ext>
            </a:extLst>
          </p:cNvPr>
          <p:cNvSpPr>
            <a:spLocks noGrp="1"/>
          </p:cNvSpPr>
          <p:nvPr>
            <p:ph type="dt" sz="half" idx="10"/>
          </p:nvPr>
        </p:nvSpPr>
        <p:spPr/>
        <p:txBody>
          <a:bodyPr/>
          <a:lstStyle/>
          <a:p>
            <a:fld id="{CFE9006D-7B30-4082-A57F-0F7E03AC683A}" type="datetimeFigureOut">
              <a:rPr lang="en-GB" smtClean="0"/>
              <a:t>14/10/2025</a:t>
            </a:fld>
            <a:endParaRPr lang="en-GB"/>
          </a:p>
        </p:txBody>
      </p:sp>
      <p:sp>
        <p:nvSpPr>
          <p:cNvPr id="6" name="Footer Placeholder 5">
            <a:extLst>
              <a:ext uri="{FF2B5EF4-FFF2-40B4-BE49-F238E27FC236}">
                <a16:creationId xmlns:a16="http://schemas.microsoft.com/office/drawing/2014/main" id="{A6851761-C8E3-C5FE-2C11-D648DC5F7F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352830-FB73-8BAF-38B3-DC2C23111CA9}"/>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42828617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FF62B-A8C2-3737-4FAE-B50E64F9B1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8A65E5-CA99-FF51-550D-173802C63E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1E16E2-30A8-90A3-A87C-40CE3B0C4F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0E1BD2-6134-AEAD-8EC7-D75EF1F57021}"/>
              </a:ext>
            </a:extLst>
          </p:cNvPr>
          <p:cNvSpPr>
            <a:spLocks noGrp="1"/>
          </p:cNvSpPr>
          <p:nvPr>
            <p:ph type="dt" sz="half" idx="10"/>
          </p:nvPr>
        </p:nvSpPr>
        <p:spPr/>
        <p:txBody>
          <a:bodyPr/>
          <a:lstStyle/>
          <a:p>
            <a:fld id="{CFE9006D-7B30-4082-A57F-0F7E03AC683A}" type="datetimeFigureOut">
              <a:rPr lang="en-GB" smtClean="0"/>
              <a:t>14/10/2025</a:t>
            </a:fld>
            <a:endParaRPr lang="en-GB"/>
          </a:p>
        </p:txBody>
      </p:sp>
      <p:sp>
        <p:nvSpPr>
          <p:cNvPr id="6" name="Footer Placeholder 5">
            <a:extLst>
              <a:ext uri="{FF2B5EF4-FFF2-40B4-BE49-F238E27FC236}">
                <a16:creationId xmlns:a16="http://schemas.microsoft.com/office/drawing/2014/main" id="{0BC3D372-F4DD-352C-68DB-DF44337D45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9CB495-A08F-A2AC-0143-F13C4C6AAF2C}"/>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23116025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FD744-16ED-AD22-E02C-304AE5125E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B6D044-CE29-D3EA-EDD1-4A021F18D6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DFF229-ADB3-9337-ED9F-43631BB96BD0}"/>
              </a:ext>
            </a:extLst>
          </p:cNvPr>
          <p:cNvSpPr>
            <a:spLocks noGrp="1"/>
          </p:cNvSpPr>
          <p:nvPr>
            <p:ph type="dt" sz="half" idx="10"/>
          </p:nvPr>
        </p:nvSpPr>
        <p:spPr/>
        <p:txBody>
          <a:bodyPr/>
          <a:lstStyle/>
          <a:p>
            <a:fld id="{CFE9006D-7B30-4082-A57F-0F7E03AC683A}" type="datetimeFigureOut">
              <a:rPr lang="en-GB" smtClean="0"/>
              <a:t>14/10/2025</a:t>
            </a:fld>
            <a:endParaRPr lang="en-GB"/>
          </a:p>
        </p:txBody>
      </p:sp>
      <p:sp>
        <p:nvSpPr>
          <p:cNvPr id="5" name="Footer Placeholder 4">
            <a:extLst>
              <a:ext uri="{FF2B5EF4-FFF2-40B4-BE49-F238E27FC236}">
                <a16:creationId xmlns:a16="http://schemas.microsoft.com/office/drawing/2014/main" id="{9ABEFE89-51DB-7934-B1BD-541DE8DDBE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3F1A5F-0A1C-C983-7F0F-9BDC14A67AE9}"/>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32474689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1B25E0-EF01-9532-9EC9-23604BD4B1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EF448D-1E28-0080-F431-4DE3D9A21C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94B2D-BF85-9C28-E964-A19F7EFBF703}"/>
              </a:ext>
            </a:extLst>
          </p:cNvPr>
          <p:cNvSpPr>
            <a:spLocks noGrp="1"/>
          </p:cNvSpPr>
          <p:nvPr>
            <p:ph type="dt" sz="half" idx="10"/>
          </p:nvPr>
        </p:nvSpPr>
        <p:spPr/>
        <p:txBody>
          <a:bodyPr/>
          <a:lstStyle/>
          <a:p>
            <a:fld id="{CFE9006D-7B30-4082-A57F-0F7E03AC683A}" type="datetimeFigureOut">
              <a:rPr lang="en-GB" smtClean="0"/>
              <a:t>14/10/2025</a:t>
            </a:fld>
            <a:endParaRPr lang="en-GB"/>
          </a:p>
        </p:txBody>
      </p:sp>
      <p:sp>
        <p:nvSpPr>
          <p:cNvPr id="5" name="Footer Placeholder 4">
            <a:extLst>
              <a:ext uri="{FF2B5EF4-FFF2-40B4-BE49-F238E27FC236}">
                <a16:creationId xmlns:a16="http://schemas.microsoft.com/office/drawing/2014/main" id="{639C9AFC-4C9A-F2AA-B92D-560394D9AF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93B71B-8E31-3EB4-0BE6-A0C6997BEF2A}"/>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960690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CC24C7-2529-4B5E-B1CF-3154BA8D5642}" type="datetime1">
              <a:rPr lang="en-GB" smtClean="0">
                <a:solidFill>
                  <a:prstClr val="black">
                    <a:tint val="75000"/>
                  </a:prstClr>
                </a:solidFill>
              </a:rPr>
              <a:t>14/10/2025</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3060056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9B8850-0469-A623-BC70-5C0633BD3D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3D911E-9132-88CF-DE85-B8ED35CCE7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A8351F-453C-0564-7F36-63CFC58F0B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FE9006D-7B30-4082-A57F-0F7E03AC683A}" type="datetimeFigureOut">
              <a:rPr lang="en-GB" smtClean="0"/>
              <a:t>14/10/2025</a:t>
            </a:fld>
            <a:endParaRPr lang="en-GB"/>
          </a:p>
        </p:txBody>
      </p:sp>
      <p:sp>
        <p:nvSpPr>
          <p:cNvPr id="5" name="Footer Placeholder 4">
            <a:extLst>
              <a:ext uri="{FF2B5EF4-FFF2-40B4-BE49-F238E27FC236}">
                <a16:creationId xmlns:a16="http://schemas.microsoft.com/office/drawing/2014/main" id="{9D91C8B4-876E-5486-0A6B-A3C95E4ECB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4804C7E-EFAA-92CF-4F66-927350A36E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0625A9-9DFA-4CBF-A907-06A6C333D0D4}" type="slidenum">
              <a:rPr lang="en-GB" smtClean="0"/>
              <a:t>‹#›</a:t>
            </a:fld>
            <a:endParaRPr lang="en-GB"/>
          </a:p>
        </p:txBody>
      </p:sp>
    </p:spTree>
    <p:extLst>
      <p:ext uri="{BB962C8B-B14F-4D97-AF65-F5344CB8AC3E}">
        <p14:creationId xmlns:p14="http://schemas.microsoft.com/office/powerpoint/2010/main" val="141952848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7459" y="1245870"/>
            <a:ext cx="9068131" cy="3263250"/>
          </a:xfrm>
        </p:spPr>
        <p:txBody>
          <a:bodyPr>
            <a:normAutofit/>
          </a:bodyPr>
          <a:lstStyle/>
          <a:p>
            <a:r>
              <a:rPr lang="en-GB" sz="5400" b="1" dirty="0">
                <a:solidFill>
                  <a:schemeClr val="bg1"/>
                </a:solidFill>
              </a:rPr>
              <a:t>BMPL5019a</a:t>
            </a:r>
            <a:br>
              <a:rPr lang="en-GB" sz="5400" b="1" dirty="0">
                <a:solidFill>
                  <a:schemeClr val="bg1"/>
                </a:solidFill>
              </a:rPr>
            </a:br>
            <a:r>
              <a:rPr lang="en-GB" sz="5400" b="1" dirty="0">
                <a:solidFill>
                  <a:schemeClr val="bg1"/>
                </a:solidFill>
              </a:rPr>
              <a:t> Communities and Neighbourhoods</a:t>
            </a:r>
          </a:p>
        </p:txBody>
      </p:sp>
      <p:sp>
        <p:nvSpPr>
          <p:cNvPr id="4" name="Subtitle 2"/>
          <p:cNvSpPr>
            <a:spLocks noGrp="1"/>
          </p:cNvSpPr>
          <p:nvPr>
            <p:ph type="subTitle" idx="1"/>
          </p:nvPr>
        </p:nvSpPr>
        <p:spPr>
          <a:xfrm>
            <a:off x="1847528" y="4729942"/>
            <a:ext cx="8588062" cy="1075322"/>
          </a:xfrm>
        </p:spPr>
        <p:txBody>
          <a:bodyPr>
            <a:normAutofit/>
          </a:bodyPr>
          <a:lstStyle/>
          <a:p>
            <a:r>
              <a:rPr lang="en-GB" sz="5400" b="1" dirty="0">
                <a:solidFill>
                  <a:schemeClr val="bg1"/>
                </a:solidFill>
              </a:rPr>
              <a:t>2</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45455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DE986-3FAE-2155-D29F-2F788ACFED8C}"/>
              </a:ext>
            </a:extLst>
          </p:cNvPr>
          <p:cNvSpPr>
            <a:spLocks noGrp="1"/>
          </p:cNvSpPr>
          <p:nvPr>
            <p:ph type="title"/>
          </p:nvPr>
        </p:nvSpPr>
        <p:spPr/>
        <p:txBody>
          <a:bodyPr/>
          <a:lstStyle/>
          <a:p>
            <a:r>
              <a:rPr lang="en-GB" dirty="0"/>
              <a:t>Terminology</a:t>
            </a:r>
          </a:p>
        </p:txBody>
      </p:sp>
      <p:sp>
        <p:nvSpPr>
          <p:cNvPr id="3" name="Content Placeholder 2">
            <a:extLst>
              <a:ext uri="{FF2B5EF4-FFF2-40B4-BE49-F238E27FC236}">
                <a16:creationId xmlns:a16="http://schemas.microsoft.com/office/drawing/2014/main" id="{FB1D21A3-10D4-0C2D-8CF3-2D6A62B5D341}"/>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29495739-B07A-FCE2-7889-5D42712DB20B}"/>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a:t>
            </a:fld>
            <a:endParaRPr lang="en-GB">
              <a:solidFill>
                <a:prstClr val="black">
                  <a:tint val="75000"/>
                </a:prstClr>
              </a:solidFill>
            </a:endParaRPr>
          </a:p>
        </p:txBody>
      </p:sp>
    </p:spTree>
    <p:extLst>
      <p:ext uri="{BB962C8B-B14F-4D97-AF65-F5344CB8AC3E}">
        <p14:creationId xmlns:p14="http://schemas.microsoft.com/office/powerpoint/2010/main" val="3964927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DDD5A2D-9C9A-1748-A32E-259BE3C1D02D}"/>
              </a:ext>
            </a:extLst>
          </p:cNvPr>
          <p:cNvSpPr>
            <a:spLocks noGrp="1"/>
          </p:cNvSpPr>
          <p:nvPr>
            <p:ph type="title"/>
          </p:nvPr>
        </p:nvSpPr>
        <p:spPr>
          <a:xfrm>
            <a:off x="686834" y="1153572"/>
            <a:ext cx="3200400" cy="4461163"/>
          </a:xfrm>
        </p:spPr>
        <p:txBody>
          <a:bodyPr>
            <a:normAutofit/>
          </a:bodyPr>
          <a:lstStyle/>
          <a:p>
            <a:r>
              <a:rPr lang="en-GB">
                <a:solidFill>
                  <a:srgbClr val="FFFFFF"/>
                </a:solidFill>
              </a:rPr>
              <a:t>UK Government 2006</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2374409-3BA1-E450-8A85-12D9F46860EB}"/>
              </a:ext>
            </a:extLst>
          </p:cNvPr>
          <p:cNvSpPr>
            <a:spLocks noGrp="1"/>
          </p:cNvSpPr>
          <p:nvPr>
            <p:ph idx="1"/>
          </p:nvPr>
        </p:nvSpPr>
        <p:spPr>
          <a:xfrm>
            <a:off x="4571020" y="480061"/>
            <a:ext cx="6805639" cy="6058852"/>
          </a:xfrm>
        </p:spPr>
        <p:txBody>
          <a:bodyPr anchor="ctr">
            <a:normAutofit/>
          </a:bodyPr>
          <a:lstStyle/>
          <a:p>
            <a:pPr marL="0" indent="0">
              <a:buNone/>
            </a:pPr>
            <a:r>
              <a:rPr lang="en-US" sz="4000" b="1" dirty="0"/>
              <a:t>Cohesive communities</a:t>
            </a:r>
          </a:p>
          <a:p>
            <a:r>
              <a:rPr lang="en-US" sz="2600" dirty="0"/>
              <a:t>there is a common vision and a sense of belonging for all communities;</a:t>
            </a:r>
          </a:p>
          <a:p>
            <a:r>
              <a:rPr lang="en-US" sz="2600" dirty="0"/>
              <a:t>the diversity of people’s different backgrounds and circumstances is appreciated and positively valued;</a:t>
            </a:r>
          </a:p>
          <a:p>
            <a:r>
              <a:rPr lang="en-US" sz="2600" dirty="0"/>
              <a:t>those from different backgrounds have similar life opportunities; and</a:t>
            </a:r>
          </a:p>
          <a:p>
            <a:r>
              <a:rPr lang="en-US" sz="2600" dirty="0"/>
              <a:t>strong and positive relationships are being developed between people from different backgrounds in the workplace, in schools and within </a:t>
            </a:r>
            <a:r>
              <a:rPr lang="en-US" sz="2600" dirty="0" err="1"/>
              <a:t>neighbourhoods</a:t>
            </a:r>
            <a:r>
              <a:rPr lang="en-US" sz="2600" dirty="0"/>
              <a:t> </a:t>
            </a:r>
          </a:p>
          <a:p>
            <a:pPr marL="0" indent="0">
              <a:buNone/>
            </a:pPr>
            <a:r>
              <a:rPr lang="en-US" sz="2600" dirty="0"/>
              <a:t>Kitchen, Michaelson and Wood (2006; p2)</a:t>
            </a:r>
          </a:p>
          <a:p>
            <a:endParaRPr lang="en-GB" sz="2600" dirty="0"/>
          </a:p>
        </p:txBody>
      </p:sp>
    </p:spTree>
    <p:extLst>
      <p:ext uri="{BB962C8B-B14F-4D97-AF65-F5344CB8AC3E}">
        <p14:creationId xmlns:p14="http://schemas.microsoft.com/office/powerpoint/2010/main" val="1706684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DDD5A2D-9C9A-1748-A32E-259BE3C1D02D}"/>
              </a:ext>
            </a:extLst>
          </p:cNvPr>
          <p:cNvSpPr>
            <a:spLocks noGrp="1"/>
          </p:cNvSpPr>
          <p:nvPr>
            <p:ph type="title"/>
          </p:nvPr>
        </p:nvSpPr>
        <p:spPr>
          <a:xfrm>
            <a:off x="686834" y="1153572"/>
            <a:ext cx="3200400" cy="4461163"/>
          </a:xfrm>
        </p:spPr>
        <p:txBody>
          <a:bodyPr>
            <a:normAutofit/>
          </a:bodyPr>
          <a:lstStyle/>
          <a:p>
            <a:r>
              <a:rPr lang="en-GB">
                <a:solidFill>
                  <a:srgbClr val="FFFFFF"/>
                </a:solidFill>
              </a:rPr>
              <a:t>UK Government 2006</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2374409-3BA1-E450-8A85-12D9F46860EB}"/>
              </a:ext>
            </a:extLst>
          </p:cNvPr>
          <p:cNvSpPr>
            <a:spLocks noGrp="1"/>
          </p:cNvSpPr>
          <p:nvPr>
            <p:ph idx="1"/>
          </p:nvPr>
        </p:nvSpPr>
        <p:spPr>
          <a:xfrm>
            <a:off x="4447308" y="591344"/>
            <a:ext cx="6906491" cy="5585619"/>
          </a:xfrm>
        </p:spPr>
        <p:txBody>
          <a:bodyPr anchor="ctr">
            <a:normAutofit/>
          </a:bodyPr>
          <a:lstStyle/>
          <a:p>
            <a:pPr marL="0" indent="0">
              <a:buNone/>
            </a:pPr>
            <a:r>
              <a:rPr lang="en-US" sz="4000" b="1" dirty="0"/>
              <a:t>Civil Renewal</a:t>
            </a:r>
            <a:endParaRPr lang="en-US" sz="4000" dirty="0"/>
          </a:p>
          <a:p>
            <a:r>
              <a:rPr lang="en-US" dirty="0"/>
              <a:t>Civil renewal is the development of strong, empowered communities where people are able to do things for themselves, identify their own problems and tackle these problems in partnership with public bodies</a:t>
            </a:r>
          </a:p>
          <a:p>
            <a:pPr marL="0" indent="0">
              <a:buNone/>
            </a:pPr>
            <a:endParaRPr lang="en-US" dirty="0"/>
          </a:p>
          <a:p>
            <a:pPr marL="0" indent="0">
              <a:buNone/>
            </a:pPr>
            <a:r>
              <a:rPr lang="en-US" dirty="0"/>
              <a:t>Kitchen, Michaelson and Wood (2006; p2)</a:t>
            </a:r>
          </a:p>
          <a:p>
            <a:endParaRPr lang="en-GB" dirty="0"/>
          </a:p>
        </p:txBody>
      </p:sp>
    </p:spTree>
    <p:extLst>
      <p:ext uri="{BB962C8B-B14F-4D97-AF65-F5344CB8AC3E}">
        <p14:creationId xmlns:p14="http://schemas.microsoft.com/office/powerpoint/2010/main" val="383459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DDD5A2D-9C9A-1748-A32E-259BE3C1D02D}"/>
              </a:ext>
            </a:extLst>
          </p:cNvPr>
          <p:cNvSpPr>
            <a:spLocks noGrp="1"/>
          </p:cNvSpPr>
          <p:nvPr>
            <p:ph type="title"/>
          </p:nvPr>
        </p:nvSpPr>
        <p:spPr>
          <a:xfrm>
            <a:off x="686834" y="1153572"/>
            <a:ext cx="3200400" cy="4461163"/>
          </a:xfrm>
        </p:spPr>
        <p:txBody>
          <a:bodyPr>
            <a:normAutofit/>
          </a:bodyPr>
          <a:lstStyle/>
          <a:p>
            <a:r>
              <a:rPr lang="en-GB">
                <a:solidFill>
                  <a:srgbClr val="FFFFFF"/>
                </a:solidFill>
              </a:rPr>
              <a:t>UK Government 2006</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2374409-3BA1-E450-8A85-12D9F46860EB}"/>
              </a:ext>
            </a:extLst>
          </p:cNvPr>
          <p:cNvSpPr>
            <a:spLocks noGrp="1"/>
          </p:cNvSpPr>
          <p:nvPr>
            <p:ph idx="1"/>
          </p:nvPr>
        </p:nvSpPr>
        <p:spPr>
          <a:xfrm>
            <a:off x="4302493" y="240632"/>
            <a:ext cx="7113069" cy="6617368"/>
          </a:xfrm>
        </p:spPr>
        <p:txBody>
          <a:bodyPr anchor="ctr">
            <a:normAutofit lnSpcReduction="10000"/>
          </a:bodyPr>
          <a:lstStyle/>
          <a:p>
            <a:pPr marL="0" indent="0">
              <a:buNone/>
            </a:pPr>
            <a:r>
              <a:rPr lang="en-US" sz="4000" b="1" dirty="0"/>
              <a:t>Civil Renewal – 3 Categories</a:t>
            </a:r>
          </a:p>
          <a:p>
            <a:pPr marL="514350" indent="-514350">
              <a:buFont typeface="+mj-lt"/>
              <a:buAutoNum type="arabicPeriod"/>
            </a:pPr>
            <a:r>
              <a:rPr lang="en-US" sz="2400" dirty="0"/>
              <a:t>Civic activism, which refers to involvement either in direct decision-making about local services or issues, or in the actual provision of these services by taking on a role such as a local </a:t>
            </a:r>
            <a:r>
              <a:rPr lang="en-US" sz="2400" dirty="0" err="1"/>
              <a:t>councillor</a:t>
            </a:r>
            <a:r>
              <a:rPr lang="en-US" sz="2400" dirty="0"/>
              <a:t>, school governor or magistrate;</a:t>
            </a:r>
          </a:p>
          <a:p>
            <a:pPr marL="514350" indent="-514350">
              <a:buFont typeface="+mj-lt"/>
              <a:buAutoNum type="arabicPeriod"/>
            </a:pPr>
            <a:r>
              <a:rPr lang="en-US" sz="2400" dirty="0"/>
              <a:t>Civic consultation, which refers to active engagement in consultation about local services or issues through activities such as attending a consultation group or completing a questionnaire about these services; and</a:t>
            </a:r>
          </a:p>
          <a:p>
            <a:pPr marL="514350" indent="-514350">
              <a:buFont typeface="+mj-lt"/>
              <a:buAutoNum type="arabicPeriod"/>
            </a:pPr>
            <a:r>
              <a:rPr lang="en-US" sz="2400" dirty="0"/>
              <a:t>Civic participation, which covers wider forms of engagement in democratic processes, such as contacting an elected representative, taking part in a public demonstration or protest, or signing a petition.</a:t>
            </a:r>
          </a:p>
          <a:p>
            <a:pPr marL="0" indent="0">
              <a:buNone/>
            </a:pPr>
            <a:endParaRPr lang="en-US" sz="2000" dirty="0"/>
          </a:p>
          <a:p>
            <a:pPr marL="0" indent="0">
              <a:buNone/>
            </a:pPr>
            <a:r>
              <a:rPr lang="en-US" sz="2000" dirty="0"/>
              <a:t>Kitchen, Michaelson and Wood (2006; p18)</a:t>
            </a:r>
          </a:p>
        </p:txBody>
      </p:sp>
    </p:spTree>
    <p:extLst>
      <p:ext uri="{BB962C8B-B14F-4D97-AF65-F5344CB8AC3E}">
        <p14:creationId xmlns:p14="http://schemas.microsoft.com/office/powerpoint/2010/main" val="3565326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AB52575-6A45-D99D-E781-8B92A856DC93}"/>
              </a:ext>
            </a:extLst>
          </p:cNvPr>
          <p:cNvSpPr>
            <a:spLocks noGrp="1"/>
          </p:cNvSpPr>
          <p:nvPr>
            <p:ph type="title"/>
          </p:nvPr>
        </p:nvSpPr>
        <p:spPr>
          <a:xfrm>
            <a:off x="686834" y="1153572"/>
            <a:ext cx="3200400" cy="4461163"/>
          </a:xfrm>
        </p:spPr>
        <p:txBody>
          <a:bodyPr>
            <a:normAutofit/>
          </a:bodyPr>
          <a:lstStyle/>
          <a:p>
            <a:r>
              <a:rPr lang="en-GB">
                <a:solidFill>
                  <a:srgbClr val="FFFFFF"/>
                </a:solidFill>
              </a:rPr>
              <a:t>Citizens and decision-making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C01A18B-B5CE-07A3-C724-2FCF21181766}"/>
              </a:ext>
            </a:extLst>
          </p:cNvPr>
          <p:cNvSpPr>
            <a:spLocks noGrp="1"/>
          </p:cNvSpPr>
          <p:nvPr>
            <p:ph idx="1"/>
          </p:nvPr>
        </p:nvSpPr>
        <p:spPr>
          <a:xfrm>
            <a:off x="4447308" y="591344"/>
            <a:ext cx="6906491" cy="5585619"/>
          </a:xfrm>
        </p:spPr>
        <p:txBody>
          <a:bodyPr anchor="ctr">
            <a:normAutofit/>
          </a:bodyPr>
          <a:lstStyle/>
          <a:p>
            <a:r>
              <a:rPr lang="en-US" sz="2600"/>
              <a:t>Strengthening the democratic legitimacy of government and the civic life of the community</a:t>
            </a:r>
          </a:p>
          <a:p>
            <a:r>
              <a:rPr lang="en-US" sz="2600"/>
              <a:t>More efficient and effective services that better reflect the needs of users and have higher levels of customer satisfaction</a:t>
            </a:r>
          </a:p>
          <a:p>
            <a:r>
              <a:rPr lang="en-US" sz="2600"/>
              <a:t>Safer communities and a more attractive built environment that meets people’s needs</a:t>
            </a:r>
          </a:p>
          <a:p>
            <a:r>
              <a:rPr lang="en-US" sz="2600"/>
              <a:t>Strengthening community cohesion</a:t>
            </a:r>
          </a:p>
          <a:p>
            <a:endParaRPr lang="en-GB" sz="2600"/>
          </a:p>
          <a:p>
            <a:pPr marL="0" indent="0">
              <a:buNone/>
            </a:pPr>
            <a:r>
              <a:rPr lang="en-US" sz="2600"/>
              <a:t>Communities and Local Government (DCLG 2007; p21)</a:t>
            </a:r>
            <a:endParaRPr lang="en-GB" sz="2600"/>
          </a:p>
        </p:txBody>
      </p:sp>
    </p:spTree>
    <p:extLst>
      <p:ext uri="{BB962C8B-B14F-4D97-AF65-F5344CB8AC3E}">
        <p14:creationId xmlns:p14="http://schemas.microsoft.com/office/powerpoint/2010/main" val="4139112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DDD5A2D-9C9A-1748-A32E-259BE3C1D02D}"/>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Community is a comprehensive concept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2374409-3BA1-E450-8A85-12D9F46860EB}"/>
              </a:ext>
            </a:extLst>
          </p:cNvPr>
          <p:cNvSpPr>
            <a:spLocks noGrp="1"/>
          </p:cNvSpPr>
          <p:nvPr>
            <p:ph idx="1"/>
          </p:nvPr>
        </p:nvSpPr>
        <p:spPr>
          <a:xfrm>
            <a:off x="4447308" y="733425"/>
            <a:ext cx="7186527" cy="5595938"/>
          </a:xfrm>
        </p:spPr>
        <p:txBody>
          <a:bodyPr anchor="ctr">
            <a:normAutofit/>
          </a:bodyPr>
          <a:lstStyle/>
          <a:p>
            <a:pPr marL="0" indent="0">
              <a:buNone/>
            </a:pPr>
            <a:r>
              <a:rPr lang="en-US" dirty="0"/>
              <a:t>Includes something larger and grander</a:t>
            </a:r>
          </a:p>
          <a:p>
            <a:r>
              <a:rPr lang="en-US" dirty="0"/>
              <a:t>a collective framework</a:t>
            </a:r>
          </a:p>
          <a:p>
            <a:r>
              <a:rPr lang="en-US" dirty="0"/>
              <a:t>participation in a common enterprise</a:t>
            </a:r>
          </a:p>
          <a:p>
            <a:r>
              <a:rPr lang="en-US" dirty="0"/>
              <a:t>a sense of social solidarity that transcends individuals and private networks</a:t>
            </a:r>
          </a:p>
          <a:p>
            <a:r>
              <a:rPr lang="en-US" dirty="0"/>
              <a:t>and most especially a sense of mutual obligation and responsibility for social survival. That was certainly the sense in which community was featured by the great political theorists – from Plato … to Rousseau.</a:t>
            </a:r>
          </a:p>
          <a:p>
            <a:endParaRPr lang="en-GB" dirty="0"/>
          </a:p>
        </p:txBody>
      </p:sp>
      <p:sp>
        <p:nvSpPr>
          <p:cNvPr id="5" name="TextBox 4">
            <a:extLst>
              <a:ext uri="{FF2B5EF4-FFF2-40B4-BE49-F238E27FC236}">
                <a16:creationId xmlns:a16="http://schemas.microsoft.com/office/drawing/2014/main" id="{7F1F86C5-995F-C786-1B95-AF03BFEC9331}"/>
              </a:ext>
            </a:extLst>
          </p:cNvPr>
          <p:cNvSpPr txBox="1"/>
          <p:nvPr/>
        </p:nvSpPr>
        <p:spPr>
          <a:xfrm>
            <a:off x="4641599" y="5803940"/>
            <a:ext cx="2628767"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Keller (1988; p169) </a:t>
            </a:r>
          </a:p>
        </p:txBody>
      </p:sp>
    </p:spTree>
    <p:extLst>
      <p:ext uri="{BB962C8B-B14F-4D97-AF65-F5344CB8AC3E}">
        <p14:creationId xmlns:p14="http://schemas.microsoft.com/office/powerpoint/2010/main" val="2179558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1C145D5-09C2-1467-8A3A-6F4A08D3EF48}"/>
              </a:ext>
            </a:extLst>
          </p:cNvPr>
          <p:cNvSpPr>
            <a:spLocks noGrp="1"/>
          </p:cNvSpPr>
          <p:nvPr>
            <p:ph type="title"/>
          </p:nvPr>
        </p:nvSpPr>
        <p:spPr>
          <a:xfrm>
            <a:off x="686834" y="1153572"/>
            <a:ext cx="3596408" cy="4461163"/>
          </a:xfrm>
        </p:spPr>
        <p:txBody>
          <a:bodyPr>
            <a:normAutofit/>
          </a:bodyPr>
          <a:lstStyle/>
          <a:p>
            <a:r>
              <a:rPr lang="en-GB" dirty="0">
                <a:solidFill>
                  <a:srgbClr val="FFFFFF"/>
                </a:solidFill>
              </a:rPr>
              <a:t>Relationships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4D55CE0A-9070-2D52-0389-655A187F49E9}"/>
              </a:ext>
            </a:extLst>
          </p:cNvPr>
          <p:cNvSpPr>
            <a:spLocks noGrp="1"/>
          </p:cNvSpPr>
          <p:nvPr>
            <p:ph idx="1"/>
          </p:nvPr>
        </p:nvSpPr>
        <p:spPr>
          <a:xfrm>
            <a:off x="4447308" y="591345"/>
            <a:ext cx="6906491" cy="5490646"/>
          </a:xfrm>
        </p:spPr>
        <p:txBody>
          <a:bodyPr anchor="ctr">
            <a:normAutofit/>
          </a:bodyPr>
          <a:lstStyle/>
          <a:p>
            <a:r>
              <a:rPr lang="en-US" dirty="0"/>
              <a:t>Association</a:t>
            </a:r>
          </a:p>
          <a:p>
            <a:r>
              <a:rPr lang="en-US" dirty="0"/>
              <a:t>Sharing</a:t>
            </a:r>
          </a:p>
          <a:p>
            <a:r>
              <a:rPr lang="en-US" dirty="0"/>
              <a:t>Participation in common relationships</a:t>
            </a:r>
          </a:p>
          <a:p>
            <a:r>
              <a:rPr lang="en-US" dirty="0"/>
              <a:t>People have always belonged to groups with associations which bind us together – </a:t>
            </a:r>
          </a:p>
          <a:p>
            <a:r>
              <a:rPr lang="en-US" dirty="0"/>
              <a:t>shared origins, history, space, economies, social structures, similar attitudes and values</a:t>
            </a:r>
            <a:endParaRPr lang="en-GB" dirty="0"/>
          </a:p>
        </p:txBody>
      </p:sp>
      <p:sp>
        <p:nvSpPr>
          <p:cNvPr id="5" name="TextBox 4">
            <a:extLst>
              <a:ext uri="{FF2B5EF4-FFF2-40B4-BE49-F238E27FC236}">
                <a16:creationId xmlns:a16="http://schemas.microsoft.com/office/drawing/2014/main" id="{E6EDB883-D5FA-C440-58BA-AF5A60C1DAE8}"/>
              </a:ext>
            </a:extLst>
          </p:cNvPr>
          <p:cNvSpPr txBox="1"/>
          <p:nvPr/>
        </p:nvSpPr>
        <p:spPr>
          <a:xfrm>
            <a:off x="4619174" y="5614735"/>
            <a:ext cx="304719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Davies and Herbert (1993) </a:t>
            </a:r>
          </a:p>
        </p:txBody>
      </p:sp>
    </p:spTree>
    <p:extLst>
      <p:ext uri="{BB962C8B-B14F-4D97-AF65-F5344CB8AC3E}">
        <p14:creationId xmlns:p14="http://schemas.microsoft.com/office/powerpoint/2010/main" val="324763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8DD6B33-BDD3-8EE3-5083-D568853A9019}"/>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Citizenship Debates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EADCEF4C-77A8-E261-2988-A9F97FE0A264}"/>
              </a:ext>
            </a:extLst>
          </p:cNvPr>
          <p:cNvSpPr>
            <a:spLocks noGrp="1"/>
          </p:cNvSpPr>
          <p:nvPr>
            <p:ph idx="1"/>
          </p:nvPr>
        </p:nvSpPr>
        <p:spPr>
          <a:xfrm>
            <a:off x="4447308" y="591345"/>
            <a:ext cx="6906491" cy="3161506"/>
          </a:xfrm>
        </p:spPr>
        <p:txBody>
          <a:bodyPr anchor="ctr">
            <a:normAutofit/>
          </a:bodyPr>
          <a:lstStyle/>
          <a:p>
            <a:pPr marL="0" indent="0">
              <a:buNone/>
            </a:pPr>
            <a:r>
              <a:rPr lang="en-US" dirty="0"/>
              <a:t>Debates around citizenship are about</a:t>
            </a:r>
          </a:p>
          <a:p>
            <a:r>
              <a:rPr lang="en-US" dirty="0"/>
              <a:t>Whether we perceive human beings as sovereign, individual choice-makers or whether we perceive them as socially interdependent choice-makers</a:t>
            </a:r>
          </a:p>
          <a:p>
            <a:r>
              <a:rPr lang="en-US" dirty="0"/>
              <a:t>Cockburn expresses agreement with the following view:</a:t>
            </a:r>
          </a:p>
        </p:txBody>
      </p:sp>
      <p:sp>
        <p:nvSpPr>
          <p:cNvPr id="6" name="TextBox 5">
            <a:extLst>
              <a:ext uri="{FF2B5EF4-FFF2-40B4-BE49-F238E27FC236}">
                <a16:creationId xmlns:a16="http://schemas.microsoft.com/office/drawing/2014/main" id="{839DAEB1-B58E-00AE-5E59-D47681BCFBB9}"/>
              </a:ext>
            </a:extLst>
          </p:cNvPr>
          <p:cNvSpPr txBox="1"/>
          <p:nvPr/>
        </p:nvSpPr>
        <p:spPr>
          <a:xfrm>
            <a:off x="4641599" y="5897324"/>
            <a:ext cx="496441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rPr>
              <a:t>Twine 1994 cited in Cockburn (1998; p110)</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9" name="TextBox 8">
            <a:extLst>
              <a:ext uri="{FF2B5EF4-FFF2-40B4-BE49-F238E27FC236}">
                <a16:creationId xmlns:a16="http://schemas.microsoft.com/office/drawing/2014/main" id="{E2A4E3CD-4FB5-18B3-8DDA-741BB0318A33}"/>
              </a:ext>
            </a:extLst>
          </p:cNvPr>
          <p:cNvSpPr txBox="1"/>
          <p:nvPr/>
        </p:nvSpPr>
        <p:spPr>
          <a:xfrm>
            <a:off x="4634940" y="3977087"/>
            <a:ext cx="6531226" cy="1384995"/>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Human beings are above all social beings whose well-being depends upon their interdependence with others.</a:t>
            </a:r>
          </a:p>
        </p:txBody>
      </p:sp>
    </p:spTree>
    <p:extLst>
      <p:ext uri="{BB962C8B-B14F-4D97-AF65-F5344CB8AC3E}">
        <p14:creationId xmlns:p14="http://schemas.microsoft.com/office/powerpoint/2010/main" val="2831957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145D5-09C2-1467-8A3A-6F4A08D3EF48}"/>
              </a:ext>
            </a:extLst>
          </p:cNvPr>
          <p:cNvSpPr>
            <a:spLocks noGrp="1"/>
          </p:cNvSpPr>
          <p:nvPr>
            <p:ph type="title"/>
          </p:nvPr>
        </p:nvSpPr>
        <p:spPr/>
        <p:txBody>
          <a:bodyPr>
            <a:normAutofit/>
          </a:bodyPr>
          <a:lstStyle/>
          <a:p>
            <a:r>
              <a:rPr lang="en-GB" sz="6000" dirty="0"/>
              <a:t>Communities are not simple</a:t>
            </a:r>
          </a:p>
        </p:txBody>
      </p:sp>
      <p:sp>
        <p:nvSpPr>
          <p:cNvPr id="3" name="Content Placeholder 2">
            <a:extLst>
              <a:ext uri="{FF2B5EF4-FFF2-40B4-BE49-F238E27FC236}">
                <a16:creationId xmlns:a16="http://schemas.microsoft.com/office/drawing/2014/main" id="{4D55CE0A-9070-2D52-0389-655A187F49E9}"/>
              </a:ext>
            </a:extLst>
          </p:cNvPr>
          <p:cNvSpPr>
            <a:spLocks noGrp="1"/>
          </p:cNvSpPr>
          <p:nvPr>
            <p:ph idx="1"/>
          </p:nvPr>
        </p:nvSpPr>
        <p:spPr>
          <a:xfrm>
            <a:off x="838200" y="1993360"/>
            <a:ext cx="4927333" cy="3290888"/>
          </a:xfrm>
        </p:spPr>
        <p:txBody>
          <a:bodyPr>
            <a:normAutofit/>
          </a:bodyPr>
          <a:lstStyle/>
          <a:p>
            <a:r>
              <a:rPr lang="en-GB" sz="3600" dirty="0"/>
              <a:t>Hard to reach</a:t>
            </a:r>
          </a:p>
          <a:p>
            <a:endParaRPr lang="en-GB" sz="3600" dirty="0"/>
          </a:p>
          <a:p>
            <a:r>
              <a:rPr lang="en-GB" sz="3600" dirty="0"/>
              <a:t>Hidden communities</a:t>
            </a:r>
          </a:p>
          <a:p>
            <a:endParaRPr lang="en-GB" sz="3600" dirty="0"/>
          </a:p>
          <a:p>
            <a:r>
              <a:rPr lang="en-GB" sz="3600" dirty="0"/>
              <a:t>Open communities</a:t>
            </a:r>
          </a:p>
        </p:txBody>
      </p:sp>
      <p:sp>
        <p:nvSpPr>
          <p:cNvPr id="4" name="TextBox 3">
            <a:extLst>
              <a:ext uri="{FF2B5EF4-FFF2-40B4-BE49-F238E27FC236}">
                <a16:creationId xmlns:a16="http://schemas.microsoft.com/office/drawing/2014/main" id="{E9A1AC0E-F84B-98EE-932B-27597FCF7D62}"/>
              </a:ext>
            </a:extLst>
          </p:cNvPr>
          <p:cNvSpPr txBox="1"/>
          <p:nvPr/>
        </p:nvSpPr>
        <p:spPr>
          <a:xfrm>
            <a:off x="1976763" y="5582663"/>
            <a:ext cx="8590948" cy="584775"/>
          </a:xfrm>
          <a:prstGeom prst="rect">
            <a:avLst/>
          </a:prstGeom>
          <a:solidFill>
            <a:srgbClr val="7030A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Aptos" panose="02110004020202020204"/>
                <a:ea typeface="+mn-ea"/>
                <a:cs typeface="+mn-cs"/>
              </a:rPr>
              <a:t>What do we mean by the use of these terms?</a:t>
            </a:r>
          </a:p>
        </p:txBody>
      </p:sp>
      <p:sp>
        <p:nvSpPr>
          <p:cNvPr id="5" name="Arrow: Right 4">
            <a:extLst>
              <a:ext uri="{FF2B5EF4-FFF2-40B4-BE49-F238E27FC236}">
                <a16:creationId xmlns:a16="http://schemas.microsoft.com/office/drawing/2014/main" id="{20639680-79E8-0D18-EE4B-F7D2FA122426}"/>
              </a:ext>
            </a:extLst>
          </p:cNvPr>
          <p:cNvSpPr/>
          <p:nvPr/>
        </p:nvSpPr>
        <p:spPr>
          <a:xfrm>
            <a:off x="4433938" y="1989103"/>
            <a:ext cx="2914650" cy="5847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Arrow: Right 5">
            <a:extLst>
              <a:ext uri="{FF2B5EF4-FFF2-40B4-BE49-F238E27FC236}">
                <a16:creationId xmlns:a16="http://schemas.microsoft.com/office/drawing/2014/main" id="{3596DBB7-3F36-E2BC-5D50-076D8EA57998}"/>
              </a:ext>
            </a:extLst>
          </p:cNvPr>
          <p:cNvSpPr/>
          <p:nvPr/>
        </p:nvSpPr>
        <p:spPr>
          <a:xfrm>
            <a:off x="5566435" y="3253547"/>
            <a:ext cx="1855521" cy="5847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 name="Arrow: Right 6">
            <a:extLst>
              <a:ext uri="{FF2B5EF4-FFF2-40B4-BE49-F238E27FC236}">
                <a16:creationId xmlns:a16="http://schemas.microsoft.com/office/drawing/2014/main" id="{40BB5696-0E51-044C-F32E-1B42C06D5628}"/>
              </a:ext>
            </a:extLst>
          </p:cNvPr>
          <p:cNvSpPr/>
          <p:nvPr/>
        </p:nvSpPr>
        <p:spPr>
          <a:xfrm>
            <a:off x="5387366" y="4429125"/>
            <a:ext cx="2011755" cy="58477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89117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1000"/>
                                        <p:tgtEl>
                                          <p:spTgt spid="6"/>
                                        </p:tgtEl>
                                      </p:cBhvr>
                                    </p:animEffect>
                                    <p:anim calcmode="lin" valueType="num">
                                      <p:cBhvr>
                                        <p:cTn id="33" dur="1000" fill="hold"/>
                                        <p:tgtEl>
                                          <p:spTgt spid="6"/>
                                        </p:tgtEl>
                                        <p:attrNameLst>
                                          <p:attrName>ppt_x</p:attrName>
                                        </p:attrNameLst>
                                      </p:cBhvr>
                                      <p:tavLst>
                                        <p:tav tm="0">
                                          <p:val>
                                            <p:strVal val="#ppt_x"/>
                                          </p:val>
                                        </p:tav>
                                        <p:tav tm="100000">
                                          <p:val>
                                            <p:strVal val="#ppt_x"/>
                                          </p:val>
                                        </p:tav>
                                      </p:tavLst>
                                    </p:anim>
                                    <p:anim calcmode="lin" valueType="num">
                                      <p:cBhvr>
                                        <p:cTn id="3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1000"/>
                                        <p:tgtEl>
                                          <p:spTgt spid="7"/>
                                        </p:tgtEl>
                                      </p:cBhvr>
                                    </p:animEffect>
                                    <p:anim calcmode="lin" valueType="num">
                                      <p:cBhvr>
                                        <p:cTn id="40" dur="1000" fill="hold"/>
                                        <p:tgtEl>
                                          <p:spTgt spid="7"/>
                                        </p:tgtEl>
                                        <p:attrNameLst>
                                          <p:attrName>ppt_x</p:attrName>
                                        </p:attrNameLst>
                                      </p:cBhvr>
                                      <p:tavLst>
                                        <p:tav tm="0">
                                          <p:val>
                                            <p:strVal val="#ppt_x"/>
                                          </p:val>
                                        </p:tav>
                                        <p:tav tm="100000">
                                          <p:val>
                                            <p:strVal val="#ppt_x"/>
                                          </p:val>
                                        </p:tav>
                                      </p:tavLst>
                                    </p:anim>
                                    <p:anim calcmode="lin" valueType="num">
                                      <p:cBhvr>
                                        <p:cTn id="4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0600964-4D7A-60F0-1336-10CC3482B052}"/>
              </a:ext>
            </a:extLst>
          </p:cNvPr>
          <p:cNvSpPr>
            <a:spLocks noGrp="1"/>
          </p:cNvSpPr>
          <p:nvPr>
            <p:ph type="title"/>
          </p:nvPr>
        </p:nvSpPr>
        <p:spPr>
          <a:xfrm>
            <a:off x="838200" y="112052"/>
            <a:ext cx="10515600" cy="1325563"/>
          </a:xfrm>
        </p:spPr>
        <p:txBody>
          <a:bodyPr>
            <a:normAutofit/>
          </a:bodyPr>
          <a:lstStyle/>
          <a:p>
            <a:r>
              <a:rPr lang="en-GB" sz="6000" dirty="0">
                <a:solidFill>
                  <a:srgbClr val="FFFFFF"/>
                </a:solidFill>
              </a:rPr>
              <a:t>Key challenges of engagement</a:t>
            </a:r>
          </a:p>
        </p:txBody>
      </p:sp>
      <p:cxnSp>
        <p:nvCxnSpPr>
          <p:cNvPr id="12" name="Straight Connector 11">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707091DD-8589-22C0-E7E0-4AAEC6C05C91}"/>
              </a:ext>
            </a:extLst>
          </p:cNvPr>
          <p:cNvSpPr>
            <a:spLocks noGrp="1"/>
          </p:cNvSpPr>
          <p:nvPr>
            <p:ph sz="half" idx="1"/>
          </p:nvPr>
        </p:nvSpPr>
        <p:spPr>
          <a:xfrm>
            <a:off x="838199" y="1549666"/>
            <a:ext cx="5417819" cy="5308334"/>
          </a:xfrm>
        </p:spPr>
        <p:txBody>
          <a:bodyPr>
            <a:normAutofit fontScale="92500" lnSpcReduction="20000"/>
          </a:bodyPr>
          <a:lstStyle/>
          <a:p>
            <a:r>
              <a:rPr lang="en-US" sz="2600" dirty="0">
                <a:solidFill>
                  <a:srgbClr val="FFFFFF"/>
                </a:solidFill>
              </a:rPr>
              <a:t>1. Build trust – show that you’re listening by inviting people, traditionally hard-to-reach, to be involved in surveys and focus groups</a:t>
            </a:r>
          </a:p>
          <a:p>
            <a:r>
              <a:rPr lang="en-US" sz="2600" dirty="0">
                <a:solidFill>
                  <a:srgbClr val="FFFFFF"/>
                </a:solidFill>
              </a:rPr>
              <a:t>2. Strive for representation – look to build diversity of background and mind on key committees - not just with engagement but also at the point decisions are made.</a:t>
            </a:r>
          </a:p>
          <a:p>
            <a:r>
              <a:rPr lang="en-US" sz="2600" dirty="0">
                <a:solidFill>
                  <a:srgbClr val="FFFFFF"/>
                </a:solidFill>
              </a:rPr>
              <a:t>3. Engage with respected community leaders – work with those who are most able to engage and use their influence.</a:t>
            </a:r>
          </a:p>
          <a:p>
            <a:r>
              <a:rPr lang="en-US" sz="2600" dirty="0">
                <a:solidFill>
                  <a:srgbClr val="FFFFFF"/>
                </a:solidFill>
              </a:rPr>
              <a:t>4. Learn about the groups – take the time to understand the key dynamics of groups and shift your approach according to this insight.</a:t>
            </a:r>
          </a:p>
          <a:p>
            <a:endParaRPr lang="en-US" sz="1900" dirty="0">
              <a:solidFill>
                <a:srgbClr val="FFFFFF"/>
              </a:solidFill>
            </a:endParaRPr>
          </a:p>
        </p:txBody>
      </p:sp>
      <p:sp>
        <p:nvSpPr>
          <p:cNvPr id="5" name="Content Placeholder 4">
            <a:extLst>
              <a:ext uri="{FF2B5EF4-FFF2-40B4-BE49-F238E27FC236}">
                <a16:creationId xmlns:a16="http://schemas.microsoft.com/office/drawing/2014/main" id="{DE2DAC0F-6F70-5690-5B49-1A733765F0B2}"/>
              </a:ext>
            </a:extLst>
          </p:cNvPr>
          <p:cNvSpPr>
            <a:spLocks noGrp="1"/>
          </p:cNvSpPr>
          <p:nvPr>
            <p:ph sz="half" idx="2"/>
          </p:nvPr>
        </p:nvSpPr>
        <p:spPr>
          <a:xfrm>
            <a:off x="6256020" y="1549666"/>
            <a:ext cx="5583054" cy="4651109"/>
          </a:xfrm>
        </p:spPr>
        <p:txBody>
          <a:bodyPr>
            <a:normAutofit fontScale="92500" lnSpcReduction="20000"/>
          </a:bodyPr>
          <a:lstStyle/>
          <a:p>
            <a:r>
              <a:rPr lang="en-US" sz="2600" dirty="0">
                <a:solidFill>
                  <a:srgbClr val="FFFFFF"/>
                </a:solidFill>
              </a:rPr>
              <a:t>5. Find a form of engagement that works for different groups and individuals – consider a wide range of potential channels including visual, audio, online and, where possible, face-to-face engagement. Make it easy to engage with your </a:t>
            </a:r>
            <a:r>
              <a:rPr lang="en-US" sz="2600" dirty="0" err="1">
                <a:solidFill>
                  <a:srgbClr val="FFFFFF"/>
                </a:solidFill>
              </a:rPr>
              <a:t>organisation</a:t>
            </a:r>
            <a:r>
              <a:rPr lang="en-US" sz="2600" dirty="0">
                <a:solidFill>
                  <a:srgbClr val="FFFFFF"/>
                </a:solidFill>
              </a:rPr>
              <a:t>.</a:t>
            </a:r>
          </a:p>
          <a:p>
            <a:r>
              <a:rPr lang="en-US" sz="2600" dirty="0">
                <a:solidFill>
                  <a:srgbClr val="FFFFFF"/>
                </a:solidFill>
              </a:rPr>
              <a:t>6. Go beyond digital engagement – consider the digital divide and what this means for your communities.</a:t>
            </a:r>
          </a:p>
          <a:p>
            <a:r>
              <a:rPr lang="en-US" sz="2600" dirty="0">
                <a:solidFill>
                  <a:srgbClr val="FFFFFF"/>
                </a:solidFill>
              </a:rPr>
              <a:t>7. Make it beneficial to the communities you engage with – always engage on the benefits of engaging. And first engage on matters that are of most concern to the people you are trying to reach.</a:t>
            </a:r>
            <a:endParaRPr lang="en-GB" sz="2600" dirty="0">
              <a:solidFill>
                <a:srgbClr val="FFFFFF"/>
              </a:solidFill>
            </a:endParaRPr>
          </a:p>
        </p:txBody>
      </p:sp>
      <p:sp>
        <p:nvSpPr>
          <p:cNvPr id="6" name="TextBox 5">
            <a:extLst>
              <a:ext uri="{FF2B5EF4-FFF2-40B4-BE49-F238E27FC236}">
                <a16:creationId xmlns:a16="http://schemas.microsoft.com/office/drawing/2014/main" id="{F636AA28-8224-2245-2ADC-0A2D98B870E2}"/>
              </a:ext>
            </a:extLst>
          </p:cNvPr>
          <p:cNvSpPr txBox="1"/>
          <p:nvPr/>
        </p:nvSpPr>
        <p:spPr>
          <a:xfrm>
            <a:off x="7620000" y="6284357"/>
            <a:ext cx="44958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Good Governance Improvement 2020</a:t>
            </a:r>
          </a:p>
        </p:txBody>
      </p:sp>
    </p:spTree>
    <p:extLst>
      <p:ext uri="{BB962C8B-B14F-4D97-AF65-F5344CB8AC3E}">
        <p14:creationId xmlns:p14="http://schemas.microsoft.com/office/powerpoint/2010/main" val="20312504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 calcmode="lin" valueType="num">
                                      <p:cBhvr additive="base">
                                        <p:cTn id="3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anim calcmode="lin" valueType="num">
                                      <p:cBhvr additive="base">
                                        <p:cTn id="4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0600964-4D7A-60F0-1336-10CC3482B052}"/>
              </a:ext>
            </a:extLst>
          </p:cNvPr>
          <p:cNvSpPr>
            <a:spLocks noGrp="1"/>
          </p:cNvSpPr>
          <p:nvPr>
            <p:ph type="title"/>
          </p:nvPr>
        </p:nvSpPr>
        <p:spPr>
          <a:xfrm>
            <a:off x="686834" y="1153572"/>
            <a:ext cx="3200400" cy="4461163"/>
          </a:xfrm>
        </p:spPr>
        <p:txBody>
          <a:bodyPr>
            <a:normAutofit/>
          </a:bodyPr>
          <a:lstStyle/>
          <a:p>
            <a:r>
              <a:rPr lang="en-GB">
                <a:solidFill>
                  <a:srgbClr val="FFFFFF"/>
                </a:solidFill>
              </a:rPr>
              <a:t>A View from Welsh National Government</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3EC63C7-2B65-E585-BCA7-D5890C573763}"/>
              </a:ext>
            </a:extLst>
          </p:cNvPr>
          <p:cNvSpPr>
            <a:spLocks noGrp="1"/>
          </p:cNvSpPr>
          <p:nvPr>
            <p:ph idx="1"/>
          </p:nvPr>
        </p:nvSpPr>
        <p:spPr>
          <a:xfrm>
            <a:off x="4447308" y="591344"/>
            <a:ext cx="6906491" cy="5585619"/>
          </a:xfrm>
        </p:spPr>
        <p:txBody>
          <a:bodyPr anchor="ctr">
            <a:normAutofit/>
          </a:bodyPr>
          <a:lstStyle/>
          <a:p>
            <a:pPr marL="0" indent="0">
              <a:buNone/>
            </a:pPr>
            <a:r>
              <a:rPr lang="en-US" dirty="0"/>
              <a:t>“Our vision brings citizens and communities into the </a:t>
            </a:r>
            <a:r>
              <a:rPr lang="en-US" dirty="0" err="1"/>
              <a:t>centre</a:t>
            </a:r>
            <a:r>
              <a:rPr lang="en-US" dirty="0"/>
              <a:t> of the way public services are designed and delivered. Services should be more responsive to the needs of users and should be easy to access for people in Wales of all generations and circumstances.” </a:t>
            </a:r>
          </a:p>
          <a:p>
            <a:pPr marL="0" indent="0">
              <a:buNone/>
            </a:pPr>
            <a:r>
              <a:rPr lang="en-US" dirty="0"/>
              <a:t>Making the Connections (2004:3)</a:t>
            </a:r>
          </a:p>
          <a:p>
            <a:pPr marL="0" indent="0">
              <a:buNone/>
            </a:pPr>
            <a:endParaRPr lang="en-US" dirty="0"/>
          </a:p>
          <a:p>
            <a:pPr marL="0" indent="0">
              <a:buNone/>
            </a:pPr>
            <a:r>
              <a:rPr lang="en-US" dirty="0"/>
              <a:t>What was the national government saying here and why do you think this focus was important?</a:t>
            </a:r>
            <a:endParaRPr lang="en-GB" dirty="0"/>
          </a:p>
        </p:txBody>
      </p:sp>
    </p:spTree>
    <p:extLst>
      <p:ext uri="{BB962C8B-B14F-4D97-AF65-F5344CB8AC3E}">
        <p14:creationId xmlns:p14="http://schemas.microsoft.com/office/powerpoint/2010/main" val="1310976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mph" presetSubtype="0" nodeType="clickEffect">
                                  <p:stCondLst>
                                    <p:cond delay="0"/>
                                  </p:stCondLst>
                                  <p:iterate type="lt">
                                    <p:tmAbs val="25"/>
                                  </p:iterate>
                                  <p:childTnLst>
                                    <p:set>
                                      <p:cBhvr override="childStyle">
                                        <p:cTn id="6" dur="indefinite"/>
                                        <p:tgtEl>
                                          <p:spTgt spid="3">
                                            <p:txEl>
                                              <p:pRg st="0" end="0"/>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FECF39EA-5570-95FF-8628-9117B42177B0}"/>
              </a:ext>
            </a:extLst>
          </p:cNvPr>
          <p:cNvSpPr>
            <a:spLocks noGrp="1"/>
          </p:cNvSpPr>
          <p:nvPr>
            <p:ph type="title"/>
          </p:nvPr>
        </p:nvSpPr>
        <p:spPr>
          <a:xfrm>
            <a:off x="686834" y="1153572"/>
            <a:ext cx="3200400" cy="4461163"/>
          </a:xfrm>
        </p:spPr>
        <p:txBody>
          <a:bodyPr>
            <a:normAutofit/>
          </a:bodyPr>
          <a:lstStyle/>
          <a:p>
            <a:r>
              <a:rPr lang="en-US">
                <a:solidFill>
                  <a:srgbClr val="FFFFFF"/>
                </a:solidFill>
              </a:rPr>
              <a:t>A View from Welsh National Government</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C05E4EA-278B-772B-A82C-C54E07667B16}"/>
              </a:ext>
            </a:extLst>
          </p:cNvPr>
          <p:cNvSpPr>
            <a:spLocks noGrp="1"/>
          </p:cNvSpPr>
          <p:nvPr>
            <p:ph idx="1"/>
          </p:nvPr>
        </p:nvSpPr>
        <p:spPr>
          <a:xfrm>
            <a:off x="4447308" y="591344"/>
            <a:ext cx="6906491" cy="5585619"/>
          </a:xfrm>
        </p:spPr>
        <p:txBody>
          <a:bodyPr anchor="ctr">
            <a:normAutofit/>
          </a:bodyPr>
          <a:lstStyle/>
          <a:p>
            <a:pPr marL="0" indent="0">
              <a:buNone/>
            </a:pPr>
            <a:r>
              <a:rPr lang="en-US" dirty="0"/>
              <a:t>“Improving public services is the top priority for this Assembly Government. This means making services more responsive to citizens and communities, making them more accessible to all those who need them and making them more efficient.”</a:t>
            </a:r>
          </a:p>
          <a:p>
            <a:pPr marL="0" indent="0">
              <a:buNone/>
            </a:pPr>
            <a:endParaRPr lang="en-US" dirty="0"/>
          </a:p>
          <a:p>
            <a:pPr marL="0" indent="0">
              <a:buNone/>
            </a:pPr>
            <a:r>
              <a:rPr lang="en-US" dirty="0"/>
              <a:t>Delivering the Connections (pi)</a:t>
            </a:r>
            <a:endParaRPr lang="en-GB" dirty="0"/>
          </a:p>
        </p:txBody>
      </p:sp>
    </p:spTree>
    <p:extLst>
      <p:ext uri="{BB962C8B-B14F-4D97-AF65-F5344CB8AC3E}">
        <p14:creationId xmlns:p14="http://schemas.microsoft.com/office/powerpoint/2010/main" val="2018536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mph" presetSubtype="0" nodeType="clickEffect">
                                  <p:stCondLst>
                                    <p:cond delay="0"/>
                                  </p:stCondLst>
                                  <p:iterate type="lt">
                                    <p:tmAbs val="25"/>
                                  </p:iterate>
                                  <p:childTnLst>
                                    <p:set>
                                      <p:cBhvr override="childStyle">
                                        <p:cTn id="6" dur="indefinite"/>
                                        <p:tgtEl>
                                          <p:spTgt spid="3">
                                            <p:txEl>
                                              <p:pRg st="0" end="0"/>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00964-4D7A-60F0-1336-10CC3482B052}"/>
              </a:ext>
            </a:extLst>
          </p:cNvPr>
          <p:cNvSpPr>
            <a:spLocks noGrp="1"/>
          </p:cNvSpPr>
          <p:nvPr>
            <p:ph type="title"/>
          </p:nvPr>
        </p:nvSpPr>
        <p:spPr/>
        <p:txBody>
          <a:bodyPr>
            <a:normAutofit/>
          </a:bodyPr>
          <a:lstStyle/>
          <a:p>
            <a:r>
              <a:rPr lang="en-GB" sz="6000" dirty="0"/>
              <a:t>Class and Deprivation</a:t>
            </a:r>
          </a:p>
        </p:txBody>
      </p:sp>
      <p:sp>
        <p:nvSpPr>
          <p:cNvPr id="6" name="Text Placeholder 5">
            <a:extLst>
              <a:ext uri="{FF2B5EF4-FFF2-40B4-BE49-F238E27FC236}">
                <a16:creationId xmlns:a16="http://schemas.microsoft.com/office/drawing/2014/main" id="{C1D0D011-6E10-02F8-3F93-FA83062D2C4E}"/>
              </a:ext>
            </a:extLst>
          </p:cNvPr>
          <p:cNvSpPr>
            <a:spLocks noGrp="1"/>
          </p:cNvSpPr>
          <p:nvPr>
            <p:ph type="body" idx="1"/>
          </p:nvPr>
        </p:nvSpPr>
        <p:spPr/>
        <p:txBody>
          <a:bodyPr>
            <a:normAutofit/>
          </a:bodyPr>
          <a:lstStyle/>
          <a:p>
            <a:r>
              <a:rPr lang="en-GB" sz="3600" dirty="0"/>
              <a:t>Class</a:t>
            </a:r>
          </a:p>
        </p:txBody>
      </p:sp>
      <p:sp>
        <p:nvSpPr>
          <p:cNvPr id="7" name="Text Placeholder 6">
            <a:extLst>
              <a:ext uri="{FF2B5EF4-FFF2-40B4-BE49-F238E27FC236}">
                <a16:creationId xmlns:a16="http://schemas.microsoft.com/office/drawing/2014/main" id="{D5F77960-4E5F-981B-3E7F-7313132D3583}"/>
              </a:ext>
            </a:extLst>
          </p:cNvPr>
          <p:cNvSpPr>
            <a:spLocks noGrp="1"/>
          </p:cNvSpPr>
          <p:nvPr>
            <p:ph type="body" sz="quarter" idx="3"/>
          </p:nvPr>
        </p:nvSpPr>
        <p:spPr/>
        <p:txBody>
          <a:bodyPr>
            <a:normAutofit/>
          </a:bodyPr>
          <a:lstStyle/>
          <a:p>
            <a:r>
              <a:rPr lang="en-GB" sz="3600" dirty="0"/>
              <a:t>Deprivation</a:t>
            </a:r>
          </a:p>
        </p:txBody>
      </p:sp>
      <p:sp>
        <p:nvSpPr>
          <p:cNvPr id="10" name="Content Placeholder 9">
            <a:extLst>
              <a:ext uri="{FF2B5EF4-FFF2-40B4-BE49-F238E27FC236}">
                <a16:creationId xmlns:a16="http://schemas.microsoft.com/office/drawing/2014/main" id="{93D6F1FE-B4A9-998D-41F4-A1DF27ED1223}"/>
              </a:ext>
            </a:extLst>
          </p:cNvPr>
          <p:cNvSpPr>
            <a:spLocks noGrp="1"/>
          </p:cNvSpPr>
          <p:nvPr>
            <p:ph sz="quarter" idx="4"/>
          </p:nvPr>
        </p:nvSpPr>
        <p:spPr>
          <a:xfrm>
            <a:off x="6194427" y="2649454"/>
            <a:ext cx="5712024" cy="368458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dirty="0"/>
              <a:t>Strong emphasis on ‘multiple-deprivation’ in the UK</a:t>
            </a:r>
          </a:p>
          <a:p>
            <a:pPr algn="ctr"/>
            <a:r>
              <a:rPr lang="en-GB" dirty="0"/>
              <a:t>We have four Indices of Multiple Deprivation for Wales, England, Scotland and Northern Ireland</a:t>
            </a:r>
          </a:p>
          <a:p>
            <a:pPr algn="ctr"/>
            <a:r>
              <a:rPr lang="en-GB" dirty="0"/>
              <a:t>Why and what implications does this have?</a:t>
            </a:r>
          </a:p>
        </p:txBody>
      </p:sp>
      <p:sp>
        <p:nvSpPr>
          <p:cNvPr id="11" name="Rectangle: Rounded Corners 10">
            <a:extLst>
              <a:ext uri="{FF2B5EF4-FFF2-40B4-BE49-F238E27FC236}">
                <a16:creationId xmlns:a16="http://schemas.microsoft.com/office/drawing/2014/main" id="{6D325681-62E0-2C19-7B0E-440DC5E46EE4}"/>
              </a:ext>
            </a:extLst>
          </p:cNvPr>
          <p:cNvSpPr/>
          <p:nvPr/>
        </p:nvSpPr>
        <p:spPr>
          <a:xfrm>
            <a:off x="665163" y="2649454"/>
            <a:ext cx="5157787" cy="36845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What does the class system in the UK mean to you?</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What class would you say you belong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How about your parents?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How about your grandparents?</a:t>
            </a:r>
          </a:p>
        </p:txBody>
      </p:sp>
    </p:spTree>
    <p:extLst>
      <p:ext uri="{BB962C8B-B14F-4D97-AF65-F5344CB8AC3E}">
        <p14:creationId xmlns:p14="http://schemas.microsoft.com/office/powerpoint/2010/main" val="682274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bg/>
                                          </p:spTgt>
                                        </p:tgtEl>
                                        <p:attrNameLst>
                                          <p:attrName>style.visibility</p:attrName>
                                        </p:attrNameLst>
                                      </p:cBhvr>
                                      <p:to>
                                        <p:strVal val="visible"/>
                                      </p:to>
                                    </p:set>
                                    <p:animEffect transition="in" filter="fade">
                                      <p:cBhvr>
                                        <p:cTn id="14" dur="1000"/>
                                        <p:tgtEl>
                                          <p:spTgt spid="10">
                                            <p:bg/>
                                          </p:spTgt>
                                        </p:tgtEl>
                                      </p:cBhvr>
                                    </p:animEffect>
                                    <p:anim calcmode="lin" valueType="num">
                                      <p:cBhvr>
                                        <p:cTn id="15" dur="1000" fill="hold"/>
                                        <p:tgtEl>
                                          <p:spTgt spid="10">
                                            <p:bg/>
                                          </p:spTgt>
                                        </p:tgtEl>
                                        <p:attrNameLst>
                                          <p:attrName>ppt_x</p:attrName>
                                        </p:attrNameLst>
                                      </p:cBhvr>
                                      <p:tavLst>
                                        <p:tav tm="0">
                                          <p:val>
                                            <p:strVal val="#ppt_x"/>
                                          </p:val>
                                        </p:tav>
                                        <p:tav tm="100000">
                                          <p:val>
                                            <p:strVal val="#ppt_x"/>
                                          </p:val>
                                        </p:tav>
                                      </p:tavLst>
                                    </p:anim>
                                    <p:anim calcmode="lin" valueType="num">
                                      <p:cBhvr>
                                        <p:cTn id="16" dur="1000" fill="hold"/>
                                        <p:tgtEl>
                                          <p:spTgt spid="10">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xEl>
                                              <p:pRg st="0" end="0"/>
                                            </p:txEl>
                                          </p:spTgt>
                                        </p:tgtEl>
                                        <p:attrNameLst>
                                          <p:attrName>style.visibility</p:attrName>
                                        </p:attrNameLst>
                                      </p:cBhvr>
                                      <p:to>
                                        <p:strVal val="visible"/>
                                      </p:to>
                                    </p:set>
                                    <p:animEffect transition="in" filter="fade">
                                      <p:cBhvr>
                                        <p:cTn id="21" dur="1000"/>
                                        <p:tgtEl>
                                          <p:spTgt spid="10">
                                            <p:txEl>
                                              <p:pRg st="0" end="0"/>
                                            </p:txEl>
                                          </p:spTgt>
                                        </p:tgtEl>
                                      </p:cBhvr>
                                    </p:animEffect>
                                    <p:anim calcmode="lin" valueType="num">
                                      <p:cBhvr>
                                        <p:cTn id="22"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xEl>
                                              <p:pRg st="1" end="1"/>
                                            </p:txEl>
                                          </p:spTgt>
                                        </p:tgtEl>
                                        <p:attrNameLst>
                                          <p:attrName>style.visibility</p:attrName>
                                        </p:attrNameLst>
                                      </p:cBhvr>
                                      <p:to>
                                        <p:strVal val="visible"/>
                                      </p:to>
                                    </p:set>
                                    <p:animEffect transition="in" filter="fade">
                                      <p:cBhvr>
                                        <p:cTn id="28" dur="1000"/>
                                        <p:tgtEl>
                                          <p:spTgt spid="10">
                                            <p:txEl>
                                              <p:pRg st="1" end="1"/>
                                            </p:txEl>
                                          </p:spTgt>
                                        </p:tgtEl>
                                      </p:cBhvr>
                                    </p:animEffect>
                                    <p:anim calcmode="lin" valueType="num">
                                      <p:cBhvr>
                                        <p:cTn id="29"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xEl>
                                              <p:pRg st="2" end="2"/>
                                            </p:txEl>
                                          </p:spTgt>
                                        </p:tgtEl>
                                        <p:attrNameLst>
                                          <p:attrName>style.visibility</p:attrName>
                                        </p:attrNameLst>
                                      </p:cBhvr>
                                      <p:to>
                                        <p:strVal val="visible"/>
                                      </p:to>
                                    </p:set>
                                    <p:animEffect transition="in" filter="fade">
                                      <p:cBhvr>
                                        <p:cTn id="35" dur="1000"/>
                                        <p:tgtEl>
                                          <p:spTgt spid="10">
                                            <p:txEl>
                                              <p:pRg st="2" end="2"/>
                                            </p:txEl>
                                          </p:spTgt>
                                        </p:tgtEl>
                                      </p:cBhvr>
                                    </p:animEffect>
                                    <p:anim calcmode="lin" valueType="num">
                                      <p:cBhvr>
                                        <p:cTn id="36"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nimBg="1"/>
      <p:bldP spid="1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551BF-B582-105A-9616-B445966E3584}"/>
              </a:ext>
            </a:extLst>
          </p:cNvPr>
          <p:cNvSpPr>
            <a:spLocks noGrp="1"/>
          </p:cNvSpPr>
          <p:nvPr>
            <p:ph type="title"/>
          </p:nvPr>
        </p:nvSpPr>
        <p:spPr>
          <a:xfrm>
            <a:off x="839788" y="365125"/>
            <a:ext cx="10515600" cy="2139950"/>
          </a:xfrm>
        </p:spPr>
        <p:txBody>
          <a:bodyPr>
            <a:noAutofit/>
          </a:bodyPr>
          <a:lstStyle/>
          <a:p>
            <a:r>
              <a:rPr lang="en-GB" sz="3200" dirty="0"/>
              <a:t>Case exercises – in your groups 1, 2 and 3 consider the previous slides and discuss the identified ASB within your area and how the police and community are working together to overcome?</a:t>
            </a:r>
            <a:br>
              <a:rPr lang="en-GB" sz="3200" dirty="0"/>
            </a:br>
            <a:endParaRPr lang="en-GB" sz="3200" dirty="0"/>
          </a:p>
        </p:txBody>
      </p:sp>
      <p:sp>
        <p:nvSpPr>
          <p:cNvPr id="4" name="Content Placeholder 3">
            <a:extLst>
              <a:ext uri="{FF2B5EF4-FFF2-40B4-BE49-F238E27FC236}">
                <a16:creationId xmlns:a16="http://schemas.microsoft.com/office/drawing/2014/main" id="{97CB5B10-56B1-0D02-F13A-8D9B405ED55C}"/>
              </a:ext>
            </a:extLst>
          </p:cNvPr>
          <p:cNvSpPr>
            <a:spLocks noGrp="1"/>
          </p:cNvSpPr>
          <p:nvPr>
            <p:ph sz="half" idx="2"/>
          </p:nvPr>
        </p:nvSpPr>
        <p:spPr/>
        <p:txBody>
          <a:bodyPr/>
          <a:lstStyle/>
          <a:p>
            <a:r>
              <a:rPr lang="en-GB" dirty="0"/>
              <a:t>Mumbles Ward</a:t>
            </a:r>
          </a:p>
          <a:p>
            <a:endParaRPr lang="en-GB" dirty="0"/>
          </a:p>
          <a:p>
            <a:r>
              <a:rPr lang="en-GB" dirty="0"/>
              <a:t>Morriston and Clydach</a:t>
            </a:r>
          </a:p>
          <a:p>
            <a:endParaRPr lang="en-GB" dirty="0"/>
          </a:p>
          <a:p>
            <a:r>
              <a:rPr lang="en-GB" dirty="0" err="1"/>
              <a:t>Bonymaen</a:t>
            </a:r>
            <a:endParaRPr lang="en-GB" dirty="0"/>
          </a:p>
        </p:txBody>
      </p:sp>
    </p:spTree>
    <p:extLst>
      <p:ext uri="{BB962C8B-B14F-4D97-AF65-F5344CB8AC3E}">
        <p14:creationId xmlns:p14="http://schemas.microsoft.com/office/powerpoint/2010/main" val="6837316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3B5CE-9654-625B-4215-396D41A53818}"/>
              </a:ext>
            </a:extLst>
          </p:cNvPr>
          <p:cNvSpPr>
            <a:spLocks noGrp="1"/>
          </p:cNvSpPr>
          <p:nvPr>
            <p:ph type="title"/>
          </p:nvPr>
        </p:nvSpPr>
        <p:spPr/>
        <p:txBody>
          <a:bodyPr/>
          <a:lstStyle/>
          <a:p>
            <a:r>
              <a:rPr lang="en-GB" dirty="0"/>
              <a:t>Present </a:t>
            </a:r>
            <a:r>
              <a:rPr lang="en-GB" dirty="0" err="1"/>
              <a:t>fingings</a:t>
            </a:r>
            <a:r>
              <a:rPr lang="en-GB" dirty="0"/>
              <a:t> to the group..</a:t>
            </a:r>
          </a:p>
        </p:txBody>
      </p:sp>
    </p:spTree>
    <p:extLst>
      <p:ext uri="{BB962C8B-B14F-4D97-AF65-F5344CB8AC3E}">
        <p14:creationId xmlns:p14="http://schemas.microsoft.com/office/powerpoint/2010/main" val="38125882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970</Words>
  <Application>Microsoft Office PowerPoint</Application>
  <PresentationFormat>Widescreen</PresentationFormat>
  <Paragraphs>93</Paragraphs>
  <Slides>16</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16</vt:i4>
      </vt:variant>
    </vt:vector>
  </HeadingPairs>
  <TitlesOfParts>
    <vt:vector size="22" baseType="lpstr">
      <vt:lpstr>Myriad Pro</vt:lpstr>
      <vt:lpstr>Aptos</vt:lpstr>
      <vt:lpstr>Aptos Display</vt:lpstr>
      <vt:lpstr>Arial</vt:lpstr>
      <vt:lpstr>20140311PresentationUWTSDTemplate</vt:lpstr>
      <vt:lpstr>Office Theme</vt:lpstr>
      <vt:lpstr>BMPL5019a  Communities and Neighbourhoods</vt:lpstr>
      <vt:lpstr>Terminology</vt:lpstr>
      <vt:lpstr>UK Government 2006</vt:lpstr>
      <vt:lpstr>UK Government 2006</vt:lpstr>
      <vt:lpstr>UK Government 2006</vt:lpstr>
      <vt:lpstr>Citizens and decision-making</vt:lpstr>
      <vt:lpstr>Community is a comprehensive concept</vt:lpstr>
      <vt:lpstr>Relationships</vt:lpstr>
      <vt:lpstr>Citizenship Debates</vt:lpstr>
      <vt:lpstr>Communities are not simple</vt:lpstr>
      <vt:lpstr>Key challenges of engagement</vt:lpstr>
      <vt:lpstr>A View from Welsh National Government</vt:lpstr>
      <vt:lpstr>A View from Welsh National Government</vt:lpstr>
      <vt:lpstr>Class and Deprivation</vt:lpstr>
      <vt:lpstr>Case exercises – in your groups 1, 2 and 3 consider the previous slides and discuss the identified ASB within your area and how the police and community are working together to overcome? </vt:lpstr>
      <vt:lpstr>Present fingings to the group..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BMPL5013 2. Communities and Neighbourhoods</dc:title>
  <dc:creator>Mike Durke</dc:creator>
  <cp:lastModifiedBy>Melanie Thomas</cp:lastModifiedBy>
  <cp:revision>23</cp:revision>
  <dcterms:created xsi:type="dcterms:W3CDTF">2024-09-16T13:45:05Z</dcterms:created>
  <dcterms:modified xsi:type="dcterms:W3CDTF">2025-10-14T21:53:31Z</dcterms:modified>
</cp:coreProperties>
</file>