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25"/>
  </p:notesMasterIdLst>
  <p:sldIdLst>
    <p:sldId id="256" r:id="rId2"/>
    <p:sldId id="287" r:id="rId3"/>
    <p:sldId id="310" r:id="rId4"/>
    <p:sldId id="311" r:id="rId5"/>
    <p:sldId id="312" r:id="rId6"/>
    <p:sldId id="313" r:id="rId7"/>
    <p:sldId id="314" r:id="rId8"/>
    <p:sldId id="315" r:id="rId9"/>
    <p:sldId id="316" r:id="rId10"/>
    <p:sldId id="317" r:id="rId11"/>
    <p:sldId id="318" r:id="rId12"/>
    <p:sldId id="319" r:id="rId13"/>
    <p:sldId id="320" r:id="rId14"/>
    <p:sldId id="321" r:id="rId15"/>
    <p:sldId id="1485" r:id="rId16"/>
    <p:sldId id="1486" r:id="rId17"/>
    <p:sldId id="1463" r:id="rId18"/>
    <p:sldId id="1480" r:id="rId19"/>
    <p:sldId id="1482" r:id="rId20"/>
    <p:sldId id="1481" r:id="rId21"/>
    <p:sldId id="1484" r:id="rId22"/>
    <p:sldId id="1483" r:id="rId23"/>
    <p:sldId id="26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361" autoAdjust="0"/>
  </p:normalViewPr>
  <p:slideViewPr>
    <p:cSldViewPr snapToGrid="0" showGuides="1">
      <p:cViewPr varScale="1">
        <p:scale>
          <a:sx n="59" d="100"/>
          <a:sy n="59" d="100"/>
        </p:scale>
        <p:origin x="964"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06/06/2025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86F0E-550A-F285-9A34-B20CA0DD94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60086-992E-5F28-D476-4A0636C066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5BD775-08E4-E16D-9C14-82395B818FBC}"/>
              </a:ext>
            </a:extLst>
          </p:cNvPr>
          <p:cNvSpPr>
            <a:spLocks noGrp="1"/>
          </p:cNvSpPr>
          <p:nvPr>
            <p:ph type="body" idx="1"/>
          </p:nvPr>
        </p:nvSpPr>
        <p:spPr/>
        <p:txBody>
          <a:bodyPr/>
          <a:lstStyle/>
          <a:p>
            <a:r>
              <a:rPr lang="en-GB" dirty="0"/>
              <a:t>New technology?</a:t>
            </a:r>
          </a:p>
          <a:p>
            <a:r>
              <a:rPr lang="en-GB" dirty="0"/>
              <a:t>Leadership skills?</a:t>
            </a:r>
          </a:p>
        </p:txBody>
      </p:sp>
      <p:sp>
        <p:nvSpPr>
          <p:cNvPr id="4" name="Slide Number Placeholder 3">
            <a:extLst>
              <a:ext uri="{FF2B5EF4-FFF2-40B4-BE49-F238E27FC236}">
                <a16:creationId xmlns:a16="http://schemas.microsoft.com/office/drawing/2014/main" id="{415C9771-5156-3BB5-5E89-CDCA569EAD95}"/>
              </a:ext>
            </a:extLst>
          </p:cNvPr>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35490874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06/06/2025</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06/06/2025</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06/06/2025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06/06/2025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06/06/2025</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06/06/2025</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06/06/2025</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06/06/2025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06/06/2025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06/06/2025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06/06/2025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838200" y="1825625"/>
            <a:ext cx="105156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9488330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06/06/2025</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cINnCqstED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NP9vOFnJc"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mcgkqH6S78A"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Health Care System Organisation and Leadership</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2554545"/>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Evaluating Healthcare Systems</a:t>
            </a:r>
          </a:p>
          <a:p>
            <a:pPr algn="ctr"/>
            <a:r>
              <a:rPr lang="en-GB" sz="3200" b="1" dirty="0">
                <a:solidFill>
                  <a:schemeClr val="bg1"/>
                </a:solidFill>
              </a:rPr>
              <a:t>LCHS7002</a:t>
            </a:r>
          </a:p>
          <a:p>
            <a:pPr algn="ctr"/>
            <a:endParaRPr lang="en-GB" sz="3200" b="1" dirty="0">
              <a:solidFill>
                <a:schemeClr val="bg1"/>
              </a:solidFill>
            </a:endParaRPr>
          </a:p>
          <a:p>
            <a:pPr algn="ctr"/>
            <a:r>
              <a:rPr lang="en-GB" sz="3200" b="1" dirty="0">
                <a:solidFill>
                  <a:schemeClr val="bg1"/>
                </a:solidFill>
              </a:rPr>
              <a:t>Week 7</a:t>
            </a:r>
          </a:p>
        </p:txBody>
      </p:sp>
      <p:sp>
        <p:nvSpPr>
          <p:cNvPr id="5" name="TextBox 4">
            <a:extLst>
              <a:ext uri="{FF2B5EF4-FFF2-40B4-BE49-F238E27FC236}">
                <a16:creationId xmlns:a16="http://schemas.microsoft.com/office/drawing/2014/main" id="{ADFE276F-6869-41C6-B887-3EC4A210430D}"/>
              </a:ext>
            </a:extLst>
          </p:cNvPr>
          <p:cNvSpPr txBox="1"/>
          <p:nvPr/>
        </p:nvSpPr>
        <p:spPr>
          <a:xfrm>
            <a:off x="1826913" y="4721142"/>
            <a:ext cx="2664296" cy="1200329"/>
          </a:xfrm>
          <a:prstGeom prst="rect">
            <a:avLst/>
          </a:prstGeom>
          <a:noFill/>
        </p:spPr>
        <p:txBody>
          <a:bodyPr wrap="square">
            <a:spAutoFit/>
          </a:bodyPr>
          <a:lstStyle/>
          <a:p>
            <a:pPr algn="ctr" defTabSz="914400">
              <a:spcBef>
                <a:spcPct val="20000"/>
              </a:spcBef>
              <a:defRPr/>
            </a:pPr>
            <a:r>
              <a:rPr lang="en-GB" sz="2400" b="1" dirty="0">
                <a:solidFill>
                  <a:prstClr val="white"/>
                </a:solidFill>
                <a:latin typeface="Myriad Pro"/>
                <a:cs typeface="Arial" panose="020B0604020202020204" pitchFamily="34" charset="0"/>
              </a:rPr>
              <a:t>DR CHRISTOPHER MAFUVA</a:t>
            </a:r>
            <a:endParaRPr lang="en-GB" sz="2400" dirty="0">
              <a:solidFill>
                <a:prstClr val="black">
                  <a:tint val="75000"/>
                </a:prstClr>
              </a:solidFill>
              <a:latin typeface="Myriad Pro"/>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a:xfrm>
            <a:off x="609600" y="274638"/>
            <a:ext cx="10972800" cy="1143000"/>
          </a:xfrm>
        </p:spPr>
        <p:txBody>
          <a:bodyPr wrap="square" anchor="ctr">
            <a:normAutofit/>
          </a:bodyPr>
          <a:lstStyle/>
          <a:p>
            <a:r>
              <a:rPr lang="en-GB" b="1" dirty="0"/>
              <a:t>Aims of the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a:xfrm>
            <a:off x="838200" y="1825625"/>
            <a:ext cx="10515600" cy="3660775"/>
          </a:xfrm>
        </p:spPr>
        <p:txBody>
          <a:bodyPr wrap="square" anchor="t">
            <a:normAutofit/>
          </a:bodyPr>
          <a:lstStyle/>
          <a:p>
            <a:pPr>
              <a:lnSpc>
                <a:spcPct val="90000"/>
              </a:lnSpc>
            </a:pPr>
            <a:r>
              <a:rPr lang="en-GB" sz="3000"/>
              <a:t>To discuss healthcare systems appraisal tools</a:t>
            </a:r>
          </a:p>
          <a:p>
            <a:pPr>
              <a:lnSpc>
                <a:spcPct val="90000"/>
              </a:lnSpc>
            </a:pPr>
            <a:r>
              <a:rPr lang="en-GB" sz="3000"/>
              <a:t>To outline approaches for international healthcare systems comparisons.</a:t>
            </a:r>
          </a:p>
          <a:p>
            <a:pPr>
              <a:lnSpc>
                <a:spcPct val="90000"/>
              </a:lnSpc>
            </a:pPr>
            <a:r>
              <a:rPr lang="en-GB" sz="3000"/>
              <a:t>To understand the Health Systems Performance Assessment Framework for Universal Health Coverage as guided by the World Health Organisation</a:t>
            </a:r>
          </a:p>
          <a:p>
            <a:pPr>
              <a:lnSpc>
                <a:spcPct val="90000"/>
              </a:lnSpc>
            </a:pPr>
            <a:r>
              <a:rPr lang="en-GB" sz="3000"/>
              <a:t>To discuss performance measures and performance indicators in a healthcare</a:t>
            </a:r>
          </a:p>
          <a:p>
            <a:pPr>
              <a:lnSpc>
                <a:spcPct val="90000"/>
              </a:lnSpc>
            </a:pPr>
            <a:endParaRPr lang="en-GB" sz="3000"/>
          </a:p>
        </p:txBody>
      </p:sp>
      <p:sp>
        <p:nvSpPr>
          <p:cNvPr id="8" name="Slide Number Placeholder 3">
            <a:extLst>
              <a:ext uri="{FF2B5EF4-FFF2-40B4-BE49-F238E27FC236}">
                <a16:creationId xmlns:a16="http://schemas.microsoft.com/office/drawing/2014/main" id="{A5DEC7E4-D25E-952C-0925-7F5EDE9017C8}"/>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2</a:t>
            </a:fld>
            <a:endParaRPr lang="en-GB"/>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What is a health system and how does it work? Transforming Health Systems, Episode 1 .</a:t>
            </a:r>
          </a:p>
        </p:txBody>
      </p:sp>
      <p:sp>
        <p:nvSpPr>
          <p:cNvPr id="3" name="Content Placeholder 2"/>
          <p:cNvSpPr>
            <a:spLocks noGrp="1"/>
          </p:cNvSpPr>
          <p:nvPr>
            <p:ph idx="1"/>
          </p:nvPr>
        </p:nvSpPr>
        <p:spPr/>
        <p:txBody>
          <a:bodyPr/>
          <a:lstStyle/>
          <a:p>
            <a:pPr marL="0" indent="0">
              <a:buNone/>
            </a:pPr>
            <a:r>
              <a:rPr lang="en-GB" dirty="0"/>
              <a:t>Lets start by watching a video which reflects on an aspect we covered earlier and  discuss the main points outlined in the video:</a:t>
            </a:r>
          </a:p>
          <a:p>
            <a:pPr marL="0" indent="0">
              <a:buNone/>
            </a:pPr>
            <a:r>
              <a:rPr lang="en-GB" dirty="0">
                <a:hlinkClick r:id="rId2"/>
              </a:rPr>
              <a:t>https://www.youtube.com/watch?v=cINnCqstEDc</a:t>
            </a:r>
            <a:r>
              <a:rPr lang="en-GB" dirty="0"/>
              <a:t> </a:t>
            </a:r>
          </a:p>
          <a:p>
            <a:pPr marL="0" indent="0">
              <a:buNone/>
            </a:pPr>
            <a:r>
              <a:rPr lang="en-GB" dirty="0"/>
              <a:t>This discussion will form an opener to aspects we will look at in today’s lesson.</a:t>
            </a:r>
          </a:p>
        </p:txBody>
      </p:sp>
    </p:spTree>
    <p:extLst>
      <p:ext uri="{BB962C8B-B14F-4D97-AF65-F5344CB8AC3E}">
        <p14:creationId xmlns:p14="http://schemas.microsoft.com/office/powerpoint/2010/main" val="2294960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Introduction </a:t>
            </a:r>
            <a:br>
              <a:rPr lang="en-GB" sz="3700"/>
            </a:br>
            <a:r>
              <a:rPr lang="en-GB" sz="3700"/>
              <a:t>Health System Appraisal Tools (HSA)</a:t>
            </a:r>
          </a:p>
        </p:txBody>
      </p:sp>
      <p:sp>
        <p:nvSpPr>
          <p:cNvPr id="3" name="Content Placeholder 2"/>
          <p:cNvSpPr>
            <a:spLocks noGrp="1"/>
          </p:cNvSpPr>
          <p:nvPr>
            <p:ph idx="1"/>
          </p:nvPr>
        </p:nvSpPr>
        <p:spPr>
          <a:xfrm>
            <a:off x="838200" y="1825625"/>
            <a:ext cx="10515600" cy="3660775"/>
          </a:xfrm>
        </p:spPr>
        <p:txBody>
          <a:bodyPr wrap="square" anchor="t">
            <a:normAutofit/>
          </a:bodyPr>
          <a:lstStyle/>
          <a:p>
            <a:pPr>
              <a:lnSpc>
                <a:spcPct val="90000"/>
              </a:lnSpc>
            </a:pPr>
            <a:r>
              <a:rPr lang="en-GB" sz="2000"/>
              <a:t>Health systems appraisal (HSA tools) have been created with the aim of providing a system-wide and comprehensive analysis of relevant health systems areas, such as health financing, governance, human resources for health, health programmes and cross-cutting topics .</a:t>
            </a:r>
          </a:p>
          <a:p>
            <a:pPr lvl="1">
              <a:lnSpc>
                <a:spcPct val="90000"/>
              </a:lnSpc>
              <a:buFont typeface="Wingdings" panose="05000000000000000000" pitchFamily="2" charset="2"/>
              <a:buChar char="Ø"/>
            </a:pPr>
            <a:r>
              <a:rPr lang="en-GB" sz="2000"/>
              <a:t>At one end, there exist a range of HSA tools that describe the current structure of the health system through the health system functions or building blocks or evaluate these structures in light of health system reform (WHO, 2007).</a:t>
            </a:r>
          </a:p>
          <a:p>
            <a:pPr lvl="1">
              <a:lnSpc>
                <a:spcPct val="90000"/>
              </a:lnSpc>
              <a:buFont typeface="Wingdings" panose="05000000000000000000" pitchFamily="2" charset="2"/>
              <a:buChar char="Ø"/>
            </a:pPr>
            <a:r>
              <a:rPr lang="en-GB" sz="2000"/>
              <a:t>On the other end, there are tools that focus on evaluating how well the system is performing overall.</a:t>
            </a:r>
          </a:p>
          <a:p>
            <a:pPr>
              <a:lnSpc>
                <a:spcPct val="90000"/>
              </a:lnSpc>
            </a:pPr>
            <a:r>
              <a:rPr lang="en-GB" sz="2000"/>
              <a:t>These approaches usually rely more on quantitative measures and analytic methods, often referred to as Health System Performance Assessment (HSPA).</a:t>
            </a:r>
          </a:p>
          <a:p>
            <a:pPr>
              <a:lnSpc>
                <a:spcPct val="90000"/>
              </a:lnSpc>
            </a:pPr>
            <a:endParaRPr lang="en-GB" sz="2000"/>
          </a:p>
        </p:txBody>
      </p:sp>
      <p:sp>
        <p:nvSpPr>
          <p:cNvPr id="8" name="Slide Number Placeholder 3">
            <a:extLst>
              <a:ext uri="{FF2B5EF4-FFF2-40B4-BE49-F238E27FC236}">
                <a16:creationId xmlns:a16="http://schemas.microsoft.com/office/drawing/2014/main" id="{BC941A9C-118B-21B8-1BE1-77A783DE5D01}"/>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4</a:t>
            </a:fld>
            <a:endParaRPr lang="en-GB"/>
          </a:p>
        </p:txBody>
      </p:sp>
    </p:spTree>
    <p:extLst>
      <p:ext uri="{BB962C8B-B14F-4D97-AF65-F5344CB8AC3E}">
        <p14:creationId xmlns:p14="http://schemas.microsoft.com/office/powerpoint/2010/main" val="936880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International Comparisons of Healthcare Systems (1)</a:t>
            </a:r>
          </a:p>
        </p:txBody>
      </p:sp>
      <p:sp>
        <p:nvSpPr>
          <p:cNvPr id="3" name="Content Placeholder 2"/>
          <p:cNvSpPr>
            <a:spLocks noGrp="1"/>
          </p:cNvSpPr>
          <p:nvPr>
            <p:ph idx="1"/>
          </p:nvPr>
        </p:nvSpPr>
        <p:spPr>
          <a:xfrm>
            <a:off x="838200" y="1825625"/>
            <a:ext cx="10515600" cy="3660775"/>
          </a:xfrm>
        </p:spPr>
        <p:txBody>
          <a:bodyPr wrap="square" anchor="t">
            <a:normAutofit/>
          </a:bodyPr>
          <a:lstStyle/>
          <a:p>
            <a:pPr>
              <a:lnSpc>
                <a:spcPct val="90000"/>
              </a:lnSpc>
            </a:pPr>
            <a:r>
              <a:rPr lang="en-GB" sz="3000" dirty="0"/>
              <a:t>International health system performance comparisons have the potential to provide a rich source of evidence as well as policy influence. </a:t>
            </a:r>
          </a:p>
          <a:p>
            <a:pPr>
              <a:lnSpc>
                <a:spcPct val="90000"/>
              </a:lnSpc>
            </a:pPr>
            <a:r>
              <a:rPr lang="en-GB" sz="3000" dirty="0"/>
              <a:t>Country comparisons that are not conducted with properly validated measures and unbiased policy interpretations may prompt adverse policy impacts.</a:t>
            </a:r>
          </a:p>
          <a:p>
            <a:pPr>
              <a:lnSpc>
                <a:spcPct val="90000"/>
              </a:lnSpc>
            </a:pPr>
            <a:r>
              <a:rPr lang="en-GB" sz="3000" dirty="0"/>
              <a:t>Therefore, caution is required in the selection of indicators, the methodologies used, and the interpretations made. </a:t>
            </a:r>
          </a:p>
          <a:p>
            <a:pPr>
              <a:lnSpc>
                <a:spcPct val="90000"/>
              </a:lnSpc>
            </a:pPr>
            <a:endParaRPr lang="en-GB" sz="3000" dirty="0"/>
          </a:p>
        </p:txBody>
      </p:sp>
      <p:sp>
        <p:nvSpPr>
          <p:cNvPr id="8" name="Slide Number Placeholder 3">
            <a:extLst>
              <a:ext uri="{FF2B5EF4-FFF2-40B4-BE49-F238E27FC236}">
                <a16:creationId xmlns:a16="http://schemas.microsoft.com/office/drawing/2014/main" id="{22EF3B65-4CEF-34D2-8969-6FA0EB7D7E87}"/>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5</a:t>
            </a:fld>
            <a:endParaRPr lang="en-GB"/>
          </a:p>
        </p:txBody>
      </p:sp>
    </p:spTree>
    <p:extLst>
      <p:ext uri="{BB962C8B-B14F-4D97-AF65-F5344CB8AC3E}">
        <p14:creationId xmlns:p14="http://schemas.microsoft.com/office/powerpoint/2010/main" val="745829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International comparisons of Healthcare Systems (2)</a:t>
            </a:r>
          </a:p>
        </p:txBody>
      </p:sp>
      <p:sp>
        <p:nvSpPr>
          <p:cNvPr id="3" name="Content Placeholder 2"/>
          <p:cNvSpPr>
            <a:spLocks noGrp="1"/>
          </p:cNvSpPr>
          <p:nvPr>
            <p:ph idx="1"/>
          </p:nvPr>
        </p:nvSpPr>
        <p:spPr>
          <a:xfrm>
            <a:off x="838200" y="1825625"/>
            <a:ext cx="10515600" cy="3660775"/>
          </a:xfrm>
        </p:spPr>
        <p:txBody>
          <a:bodyPr wrap="square" anchor="t">
            <a:normAutofit/>
          </a:bodyPr>
          <a:lstStyle/>
          <a:p>
            <a:pPr>
              <a:lnSpc>
                <a:spcPct val="90000"/>
              </a:lnSpc>
            </a:pPr>
            <a:r>
              <a:rPr lang="en-GB" sz="1800"/>
              <a:t>Definitions of performance indicators should be clear and consistent, and fit into a clear conceptual framework. </a:t>
            </a:r>
          </a:p>
          <a:p>
            <a:pPr>
              <a:lnSpc>
                <a:spcPct val="90000"/>
              </a:lnSpc>
            </a:pPr>
            <a:r>
              <a:rPr lang="en-GB" sz="1800"/>
              <a:t>The metrics used in international comparison should enjoy widespread acceptance and are defined in unambiguous terms that are consistent with most countries’ data collection systems. </a:t>
            </a:r>
          </a:p>
          <a:p>
            <a:pPr>
              <a:lnSpc>
                <a:spcPct val="90000"/>
              </a:lnSpc>
            </a:pPr>
            <a:r>
              <a:rPr lang="en-GB" sz="1800"/>
              <a:t>To draw meaningful comparisons and understand the drivers of differences in measures between systems it is usually necessary to adjust for variations in the demographic, social, cultural and economic circumstances of nations. </a:t>
            </a:r>
          </a:p>
          <a:p>
            <a:pPr>
              <a:lnSpc>
                <a:spcPct val="90000"/>
              </a:lnSpc>
            </a:pPr>
            <a:r>
              <a:rPr lang="en-GB" sz="1800"/>
              <a:t>“Single number” measures of whole health system performance, while offering a more rounded view of performance, have limited scope for policy action, and may distract policy-makers from seeking out and remedying the parts of their system that require attention.</a:t>
            </a:r>
          </a:p>
          <a:p>
            <a:pPr>
              <a:lnSpc>
                <a:spcPct val="90000"/>
              </a:lnSpc>
              <a:buFont typeface="Wingdings" panose="05000000000000000000" pitchFamily="2" charset="2"/>
              <a:buChar char="Ø"/>
            </a:pPr>
            <a:r>
              <a:rPr lang="en-GB" sz="1800"/>
              <a:t>Therefore, it is important to evaluate key indicators for each domain of the healthcare system.</a:t>
            </a:r>
          </a:p>
        </p:txBody>
      </p:sp>
      <p:sp>
        <p:nvSpPr>
          <p:cNvPr id="8" name="Slide Number Placeholder 3">
            <a:extLst>
              <a:ext uri="{FF2B5EF4-FFF2-40B4-BE49-F238E27FC236}">
                <a16:creationId xmlns:a16="http://schemas.microsoft.com/office/drawing/2014/main" id="{B63F36C3-FA34-9713-3886-A776EF82F283}"/>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6</a:t>
            </a:fld>
            <a:endParaRPr lang="en-GB"/>
          </a:p>
        </p:txBody>
      </p:sp>
    </p:spTree>
    <p:extLst>
      <p:ext uri="{BB962C8B-B14F-4D97-AF65-F5344CB8AC3E}">
        <p14:creationId xmlns:p14="http://schemas.microsoft.com/office/powerpoint/2010/main" val="209154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GB" b="1" dirty="0"/>
              <a:t>Benchmarking in Healthcare Systems</a:t>
            </a:r>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a:lnSpc>
                <a:spcPct val="90000"/>
              </a:lnSpc>
            </a:pPr>
            <a:r>
              <a:rPr lang="en-GB" sz="1500"/>
              <a:t>Benchmarking is evaluating a process or system by comparison to a set standard. At times this could be an evaluation against a framework set by standard bodies such as the World Health Organisation.</a:t>
            </a:r>
          </a:p>
          <a:p>
            <a:pPr marL="0" indent="0">
              <a:lnSpc>
                <a:spcPct val="90000"/>
              </a:lnSpc>
              <a:buNone/>
            </a:pPr>
            <a:endParaRPr lang="en-GB" sz="1500"/>
          </a:p>
          <a:p>
            <a:pPr>
              <a:lnSpc>
                <a:spcPct val="90000"/>
              </a:lnSpc>
            </a:pPr>
            <a:r>
              <a:rPr lang="en-GB" sz="1500"/>
              <a:t>Lessons from benchmarking activities in other sectors suggest that – when applied to health systems – benchmarking will be most effective if:</a:t>
            </a:r>
          </a:p>
          <a:p>
            <a:pPr>
              <a:lnSpc>
                <a:spcPct val="90000"/>
              </a:lnSpc>
              <a:buFont typeface="Wingdings" panose="05000000000000000000" pitchFamily="2" charset="2"/>
              <a:buChar char="Ø"/>
            </a:pPr>
            <a:r>
              <a:rPr lang="en-GB" sz="1500"/>
              <a:t>It focuses on practice as well as performance.</a:t>
            </a:r>
          </a:p>
          <a:p>
            <a:pPr>
              <a:lnSpc>
                <a:spcPct val="90000"/>
              </a:lnSpc>
              <a:buFont typeface="Wingdings" panose="05000000000000000000" pitchFamily="2" charset="2"/>
              <a:buChar char="Ø"/>
            </a:pPr>
            <a:r>
              <a:rPr lang="en-GB" sz="1500"/>
              <a:t> is grounded in the broader change process.</a:t>
            </a:r>
          </a:p>
          <a:p>
            <a:pPr>
              <a:lnSpc>
                <a:spcPct val="90000"/>
              </a:lnSpc>
              <a:buFont typeface="Wingdings" panose="05000000000000000000" pitchFamily="2" charset="2"/>
              <a:buChar char="Ø"/>
            </a:pPr>
            <a:r>
              <a:rPr lang="en-GB" sz="1500"/>
              <a:t>is well structured and planned in order to engage stakeholders.</a:t>
            </a:r>
          </a:p>
          <a:p>
            <a:pPr>
              <a:lnSpc>
                <a:spcPct val="90000"/>
              </a:lnSpc>
              <a:buFont typeface="Wingdings" panose="05000000000000000000" pitchFamily="2" charset="2"/>
              <a:buChar char="Ø"/>
            </a:pPr>
            <a:r>
              <a:rPr lang="en-GB" sz="1500"/>
              <a:t>and carefully considers how performance is linked to resource allocation.</a:t>
            </a:r>
          </a:p>
        </p:txBody>
      </p:sp>
      <p:sp>
        <p:nvSpPr>
          <p:cNvPr id="10" name="Date Placeholder 4">
            <a:extLst>
              <a:ext uri="{FF2B5EF4-FFF2-40B4-BE49-F238E27FC236}">
                <a16:creationId xmlns:a16="http://schemas.microsoft.com/office/drawing/2014/main" id="{12345BA6-8ADE-3C02-C813-78584799BCFA}"/>
              </a:ext>
            </a:extLst>
          </p:cNvPr>
          <p:cNvSpPr>
            <a:spLocks noGrp="1"/>
          </p:cNvSpPr>
          <p:nvPr>
            <p:ph type="dt" sz="half" idx="10"/>
          </p:nvPr>
        </p:nvSpPr>
        <p:spPr>
          <a:xfrm>
            <a:off x="334433" y="6524626"/>
            <a:ext cx="1295400" cy="219075"/>
          </a:xfrm>
        </p:spPr>
        <p:txBody>
          <a:bodyPr/>
          <a:lstStyle/>
          <a:p>
            <a:pPr>
              <a:spcAft>
                <a:spcPts val="600"/>
              </a:spcAft>
              <a:defRPr/>
            </a:pPr>
            <a:fld id="{0FEDBC1D-38FC-49CE-877E-BF8FF2356DA6}" type="datetime1">
              <a:rPr lang="en-GB" altLang="en-US"/>
              <a:pPr>
                <a:spcAft>
                  <a:spcPts val="600"/>
                </a:spcAft>
                <a:defRPr/>
              </a:pPr>
              <a:t>06/06/2025</a:t>
            </a:fld>
            <a:endParaRPr lang="en-GB" altLang="en-US"/>
          </a:p>
        </p:txBody>
      </p:sp>
      <p:sp>
        <p:nvSpPr>
          <p:cNvPr id="12" name="Slide Number Placeholder 5">
            <a:extLst>
              <a:ext uri="{FF2B5EF4-FFF2-40B4-BE49-F238E27FC236}">
                <a16:creationId xmlns:a16="http://schemas.microsoft.com/office/drawing/2014/main" id="{0090A4CE-8E53-734F-C221-D9E34B446757}"/>
              </a:ext>
            </a:extLst>
          </p:cNvPr>
          <p:cNvSpPr>
            <a:spLocks noGrp="1"/>
          </p:cNvSpPr>
          <p:nvPr>
            <p:ph type="sldNum" sz="quarter" idx="11"/>
          </p:nvPr>
        </p:nvSpPr>
        <p:spPr>
          <a:xfrm>
            <a:off x="10608733" y="6381751"/>
            <a:ext cx="973667" cy="339725"/>
          </a:xfrm>
        </p:spPr>
        <p:txBody>
          <a:bodyPr/>
          <a:lstStyle/>
          <a:p>
            <a:pPr>
              <a:spcAft>
                <a:spcPts val="600"/>
              </a:spcAft>
              <a:defRPr/>
            </a:pPr>
            <a:fld id="{D67C3EDD-CA86-4C3C-B818-D6F573735277}" type="slidenum">
              <a:rPr lang="en-GB" altLang="en-US"/>
              <a:pPr>
                <a:spcAft>
                  <a:spcPts val="600"/>
                </a:spcAft>
                <a:defRPr/>
              </a:pPr>
              <a:t>7</a:t>
            </a:fld>
            <a:endParaRPr lang="en-GB" altLang="en-US"/>
          </a:p>
        </p:txBody>
      </p:sp>
      <p:pic>
        <p:nvPicPr>
          <p:cNvPr id="6" name="Content Placeholder 5">
            <a:extLst>
              <a:ext uri="{FF2B5EF4-FFF2-40B4-BE49-F238E27FC236}">
                <a16:creationId xmlns:a16="http://schemas.microsoft.com/office/drawing/2014/main" id="{EC9D3E06-B16E-DC07-AD2C-B10206B8AF61}"/>
              </a:ext>
            </a:extLst>
          </p:cNvPr>
          <p:cNvPicPr>
            <a:picLocks noGrp="1" noChangeAspect="1"/>
          </p:cNvPicPr>
          <p:nvPr>
            <p:ph sz="half" idx="2"/>
          </p:nvPr>
        </p:nvPicPr>
        <p:blipFill>
          <a:blip r:embed="rId2"/>
          <a:stretch>
            <a:fillRect/>
          </a:stretch>
        </p:blipFill>
        <p:spPr>
          <a:xfrm>
            <a:off x="6034315" y="1404258"/>
            <a:ext cx="5700486" cy="3712028"/>
          </a:xfrm>
          <a:prstGeom prst="rect">
            <a:avLst/>
          </a:prstGeom>
        </p:spPr>
      </p:pic>
    </p:spTree>
    <p:extLst>
      <p:ext uri="{BB962C8B-B14F-4D97-AF65-F5344CB8AC3E}">
        <p14:creationId xmlns:p14="http://schemas.microsoft.com/office/powerpoint/2010/main" val="2000635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Comparative Healthcare Systems Approach</a:t>
            </a:r>
          </a:p>
        </p:txBody>
      </p:sp>
      <p:sp>
        <p:nvSpPr>
          <p:cNvPr id="3" name="Content Placeholder 2"/>
          <p:cNvSpPr>
            <a:spLocks noGrp="1"/>
          </p:cNvSpPr>
          <p:nvPr>
            <p:ph idx="1"/>
          </p:nvPr>
        </p:nvSpPr>
        <p:spPr/>
        <p:txBody>
          <a:bodyPr>
            <a:normAutofit fontScale="85000" lnSpcReduction="10000"/>
          </a:bodyPr>
          <a:lstStyle/>
          <a:p>
            <a:r>
              <a:rPr lang="en-GB" dirty="0"/>
              <a:t>In defining the boundaries of the health system, it is important to be aware of the benefits of choosing both narrow and wide boundaries.</a:t>
            </a:r>
          </a:p>
          <a:p>
            <a:r>
              <a:rPr lang="en-GB" dirty="0"/>
              <a:t>Narrow boundaries are better suited to holding stakeholders accountable, while broader boundaries are better for a more holistic understanding of the determinants of valued outcomes. </a:t>
            </a:r>
          </a:p>
          <a:p>
            <a:r>
              <a:rPr lang="en-GB" dirty="0"/>
              <a:t>Performance measurement evaluates the extent to which a health system meets its key objectives. </a:t>
            </a:r>
          </a:p>
          <a:p>
            <a:r>
              <a:rPr lang="en-GB" dirty="0"/>
              <a:t>However, progress in the development of data collection techniques in the different dimensions of health performance is variable. </a:t>
            </a:r>
          </a:p>
        </p:txBody>
      </p:sp>
    </p:spTree>
    <p:extLst>
      <p:ext uri="{BB962C8B-B14F-4D97-AF65-F5344CB8AC3E}">
        <p14:creationId xmlns:p14="http://schemas.microsoft.com/office/powerpoint/2010/main" val="139449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500" b="1" dirty="0"/>
              <a:t>The Health Systems Performance Assessment Framework for</a:t>
            </a:r>
            <a:br>
              <a:rPr lang="en-GB" sz="3500" b="1" dirty="0"/>
            </a:br>
            <a:r>
              <a:rPr lang="en-GB" sz="3500" b="1" dirty="0"/>
              <a:t>Universal Health Coverage (HSPA UHC) (2022)</a:t>
            </a:r>
          </a:p>
        </p:txBody>
      </p:sp>
      <p:sp>
        <p:nvSpPr>
          <p:cNvPr id="3" name="Content Placeholder 2"/>
          <p:cNvSpPr>
            <a:spLocks noGrp="1"/>
          </p:cNvSpPr>
          <p:nvPr>
            <p:ph idx="1"/>
          </p:nvPr>
        </p:nvSpPr>
        <p:spPr>
          <a:xfrm>
            <a:off x="480392" y="1789044"/>
            <a:ext cx="10972800" cy="3786808"/>
          </a:xfrm>
        </p:spPr>
        <p:txBody>
          <a:bodyPr/>
          <a:lstStyle/>
          <a:p>
            <a:pPr marL="0" indent="0">
              <a:buNone/>
            </a:pPr>
            <a:r>
              <a:rPr lang="en-GB" sz="2500" dirty="0"/>
              <a:t>The framework has five main features namely:</a:t>
            </a:r>
          </a:p>
          <a:p>
            <a:pPr marL="514350" indent="-514350">
              <a:buFont typeface="+mj-lt"/>
              <a:buAutoNum type="arabicPeriod"/>
            </a:pPr>
            <a:r>
              <a:rPr lang="en-GB" sz="2500" dirty="0"/>
              <a:t>it adopts an explicit health system definition and scope with clear boundaries </a:t>
            </a:r>
          </a:p>
          <a:p>
            <a:pPr marL="514350" indent="-514350">
              <a:buFont typeface="+mj-lt"/>
              <a:buAutoNum type="arabicPeriod"/>
            </a:pPr>
            <a:r>
              <a:rPr lang="en-GB" sz="2500" dirty="0"/>
              <a:t>it sets out the main health system goals and outcomes </a:t>
            </a:r>
          </a:p>
          <a:p>
            <a:pPr marL="514350" indent="-514350">
              <a:buFont typeface="+mj-lt"/>
              <a:buAutoNum type="arabicPeriod"/>
            </a:pPr>
            <a:r>
              <a:rPr lang="en-GB" sz="2500" dirty="0"/>
              <a:t>it identifies and describes the health system’s functions </a:t>
            </a:r>
          </a:p>
          <a:p>
            <a:pPr marL="514350" indent="-514350">
              <a:buFont typeface="+mj-lt"/>
              <a:buAutoNum type="arabicPeriod"/>
            </a:pPr>
            <a:r>
              <a:rPr lang="en-GB" sz="2500" dirty="0"/>
              <a:t>it provides a framework for assessing the performance of each function </a:t>
            </a:r>
          </a:p>
          <a:p>
            <a:pPr marL="514350" indent="-514350">
              <a:buFont typeface="+mj-lt"/>
              <a:buAutoNum type="arabicPeriod"/>
            </a:pPr>
            <a:r>
              <a:rPr lang="en-GB" sz="2500" dirty="0"/>
              <a:t>it outlines the relationship the performance of each function to the attainment of health system goals and outcomes.</a:t>
            </a:r>
          </a:p>
        </p:txBody>
      </p:sp>
    </p:spTree>
    <p:extLst>
      <p:ext uri="{BB962C8B-B14F-4D97-AF65-F5344CB8AC3E}">
        <p14:creationId xmlns:p14="http://schemas.microsoft.com/office/powerpoint/2010/main" val="1520851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Starting Point for a Health Systems Performance Appraisal</a:t>
            </a:r>
          </a:p>
        </p:txBody>
      </p:sp>
      <p:sp>
        <p:nvSpPr>
          <p:cNvPr id="3" name="Content Placeholder 2"/>
          <p:cNvSpPr>
            <a:spLocks noGrp="1"/>
          </p:cNvSpPr>
          <p:nvPr>
            <p:ph idx="1"/>
          </p:nvPr>
        </p:nvSpPr>
        <p:spPr/>
        <p:txBody>
          <a:bodyPr/>
          <a:lstStyle/>
          <a:p>
            <a:pPr marL="0" indent="0">
              <a:buNone/>
            </a:pPr>
            <a:r>
              <a:rPr lang="en-GB" sz="2700" dirty="0"/>
              <a:t>In order to provide a starting point from which to approach the HSPA Framework for Universal Health Coverage, it is important to:</a:t>
            </a:r>
          </a:p>
          <a:p>
            <a:pPr>
              <a:buFont typeface="Wingdings" panose="05000000000000000000" pitchFamily="2" charset="2"/>
              <a:buChar char="§"/>
            </a:pPr>
            <a:r>
              <a:rPr lang="en-GB" sz="2700" dirty="0"/>
              <a:t>define the entity being assessed – or setting the boundaries of the health system </a:t>
            </a:r>
          </a:p>
          <a:p>
            <a:pPr>
              <a:buFont typeface="Wingdings" panose="05000000000000000000" pitchFamily="2" charset="2"/>
              <a:buChar char="§"/>
            </a:pPr>
            <a:r>
              <a:rPr lang="en-GB" sz="2700" dirty="0"/>
              <a:t>Understand the key functions of a health system. </a:t>
            </a:r>
          </a:p>
          <a:p>
            <a:pPr>
              <a:buFont typeface="Wingdings" panose="05000000000000000000" pitchFamily="2" charset="2"/>
              <a:buChar char="§"/>
            </a:pPr>
            <a:r>
              <a:rPr lang="en-GB" sz="2700" dirty="0"/>
              <a:t> Set the final goals and intermediate objectives of the health system.</a:t>
            </a:r>
          </a:p>
          <a:p>
            <a:pPr>
              <a:buFont typeface="Wingdings" panose="05000000000000000000" pitchFamily="2" charset="2"/>
              <a:buChar char="§"/>
            </a:pPr>
            <a:r>
              <a:rPr lang="en-GB" sz="2700" dirty="0"/>
              <a:t>As outlined in WHO (2007), “to achieve their goals, all health systems have to carry out some basic functions, regardless of how they are organized: </a:t>
            </a:r>
          </a:p>
        </p:txBody>
      </p:sp>
    </p:spTree>
    <p:extLst>
      <p:ext uri="{BB962C8B-B14F-4D97-AF65-F5344CB8AC3E}">
        <p14:creationId xmlns:p14="http://schemas.microsoft.com/office/powerpoint/2010/main" val="680222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760" y="0"/>
            <a:ext cx="10972800" cy="1143000"/>
          </a:xfrm>
        </p:spPr>
        <p:txBody>
          <a:bodyPr/>
          <a:lstStyle/>
          <a:p>
            <a:pPr algn="ctr"/>
            <a:r>
              <a:rPr lang="en-GB" b="1" dirty="0"/>
              <a:t>Whole class discussion</a:t>
            </a:r>
          </a:p>
        </p:txBody>
      </p:sp>
      <p:sp>
        <p:nvSpPr>
          <p:cNvPr id="3" name="Content Placeholder 2"/>
          <p:cNvSpPr>
            <a:spLocks noGrp="1"/>
          </p:cNvSpPr>
          <p:nvPr>
            <p:ph idx="1"/>
          </p:nvPr>
        </p:nvSpPr>
        <p:spPr>
          <a:xfrm>
            <a:off x="609600" y="1143000"/>
            <a:ext cx="10972800" cy="3917032"/>
          </a:xfrm>
        </p:spPr>
        <p:txBody>
          <a:bodyPr/>
          <a:lstStyle/>
          <a:p>
            <a:pPr marL="0" indent="0">
              <a:buNone/>
            </a:pPr>
            <a:r>
              <a:rPr lang="en-GB" dirty="0"/>
              <a:t>By identifying areas within each function that can be improved, we can identify ways to strengthen the health system as a whole and support the attainment of health system goals.</a:t>
            </a:r>
          </a:p>
          <a:p>
            <a:pPr lvl="1">
              <a:buFont typeface="Wingdings" panose="05000000000000000000" pitchFamily="2" charset="2"/>
              <a:buChar char="§"/>
            </a:pPr>
            <a:r>
              <a:rPr lang="en-GB" dirty="0"/>
              <a:t>What are some examples of subsystems in a healthcare system which can be used to evaluate performance?</a:t>
            </a:r>
          </a:p>
          <a:p>
            <a:pPr lvl="1">
              <a:buFont typeface="Wingdings" panose="05000000000000000000" pitchFamily="2" charset="2"/>
              <a:buChar char="§"/>
            </a:pPr>
            <a:r>
              <a:rPr lang="en-GB" dirty="0"/>
              <a:t>What are some of the key performance indicators which we could focus on when evaluating health system performance?</a:t>
            </a:r>
          </a:p>
        </p:txBody>
      </p:sp>
    </p:spTree>
    <p:extLst>
      <p:ext uri="{BB962C8B-B14F-4D97-AF65-F5344CB8AC3E}">
        <p14:creationId xmlns:p14="http://schemas.microsoft.com/office/powerpoint/2010/main" val="288956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Healthcare Sub-systems</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evaluation of sub-systems is important because it helps to:</a:t>
            </a:r>
          </a:p>
          <a:p>
            <a:pPr lvl="1">
              <a:buFont typeface="Wingdings" panose="05000000000000000000" pitchFamily="2" charset="2"/>
              <a:buChar char="Ø"/>
            </a:pPr>
            <a:r>
              <a:rPr lang="en-GB" dirty="0"/>
              <a:t>logically reflect the core health system functions, preferably in self-contained, complementary components </a:t>
            </a:r>
          </a:p>
          <a:p>
            <a:pPr lvl="1">
              <a:buFont typeface="Wingdings" panose="05000000000000000000" pitchFamily="2" charset="2"/>
              <a:buChar char="Ø"/>
            </a:pPr>
            <a:r>
              <a:rPr lang="en-GB" dirty="0"/>
              <a:t>identify specific actions or necessary elements of each function that are conducive to the achievement of the high-level health system goals </a:t>
            </a:r>
          </a:p>
          <a:p>
            <a:pPr lvl="1">
              <a:buFont typeface="Wingdings" panose="05000000000000000000" pitchFamily="2" charset="2"/>
              <a:buChar char="Ø"/>
            </a:pPr>
            <a:r>
              <a:rPr lang="en-GB" dirty="0"/>
              <a:t>have the potential to hold specific actors within the health system accountable for actions and processes </a:t>
            </a:r>
          </a:p>
          <a:p>
            <a:pPr lvl="1">
              <a:buFont typeface="Wingdings" panose="05000000000000000000" pitchFamily="2" charset="2"/>
              <a:buChar char="Ø"/>
            </a:pPr>
            <a:r>
              <a:rPr lang="en-GB" dirty="0"/>
              <a:t>be described or measured, monitored and assessed in relation to high-level goals </a:t>
            </a:r>
          </a:p>
          <a:p>
            <a:pPr lvl="1">
              <a:buFont typeface="Wingdings" panose="05000000000000000000" pitchFamily="2" charset="2"/>
              <a:buChar char="Ø"/>
            </a:pPr>
            <a:r>
              <a:rPr lang="en-GB" dirty="0"/>
              <a:t>ensure consistency with existing HSPA efforts.</a:t>
            </a:r>
          </a:p>
          <a:p>
            <a:pPr marL="0" indent="0">
              <a:buNone/>
            </a:pPr>
            <a:endParaRPr lang="en-GB" dirty="0"/>
          </a:p>
        </p:txBody>
      </p:sp>
    </p:spTree>
    <p:extLst>
      <p:ext uri="{BB962C8B-B14F-4D97-AF65-F5344CB8AC3E}">
        <p14:creationId xmlns:p14="http://schemas.microsoft.com/office/powerpoint/2010/main" val="782242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Challenges Associated With Healthcare Systems Performance Assessment</a:t>
            </a:r>
            <a:r>
              <a:rPr lang="en-GB" sz="3700"/>
              <a:t>.</a:t>
            </a:r>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a:lnSpc>
                <a:spcPct val="90000"/>
              </a:lnSpc>
            </a:pPr>
            <a:r>
              <a:rPr lang="en-GB" sz="1800"/>
              <a:t>There are a number of key challenges that meaningful HSPA needs to overcome as highlighted by Smith, </a:t>
            </a:r>
            <a:r>
              <a:rPr lang="en-GB" sz="1800" err="1"/>
              <a:t>Karanikolos</a:t>
            </a:r>
            <a:r>
              <a:rPr lang="en-GB" sz="1800"/>
              <a:t> &amp; </a:t>
            </a:r>
            <a:r>
              <a:rPr lang="en-GB" sz="1800" err="1"/>
              <a:t>Cylus</a:t>
            </a:r>
            <a:r>
              <a:rPr lang="en-GB" sz="1800"/>
              <a:t> (2018). These include: </a:t>
            </a:r>
          </a:p>
          <a:p>
            <a:pPr lvl="1">
              <a:lnSpc>
                <a:spcPct val="90000"/>
              </a:lnSpc>
              <a:buFontTx/>
              <a:buChar char="–"/>
            </a:pPr>
            <a:r>
              <a:rPr lang="en-GB" sz="1800"/>
              <a:t>expanding the focus of HSPAs beyond health services, to include health promotion and public health. </a:t>
            </a:r>
          </a:p>
          <a:p>
            <a:pPr lvl="1">
              <a:lnSpc>
                <a:spcPct val="90000"/>
              </a:lnSpc>
              <a:buFontTx/>
              <a:buChar char="–"/>
            </a:pPr>
            <a:r>
              <a:rPr lang="en-GB" sz="1800"/>
              <a:t>measuring actual health system goals, expressed in terms of outcomes such as improved health and system responsiveness or reduced exposure to financial risk; rather than solely focusing on structures and processes, such as expenditures, number of beds, workforce size or number of treatments </a:t>
            </a:r>
          </a:p>
        </p:txBody>
      </p:sp>
      <p:pic>
        <p:nvPicPr>
          <p:cNvPr id="4" name="Content Placeholder 3">
            <a:extLst>
              <a:ext uri="{FF2B5EF4-FFF2-40B4-BE49-F238E27FC236}">
                <a16:creationId xmlns:a16="http://schemas.microsoft.com/office/drawing/2014/main" id="{597CB8CC-533A-AC6D-6A26-E91B66E5E9AF}"/>
              </a:ext>
            </a:extLst>
          </p:cNvPr>
          <p:cNvPicPr>
            <a:picLocks noGrp="1" noChangeAspect="1"/>
          </p:cNvPicPr>
          <p:nvPr>
            <p:ph sz="half" idx="2"/>
          </p:nvPr>
        </p:nvPicPr>
        <p:blipFill>
          <a:blip r:embed="rId2"/>
          <a:stretch>
            <a:fillRect/>
          </a:stretch>
        </p:blipFill>
        <p:spPr>
          <a:xfrm>
            <a:off x="6819106" y="1447800"/>
            <a:ext cx="4828608" cy="3989388"/>
          </a:xfrm>
          <a:prstGeom prst="rect">
            <a:avLst/>
          </a:prstGeom>
        </p:spPr>
      </p:pic>
      <p:sp>
        <p:nvSpPr>
          <p:cNvPr id="10" name="Date Placeholder 4">
            <a:extLst>
              <a:ext uri="{FF2B5EF4-FFF2-40B4-BE49-F238E27FC236}">
                <a16:creationId xmlns:a16="http://schemas.microsoft.com/office/drawing/2014/main" id="{E6B994C2-2A2C-2C4D-427A-2A99F64EAE4E}"/>
              </a:ext>
            </a:extLst>
          </p:cNvPr>
          <p:cNvSpPr>
            <a:spLocks noGrp="1"/>
          </p:cNvSpPr>
          <p:nvPr>
            <p:ph type="dt" sz="half" idx="10"/>
          </p:nvPr>
        </p:nvSpPr>
        <p:spPr>
          <a:xfrm>
            <a:off x="334433" y="6524626"/>
            <a:ext cx="1295400" cy="219075"/>
          </a:xfrm>
        </p:spPr>
        <p:txBody>
          <a:bodyPr/>
          <a:lstStyle/>
          <a:p>
            <a:pPr>
              <a:spcAft>
                <a:spcPts val="600"/>
              </a:spcAft>
              <a:defRPr/>
            </a:pPr>
            <a:fld id="{0FEDBC1D-38FC-49CE-877E-BF8FF2356DA6}" type="datetime1">
              <a:rPr lang="en-GB" altLang="en-US"/>
              <a:pPr>
                <a:spcAft>
                  <a:spcPts val="600"/>
                </a:spcAft>
                <a:defRPr/>
              </a:pPr>
              <a:t>06/06/2025</a:t>
            </a:fld>
            <a:endParaRPr lang="en-GB" altLang="en-US"/>
          </a:p>
        </p:txBody>
      </p:sp>
      <p:sp>
        <p:nvSpPr>
          <p:cNvPr id="12" name="Slide Number Placeholder 5">
            <a:extLst>
              <a:ext uri="{FF2B5EF4-FFF2-40B4-BE49-F238E27FC236}">
                <a16:creationId xmlns:a16="http://schemas.microsoft.com/office/drawing/2014/main" id="{5B044491-2B38-A4F1-8922-4C7684853736}"/>
              </a:ext>
            </a:extLst>
          </p:cNvPr>
          <p:cNvSpPr>
            <a:spLocks noGrp="1"/>
          </p:cNvSpPr>
          <p:nvPr>
            <p:ph type="sldNum" sz="quarter" idx="11"/>
          </p:nvPr>
        </p:nvSpPr>
        <p:spPr>
          <a:xfrm>
            <a:off x="10608733" y="6381751"/>
            <a:ext cx="973667" cy="339725"/>
          </a:xfrm>
        </p:spPr>
        <p:txBody>
          <a:bodyPr/>
          <a:lstStyle/>
          <a:p>
            <a:pPr>
              <a:spcAft>
                <a:spcPts val="600"/>
              </a:spcAft>
              <a:defRPr/>
            </a:pPr>
            <a:fld id="{D67C3EDD-CA86-4C3C-B818-D6F573735277}" type="slidenum">
              <a:rPr lang="en-GB" altLang="en-US"/>
              <a:pPr>
                <a:spcAft>
                  <a:spcPts val="600"/>
                </a:spcAft>
                <a:defRPr/>
              </a:pPr>
              <a:t>13</a:t>
            </a:fld>
            <a:endParaRPr lang="en-GB" altLang="en-US"/>
          </a:p>
        </p:txBody>
      </p:sp>
    </p:spTree>
    <p:extLst>
      <p:ext uri="{BB962C8B-B14F-4D97-AF65-F5344CB8AC3E}">
        <p14:creationId xmlns:p14="http://schemas.microsoft.com/office/powerpoint/2010/main" val="425569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t>Challenges for measuring Healthcare Systems performance</a:t>
            </a:r>
          </a:p>
        </p:txBody>
      </p:sp>
      <p:sp>
        <p:nvSpPr>
          <p:cNvPr id="3" name="Content Placeholder 2"/>
          <p:cNvSpPr>
            <a:spLocks noGrp="1"/>
          </p:cNvSpPr>
          <p:nvPr>
            <p:ph idx="1"/>
          </p:nvPr>
        </p:nvSpPr>
        <p:spPr/>
        <p:txBody>
          <a:bodyPr/>
          <a:lstStyle/>
          <a:p>
            <a:r>
              <a:rPr lang="en-GB" sz="2700" dirty="0"/>
              <a:t>Measuring progress using reliable metrics and associated analytical techniques. </a:t>
            </a:r>
          </a:p>
          <a:p>
            <a:r>
              <a:rPr lang="en-GB" sz="2700" dirty="0"/>
              <a:t>Ensuring HSPA is a regular process, embedded in all aspects of health policy-making Working towards a common approach: the HSPA Framework for UHC 39. </a:t>
            </a:r>
          </a:p>
          <a:p>
            <a:r>
              <a:rPr lang="en-GB" sz="2700" dirty="0"/>
              <a:t>Adjusting HSPA to the country context by allowing room for flexibility and adaptation to individual systems, although effectiveness of HSPA is likely to be maximized by the adoption of metrics and methods that enjoy widespread international use.</a:t>
            </a:r>
          </a:p>
          <a:p>
            <a:endParaRPr lang="en-GB" sz="2700" dirty="0"/>
          </a:p>
        </p:txBody>
      </p:sp>
    </p:spTree>
    <p:extLst>
      <p:ext uri="{BB962C8B-B14F-4D97-AF65-F5344CB8AC3E}">
        <p14:creationId xmlns:p14="http://schemas.microsoft.com/office/powerpoint/2010/main" val="3593147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9D799-E6A6-7452-61EF-711D3BFD2224}"/>
              </a:ext>
            </a:extLst>
          </p:cNvPr>
          <p:cNvSpPr>
            <a:spLocks noGrp="1"/>
          </p:cNvSpPr>
          <p:nvPr>
            <p:ph type="title"/>
          </p:nvPr>
        </p:nvSpPr>
        <p:spPr>
          <a:xfrm>
            <a:off x="609600" y="274638"/>
            <a:ext cx="10972800" cy="1143000"/>
          </a:xfrm>
        </p:spPr>
        <p:txBody>
          <a:bodyPr wrap="square" anchor="ctr">
            <a:normAutofit/>
          </a:bodyPr>
          <a:lstStyle/>
          <a:p>
            <a:r>
              <a:rPr lang="en-GB" dirty="0"/>
              <a:t>Performance Indicators in Health</a:t>
            </a:r>
          </a:p>
        </p:txBody>
      </p:sp>
      <p:sp>
        <p:nvSpPr>
          <p:cNvPr id="3" name="Content Placeholder 2">
            <a:extLst>
              <a:ext uri="{FF2B5EF4-FFF2-40B4-BE49-F238E27FC236}">
                <a16:creationId xmlns:a16="http://schemas.microsoft.com/office/drawing/2014/main" id="{3AE48065-1083-BB77-56DA-3E152BD19146}"/>
              </a:ext>
            </a:extLst>
          </p:cNvPr>
          <p:cNvSpPr>
            <a:spLocks noGrp="1"/>
          </p:cNvSpPr>
          <p:nvPr>
            <p:ph sz="half" idx="1"/>
          </p:nvPr>
        </p:nvSpPr>
        <p:spPr>
          <a:xfrm>
            <a:off x="609600" y="1600201"/>
            <a:ext cx="5384800" cy="3989040"/>
          </a:xfrm>
        </p:spPr>
        <p:txBody>
          <a:bodyPr wrap="square" anchor="t">
            <a:normAutofit/>
          </a:bodyPr>
          <a:lstStyle/>
          <a:p>
            <a:r>
              <a:rPr lang="en-GB" dirty="0"/>
              <a:t>The following video outlines the key performance indicators: </a:t>
            </a:r>
            <a:r>
              <a:rPr lang="en-GB" dirty="0">
                <a:hlinkClick r:id="rId2"/>
              </a:rPr>
              <a:t>Key Performance Indicators for Healthcare</a:t>
            </a:r>
            <a:endParaRPr lang="en-GB" dirty="0"/>
          </a:p>
        </p:txBody>
      </p:sp>
      <p:sp>
        <p:nvSpPr>
          <p:cNvPr id="4" name="Date Placeholder 3">
            <a:extLst>
              <a:ext uri="{FF2B5EF4-FFF2-40B4-BE49-F238E27FC236}">
                <a16:creationId xmlns:a16="http://schemas.microsoft.com/office/drawing/2014/main" id="{2CF10105-CA4B-D39D-CD7D-F36391486E8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86AC34E-3327-478B-AA98-02919358A10D}" type="datetime1">
              <a:rPr lang="en-GB" altLang="en-US" sz="900" smtClean="0"/>
              <a:pPr>
                <a:lnSpc>
                  <a:spcPct val="90000"/>
                </a:lnSpc>
                <a:spcAft>
                  <a:spcPts val="600"/>
                </a:spcAft>
                <a:defRPr/>
              </a:pPr>
              <a:t>06/06/2025</a:t>
            </a:fld>
            <a:endParaRPr lang="en-GB" altLang="en-US" sz="900"/>
          </a:p>
        </p:txBody>
      </p:sp>
      <p:sp>
        <p:nvSpPr>
          <p:cNvPr id="5" name="Slide Number Placeholder 4">
            <a:extLst>
              <a:ext uri="{FF2B5EF4-FFF2-40B4-BE49-F238E27FC236}">
                <a16:creationId xmlns:a16="http://schemas.microsoft.com/office/drawing/2014/main" id="{728316DF-308E-B037-659E-080A4CB22DF8}"/>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EECDDA5-5E0B-4B0B-9390-47B030622544}" type="slidenum">
              <a:rPr lang="en-GB" altLang="en-US" smtClean="0"/>
              <a:pPr>
                <a:spcAft>
                  <a:spcPts val="600"/>
                </a:spcAft>
                <a:defRPr/>
              </a:pPr>
              <a:t>15</a:t>
            </a:fld>
            <a:endParaRPr lang="en-GB" altLang="en-US"/>
          </a:p>
        </p:txBody>
      </p:sp>
      <p:sp>
        <p:nvSpPr>
          <p:cNvPr id="13" name="Content Placeholder 12">
            <a:extLst>
              <a:ext uri="{FF2B5EF4-FFF2-40B4-BE49-F238E27FC236}">
                <a16:creationId xmlns:a16="http://schemas.microsoft.com/office/drawing/2014/main" id="{0BBF4C11-CC84-BAF5-16FC-55DDB5035A7F}"/>
              </a:ext>
            </a:extLst>
          </p:cNvPr>
          <p:cNvSpPr>
            <a:spLocks noGrp="1"/>
          </p:cNvSpPr>
          <p:nvPr>
            <p:ph sz="half" idx="2"/>
          </p:nvPr>
        </p:nvSpPr>
        <p:spPr/>
        <p:txBody>
          <a:bodyPr/>
          <a:lstStyle/>
          <a:p>
            <a:pPr algn="l">
              <a:buNone/>
            </a:pPr>
            <a:r>
              <a:rPr lang="en-GB" sz="1600" b="1" i="0" dirty="0">
                <a:solidFill>
                  <a:srgbClr val="212529"/>
                </a:solidFill>
                <a:effectLst/>
                <a:latin typeface="Montserrat" panose="00000500000000000000" pitchFamily="2" charset="0"/>
              </a:rPr>
              <a:t>Examples of KPIs</a:t>
            </a:r>
            <a:endParaRPr lang="en-GB" sz="1600" b="0" i="0" dirty="0">
              <a:solidFill>
                <a:srgbClr val="212529"/>
              </a:solidFill>
              <a:effectLst/>
              <a:latin typeface="Montserrat" panose="00000500000000000000" pitchFamily="2" charset="0"/>
            </a:endParaRP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Falls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Falls with Injury</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Complaints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Incidents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Medication Errors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High-Risk Medication Errors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 of Residents who have received Flu Vaccination</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 Turnover of Staff</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Management Meeting held as per schedule</a:t>
            </a:r>
          </a:p>
          <a:p>
            <a:pPr marL="0" indent="0">
              <a:buNone/>
            </a:pPr>
            <a:endParaRPr lang="en-GB" dirty="0"/>
          </a:p>
        </p:txBody>
      </p:sp>
    </p:spTree>
    <p:extLst>
      <p:ext uri="{BB962C8B-B14F-4D97-AF65-F5344CB8AC3E}">
        <p14:creationId xmlns:p14="http://schemas.microsoft.com/office/powerpoint/2010/main" val="721749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758BD-9A1D-0D6C-EEE1-A17B03AEEB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51EC32-FA03-B498-8852-5254F4E21F7D}"/>
              </a:ext>
            </a:extLst>
          </p:cNvPr>
          <p:cNvSpPr>
            <a:spLocks noGrp="1"/>
          </p:cNvSpPr>
          <p:nvPr>
            <p:ph type="title"/>
          </p:nvPr>
        </p:nvSpPr>
        <p:spPr>
          <a:xfrm>
            <a:off x="609600" y="274638"/>
            <a:ext cx="10972800" cy="1143000"/>
          </a:xfrm>
        </p:spPr>
        <p:txBody>
          <a:bodyPr wrap="square" anchor="ctr">
            <a:normAutofit/>
          </a:bodyPr>
          <a:lstStyle/>
          <a:p>
            <a:r>
              <a:rPr lang="en-GB" dirty="0"/>
              <a:t>Performance Measures in Health</a:t>
            </a:r>
          </a:p>
        </p:txBody>
      </p:sp>
      <p:sp>
        <p:nvSpPr>
          <p:cNvPr id="3" name="Content Placeholder 2">
            <a:extLst>
              <a:ext uri="{FF2B5EF4-FFF2-40B4-BE49-F238E27FC236}">
                <a16:creationId xmlns:a16="http://schemas.microsoft.com/office/drawing/2014/main" id="{755BFB11-C2DE-36E3-0848-53730FE108DF}"/>
              </a:ext>
            </a:extLst>
          </p:cNvPr>
          <p:cNvSpPr>
            <a:spLocks noGrp="1"/>
          </p:cNvSpPr>
          <p:nvPr>
            <p:ph sz="half" idx="1"/>
          </p:nvPr>
        </p:nvSpPr>
        <p:spPr>
          <a:xfrm>
            <a:off x="609600" y="1600201"/>
            <a:ext cx="5384800" cy="3989040"/>
          </a:xfrm>
        </p:spPr>
        <p:txBody>
          <a:bodyPr wrap="square" anchor="t">
            <a:normAutofit/>
          </a:bodyPr>
          <a:lstStyle/>
          <a:p>
            <a:r>
              <a:rPr lang="en-GB" dirty="0"/>
              <a:t>The following video outlines the key performance indicators: </a:t>
            </a:r>
            <a:r>
              <a:rPr lang="en-GB" dirty="0">
                <a:hlinkClick r:id="rId2"/>
              </a:rPr>
              <a:t>(652) Performance Measures in Public Health - YouTube</a:t>
            </a:r>
            <a:endParaRPr lang="en-GB" dirty="0"/>
          </a:p>
        </p:txBody>
      </p:sp>
      <p:sp>
        <p:nvSpPr>
          <p:cNvPr id="4" name="Date Placeholder 3">
            <a:extLst>
              <a:ext uri="{FF2B5EF4-FFF2-40B4-BE49-F238E27FC236}">
                <a16:creationId xmlns:a16="http://schemas.microsoft.com/office/drawing/2014/main" id="{A02953A8-CD9D-C6C3-A3BC-F22F98F99D7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86AC34E-3327-478B-AA98-02919358A10D}" type="datetime1">
              <a:rPr lang="en-GB" altLang="en-US" sz="900" smtClean="0"/>
              <a:pPr>
                <a:lnSpc>
                  <a:spcPct val="90000"/>
                </a:lnSpc>
                <a:spcAft>
                  <a:spcPts val="600"/>
                </a:spcAft>
                <a:defRPr/>
              </a:pPr>
              <a:t>06/06/2025</a:t>
            </a:fld>
            <a:endParaRPr lang="en-GB" altLang="en-US" sz="900"/>
          </a:p>
        </p:txBody>
      </p:sp>
      <p:sp>
        <p:nvSpPr>
          <p:cNvPr id="5" name="Slide Number Placeholder 4">
            <a:extLst>
              <a:ext uri="{FF2B5EF4-FFF2-40B4-BE49-F238E27FC236}">
                <a16:creationId xmlns:a16="http://schemas.microsoft.com/office/drawing/2014/main" id="{002E68FB-2B48-A065-9B71-076097D7B721}"/>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EECDDA5-5E0B-4B0B-9390-47B030622544}" type="slidenum">
              <a:rPr lang="en-GB" altLang="en-US" smtClean="0"/>
              <a:pPr>
                <a:spcAft>
                  <a:spcPts val="600"/>
                </a:spcAft>
                <a:defRPr/>
              </a:pPr>
              <a:t>16</a:t>
            </a:fld>
            <a:endParaRPr lang="en-GB" altLang="en-US"/>
          </a:p>
        </p:txBody>
      </p:sp>
      <p:sp>
        <p:nvSpPr>
          <p:cNvPr id="6" name="Content Placeholder 5">
            <a:extLst>
              <a:ext uri="{FF2B5EF4-FFF2-40B4-BE49-F238E27FC236}">
                <a16:creationId xmlns:a16="http://schemas.microsoft.com/office/drawing/2014/main" id="{9822D932-B21E-6209-4E9B-132F64DD9151}"/>
              </a:ext>
            </a:extLst>
          </p:cNvPr>
          <p:cNvSpPr>
            <a:spLocks noGrp="1"/>
          </p:cNvSpPr>
          <p:nvPr>
            <p:ph sz="half" idx="2"/>
          </p:nvPr>
        </p:nvSpPr>
        <p:spPr/>
        <p:txBody>
          <a:bodyPr/>
          <a:lstStyle/>
          <a:p>
            <a:pPr marL="0" indent="0">
              <a:buNone/>
            </a:pPr>
            <a:r>
              <a:rPr lang="en-GB" dirty="0"/>
              <a:t>Let’s discuss the difference between performance indicators and performance measures. Make notes as we discuss these and give examples.</a:t>
            </a:r>
          </a:p>
        </p:txBody>
      </p:sp>
    </p:spTree>
    <p:extLst>
      <p:ext uri="{BB962C8B-B14F-4D97-AF65-F5344CB8AC3E}">
        <p14:creationId xmlns:p14="http://schemas.microsoft.com/office/powerpoint/2010/main" val="2021034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F8C7-F169-53C8-761C-11A8B3F5D04C}"/>
              </a:ext>
            </a:extLst>
          </p:cNvPr>
          <p:cNvSpPr>
            <a:spLocks noGrp="1"/>
          </p:cNvSpPr>
          <p:nvPr>
            <p:ph type="title"/>
          </p:nvPr>
        </p:nvSpPr>
        <p:spPr>
          <a:xfrm>
            <a:off x="2146738" y="2048258"/>
            <a:ext cx="8229600" cy="1143000"/>
          </a:xfrm>
        </p:spPr>
        <p:txBody>
          <a:bodyPr/>
          <a:lstStyle/>
          <a:p>
            <a:r>
              <a:rPr lang="en-GB" b="1" dirty="0"/>
              <a:t>Seminar Session</a:t>
            </a:r>
          </a:p>
        </p:txBody>
      </p:sp>
    </p:spTree>
    <p:extLst>
      <p:ext uri="{BB962C8B-B14F-4D97-AF65-F5344CB8AC3E}">
        <p14:creationId xmlns:p14="http://schemas.microsoft.com/office/powerpoint/2010/main" val="2210454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5CA2-7B58-5D28-40D8-0A664854F5B7}"/>
              </a:ext>
            </a:extLst>
          </p:cNvPr>
          <p:cNvSpPr>
            <a:spLocks noGrp="1"/>
          </p:cNvSpPr>
          <p:nvPr>
            <p:ph type="title"/>
          </p:nvPr>
        </p:nvSpPr>
        <p:spPr/>
        <p:txBody>
          <a:bodyPr/>
          <a:lstStyle/>
          <a:p>
            <a:r>
              <a:rPr lang="en-GB" dirty="0"/>
              <a:t>Seminar Activity</a:t>
            </a:r>
          </a:p>
        </p:txBody>
      </p:sp>
      <p:sp>
        <p:nvSpPr>
          <p:cNvPr id="3" name="Content Placeholder 2">
            <a:extLst>
              <a:ext uri="{FF2B5EF4-FFF2-40B4-BE49-F238E27FC236}">
                <a16:creationId xmlns:a16="http://schemas.microsoft.com/office/drawing/2014/main" id="{65E14EA3-3DEE-759E-E00F-BF74CBBFA925}"/>
              </a:ext>
            </a:extLst>
          </p:cNvPr>
          <p:cNvSpPr>
            <a:spLocks noGrp="1"/>
          </p:cNvSpPr>
          <p:nvPr>
            <p:ph idx="1"/>
          </p:nvPr>
        </p:nvSpPr>
        <p:spPr/>
        <p:txBody>
          <a:body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Case study analysis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700" b="0" i="1" u="none" strike="noStrike" kern="1200" cap="none" spc="0" normalizeH="0" baseline="0" noProof="0" dirty="0">
                <a:ln>
                  <a:noFill/>
                </a:ln>
                <a:solidFill>
                  <a:prstClr val="black"/>
                </a:solidFill>
                <a:effectLst/>
                <a:uLnTx/>
                <a:uFillTx/>
                <a:latin typeface="Myriad Pro"/>
                <a:ea typeface="+mn-ea"/>
                <a:cs typeface="+mn-cs"/>
              </a:rPr>
              <a:t>Hospital El Pilar: Improving Patient Care (2022)</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sz="1700" b="0" i="1"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Guatemala a country in Central America has universal healthcare coverage.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For more than 50 years, Hospital El Pilar has been providing the highest level of comprehensive care to patients in Guatemala City. The private hospital offers a range of medical services including </a:t>
            </a:r>
            <a:r>
              <a:rPr kumimoji="0" lang="en-GB" sz="2300" b="0" i="0" u="none" strike="noStrike" kern="1200" cap="none" spc="0" normalizeH="0" baseline="0" noProof="0" dirty="0" err="1">
                <a:ln>
                  <a:noFill/>
                </a:ln>
                <a:solidFill>
                  <a:prstClr val="black"/>
                </a:solidFill>
                <a:effectLst/>
                <a:uLnTx/>
                <a:uFillTx/>
                <a:latin typeface="Myriad Pro"/>
                <a:ea typeface="+mn-ea"/>
                <a:cs typeface="+mn-cs"/>
              </a:rPr>
              <a:t>pediatrics</a:t>
            </a:r>
            <a:r>
              <a:rPr kumimoji="0" lang="en-GB" sz="2300" b="0" i="0" u="none" strike="noStrike" kern="1200" cap="none" spc="0" normalizeH="0" baseline="0" noProof="0" dirty="0">
                <a:ln>
                  <a:noFill/>
                </a:ln>
                <a:solidFill>
                  <a:prstClr val="black"/>
                </a:solidFill>
                <a:effectLst/>
                <a:uLnTx/>
                <a:uFillTx/>
                <a:latin typeface="Myriad Pro"/>
                <a:ea typeface="+mn-ea"/>
                <a:cs typeface="+mn-cs"/>
              </a:rPr>
              <a:t>, intensive care, oncology, cardiology and outpatient care and is now one of the best hospitals in the country, thanks to its commitment to quality care and continuous improvement.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As part of this commitment, Hospital El Pilar is focused on driving innovation by investing in the latest technology to better serve both patients and staff.</a:t>
            </a:r>
          </a:p>
          <a:p>
            <a:endParaRPr lang="en-GB" dirty="0"/>
          </a:p>
        </p:txBody>
      </p:sp>
      <p:sp>
        <p:nvSpPr>
          <p:cNvPr id="4" name="Date Placeholder 3">
            <a:extLst>
              <a:ext uri="{FF2B5EF4-FFF2-40B4-BE49-F238E27FC236}">
                <a16:creationId xmlns:a16="http://schemas.microsoft.com/office/drawing/2014/main" id="{1087AD5E-5BF9-EEB9-CEA7-C5BC8A526F19}"/>
              </a:ext>
            </a:extLst>
          </p:cNvPr>
          <p:cNvSpPr>
            <a:spLocks noGrp="1"/>
          </p:cNvSpPr>
          <p:nvPr>
            <p:ph type="dt" sz="half" idx="10"/>
          </p:nvPr>
        </p:nvSpPr>
        <p:spPr/>
        <p:txBody>
          <a:bodyPr/>
          <a:lstStyle/>
          <a:p>
            <a:pPr>
              <a:defRPr/>
            </a:pPr>
            <a:fld id="{486AC34E-3327-478B-AA98-02919358A10D}" type="datetime1">
              <a:rPr lang="en-GB" altLang="en-US" smtClean="0"/>
              <a:pPr>
                <a:defRPr/>
              </a:pPr>
              <a:t>06/06/2025</a:t>
            </a:fld>
            <a:endParaRPr lang="en-GB" altLang="en-US" dirty="0"/>
          </a:p>
        </p:txBody>
      </p:sp>
      <p:sp>
        <p:nvSpPr>
          <p:cNvPr id="5" name="Slide Number Placeholder 4">
            <a:extLst>
              <a:ext uri="{FF2B5EF4-FFF2-40B4-BE49-F238E27FC236}">
                <a16:creationId xmlns:a16="http://schemas.microsoft.com/office/drawing/2014/main" id="{F33A3D5A-9D2F-2F3F-E4F2-CA1184E12BD5}"/>
              </a:ext>
            </a:extLst>
          </p:cNvPr>
          <p:cNvSpPr>
            <a:spLocks noGrp="1"/>
          </p:cNvSpPr>
          <p:nvPr>
            <p:ph type="sldNum" sz="quarter" idx="12"/>
          </p:nvPr>
        </p:nvSpPr>
        <p:spPr/>
        <p:txBody>
          <a:bodyPr/>
          <a:lstStyle/>
          <a:p>
            <a:pPr>
              <a:defRPr/>
            </a:pPr>
            <a:fld id="{9EECDDA5-5E0B-4B0B-9390-47B030622544}" type="slidenum">
              <a:rPr lang="en-GB" altLang="en-US" smtClean="0"/>
              <a:pPr>
                <a:defRPr/>
              </a:pPr>
              <a:t>18</a:t>
            </a:fld>
            <a:endParaRPr lang="en-GB" altLang="en-US"/>
          </a:p>
        </p:txBody>
      </p:sp>
    </p:spTree>
    <p:extLst>
      <p:ext uri="{BB962C8B-B14F-4D97-AF65-F5344CB8AC3E}">
        <p14:creationId xmlns:p14="http://schemas.microsoft.com/office/powerpoint/2010/main" val="311428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A2F9-F093-F32A-6F4B-502B29FEAD93}"/>
              </a:ext>
            </a:extLst>
          </p:cNvPr>
          <p:cNvSpPr>
            <a:spLocks noGrp="1"/>
          </p:cNvSpPr>
          <p:nvPr>
            <p:ph type="title"/>
          </p:nvPr>
        </p:nvSpPr>
        <p:spPr/>
        <p:txBody>
          <a:bodyPr/>
          <a:lstStyle/>
          <a:p>
            <a:r>
              <a:rPr lang="en-GB" dirty="0"/>
              <a:t>CASE STUDY CHALLENGE</a:t>
            </a:r>
          </a:p>
        </p:txBody>
      </p:sp>
      <p:sp>
        <p:nvSpPr>
          <p:cNvPr id="3" name="Content Placeholder 2">
            <a:extLst>
              <a:ext uri="{FF2B5EF4-FFF2-40B4-BE49-F238E27FC236}">
                <a16:creationId xmlns:a16="http://schemas.microsoft.com/office/drawing/2014/main" id="{742C768E-B790-84CC-793D-9647E9725B52}"/>
              </a:ext>
            </a:extLst>
          </p:cNvPr>
          <p:cNvSpPr>
            <a:spLocks noGrp="1"/>
          </p:cNvSpPr>
          <p:nvPr>
            <p:ph idx="1"/>
          </p:nvPr>
        </p:nvSpPr>
        <p:spPr/>
        <p:txBody>
          <a:bodyPr/>
          <a:lstStyle/>
          <a:p>
            <a:pPr marL="0" indent="0">
              <a:buNone/>
            </a:pPr>
            <a:r>
              <a:rPr lang="en-GB" sz="1200" b="1" dirty="0"/>
              <a:t>Persisting challenges in Guatemala</a:t>
            </a:r>
          </a:p>
          <a:p>
            <a:r>
              <a:rPr lang="en-GB" sz="1200" dirty="0"/>
              <a:t>The ratio of healthcare workers to civilians is below the threshold (12.5 to 10,000 civilians instead of 44.5 to 10,000) </a:t>
            </a:r>
          </a:p>
          <a:p>
            <a:r>
              <a:rPr lang="en-GB" sz="1200" dirty="0"/>
              <a:t> 23% of the population live more than an hour away from any basic healthcare facility,</a:t>
            </a:r>
          </a:p>
          <a:p>
            <a:r>
              <a:rPr lang="en-GB" sz="1200" dirty="0"/>
              <a:t>71% of physicians are concentrated in metropolitan areas where there is better access, </a:t>
            </a:r>
          </a:p>
          <a:p>
            <a:r>
              <a:rPr lang="en-GB" sz="1200" dirty="0"/>
              <a:t>in metropolitan areas there is better access to healthcare,</a:t>
            </a:r>
          </a:p>
          <a:p>
            <a:r>
              <a:rPr lang="en-GB" sz="1200" dirty="0"/>
              <a:t>There is a limited hospital infrastructure, </a:t>
            </a:r>
          </a:p>
          <a:p>
            <a:r>
              <a:rPr lang="en-GB" sz="1200" dirty="0"/>
              <a:t>The inventory of hospital beds is less than one per 1,000 inhabitants,</a:t>
            </a:r>
          </a:p>
          <a:p>
            <a:r>
              <a:rPr lang="en-GB" sz="1200" dirty="0"/>
              <a:t>A high migratory flow from and within the Northern Triangle of Central America</a:t>
            </a:r>
          </a:p>
          <a:p>
            <a:pPr marL="0" indent="0">
              <a:buNone/>
            </a:pPr>
            <a:r>
              <a:rPr lang="en-GB" sz="1200" dirty="0"/>
              <a:t>Overall, the governments addresses the challenges to guarantee availability, access and coverage of health care services for all the inhabitants of the country</a:t>
            </a:r>
          </a:p>
          <a:p>
            <a:pPr marL="0" indent="0">
              <a:buNone/>
            </a:pPr>
            <a:endParaRPr lang="en-GB" sz="1200" dirty="0"/>
          </a:p>
          <a:p>
            <a:pPr marL="0" indent="0">
              <a:buNone/>
            </a:pPr>
            <a:r>
              <a:rPr lang="en-GB" sz="1200" b="1" dirty="0"/>
              <a:t>Task: In small groups (4-5 students) knowing the challenges and the desire for innovation, discuss which standards would you determine for:</a:t>
            </a:r>
          </a:p>
          <a:p>
            <a:pPr>
              <a:buFontTx/>
              <a:buChar char="-"/>
            </a:pPr>
            <a:r>
              <a:rPr lang="en-GB" sz="1200" dirty="0"/>
              <a:t>Public hospitals</a:t>
            </a:r>
          </a:p>
          <a:p>
            <a:pPr>
              <a:buFontTx/>
              <a:buChar char="-"/>
            </a:pPr>
            <a:r>
              <a:rPr lang="en-GB" sz="1200" dirty="0"/>
              <a:t>Private hospitals </a:t>
            </a:r>
          </a:p>
          <a:p>
            <a:pPr>
              <a:buFontTx/>
              <a:buChar char="-"/>
            </a:pPr>
            <a:r>
              <a:rPr lang="en-GB" sz="1200" dirty="0"/>
              <a:t>Private and public hospitals (optional) in the Guatemalan healthcare system. </a:t>
            </a:r>
          </a:p>
          <a:p>
            <a:pPr>
              <a:buFontTx/>
              <a:buChar char="-"/>
            </a:pPr>
            <a:r>
              <a:rPr lang="en-GB" sz="1200" dirty="0"/>
              <a:t>Would there be a different approach for the UK healthcare system.</a:t>
            </a:r>
          </a:p>
          <a:p>
            <a:pPr>
              <a:buFontTx/>
              <a:buChar char="-"/>
            </a:pPr>
            <a:r>
              <a:rPr lang="en-GB" sz="1200" dirty="0"/>
              <a:t>Feedback to the whole class</a:t>
            </a:r>
          </a:p>
          <a:p>
            <a:endParaRPr lang="en-GB" dirty="0"/>
          </a:p>
        </p:txBody>
      </p:sp>
      <p:sp>
        <p:nvSpPr>
          <p:cNvPr id="4" name="Date Placeholder 3">
            <a:extLst>
              <a:ext uri="{FF2B5EF4-FFF2-40B4-BE49-F238E27FC236}">
                <a16:creationId xmlns:a16="http://schemas.microsoft.com/office/drawing/2014/main" id="{487D64DF-376B-C96F-7A52-5B7ED3C0A66B}"/>
              </a:ext>
            </a:extLst>
          </p:cNvPr>
          <p:cNvSpPr>
            <a:spLocks noGrp="1"/>
          </p:cNvSpPr>
          <p:nvPr>
            <p:ph type="dt" sz="half" idx="10"/>
          </p:nvPr>
        </p:nvSpPr>
        <p:spPr/>
        <p:txBody>
          <a:bodyPr/>
          <a:lstStyle/>
          <a:p>
            <a:pPr>
              <a:defRPr/>
            </a:pPr>
            <a:fld id="{486AC34E-3327-478B-AA98-02919358A10D}" type="datetime1">
              <a:rPr lang="en-GB" altLang="en-US" smtClean="0"/>
              <a:pPr>
                <a:defRPr/>
              </a:pPr>
              <a:t>06/06/2025</a:t>
            </a:fld>
            <a:endParaRPr lang="en-GB" altLang="en-US" dirty="0"/>
          </a:p>
        </p:txBody>
      </p:sp>
      <p:sp>
        <p:nvSpPr>
          <p:cNvPr id="5" name="Slide Number Placeholder 4">
            <a:extLst>
              <a:ext uri="{FF2B5EF4-FFF2-40B4-BE49-F238E27FC236}">
                <a16:creationId xmlns:a16="http://schemas.microsoft.com/office/drawing/2014/main" id="{E795DCFF-E8D8-067E-ADA2-945E97AC3BAC}"/>
              </a:ext>
            </a:extLst>
          </p:cNvPr>
          <p:cNvSpPr>
            <a:spLocks noGrp="1"/>
          </p:cNvSpPr>
          <p:nvPr>
            <p:ph type="sldNum" sz="quarter" idx="12"/>
          </p:nvPr>
        </p:nvSpPr>
        <p:spPr/>
        <p:txBody>
          <a:bodyPr/>
          <a:lstStyle/>
          <a:p>
            <a:pPr>
              <a:defRPr/>
            </a:pPr>
            <a:fld id="{9EECDDA5-5E0B-4B0B-9390-47B030622544}" type="slidenum">
              <a:rPr lang="en-GB" altLang="en-US" smtClean="0"/>
              <a:pPr>
                <a:defRPr/>
              </a:pPr>
              <a:t>19</a:t>
            </a:fld>
            <a:endParaRPr lang="en-GB" altLang="en-US"/>
          </a:p>
        </p:txBody>
      </p:sp>
    </p:spTree>
    <p:extLst>
      <p:ext uri="{BB962C8B-B14F-4D97-AF65-F5344CB8AC3E}">
        <p14:creationId xmlns:p14="http://schemas.microsoft.com/office/powerpoint/2010/main" val="3510664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648D6-DB57-9CA8-4053-1DD98F19B0F6}"/>
              </a:ext>
            </a:extLst>
          </p:cNvPr>
          <p:cNvSpPr>
            <a:spLocks noGrp="1"/>
          </p:cNvSpPr>
          <p:nvPr>
            <p:ph type="title"/>
          </p:nvPr>
        </p:nvSpPr>
        <p:spPr/>
        <p:txBody>
          <a:bodyPr/>
          <a:lstStyle/>
          <a:p>
            <a:r>
              <a:rPr lang="en-GB" dirty="0"/>
              <a:t>Assignment Overview</a:t>
            </a:r>
          </a:p>
        </p:txBody>
      </p:sp>
      <p:sp>
        <p:nvSpPr>
          <p:cNvPr id="3" name="Content Placeholder 2">
            <a:extLst>
              <a:ext uri="{FF2B5EF4-FFF2-40B4-BE49-F238E27FC236}">
                <a16:creationId xmlns:a16="http://schemas.microsoft.com/office/drawing/2014/main" id="{B42053DF-272D-D83A-19A0-5C3AE42B7647}"/>
              </a:ext>
            </a:extLst>
          </p:cNvPr>
          <p:cNvSpPr>
            <a:spLocks noGrp="1"/>
          </p:cNvSpPr>
          <p:nvPr>
            <p:ph idx="1"/>
          </p:nvPr>
        </p:nvSpPr>
        <p:spPr/>
        <p:txBody>
          <a:bodyPr/>
          <a:lstStyle/>
          <a:p>
            <a:pPr marL="0" indent="0">
              <a:buNone/>
            </a:pPr>
            <a:r>
              <a:rPr lang="en-GB" dirty="0"/>
              <a:t>In this last section we revisit the assignment overview and discuss individual progress and challenges.</a:t>
            </a:r>
          </a:p>
        </p:txBody>
      </p:sp>
      <p:sp>
        <p:nvSpPr>
          <p:cNvPr id="4" name="Date Placeholder 3">
            <a:extLst>
              <a:ext uri="{FF2B5EF4-FFF2-40B4-BE49-F238E27FC236}">
                <a16:creationId xmlns:a16="http://schemas.microsoft.com/office/drawing/2014/main" id="{8024A932-26F1-4DC2-26B6-F390A80EB79E}"/>
              </a:ext>
            </a:extLst>
          </p:cNvPr>
          <p:cNvSpPr>
            <a:spLocks noGrp="1"/>
          </p:cNvSpPr>
          <p:nvPr>
            <p:ph type="dt" sz="half" idx="10"/>
          </p:nvPr>
        </p:nvSpPr>
        <p:spPr/>
        <p:txBody>
          <a:bodyPr/>
          <a:lstStyle/>
          <a:p>
            <a:pPr>
              <a:defRPr/>
            </a:pPr>
            <a:fld id="{486AC34E-3327-478B-AA98-02919358A10D}" type="datetime1">
              <a:rPr lang="en-GB" altLang="en-US" smtClean="0"/>
              <a:pPr>
                <a:defRPr/>
              </a:pPr>
              <a:t>06/06/2025</a:t>
            </a:fld>
            <a:endParaRPr lang="en-GB" altLang="en-US" dirty="0"/>
          </a:p>
        </p:txBody>
      </p:sp>
      <p:sp>
        <p:nvSpPr>
          <p:cNvPr id="5" name="Slide Number Placeholder 4">
            <a:extLst>
              <a:ext uri="{FF2B5EF4-FFF2-40B4-BE49-F238E27FC236}">
                <a16:creationId xmlns:a16="http://schemas.microsoft.com/office/drawing/2014/main" id="{398A4515-79B0-6B4A-B443-9644928BE29B}"/>
              </a:ext>
            </a:extLst>
          </p:cNvPr>
          <p:cNvSpPr>
            <a:spLocks noGrp="1"/>
          </p:cNvSpPr>
          <p:nvPr>
            <p:ph type="sldNum" sz="quarter" idx="12"/>
          </p:nvPr>
        </p:nvSpPr>
        <p:spPr/>
        <p:txBody>
          <a:bodyPr/>
          <a:lstStyle/>
          <a:p>
            <a:pPr>
              <a:defRPr/>
            </a:pPr>
            <a:fld id="{9EECDDA5-5E0B-4B0B-9390-47B030622544}" type="slidenum">
              <a:rPr lang="en-GB" altLang="en-US" smtClean="0"/>
              <a:pPr>
                <a:defRPr/>
              </a:pPr>
              <a:t>20</a:t>
            </a:fld>
            <a:endParaRPr lang="en-GB" altLang="en-US"/>
          </a:p>
        </p:txBody>
      </p:sp>
    </p:spTree>
    <p:extLst>
      <p:ext uri="{BB962C8B-B14F-4D97-AF65-F5344CB8AC3E}">
        <p14:creationId xmlns:p14="http://schemas.microsoft.com/office/powerpoint/2010/main" val="2239095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0B278-ED87-DCC2-2711-2BE060ED31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F90063-3E0B-0DA0-CA11-3D97363668B0}"/>
              </a:ext>
            </a:extLst>
          </p:cNvPr>
          <p:cNvSpPr>
            <a:spLocks noGrp="1"/>
          </p:cNvSpPr>
          <p:nvPr>
            <p:ph type="title"/>
          </p:nvPr>
        </p:nvSpPr>
        <p:spPr>
          <a:xfrm>
            <a:off x="3009900" y="527523"/>
            <a:ext cx="6172200" cy="857250"/>
          </a:xfrm>
        </p:spPr>
        <p:txBody>
          <a:bodyPr>
            <a:normAutofit fontScale="90000"/>
          </a:bodyPr>
          <a:lstStyle/>
          <a:p>
            <a:r>
              <a:rPr lang="en-GB" b="1" dirty="0"/>
              <a:t>What did I learn today?</a:t>
            </a:r>
          </a:p>
        </p:txBody>
      </p:sp>
      <p:sp>
        <p:nvSpPr>
          <p:cNvPr id="3" name="Content Placeholder 2">
            <a:extLst>
              <a:ext uri="{FF2B5EF4-FFF2-40B4-BE49-F238E27FC236}">
                <a16:creationId xmlns:a16="http://schemas.microsoft.com/office/drawing/2014/main" id="{9A92D93D-1515-3467-C631-CEDE40A88190}"/>
              </a:ext>
            </a:extLst>
          </p:cNvPr>
          <p:cNvSpPr>
            <a:spLocks noGrp="1"/>
          </p:cNvSpPr>
          <p:nvPr>
            <p:ph idx="1"/>
          </p:nvPr>
        </p:nvSpPr>
        <p:spPr>
          <a:xfrm>
            <a:off x="2886240" y="1894930"/>
            <a:ext cx="5915025" cy="1342085"/>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5A3F4D51-932A-A8AD-CD3E-0AD06B9A1E3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95988" y="4566976"/>
            <a:ext cx="1893696" cy="1104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496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C6946-89A5-8FA3-2A92-333AA2455B25}"/>
              </a:ext>
            </a:extLst>
          </p:cNvPr>
          <p:cNvSpPr>
            <a:spLocks noGrp="1"/>
          </p:cNvSpPr>
          <p:nvPr>
            <p:ph type="title"/>
          </p:nvPr>
        </p:nvSpPr>
        <p:spPr/>
        <p:txBody>
          <a:bodyPr/>
          <a:lstStyle/>
          <a:p>
            <a:r>
              <a:rPr lang="en-GB" dirty="0"/>
              <a:t>Questions</a:t>
            </a:r>
          </a:p>
        </p:txBody>
      </p:sp>
      <p:pic>
        <p:nvPicPr>
          <p:cNvPr id="6" name="Content Placeholder 5">
            <a:extLst>
              <a:ext uri="{FF2B5EF4-FFF2-40B4-BE49-F238E27FC236}">
                <a16:creationId xmlns:a16="http://schemas.microsoft.com/office/drawing/2014/main" id="{23C2EB52-17E5-7B9C-5EB5-977B72FA1CEE}"/>
              </a:ext>
            </a:extLst>
          </p:cNvPr>
          <p:cNvPicPr>
            <a:picLocks noGrp="1" noChangeAspect="1"/>
          </p:cNvPicPr>
          <p:nvPr>
            <p:ph idx="1"/>
          </p:nvPr>
        </p:nvPicPr>
        <p:blipFill>
          <a:blip r:embed="rId2"/>
          <a:stretch>
            <a:fillRect/>
          </a:stretch>
        </p:blipFill>
        <p:spPr>
          <a:xfrm>
            <a:off x="3451684" y="1600200"/>
            <a:ext cx="5288631" cy="3916363"/>
          </a:xfrm>
          <a:prstGeom prst="rect">
            <a:avLst/>
          </a:prstGeom>
        </p:spPr>
      </p:pic>
      <p:sp>
        <p:nvSpPr>
          <p:cNvPr id="4" name="Date Placeholder 3">
            <a:extLst>
              <a:ext uri="{FF2B5EF4-FFF2-40B4-BE49-F238E27FC236}">
                <a16:creationId xmlns:a16="http://schemas.microsoft.com/office/drawing/2014/main" id="{7358CB01-D216-44E5-7997-2B2801A54BF4}"/>
              </a:ext>
            </a:extLst>
          </p:cNvPr>
          <p:cNvSpPr>
            <a:spLocks noGrp="1"/>
          </p:cNvSpPr>
          <p:nvPr>
            <p:ph type="dt" sz="half" idx="10"/>
          </p:nvPr>
        </p:nvSpPr>
        <p:spPr/>
        <p:txBody>
          <a:bodyPr/>
          <a:lstStyle/>
          <a:p>
            <a:pPr>
              <a:defRPr/>
            </a:pPr>
            <a:fld id="{486AC34E-3327-478B-AA98-02919358A10D}" type="datetime1">
              <a:rPr lang="en-GB" altLang="en-US" smtClean="0"/>
              <a:pPr>
                <a:defRPr/>
              </a:pPr>
              <a:t>06/06/2025</a:t>
            </a:fld>
            <a:endParaRPr lang="en-GB" altLang="en-US" dirty="0"/>
          </a:p>
        </p:txBody>
      </p:sp>
      <p:sp>
        <p:nvSpPr>
          <p:cNvPr id="5" name="Slide Number Placeholder 4">
            <a:extLst>
              <a:ext uri="{FF2B5EF4-FFF2-40B4-BE49-F238E27FC236}">
                <a16:creationId xmlns:a16="http://schemas.microsoft.com/office/drawing/2014/main" id="{FEF044CE-10EE-29F2-C7CC-F6173C42ECA7}"/>
              </a:ext>
            </a:extLst>
          </p:cNvPr>
          <p:cNvSpPr>
            <a:spLocks noGrp="1"/>
          </p:cNvSpPr>
          <p:nvPr>
            <p:ph type="sldNum" sz="quarter" idx="12"/>
          </p:nvPr>
        </p:nvSpPr>
        <p:spPr/>
        <p:txBody>
          <a:bodyPr/>
          <a:lstStyle/>
          <a:p>
            <a:pPr>
              <a:defRPr/>
            </a:pPr>
            <a:fld id="{9EECDDA5-5E0B-4B0B-9390-47B030622544}" type="slidenum">
              <a:rPr lang="en-GB" altLang="en-US" smtClean="0"/>
              <a:pPr>
                <a:defRPr/>
              </a:pPr>
              <a:t>22</a:t>
            </a:fld>
            <a:endParaRPr lang="en-GB" altLang="en-US"/>
          </a:p>
        </p:txBody>
      </p:sp>
    </p:spTree>
    <p:extLst>
      <p:ext uri="{BB962C8B-B14F-4D97-AF65-F5344CB8AC3E}">
        <p14:creationId xmlns:p14="http://schemas.microsoft.com/office/powerpoint/2010/main" val="1387109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FF58-7FA7-49F4-A294-74069A3E51E0}"/>
              </a:ext>
            </a:extLst>
          </p:cNvPr>
          <p:cNvSpPr>
            <a:spLocks noGrp="1"/>
          </p:cNvSpPr>
          <p:nvPr>
            <p:ph type="title"/>
          </p:nvPr>
        </p:nvSpPr>
        <p:spPr>
          <a:xfrm>
            <a:off x="1981200" y="0"/>
            <a:ext cx="8229600" cy="1143000"/>
          </a:xfrm>
        </p:spPr>
        <p:txBody>
          <a:bodyPr/>
          <a:lstStyle/>
          <a:p>
            <a:pPr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3984E06-DE77-454F-B3A2-E1FFB82BC176}"/>
              </a:ext>
            </a:extLst>
          </p:cNvPr>
          <p:cNvSpPr>
            <a:spLocks noGrp="1"/>
          </p:cNvSpPr>
          <p:nvPr>
            <p:ph idx="1"/>
          </p:nvPr>
        </p:nvSpPr>
        <p:spPr>
          <a:xfrm>
            <a:off x="1316946" y="1399032"/>
            <a:ext cx="8747550" cy="4659970"/>
          </a:xfrm>
        </p:spPr>
        <p:txBody>
          <a:bodyPr>
            <a:noAutofit/>
          </a:bodyPr>
          <a:lstStyle/>
          <a:p>
            <a:r>
              <a:rPr lang="en-GB" sz="1800" dirty="0">
                <a:latin typeface="Calibri" panose="020F0502020204030204" pitchFamily="34" charset="0"/>
                <a:cs typeface="Calibri" panose="020F0502020204030204" pitchFamily="34" charset="0"/>
              </a:rPr>
              <a:t>Camillo, C.A. (2018). Comparative Healthcare Systems. In: </a:t>
            </a:r>
            <a:r>
              <a:rPr lang="en-GB" sz="1800" dirty="0" err="1">
                <a:latin typeface="Calibri" panose="020F0502020204030204" pitchFamily="34" charset="0"/>
                <a:cs typeface="Calibri" panose="020F0502020204030204" pitchFamily="34" charset="0"/>
              </a:rPr>
              <a:t>Farazmand</a:t>
            </a:r>
            <a:r>
              <a:rPr lang="en-GB" sz="1800" dirty="0">
                <a:latin typeface="Calibri" panose="020F0502020204030204" pitchFamily="34" charset="0"/>
                <a:cs typeface="Calibri" panose="020F0502020204030204" pitchFamily="34" charset="0"/>
              </a:rPr>
              <a:t>, A. (eds) Global </a:t>
            </a:r>
            <a:r>
              <a:rPr lang="en-GB" sz="1800" dirty="0" err="1">
                <a:latin typeface="Calibri" panose="020F0502020204030204" pitchFamily="34" charset="0"/>
                <a:cs typeface="Calibri" panose="020F0502020204030204" pitchFamily="34" charset="0"/>
              </a:rPr>
              <a:t>Encyclopedia</a:t>
            </a:r>
            <a:r>
              <a:rPr lang="en-GB" sz="1800" dirty="0">
                <a:latin typeface="Calibri" panose="020F0502020204030204" pitchFamily="34" charset="0"/>
                <a:cs typeface="Calibri" panose="020F0502020204030204" pitchFamily="34" charset="0"/>
              </a:rPr>
              <a:t> of Public Administration, Public Policy, and Governance. Springer, Cham. https://doi.org/10.1007/978-3-319-20928-9_3128.</a:t>
            </a:r>
          </a:p>
          <a:p>
            <a:r>
              <a:rPr lang="en-GB" sz="1800" dirty="0" err="1">
                <a:latin typeface="Calibri" panose="020F0502020204030204" pitchFamily="34" charset="0"/>
                <a:cs typeface="Calibri" panose="020F0502020204030204" pitchFamily="34" charset="0"/>
              </a:rPr>
              <a:t>Ettorchi</a:t>
            </a:r>
            <a:r>
              <a:rPr lang="en-GB" sz="1800" dirty="0">
                <a:latin typeface="Calibri" panose="020F0502020204030204" pitchFamily="34" charset="0"/>
                <a:cs typeface="Calibri" panose="020F0502020204030204" pitchFamily="34" charset="0"/>
              </a:rPr>
              <a:t>-Tardy, A., </a:t>
            </a:r>
            <a:r>
              <a:rPr lang="en-GB" sz="1800" dirty="0" err="1">
                <a:latin typeface="Calibri" panose="020F0502020204030204" pitchFamily="34" charset="0"/>
                <a:cs typeface="Calibri" panose="020F0502020204030204" pitchFamily="34" charset="0"/>
              </a:rPr>
              <a:t>Levif</a:t>
            </a:r>
            <a:r>
              <a:rPr lang="en-GB" sz="1800" dirty="0">
                <a:latin typeface="Calibri" panose="020F0502020204030204" pitchFamily="34" charset="0"/>
                <a:cs typeface="Calibri" panose="020F0502020204030204" pitchFamily="34" charset="0"/>
              </a:rPr>
              <a:t>, M., Michel, P. (2012). Benchmarking: a method for continuous quality improvement in health. </a:t>
            </a:r>
            <a:r>
              <a:rPr lang="en-GB" sz="1800" dirty="0" err="1">
                <a:latin typeface="Calibri" panose="020F0502020204030204" pitchFamily="34" charset="0"/>
                <a:cs typeface="Calibri" panose="020F0502020204030204" pitchFamily="34" charset="0"/>
              </a:rPr>
              <a:t>Healthc</a:t>
            </a:r>
            <a:r>
              <a:rPr lang="en-GB" sz="1800" dirty="0">
                <a:latin typeface="Calibri" panose="020F0502020204030204" pitchFamily="34" charset="0"/>
                <a:cs typeface="Calibri" panose="020F0502020204030204" pitchFamily="34" charset="0"/>
              </a:rPr>
              <a:t> Policy. 7(4):e101-19</a:t>
            </a:r>
          </a:p>
          <a:p>
            <a:r>
              <a:rPr lang="en-GB" sz="1800" dirty="0">
                <a:latin typeface="Calibri" panose="020F0502020204030204" pitchFamily="34" charset="0"/>
                <a:cs typeface="Calibri" panose="020F0502020204030204" pitchFamily="34" charset="0"/>
              </a:rPr>
              <a:t>Murray, C. J., </a:t>
            </a:r>
            <a:r>
              <a:rPr lang="en-GB" sz="1800" dirty="0" err="1">
                <a:latin typeface="Calibri" panose="020F0502020204030204" pitchFamily="34" charset="0"/>
                <a:cs typeface="Calibri" panose="020F0502020204030204" pitchFamily="34" charset="0"/>
              </a:rPr>
              <a:t>Frenk</a:t>
            </a:r>
            <a:r>
              <a:rPr lang="en-GB" sz="1800" dirty="0">
                <a:latin typeface="Calibri" panose="020F0502020204030204" pitchFamily="34" charset="0"/>
                <a:cs typeface="Calibri" panose="020F0502020204030204" pitchFamily="34" charset="0"/>
              </a:rPr>
              <a:t>, J. A. (2000). A framework for assessing the performance of health systems. Bull World Health Organ. 78(6):717-31. </a:t>
            </a:r>
          </a:p>
          <a:p>
            <a:r>
              <a:rPr lang="en-GB" sz="1800" dirty="0" err="1">
                <a:latin typeface="Calibri" panose="020F0502020204030204" pitchFamily="34" charset="0"/>
                <a:cs typeface="Calibri" panose="020F0502020204030204" pitchFamily="34" charset="0"/>
              </a:rPr>
              <a:t>Papanicolas</a:t>
            </a:r>
            <a:r>
              <a:rPr lang="en-GB" sz="1800" dirty="0">
                <a:latin typeface="Calibri" panose="020F0502020204030204" pitchFamily="34" charset="0"/>
                <a:cs typeface="Calibri" panose="020F0502020204030204" pitchFamily="34" charset="0"/>
              </a:rPr>
              <a:t>, I., Rajan, D., </a:t>
            </a:r>
            <a:r>
              <a:rPr lang="en-GB" sz="1800" dirty="0" err="1">
                <a:latin typeface="Calibri" panose="020F0502020204030204" pitchFamily="34" charset="0"/>
                <a:cs typeface="Calibri" panose="020F0502020204030204" pitchFamily="34" charset="0"/>
              </a:rPr>
              <a:t>Karanikolos</a:t>
            </a:r>
            <a:r>
              <a:rPr lang="en-GB" sz="1800" dirty="0">
                <a:latin typeface="Calibri" panose="020F0502020204030204" pitchFamily="34" charset="0"/>
                <a:cs typeface="Calibri" panose="020F0502020204030204" pitchFamily="34" charset="0"/>
              </a:rPr>
              <a:t>, M., </a:t>
            </a:r>
            <a:r>
              <a:rPr lang="en-GB" sz="1800" dirty="0" err="1">
                <a:latin typeface="Calibri" panose="020F0502020204030204" pitchFamily="34" charset="0"/>
                <a:cs typeface="Calibri" panose="020F0502020204030204" pitchFamily="34" charset="0"/>
              </a:rPr>
              <a:t>Soucat</a:t>
            </a:r>
            <a:r>
              <a:rPr lang="en-GB" sz="1800" dirty="0">
                <a:latin typeface="Calibri" panose="020F0502020204030204" pitchFamily="34" charset="0"/>
                <a:cs typeface="Calibri" panose="020F0502020204030204" pitchFamily="34" charset="0"/>
              </a:rPr>
              <a:t>, A., </a:t>
            </a:r>
            <a:r>
              <a:rPr lang="en-GB" sz="1800" dirty="0" err="1">
                <a:latin typeface="Calibri" panose="020F0502020204030204" pitchFamily="34" charset="0"/>
                <a:cs typeface="Calibri" panose="020F0502020204030204" pitchFamily="34" charset="0"/>
              </a:rPr>
              <a:t>Figueras</a:t>
            </a:r>
            <a:r>
              <a:rPr lang="en-GB" sz="1800" dirty="0">
                <a:latin typeface="Calibri" panose="020F0502020204030204" pitchFamily="34" charset="0"/>
                <a:cs typeface="Calibri" panose="020F0502020204030204" pitchFamily="34" charset="0"/>
              </a:rPr>
              <a:t>, J. (2022). Health system performance assessment: a framework for policy analysis. Geneva: World Health Organization; 2022 (Health Policy Series, No. 57). Licence: CC BY-NC-SA 3.0 IGO.</a:t>
            </a:r>
          </a:p>
          <a:p>
            <a:r>
              <a:rPr lang="en-GB" sz="1800" dirty="0">
                <a:latin typeface="Calibri" panose="020F0502020204030204" pitchFamily="34" charset="0"/>
                <a:cs typeface="Calibri" panose="020F0502020204030204" pitchFamily="34" charset="0"/>
              </a:rPr>
              <a:t>Rodrigues, K.V., Almeida, P. F., Fausto, M. C. (2021). Informal and popular healthcare subsystems in a remote rural municipality in the Brazilian Amazon region. Rural and Remote Health. 21(3).1-11. https://doi.org/10.22605/RRH656</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4" name="Slide Number Placeholder 3">
            <a:extLst>
              <a:ext uri="{FF2B5EF4-FFF2-40B4-BE49-F238E27FC236}">
                <a16:creationId xmlns:a16="http://schemas.microsoft.com/office/drawing/2014/main" id="{C4CA5B17-8FC8-411B-A551-34AA1B03558A}"/>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12084260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52</TotalTime>
  <Words>1945</Words>
  <Application>Microsoft Office PowerPoint</Application>
  <PresentationFormat>Widescreen</PresentationFormat>
  <Paragraphs>157</Paragraphs>
  <Slides>23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Arial</vt:lpstr>
      <vt:lpstr>Calibri</vt:lpstr>
      <vt:lpstr>Montserrat</vt:lpstr>
      <vt:lpstr>Myriad Pro</vt:lpstr>
      <vt:lpstr>Wingdings</vt:lpstr>
      <vt:lpstr>20140311PresentationUWTSDTemplate</vt:lpstr>
      <vt:lpstr>  Health Care System Organisation and Leadership      </vt:lpstr>
      <vt:lpstr>Aims of the session</vt:lpstr>
      <vt:lpstr>What is a health system and how does it work? Transforming Health Systems, Episode 1 .</vt:lpstr>
      <vt:lpstr>Introduction  Health System Appraisal Tools (HSA)</vt:lpstr>
      <vt:lpstr>International Comparisons of Healthcare Systems (1)</vt:lpstr>
      <vt:lpstr>International comparisons of Healthcare Systems (2)</vt:lpstr>
      <vt:lpstr>Benchmarking in Healthcare Systems</vt:lpstr>
      <vt:lpstr>Comparative Healthcare Systems Approach</vt:lpstr>
      <vt:lpstr>The Health Systems Performance Assessment Framework for Universal Health Coverage (HSPA UHC) (2022)</vt:lpstr>
      <vt:lpstr>Starting Point for a Health Systems Performance Appraisal</vt:lpstr>
      <vt:lpstr>Whole class discussion</vt:lpstr>
      <vt:lpstr>Evaluation of Healthcare Sub-systems</vt:lpstr>
      <vt:lpstr>Challenges Associated With Healthcare Systems Performance Assessment.</vt:lpstr>
      <vt:lpstr>Challenges for measuring Healthcare Systems performance</vt:lpstr>
      <vt:lpstr>Performance Indicators in Health</vt:lpstr>
      <vt:lpstr>Performance Measures in Health</vt:lpstr>
      <vt:lpstr>Seminar Session</vt:lpstr>
      <vt:lpstr>Seminar Activity</vt:lpstr>
      <vt:lpstr>CASE STUDY CHALLENGE</vt:lpstr>
      <vt:lpstr>Assignment Overview</vt:lpstr>
      <vt:lpstr>What did I learn today?</vt:lpstr>
      <vt:lpstr>Questions</vt:lpstr>
      <vt:lpstr>References</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Christopher Mafuva</cp:lastModifiedBy>
  <cp:revision>50</cp:revision>
  <dcterms:created xsi:type="dcterms:W3CDTF">2022-03-09T05:40:11Z</dcterms:created>
  <dcterms:modified xsi:type="dcterms:W3CDTF">2025-06-06T11:33:10Z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2025-06-06T10:40:24Z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0541da29-027a-42f9-9ca7-8198611d8653</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