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545" r:id="rId2"/>
    <p:sldId id="257" r:id="rId3"/>
    <p:sldId id="258" r:id="rId4"/>
    <p:sldId id="263" r:id="rId5"/>
    <p:sldId id="260" r:id="rId6"/>
    <p:sldId id="259" r:id="rId7"/>
    <p:sldId id="262" r:id="rId8"/>
    <p:sldId id="261"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00" autoAdjust="0"/>
    <p:restoredTop sz="94660"/>
  </p:normalViewPr>
  <p:slideViewPr>
    <p:cSldViewPr snapToGrid="0">
      <p:cViewPr varScale="1">
        <p:scale>
          <a:sx n="93" d="100"/>
          <a:sy n="93" d="100"/>
        </p:scale>
        <p:origin x="92" y="1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31/01/2026</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406566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31/01/2026</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0258551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31/01/2026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573493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31/01/2026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3364675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31/01/2026</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5879342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31/01/2026</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5532768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31/01/2026</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177393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31/01/2026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4316570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31/01/2026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01367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31/01/2026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6701488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31/01/2026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2101848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31/01/2026</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14647758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90180" y="1816961"/>
            <a:ext cx="10363200" cy="1470025"/>
          </a:xfrm>
        </p:spPr>
        <p:txBody>
          <a:bodyPr>
            <a:normAutofit fontScale="90000"/>
          </a:bodyPr>
          <a:lstStyle/>
          <a:p>
            <a:r>
              <a:rPr lang="en-GB" dirty="0"/>
              <a:t>Assignment 2</a:t>
            </a:r>
            <a:br>
              <a:rPr lang="en-GB" dirty="0"/>
            </a:br>
            <a:r>
              <a:rPr lang="en-GB" dirty="0"/>
              <a:t> Report Guidelines</a:t>
            </a:r>
            <a:br>
              <a:rPr lang="en-GB" dirty="0"/>
            </a:br>
            <a:br>
              <a:rPr lang="en-GB" dirty="0"/>
            </a:br>
            <a:r>
              <a:rPr lang="en-GB" sz="3900" dirty="0">
                <a:solidFill>
                  <a:schemeClr val="bg2">
                    <a:lumMod val="90000"/>
                  </a:schemeClr>
                </a:solidFill>
              </a:rPr>
              <a:t>LCHS7006</a:t>
            </a:r>
            <a:br>
              <a:rPr lang="en-GB" dirty="0"/>
            </a:br>
            <a:endParaRPr lang="en-GB" dirty="0"/>
          </a:p>
        </p:txBody>
      </p:sp>
    </p:spTree>
    <p:extLst>
      <p:ext uri="{BB962C8B-B14F-4D97-AF65-F5344CB8AC3E}">
        <p14:creationId xmlns:p14="http://schemas.microsoft.com/office/powerpoint/2010/main" val="33261725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a:t>INTRODUCTION</a:t>
            </a:r>
            <a:br>
              <a:rPr lang="en-GB" dirty="0"/>
            </a:br>
            <a:r>
              <a:rPr lang="en-GB" dirty="0"/>
              <a:t>(500 Words)</a:t>
            </a:r>
          </a:p>
        </p:txBody>
      </p:sp>
      <p:sp>
        <p:nvSpPr>
          <p:cNvPr id="3" name="Content Placeholder 2"/>
          <p:cNvSpPr>
            <a:spLocks noGrp="1"/>
          </p:cNvSpPr>
          <p:nvPr>
            <p:ph idx="1"/>
          </p:nvPr>
        </p:nvSpPr>
        <p:spPr/>
        <p:txBody>
          <a:bodyPr>
            <a:normAutofit lnSpcReduction="10000"/>
          </a:bodyPr>
          <a:lstStyle/>
          <a:p>
            <a:r>
              <a:rPr lang="en-GB" dirty="0"/>
              <a:t>Define quality from a healthcare perspective.</a:t>
            </a:r>
          </a:p>
          <a:p>
            <a:r>
              <a:rPr lang="en-GB" dirty="0"/>
              <a:t>Explain the concept of quality assurance and explain the importance of continuous quality improvement in public health and social care.</a:t>
            </a:r>
          </a:p>
          <a:p>
            <a:r>
              <a:rPr lang="en-GB" dirty="0"/>
              <a:t>Outline the work based issue healthcare problem/issue you will be focusing on.</a:t>
            </a:r>
          </a:p>
          <a:p>
            <a:r>
              <a:rPr lang="en-GB" dirty="0"/>
              <a:t>If you do not work in a care home you can reflect on a case study or healthcare related documentary</a:t>
            </a:r>
          </a:p>
        </p:txBody>
      </p:sp>
    </p:spTree>
    <p:extLst>
      <p:ext uri="{BB962C8B-B14F-4D97-AF65-F5344CB8AC3E}">
        <p14:creationId xmlns:p14="http://schemas.microsoft.com/office/powerpoint/2010/main" val="24605828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a:t>Main Body</a:t>
            </a:r>
            <a:br>
              <a:rPr lang="en-GB" dirty="0"/>
            </a:br>
            <a:r>
              <a:rPr lang="en-GB" dirty="0"/>
              <a:t>(1800 Words)</a:t>
            </a:r>
          </a:p>
        </p:txBody>
      </p:sp>
      <p:sp>
        <p:nvSpPr>
          <p:cNvPr id="3" name="Content Placeholder 2"/>
          <p:cNvSpPr>
            <a:spLocks noGrp="1"/>
          </p:cNvSpPr>
          <p:nvPr>
            <p:ph idx="1"/>
          </p:nvPr>
        </p:nvSpPr>
        <p:spPr/>
        <p:txBody>
          <a:bodyPr/>
          <a:lstStyle/>
          <a:p>
            <a:r>
              <a:rPr lang="en-GB" dirty="0"/>
              <a:t>This section must  have a number of sections which depict the chosen frameworks supported by literature.</a:t>
            </a:r>
          </a:p>
        </p:txBody>
      </p:sp>
    </p:spTree>
    <p:extLst>
      <p:ext uri="{BB962C8B-B14F-4D97-AF65-F5344CB8AC3E}">
        <p14:creationId xmlns:p14="http://schemas.microsoft.com/office/powerpoint/2010/main" val="19610399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OVERVIEW OF CONTINUOUS QUALITY IMPROVEMENT</a:t>
            </a:r>
          </a:p>
        </p:txBody>
      </p:sp>
      <p:sp>
        <p:nvSpPr>
          <p:cNvPr id="3" name="Content Placeholder 2"/>
          <p:cNvSpPr>
            <a:spLocks noGrp="1"/>
          </p:cNvSpPr>
          <p:nvPr>
            <p:ph idx="1"/>
          </p:nvPr>
        </p:nvSpPr>
        <p:spPr/>
        <p:txBody>
          <a:bodyPr>
            <a:normAutofit fontScale="92500" lnSpcReduction="10000"/>
          </a:bodyPr>
          <a:lstStyle/>
          <a:p>
            <a:r>
              <a:rPr lang="en-GB" dirty="0"/>
              <a:t>Overview of the importance of quality improvement in the context of the identified problem/issue. Support with literature to demonstrate the extent of the problem.</a:t>
            </a:r>
          </a:p>
          <a:p>
            <a:r>
              <a:rPr lang="en-GB" dirty="0"/>
              <a:t>Outline the challenges associated with addressing this problem. Here you should demonstrate that you have engaged with wider literature on the scope of the problem.</a:t>
            </a:r>
          </a:p>
          <a:p>
            <a:r>
              <a:rPr lang="en-GB" dirty="0"/>
              <a:t>This background which sets the context of the problem is an important section.</a:t>
            </a:r>
          </a:p>
          <a:p>
            <a:pPr marL="0" indent="0">
              <a:buNone/>
            </a:pPr>
            <a:endParaRPr lang="en-GB" dirty="0"/>
          </a:p>
        </p:txBody>
      </p:sp>
    </p:spTree>
    <p:extLst>
      <p:ext uri="{BB962C8B-B14F-4D97-AF65-F5344CB8AC3E}">
        <p14:creationId xmlns:p14="http://schemas.microsoft.com/office/powerpoint/2010/main" val="10325974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SWISS CHEESE MODEL</a:t>
            </a:r>
          </a:p>
        </p:txBody>
      </p:sp>
      <p:sp>
        <p:nvSpPr>
          <p:cNvPr id="3" name="Content Placeholder 2"/>
          <p:cNvSpPr>
            <a:spLocks noGrp="1"/>
          </p:cNvSpPr>
          <p:nvPr>
            <p:ph idx="1"/>
          </p:nvPr>
        </p:nvSpPr>
        <p:spPr/>
        <p:txBody>
          <a:bodyPr/>
          <a:lstStyle/>
          <a:p>
            <a:r>
              <a:rPr lang="en-GB" dirty="0"/>
              <a:t>Explain the fundamental principles of the Swiss Cheese model and its application to your case study. Here you have to demonstrate an understanding of the fact that for a system to fail, a number of systems would not be full proof.</a:t>
            </a:r>
          </a:p>
          <a:p>
            <a:r>
              <a:rPr lang="en-GB" dirty="0"/>
              <a:t>You should evidence that you have read wider sources</a:t>
            </a:r>
          </a:p>
        </p:txBody>
      </p:sp>
    </p:spTree>
    <p:extLst>
      <p:ext uri="{BB962C8B-B14F-4D97-AF65-F5344CB8AC3E}">
        <p14:creationId xmlns:p14="http://schemas.microsoft.com/office/powerpoint/2010/main" val="2819596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7723" y="-130716"/>
            <a:ext cx="10972800" cy="1143000"/>
          </a:xfrm>
        </p:spPr>
        <p:txBody>
          <a:bodyPr/>
          <a:lstStyle/>
          <a:p>
            <a:r>
              <a:rPr lang="en-GB" dirty="0"/>
              <a:t>IDENTIFYING THE ROOT CAUSE</a:t>
            </a:r>
          </a:p>
        </p:txBody>
      </p:sp>
      <p:sp>
        <p:nvSpPr>
          <p:cNvPr id="3" name="Content Placeholder 2"/>
          <p:cNvSpPr>
            <a:spLocks noGrp="1"/>
          </p:cNvSpPr>
          <p:nvPr>
            <p:ph idx="1"/>
          </p:nvPr>
        </p:nvSpPr>
        <p:spPr>
          <a:xfrm>
            <a:off x="468659" y="1480089"/>
            <a:ext cx="11543440" cy="5075695"/>
          </a:xfrm>
        </p:spPr>
        <p:txBody>
          <a:bodyPr>
            <a:normAutofit/>
          </a:bodyPr>
          <a:lstStyle/>
          <a:p>
            <a:r>
              <a:rPr lang="en-GB" sz="2500" dirty="0"/>
              <a:t>Define and explain the concept of root cause analysis.</a:t>
            </a:r>
          </a:p>
          <a:p>
            <a:r>
              <a:rPr lang="en-GB" sz="2500" dirty="0"/>
              <a:t>Choose any ONE of the root causes tools covered in the lectures and apply it to your problem area.</a:t>
            </a:r>
          </a:p>
          <a:p>
            <a:r>
              <a:rPr lang="en-GB" sz="2500" dirty="0"/>
              <a:t>Ideally the simple fishbone diagram/approach would be more ideal because  This version doesn’t have any predetermined categories, so it is the most flexible. Rather than starting with the method, materials, etc. the team starts by thinking of their own categories. It leaves everything open to be specific to the topic at hand. That means any team could use it for any reason.</a:t>
            </a:r>
          </a:p>
          <a:p>
            <a:endParaRPr lang="en-GB" sz="2500" dirty="0"/>
          </a:p>
        </p:txBody>
      </p:sp>
      <p:pic>
        <p:nvPicPr>
          <p:cNvPr id="4" name="Picture 2">
            <a:extLst>
              <a:ext uri="{FF2B5EF4-FFF2-40B4-BE49-F238E27FC236}">
                <a16:creationId xmlns:a16="http://schemas.microsoft.com/office/drawing/2014/main" id="{CE6B005E-014B-53E6-FDE2-CA4203BDD98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403600" y="4642797"/>
            <a:ext cx="5384800" cy="1912987"/>
          </a:xfrm>
          <a:prstGeom prst="rect">
            <a:avLst/>
          </a:prstGeom>
          <a:solidFill>
            <a:srgbClr val="FFFFFF"/>
          </a:solidFill>
        </p:spPr>
      </p:pic>
    </p:spTree>
    <p:extLst>
      <p:ext uri="{BB962C8B-B14F-4D97-AF65-F5344CB8AC3E}">
        <p14:creationId xmlns:p14="http://schemas.microsoft.com/office/powerpoint/2010/main" val="9888483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prstClr val="black">
                    <a:lumMod val="85000"/>
                    <a:lumOff val="15000"/>
                  </a:prstClr>
                </a:solidFill>
              </a:rPr>
              <a:t>IDENTIFYING THE ROOT CAUSE</a:t>
            </a:r>
            <a:endParaRPr lang="en-GB" dirty="0"/>
          </a:p>
        </p:txBody>
      </p:sp>
      <p:sp>
        <p:nvSpPr>
          <p:cNvPr id="3" name="Content Placeholder 2"/>
          <p:cNvSpPr>
            <a:spLocks noGrp="1"/>
          </p:cNvSpPr>
          <p:nvPr>
            <p:ph idx="1"/>
          </p:nvPr>
        </p:nvSpPr>
        <p:spPr/>
        <p:txBody>
          <a:bodyPr>
            <a:normAutofit lnSpcReduction="10000"/>
          </a:bodyPr>
          <a:lstStyle/>
          <a:p>
            <a:r>
              <a:rPr lang="en-GB" dirty="0"/>
              <a:t>Ensure that you support all your points with contemporary literature sources.</a:t>
            </a:r>
          </a:p>
          <a:p>
            <a:r>
              <a:rPr lang="en-GB" dirty="0"/>
              <a:t>For example when you mention teamwork as an issue, reflect on literature which highlights the importance of teamwork in public health and social care practice.</a:t>
            </a:r>
          </a:p>
          <a:p>
            <a:r>
              <a:rPr lang="en-GB" dirty="0"/>
              <a:t>If you outline communication skills then discuss cite literature demonstrating that communication is an important tool in healthcare.</a:t>
            </a:r>
          </a:p>
        </p:txBody>
      </p:sp>
    </p:spTree>
    <p:extLst>
      <p:ext uri="{BB962C8B-B14F-4D97-AF65-F5344CB8AC3E}">
        <p14:creationId xmlns:p14="http://schemas.microsoft.com/office/powerpoint/2010/main" val="23288170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a:t>REFLECT ON AUGMENTING YOUR FISH BONE WITH THE 5Y’s FRAMEWORK</a:t>
            </a:r>
          </a:p>
        </p:txBody>
      </p:sp>
      <p:sp>
        <p:nvSpPr>
          <p:cNvPr id="3" name="Content Placeholder 2"/>
          <p:cNvSpPr>
            <a:spLocks noGrp="1"/>
          </p:cNvSpPr>
          <p:nvPr>
            <p:ph idx="1"/>
          </p:nvPr>
        </p:nvSpPr>
        <p:spPr/>
        <p:txBody>
          <a:bodyPr/>
          <a:lstStyle/>
          <a:p>
            <a:r>
              <a:rPr lang="en-GB" dirty="0"/>
              <a:t>Demonstrate an engagement with literature explaining why the 5Y’s framework is an important tool for evaluating your case study.</a:t>
            </a:r>
          </a:p>
          <a:p>
            <a:r>
              <a:rPr lang="en-GB" dirty="0"/>
              <a:t>Outline the questions you would ask with the aid of supporting literature.</a:t>
            </a:r>
          </a:p>
          <a:p>
            <a:r>
              <a:rPr lang="en-GB" dirty="0"/>
              <a:t>The questions and answers posed must demonstrate the root causes of the problem.</a:t>
            </a:r>
          </a:p>
        </p:txBody>
      </p:sp>
    </p:spTree>
    <p:extLst>
      <p:ext uri="{BB962C8B-B14F-4D97-AF65-F5344CB8AC3E}">
        <p14:creationId xmlns:p14="http://schemas.microsoft.com/office/powerpoint/2010/main" val="37420482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EAE6B-E952-C831-F03A-60C11E1B720F}"/>
              </a:ext>
            </a:extLst>
          </p:cNvPr>
          <p:cNvSpPr>
            <a:spLocks noGrp="1"/>
          </p:cNvSpPr>
          <p:nvPr>
            <p:ph type="title"/>
          </p:nvPr>
        </p:nvSpPr>
        <p:spPr/>
        <p:txBody>
          <a:bodyPr>
            <a:normAutofit fontScale="90000"/>
          </a:bodyPr>
          <a:lstStyle/>
          <a:p>
            <a:pPr algn="ctr"/>
            <a:r>
              <a:rPr lang="en-US" dirty="0"/>
              <a:t>RECOMMENDATIONS</a:t>
            </a:r>
            <a:br>
              <a:rPr lang="en-US" dirty="0"/>
            </a:br>
            <a:r>
              <a:rPr lang="en-US" dirty="0"/>
              <a:t>(400 Words)</a:t>
            </a:r>
            <a:endParaRPr lang="en-GB" dirty="0"/>
          </a:p>
        </p:txBody>
      </p:sp>
      <p:sp>
        <p:nvSpPr>
          <p:cNvPr id="3" name="Content Placeholder 2">
            <a:extLst>
              <a:ext uri="{FF2B5EF4-FFF2-40B4-BE49-F238E27FC236}">
                <a16:creationId xmlns:a16="http://schemas.microsoft.com/office/drawing/2014/main" id="{9ECD6208-ADBA-A82A-5F65-2EC0DCCBFB49}"/>
              </a:ext>
            </a:extLst>
          </p:cNvPr>
          <p:cNvSpPr>
            <a:spLocks noGrp="1"/>
          </p:cNvSpPr>
          <p:nvPr>
            <p:ph idx="1"/>
          </p:nvPr>
        </p:nvSpPr>
        <p:spPr/>
        <p:txBody>
          <a:bodyPr>
            <a:normAutofit fontScale="92500" lnSpcReduction="20000"/>
          </a:bodyPr>
          <a:lstStyle/>
          <a:p>
            <a:r>
              <a:rPr lang="en-US" dirty="0"/>
              <a:t>In this section you engage with appropriate literature on good practice and recommend appropriate actions and approaches for addressing the root cause/s of your problems.</a:t>
            </a:r>
          </a:p>
          <a:p>
            <a:r>
              <a:rPr lang="en-US" dirty="0"/>
              <a:t>You can also reflect on good practice from other players in the industry and recommend some feasible approaches to resolving the problem.</a:t>
            </a:r>
          </a:p>
          <a:p>
            <a:r>
              <a:rPr lang="en-US" dirty="0"/>
              <a:t>An inference to health care standards frameworks such as the CQC can inform remedial actions to be taken.</a:t>
            </a:r>
          </a:p>
          <a:p>
            <a:r>
              <a:rPr lang="en-US" dirty="0"/>
              <a:t>You may also bring in limited personal opinions.</a:t>
            </a:r>
            <a:endParaRPr lang="en-GB" dirty="0"/>
          </a:p>
        </p:txBody>
      </p:sp>
    </p:spTree>
    <p:extLst>
      <p:ext uri="{BB962C8B-B14F-4D97-AF65-F5344CB8AC3E}">
        <p14:creationId xmlns:p14="http://schemas.microsoft.com/office/powerpoint/2010/main" val="34084143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00256D-53AA-AA89-300B-48EE53BA911E}"/>
              </a:ext>
            </a:extLst>
          </p:cNvPr>
          <p:cNvSpPr>
            <a:spLocks noGrp="1"/>
          </p:cNvSpPr>
          <p:nvPr>
            <p:ph type="title"/>
          </p:nvPr>
        </p:nvSpPr>
        <p:spPr/>
        <p:txBody>
          <a:bodyPr>
            <a:normAutofit fontScale="90000"/>
          </a:bodyPr>
          <a:lstStyle/>
          <a:p>
            <a:pPr algn="ctr"/>
            <a:r>
              <a:rPr lang="en-US" dirty="0"/>
              <a:t>Conclusion</a:t>
            </a:r>
            <a:br>
              <a:rPr lang="en-US" dirty="0"/>
            </a:br>
            <a:r>
              <a:rPr lang="en-US" dirty="0"/>
              <a:t>(300 Words)</a:t>
            </a:r>
            <a:endParaRPr lang="en-GB" dirty="0"/>
          </a:p>
        </p:txBody>
      </p:sp>
      <p:sp>
        <p:nvSpPr>
          <p:cNvPr id="3" name="Content Placeholder 2">
            <a:extLst>
              <a:ext uri="{FF2B5EF4-FFF2-40B4-BE49-F238E27FC236}">
                <a16:creationId xmlns:a16="http://schemas.microsoft.com/office/drawing/2014/main" id="{44DC42EB-154A-0568-7E19-D06ACAA89796}"/>
              </a:ext>
            </a:extLst>
          </p:cNvPr>
          <p:cNvSpPr>
            <a:spLocks noGrp="1"/>
          </p:cNvSpPr>
          <p:nvPr>
            <p:ph idx="1"/>
          </p:nvPr>
        </p:nvSpPr>
        <p:spPr/>
        <p:txBody>
          <a:bodyPr/>
          <a:lstStyle/>
          <a:p>
            <a:r>
              <a:rPr lang="en-US" dirty="0"/>
              <a:t>This must be a succinct summary outlining the key points outlining the key points presented in your report.</a:t>
            </a:r>
          </a:p>
          <a:p>
            <a:r>
              <a:rPr lang="en-US" dirty="0"/>
              <a:t>You are not expected to provide in-text citations in the conclusion since you are summarizing points which have already been critically discussed.</a:t>
            </a:r>
            <a:endParaRPr lang="en-GB" dirty="0"/>
          </a:p>
        </p:txBody>
      </p:sp>
    </p:spTree>
    <p:extLst>
      <p:ext uri="{BB962C8B-B14F-4D97-AF65-F5344CB8AC3E}">
        <p14:creationId xmlns:p14="http://schemas.microsoft.com/office/powerpoint/2010/main" val="16448053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167144-CC90-31E1-47CD-8557A217E232}"/>
              </a:ext>
            </a:extLst>
          </p:cNvPr>
          <p:cNvSpPr>
            <a:spLocks noGrp="1"/>
          </p:cNvSpPr>
          <p:nvPr>
            <p:ph type="title"/>
          </p:nvPr>
        </p:nvSpPr>
        <p:spPr/>
        <p:txBody>
          <a:bodyPr/>
          <a:lstStyle/>
          <a:p>
            <a:r>
              <a:rPr lang="en-US" dirty="0"/>
              <a:t>Reference List</a:t>
            </a:r>
            <a:endParaRPr lang="en-GB" dirty="0"/>
          </a:p>
        </p:txBody>
      </p:sp>
      <p:sp>
        <p:nvSpPr>
          <p:cNvPr id="3" name="Content Placeholder 2">
            <a:extLst>
              <a:ext uri="{FF2B5EF4-FFF2-40B4-BE49-F238E27FC236}">
                <a16:creationId xmlns:a16="http://schemas.microsoft.com/office/drawing/2014/main" id="{AFA817EF-CD6F-3822-1BE5-569DEBE494D9}"/>
              </a:ext>
            </a:extLst>
          </p:cNvPr>
          <p:cNvSpPr>
            <a:spLocks noGrp="1"/>
          </p:cNvSpPr>
          <p:nvPr>
            <p:ph idx="1"/>
          </p:nvPr>
        </p:nvSpPr>
        <p:spPr/>
        <p:txBody>
          <a:bodyPr/>
          <a:lstStyle/>
          <a:p>
            <a:r>
              <a:rPr lang="en-US" dirty="0"/>
              <a:t>A comprehensive list of references using the Cite Them Right (Harvard) referencing.</a:t>
            </a:r>
            <a:endParaRPr lang="en-GB" dirty="0"/>
          </a:p>
        </p:txBody>
      </p:sp>
    </p:spTree>
    <p:extLst>
      <p:ext uri="{BB962C8B-B14F-4D97-AF65-F5344CB8AC3E}">
        <p14:creationId xmlns:p14="http://schemas.microsoft.com/office/powerpoint/2010/main" val="1676340477"/>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608</Words>
  <Application>Microsoft Office PowerPoint</Application>
  <PresentationFormat>Widescreen</PresentationFormat>
  <Paragraphs>37</Paragraphs>
  <Slides>11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vt:i4>
      </vt:variant>
    </vt:vector>
  </HeadingPairs>
  <TitlesOfParts>
    <vt:vector size="14" baseType="lpstr">
      <vt:lpstr>Myriad Pro</vt:lpstr>
      <vt:lpstr>Arial</vt:lpstr>
      <vt:lpstr>20140311PresentationUWTSDTemplate</vt:lpstr>
      <vt:lpstr>Assignment 2  Report Guidelines  LCHS7006 </vt:lpstr>
      <vt:lpstr>INTRODUCTION (500 Words)</vt:lpstr>
      <vt:lpstr>Main Body (1800 Words)</vt:lpstr>
      <vt:lpstr>OVERVIEW OF CONTINUOUS QUALITY IMPROVEMENT</vt:lpstr>
      <vt:lpstr>SWISS CHEESE MODEL</vt:lpstr>
      <vt:lpstr>IDENTIFYING THE ROOT CAUSE</vt:lpstr>
      <vt:lpstr>IDENTIFYING THE ROOT CAUSE</vt:lpstr>
      <vt:lpstr>REFLECT ON AUGMENTING YOUR FISH BONE WITH THE 5Y’s FRAMEWORK</vt:lpstr>
      <vt:lpstr>RECOMMENDATIONS (400 Words)</vt:lpstr>
      <vt:lpstr>Conclusion (300 Words)</vt:lpstr>
      <vt:lpstr>Reference List</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Diola Bijlhout</dc:creator>
  <cp:lastModifiedBy>Diola Bijlhout</cp:lastModifiedBy>
  <cp:revision>5</cp:revision>
  <dcterms:created xsi:type="dcterms:W3CDTF">2026-01-31T00:31:47Z</dcterms:created>
  <dcterms:modified xsi:type="dcterms:W3CDTF">2026-01-31T02:28:40Z</dcterms:modified>
</cp:coreProperties>
</file>