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3F22"/>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60"/>
  </p:normalViewPr>
  <p:slideViewPr>
    <p:cSldViewPr snapToGrid="0">
      <p:cViewPr>
        <p:scale>
          <a:sx n="91" d="100"/>
          <a:sy n="91" d="100"/>
        </p:scale>
        <p:origin x="86" y="-7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295C69-EE19-4407-B22C-F28EDB3780A4}"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3777665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295C69-EE19-4407-B22C-F28EDB3780A4}"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2563303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295C69-EE19-4407-B22C-F28EDB3780A4}"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2683767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295C69-EE19-4407-B22C-F28EDB3780A4}"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2959536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295C69-EE19-4407-B22C-F28EDB3780A4}" type="datetimeFigureOut">
              <a:rPr lang="en-GB" smtClean="0"/>
              <a:t>23/05/2023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569599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295C69-EE19-4407-B22C-F28EDB3780A4}" type="datetimeFigureOut">
              <a:rPr lang="en-GB" smtClean="0"/>
              <a:t>23/05/2023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1850837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95C69-EE19-4407-B22C-F28EDB3780A4}" type="datetimeFigureOut">
              <a:rPr lang="en-GB" smtClean="0"/>
              <a:t>23/05/2023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3941261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F295C69-EE19-4407-B22C-F28EDB3780A4}"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1979158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F295C69-EE19-4407-B22C-F28EDB3780A4}" type="datetimeFigureOut">
              <a:rPr lang="en-GB" smtClean="0"/>
              <a:t>23/05/2023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4114137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295C69-EE19-4407-B22C-F28EDB3780A4}"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1172647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295C69-EE19-4407-B22C-F28EDB3780A4}" type="datetimeFigureOut">
              <a:rPr lang="en-GB" smtClean="0"/>
              <a:t>23/05/2023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E4B00-BCDF-4025-83CA-FC5A8BAC699C}" type="slidenum">
              <a:rPr lang="en-GB" smtClean="0"/>
              <a:t>‹#›</a:t>
            </a:fld>
            <a:endParaRPr lang="en-GB"/>
          </a:p>
        </p:txBody>
      </p:sp>
    </p:spTree>
    <p:extLst>
      <p:ext uri="{BB962C8B-B14F-4D97-AF65-F5344CB8AC3E}">
        <p14:creationId xmlns:p14="http://schemas.microsoft.com/office/powerpoint/2010/main" val="583429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295C69-EE19-4407-B22C-F28EDB3780A4}" type="datetimeFigureOut">
              <a:rPr lang="en-GB" smtClean="0"/>
              <a:t>23/05/2023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9E4B00-BCDF-4025-83CA-FC5A8BAC699C}" type="slidenum">
              <a:rPr lang="en-GB" smtClean="0"/>
              <a:t>‹#›</a:t>
            </a:fld>
            <a:endParaRPr lang="en-GB"/>
          </a:p>
        </p:txBody>
      </p:sp>
    </p:spTree>
    <p:extLst>
      <p:ext uri="{BB962C8B-B14F-4D97-AF65-F5344CB8AC3E}">
        <p14:creationId xmlns:p14="http://schemas.microsoft.com/office/powerpoint/2010/main" val="1889347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0"/>
            <a:ext cx="12192000" cy="6858000"/>
          </a:xfrm>
          <a:solidFill>
            <a:srgbClr val="FF9966"/>
          </a:solidFill>
        </p:spPr>
        <p:txBody>
          <a:bodyPr/>
          <a:lstStyle/>
          <a:p>
            <a:r>
              <a:rPr lang="en-GB" dirty="0"/>
              <a:t> </a:t>
            </a:r>
          </a:p>
        </p:txBody>
      </p:sp>
      <p:sp>
        <p:nvSpPr>
          <p:cNvPr id="3" name="Subtitle 2"/>
          <p:cNvSpPr>
            <a:spLocks noGrp="1"/>
          </p:cNvSpPr>
          <p:nvPr>
            <p:ph type="subTitle" idx="1"/>
          </p:nvPr>
        </p:nvSpPr>
        <p:spPr>
          <a:xfrm>
            <a:off x="191069" y="121859"/>
            <a:ext cx="11846256" cy="1515872"/>
          </a:xfrm>
          <a:ln w="76200">
            <a:solidFill>
              <a:schemeClr val="accent2">
                <a:lumMod val="75000"/>
              </a:schemeClr>
            </a:solidFill>
          </a:ln>
        </p:spPr>
        <p:txBody>
          <a:bodyPr>
            <a:normAutofit fontScale="92500"/>
          </a:bodyPr>
          <a:lstStyle/>
          <a:p>
            <a:r>
              <a:rPr lang="en-GB" sz="4400" b="1" u="sng" dirty="0" err="1">
                <a:latin typeface="Arial Rounded MT Bold" panose="020F0704030504030204" pitchFamily="34" charset="0"/>
              </a:rPr>
              <a:t>Werbeplakat</a:t>
            </a:r>
            <a:r>
              <a:rPr lang="en-GB" sz="4400" b="1" u="sng" dirty="0">
                <a:latin typeface="Arial Rounded MT Bold" panose="020F0704030504030204" pitchFamily="34" charset="0"/>
              </a:rPr>
              <a:t> für </a:t>
            </a:r>
            <a:r>
              <a:rPr lang="en-GB" sz="4400" b="1" u="sng" dirty="0" err="1">
                <a:latin typeface="Arial Rounded MT Bold" panose="020F0704030504030204" pitchFamily="34" charset="0"/>
              </a:rPr>
              <a:t>Hotelveranstaltungen</a:t>
            </a:r>
            <a:endParaRPr lang="en-GB" sz="4400" b="1" u="sng" dirty="0">
              <a:latin typeface="Arial Rounded MT Bold" panose="020F0704030504030204" pitchFamily="34" charset="0"/>
            </a:endParaRPr>
          </a:p>
          <a:p>
            <a:r>
              <a:rPr lang="en-GB" sz="3600" b="1" i="1" u="sng" dirty="0" err="1">
                <a:latin typeface="Arial Rounded MT Bold" panose="020F0704030504030204" pitchFamily="34" charset="0"/>
              </a:rPr>
              <a:t>Veranstaltung</a:t>
            </a:r>
            <a:r>
              <a:rPr lang="en-GB" sz="3600" b="1" i="1" u="sng" dirty="0">
                <a:latin typeface="Arial Rounded MT Bold" panose="020F0704030504030204" pitchFamily="34" charset="0"/>
              </a:rPr>
              <a:t>: Sommer-</a:t>
            </a:r>
            <a:r>
              <a:rPr lang="en-GB" sz="3600" b="1" i="1" u="sng" dirty="0" err="1">
                <a:latin typeface="Arial Rounded MT Bold" panose="020F0704030504030204" pitchFamily="34" charset="0"/>
              </a:rPr>
              <a:t>Fluchtpaket</a:t>
            </a:r>
            <a:r>
              <a:rPr lang="en-GB" sz="3600" b="1" i="1" u="sng" dirty="0">
                <a:latin typeface="Arial Rounded MT Bold" panose="020F0704030504030204" pitchFamily="34" charset="0"/>
              </a:rPr>
              <a:t> </a:t>
            </a:r>
            <a:r>
              <a:rPr lang="en-GB" sz="3600" b="1" i="1" u="sng" dirty="0" err="1">
                <a:latin typeface="Arial Rounded MT Bold" panose="020F0704030504030204" pitchFamily="34" charset="0"/>
              </a:rPr>
              <a:t>im</a:t>
            </a:r>
            <a:r>
              <a:rPr lang="en-GB" sz="3600" b="1" i="1" u="sng" dirty="0">
                <a:latin typeface="Arial Rounded MT Bold" panose="020F0704030504030204" pitchFamily="34" charset="0"/>
              </a:rPr>
              <a:t> Serene Haven </a:t>
            </a:r>
          </a:p>
        </p:txBody>
      </p:sp>
      <p:sp>
        <p:nvSpPr>
          <p:cNvPr id="6" name="Frame 5"/>
          <p:cNvSpPr/>
          <p:nvPr/>
        </p:nvSpPr>
        <p:spPr>
          <a:xfrm>
            <a:off x="2843249" y="1771650"/>
            <a:ext cx="3300837" cy="1744413"/>
          </a:xfrm>
          <a:prstGeom prst="frame">
            <a:avLst/>
          </a:prstGeom>
          <a:solidFill>
            <a:srgbClr val="EE3F2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Frame 6"/>
          <p:cNvSpPr/>
          <p:nvPr/>
        </p:nvSpPr>
        <p:spPr>
          <a:xfrm>
            <a:off x="6169425" y="1756086"/>
            <a:ext cx="3917549" cy="2887352"/>
          </a:xfrm>
          <a:prstGeom prst="frame">
            <a:avLst>
              <a:gd name="adj1" fmla="val 6828"/>
            </a:avLst>
          </a:prstGeom>
          <a:solidFill>
            <a:srgbClr val="EE3F2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p:cNvSpPr txBox="1"/>
          <p:nvPr/>
        </p:nvSpPr>
        <p:spPr>
          <a:xfrm>
            <a:off x="2979266" y="2023921"/>
            <a:ext cx="2998454" cy="1323439"/>
          </a:xfrm>
          <a:prstGeom prst="rect">
            <a:avLst/>
          </a:prstGeom>
          <a:noFill/>
        </p:spPr>
        <p:txBody>
          <a:bodyPr wrap="square" rtlCol="0">
            <a:spAutoFit/>
          </a:bodyPr>
          <a:lstStyle/>
          <a:p>
            <a:pPr algn="ctr"/>
            <a:r>
              <a:rPr lang="de-DE" sz="1600" b="1" i="1" dirty="0"/>
              <a:t>Zimmer &amp; Angebote</a:t>
            </a:r>
          </a:p>
          <a:p>
            <a:r>
              <a:rPr lang="de-DE" sz="1600" b="1" i="1" dirty="0"/>
              <a:t>Einzelzimmer: 99 €  pro Nacht</a:t>
            </a:r>
          </a:p>
          <a:p>
            <a:r>
              <a:rPr lang="de-DE" sz="1600" b="1" i="1" dirty="0"/>
              <a:t>Doppelzimmer: 149 € pro Nacht</a:t>
            </a:r>
          </a:p>
          <a:p>
            <a:r>
              <a:rPr lang="de-DE" sz="1600" b="1" i="1" dirty="0"/>
              <a:t>Familienzimmer: 199 € pro Nacht (bis zu 4 Gäste)</a:t>
            </a:r>
            <a:endParaRPr lang="en-GB" sz="1600" dirty="0"/>
          </a:p>
        </p:txBody>
      </p:sp>
      <p:sp>
        <p:nvSpPr>
          <p:cNvPr id="9" name="TextBox 8"/>
          <p:cNvSpPr txBox="1"/>
          <p:nvPr/>
        </p:nvSpPr>
        <p:spPr>
          <a:xfrm>
            <a:off x="6362698" y="1961942"/>
            <a:ext cx="3559224" cy="2416046"/>
          </a:xfrm>
          <a:prstGeom prst="rect">
            <a:avLst/>
          </a:prstGeom>
          <a:noFill/>
        </p:spPr>
        <p:txBody>
          <a:bodyPr wrap="square" rtlCol="0">
            <a:spAutoFit/>
          </a:bodyPr>
          <a:lstStyle/>
          <a:p>
            <a:pPr algn="ctr"/>
            <a:r>
              <a:rPr lang="de-DE" sz="1600" b="1" i="1" dirty="0"/>
              <a:t>Paket beinhaltet</a:t>
            </a:r>
          </a:p>
          <a:p>
            <a:pPr marL="285750" indent="-285750">
              <a:buFont typeface="Arial" panose="020B0604020202020204" pitchFamily="34" charset="0"/>
              <a:buChar char="•"/>
            </a:pPr>
            <a:r>
              <a:rPr lang="de-DE" sz="1350" dirty="0"/>
              <a:t>Für die Dauer Ihres Aufenthaltes erhalten Sie kostenloses Frühstück, Mittag- und Abendessen.</a:t>
            </a:r>
          </a:p>
          <a:p>
            <a:pPr marL="285750" indent="-285750">
              <a:buFont typeface="Arial" panose="020B0604020202020204" pitchFamily="34" charset="0"/>
              <a:buChar char="•"/>
            </a:pPr>
            <a:r>
              <a:rPr lang="de-DE" sz="1350" dirty="0"/>
              <a:t>Genießen Sie die kostenfreie Nutzung unseres Fünf-Sterne-Fitnesscenters und Spas</a:t>
            </a:r>
            <a:r>
              <a:rPr lang="en-GB" sz="1350" dirty="0"/>
              <a:t>.</a:t>
            </a:r>
          </a:p>
          <a:p>
            <a:pPr marL="285750" lvl="0" indent="-285750" algn="just">
              <a:buFont typeface="Arial" panose="020B0604020202020204" pitchFamily="34" charset="0"/>
              <a:buChar char="•"/>
            </a:pPr>
            <a:r>
              <a:rPr lang="de-DE" sz="1350" dirty="0"/>
              <a:t>Die wunderschöne Umgebung lässt sich bei geführten Naturwanderungen erkunden.</a:t>
            </a:r>
          </a:p>
          <a:p>
            <a:pPr marL="285750" lvl="0" indent="-285750" algn="just">
              <a:buFont typeface="Arial" panose="020B0604020202020204" pitchFamily="34" charset="0"/>
              <a:buChar char="•"/>
            </a:pPr>
            <a:r>
              <a:rPr lang="de-DE" sz="1350" dirty="0"/>
              <a:t>Spezielle Abendessen mit einem Thema, das die beste Küche der Region hervorhebt.</a:t>
            </a:r>
            <a:endParaRPr lang="en-GB" sz="1350" dirty="0"/>
          </a:p>
        </p:txBody>
      </p:sp>
      <p:sp>
        <p:nvSpPr>
          <p:cNvPr id="12" name="TextBox 11"/>
          <p:cNvSpPr txBox="1"/>
          <p:nvPr/>
        </p:nvSpPr>
        <p:spPr>
          <a:xfrm>
            <a:off x="8992997" y="6088559"/>
            <a:ext cx="3199004" cy="830997"/>
          </a:xfrm>
          <a:prstGeom prst="rect">
            <a:avLst/>
          </a:prstGeom>
          <a:noFill/>
          <a:ln>
            <a:noFill/>
          </a:ln>
        </p:spPr>
        <p:txBody>
          <a:bodyPr wrap="square" rtlCol="0">
            <a:spAutoFit/>
          </a:bodyPr>
          <a:lstStyle/>
          <a:p>
            <a:pPr algn="just"/>
            <a:r>
              <a:rPr lang="de-DE" sz="1200" b="1" dirty="0"/>
              <a:t>Für Reservierungen kontaktieren Sie uns unter:</a:t>
            </a:r>
          </a:p>
          <a:p>
            <a:pPr algn="just"/>
            <a:r>
              <a:rPr lang="en-GB" sz="1200" b="1" dirty="0" err="1"/>
              <a:t>Telefon</a:t>
            </a:r>
            <a:r>
              <a:rPr lang="en-GB" sz="1200" b="1" dirty="0"/>
              <a:t> : XXXX </a:t>
            </a:r>
            <a:r>
              <a:rPr lang="en-GB" sz="1200" b="1" dirty="0" err="1"/>
              <a:t>XXXX</a:t>
            </a:r>
            <a:r>
              <a:rPr lang="en-GB" sz="1200" b="1" dirty="0"/>
              <a:t> </a:t>
            </a:r>
          </a:p>
          <a:p>
            <a:pPr algn="just"/>
            <a:r>
              <a:rPr lang="en-GB" sz="1200" b="1" dirty="0"/>
              <a:t>Email: [Email </a:t>
            </a:r>
            <a:r>
              <a:rPr lang="en-GB" sz="1200" b="1" dirty="0" err="1"/>
              <a:t>geschützt</a:t>
            </a:r>
            <a:r>
              <a:rPr lang="en-GB" sz="1200" b="1" dirty="0"/>
              <a:t>] </a:t>
            </a:r>
          </a:p>
          <a:p>
            <a:pPr algn="just"/>
            <a:r>
              <a:rPr lang="en-GB" sz="1200" b="1" dirty="0" err="1"/>
              <a:t>Webseite</a:t>
            </a:r>
            <a:r>
              <a:rPr lang="en-GB" sz="1200" b="1" dirty="0"/>
              <a:t>: www.serenahavenhotel.com</a:t>
            </a:r>
          </a:p>
        </p:txBody>
      </p:sp>
      <p:sp>
        <p:nvSpPr>
          <p:cNvPr id="13" name="TextBox 12"/>
          <p:cNvSpPr txBox="1"/>
          <p:nvPr/>
        </p:nvSpPr>
        <p:spPr>
          <a:xfrm>
            <a:off x="-55268" y="5393531"/>
            <a:ext cx="3786188" cy="1292662"/>
          </a:xfrm>
          <a:prstGeom prst="rect">
            <a:avLst/>
          </a:prstGeom>
          <a:noFill/>
        </p:spPr>
        <p:txBody>
          <a:bodyPr wrap="square" rtlCol="0">
            <a:spAutoFit/>
          </a:bodyPr>
          <a:lstStyle/>
          <a:p>
            <a:pPr algn="ctr"/>
            <a:r>
              <a:rPr lang="en-GB" sz="1200" b="1" i="1" dirty="0" err="1"/>
              <a:t>Besondere</a:t>
            </a:r>
            <a:r>
              <a:rPr lang="en-GB" sz="1200" b="1" i="1" dirty="0"/>
              <a:t> </a:t>
            </a:r>
            <a:r>
              <a:rPr lang="en-GB" sz="1200" b="1" i="1" dirty="0" err="1"/>
              <a:t>Berücksichtigung</a:t>
            </a:r>
            <a:endParaRPr lang="en-GB" sz="1200" b="1" i="1" dirty="0"/>
          </a:p>
          <a:p>
            <a:pPr algn="ctr"/>
            <a:r>
              <a:rPr lang="de-DE" sz="1100" i="1" dirty="0"/>
              <a:t>Jeden Freitag veranstalten wir einen traditionellen Volksmusikabend, um die lokale Kultur zu würdigen und Ihnen die Möglichkeit zu geben, sich in den wunderschönen Klängen unserer erfahrenen Musiker zu verlieren. Lassen Sie sich diese Gelegenheit nicht entgehen, die reiche Geschichte unserer Region zu feiern.</a:t>
            </a:r>
            <a:endParaRPr lang="en-GB" sz="1100" i="1" dirty="0"/>
          </a:p>
        </p:txBody>
      </p:sp>
      <p:cxnSp>
        <p:nvCxnSpPr>
          <p:cNvPr id="15" name="Straight Connector 14"/>
          <p:cNvCxnSpPr/>
          <p:nvPr/>
        </p:nvCxnSpPr>
        <p:spPr>
          <a:xfrm>
            <a:off x="3730920" y="5540194"/>
            <a:ext cx="0" cy="1243012"/>
          </a:xfrm>
          <a:prstGeom prst="line">
            <a:avLst/>
          </a:prstGeom>
          <a:ln w="28575"/>
        </p:spPr>
        <p:style>
          <a:lnRef idx="1">
            <a:schemeClr val="dk1"/>
          </a:lnRef>
          <a:fillRef idx="0">
            <a:schemeClr val="dk1"/>
          </a:fillRef>
          <a:effectRef idx="0">
            <a:schemeClr val="dk1"/>
          </a:effectRef>
          <a:fontRef idx="minor">
            <a:schemeClr val="tx1"/>
          </a:fontRef>
        </p:style>
      </p:cxnSp>
      <p:sp>
        <p:nvSpPr>
          <p:cNvPr id="16" name="TextBox 15"/>
          <p:cNvSpPr txBox="1"/>
          <p:nvPr/>
        </p:nvSpPr>
        <p:spPr>
          <a:xfrm>
            <a:off x="3811882" y="5282495"/>
            <a:ext cx="5223973" cy="1631216"/>
          </a:xfrm>
          <a:prstGeom prst="rect">
            <a:avLst/>
          </a:prstGeom>
          <a:noFill/>
        </p:spPr>
        <p:txBody>
          <a:bodyPr wrap="square" rtlCol="0">
            <a:spAutoFit/>
          </a:bodyPr>
          <a:lstStyle/>
          <a:p>
            <a:pPr algn="ctr"/>
            <a:r>
              <a:rPr lang="en-GB" sz="1200" b="1" i="1" dirty="0"/>
              <a:t>Bitte </a:t>
            </a:r>
            <a:r>
              <a:rPr lang="en-GB" sz="1200" b="1" i="1" dirty="0" err="1"/>
              <a:t>beachten</a:t>
            </a:r>
            <a:r>
              <a:rPr lang="en-GB" sz="1200" b="1" i="1" dirty="0"/>
              <a:t> Sie</a:t>
            </a:r>
          </a:p>
          <a:p>
            <a:r>
              <a:rPr lang="en-GB" sz="1100" i="1" dirty="0"/>
              <a:t>• </a:t>
            </a:r>
            <a:r>
              <a:rPr lang="de-DE" sz="1100" i="1" dirty="0"/>
              <a:t>Alle anfallenden Steuern sind bereits in den aufgeführten Preisen enthalten.</a:t>
            </a:r>
          </a:p>
          <a:p>
            <a:r>
              <a:rPr lang="en-GB" sz="1100" i="1" dirty="0"/>
              <a:t>• </a:t>
            </a:r>
            <a:r>
              <a:rPr lang="de-DE" sz="1100" i="1" dirty="0"/>
              <a:t>Das Summer Escape Package ist vom 1. Juni bis 31. August buchbar.</a:t>
            </a:r>
          </a:p>
          <a:p>
            <a:r>
              <a:rPr lang="en-GB" sz="1100" i="1" dirty="0"/>
              <a:t>• </a:t>
            </a:r>
            <a:r>
              <a:rPr lang="de-DE" sz="1100" i="1" dirty="0"/>
              <a:t>Es sind nur noch wenige Termine übrig; Reservieren Sie bald, um      Enttäuschungen zu vermeiden.</a:t>
            </a:r>
          </a:p>
          <a:p>
            <a:r>
              <a:rPr lang="en-GB" sz="1100" i="1" dirty="0"/>
              <a:t>•</a:t>
            </a:r>
            <a:r>
              <a:rPr lang="de-DE" sz="1100" i="1" dirty="0"/>
              <a:t> Bitte teilen Sie unserer Rezeption bei der Reservierung etwaige Ernährungseinschränkungen oder andere besondere Bedürfnisse mit. Da unser Hotel in einer natürlichen Umgebung liegt, respektieren Sie bitte die einheimischen Arten und schützen Sie das Gebiet.</a:t>
            </a:r>
            <a:endParaRPr lang="en-GB" sz="1100" i="1" dirty="0"/>
          </a:p>
        </p:txBody>
      </p:sp>
      <p:pic>
        <p:nvPicPr>
          <p:cNvPr id="17" name="Picture 16"/>
          <p:cNvPicPr>
            <a:picLocks noChangeAspect="1"/>
          </p:cNvPicPr>
          <p:nvPr/>
        </p:nvPicPr>
        <p:blipFill>
          <a:blip r:embed="rId2"/>
          <a:stretch>
            <a:fillRect/>
          </a:stretch>
        </p:blipFill>
        <p:spPr>
          <a:xfrm>
            <a:off x="204787" y="1776413"/>
            <a:ext cx="2466975" cy="1739650"/>
          </a:xfrm>
          <a:prstGeom prst="rect">
            <a:avLst/>
          </a:prstGeom>
        </p:spPr>
      </p:pic>
      <p:pic>
        <p:nvPicPr>
          <p:cNvPr id="18" name="Picture 17"/>
          <p:cNvPicPr>
            <a:picLocks noChangeAspect="1"/>
          </p:cNvPicPr>
          <p:nvPr/>
        </p:nvPicPr>
        <p:blipFill>
          <a:blip r:embed="rId3"/>
          <a:stretch>
            <a:fillRect/>
          </a:stretch>
        </p:blipFill>
        <p:spPr>
          <a:xfrm>
            <a:off x="128563" y="3581182"/>
            <a:ext cx="5957887" cy="1728789"/>
          </a:xfrm>
          <a:prstGeom prst="rect">
            <a:avLst/>
          </a:prstGeom>
        </p:spPr>
      </p:pic>
      <p:pic>
        <p:nvPicPr>
          <p:cNvPr id="19" name="Picture 18"/>
          <p:cNvPicPr>
            <a:picLocks noChangeAspect="1"/>
          </p:cNvPicPr>
          <p:nvPr/>
        </p:nvPicPr>
        <p:blipFill>
          <a:blip r:embed="rId4"/>
          <a:stretch>
            <a:fillRect/>
          </a:stretch>
        </p:blipFill>
        <p:spPr>
          <a:xfrm>
            <a:off x="8992998" y="4700588"/>
            <a:ext cx="3199002" cy="1385887"/>
          </a:xfrm>
          <a:prstGeom prst="rect">
            <a:avLst/>
          </a:prstGeom>
        </p:spPr>
      </p:pic>
      <p:cxnSp>
        <p:nvCxnSpPr>
          <p:cNvPr id="22" name="Straight Connector 21"/>
          <p:cNvCxnSpPr>
            <a:cxnSpLocks/>
          </p:cNvCxnSpPr>
          <p:nvPr/>
        </p:nvCxnSpPr>
        <p:spPr>
          <a:xfrm>
            <a:off x="8926324" y="5530246"/>
            <a:ext cx="14288" cy="1205895"/>
          </a:xfrm>
          <a:prstGeom prst="line">
            <a:avLst/>
          </a:prstGeom>
          <a:ln w="28575"/>
        </p:spPr>
        <p:style>
          <a:lnRef idx="1">
            <a:schemeClr val="dk1"/>
          </a:lnRef>
          <a:fillRef idx="0">
            <a:schemeClr val="dk1"/>
          </a:fillRef>
          <a:effectRef idx="0">
            <a:schemeClr val="dk1"/>
          </a:effectRef>
          <a:fontRef idx="minor">
            <a:schemeClr val="tx1"/>
          </a:fontRef>
        </p:style>
      </p:cxnSp>
      <p:pic>
        <p:nvPicPr>
          <p:cNvPr id="21" name="Picture 20"/>
          <p:cNvPicPr>
            <a:picLocks noChangeAspect="1"/>
          </p:cNvPicPr>
          <p:nvPr/>
        </p:nvPicPr>
        <p:blipFill>
          <a:blip r:embed="rId5"/>
          <a:stretch>
            <a:fillRect/>
          </a:stretch>
        </p:blipFill>
        <p:spPr>
          <a:xfrm>
            <a:off x="6138836" y="4496083"/>
            <a:ext cx="1643114" cy="780567"/>
          </a:xfrm>
          <a:prstGeom prst="rect">
            <a:avLst/>
          </a:prstGeom>
        </p:spPr>
      </p:pic>
      <p:sp>
        <p:nvSpPr>
          <p:cNvPr id="23" name="Cloud Callout 22"/>
          <p:cNvSpPr/>
          <p:nvPr/>
        </p:nvSpPr>
        <p:spPr>
          <a:xfrm rot="1467099">
            <a:off x="7848709" y="4433485"/>
            <a:ext cx="1361755" cy="905762"/>
          </a:xfrm>
          <a:prstGeom prst="cloudCallou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2" name="Picture 8" descr="Exclusive Serene... - Exclusive Serene Hotel and suites Ltd | Faceboo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44125" y="1771650"/>
            <a:ext cx="204787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353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TotalTime>
  <Words>248</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Arial Rounded MT Bold</vt:lpstr>
      <vt:lpstr>Calibri</vt:lpstr>
      <vt:lpstr>Calibri Light</vt:lpstr>
      <vt:lpstr>Office Theme</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Rameesha Ishtiaq</dc:creator>
  <cp:lastModifiedBy>Masca Mimi</cp:lastModifiedBy>
  <cp:revision>8</cp:revision>
  <dcterms:created xsi:type="dcterms:W3CDTF">2023-05-12T14:39:34Z</dcterms:created>
  <dcterms:modified xsi:type="dcterms:W3CDTF">2023-05-23T17:01:36Z</dcterms:modified>
</cp:coreProperties>
</file>