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52" r:id="rId1"/>
  </p:sldMasterIdLst>
  <p:notesMasterIdLst>
    <p:notesMasterId r:id="rId26"/>
  </p:notesMasterIdLst>
  <p:sldIdLst>
    <p:sldId id="269" r:id="rId2"/>
    <p:sldId id="320" r:id="rId3"/>
    <p:sldId id="271" r:id="rId4"/>
    <p:sldId id="275" r:id="rId5"/>
    <p:sldId id="277" r:id="rId6"/>
    <p:sldId id="276" r:id="rId7"/>
    <p:sldId id="278" r:id="rId8"/>
    <p:sldId id="279" r:id="rId9"/>
    <p:sldId id="281" r:id="rId10"/>
    <p:sldId id="282" r:id="rId11"/>
    <p:sldId id="283" r:id="rId12"/>
    <p:sldId id="288" r:id="rId13"/>
    <p:sldId id="289" r:id="rId14"/>
    <p:sldId id="296" r:id="rId15"/>
    <p:sldId id="297" r:id="rId16"/>
    <p:sldId id="301" r:id="rId17"/>
    <p:sldId id="302" r:id="rId18"/>
    <p:sldId id="303" r:id="rId19"/>
    <p:sldId id="305" r:id="rId20"/>
    <p:sldId id="306" r:id="rId21"/>
    <p:sldId id="321" r:id="rId22"/>
    <p:sldId id="273" r:id="rId23"/>
    <p:sldId id="274" r:id="rId24"/>
    <p:sldId id="272"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55374"/>
  </p:normalViewPr>
  <p:slideViewPr>
    <p:cSldViewPr snapToGrid="0">
      <p:cViewPr varScale="1">
        <p:scale>
          <a:sx n="67" d="100"/>
          <a:sy n="67" d="100"/>
        </p:scale>
        <p:origin x="2824"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AA46F8C-D738-7F41-8C9D-8FE4E30AAAF3}" type="datetimeFigureOut">
              <a:rPr lang="en-US" smtClean="0"/>
              <a:t>9/12/23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15356C-1DE3-064D-9C60-AA84057AC03B}" type="slidenum">
              <a:rPr lang="en-US" smtClean="0"/>
              <a:t>‹#›</a:t>
            </a:fld>
            <a:endParaRPr lang="en-US"/>
          </a:p>
        </p:txBody>
      </p:sp>
    </p:spTree>
    <p:extLst>
      <p:ext uri="{BB962C8B-B14F-4D97-AF65-F5344CB8AC3E}">
        <p14:creationId xmlns:p14="http://schemas.microsoft.com/office/powerpoint/2010/main" val="21625038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1</a:t>
            </a:fld>
            <a:endParaRPr lang="en-US"/>
          </a:p>
        </p:txBody>
      </p:sp>
    </p:spTree>
    <p:extLst>
      <p:ext uri="{BB962C8B-B14F-4D97-AF65-F5344CB8AC3E}">
        <p14:creationId xmlns:p14="http://schemas.microsoft.com/office/powerpoint/2010/main" val="18061656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Söhne"/>
              </a:rPr>
              <a:t>"Kill one, frighten ten thousand" is a famous quote from Sun Tzu's "The Art of War," an ancient Chinese treatise on military strategy and tactics written in the 5th century BC. This quote encapsulates a key principle in Sun Tzu's teachings, which emphasizes the psychological aspect of warfare and the importance of using fear and intimidation as a strategic tool.</a:t>
            </a:r>
          </a:p>
          <a:p>
            <a:pPr algn="l"/>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In the context of the quote, Sun Tzu is highlighting the idea that a single act of extreme violence or brutality can have a disproportionately significant impact on the enemy's morale and willingness to fight. By inflicting fear and terror through a single act, an army or commander can potentially deter a much larger force from engaging in battle or resistances.</a:t>
            </a:r>
          </a:p>
          <a:p>
            <a:pPr algn="l"/>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The underlying principle is that the fear of suffering a similar fate to the one who was killed can be a powerful motivator or demotivator in warfare. This psychological aspect of war is considered just as important as physical strength and tactical prowess.</a:t>
            </a:r>
          </a:p>
          <a:p>
            <a:pPr algn="l"/>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Overall, Sun Tzu's "The Art of War" emphasizes the strategic importance of understanding and manipulating the psychological elements of warfare to achieve victory while minimizing actual combat. It remains a highly influential work in the fields of military strategy, leadership, and conflict resolution.</a:t>
            </a:r>
          </a:p>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2</a:t>
            </a:fld>
            <a:endParaRPr lang="en-US"/>
          </a:p>
        </p:txBody>
      </p:sp>
    </p:spTree>
    <p:extLst>
      <p:ext uri="{BB962C8B-B14F-4D97-AF65-F5344CB8AC3E}">
        <p14:creationId xmlns:p14="http://schemas.microsoft.com/office/powerpoint/2010/main" val="12633023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Söhne"/>
              </a:rPr>
              <a:t>The historical context of terrorism is complex and multifaceted, as terrorism has evolved over centuries in response to changing political, social, and technological dynamics. Here's an overview of the historical context of terrorism:</a:t>
            </a:r>
          </a:p>
          <a:p>
            <a:pPr algn="l"/>
            <a:endParaRPr lang="en-GB" b="0" i="0" u="none" strike="noStrike" dirty="0">
              <a:solidFill>
                <a:srgbClr val="374151"/>
              </a:solidFill>
              <a:effectLst/>
              <a:latin typeface="Söhne"/>
            </a:endParaRPr>
          </a:p>
          <a:p>
            <a:pPr marL="228600" indent="-228600" algn="l">
              <a:buAutoNum type="arabicPeriod"/>
            </a:pPr>
            <a:r>
              <a:rPr lang="en-GB" b="1" i="0" u="none" strike="noStrike" dirty="0">
                <a:solidFill>
                  <a:srgbClr val="374151"/>
                </a:solidFill>
                <a:effectLst/>
                <a:latin typeface="Söhne"/>
              </a:rPr>
              <a:t>Origins and Early Forms:</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Terrorism, as a tactic of violence and intimidation, has ancient roots. Historical accounts suggest that groups and individuals have employed terror as a means of achieving political, religious, or ideological objectives for centuries.</a:t>
            </a:r>
          </a:p>
          <a:p>
            <a:pPr algn="l">
              <a:buFont typeface="Arial" panose="020B0604020202020204" pitchFamily="34" charset="0"/>
              <a:buChar char="•"/>
            </a:pPr>
            <a:r>
              <a:rPr lang="en-GB" b="0" i="0" u="none" strike="noStrike" dirty="0">
                <a:solidFill>
                  <a:srgbClr val="374151"/>
                </a:solidFill>
                <a:effectLst/>
                <a:latin typeface="Söhne"/>
              </a:rPr>
              <a:t>Some early examples of terrorism include the Sicarii, a Jewish extremist group active in the 1st century CE, and the Thuggee cult in India during the 19th century.</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2. Nineteenth Century and Anarchist Movements:</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19th century saw the emergence of anarchist movements in Europe and the Americas. Anarchist groups engaged in acts of political violence, including bombings and assassinations, to overthrow governments and challenge established authority.</a:t>
            </a:r>
          </a:p>
          <a:p>
            <a:pPr algn="l">
              <a:buFont typeface="Arial" panose="020B0604020202020204" pitchFamily="34" charset="0"/>
              <a:buChar char="•"/>
            </a:pPr>
            <a:r>
              <a:rPr lang="en-GB" b="0" i="0" u="none" strike="noStrike" dirty="0">
                <a:solidFill>
                  <a:srgbClr val="374151"/>
                </a:solidFill>
                <a:effectLst/>
                <a:latin typeface="Söhne"/>
              </a:rPr>
              <a:t>Prominent events include the assassination of Archduke Franz Ferdinand of Austria in 1914, which triggered World War I, and the Haymarket affair in Chicago in 1886.</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3. Decolonization and National Liberation Movements:</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During the 20th century, decolonization and struggles for national liberation led to the rise of insurgent and guerrilla movements. Some of these movements, such as the Algerian National Liberation Front (FLN) and the Palestine Liberation Organization (PLO), used terrorism as a tactic to achieve their goals.</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4. Cold War and State-Sponsored Terrorism:</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Cold War era saw the emergence of state-sponsored terrorism. Superpower rivalry and ideological conflicts </a:t>
            </a:r>
            <a:r>
              <a:rPr lang="en-GB" b="0" i="0" u="none" strike="noStrike" dirty="0" err="1">
                <a:solidFill>
                  <a:srgbClr val="374151"/>
                </a:solidFill>
                <a:effectLst/>
                <a:latin typeface="Söhne"/>
              </a:rPr>
              <a:t>fueled</a:t>
            </a:r>
            <a:r>
              <a:rPr lang="en-GB" b="0" i="0" u="none" strike="noStrike" dirty="0">
                <a:solidFill>
                  <a:srgbClr val="374151"/>
                </a:solidFill>
                <a:effectLst/>
                <a:latin typeface="Söhne"/>
              </a:rPr>
              <a:t> the support of proxy groups engaged in acts of terrorism. For example, the Soviet Union supported groups like the Popular Front for the Liberation of Palestine (PFLP), while the United States backed anti-communist groups in various regions.</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5. Contemporary Terrorism:</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late 20th and early 21st centuries witnessed the rise of contemporary terrorism, characterized by non-state actors with global ambitions. Notable groups include Al-Qaeda, responsible for the 9/11 attacks in the United States, and ISIS (Islamic State of Iraq and Syria).</a:t>
            </a:r>
          </a:p>
          <a:p>
            <a:pPr algn="l">
              <a:buFont typeface="Arial" panose="020B0604020202020204" pitchFamily="34" charset="0"/>
              <a:buChar char="•"/>
            </a:pPr>
            <a:r>
              <a:rPr lang="en-GB" b="0" i="0" u="none" strike="noStrike" dirty="0">
                <a:solidFill>
                  <a:srgbClr val="374151"/>
                </a:solidFill>
                <a:effectLst/>
                <a:latin typeface="Söhne"/>
              </a:rPr>
              <a:t>New technologies, such as the internet and social media, have facilitated the spread of extremist ideologies and the recruitment of individuals into terrorist groups.</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6. Changing Tactics and Targets:</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Terrorism has evolved in terms of tactics and targets. While bombings and hijackings remain common tactics, cyberterrorism and lone-wolf attacks have become more prevalent. Targets have shifted from purely political or military targets to include civilian populations and symbolic landmarks.</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7. Counterterrorism Responses:</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In response to the evolving threat of terrorism, nations have implemented various counterterrorism measures, including intelligence agencies, law enforcement, and international cooperation through organizations like INTERPOL and the United Nations.</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It's important to note that terrorism is a dynamic and constantly changing phenomenon. Historical context provides insights into its evolution, but each period and region has unique dynamics and motivations that have contributed to the development of terrorist movements. Understanding the historical context of terrorism is crucial for developing effective strategies to counter it and address its root causes.</a:t>
            </a:r>
          </a:p>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3</a:t>
            </a:fld>
            <a:endParaRPr lang="en-US"/>
          </a:p>
        </p:txBody>
      </p:sp>
    </p:spTree>
    <p:extLst>
      <p:ext uri="{BB962C8B-B14F-4D97-AF65-F5344CB8AC3E}">
        <p14:creationId xmlns:p14="http://schemas.microsoft.com/office/powerpoint/2010/main" val="39101806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Söhne"/>
              </a:rPr>
              <a:t>The Sicarii were a Jewish extremist group active during the 1st century CE, primarily in Roman-occupied Judea (modern-day Israel and Palestine). While the Sicarii operated in a very different historical and cultural context from modern terrorism, their actions and motivations are sometimes referenced in discussions of terrorism for a few key reasons:</a:t>
            </a:r>
          </a:p>
          <a:p>
            <a:pPr algn="l"/>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Use of Political Violence:</a:t>
            </a:r>
            <a:r>
              <a:rPr lang="en-GB" b="0" i="0" u="none" strike="noStrike" dirty="0">
                <a:solidFill>
                  <a:srgbClr val="374151"/>
                </a:solidFill>
                <a:effectLst/>
                <a:latin typeface="Söhne"/>
              </a:rPr>
              <a:t> The Sicarii were known for their use of political violence, including assassinations and acts of terror against Roman officials and collaborators. Their actions were aimed at resisting Roman rule and expelling the Romans from Judea.</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Religious and Nationalistic Motivations:</a:t>
            </a:r>
            <a:r>
              <a:rPr lang="en-GB" b="0" i="0" u="none" strike="noStrike" dirty="0">
                <a:solidFill>
                  <a:srgbClr val="374151"/>
                </a:solidFill>
                <a:effectLst/>
                <a:latin typeface="Söhne"/>
              </a:rPr>
              <a:t> Like many modern terrorist groups, the Sicarii were driven by a combination of religious and nationalistic motivations. They saw their actions as a means of defending their faith and homeland against a foreign occupying power.</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Impact on Public Perception:</a:t>
            </a:r>
            <a:r>
              <a:rPr lang="en-GB" b="0" i="0" u="none" strike="noStrike" dirty="0">
                <a:solidFill>
                  <a:srgbClr val="374151"/>
                </a:solidFill>
                <a:effectLst/>
                <a:latin typeface="Söhne"/>
              </a:rPr>
              <a:t> The actions of the Sicarii had a significant impact on the perceptions of the Jewish population, the Roman authorities, and the wider world. The use of violence and terror tactics by a radical minority group can influence how a broader community or society is perceived and can have implications for how that community is treated.</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Historical Analogies:</a:t>
            </a:r>
            <a:r>
              <a:rPr lang="en-GB" b="0" i="0" u="none" strike="noStrike" dirty="0">
                <a:solidFill>
                  <a:srgbClr val="374151"/>
                </a:solidFill>
                <a:effectLst/>
                <a:latin typeface="Söhne"/>
              </a:rPr>
              <a:t> Scholars and analysts sometimes draw historical analogies to the Sicarii to better understand the motivations and strategies of modern terrorist groups. While the historical context and motivations may differ, there can be useful parallels drawn in terms of tactics, objectives, and the impact of extremist violence.</a:t>
            </a:r>
          </a:p>
          <a:p>
            <a:pPr algn="l">
              <a:buFont typeface="+mj-lt"/>
              <a:buAutoNum type="arabicPeriod"/>
            </a:pPr>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It's important to note that the Sicarii existed in a very different historical context, and the term "terrorism" as we understand it today did not exist during their time. Therefore, while there are some similarities in terms of the use of political violence and extremist ideologies, the concept of terrorism as we know it today is a modern phenomenon. Nevertheless, the historical study of groups like the Sicarii can provide valuable insights into the history of political violence and extremism.</a:t>
            </a:r>
          </a:p>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4</a:t>
            </a:fld>
            <a:endParaRPr lang="en-US"/>
          </a:p>
        </p:txBody>
      </p:sp>
    </p:spTree>
    <p:extLst>
      <p:ext uri="{BB962C8B-B14F-4D97-AF65-F5344CB8AC3E}">
        <p14:creationId xmlns:p14="http://schemas.microsoft.com/office/powerpoint/2010/main" val="1264220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5</a:t>
            </a:fld>
            <a:endParaRPr lang="en-US"/>
          </a:p>
        </p:txBody>
      </p:sp>
    </p:spTree>
    <p:extLst>
      <p:ext uri="{BB962C8B-B14F-4D97-AF65-F5344CB8AC3E}">
        <p14:creationId xmlns:p14="http://schemas.microsoft.com/office/powerpoint/2010/main" val="36400341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i="0" u="none" strike="noStrike" dirty="0">
                <a:solidFill>
                  <a:srgbClr val="374151"/>
                </a:solidFill>
                <a:effectLst/>
                <a:latin typeface="Söhne"/>
              </a:rPr>
              <a:t>Terrorist Tactics:</a:t>
            </a:r>
            <a:r>
              <a:rPr lang="en-GB" b="0" i="0" u="none" strike="noStrike" dirty="0">
                <a:solidFill>
                  <a:srgbClr val="374151"/>
                </a:solidFill>
                <a:effectLst/>
                <a:latin typeface="Söhne"/>
              </a:rPr>
              <a:t> The term "Sicarii" is believed to be derived from the Latin word "</a:t>
            </a:r>
            <a:r>
              <a:rPr lang="en-GB" b="0" i="0" u="none" strike="noStrike" dirty="0" err="1">
                <a:solidFill>
                  <a:srgbClr val="374151"/>
                </a:solidFill>
                <a:effectLst/>
                <a:latin typeface="Söhne"/>
              </a:rPr>
              <a:t>sica</a:t>
            </a:r>
            <a:r>
              <a:rPr lang="en-GB" b="0" i="0" u="none" strike="noStrike" dirty="0">
                <a:solidFill>
                  <a:srgbClr val="374151"/>
                </a:solidFill>
                <a:effectLst/>
                <a:latin typeface="Söhne"/>
              </a:rPr>
              <a:t>," meaning dagger or short sword. The Sicarii were known for carrying concealed weapons, particularly daggers, and using them to assassinate their enemies in public places. This tactic was meant to create a climate of fear and uncertainty.</a:t>
            </a:r>
          </a:p>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6</a:t>
            </a:fld>
            <a:endParaRPr lang="en-US"/>
          </a:p>
        </p:txBody>
      </p:sp>
    </p:spTree>
    <p:extLst>
      <p:ext uri="{BB962C8B-B14F-4D97-AF65-F5344CB8AC3E}">
        <p14:creationId xmlns:p14="http://schemas.microsoft.com/office/powerpoint/2010/main" val="12828835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Söhne"/>
              </a:rPr>
              <a:t>The Sicarii employed a range of tactics to further their objectives of resisting Roman rule in Judea and fighting against perceived collaborators. Some of their primary tactics included:</a:t>
            </a:r>
          </a:p>
          <a:p>
            <a:pPr algn="l"/>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Assassination:</a:t>
            </a:r>
            <a:r>
              <a:rPr lang="en-GB" b="0" i="0" u="none" strike="noStrike" dirty="0">
                <a:solidFill>
                  <a:srgbClr val="374151"/>
                </a:solidFill>
                <a:effectLst/>
                <a:latin typeface="Söhne"/>
              </a:rPr>
              <a:t> The Sicarii were infamous for carrying concealed weapons, particularly short swords or daggers called "</a:t>
            </a:r>
            <a:r>
              <a:rPr lang="en-GB" b="0" i="0" u="none" strike="noStrike" dirty="0" err="1">
                <a:solidFill>
                  <a:srgbClr val="374151"/>
                </a:solidFill>
                <a:effectLst/>
                <a:latin typeface="Söhne"/>
              </a:rPr>
              <a:t>sicae</a:t>
            </a:r>
            <a:r>
              <a:rPr lang="en-GB" b="0" i="0" u="none" strike="noStrike" dirty="0">
                <a:solidFill>
                  <a:srgbClr val="374151"/>
                </a:solidFill>
                <a:effectLst/>
                <a:latin typeface="Söhne"/>
              </a:rPr>
              <a:t>." They used these weapons to assassinate Roman officials, collaborators, and others whom they considered enemies. These assassinations were often carried out in crowded public places to maximize fear and uncertainty.</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Infiltration:</a:t>
            </a:r>
            <a:r>
              <a:rPr lang="en-GB" b="0" i="0" u="none" strike="noStrike" dirty="0">
                <a:solidFill>
                  <a:srgbClr val="374151"/>
                </a:solidFill>
                <a:effectLst/>
                <a:latin typeface="Söhne"/>
              </a:rPr>
              <a:t> Members of the Sicarii sometimes infiltrated crowds or gatherings, posing as ordinary citizens or </a:t>
            </a:r>
            <a:r>
              <a:rPr lang="en-GB" b="0" i="0" u="none" strike="noStrike" dirty="0" err="1">
                <a:solidFill>
                  <a:srgbClr val="374151"/>
                </a:solidFill>
                <a:effectLst/>
                <a:latin typeface="Söhne"/>
              </a:rPr>
              <a:t>travelers</a:t>
            </a:r>
            <a:r>
              <a:rPr lang="en-GB" b="0" i="0" u="none" strike="noStrike" dirty="0">
                <a:solidFill>
                  <a:srgbClr val="374151"/>
                </a:solidFill>
                <a:effectLst/>
                <a:latin typeface="Söhne"/>
              </a:rPr>
              <a:t>. Once in position, they would carry out assassinations or acts of violence against their targets.</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Ambushes:</a:t>
            </a:r>
            <a:r>
              <a:rPr lang="en-GB" b="0" i="0" u="none" strike="noStrike" dirty="0">
                <a:solidFill>
                  <a:srgbClr val="374151"/>
                </a:solidFill>
                <a:effectLst/>
                <a:latin typeface="Söhne"/>
              </a:rPr>
              <a:t> The Sicarii were known to set up ambushes along roads and in areas where Roman officials or sympathizers were likely to pass. They would then launch surprise attacks, often targeting individuals traveling with minimal protection.</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Arson and Sabotage:</a:t>
            </a:r>
            <a:r>
              <a:rPr lang="en-GB" b="0" i="0" u="none" strike="noStrike" dirty="0">
                <a:solidFill>
                  <a:srgbClr val="374151"/>
                </a:solidFill>
                <a:effectLst/>
                <a:latin typeface="Söhne"/>
              </a:rPr>
              <a:t> In addition to assassinations, the Sicarii engaged in acts of arson and sabotage. They would target Roman property, infrastructure, and supply routes, aiming to disrupt Roman governance and control in the region.</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Sieges:</a:t>
            </a:r>
            <a:r>
              <a:rPr lang="en-GB" b="0" i="0" u="none" strike="noStrike" dirty="0">
                <a:solidFill>
                  <a:srgbClr val="374151"/>
                </a:solidFill>
                <a:effectLst/>
                <a:latin typeface="Söhne"/>
              </a:rPr>
              <a:t> The Sicarii were responsible for the siege of the mountain fortress of Masada in 73-74 CE. They held out against Roman forces for several months before ultimately choosing mass suicide over capture.</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Terror Tactics:</a:t>
            </a:r>
            <a:r>
              <a:rPr lang="en-GB" b="0" i="0" u="none" strike="noStrike" dirty="0">
                <a:solidFill>
                  <a:srgbClr val="374151"/>
                </a:solidFill>
                <a:effectLst/>
                <a:latin typeface="Söhne"/>
              </a:rPr>
              <a:t> The Sicarii's use of concealed weapons, assassinations, and public acts of violence aimed to create a climate of fear and uncertainty. This fear was intended to deter both Romans and those who were seen as collaborators from openly opposing the Sicarii's objectives.</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Guerrilla Warfare:</a:t>
            </a:r>
            <a:r>
              <a:rPr lang="en-GB" b="0" i="0" u="none" strike="noStrike" dirty="0">
                <a:solidFill>
                  <a:srgbClr val="374151"/>
                </a:solidFill>
                <a:effectLst/>
                <a:latin typeface="Söhne"/>
              </a:rPr>
              <a:t> While their tactics included some elements of guerrilla warfare, the Sicarii did not engage in large-scale military confrontations with Roman forces. Instead, they relied on hit-and-run attacks and acts of terror to harass and disrupt Roman rule.</a:t>
            </a:r>
          </a:p>
          <a:p>
            <a:pPr algn="l">
              <a:buFont typeface="+mj-lt"/>
              <a:buAutoNum type="arabicPeriod"/>
            </a:pPr>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It's important to note that the Sicarii operated in a specific historical and regional context, and their tactics were tailored to the circumstances of their time. While there are parallels between the Sicarii's tactics and those employed by some modern terrorist groups, it's also important to recognize the differences in motivation, technology, and the political landscape between ancient Judea and the contemporary world.</a:t>
            </a:r>
          </a:p>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7</a:t>
            </a:fld>
            <a:endParaRPr lang="en-US"/>
          </a:p>
        </p:txBody>
      </p:sp>
    </p:spTree>
    <p:extLst>
      <p:ext uri="{BB962C8B-B14F-4D97-AF65-F5344CB8AC3E}">
        <p14:creationId xmlns:p14="http://schemas.microsoft.com/office/powerpoint/2010/main" val="15127180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Söhne"/>
              </a:rPr>
              <a:t>The success of the Sicarii, like many insurgent or extremist groups throughout history, is a complex and debated topic. Their success can be seen through several lenses, but it's essential to consider both their achievements and ultimate fate:</a:t>
            </a:r>
          </a:p>
          <a:p>
            <a:pPr algn="l"/>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1. Disruption of Roman Rule:</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One of the primary measures of the Sicarii's success was their ability to disrupt Roman rule and create insecurity among Roman officials and sympathizers in Judea. Their assassinations, sabotage, and acts of terror had the effect of sowing fear and uncertainty among the local population and Roman authorities.</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2. Symbolic Resistance:</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Sicarii's actions were seen as a symbol of resistance against Roman occupation. They attracted support from some segments of the Jewish population who opposed Roman rule, even if they did not directly participate in Sicarii activities. This symbolic resistance contributed to a sense of defiance against foreign oppressors.</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3. Siege of Masada:</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One of the most famous episodes associated with the Sicarii was the siege of the mountain fortress of Masada. The Sicarii successfully held out against Roman forces for several months, demonstrating their determination and resolve.</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4. Influence on Later Movements:</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Sicarii's tactics and ideology influenced subsequent Jewish resistance movements. Their willingness to use violence and terror to oppose Roman rule set a precedent for future struggles for Jewish independence.</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5. Preservation of Their Legacy:</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Sicarii's story has been preserved through historical accounts and writings, ensuring that their legacy endures as an example of resistance against occupation and oppression.</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However, it's essential to note that the Sicarii ultimately did not achieve their primary goal of driving the Romans out of Judea. The Roman Empire remained in control of the region, and the Jewish-Roman Wars continued until the eventual destruction of the Second Temple in 70 CE. The siege of Masada, while a remarkable act of defiance, ended with the mass suicide of the Sicarii rather than victory over the Romans.</a:t>
            </a:r>
          </a:p>
          <a:p>
            <a:pPr algn="l"/>
            <a:r>
              <a:rPr lang="en-GB" b="0" i="0" u="none" strike="noStrike" dirty="0">
                <a:solidFill>
                  <a:srgbClr val="374151"/>
                </a:solidFill>
                <a:effectLst/>
                <a:latin typeface="Söhne"/>
              </a:rPr>
              <a:t>In historical analysis, the success of insurgent or extremist groups like the Sicarii can be multifaceted. While they may achieve some short-term goals, their long-term objectives and the broader geopolitical context often determine their ultimate success or failure.</a:t>
            </a:r>
          </a:p>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8</a:t>
            </a:fld>
            <a:endParaRPr lang="en-US"/>
          </a:p>
        </p:txBody>
      </p:sp>
    </p:spTree>
    <p:extLst>
      <p:ext uri="{BB962C8B-B14F-4D97-AF65-F5344CB8AC3E}">
        <p14:creationId xmlns:p14="http://schemas.microsoft.com/office/powerpoint/2010/main" val="20753286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r>
              <a:rPr lang="en-GB" b="0" i="0" u="none" strike="noStrike" dirty="0">
                <a:solidFill>
                  <a:srgbClr val="374151"/>
                </a:solidFill>
                <a:effectLst/>
                <a:latin typeface="Söhne"/>
              </a:rPr>
            </a:br>
            <a:r>
              <a:rPr lang="en-GB" b="0" i="0" u="none" strike="noStrike" dirty="0">
                <a:solidFill>
                  <a:srgbClr val="374151"/>
                </a:solidFill>
                <a:effectLst/>
                <a:latin typeface="Söhne"/>
              </a:rPr>
              <a:t>The Sicarii were not typically characterized as corrupt in the sense of financial or moral corruption. Instead, they were a radical Jewish extremist group known for their violent and militant tactics in resistance against Roman rule in Judea during the 1st century CE.</a:t>
            </a:r>
          </a:p>
          <a:p>
            <a:pPr algn="l"/>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The term "Sicarii" is believed to have been derived from the Latin word "</a:t>
            </a:r>
            <a:r>
              <a:rPr lang="en-GB" b="0" i="0" u="none" strike="noStrike" dirty="0" err="1">
                <a:solidFill>
                  <a:srgbClr val="374151"/>
                </a:solidFill>
                <a:effectLst/>
                <a:latin typeface="Söhne"/>
              </a:rPr>
              <a:t>sica</a:t>
            </a:r>
            <a:r>
              <a:rPr lang="en-GB" b="0" i="0" u="none" strike="noStrike" dirty="0">
                <a:solidFill>
                  <a:srgbClr val="374151"/>
                </a:solidFill>
                <a:effectLst/>
                <a:latin typeface="Söhne"/>
              </a:rPr>
              <a:t>," which means dagger or short sword. The Sicarii earned their name due to their frequent use of concealed daggers to carry out assassinations and acts of political violence against Roman officials, collaborators, and those they perceived as enemies of their cause.</a:t>
            </a:r>
          </a:p>
          <a:p>
            <a:pPr algn="l"/>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While their actions were extreme and involved terrorism and assassinations, they were driven by a strong ideological and nationalist motivation to resist Roman oppression and to seek independence for Judea. Their tactics and methods were intended to create fear and instability in the region and to undermine Roman control.</a:t>
            </a:r>
          </a:p>
          <a:p>
            <a:pPr algn="l"/>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It's important to understand that the Sicarii operated in a specific historical and political context and were part of a broader spectrum of resistance movements in Judea during Roman rule. Their actions were a reflection of their commitment to their cause rather than personal corruption. However, the morality and ethics of their methods have been debated and continue to be a subject of historical analysis and discussion.</a:t>
            </a:r>
          </a:p>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9</a:t>
            </a:fld>
            <a:endParaRPr lang="en-US"/>
          </a:p>
        </p:txBody>
      </p:sp>
    </p:spTree>
    <p:extLst>
      <p:ext uri="{BB962C8B-B14F-4D97-AF65-F5344CB8AC3E}">
        <p14:creationId xmlns:p14="http://schemas.microsoft.com/office/powerpoint/2010/main" val="3629929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Söhne"/>
              </a:rPr>
              <a:t>The Sicarii did not win the hearts and minds of the majority of the Jewish population in Judea during their time. While they attracted support from some segments of the population who were opposed to Roman rule, their tactics of violence, assassination, and terrorism were divisive, and they often resorted to extreme measures that did not endear them to the broader community.</a:t>
            </a:r>
          </a:p>
          <a:p>
            <a:pPr algn="l"/>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Here are some key factors contributing to their failure to win widespread support:</a:t>
            </a:r>
          </a:p>
          <a:p>
            <a:pPr algn="l"/>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Violence and Terror Tactics:</a:t>
            </a:r>
            <a:r>
              <a:rPr lang="en-GB" b="0" i="0" u="none" strike="noStrike" dirty="0">
                <a:solidFill>
                  <a:srgbClr val="374151"/>
                </a:solidFill>
                <a:effectLst/>
                <a:latin typeface="Söhne"/>
              </a:rPr>
              <a:t> The Sicarii's use of violence and acts of terror, including assassinations in public places, created an atmosphere of fear and instability. Such tactics, while aimed at intimidating Roman authorities and collaborators, also had the effect of alienating and endangering innocent civilians.</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Moderate Opposition:</a:t>
            </a:r>
            <a:r>
              <a:rPr lang="en-GB" b="0" i="0" u="none" strike="noStrike" dirty="0">
                <a:solidFill>
                  <a:srgbClr val="374151"/>
                </a:solidFill>
                <a:effectLst/>
                <a:latin typeface="Söhne"/>
              </a:rPr>
              <a:t> Many Jewish residents of Judea opposed Roman rule but did not necessarily support the extreme methods of the Sicarii. Moderate and diplomatic approaches to seeking independence or negotiating with Roman authorities were </a:t>
            </a:r>
            <a:r>
              <a:rPr lang="en-GB" b="0" i="0" u="none" strike="noStrike" dirty="0" err="1">
                <a:solidFill>
                  <a:srgbClr val="374151"/>
                </a:solidFill>
                <a:effectLst/>
                <a:latin typeface="Söhne"/>
              </a:rPr>
              <a:t>favored</a:t>
            </a:r>
            <a:r>
              <a:rPr lang="en-GB" b="0" i="0" u="none" strike="noStrike" dirty="0">
                <a:solidFill>
                  <a:srgbClr val="374151"/>
                </a:solidFill>
                <a:effectLst/>
                <a:latin typeface="Söhne"/>
              </a:rPr>
              <a:t> by some in the Jewish community.</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Divisions Within the Resistance:</a:t>
            </a:r>
            <a:r>
              <a:rPr lang="en-GB" b="0" i="0" u="none" strike="noStrike" dirty="0">
                <a:solidFill>
                  <a:srgbClr val="374151"/>
                </a:solidFill>
                <a:effectLst/>
                <a:latin typeface="Söhne"/>
              </a:rPr>
              <a:t> The Jewish population in Judea was not monolithic, and there were various factions with differing views on how to resist Roman rule. The Sicarii's tactics and ideology were at odds with those of other groups, creating internal divisions within the resistance movement.</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Limited Impact on Roman Rule:</a:t>
            </a:r>
            <a:r>
              <a:rPr lang="en-GB" b="0" i="0" u="none" strike="noStrike" dirty="0">
                <a:solidFill>
                  <a:srgbClr val="374151"/>
                </a:solidFill>
                <a:effectLst/>
                <a:latin typeface="Söhne"/>
              </a:rPr>
              <a:t> While the Sicarii were successful in disrupting Roman activities in certain areas, their actions did not significantly undermine Roman control of the region. The Roman Empire maintained a strong military presence, and the Jewish-Roman Wars continued until the eventual destruction of the Second Temple in 70 CE.</a:t>
            </a:r>
          </a:p>
          <a:p>
            <a:pPr algn="l">
              <a:buFont typeface="+mj-lt"/>
              <a:buAutoNum type="arabicPeriod"/>
            </a:pPr>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In the end, while the Sicarii were a notable and radical element of the resistance movement in Judea, they did not succeed in rallying the broader population to their cause. Their extreme methods and tactics contributed to divisions within the Jewish community, and the overall impact of their actions on the course of history in the region was limited.</a:t>
            </a:r>
          </a:p>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10</a:t>
            </a:fld>
            <a:endParaRPr lang="en-US"/>
          </a:p>
        </p:txBody>
      </p:sp>
    </p:spTree>
    <p:extLst>
      <p:ext uri="{BB962C8B-B14F-4D97-AF65-F5344CB8AC3E}">
        <p14:creationId xmlns:p14="http://schemas.microsoft.com/office/powerpoint/2010/main" val="26797820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Söhne"/>
              </a:rPr>
              <a:t>These events you mentioned are part of the larger context of the First Jewish-Roman War (66-73 CE), which was a significant rebellion against Roman rule in Judea. While the revolt in AD 66 indeed led to initial successes for the Jewish rebels, it is essential to clarify the timeline and the broader context of the war.</a:t>
            </a:r>
          </a:p>
          <a:p>
            <a:pPr algn="l"/>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In AD 66, the First Jewish-Roman War began with a widespread revolt against Roman rule in Judea. Various Jewish factions, including the Sicarii, played a role in this uprising.</a:t>
            </a:r>
          </a:p>
          <a:p>
            <a:pPr algn="l"/>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The revolt resulted in several initial successes:</a:t>
            </a:r>
          </a:p>
          <a:p>
            <a:pPr algn="l"/>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Capture of Jerusalem:</a:t>
            </a:r>
            <a:r>
              <a:rPr lang="en-GB" b="0" i="0" u="none" strike="noStrike" dirty="0">
                <a:solidFill>
                  <a:srgbClr val="374151"/>
                </a:solidFill>
                <a:effectLst/>
                <a:latin typeface="Söhne"/>
              </a:rPr>
              <a:t> In AD 66, the Jewish rebels managed to capture Jerusalem and drove out the Roman garrison. For a time, Jerusalem was under Jewish control.</a:t>
            </a:r>
          </a:p>
          <a:p>
            <a:pPr algn="l">
              <a:buFont typeface="+mj-lt"/>
              <a:buAutoNum type="arabicPeriod"/>
            </a:pPr>
            <a:r>
              <a:rPr lang="en-GB" b="1" i="0" u="none" strike="noStrike" dirty="0">
                <a:solidFill>
                  <a:srgbClr val="374151"/>
                </a:solidFill>
                <a:effectLst/>
                <a:latin typeface="Söhne"/>
              </a:rPr>
              <a:t>Control of Judea:</a:t>
            </a:r>
            <a:r>
              <a:rPr lang="en-GB" b="0" i="0" u="none" strike="noStrike" dirty="0">
                <a:solidFill>
                  <a:srgbClr val="374151"/>
                </a:solidFill>
                <a:effectLst/>
                <a:latin typeface="Söhne"/>
              </a:rPr>
              <a:t> The revolt expanded beyond Jerusalem, with Jewish forces gaining control of large parts of Judea, including other towns and cities.</a:t>
            </a:r>
          </a:p>
          <a:p>
            <a:pPr algn="l">
              <a:buFont typeface="+mj-lt"/>
              <a:buAutoNum type="arabicPeriod"/>
            </a:pPr>
            <a:r>
              <a:rPr lang="en-GB" b="1" i="0" u="none" strike="noStrike" dirty="0">
                <a:solidFill>
                  <a:srgbClr val="374151"/>
                </a:solidFill>
                <a:effectLst/>
                <a:latin typeface="Söhne"/>
              </a:rPr>
              <a:t>Roman Setbacks:</a:t>
            </a:r>
            <a:r>
              <a:rPr lang="en-GB" b="0" i="0" u="none" strike="noStrike" dirty="0">
                <a:solidFill>
                  <a:srgbClr val="374151"/>
                </a:solidFill>
                <a:effectLst/>
                <a:latin typeface="Söhne"/>
              </a:rPr>
              <a:t> The Roman response to the revolt faced initial setbacks, including the loss of troops and the need to regroup and plan a more substantial counteroffensive.</a:t>
            </a:r>
          </a:p>
          <a:p>
            <a:pPr algn="l">
              <a:buFont typeface="+mj-lt"/>
              <a:buAutoNum type="arabicPeriod"/>
            </a:pPr>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However, the success of the Jewish rebels, including the Sicarii, was short-lived. Over the course of several years, the Roman Empire, under the leadership of generals like Vespasian and his son Titus, launched a full-scale military campaign to retake Judea. The Romans ultimately laid siege to Jerusalem, leading to the destruction of the city and the Second Temple in AD 70.</a:t>
            </a:r>
          </a:p>
          <a:p>
            <a:pPr algn="l"/>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In AD 73, the remaining Sicarii took refuge at the mountain fortress of Masada, where they held out for a period. However, Masada ultimately fell to the Romans in AD 74, and the Sicarii chose mass suicide rather than capture.</a:t>
            </a:r>
          </a:p>
          <a:p>
            <a:pPr algn="l"/>
            <a:endParaRPr lang="en-GB" b="0" i="0" u="none" strike="noStrike" dirty="0">
              <a:solidFill>
                <a:srgbClr val="374151"/>
              </a:solidFill>
              <a:effectLst/>
              <a:latin typeface="Söhne"/>
            </a:endParaRPr>
          </a:p>
          <a:p>
            <a:pPr algn="l"/>
            <a:endParaRPr lang="en-GB" b="0" i="0" u="none" strike="noStrike" dirty="0">
              <a:solidFill>
                <a:srgbClr val="374151"/>
              </a:solidFill>
              <a:effectLst/>
              <a:latin typeface="Söhne"/>
            </a:endParaRPr>
          </a:p>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11</a:t>
            </a:fld>
            <a:endParaRPr lang="en-US"/>
          </a:p>
        </p:txBody>
      </p:sp>
    </p:spTree>
    <p:extLst>
      <p:ext uri="{BB962C8B-B14F-4D97-AF65-F5344CB8AC3E}">
        <p14:creationId xmlns:p14="http://schemas.microsoft.com/office/powerpoint/2010/main" val="31897676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Söhne"/>
              </a:rPr>
              <a:t>The Sicarii, an ancient Jewish extremist group active during the 1st century CE in Roman-occupied Judea, had motives, strategies, and tactics that share some commonalities with modern-day terrorist groups, although it's essential to recognize the differences in historical context and motivations. Here's an overview of their motives, strategies, and tactics and the commonalities with modern terrorist groups:</a:t>
            </a:r>
          </a:p>
          <a:p>
            <a:pPr algn="l"/>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Motives of the Sicarii:</a:t>
            </a:r>
          </a:p>
          <a:p>
            <a:pPr algn="l"/>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Nationalism and Independence:</a:t>
            </a:r>
            <a:r>
              <a:rPr lang="en-GB" b="0" i="0" u="none" strike="noStrike" dirty="0">
                <a:solidFill>
                  <a:srgbClr val="374151"/>
                </a:solidFill>
                <a:effectLst/>
                <a:latin typeface="Söhne"/>
              </a:rPr>
              <a:t> The primary motive of the Sicarii was the desire for Jewish independence and the expulsion of the Roman occupiers from Judea. They viewed Roman rule as oppressive and sought to restore Jewish sovereignty.</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Religious Zeal:</a:t>
            </a:r>
            <a:r>
              <a:rPr lang="en-GB" b="0" i="0" u="none" strike="noStrike" dirty="0">
                <a:solidFill>
                  <a:srgbClr val="374151"/>
                </a:solidFill>
                <a:effectLst/>
                <a:latin typeface="Söhne"/>
              </a:rPr>
              <a:t> The Sicarii were driven by a strong religious zeal and a commitment to preserving Jewish faith and traditions. They saw their actions as a way to defend their religious beliefs against Roman influence.</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Resistance to Collaboration:</a:t>
            </a:r>
            <a:r>
              <a:rPr lang="en-GB" b="0" i="0" u="none" strike="noStrike" dirty="0">
                <a:solidFill>
                  <a:srgbClr val="374151"/>
                </a:solidFill>
                <a:effectLst/>
                <a:latin typeface="Söhne"/>
              </a:rPr>
              <a:t> The Sicarii opposed Jewish collaborators who cooperated with Roman authorities, often targeting them for assassination. They believed that these collaborators were betraying their own people.</a:t>
            </a:r>
          </a:p>
          <a:p>
            <a:pPr algn="l">
              <a:buFont typeface="+mj-lt"/>
              <a:buAutoNum type="arabicPeriod"/>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Strategies of the Sicarii:</a:t>
            </a:r>
          </a:p>
          <a:p>
            <a:pPr algn="l"/>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Violence and Assassination:</a:t>
            </a:r>
            <a:r>
              <a:rPr lang="en-GB" b="0" i="0" u="none" strike="noStrike" dirty="0">
                <a:solidFill>
                  <a:srgbClr val="374151"/>
                </a:solidFill>
                <a:effectLst/>
                <a:latin typeface="Söhne"/>
              </a:rPr>
              <a:t> The Sicarii employed a strategy of violence and assassination to target Roman officials, sympathizers, and collaborators. Their goal was to undermine Roman authority and create fear and insecurity.</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Terrorism:</a:t>
            </a:r>
            <a:r>
              <a:rPr lang="en-GB" b="0" i="0" u="none" strike="noStrike" dirty="0">
                <a:solidFill>
                  <a:srgbClr val="374151"/>
                </a:solidFill>
                <a:effectLst/>
                <a:latin typeface="Söhne"/>
              </a:rPr>
              <a:t> The Sicarii used acts of terror, including assassinations in public places, to create a climate of fear and uncertainty. They believed that these tactics would discourage individuals from cooperating with the Romans.</a:t>
            </a:r>
          </a:p>
          <a:p>
            <a:pPr algn="l">
              <a:buFont typeface="+mj-lt"/>
              <a:buAutoNum type="arabicPeriod"/>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Tactics of the Sicarii:</a:t>
            </a:r>
          </a:p>
          <a:p>
            <a:pPr algn="l"/>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Concealed Weapons:</a:t>
            </a:r>
            <a:r>
              <a:rPr lang="en-GB" b="0" i="0" u="none" strike="noStrike" dirty="0">
                <a:solidFill>
                  <a:srgbClr val="374151"/>
                </a:solidFill>
                <a:effectLst/>
                <a:latin typeface="Söhne"/>
              </a:rPr>
              <a:t> The Sicarii were known for carrying concealed weapons, particularly daggers (</a:t>
            </a:r>
            <a:r>
              <a:rPr lang="en-GB" b="0" i="0" u="none" strike="noStrike" dirty="0" err="1">
                <a:solidFill>
                  <a:srgbClr val="374151"/>
                </a:solidFill>
                <a:effectLst/>
                <a:latin typeface="Söhne"/>
              </a:rPr>
              <a:t>sicae</a:t>
            </a:r>
            <a:r>
              <a:rPr lang="en-GB" b="0" i="0" u="none" strike="noStrike" dirty="0">
                <a:solidFill>
                  <a:srgbClr val="374151"/>
                </a:solidFill>
                <a:effectLst/>
                <a:latin typeface="Söhne"/>
              </a:rPr>
              <a:t>), which they used to carry out assassinations. The element of surprise was a key tactic in their operations.</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Infiltration:</a:t>
            </a:r>
            <a:r>
              <a:rPr lang="en-GB" b="0" i="0" u="none" strike="noStrike" dirty="0">
                <a:solidFill>
                  <a:srgbClr val="374151"/>
                </a:solidFill>
                <a:effectLst/>
                <a:latin typeface="Söhne"/>
              </a:rPr>
              <a:t> Members of the Sicarii sometimes infiltrated crowds or gatherings, posing as ordinary citizens or </a:t>
            </a:r>
            <a:r>
              <a:rPr lang="en-GB" b="0" i="0" u="none" strike="noStrike" dirty="0" err="1">
                <a:solidFill>
                  <a:srgbClr val="374151"/>
                </a:solidFill>
                <a:effectLst/>
                <a:latin typeface="Söhne"/>
              </a:rPr>
              <a:t>travelers</a:t>
            </a:r>
            <a:r>
              <a:rPr lang="en-GB" b="0" i="0" u="none" strike="noStrike" dirty="0">
                <a:solidFill>
                  <a:srgbClr val="374151"/>
                </a:solidFill>
                <a:effectLst/>
                <a:latin typeface="Söhne"/>
              </a:rPr>
              <a:t>. Once in position, they would launch surprise attacks.</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Ambushes:</a:t>
            </a:r>
            <a:r>
              <a:rPr lang="en-GB" b="0" i="0" u="none" strike="noStrike" dirty="0">
                <a:solidFill>
                  <a:srgbClr val="374151"/>
                </a:solidFill>
                <a:effectLst/>
                <a:latin typeface="Söhne"/>
              </a:rPr>
              <a:t> The Sicarii set up ambushes along roads and in areas where Roman officials or sympathizers were likely to pass. These ambushes were intended to catch their targets off guard.</a:t>
            </a:r>
          </a:p>
          <a:p>
            <a:pPr algn="l">
              <a:buFont typeface="+mj-lt"/>
              <a:buAutoNum type="arabicPeriod"/>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Commonalities with Modern-Day Terrorist Groups:</a:t>
            </a:r>
          </a:p>
          <a:p>
            <a:pPr algn="l"/>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Ideological Motivations:</a:t>
            </a:r>
            <a:r>
              <a:rPr lang="en-GB" b="0" i="0" u="none" strike="noStrike" dirty="0">
                <a:solidFill>
                  <a:srgbClr val="374151"/>
                </a:solidFill>
                <a:effectLst/>
                <a:latin typeface="Söhne"/>
              </a:rPr>
              <a:t> Both the Sicarii and modern-day terrorist groups often have strong ideological motivations that drive their actions. These ideologies may be religious, political, or nationalist in nature.</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Use of Violence and Terror:</a:t>
            </a:r>
            <a:r>
              <a:rPr lang="en-GB" b="0" i="0" u="none" strike="noStrike" dirty="0">
                <a:solidFill>
                  <a:srgbClr val="374151"/>
                </a:solidFill>
                <a:effectLst/>
                <a:latin typeface="Söhne"/>
              </a:rPr>
              <a:t> Both the Sicarii and modern terrorists employ violence and acts of terror to achieve their objectives. They aim to create fear, instability, and disrupt the status quo.</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Targeting of Perceived Enemies:</a:t>
            </a:r>
            <a:r>
              <a:rPr lang="en-GB" b="0" i="0" u="none" strike="noStrike" dirty="0">
                <a:solidFill>
                  <a:srgbClr val="374151"/>
                </a:solidFill>
                <a:effectLst/>
                <a:latin typeface="Söhne"/>
              </a:rPr>
              <a:t> Both groups target individuals or entities they perceive as enemies or oppressors. This may include government officials, collaborators, or those associated with the opposing ideology.</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Operational Secrecy:</a:t>
            </a:r>
            <a:r>
              <a:rPr lang="en-GB" b="0" i="0" u="none" strike="noStrike" dirty="0">
                <a:solidFill>
                  <a:srgbClr val="374151"/>
                </a:solidFill>
                <a:effectLst/>
                <a:latin typeface="Söhne"/>
              </a:rPr>
              <a:t> The Sicarii, like modern terrorist groups, operated with a degree of secrecy and </a:t>
            </a:r>
            <a:r>
              <a:rPr lang="en-GB" b="0" i="0" u="none" strike="noStrike" dirty="0" err="1">
                <a:solidFill>
                  <a:srgbClr val="374151"/>
                </a:solidFill>
                <a:effectLst/>
                <a:latin typeface="Söhne"/>
              </a:rPr>
              <a:t>clandestinity</a:t>
            </a:r>
            <a:r>
              <a:rPr lang="en-GB" b="0" i="0" u="none" strike="noStrike" dirty="0">
                <a:solidFill>
                  <a:srgbClr val="374151"/>
                </a:solidFill>
                <a:effectLst/>
                <a:latin typeface="Söhne"/>
              </a:rPr>
              <a:t>. They often carried out covert operations to avoid detection.</a:t>
            </a:r>
          </a:p>
          <a:p>
            <a:pPr algn="l"/>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It's important to note that while there are commonalities in motives, strategies, and tactics, the historical context of the Sicarii was significantly different from the complex geopolitical landscape and technology-driven world of modern terrorism. Additionally, the ethical and moral considerations surrounding the actions of the Sicarii and modern terrorist groups differ. Nonetheless, studying the Sicarii provides historical insights into the use of violence and terror as a means of achieving political, religious, or nationalist objectives.</a:t>
            </a:r>
          </a:p>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12</a:t>
            </a:fld>
            <a:endParaRPr lang="en-US"/>
          </a:p>
        </p:txBody>
      </p:sp>
    </p:spTree>
    <p:extLst>
      <p:ext uri="{BB962C8B-B14F-4D97-AF65-F5344CB8AC3E}">
        <p14:creationId xmlns:p14="http://schemas.microsoft.com/office/powerpoint/2010/main" val="31725158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Söhne"/>
              </a:rPr>
              <a:t>The </a:t>
            </a:r>
            <a:r>
              <a:rPr lang="en-GB" b="0" i="0" u="none" strike="noStrike" dirty="0" err="1">
                <a:solidFill>
                  <a:srgbClr val="374151"/>
                </a:solidFill>
                <a:effectLst/>
                <a:latin typeface="Söhne"/>
              </a:rPr>
              <a:t>Narodnaya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Volya</a:t>
            </a:r>
            <a:r>
              <a:rPr lang="en-GB" b="0" i="0" u="none" strike="noStrike" dirty="0">
                <a:solidFill>
                  <a:srgbClr val="374151"/>
                </a:solidFill>
                <a:effectLst/>
                <a:latin typeface="Söhne"/>
              </a:rPr>
              <a:t> (often translated as the People's Will), a Russian revolutionary organization in the late 19th century that played a significant role in the history of terrorism.</a:t>
            </a:r>
          </a:p>
          <a:p>
            <a:pPr algn="l"/>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The </a:t>
            </a:r>
            <a:r>
              <a:rPr lang="en-GB" b="0" i="0" u="none" strike="noStrike" dirty="0" err="1">
                <a:solidFill>
                  <a:srgbClr val="374151"/>
                </a:solidFill>
                <a:effectLst/>
                <a:latin typeface="Söhne"/>
              </a:rPr>
              <a:t>Narodnaya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Volya</a:t>
            </a:r>
            <a:r>
              <a:rPr lang="en-GB" b="0" i="0" u="none" strike="noStrike" dirty="0">
                <a:solidFill>
                  <a:srgbClr val="374151"/>
                </a:solidFill>
                <a:effectLst/>
                <a:latin typeface="Söhne"/>
              </a:rPr>
              <a:t> is known for its acts of political violence, including the assassination of government officials. </a:t>
            </a:r>
          </a:p>
          <a:p>
            <a:pPr algn="l"/>
            <a:endParaRPr lang="en-GB" b="0" i="0" u="none" strike="noStrike" dirty="0">
              <a:solidFill>
                <a:srgbClr val="374151"/>
              </a:solidFill>
              <a:effectLst/>
              <a:latin typeface="Söhne"/>
            </a:endParaRPr>
          </a:p>
          <a:p>
            <a:pPr marL="228600" indent="-228600" algn="l">
              <a:buAutoNum type="arabicPeriod"/>
            </a:pPr>
            <a:r>
              <a:rPr lang="en-GB" b="1" i="0" u="none" strike="noStrike" dirty="0">
                <a:solidFill>
                  <a:srgbClr val="374151"/>
                </a:solidFill>
                <a:effectLst/>
                <a:latin typeface="Söhne"/>
              </a:rPr>
              <a:t>Background and Ideology:</a:t>
            </a:r>
          </a:p>
          <a:p>
            <a:pPr marL="228600" indent="-228600" algn="l">
              <a:buAutoNum type="arabicPeriod"/>
            </a:pP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a:t>
            </a:r>
            <a:r>
              <a:rPr lang="en-GB" b="0" i="0" u="none" strike="noStrike" dirty="0" err="1">
                <a:solidFill>
                  <a:srgbClr val="374151"/>
                </a:solidFill>
                <a:effectLst/>
                <a:latin typeface="Söhne"/>
              </a:rPr>
              <a:t>Narodnaya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Volya</a:t>
            </a:r>
            <a:r>
              <a:rPr lang="en-GB" b="0" i="0" u="none" strike="noStrike" dirty="0">
                <a:solidFill>
                  <a:srgbClr val="374151"/>
                </a:solidFill>
                <a:effectLst/>
                <a:latin typeface="Söhne"/>
              </a:rPr>
              <a:t> was formed in Russia in 1879 as a revolutionary organization dedicated to overthrowing the autocratic Tsarist regime and establishing a socialist and democratic society.</a:t>
            </a:r>
          </a:p>
          <a:p>
            <a:pPr algn="l">
              <a:buFont typeface="Arial" panose="020B0604020202020204" pitchFamily="34" charset="0"/>
              <a:buChar char="•"/>
            </a:pP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group's ideology was influenced by populist and socialist ideas, emphasizing the role of the peasantry in the revolution and the need for political change.</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2. Key Objectives:</a:t>
            </a:r>
          </a:p>
          <a:p>
            <a:pPr algn="l"/>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primary goal of the </a:t>
            </a:r>
            <a:r>
              <a:rPr lang="en-GB" b="0" i="0" u="none" strike="noStrike" dirty="0" err="1">
                <a:solidFill>
                  <a:srgbClr val="374151"/>
                </a:solidFill>
                <a:effectLst/>
                <a:latin typeface="Söhne"/>
              </a:rPr>
              <a:t>Narodnaya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Volya</a:t>
            </a:r>
            <a:r>
              <a:rPr lang="en-GB" b="0" i="0" u="none" strike="noStrike" dirty="0">
                <a:solidFill>
                  <a:srgbClr val="374151"/>
                </a:solidFill>
                <a:effectLst/>
                <a:latin typeface="Söhne"/>
              </a:rPr>
              <a:t> was to assassinate high-ranking government officials, including members of the imperial family and prominent ministers. They believed that by eliminating these figures, they could weaken the Tsarist regime and inspire a broader uprising.</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3. Assassinations and Terrorism:</a:t>
            </a:r>
          </a:p>
          <a:p>
            <a:pPr algn="l"/>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group carried out a series of high-profile assassinations, including the assassination of Tsar Alexander II in 1881. They also targeted other government officials and functionaries.</a:t>
            </a:r>
          </a:p>
          <a:p>
            <a:pPr algn="l">
              <a:buFont typeface="Arial" panose="020B0604020202020204" pitchFamily="34" charset="0"/>
              <a:buChar char="•"/>
            </a:pP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Their use of terrorism as a tactic was intended to destabilize the government, create fear among the ruling elite, and incite popular rebellion.</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4. Organizational Structure:</a:t>
            </a:r>
          </a:p>
          <a:p>
            <a:pPr algn="l"/>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a:t>
            </a:r>
            <a:r>
              <a:rPr lang="en-GB" b="0" i="0" u="none" strike="noStrike" dirty="0" err="1">
                <a:solidFill>
                  <a:srgbClr val="374151"/>
                </a:solidFill>
                <a:effectLst/>
                <a:latin typeface="Söhne"/>
              </a:rPr>
              <a:t>Narodnaya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Volya</a:t>
            </a:r>
            <a:r>
              <a:rPr lang="en-GB" b="0" i="0" u="none" strike="noStrike" dirty="0">
                <a:solidFill>
                  <a:srgbClr val="374151"/>
                </a:solidFill>
                <a:effectLst/>
                <a:latin typeface="Söhne"/>
              </a:rPr>
              <a:t> had a hierarchical organizational structure with a leadership committee. Members often operated in small cells to carry out specific tasks, including planning and executing assassinations.</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5. Repression and Decline:</a:t>
            </a:r>
          </a:p>
          <a:p>
            <a:pPr algn="l"/>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Tsarist government responded with brutal repression. Many members were arrested, and the organization faced internal divisions and declining public support.</a:t>
            </a:r>
          </a:p>
          <a:p>
            <a:pPr algn="l">
              <a:buFont typeface="Arial" panose="020B0604020202020204" pitchFamily="34" charset="0"/>
              <a:buChar char="•"/>
            </a:pP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By the late 1880s, the </a:t>
            </a:r>
            <a:r>
              <a:rPr lang="en-GB" b="0" i="0" u="none" strike="noStrike" dirty="0" err="1">
                <a:solidFill>
                  <a:srgbClr val="374151"/>
                </a:solidFill>
                <a:effectLst/>
                <a:latin typeface="Söhne"/>
              </a:rPr>
              <a:t>Narodnaya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Volya</a:t>
            </a:r>
            <a:r>
              <a:rPr lang="en-GB" b="0" i="0" u="none" strike="noStrike" dirty="0">
                <a:solidFill>
                  <a:srgbClr val="374151"/>
                </a:solidFill>
                <a:effectLst/>
                <a:latin typeface="Söhne"/>
              </a:rPr>
              <a:t> had largely ceased to exist as a coherent and effective organization.</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6. Legacy:</a:t>
            </a:r>
          </a:p>
          <a:p>
            <a:pPr algn="l"/>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a:t>
            </a:r>
            <a:r>
              <a:rPr lang="en-GB" b="0" i="0" u="none" strike="noStrike" dirty="0" err="1">
                <a:solidFill>
                  <a:srgbClr val="374151"/>
                </a:solidFill>
                <a:effectLst/>
                <a:latin typeface="Söhne"/>
              </a:rPr>
              <a:t>Narodnaya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Volya</a:t>
            </a:r>
            <a:r>
              <a:rPr lang="en-GB" b="0" i="0" u="none" strike="noStrike" dirty="0">
                <a:solidFill>
                  <a:srgbClr val="374151"/>
                </a:solidFill>
                <a:effectLst/>
                <a:latin typeface="Söhne"/>
              </a:rPr>
              <a:t> is remembered for its radical tactics and its role in shaping the political landscape in Russia at the time. While it did not achieve its ultimate objectives, its actions had a lasting impact on Russian revolutionary movements.</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Commonalities with Modern Terrorism:</a:t>
            </a:r>
          </a:p>
          <a:p>
            <a:pPr algn="l"/>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a:t>
            </a:r>
            <a:r>
              <a:rPr lang="en-GB" b="0" i="0" u="none" strike="noStrike" dirty="0" err="1">
                <a:solidFill>
                  <a:srgbClr val="374151"/>
                </a:solidFill>
                <a:effectLst/>
                <a:latin typeface="Söhne"/>
              </a:rPr>
              <a:t>Narodnaya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Volya's</a:t>
            </a:r>
            <a:r>
              <a:rPr lang="en-GB" b="0" i="0" u="none" strike="noStrike" dirty="0">
                <a:solidFill>
                  <a:srgbClr val="374151"/>
                </a:solidFill>
                <a:effectLst/>
                <a:latin typeface="Söhne"/>
              </a:rPr>
              <a:t> use of assassination and terrorism as tools to achieve political change shares commonalities with modern terrorist groups. These include the belief in the strategic value of violence, the targeting of government officials, and the desire to create fear and instability to achieve political objectives.</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Key Figures:</a:t>
            </a:r>
          </a:p>
          <a:p>
            <a:pPr algn="l"/>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Prominent figures associated with the </a:t>
            </a:r>
            <a:r>
              <a:rPr lang="en-GB" b="0" i="0" u="none" strike="noStrike" dirty="0" err="1">
                <a:solidFill>
                  <a:srgbClr val="374151"/>
                </a:solidFill>
                <a:effectLst/>
                <a:latin typeface="Söhne"/>
              </a:rPr>
              <a:t>Narodnaya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Volya</a:t>
            </a:r>
            <a:r>
              <a:rPr lang="en-GB" b="0" i="0" u="none" strike="noStrike" dirty="0">
                <a:solidFill>
                  <a:srgbClr val="374151"/>
                </a:solidFill>
                <a:effectLst/>
                <a:latin typeface="Söhne"/>
              </a:rPr>
              <a:t> include Sofia </a:t>
            </a:r>
            <a:r>
              <a:rPr lang="en-GB" b="0" i="0" u="none" strike="noStrike" dirty="0" err="1">
                <a:solidFill>
                  <a:srgbClr val="374151"/>
                </a:solidFill>
                <a:effectLst/>
                <a:latin typeface="Söhne"/>
              </a:rPr>
              <a:t>Perovskaya</a:t>
            </a:r>
            <a:r>
              <a:rPr lang="en-GB" b="0" i="0" u="none" strike="noStrike" dirty="0">
                <a:solidFill>
                  <a:srgbClr val="374151"/>
                </a:solidFill>
                <a:effectLst/>
                <a:latin typeface="Söhne"/>
              </a:rPr>
              <a:t>, Andrei </a:t>
            </a:r>
            <a:r>
              <a:rPr lang="en-GB" b="0" i="0" u="none" strike="noStrike" dirty="0" err="1">
                <a:solidFill>
                  <a:srgbClr val="374151"/>
                </a:solidFill>
                <a:effectLst/>
                <a:latin typeface="Söhne"/>
              </a:rPr>
              <a:t>Zhelyabov</a:t>
            </a:r>
            <a:r>
              <a:rPr lang="en-GB" b="0" i="0" u="none" strike="noStrike" dirty="0">
                <a:solidFill>
                  <a:srgbClr val="374151"/>
                </a:solidFill>
                <a:effectLst/>
                <a:latin typeface="Söhne"/>
              </a:rPr>
              <a:t>, and Alexander Ulyanov (the older brother of Vladimir Lenin). These individuals were involved in planning and carrying out assassinations.</a:t>
            </a:r>
          </a:p>
          <a:p>
            <a:pPr algn="l"/>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The </a:t>
            </a:r>
            <a:r>
              <a:rPr lang="en-GB" b="0" i="0" u="none" strike="noStrike" dirty="0" err="1">
                <a:solidFill>
                  <a:srgbClr val="374151"/>
                </a:solidFill>
                <a:effectLst/>
                <a:latin typeface="Söhne"/>
              </a:rPr>
              <a:t>Narodnaya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Volya</a:t>
            </a:r>
            <a:r>
              <a:rPr lang="en-GB" b="0" i="0" u="none" strike="noStrike" dirty="0">
                <a:solidFill>
                  <a:srgbClr val="374151"/>
                </a:solidFill>
                <a:effectLst/>
                <a:latin typeface="Söhne"/>
              </a:rPr>
              <a:t> represents a significant historical example of a revolutionary group that used terrorism as a tactic in pursuit of political change. It played a role in the broader context of political and social upheaval in Russia during the late 19th century.</a:t>
            </a:r>
          </a:p>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13</a:t>
            </a:fld>
            <a:endParaRPr lang="en-US"/>
          </a:p>
        </p:txBody>
      </p:sp>
    </p:spTree>
    <p:extLst>
      <p:ext uri="{BB962C8B-B14F-4D97-AF65-F5344CB8AC3E}">
        <p14:creationId xmlns:p14="http://schemas.microsoft.com/office/powerpoint/2010/main" val="14087624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Söhne"/>
              </a:rPr>
              <a:t>The assassination of Tsar Alexander II by the </a:t>
            </a:r>
            <a:r>
              <a:rPr lang="en-GB" b="0" i="0" u="none" strike="noStrike" dirty="0" err="1">
                <a:solidFill>
                  <a:srgbClr val="374151"/>
                </a:solidFill>
                <a:effectLst/>
                <a:latin typeface="Söhne"/>
              </a:rPr>
              <a:t>Narodnaya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Volya</a:t>
            </a:r>
            <a:r>
              <a:rPr lang="en-GB" b="0" i="0" u="none" strike="noStrike" dirty="0">
                <a:solidFill>
                  <a:srgbClr val="374151"/>
                </a:solidFill>
                <a:effectLst/>
                <a:latin typeface="Söhne"/>
              </a:rPr>
              <a:t> is one of the most notable events in the history of the organization. Here's a detailed account of what happened:</a:t>
            </a:r>
          </a:p>
          <a:p>
            <a:pPr algn="l"/>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Date and Location:</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assassination took place on March 1, 1881, in St. Petersburg, Russia.</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The Plot:</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a:t>
            </a:r>
            <a:r>
              <a:rPr lang="en-GB" b="0" i="0" u="none" strike="noStrike" dirty="0" err="1">
                <a:solidFill>
                  <a:srgbClr val="374151"/>
                </a:solidFill>
                <a:effectLst/>
                <a:latin typeface="Söhne"/>
              </a:rPr>
              <a:t>Narodnaya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Volya</a:t>
            </a:r>
            <a:r>
              <a:rPr lang="en-GB" b="0" i="0" u="none" strike="noStrike" dirty="0">
                <a:solidFill>
                  <a:srgbClr val="374151"/>
                </a:solidFill>
                <a:effectLst/>
                <a:latin typeface="Söhne"/>
              </a:rPr>
              <a:t> had been planning the assassination of Tsar Alexander II for some time. They saw him as a symbol of autocracy and oppression and believed that his death would destabilize the Tsarist regime.</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The Attack:</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Tsar Alexander II was traveling in a closed carriage along the Catherine Canal when the attack occurred.</a:t>
            </a:r>
          </a:p>
          <a:p>
            <a:pPr algn="l">
              <a:buFont typeface="Arial" panose="020B0604020202020204" pitchFamily="34" charset="0"/>
              <a:buChar char="•"/>
            </a:pPr>
            <a:r>
              <a:rPr lang="en-GB" b="0" i="0" u="none" strike="noStrike" dirty="0">
                <a:solidFill>
                  <a:srgbClr val="374151"/>
                </a:solidFill>
                <a:effectLst/>
                <a:latin typeface="Söhne"/>
              </a:rPr>
              <a:t>As the Tsar's carriage passed, a member of the </a:t>
            </a:r>
            <a:r>
              <a:rPr lang="en-GB" b="0" i="0" u="none" strike="noStrike" dirty="0" err="1">
                <a:solidFill>
                  <a:srgbClr val="374151"/>
                </a:solidFill>
                <a:effectLst/>
                <a:latin typeface="Söhne"/>
              </a:rPr>
              <a:t>Narodnaya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Volya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Ignacy</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Hryniewiecki</a:t>
            </a:r>
            <a:r>
              <a:rPr lang="en-GB" b="0" i="0" u="none" strike="noStrike" dirty="0">
                <a:solidFill>
                  <a:srgbClr val="374151"/>
                </a:solidFill>
                <a:effectLst/>
                <a:latin typeface="Söhne"/>
              </a:rPr>
              <a:t>, threw a homemade bomb at the Tsar's carriage. The bomb exploded, damaging the carriage and injuring some of the Tsar's guards and bystanders.</a:t>
            </a:r>
          </a:p>
          <a:p>
            <a:pPr algn="l">
              <a:buFont typeface="Arial" panose="020B0604020202020204" pitchFamily="34" charset="0"/>
              <a:buChar char="•"/>
            </a:pPr>
            <a:r>
              <a:rPr lang="en-GB" b="0" i="0" u="none" strike="noStrike" dirty="0">
                <a:solidFill>
                  <a:srgbClr val="374151"/>
                </a:solidFill>
                <a:effectLst/>
                <a:latin typeface="Söhne"/>
              </a:rPr>
              <a:t>The Tsar emerged from the damaged carriage, shaken but alive. He began to walk towards the injured and wounded.</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The Second Bomb:</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At this point, another member of the </a:t>
            </a:r>
            <a:r>
              <a:rPr lang="en-GB" b="0" i="0" u="none" strike="noStrike" dirty="0" err="1">
                <a:solidFill>
                  <a:srgbClr val="374151"/>
                </a:solidFill>
                <a:effectLst/>
                <a:latin typeface="Söhne"/>
              </a:rPr>
              <a:t>Narodnaya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Volya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Grigory</a:t>
            </a:r>
            <a:r>
              <a:rPr lang="en-GB" b="0" i="0" u="none" strike="noStrike" dirty="0">
                <a:solidFill>
                  <a:srgbClr val="374151"/>
                </a:solidFill>
                <a:effectLst/>
                <a:latin typeface="Söhne"/>
              </a:rPr>
              <a:t> Goldenberg, threw a second bomb at the Tsar. This bomb detonated near the Tsar, causing severe injuries to him.</a:t>
            </a:r>
          </a:p>
          <a:p>
            <a:pPr algn="l">
              <a:buFont typeface="Arial" panose="020B0604020202020204" pitchFamily="34" charset="0"/>
              <a:buChar char="•"/>
            </a:pPr>
            <a:r>
              <a:rPr lang="en-GB" b="0" i="0" u="none" strike="noStrike" dirty="0">
                <a:solidFill>
                  <a:srgbClr val="374151"/>
                </a:solidFill>
                <a:effectLst/>
                <a:latin typeface="Söhne"/>
              </a:rPr>
              <a:t>Tsar Alexander II was critically wounded, and despite efforts to save his life, he succumbed to his injuries a short time later.</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Aftermath:</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assassination of Tsar Alexander II had a profound impact on Russia and its political landscape. It led to a period of increased repression, with a crackdown on revolutionary and dissenting movements.</a:t>
            </a:r>
          </a:p>
          <a:p>
            <a:pPr algn="l">
              <a:buFont typeface="Arial" panose="020B0604020202020204" pitchFamily="34" charset="0"/>
              <a:buChar char="•"/>
            </a:pPr>
            <a:r>
              <a:rPr lang="en-GB" b="0" i="0" u="none" strike="noStrike" dirty="0">
                <a:solidFill>
                  <a:srgbClr val="374151"/>
                </a:solidFill>
                <a:effectLst/>
                <a:latin typeface="Söhne"/>
              </a:rPr>
              <a:t>Alexander III, the successor to the slain Tsar, adopted even more authoritarian policies in response to the assassination.</a:t>
            </a:r>
          </a:p>
          <a:p>
            <a:pPr algn="l">
              <a:buFont typeface="Arial" panose="020B0604020202020204" pitchFamily="34" charset="0"/>
              <a:buChar char="•"/>
            </a:pPr>
            <a:r>
              <a:rPr lang="en-GB" b="0" i="0" u="none" strike="noStrike" dirty="0">
                <a:solidFill>
                  <a:srgbClr val="374151"/>
                </a:solidFill>
                <a:effectLst/>
                <a:latin typeface="Söhne"/>
              </a:rPr>
              <a:t>The </a:t>
            </a:r>
            <a:r>
              <a:rPr lang="en-GB" b="0" i="0" u="none" strike="noStrike" dirty="0" err="1">
                <a:solidFill>
                  <a:srgbClr val="374151"/>
                </a:solidFill>
                <a:effectLst/>
                <a:latin typeface="Söhne"/>
              </a:rPr>
              <a:t>Narodnaya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Volya</a:t>
            </a:r>
            <a:r>
              <a:rPr lang="en-GB" b="0" i="0" u="none" strike="noStrike" dirty="0">
                <a:solidFill>
                  <a:srgbClr val="374151"/>
                </a:solidFill>
                <a:effectLst/>
                <a:latin typeface="Söhne"/>
              </a:rPr>
              <a:t> achieved its immediate goal of assassinating the Tsar, but it did not achieve its broader objectives of political change in Russia.</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The assassination of Tsar Alexander II marked a significant turning point in Russian history, and it had repercussions for years to come. It is remembered as one of the most dramatic and consequential acts of political violence carried out by a revolutionary organization during that period.</a:t>
            </a:r>
          </a:p>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14</a:t>
            </a:fld>
            <a:endParaRPr lang="en-US"/>
          </a:p>
        </p:txBody>
      </p:sp>
    </p:spTree>
    <p:extLst>
      <p:ext uri="{BB962C8B-B14F-4D97-AF65-F5344CB8AC3E}">
        <p14:creationId xmlns:p14="http://schemas.microsoft.com/office/powerpoint/2010/main" val="14857488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Söhne"/>
              </a:rPr>
              <a:t>Following the assassination of Tsar Alexander II and in response to the broader terrorist and revolutionary activities of various groups, including the </a:t>
            </a:r>
            <a:r>
              <a:rPr lang="en-GB" b="0" i="0" u="none" strike="noStrike" dirty="0" err="1">
                <a:solidFill>
                  <a:srgbClr val="374151"/>
                </a:solidFill>
                <a:effectLst/>
                <a:latin typeface="Söhne"/>
              </a:rPr>
              <a:t>Narodnaya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Volya</a:t>
            </a:r>
            <a:r>
              <a:rPr lang="en-GB" b="0" i="0" u="none" strike="noStrike" dirty="0">
                <a:solidFill>
                  <a:srgbClr val="374151"/>
                </a:solidFill>
                <a:effectLst/>
                <a:latin typeface="Söhne"/>
              </a:rPr>
              <a:t>, the Russian government, under Tsar Alexander III and later his son Tsar Nicholas II, implemented a series of repressive measures and policies aimed at suppressing dissent and maintaining control. Here are some key ways in which the Tsars addressed terrorist and revolutionary issues:</a:t>
            </a:r>
          </a:p>
          <a:p>
            <a:pPr algn="l"/>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1. Increased Repression:</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Russian government significantly increased its repression of political dissent and revolutionary activities. This included the use of secret police agencies like the Okhrana to infiltrate and monitor revolutionary organizations.</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2. The Okhrana:</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Okhrana was the Tsarist secret police, established to counter revolutionary movements. It engaged in extensive surveillance, infiltration of revolutionary groups, and the arrest and imprisonment of suspected revolutionaries.</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3. Censorship:</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Strict censorship of newspapers, literature, and public discourse was enforced to prevent the spread of revolutionary ideas and propaganda.</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4. Arrests and Executions:</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Thousands of individuals suspected of involvement in revolutionary activities were arrested, imprisoned, or executed. Show trials and harsh sentences were used to suppress dissent.</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5. Siberian Exile:</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Many political prisoners were exiled to Siberia, a remote region of Russia, as a means of isolating and neutralizing revolutionary elements.</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6. Russification Policies:</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government implemented policies to promote Russification, which aimed to assimilate non-Russian ethnic groups into Russian culture and suppress their national identities. This was seen as a means of preventing nationalist or separatist movements.</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7. Economic and Social Policies:</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government pursued conservative economic and social policies that </a:t>
            </a:r>
            <a:r>
              <a:rPr lang="en-GB" b="0" i="0" u="none" strike="noStrike" dirty="0" err="1">
                <a:solidFill>
                  <a:srgbClr val="374151"/>
                </a:solidFill>
                <a:effectLst/>
                <a:latin typeface="Söhne"/>
              </a:rPr>
              <a:t>favored</a:t>
            </a:r>
            <a:r>
              <a:rPr lang="en-GB" b="0" i="0" u="none" strike="noStrike" dirty="0">
                <a:solidFill>
                  <a:srgbClr val="374151"/>
                </a:solidFill>
                <a:effectLst/>
                <a:latin typeface="Söhne"/>
              </a:rPr>
              <a:t> the nobility and maintained a strict hierarchical social structure. This was intended to maintain the existing order and reduce the appeal of revolutionary ideologies.</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8. Secret Police Activities:</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government used informants and agents to infiltrate revolutionary organizations and disrupt their activities. This often led to the discovery and suppression of revolutionary plots and cells.</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Despite these repressive measures, revolutionary and terrorist activities persisted in Russia, ultimately culminating in the Russian Revolution of 1917, which led to the overthrow of the monarchy and the establishment of a communist government under the leadership of the Bolsheviks.</a:t>
            </a:r>
          </a:p>
          <a:p>
            <a:pPr algn="l"/>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The Tsarist regime's response to terrorism and revolutionary movements was characterized by authoritarianism, censorship, and harsh repression. While these measures succeeded in suppressing dissent to some extent, they did not ultimately prevent the major political and social changes that would come with the fall of the Romanov dynasty in 1917.</a:t>
            </a:r>
          </a:p>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15</a:t>
            </a:fld>
            <a:endParaRPr lang="en-US"/>
          </a:p>
        </p:txBody>
      </p:sp>
    </p:spTree>
    <p:extLst>
      <p:ext uri="{BB962C8B-B14F-4D97-AF65-F5344CB8AC3E}">
        <p14:creationId xmlns:p14="http://schemas.microsoft.com/office/powerpoint/2010/main" val="162859620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16</a:t>
            </a:fld>
            <a:endParaRPr lang="en-US"/>
          </a:p>
        </p:txBody>
      </p:sp>
    </p:spTree>
    <p:extLst>
      <p:ext uri="{BB962C8B-B14F-4D97-AF65-F5344CB8AC3E}">
        <p14:creationId xmlns:p14="http://schemas.microsoft.com/office/powerpoint/2010/main" val="101033383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17</a:t>
            </a:fld>
            <a:endParaRPr lang="en-US"/>
          </a:p>
        </p:txBody>
      </p:sp>
    </p:spTree>
    <p:extLst>
      <p:ext uri="{BB962C8B-B14F-4D97-AF65-F5344CB8AC3E}">
        <p14:creationId xmlns:p14="http://schemas.microsoft.com/office/powerpoint/2010/main" val="37275174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u="none" strike="noStrike" dirty="0">
                <a:solidFill>
                  <a:srgbClr val="374151"/>
                </a:solidFill>
                <a:effectLst/>
                <a:latin typeface="Söhne"/>
              </a:rPr>
              <a:t>The members of the </a:t>
            </a:r>
            <a:r>
              <a:rPr lang="en-GB" b="0" i="0" u="none" strike="noStrike" dirty="0" err="1">
                <a:solidFill>
                  <a:srgbClr val="374151"/>
                </a:solidFill>
                <a:effectLst/>
                <a:latin typeface="Söhne"/>
              </a:rPr>
              <a:t>Narodnaya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Volya</a:t>
            </a:r>
            <a:r>
              <a:rPr lang="en-GB" b="0" i="0" u="none" strike="noStrike" dirty="0">
                <a:solidFill>
                  <a:srgbClr val="374151"/>
                </a:solidFill>
                <a:effectLst/>
                <a:latin typeface="Söhne"/>
              </a:rPr>
              <a:t> who were involved in the assassination of Tsar Alexander II were subjected to a range of punitive measures by the Russian government.</a:t>
            </a:r>
          </a:p>
          <a:p>
            <a:pPr algn="l"/>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After the assassination, the government launched a crackdown on revolutionary and terrorist activities, and those associated with the group faced arrest, trials, and various forms of punishment. Here's how some members of the group were executed, and the reasons behind it:</a:t>
            </a:r>
          </a:p>
          <a:p>
            <a:pPr algn="l"/>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1. Arrests and Trials:</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Many members of the </a:t>
            </a:r>
            <a:r>
              <a:rPr lang="en-GB" b="0" i="0" u="none" strike="noStrike" dirty="0" err="1">
                <a:solidFill>
                  <a:srgbClr val="374151"/>
                </a:solidFill>
                <a:effectLst/>
                <a:latin typeface="Söhne"/>
              </a:rPr>
              <a:t>Narodnaya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Volya</a:t>
            </a:r>
            <a:r>
              <a:rPr lang="en-GB" b="0" i="0" u="none" strike="noStrike" dirty="0">
                <a:solidFill>
                  <a:srgbClr val="374151"/>
                </a:solidFill>
                <a:effectLst/>
                <a:latin typeface="Söhne"/>
              </a:rPr>
              <a:t>, including those directly involved in the assassination, were arrested in the aftermath of the attack. This led to a series of trials.</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2. Death Sentences:</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Several members of the </a:t>
            </a:r>
            <a:r>
              <a:rPr lang="en-GB" b="0" i="0" u="none" strike="noStrike" dirty="0" err="1">
                <a:solidFill>
                  <a:srgbClr val="374151"/>
                </a:solidFill>
                <a:effectLst/>
                <a:latin typeface="Söhne"/>
              </a:rPr>
              <a:t>Narodnaya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Volya</a:t>
            </a:r>
            <a:r>
              <a:rPr lang="en-GB" b="0" i="0" u="none" strike="noStrike" dirty="0">
                <a:solidFill>
                  <a:srgbClr val="374151"/>
                </a:solidFill>
                <a:effectLst/>
                <a:latin typeface="Söhne"/>
              </a:rPr>
              <a:t>, including those who had thrown the bombs that killed the Tsar, were sentenced to death by hanging. The death penalty was a common punishment for political crimes in Russia at the time.</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3. Public Executions:</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executions of the condemned members of the </a:t>
            </a:r>
            <a:r>
              <a:rPr lang="en-GB" b="0" i="0" u="none" strike="noStrike" dirty="0" err="1">
                <a:solidFill>
                  <a:srgbClr val="374151"/>
                </a:solidFill>
                <a:effectLst/>
                <a:latin typeface="Söhne"/>
              </a:rPr>
              <a:t>Narodnaya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Volya</a:t>
            </a:r>
            <a:r>
              <a:rPr lang="en-GB" b="0" i="0" u="none" strike="noStrike" dirty="0">
                <a:solidFill>
                  <a:srgbClr val="374151"/>
                </a:solidFill>
                <a:effectLst/>
                <a:latin typeface="Söhne"/>
              </a:rPr>
              <a:t> were carried out in public, as was the practice for executions in Russia during that era. Public executions were intended to serve as a deterrent and to send a message of the government's resolve to suppress revolutionary activities.</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4. Deterrence and Repression:</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Russian government's decision to execute the members of the </a:t>
            </a:r>
            <a:r>
              <a:rPr lang="en-GB" b="0" i="0" u="none" strike="noStrike" dirty="0" err="1">
                <a:solidFill>
                  <a:srgbClr val="374151"/>
                </a:solidFill>
                <a:effectLst/>
                <a:latin typeface="Söhne"/>
              </a:rPr>
              <a:t>Narodnaya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Volya</a:t>
            </a:r>
            <a:r>
              <a:rPr lang="en-GB" b="0" i="0" u="none" strike="noStrike" dirty="0">
                <a:solidFill>
                  <a:srgbClr val="374151"/>
                </a:solidFill>
                <a:effectLst/>
                <a:latin typeface="Söhne"/>
              </a:rPr>
              <a:t> can be understood as part of its broader strategy of repression and deterrence. The government sought to demonstrate the consequences of engaging in terrorism and revolutionary actions against the state.</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5. Symbolic Significance:</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execution of those involved in the assassination of the Tsar had a symbolic significance. It marked the government's response to what was considered a grave and direct threat to the monarchy.</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1" i="0" u="none" strike="noStrike" dirty="0">
                <a:solidFill>
                  <a:srgbClr val="374151"/>
                </a:solidFill>
                <a:effectLst/>
                <a:latin typeface="Söhne"/>
              </a:rPr>
              <a:t>6. The Fear of Uprisings:</a:t>
            </a:r>
            <a:endParaRPr lang="en-GB" b="0" i="0" u="none" strike="noStrike" dirty="0">
              <a:solidFill>
                <a:srgbClr val="374151"/>
              </a:solidFill>
              <a:effectLst/>
              <a:latin typeface="Söhne"/>
            </a:endParaRPr>
          </a:p>
          <a:p>
            <a:pPr algn="l">
              <a:buFont typeface="Arial" panose="020B0604020202020204" pitchFamily="34" charset="0"/>
              <a:buChar char="•"/>
            </a:pPr>
            <a:r>
              <a:rPr lang="en-GB" b="0" i="0" u="none" strike="noStrike" dirty="0">
                <a:solidFill>
                  <a:srgbClr val="374151"/>
                </a:solidFill>
                <a:effectLst/>
                <a:latin typeface="Söhne"/>
              </a:rPr>
              <a:t>The government was also concerned about the possibility of further uprisings and terrorist actions. The executions were meant to discourage other revolutionaries from taking similar actions and to maintain control over the population.</a:t>
            </a:r>
          </a:p>
          <a:p>
            <a:pPr algn="l">
              <a:buFont typeface="Arial" panose="020B0604020202020204" pitchFamily="34" charset="0"/>
              <a:buChar char="•"/>
            </a:pPr>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It's important to note that the response to the assassination varied for different individuals involved in the </a:t>
            </a:r>
            <a:r>
              <a:rPr lang="en-GB" b="0" i="0" u="none" strike="noStrike" dirty="0" err="1">
                <a:solidFill>
                  <a:srgbClr val="374151"/>
                </a:solidFill>
                <a:effectLst/>
                <a:latin typeface="Söhne"/>
              </a:rPr>
              <a:t>Narodnaya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Volya</a:t>
            </a:r>
            <a:r>
              <a:rPr lang="en-GB" b="0" i="0" u="none" strike="noStrike" dirty="0">
                <a:solidFill>
                  <a:srgbClr val="374151"/>
                </a:solidFill>
                <a:effectLst/>
                <a:latin typeface="Söhne"/>
              </a:rPr>
              <a:t> and depended on their roles and levels of responsibility. Some received death sentences, while others faced imprisonment or exile.</a:t>
            </a:r>
          </a:p>
          <a:p>
            <a:pPr algn="l"/>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The execution of the members of the </a:t>
            </a:r>
            <a:r>
              <a:rPr lang="en-GB" b="0" i="0" u="none" strike="noStrike" dirty="0" err="1">
                <a:solidFill>
                  <a:srgbClr val="374151"/>
                </a:solidFill>
                <a:effectLst/>
                <a:latin typeface="Söhne"/>
              </a:rPr>
              <a:t>Narodnaya</a:t>
            </a:r>
            <a:r>
              <a:rPr lang="en-GB" b="0" i="0" u="none" strike="noStrike" dirty="0">
                <a:solidFill>
                  <a:srgbClr val="374151"/>
                </a:solidFill>
                <a:effectLst/>
                <a:latin typeface="Söhne"/>
              </a:rPr>
              <a:t> </a:t>
            </a:r>
            <a:r>
              <a:rPr lang="en-GB" b="0" i="0" u="none" strike="noStrike" dirty="0" err="1">
                <a:solidFill>
                  <a:srgbClr val="374151"/>
                </a:solidFill>
                <a:effectLst/>
                <a:latin typeface="Söhne"/>
              </a:rPr>
              <a:t>Volya</a:t>
            </a:r>
            <a:r>
              <a:rPr lang="en-GB" b="0" i="0" u="none" strike="noStrike" dirty="0">
                <a:solidFill>
                  <a:srgbClr val="374151"/>
                </a:solidFill>
                <a:effectLst/>
                <a:latin typeface="Söhne"/>
              </a:rPr>
              <a:t> was part of a broader pattern of repression and crackdown against revolutionary movements in Russia during that period. While it may have temporarily suppressed some revolutionary activities, it did not eliminate the underlying causes of discontent and dissent that ultimately led to the Russian Revolution in 1917.</a:t>
            </a:r>
          </a:p>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18</a:t>
            </a:fld>
            <a:endParaRPr lang="en-US"/>
          </a:p>
        </p:txBody>
      </p:sp>
    </p:spTree>
    <p:extLst>
      <p:ext uri="{BB962C8B-B14F-4D97-AF65-F5344CB8AC3E}">
        <p14:creationId xmlns:p14="http://schemas.microsoft.com/office/powerpoint/2010/main" val="48113879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19</a:t>
            </a:fld>
            <a:endParaRPr lang="en-US"/>
          </a:p>
        </p:txBody>
      </p:sp>
    </p:spTree>
    <p:extLst>
      <p:ext uri="{BB962C8B-B14F-4D97-AF65-F5344CB8AC3E}">
        <p14:creationId xmlns:p14="http://schemas.microsoft.com/office/powerpoint/2010/main" val="397668766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20</a:t>
            </a:fld>
            <a:endParaRPr lang="en-US"/>
          </a:p>
        </p:txBody>
      </p:sp>
    </p:spTree>
    <p:extLst>
      <p:ext uri="{BB962C8B-B14F-4D97-AF65-F5344CB8AC3E}">
        <p14:creationId xmlns:p14="http://schemas.microsoft.com/office/powerpoint/2010/main" val="26559871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21</a:t>
            </a:fld>
            <a:endParaRPr lang="en-US"/>
          </a:p>
        </p:txBody>
      </p:sp>
    </p:spTree>
    <p:extLst>
      <p:ext uri="{BB962C8B-B14F-4D97-AF65-F5344CB8AC3E}">
        <p14:creationId xmlns:p14="http://schemas.microsoft.com/office/powerpoint/2010/main" val="19211086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22</a:t>
            </a:fld>
            <a:endParaRPr lang="en-US"/>
          </a:p>
        </p:txBody>
      </p:sp>
    </p:spTree>
    <p:extLst>
      <p:ext uri="{BB962C8B-B14F-4D97-AF65-F5344CB8AC3E}">
        <p14:creationId xmlns:p14="http://schemas.microsoft.com/office/powerpoint/2010/main" val="323934004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23</a:t>
            </a:fld>
            <a:endParaRPr lang="en-US"/>
          </a:p>
        </p:txBody>
      </p:sp>
    </p:spTree>
    <p:extLst>
      <p:ext uri="{BB962C8B-B14F-4D97-AF65-F5344CB8AC3E}">
        <p14:creationId xmlns:p14="http://schemas.microsoft.com/office/powerpoint/2010/main" val="10811026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buFont typeface="+mj-lt"/>
              <a:buAutoNum type="arabicPeriod"/>
            </a:pPr>
            <a:r>
              <a:rPr lang="en-GB" b="1" i="0" u="none" strike="noStrike" dirty="0">
                <a:solidFill>
                  <a:srgbClr val="374151"/>
                </a:solidFill>
                <a:effectLst/>
                <a:latin typeface="Söhne"/>
              </a:rPr>
              <a:t>September 11, 2001 (9/11 Attacks):</a:t>
            </a:r>
            <a:r>
              <a:rPr lang="en-GB" b="0" i="0" u="none" strike="noStrike" dirty="0">
                <a:solidFill>
                  <a:srgbClr val="374151"/>
                </a:solidFill>
                <a:effectLst/>
                <a:latin typeface="Söhne"/>
              </a:rPr>
              <a:t> On September 11, 2001, a series of coordinated terrorist attacks were carried out by the extremist group al-Qaeda in the United States. They hijacked four commercial airplanes, crashing two into the World Trade </a:t>
            </a:r>
            <a:r>
              <a:rPr lang="en-GB" b="0" i="0" u="none" strike="noStrike" dirty="0" err="1">
                <a:solidFill>
                  <a:srgbClr val="374151"/>
                </a:solidFill>
                <a:effectLst/>
                <a:latin typeface="Söhne"/>
              </a:rPr>
              <a:t>Center</a:t>
            </a:r>
            <a:r>
              <a:rPr lang="en-GB" b="0" i="0" u="none" strike="noStrike" dirty="0">
                <a:solidFill>
                  <a:srgbClr val="374151"/>
                </a:solidFill>
                <a:effectLst/>
                <a:latin typeface="Söhne"/>
              </a:rPr>
              <a:t> towers in New York City, one into the Pentagon near Washington, D.C., and the fourth (United Airlines Flight 93) crashed in Pennsylvania after passengers attempted to regain control of the plane. These attacks resulted in the deaths of nearly 3,000 people, making it one of the deadliest acts of terrorism in history.</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Madrid Train Bombings (2004):</a:t>
            </a:r>
            <a:r>
              <a:rPr lang="en-GB" b="0" i="0" u="none" strike="noStrike" dirty="0">
                <a:solidFill>
                  <a:srgbClr val="374151"/>
                </a:solidFill>
                <a:effectLst/>
                <a:latin typeface="Söhne"/>
              </a:rPr>
              <a:t> On March 11, 2004, a series of coordinated bombings took place on commuter trains in Madrid, Spain. Islamic extremists linked to al-Qaeda were responsible for these attacks, which killed 191 people and injured over 2,000 others.</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London Underground Bombings (2005):</a:t>
            </a:r>
            <a:r>
              <a:rPr lang="en-GB" b="0" i="0" u="none" strike="noStrike" dirty="0">
                <a:solidFill>
                  <a:srgbClr val="374151"/>
                </a:solidFill>
                <a:effectLst/>
                <a:latin typeface="Söhne"/>
              </a:rPr>
              <a:t> On July 7, 2005, a group of suicide bombers carried out attacks on the London Underground subway system and a double-decker bus. These bombings, which were also inspired by Islamic extremism, resulted in the deaths of 52 people and numerous injuries.</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Mumbai Attacks (2008):</a:t>
            </a:r>
            <a:r>
              <a:rPr lang="en-GB" b="0" i="0" u="none" strike="noStrike" dirty="0">
                <a:solidFill>
                  <a:srgbClr val="374151"/>
                </a:solidFill>
                <a:effectLst/>
                <a:latin typeface="Söhne"/>
              </a:rPr>
              <a:t> In November 2008, a group of terrorists associated with the Pakistan-based militant organization Lashkar-e-Taiba conducted a series of coordinated attacks in Mumbai, India. They targeted several locations, including hotels, a train station, and a Jewish </a:t>
            </a:r>
            <a:r>
              <a:rPr lang="en-GB" b="0" i="0" u="none" strike="noStrike" dirty="0" err="1">
                <a:solidFill>
                  <a:srgbClr val="374151"/>
                </a:solidFill>
                <a:effectLst/>
                <a:latin typeface="Söhne"/>
              </a:rPr>
              <a:t>center</a:t>
            </a:r>
            <a:r>
              <a:rPr lang="en-GB" b="0" i="0" u="none" strike="noStrike" dirty="0">
                <a:solidFill>
                  <a:srgbClr val="374151"/>
                </a:solidFill>
                <a:effectLst/>
                <a:latin typeface="Söhne"/>
              </a:rPr>
              <a:t>. The attacks lasted for several days and claimed the lives of over 160 people.</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Boston Marathon Bombing (2013):</a:t>
            </a:r>
            <a:r>
              <a:rPr lang="en-GB" b="0" i="0" u="none" strike="noStrike" dirty="0">
                <a:solidFill>
                  <a:srgbClr val="374151"/>
                </a:solidFill>
                <a:effectLst/>
                <a:latin typeface="Söhne"/>
              </a:rPr>
              <a:t> On April 15, 2013, two homemade pressure cooker bombs were detonated near the finish line of the Boston Marathon in Boston, Massachusetts. The perpetrators, </a:t>
            </a:r>
            <a:r>
              <a:rPr lang="en-GB" b="0" i="0" u="none" strike="noStrike" dirty="0" err="1">
                <a:solidFill>
                  <a:srgbClr val="374151"/>
                </a:solidFill>
                <a:effectLst/>
                <a:latin typeface="Söhne"/>
              </a:rPr>
              <a:t>Tamerlan</a:t>
            </a:r>
            <a:r>
              <a:rPr lang="en-GB" b="0" i="0" u="none" strike="noStrike" dirty="0">
                <a:solidFill>
                  <a:srgbClr val="374151"/>
                </a:solidFill>
                <a:effectLst/>
                <a:latin typeface="Söhne"/>
              </a:rPr>
              <a:t> and Dzhokhar Tsarnaev, who were motivated by extremist beliefs, killed three people and injured hundreds.</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Paris Attacks (2015):</a:t>
            </a:r>
            <a:r>
              <a:rPr lang="en-GB" b="0" i="0" u="none" strike="noStrike" dirty="0">
                <a:solidFill>
                  <a:srgbClr val="374151"/>
                </a:solidFill>
                <a:effectLst/>
                <a:latin typeface="Söhne"/>
              </a:rPr>
              <a:t> On November 13, 2015, a series of coordinated terrorist attacks occurred in Paris, France. ISIS claimed responsibility for the attacks, which included shootings and suicide bombings at multiple locations, including a concert hall, a soccer stadium, and restaurants. The attacks resulted in 130 deaths and numerous injuries.</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Brussels Airport and Metro Attacks (2016):</a:t>
            </a:r>
            <a:r>
              <a:rPr lang="en-GB" b="0" i="0" u="none" strike="noStrike" dirty="0">
                <a:solidFill>
                  <a:srgbClr val="374151"/>
                </a:solidFill>
                <a:effectLst/>
                <a:latin typeface="Söhne"/>
              </a:rPr>
              <a:t> On March 22, 2016, suicide bombers targeted the Brussels Airport and a metro station in Brussels, Belgium. ISIS claimed responsibility for the attacks, which killed 32 people and injured hundreds.</a:t>
            </a:r>
          </a:p>
          <a:p>
            <a:pPr algn="l">
              <a:buFont typeface="+mj-lt"/>
              <a:buAutoNum type="arabicPeriod"/>
            </a:pPr>
            <a:endParaRPr lang="en-GB" b="0" i="0" u="none" strike="noStrike" dirty="0">
              <a:solidFill>
                <a:srgbClr val="374151"/>
              </a:solidFill>
              <a:effectLst/>
              <a:latin typeface="Söhne"/>
            </a:endParaRPr>
          </a:p>
          <a:p>
            <a:pPr algn="l">
              <a:buFont typeface="+mj-lt"/>
              <a:buAutoNum type="arabicPeriod"/>
            </a:pPr>
            <a:r>
              <a:rPr lang="en-GB" b="1" i="0" u="none" strike="noStrike" dirty="0">
                <a:solidFill>
                  <a:srgbClr val="374151"/>
                </a:solidFill>
                <a:effectLst/>
                <a:latin typeface="Söhne"/>
              </a:rPr>
              <a:t>Manchester Arena Bombing (2017):</a:t>
            </a:r>
            <a:r>
              <a:rPr lang="en-GB" b="0" i="0" u="none" strike="noStrike" dirty="0">
                <a:solidFill>
                  <a:srgbClr val="374151"/>
                </a:solidFill>
                <a:effectLst/>
                <a:latin typeface="Söhne"/>
              </a:rPr>
              <a:t> On May 22, 2017, a suicide bomber detonated an explosive device at the Manchester Arena in Manchester, England, following an Ariana Grande concert. The attack killed 22 people, including children, and injured many others.</a:t>
            </a:r>
          </a:p>
          <a:p>
            <a:pPr algn="l">
              <a:buFont typeface="+mj-lt"/>
              <a:buAutoNum type="arabicPeriod"/>
            </a:pPr>
            <a:endParaRPr lang="en-GB" b="0" i="0" u="none" strike="noStrike" dirty="0">
              <a:solidFill>
                <a:srgbClr val="374151"/>
              </a:solidFill>
              <a:effectLst/>
              <a:latin typeface="Söhne"/>
            </a:endParaRPr>
          </a:p>
          <a:p>
            <a:pPr algn="l"/>
            <a:r>
              <a:rPr lang="en-GB" b="0" i="0" u="none" strike="noStrike" dirty="0">
                <a:solidFill>
                  <a:srgbClr val="374151"/>
                </a:solidFill>
                <a:effectLst/>
                <a:latin typeface="Söhne"/>
              </a:rPr>
              <a:t>These examples highlight some of the major acts of terrorism that have occurred in the modern era. Terrorism takes various forms, and the motivations behind these acts can be diverse, ranging from political ideologies to religious extremism and separatist movements. Counterterrorism efforts continue to be a global priority to prevent and respond to such attacks.</a:t>
            </a:r>
          </a:p>
          <a:p>
            <a:endParaRPr lang="en-US" dirty="0"/>
          </a:p>
        </p:txBody>
      </p:sp>
      <p:sp>
        <p:nvSpPr>
          <p:cNvPr id="4" name="Slide Number Placeholder 3"/>
          <p:cNvSpPr>
            <a:spLocks noGrp="1"/>
          </p:cNvSpPr>
          <p:nvPr>
            <p:ph type="sldNum" sz="quarter" idx="5"/>
          </p:nvPr>
        </p:nvSpPr>
        <p:spPr/>
        <p:txBody>
          <a:bodyPr/>
          <a:lstStyle/>
          <a:p>
            <a:fld id="{2515356C-1DE3-064D-9C60-AA84057AC03B}" type="slidenum">
              <a:rPr lang="en-US" smtClean="0"/>
              <a:t>24</a:t>
            </a:fld>
            <a:endParaRPr lang="en-US"/>
          </a:p>
        </p:txBody>
      </p:sp>
    </p:spTree>
    <p:extLst>
      <p:ext uri="{BB962C8B-B14F-4D97-AF65-F5344CB8AC3E}">
        <p14:creationId xmlns:p14="http://schemas.microsoft.com/office/powerpoint/2010/main" val="15508321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9D3B3C7E-BC2D-4436-8B03-AC421FA66787}"/>
              </a:ext>
            </a:extLst>
          </p:cNvPr>
          <p:cNvSpPr/>
          <p:nvPr/>
        </p:nvSpPr>
        <p:spPr>
          <a:xfrm>
            <a:off x="160920" y="157606"/>
            <a:ext cx="11870161" cy="654278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B66887E-4265-46F7-9DE0-605FFFC90761}"/>
              </a:ext>
            </a:extLst>
          </p:cNvPr>
          <p:cNvSpPr>
            <a:spLocks noGrp="1"/>
          </p:cNvSpPr>
          <p:nvPr>
            <p:ph type="ctrTitle" hasCustomPrompt="1"/>
          </p:nvPr>
        </p:nvSpPr>
        <p:spPr>
          <a:xfrm>
            <a:off x="2035130" y="1066800"/>
            <a:ext cx="8112369" cy="2073119"/>
          </a:xfrm>
        </p:spPr>
        <p:txBody>
          <a:bodyPr anchor="b">
            <a:normAutofit/>
          </a:bodyPr>
          <a:lstStyle>
            <a:lvl1pPr algn="ctr">
              <a:lnSpc>
                <a:spcPct val="110000"/>
              </a:lnSpc>
              <a:defRPr sz="2800" cap="all" spc="390" baseline="0"/>
            </a:lvl1pPr>
          </a:lstStyle>
          <a:p>
            <a:r>
              <a:rPr lang="en-US" dirty="0"/>
              <a:t>CLICK TO EDIT MASTER TITLE STYLE</a:t>
            </a:r>
          </a:p>
        </p:txBody>
      </p:sp>
      <p:sp>
        <p:nvSpPr>
          <p:cNvPr id="3" name="Subtitle 2">
            <a:extLst>
              <a:ext uri="{FF2B5EF4-FFF2-40B4-BE49-F238E27FC236}">
                <a16:creationId xmlns:a16="http://schemas.microsoft.com/office/drawing/2014/main" id="{7EDB1A74-54F5-45CA-8922-87FFD57515D4}"/>
              </a:ext>
            </a:extLst>
          </p:cNvPr>
          <p:cNvSpPr>
            <a:spLocks noGrp="1"/>
          </p:cNvSpPr>
          <p:nvPr>
            <p:ph type="subTitle" idx="1"/>
          </p:nvPr>
        </p:nvSpPr>
        <p:spPr>
          <a:xfrm>
            <a:off x="2175804" y="4876802"/>
            <a:ext cx="7821637" cy="1028697"/>
          </a:xfrm>
        </p:spPr>
        <p:txBody>
          <a:bodyPr>
            <a:normAutofit/>
          </a:bodyPr>
          <a:lstStyle>
            <a:lvl1pPr marL="0" indent="0" algn="ctr">
              <a:lnSpc>
                <a:spcPct val="100000"/>
              </a:lnSpc>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0B6BE6EF-9D0F-4ABF-B92C-E967FE3F16CF}"/>
              </a:ext>
            </a:extLst>
          </p:cNvPr>
          <p:cNvSpPr>
            <a:spLocks noGrp="1"/>
          </p:cNvSpPr>
          <p:nvPr>
            <p:ph type="dt" sz="half" idx="10"/>
          </p:nvPr>
        </p:nvSpPr>
        <p:spPr/>
        <p:txBody>
          <a:bodyPr/>
          <a:lstStyle/>
          <a:p>
            <a:fld id="{C485584D-7D79-4248-9986-4CA35242F944}" type="datetimeFigureOut">
              <a:rPr lang="en-US" smtClean="0"/>
              <a:t>9/12/23</a:t>
            </a:fld>
            <a:endParaRPr lang="en-US"/>
          </a:p>
        </p:txBody>
      </p:sp>
      <p:sp>
        <p:nvSpPr>
          <p:cNvPr id="5" name="Footer Placeholder 4">
            <a:extLst>
              <a:ext uri="{FF2B5EF4-FFF2-40B4-BE49-F238E27FC236}">
                <a16:creationId xmlns:a16="http://schemas.microsoft.com/office/drawing/2014/main" id="{4E4AB150-954C-4F02-89AC-DA7163D75C39}"/>
              </a:ext>
            </a:extLst>
          </p:cNvPr>
          <p:cNvSpPr>
            <a:spLocks noGrp="1"/>
          </p:cNvSpPr>
          <p:nvPr>
            <p:ph type="ftr" sz="quarter" idx="11"/>
          </p:nvPr>
        </p:nvSpPr>
        <p:spPr>
          <a:xfrm>
            <a:off x="7279965" y="6245352"/>
            <a:ext cx="4114800" cy="365125"/>
          </a:xfrm>
        </p:spPr>
        <p:txBody>
          <a:bodyPr/>
          <a:lstStyle/>
          <a:p>
            <a:endParaRPr lang="en-US"/>
          </a:p>
        </p:txBody>
      </p:sp>
      <p:sp>
        <p:nvSpPr>
          <p:cNvPr id="6" name="Slide Number Placeholder 5">
            <a:extLst>
              <a:ext uri="{FF2B5EF4-FFF2-40B4-BE49-F238E27FC236}">
                <a16:creationId xmlns:a16="http://schemas.microsoft.com/office/drawing/2014/main" id="{E8E16270-CBD7-4ACC-BFC5-9CADE7226688}"/>
              </a:ext>
            </a:extLst>
          </p:cNvPr>
          <p:cNvSpPr>
            <a:spLocks noGrp="1"/>
          </p:cNvSpPr>
          <p:nvPr>
            <p:ph type="sldNum" sz="quarter" idx="12"/>
          </p:nvPr>
        </p:nvSpPr>
        <p:spPr/>
        <p:txBody>
          <a:bodyPr/>
          <a:lstStyle/>
          <a:p>
            <a:fld id="{19590046-DA73-4BBF-84B5-C08E6F75191A}" type="slidenum">
              <a:rPr lang="en-US" smtClean="0"/>
              <a:t>‹#›</a:t>
            </a:fld>
            <a:endParaRPr lang="en-US"/>
          </a:p>
        </p:txBody>
      </p:sp>
      <p:grpSp>
        <p:nvGrpSpPr>
          <p:cNvPr id="7" name="Group 6">
            <a:extLst>
              <a:ext uri="{FF2B5EF4-FFF2-40B4-BE49-F238E27FC236}">
                <a16:creationId xmlns:a16="http://schemas.microsoft.com/office/drawing/2014/main" id="{79B5D0C1-066E-4C02-A6B8-59FAE4A19724}"/>
              </a:ext>
            </a:extLst>
          </p:cNvPr>
          <p:cNvGrpSpPr/>
          <p:nvPr/>
        </p:nvGrpSpPr>
        <p:grpSpPr>
          <a:xfrm>
            <a:off x="5662258" y="4240546"/>
            <a:ext cx="867485" cy="115439"/>
            <a:chOff x="8910933" y="1861308"/>
            <a:chExt cx="867485" cy="115439"/>
          </a:xfrm>
        </p:grpSpPr>
        <p:sp>
          <p:nvSpPr>
            <p:cNvPr id="8" name="Rectangle 7">
              <a:extLst>
                <a:ext uri="{FF2B5EF4-FFF2-40B4-BE49-F238E27FC236}">
                  <a16:creationId xmlns:a16="http://schemas.microsoft.com/office/drawing/2014/main" id="{D4386904-AFDC-449E-8D1B-906B305EBDA7}"/>
                </a:ext>
              </a:extLst>
            </p:cNvPr>
            <p:cNvSpPr/>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9" name="Straight Connector 8">
              <a:extLst>
                <a:ext uri="{FF2B5EF4-FFF2-40B4-BE49-F238E27FC236}">
                  <a16:creationId xmlns:a16="http://schemas.microsoft.com/office/drawing/2014/main" id="{F70778F2-11E8-428C-8324-479CA9D6FE92}"/>
                </a:ext>
              </a:extLst>
            </p:cNvPr>
            <p:cNvCxnSpPr/>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4A0BE89E-CB2D-48BA-A8D2-533FAAAA725F}"/>
                </a:ext>
              </a:extLst>
            </p:cNvPr>
            <p:cNvCxnSpPr/>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1930976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D2DC87-4B97-4A7C-BC4C-6E7724561615}"/>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F4B59FD9-57FD-4ABA-9FCD-7954052534C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87BD40E-B0AA-47B8-900F-488A8AEC1BC2}"/>
              </a:ext>
            </a:extLst>
          </p:cNvPr>
          <p:cNvSpPr>
            <a:spLocks noGrp="1"/>
          </p:cNvSpPr>
          <p:nvPr>
            <p:ph type="dt" sz="half" idx="10"/>
          </p:nvPr>
        </p:nvSpPr>
        <p:spPr/>
        <p:txBody>
          <a:bodyPr/>
          <a:lstStyle/>
          <a:p>
            <a:fld id="{C485584D-7D79-4248-9986-4CA35242F944}" type="datetimeFigureOut">
              <a:rPr lang="en-US" smtClean="0"/>
              <a:t>9/12/23</a:t>
            </a:fld>
            <a:endParaRPr lang="en-US"/>
          </a:p>
        </p:txBody>
      </p:sp>
      <p:sp>
        <p:nvSpPr>
          <p:cNvPr id="5" name="Footer Placeholder 4">
            <a:extLst>
              <a:ext uri="{FF2B5EF4-FFF2-40B4-BE49-F238E27FC236}">
                <a16:creationId xmlns:a16="http://schemas.microsoft.com/office/drawing/2014/main" id="{865E623C-1E35-4485-A5B4-A71969BE706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5C6BB9-EF4F-465E-985B-34521F68C583}"/>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14921715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587F5577-D71B-4279-B07A-62F703E5D1DC}"/>
              </a:ext>
            </a:extLst>
          </p:cNvPr>
          <p:cNvSpPr>
            <a:spLocks noGrp="1"/>
          </p:cNvSpPr>
          <p:nvPr>
            <p:ph type="dt" sz="half" idx="10"/>
          </p:nvPr>
        </p:nvSpPr>
        <p:spPr/>
        <p:txBody>
          <a:bodyPr/>
          <a:lstStyle/>
          <a:p>
            <a:fld id="{C485584D-7D79-4248-9986-4CA35242F944}" type="datetimeFigureOut">
              <a:rPr lang="en-US" smtClean="0"/>
              <a:t>9/12/23</a:t>
            </a:fld>
            <a:endParaRPr lang="en-US"/>
          </a:p>
        </p:txBody>
      </p:sp>
      <p:sp>
        <p:nvSpPr>
          <p:cNvPr id="5" name="Footer Placeholder 4">
            <a:extLst>
              <a:ext uri="{FF2B5EF4-FFF2-40B4-BE49-F238E27FC236}">
                <a16:creationId xmlns:a16="http://schemas.microsoft.com/office/drawing/2014/main" id="{F648367D-C35C-4023-BEBE-F834D033B0C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2BFCF8A-B8C6-496A-98A5-BBB52DB70F16}"/>
              </a:ext>
            </a:extLst>
          </p:cNvPr>
          <p:cNvSpPr>
            <a:spLocks noGrp="1"/>
          </p:cNvSpPr>
          <p:nvPr>
            <p:ph type="sldNum" sz="quarter" idx="12"/>
          </p:nvPr>
        </p:nvSpPr>
        <p:spPr/>
        <p:txBody>
          <a:bodyPr/>
          <a:lstStyle/>
          <a:p>
            <a:fld id="{19590046-DA73-4BBF-84B5-C08E6F75191A}" type="slidenum">
              <a:rPr lang="en-US" smtClean="0"/>
              <a:t>‹#›</a:t>
            </a:fld>
            <a:endParaRPr lang="en-US"/>
          </a:p>
        </p:txBody>
      </p:sp>
      <p:sp>
        <p:nvSpPr>
          <p:cNvPr id="11" name="Rectangle 5">
            <a:extLst>
              <a:ext uri="{FF2B5EF4-FFF2-40B4-BE49-F238E27FC236}">
                <a16:creationId xmlns:a16="http://schemas.microsoft.com/office/drawing/2014/main" id="{CDE45C10-227D-42DF-A888-EEFD3784FA8E}"/>
              </a:ext>
              <a:ext uri="{C183D7F6-B498-43B3-948B-1728B52AA6E4}">
                <adec:decorative xmlns:adec="http://schemas.microsoft.com/office/drawing/2017/decorative" val="1"/>
              </a:ext>
            </a:extLst>
          </p:cNvPr>
          <p:cNvSpPr/>
          <p:nvPr/>
        </p:nvSpPr>
        <p:spPr>
          <a:xfrm>
            <a:off x="723900" y="750338"/>
            <a:ext cx="4580642" cy="5494694"/>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6096000 w 6096000"/>
              <a:gd name="connsiteY2" fmla="*/ 6858000 h 6858000"/>
              <a:gd name="connsiteX3" fmla="*/ 3058886 w 6096000"/>
              <a:gd name="connsiteY3" fmla="*/ 6858000 h 6858000"/>
              <a:gd name="connsiteX4" fmla="*/ 0 w 6096000"/>
              <a:gd name="connsiteY4" fmla="*/ 6858000 h 6858000"/>
              <a:gd name="connsiteX5" fmla="*/ 0 w 6096000"/>
              <a:gd name="connsiteY5" fmla="*/ 0 h 6858000"/>
              <a:gd name="connsiteX0" fmla="*/ 0 w 6096000"/>
              <a:gd name="connsiteY0" fmla="*/ 0 h 6858000"/>
              <a:gd name="connsiteX1" fmla="*/ 6096000 w 6096000"/>
              <a:gd name="connsiteY1" fmla="*/ 0 h 6858000"/>
              <a:gd name="connsiteX2" fmla="*/ 6096000 w 6096000"/>
              <a:gd name="connsiteY2" fmla="*/ 6858000 h 6858000"/>
              <a:gd name="connsiteX3" fmla="*/ 3037115 w 6096000"/>
              <a:gd name="connsiteY3" fmla="*/ 5889172 h 6858000"/>
              <a:gd name="connsiteX4" fmla="*/ 0 w 6096000"/>
              <a:gd name="connsiteY4" fmla="*/ 6858000 h 6858000"/>
              <a:gd name="connsiteX5" fmla="*/ 0 w 6096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0" h="6858000">
                <a:moveTo>
                  <a:pt x="0" y="0"/>
                </a:moveTo>
                <a:lnTo>
                  <a:pt x="6096000" y="0"/>
                </a:lnTo>
                <a:lnTo>
                  <a:pt x="6096000" y="6858000"/>
                </a:lnTo>
                <a:lnTo>
                  <a:pt x="3037115" y="5889172"/>
                </a:lnTo>
                <a:lnTo>
                  <a:pt x="0" y="6858000"/>
                </a:lnTo>
                <a:lnTo>
                  <a:pt x="0" y="0"/>
                </a:lnTo>
                <a:close/>
              </a:path>
            </a:pathLst>
          </a:custGeom>
          <a:solidFill>
            <a:schemeClr val="bg2">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6">
            <a:extLst>
              <a:ext uri="{FF2B5EF4-FFF2-40B4-BE49-F238E27FC236}">
                <a16:creationId xmlns:a16="http://schemas.microsoft.com/office/drawing/2014/main" id="{DA214944-8898-48BC-AE6F-065DA7BBB8E8}"/>
              </a:ext>
              <a:ext uri="{C183D7F6-B498-43B3-948B-1728B52AA6E4}">
                <adec:decorative xmlns:adec="http://schemas.microsoft.com/office/drawing/2017/decorative" val="1"/>
              </a:ext>
            </a:extLst>
          </p:cNvPr>
          <p:cNvGrpSpPr/>
          <p:nvPr/>
        </p:nvGrpSpPr>
        <p:grpSpPr>
          <a:xfrm>
            <a:off x="2580478" y="4714704"/>
            <a:ext cx="867485" cy="115439"/>
            <a:chOff x="8910933" y="1861308"/>
            <a:chExt cx="867485" cy="115439"/>
          </a:xfrm>
        </p:grpSpPr>
        <p:sp>
          <p:nvSpPr>
            <p:cNvPr id="8" name="Rectangle 7">
              <a:extLst>
                <a:ext uri="{FF2B5EF4-FFF2-40B4-BE49-F238E27FC236}">
                  <a16:creationId xmlns:a16="http://schemas.microsoft.com/office/drawing/2014/main" id="{B94B3AAB-30C4-441D-B481-D253F8325953}"/>
                </a:ext>
              </a:extLst>
            </p:cNvPr>
            <p:cNvSpPr/>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9" name="Straight Connector 8">
              <a:extLst>
                <a:ext uri="{FF2B5EF4-FFF2-40B4-BE49-F238E27FC236}">
                  <a16:creationId xmlns:a16="http://schemas.microsoft.com/office/drawing/2014/main" id="{FDCB6176-5585-40BC-BC9C-CA625F989F1B}"/>
                </a:ext>
              </a:extLst>
            </p:cNvPr>
            <p:cNvCxnSpPr/>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77C4F1D9-97D8-43DD-A319-C56367F97FCE}"/>
                </a:ext>
              </a:extLst>
            </p:cNvPr>
            <p:cNvCxnSpPr/>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D25E64ED-B373-4866-B5A2-E805D3168BBB}"/>
              </a:ext>
            </a:extLst>
          </p:cNvPr>
          <p:cNvSpPr>
            <a:spLocks noGrp="1"/>
          </p:cNvSpPr>
          <p:nvPr>
            <p:ph type="title"/>
          </p:nvPr>
        </p:nvSpPr>
        <p:spPr>
          <a:xfrm>
            <a:off x="1151291" y="1274475"/>
            <a:ext cx="3761832" cy="2823913"/>
          </a:xfrm>
        </p:spPr>
        <p:txBody>
          <a:bodyPr anchor="b">
            <a:normAutofit/>
          </a:bodyPr>
          <a:lstStyle>
            <a:lvl1pPr algn="ctr">
              <a:defRPr sz="3200" cap="all" spc="600" baseline="0"/>
            </a:lvl1pPr>
          </a:lstStyle>
          <a:p>
            <a:r>
              <a:rPr lang="en-US" dirty="0"/>
              <a:t>Click to edit Master title style</a:t>
            </a:r>
          </a:p>
        </p:txBody>
      </p:sp>
      <p:sp>
        <p:nvSpPr>
          <p:cNvPr id="3" name="Text Placeholder 2">
            <a:extLst>
              <a:ext uri="{FF2B5EF4-FFF2-40B4-BE49-F238E27FC236}">
                <a16:creationId xmlns:a16="http://schemas.microsoft.com/office/drawing/2014/main" id="{AB6D6168-DDAE-41B2-A0D5-42185A2D028C}"/>
              </a:ext>
            </a:extLst>
          </p:cNvPr>
          <p:cNvSpPr>
            <a:spLocks noGrp="1"/>
          </p:cNvSpPr>
          <p:nvPr>
            <p:ph type="body" idx="1"/>
          </p:nvPr>
        </p:nvSpPr>
        <p:spPr>
          <a:xfrm>
            <a:off x="6556756" y="2730304"/>
            <a:ext cx="4383030" cy="1397390"/>
          </a:xfrm>
        </p:spPr>
        <p:txBody>
          <a:bodyPr anchor="ctr">
            <a:normAutofit/>
          </a:bodyPr>
          <a:lstStyle>
            <a:lvl1pPr marL="0" indent="0" algn="ctr">
              <a:buNone/>
              <a:defRPr sz="20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37165298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5825EB-71EE-41B3-89D2-47A0C7C3598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E662F7D-C4AD-4BD4-AAC8-F0223EE4A38B}"/>
              </a:ext>
            </a:extLst>
          </p:cNvPr>
          <p:cNvSpPr>
            <a:spLocks noGrp="1"/>
          </p:cNvSpPr>
          <p:nvPr>
            <p:ph sz="half" idx="1"/>
          </p:nvPr>
        </p:nvSpPr>
        <p:spPr>
          <a:xfrm>
            <a:off x="1037305" y="2155369"/>
            <a:ext cx="4953000" cy="399832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9D0FB088-28C6-4667-8DF2-0DE32AE3EC30}"/>
              </a:ext>
            </a:extLst>
          </p:cNvPr>
          <p:cNvSpPr>
            <a:spLocks noGrp="1"/>
          </p:cNvSpPr>
          <p:nvPr>
            <p:ph sz="half" idx="2"/>
          </p:nvPr>
        </p:nvSpPr>
        <p:spPr>
          <a:xfrm>
            <a:off x="6172200" y="2155369"/>
            <a:ext cx="4953000" cy="39983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BF36095F-AE34-4E94-B722-E3A1205AEEDC}"/>
              </a:ext>
            </a:extLst>
          </p:cNvPr>
          <p:cNvSpPr>
            <a:spLocks noGrp="1"/>
          </p:cNvSpPr>
          <p:nvPr>
            <p:ph type="dt" sz="half" idx="10"/>
          </p:nvPr>
        </p:nvSpPr>
        <p:spPr/>
        <p:txBody>
          <a:bodyPr/>
          <a:lstStyle/>
          <a:p>
            <a:fld id="{C485584D-7D79-4248-9986-4CA35242F944}" type="datetimeFigureOut">
              <a:rPr lang="en-US" smtClean="0"/>
              <a:t>9/12/23</a:t>
            </a:fld>
            <a:endParaRPr lang="en-US"/>
          </a:p>
        </p:txBody>
      </p:sp>
      <p:sp>
        <p:nvSpPr>
          <p:cNvPr id="6" name="Footer Placeholder 5">
            <a:extLst>
              <a:ext uri="{FF2B5EF4-FFF2-40B4-BE49-F238E27FC236}">
                <a16:creationId xmlns:a16="http://schemas.microsoft.com/office/drawing/2014/main" id="{6E06A8E6-BD94-48EA-8F35-DA0DF910AC2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0478AEF-56B8-49F5-81E8-663B1FFA073B}"/>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144407780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CF873F-001F-4254-97F3-05329E6A7B67}"/>
              </a:ext>
            </a:extLst>
          </p:cNvPr>
          <p:cNvSpPr>
            <a:spLocks noGrp="1"/>
          </p:cNvSpPr>
          <p:nvPr>
            <p:ph type="title"/>
          </p:nvPr>
        </p:nvSpPr>
        <p:spPr>
          <a:xfrm>
            <a:off x="1028700" y="555171"/>
            <a:ext cx="10134600" cy="1135517"/>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4A37B575-060F-4296-A28A-93DA109F96F5}"/>
              </a:ext>
            </a:extLst>
          </p:cNvPr>
          <p:cNvSpPr>
            <a:spLocks noGrp="1"/>
          </p:cNvSpPr>
          <p:nvPr>
            <p:ph type="body" idx="1"/>
          </p:nvPr>
        </p:nvSpPr>
        <p:spPr>
          <a:xfrm>
            <a:off x="1037306" y="1801620"/>
            <a:ext cx="4849036" cy="814387"/>
          </a:xfrm>
        </p:spPr>
        <p:txBody>
          <a:bodyPr anchor="b">
            <a:normAutofit/>
          </a:bodyPr>
          <a:lstStyle>
            <a:lvl1pPr marL="0" indent="0">
              <a:buNone/>
              <a:defRPr sz="18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BA581A51-F4D1-4A02-9918-C416F820B646}"/>
              </a:ext>
            </a:extLst>
          </p:cNvPr>
          <p:cNvSpPr>
            <a:spLocks noGrp="1"/>
          </p:cNvSpPr>
          <p:nvPr>
            <p:ph sz="half" idx="2"/>
          </p:nvPr>
        </p:nvSpPr>
        <p:spPr>
          <a:xfrm>
            <a:off x="1037306" y="2619103"/>
            <a:ext cx="4849036" cy="35149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32916D0-3DFE-455D-9888-3FDEFD3DE0CD}"/>
              </a:ext>
            </a:extLst>
          </p:cNvPr>
          <p:cNvSpPr>
            <a:spLocks noGrp="1"/>
          </p:cNvSpPr>
          <p:nvPr>
            <p:ph type="body" sz="quarter" idx="3"/>
          </p:nvPr>
        </p:nvSpPr>
        <p:spPr>
          <a:xfrm>
            <a:off x="6250108" y="1801620"/>
            <a:ext cx="4904585" cy="814387"/>
          </a:xfrm>
        </p:spPr>
        <p:txBody>
          <a:bodyPr anchor="b">
            <a:normAutofit/>
          </a:bodyPr>
          <a:lstStyle>
            <a:lvl1pPr marL="0" indent="0">
              <a:buNone/>
              <a:defRPr sz="1800" b="0" cap="all" spc="30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F093D763-0643-4A48-8007-93391C59F6D5}"/>
              </a:ext>
            </a:extLst>
          </p:cNvPr>
          <p:cNvSpPr>
            <a:spLocks noGrp="1"/>
          </p:cNvSpPr>
          <p:nvPr>
            <p:ph sz="quarter" idx="4"/>
          </p:nvPr>
        </p:nvSpPr>
        <p:spPr>
          <a:xfrm>
            <a:off x="6250108" y="2619103"/>
            <a:ext cx="4904585" cy="35149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9A2D07B-3A5D-41C2-83B8-BD1AD6522CAD}"/>
              </a:ext>
            </a:extLst>
          </p:cNvPr>
          <p:cNvSpPr>
            <a:spLocks noGrp="1"/>
          </p:cNvSpPr>
          <p:nvPr>
            <p:ph type="dt" sz="half" idx="10"/>
          </p:nvPr>
        </p:nvSpPr>
        <p:spPr/>
        <p:txBody>
          <a:bodyPr/>
          <a:lstStyle/>
          <a:p>
            <a:fld id="{C485584D-7D79-4248-9986-4CA35242F944}" type="datetimeFigureOut">
              <a:rPr lang="en-US" smtClean="0"/>
              <a:t>9/12/23</a:t>
            </a:fld>
            <a:endParaRPr lang="en-US"/>
          </a:p>
        </p:txBody>
      </p:sp>
      <p:sp>
        <p:nvSpPr>
          <p:cNvPr id="8" name="Footer Placeholder 7">
            <a:extLst>
              <a:ext uri="{FF2B5EF4-FFF2-40B4-BE49-F238E27FC236}">
                <a16:creationId xmlns:a16="http://schemas.microsoft.com/office/drawing/2014/main" id="{0E2C1367-FE5A-4CDD-B85B-724FFFE5B58F}"/>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992F244-23EB-4E1A-B74F-77F23F87978D}"/>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32395025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876C0A-BEF4-4DE4-A9D2-C60298FC7F9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367C0AC-3C98-4D68-AE72-CFFA1638CC02}"/>
              </a:ext>
            </a:extLst>
          </p:cNvPr>
          <p:cNvSpPr>
            <a:spLocks noGrp="1"/>
          </p:cNvSpPr>
          <p:nvPr>
            <p:ph type="dt" sz="half" idx="10"/>
          </p:nvPr>
        </p:nvSpPr>
        <p:spPr/>
        <p:txBody>
          <a:bodyPr/>
          <a:lstStyle/>
          <a:p>
            <a:fld id="{C485584D-7D79-4248-9986-4CA35242F944}" type="datetimeFigureOut">
              <a:rPr lang="en-US" smtClean="0"/>
              <a:t>9/12/23</a:t>
            </a:fld>
            <a:endParaRPr lang="en-US"/>
          </a:p>
        </p:txBody>
      </p:sp>
      <p:sp>
        <p:nvSpPr>
          <p:cNvPr id="4" name="Footer Placeholder 3">
            <a:extLst>
              <a:ext uri="{FF2B5EF4-FFF2-40B4-BE49-F238E27FC236}">
                <a16:creationId xmlns:a16="http://schemas.microsoft.com/office/drawing/2014/main" id="{FEA7722A-E2E4-45D2-8A20-4853ED6837B1}"/>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46B9201-B20B-4412-B745-F2F6A91487E8}"/>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6916290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BC4889A-9ABE-4409-BAD8-F84C36C1FA09}"/>
              </a:ext>
            </a:extLst>
          </p:cNvPr>
          <p:cNvSpPr>
            <a:spLocks noGrp="1"/>
          </p:cNvSpPr>
          <p:nvPr>
            <p:ph type="dt" sz="half" idx="10"/>
          </p:nvPr>
        </p:nvSpPr>
        <p:spPr/>
        <p:txBody>
          <a:bodyPr/>
          <a:lstStyle/>
          <a:p>
            <a:fld id="{C485584D-7D79-4248-9986-4CA35242F944}" type="datetimeFigureOut">
              <a:rPr lang="en-US" smtClean="0"/>
              <a:t>9/12/23</a:t>
            </a:fld>
            <a:endParaRPr lang="en-US"/>
          </a:p>
        </p:txBody>
      </p:sp>
      <p:sp>
        <p:nvSpPr>
          <p:cNvPr id="3" name="Footer Placeholder 2">
            <a:extLst>
              <a:ext uri="{FF2B5EF4-FFF2-40B4-BE49-F238E27FC236}">
                <a16:creationId xmlns:a16="http://schemas.microsoft.com/office/drawing/2014/main" id="{7DDA5A70-FE21-4CB6-A67B-1DC798E9E3B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984AD11-7FD2-432C-A6AB-395BE9275C1B}"/>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17303269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F397CF-9CDD-4E78-8F35-A2FFE7867419}"/>
              </a:ext>
            </a:extLst>
          </p:cNvPr>
          <p:cNvSpPr>
            <a:spLocks noGrp="1"/>
          </p:cNvSpPr>
          <p:nvPr>
            <p:ph type="title"/>
          </p:nvPr>
        </p:nvSpPr>
        <p:spPr>
          <a:xfrm>
            <a:off x="1066800" y="457200"/>
            <a:ext cx="3705225" cy="1600200"/>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87194BFE-7A85-4123-B0F7-4DB1C141CE60}"/>
              </a:ext>
            </a:extLst>
          </p:cNvPr>
          <p:cNvSpPr>
            <a:spLocks noGrp="1"/>
          </p:cNvSpPr>
          <p:nvPr>
            <p:ph idx="1"/>
          </p:nvPr>
        </p:nvSpPr>
        <p:spPr>
          <a:xfrm>
            <a:off x="5183188" y="1066800"/>
            <a:ext cx="6172200" cy="483869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641EFD6D-1929-4A73-A860-22A36FF5C17D}"/>
              </a:ext>
            </a:extLst>
          </p:cNvPr>
          <p:cNvSpPr>
            <a:spLocks noGrp="1"/>
          </p:cNvSpPr>
          <p:nvPr>
            <p:ph type="body" sz="half" idx="2"/>
          </p:nvPr>
        </p:nvSpPr>
        <p:spPr>
          <a:xfrm>
            <a:off x="1066800" y="2057400"/>
            <a:ext cx="37052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9B399A5-94A1-4452-AFF0-918BDA8B14F9}"/>
              </a:ext>
            </a:extLst>
          </p:cNvPr>
          <p:cNvSpPr>
            <a:spLocks noGrp="1"/>
          </p:cNvSpPr>
          <p:nvPr>
            <p:ph type="dt" sz="half" idx="10"/>
          </p:nvPr>
        </p:nvSpPr>
        <p:spPr/>
        <p:txBody>
          <a:bodyPr/>
          <a:lstStyle/>
          <a:p>
            <a:fld id="{C485584D-7D79-4248-9986-4CA35242F944}" type="datetimeFigureOut">
              <a:rPr lang="en-US" smtClean="0"/>
              <a:t>9/12/23</a:t>
            </a:fld>
            <a:endParaRPr lang="en-US"/>
          </a:p>
        </p:txBody>
      </p:sp>
      <p:sp>
        <p:nvSpPr>
          <p:cNvPr id="6" name="Footer Placeholder 5">
            <a:extLst>
              <a:ext uri="{FF2B5EF4-FFF2-40B4-BE49-F238E27FC236}">
                <a16:creationId xmlns:a16="http://schemas.microsoft.com/office/drawing/2014/main" id="{489589D8-DD83-406C-A77A-176D23993BA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DE46024-82ED-40EF-8846-F6CC44BC53DE}"/>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37829209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BD12FA-83A4-42AF-98D7-312C4C5A7128}"/>
              </a:ext>
            </a:extLst>
          </p:cNvPr>
          <p:cNvSpPr>
            <a:spLocks noGrp="1"/>
          </p:cNvSpPr>
          <p:nvPr>
            <p:ph type="title"/>
          </p:nvPr>
        </p:nvSpPr>
        <p:spPr>
          <a:xfrm>
            <a:off x="1066800" y="457200"/>
            <a:ext cx="3705225" cy="1600200"/>
          </a:xfrm>
        </p:spPr>
        <p:txBody>
          <a:bodyPr anchor="b"/>
          <a:lstStyle>
            <a:lvl1pP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46CF1DC8-2932-4C6E-BFBB-8BA1C9598425}"/>
              </a:ext>
            </a:extLst>
          </p:cNvPr>
          <p:cNvSpPr>
            <a:spLocks noGrp="1"/>
          </p:cNvSpPr>
          <p:nvPr>
            <p:ph type="pic" idx="1"/>
          </p:nvPr>
        </p:nvSpPr>
        <p:spPr>
          <a:xfrm>
            <a:off x="5183188" y="1066800"/>
            <a:ext cx="5942012" cy="48387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8D6E0000-EF01-46A5-8A71-25FB7EA3F94A}"/>
              </a:ext>
            </a:extLst>
          </p:cNvPr>
          <p:cNvSpPr>
            <a:spLocks noGrp="1"/>
          </p:cNvSpPr>
          <p:nvPr>
            <p:ph type="body" sz="half" idx="2"/>
          </p:nvPr>
        </p:nvSpPr>
        <p:spPr>
          <a:xfrm>
            <a:off x="1066800" y="2057400"/>
            <a:ext cx="370522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01AD40B-9246-4532-9F73-5BA9061C3ABA}"/>
              </a:ext>
            </a:extLst>
          </p:cNvPr>
          <p:cNvSpPr>
            <a:spLocks noGrp="1"/>
          </p:cNvSpPr>
          <p:nvPr>
            <p:ph type="dt" sz="half" idx="10"/>
          </p:nvPr>
        </p:nvSpPr>
        <p:spPr/>
        <p:txBody>
          <a:bodyPr/>
          <a:lstStyle/>
          <a:p>
            <a:fld id="{C485584D-7D79-4248-9986-4CA35242F944}" type="datetimeFigureOut">
              <a:rPr lang="en-US" smtClean="0"/>
              <a:t>9/12/23</a:t>
            </a:fld>
            <a:endParaRPr lang="en-US"/>
          </a:p>
        </p:txBody>
      </p:sp>
      <p:sp>
        <p:nvSpPr>
          <p:cNvPr id="6" name="Footer Placeholder 5">
            <a:extLst>
              <a:ext uri="{FF2B5EF4-FFF2-40B4-BE49-F238E27FC236}">
                <a16:creationId xmlns:a16="http://schemas.microsoft.com/office/drawing/2014/main" id="{8BE6B9A0-5B1C-4F7B-828A-EF74E51478B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82E99FB-C932-4165-A612-8B302D8F7229}"/>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623090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DB1126-542A-43AD-8078-EE356516544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A4A5F98B-5F32-4561-BFBC-9F6E5DA0A347}"/>
              </a:ext>
            </a:extLst>
          </p:cNvPr>
          <p:cNvSpPr>
            <a:spLocks noGrp="1"/>
          </p:cNvSpPr>
          <p:nvPr>
            <p:ph type="body" orient="vert" idx="1"/>
          </p:nvPr>
        </p:nvSpPr>
        <p:spPr>
          <a:xfrm>
            <a:off x="1028700" y="2161903"/>
            <a:ext cx="10134600" cy="374359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773D0DD-B04E-4E48-8EE1-51E46131A9A2}"/>
              </a:ext>
            </a:extLst>
          </p:cNvPr>
          <p:cNvSpPr>
            <a:spLocks noGrp="1"/>
          </p:cNvSpPr>
          <p:nvPr>
            <p:ph type="dt" sz="half" idx="10"/>
          </p:nvPr>
        </p:nvSpPr>
        <p:spPr/>
        <p:txBody>
          <a:bodyPr/>
          <a:lstStyle/>
          <a:p>
            <a:fld id="{C485584D-7D79-4248-9986-4CA35242F944}" type="datetimeFigureOut">
              <a:rPr lang="en-US" smtClean="0"/>
              <a:t>9/12/23</a:t>
            </a:fld>
            <a:endParaRPr lang="en-US"/>
          </a:p>
        </p:txBody>
      </p:sp>
      <p:sp>
        <p:nvSpPr>
          <p:cNvPr id="5" name="Footer Placeholder 4">
            <a:extLst>
              <a:ext uri="{FF2B5EF4-FFF2-40B4-BE49-F238E27FC236}">
                <a16:creationId xmlns:a16="http://schemas.microsoft.com/office/drawing/2014/main" id="{0481352D-F9C0-4442-9601-A09A7655E68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9FC0801-9C45-40AE-AB33-5742CDA4DAC7}"/>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25297712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E946561-59BF-4566-AD2C-9B05C4771DF4}"/>
              </a:ext>
            </a:extLst>
          </p:cNvPr>
          <p:cNvSpPr>
            <a:spLocks noGrp="1"/>
          </p:cNvSpPr>
          <p:nvPr>
            <p:ph type="title" orient="vert"/>
          </p:nvPr>
        </p:nvSpPr>
        <p:spPr>
          <a:xfrm>
            <a:off x="9196250" y="723899"/>
            <a:ext cx="2271849" cy="5410201"/>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A1DF7870-6CBD-47E2-854C-68141BAA101D}"/>
              </a:ext>
            </a:extLst>
          </p:cNvPr>
          <p:cNvSpPr>
            <a:spLocks noGrp="1"/>
          </p:cNvSpPr>
          <p:nvPr>
            <p:ph type="body" orient="vert" idx="1"/>
          </p:nvPr>
        </p:nvSpPr>
        <p:spPr>
          <a:xfrm>
            <a:off x="723900" y="723899"/>
            <a:ext cx="8302534" cy="54102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712FAF3-C106-49CB-A845-1FC7F731399D}"/>
              </a:ext>
            </a:extLst>
          </p:cNvPr>
          <p:cNvSpPr>
            <a:spLocks noGrp="1"/>
          </p:cNvSpPr>
          <p:nvPr>
            <p:ph type="dt" sz="half" idx="10"/>
          </p:nvPr>
        </p:nvSpPr>
        <p:spPr/>
        <p:txBody>
          <a:bodyPr/>
          <a:lstStyle/>
          <a:p>
            <a:fld id="{C485584D-7D79-4248-9986-4CA35242F944}" type="datetimeFigureOut">
              <a:rPr lang="en-US" smtClean="0"/>
              <a:t>9/12/23</a:t>
            </a:fld>
            <a:endParaRPr lang="en-US"/>
          </a:p>
        </p:txBody>
      </p:sp>
      <p:sp>
        <p:nvSpPr>
          <p:cNvPr id="5" name="Footer Placeholder 4">
            <a:extLst>
              <a:ext uri="{FF2B5EF4-FFF2-40B4-BE49-F238E27FC236}">
                <a16:creationId xmlns:a16="http://schemas.microsoft.com/office/drawing/2014/main" id="{E34D5CCC-00E8-48FA-91A6-921E7B6440E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B7E1751-E7AA-406D-A977-1ACEF1FBD134}"/>
              </a:ext>
            </a:extLst>
          </p:cNvPr>
          <p:cNvSpPr>
            <a:spLocks noGrp="1"/>
          </p:cNvSpPr>
          <p:nvPr>
            <p:ph type="sldNum" sz="quarter" idx="12"/>
          </p:nvPr>
        </p:nvSpPr>
        <p:spPr/>
        <p:txBody>
          <a:bodyPr/>
          <a:lstStyle/>
          <a:p>
            <a:fld id="{19590046-DA73-4BBF-84B5-C08E6F75191A}" type="slidenum">
              <a:rPr lang="en-US" smtClean="0"/>
              <a:t>‹#›</a:t>
            </a:fld>
            <a:endParaRPr lang="en-US"/>
          </a:p>
        </p:txBody>
      </p:sp>
    </p:spTree>
    <p:extLst>
      <p:ext uri="{BB962C8B-B14F-4D97-AF65-F5344CB8AC3E}">
        <p14:creationId xmlns:p14="http://schemas.microsoft.com/office/powerpoint/2010/main" val="39046354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6CE7638-D991-46E7-BF2C-67D1AC829628}"/>
              </a:ext>
            </a:extLst>
          </p:cNvPr>
          <p:cNvSpPr>
            <a:spLocks noGrp="1"/>
          </p:cNvSpPr>
          <p:nvPr>
            <p:ph type="title"/>
          </p:nvPr>
        </p:nvSpPr>
        <p:spPr>
          <a:xfrm>
            <a:off x="1028700" y="723900"/>
            <a:ext cx="10134600" cy="1288489"/>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CA7C6B9C-4923-4DAB-9748-D5CD289EB978}"/>
              </a:ext>
            </a:extLst>
          </p:cNvPr>
          <p:cNvSpPr>
            <a:spLocks noGrp="1"/>
          </p:cNvSpPr>
          <p:nvPr>
            <p:ph type="body" idx="1"/>
          </p:nvPr>
        </p:nvSpPr>
        <p:spPr>
          <a:xfrm>
            <a:off x="1028700" y="2161903"/>
            <a:ext cx="10134600" cy="3969342"/>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a:extLst>
              <a:ext uri="{FF2B5EF4-FFF2-40B4-BE49-F238E27FC236}">
                <a16:creationId xmlns:a16="http://schemas.microsoft.com/office/drawing/2014/main" id="{E7578CF6-4B33-40E4-B881-5F4C568378E1}"/>
              </a:ext>
            </a:extLst>
          </p:cNvPr>
          <p:cNvSpPr>
            <a:spLocks noGrp="1"/>
          </p:cNvSpPr>
          <p:nvPr>
            <p:ph type="sldNum" sz="quarter" idx="4"/>
          </p:nvPr>
        </p:nvSpPr>
        <p:spPr>
          <a:xfrm>
            <a:off x="11394765" y="6245032"/>
            <a:ext cx="524491" cy="365125"/>
          </a:xfrm>
          <a:prstGeom prst="rect">
            <a:avLst/>
          </a:prstGeom>
        </p:spPr>
        <p:txBody>
          <a:bodyPr vert="horz" lIns="91440" tIns="45720" rIns="91440" bIns="45720" rtlCol="0" anchor="ctr"/>
          <a:lstStyle>
            <a:lvl1pPr algn="r">
              <a:defRPr sz="1050">
                <a:solidFill>
                  <a:schemeClr val="tx2"/>
                </a:solidFill>
              </a:defRPr>
            </a:lvl1pPr>
          </a:lstStyle>
          <a:p>
            <a:fld id="{19590046-DA73-4BBF-84B5-C08E6F75191A}" type="slidenum">
              <a:rPr lang="en-US" smtClean="0"/>
              <a:t>‹#›</a:t>
            </a:fld>
            <a:endParaRPr lang="en-US"/>
          </a:p>
        </p:txBody>
      </p:sp>
      <p:sp>
        <p:nvSpPr>
          <p:cNvPr id="4" name="Date Placeholder 3">
            <a:extLst>
              <a:ext uri="{FF2B5EF4-FFF2-40B4-BE49-F238E27FC236}">
                <a16:creationId xmlns:a16="http://schemas.microsoft.com/office/drawing/2014/main" id="{25AE857E-F564-4539-9984-10435B6140AC}"/>
              </a:ext>
            </a:extLst>
          </p:cNvPr>
          <p:cNvSpPr>
            <a:spLocks noGrp="1"/>
          </p:cNvSpPr>
          <p:nvPr>
            <p:ph type="dt" sz="half" idx="2"/>
          </p:nvPr>
        </p:nvSpPr>
        <p:spPr>
          <a:xfrm>
            <a:off x="354841" y="6245032"/>
            <a:ext cx="2659380" cy="365125"/>
          </a:xfrm>
          <a:prstGeom prst="rect">
            <a:avLst/>
          </a:prstGeom>
        </p:spPr>
        <p:txBody>
          <a:bodyPr vert="horz" lIns="91440" tIns="45720" rIns="91440" bIns="45720" rtlCol="0" anchor="ctr"/>
          <a:lstStyle>
            <a:lvl1pPr algn="l">
              <a:defRPr sz="1050">
                <a:solidFill>
                  <a:schemeClr val="tx2"/>
                </a:solidFill>
              </a:defRPr>
            </a:lvl1pPr>
          </a:lstStyle>
          <a:p>
            <a:fld id="{C485584D-7D79-4248-9986-4CA35242F944}" type="datetimeFigureOut">
              <a:rPr lang="en-US" smtClean="0"/>
              <a:t>9/12/23</a:t>
            </a:fld>
            <a:endParaRPr lang="en-US"/>
          </a:p>
        </p:txBody>
      </p:sp>
      <p:sp>
        <p:nvSpPr>
          <p:cNvPr id="5" name="Footer Placeholder 4">
            <a:extLst>
              <a:ext uri="{FF2B5EF4-FFF2-40B4-BE49-F238E27FC236}">
                <a16:creationId xmlns:a16="http://schemas.microsoft.com/office/drawing/2014/main" id="{7D1EABEF-B998-4B11-A878-8F492F8E3983}"/>
              </a:ext>
            </a:extLst>
          </p:cNvPr>
          <p:cNvSpPr>
            <a:spLocks noGrp="1"/>
          </p:cNvSpPr>
          <p:nvPr>
            <p:ph type="ftr" sz="quarter" idx="3"/>
          </p:nvPr>
        </p:nvSpPr>
        <p:spPr>
          <a:xfrm>
            <a:off x="7279964" y="6245033"/>
            <a:ext cx="4112222" cy="365125"/>
          </a:xfrm>
          <a:prstGeom prst="rect">
            <a:avLst/>
          </a:prstGeom>
        </p:spPr>
        <p:txBody>
          <a:bodyPr vert="horz" lIns="91440" tIns="45720" rIns="91440" bIns="45720" rtlCol="0" anchor="ctr"/>
          <a:lstStyle>
            <a:lvl1pPr algn="r">
              <a:defRPr sz="1050">
                <a:solidFill>
                  <a:schemeClr val="tx2"/>
                </a:solidFill>
              </a:defRPr>
            </a:lvl1pPr>
          </a:lstStyle>
          <a:p>
            <a:endParaRPr lang="en-US"/>
          </a:p>
        </p:txBody>
      </p:sp>
      <p:sp>
        <p:nvSpPr>
          <p:cNvPr id="16" name="Freeform: Shape 15">
            <a:extLst>
              <a:ext uri="{FF2B5EF4-FFF2-40B4-BE49-F238E27FC236}">
                <a16:creationId xmlns:a16="http://schemas.microsoft.com/office/drawing/2014/main" id="{9EB54D17-3792-403D-9127-495845021D2B}"/>
              </a:ext>
            </a:extLst>
          </p:cNvPr>
          <p:cNvSpPr/>
          <p:nvPr/>
        </p:nvSpPr>
        <p:spPr>
          <a:xfrm>
            <a:off x="0" y="0"/>
            <a:ext cx="12192000" cy="6858000"/>
          </a:xfrm>
          <a:custGeom>
            <a:avLst/>
            <a:gdLst>
              <a:gd name="connsiteX0" fmla="*/ 160920 w 12192000"/>
              <a:gd name="connsiteY0" fmla="*/ 157606 h 6858000"/>
              <a:gd name="connsiteX1" fmla="*/ 160920 w 12192000"/>
              <a:gd name="connsiteY1" fmla="*/ 6700394 h 6858000"/>
              <a:gd name="connsiteX2" fmla="*/ 12031081 w 12192000"/>
              <a:gd name="connsiteY2" fmla="*/ 6700394 h 6858000"/>
              <a:gd name="connsiteX3" fmla="*/ 12031081 w 12192000"/>
              <a:gd name="connsiteY3" fmla="*/ 157606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160920" y="157606"/>
                </a:moveTo>
                <a:lnTo>
                  <a:pt x="160920" y="6700394"/>
                </a:lnTo>
                <a:lnTo>
                  <a:pt x="12031081" y="6700394"/>
                </a:lnTo>
                <a:lnTo>
                  <a:pt x="12031081" y="157606"/>
                </a:lnTo>
                <a:close/>
                <a:moveTo>
                  <a:pt x="0" y="0"/>
                </a:moveTo>
                <a:lnTo>
                  <a:pt x="12192000" y="0"/>
                </a:lnTo>
                <a:lnTo>
                  <a:pt x="12192000" y="6858000"/>
                </a:lnTo>
                <a:lnTo>
                  <a:pt x="0" y="6858000"/>
                </a:lnTo>
                <a:close/>
              </a:path>
            </a:pathLst>
          </a:cu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41172666"/>
      </p:ext>
    </p:extLst>
  </p:cSld>
  <p:clrMap bg1="lt1" tx1="dk1" bg2="lt2" tx2="dk2" accent1="accent1" accent2="accent2" accent3="accent3" accent4="accent4" accent5="accent5" accent6="accent6" hlink="hlink" folHlink="folHlink"/>
  <p:sldLayoutIdLst>
    <p:sldLayoutId id="2147483741" r:id="rId1"/>
    <p:sldLayoutId id="2147483742" r:id="rId2"/>
    <p:sldLayoutId id="2147483743" r:id="rId3"/>
    <p:sldLayoutId id="2147483744" r:id="rId4"/>
    <p:sldLayoutId id="2147483745" r:id="rId5"/>
    <p:sldLayoutId id="2147483751" r:id="rId6"/>
    <p:sldLayoutId id="2147483746" r:id="rId7"/>
    <p:sldLayoutId id="2147483747" r:id="rId8"/>
    <p:sldLayoutId id="2147483748" r:id="rId9"/>
    <p:sldLayoutId id="2147483750" r:id="rId10"/>
    <p:sldLayoutId id="2147483749" r:id="rId11"/>
  </p:sldLayoutIdLst>
  <p:txStyles>
    <p:titleStyle>
      <a:lvl1pPr algn="l" defTabSz="914400" rtl="0" eaLnBrk="1" latinLnBrk="0" hangingPunct="1">
        <a:lnSpc>
          <a:spcPct val="110000"/>
        </a:lnSpc>
        <a:spcBef>
          <a:spcPct val="0"/>
        </a:spcBef>
        <a:buNone/>
        <a:defRPr sz="3200" kern="1200" cap="none" baseline="0">
          <a:solidFill>
            <a:schemeClr val="tx2"/>
          </a:solidFill>
          <a:latin typeface="+mj-lt"/>
          <a:ea typeface="+mj-ea"/>
          <a:cs typeface="+mj-cs"/>
        </a:defRPr>
      </a:lvl1pPr>
    </p:titleStyle>
    <p:bodyStyle>
      <a:lvl1pPr marL="0" indent="0" algn="l" defTabSz="914400" rtl="0" eaLnBrk="1" latinLnBrk="0" hangingPunct="1">
        <a:lnSpc>
          <a:spcPct val="110000"/>
        </a:lnSpc>
        <a:spcBef>
          <a:spcPts val="1000"/>
        </a:spcBef>
        <a:buFontTx/>
        <a:buNone/>
        <a:defRPr sz="2000" kern="1200">
          <a:solidFill>
            <a:schemeClr val="tx2"/>
          </a:solidFill>
          <a:latin typeface="+mn-lt"/>
          <a:ea typeface="+mn-ea"/>
          <a:cs typeface="+mn-cs"/>
        </a:defRPr>
      </a:lvl1pPr>
      <a:lvl2pPr marL="274320" indent="-228600" algn="l" defTabSz="914400" rtl="0" eaLnBrk="1" latinLnBrk="0" hangingPunct="1">
        <a:lnSpc>
          <a:spcPct val="110000"/>
        </a:lnSpc>
        <a:spcBef>
          <a:spcPts val="500"/>
        </a:spcBef>
        <a:buSzPct val="85000"/>
        <a:buFont typeface="Arial" panose="020B0604020202020204" pitchFamily="34" charset="0"/>
        <a:buChar char="•"/>
        <a:defRPr sz="1800" kern="1200">
          <a:solidFill>
            <a:schemeClr val="tx2"/>
          </a:solidFill>
          <a:latin typeface="+mn-lt"/>
          <a:ea typeface="+mn-ea"/>
          <a:cs typeface="+mn-cs"/>
        </a:defRPr>
      </a:lvl2pPr>
      <a:lvl3pPr marL="274320" indent="0" algn="l" defTabSz="914400" rtl="0" eaLnBrk="1" latinLnBrk="0" hangingPunct="1">
        <a:lnSpc>
          <a:spcPct val="110000"/>
        </a:lnSpc>
        <a:spcBef>
          <a:spcPts val="500"/>
        </a:spcBef>
        <a:buFontTx/>
        <a:buNone/>
        <a:defRPr sz="1600" kern="1200">
          <a:solidFill>
            <a:schemeClr val="tx2"/>
          </a:solidFill>
          <a:latin typeface="+mn-lt"/>
          <a:ea typeface="+mn-ea"/>
          <a:cs typeface="+mn-cs"/>
        </a:defRPr>
      </a:lvl3pPr>
      <a:lvl4pPr marL="548640" indent="-228600" algn="l" defTabSz="914400" rtl="0" eaLnBrk="1" latinLnBrk="0" hangingPunct="1">
        <a:lnSpc>
          <a:spcPct val="110000"/>
        </a:lnSpc>
        <a:spcBef>
          <a:spcPts val="500"/>
        </a:spcBef>
        <a:buFont typeface="Arial" panose="020B0604020202020204" pitchFamily="34" charset="0"/>
        <a:buChar char="•"/>
        <a:defRPr sz="1400" kern="1200">
          <a:solidFill>
            <a:schemeClr val="tx2"/>
          </a:solidFill>
          <a:latin typeface="+mn-lt"/>
          <a:ea typeface="+mn-ea"/>
          <a:cs typeface="+mn-cs"/>
        </a:defRPr>
      </a:lvl4pPr>
      <a:lvl5pPr marL="548640" indent="0" algn="l" defTabSz="914400" rtl="0" eaLnBrk="1" latinLnBrk="0" hangingPunct="1">
        <a:lnSpc>
          <a:spcPct val="110000"/>
        </a:lnSpc>
        <a:spcBef>
          <a:spcPts val="500"/>
        </a:spcBef>
        <a:buFontTx/>
        <a:buNone/>
        <a:defRPr sz="14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image" Target="../media/image19.png"/><Relationship Id="rId7" Type="http://schemas.openxmlformats.org/officeDocument/2006/relationships/image" Target="../media/image23.jpe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21.png"/><Relationship Id="rId4" Type="http://schemas.openxmlformats.org/officeDocument/2006/relationships/image" Target="../media/image20.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EC275C-8397-D0F2-7778-17889DEB3C3E}"/>
              </a:ext>
            </a:extLst>
          </p:cNvPr>
          <p:cNvSpPr>
            <a:spLocks noGrp="1"/>
          </p:cNvSpPr>
          <p:nvPr>
            <p:ph type="title"/>
          </p:nvPr>
        </p:nvSpPr>
        <p:spPr>
          <a:xfrm>
            <a:off x="890338" y="640080"/>
            <a:ext cx="3734014" cy="3566160"/>
          </a:xfrm>
        </p:spPr>
        <p:txBody>
          <a:bodyPr vert="horz" lIns="91440" tIns="45720" rIns="91440" bIns="45720" rtlCol="0" anchor="b">
            <a:normAutofit/>
          </a:bodyPr>
          <a:lstStyle/>
          <a:p>
            <a:r>
              <a:rPr lang="en-US" sz="5400" dirty="0">
                <a:latin typeface="Calibri" panose="020F0502020204030204" pitchFamily="34" charset="0"/>
                <a:cs typeface="Calibri" panose="020F0502020204030204" pitchFamily="34" charset="0"/>
              </a:rPr>
              <a:t>Terrorism – A Historical Context</a:t>
            </a:r>
          </a:p>
        </p:txBody>
      </p:sp>
      <p:pic>
        <p:nvPicPr>
          <p:cNvPr id="5122" name="Picture 2" descr="The Routledge History of Terrorism: (Routledge Histories) by Randall D. Law  | WHSmith">
            <a:extLst>
              <a:ext uri="{FF2B5EF4-FFF2-40B4-BE49-F238E27FC236}">
                <a16:creationId xmlns:a16="http://schemas.microsoft.com/office/drawing/2014/main" id="{F7A73157-8DA2-E5B8-471D-CFD35090DCC6}"/>
              </a:ext>
            </a:extLst>
          </p:cNvPr>
          <p:cNvPicPr>
            <a:picLocks noGrp="1" noChangeAspect="1" noChangeArrowheads="1"/>
          </p:cNvPicPr>
          <p:nvPr>
            <p:ph idx="1"/>
          </p:nvPr>
        </p:nvPicPr>
        <p:blipFill rotWithShape="1">
          <a:blip r:embed="rId3">
            <a:extLst>
              <a:ext uri="{28A0092B-C50C-407E-A947-70E740481C1C}">
                <a14:useLocalDpi xmlns:a14="http://schemas.microsoft.com/office/drawing/2010/main" val="0"/>
              </a:ext>
            </a:extLst>
          </a:blip>
          <a:srcRect t="23692" r="1" b="6021"/>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50092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62" name="Rectangle 6152">
            <a:extLst>
              <a:ext uri="{FF2B5EF4-FFF2-40B4-BE49-F238E27FC236}">
                <a16:creationId xmlns:a16="http://schemas.microsoft.com/office/drawing/2014/main" id="{51A01047-632B-4F57-9CDB-AA680D5BBB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63" name="Rectangle 5">
            <a:extLst>
              <a:ext uri="{FF2B5EF4-FFF2-40B4-BE49-F238E27FC236}">
                <a16:creationId xmlns:a16="http://schemas.microsoft.com/office/drawing/2014/main" id="{48EF695B-E7DE-4164-862A-9CD06DFB0E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11258" y="723900"/>
            <a:ext cx="4580642" cy="5494694"/>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6096000 w 6096000"/>
              <a:gd name="connsiteY2" fmla="*/ 6858000 h 6858000"/>
              <a:gd name="connsiteX3" fmla="*/ 3058886 w 6096000"/>
              <a:gd name="connsiteY3" fmla="*/ 6858000 h 6858000"/>
              <a:gd name="connsiteX4" fmla="*/ 0 w 6096000"/>
              <a:gd name="connsiteY4" fmla="*/ 6858000 h 6858000"/>
              <a:gd name="connsiteX5" fmla="*/ 0 w 6096000"/>
              <a:gd name="connsiteY5" fmla="*/ 0 h 6858000"/>
              <a:gd name="connsiteX0" fmla="*/ 0 w 6096000"/>
              <a:gd name="connsiteY0" fmla="*/ 0 h 6858000"/>
              <a:gd name="connsiteX1" fmla="*/ 6096000 w 6096000"/>
              <a:gd name="connsiteY1" fmla="*/ 0 h 6858000"/>
              <a:gd name="connsiteX2" fmla="*/ 6096000 w 6096000"/>
              <a:gd name="connsiteY2" fmla="*/ 6858000 h 6858000"/>
              <a:gd name="connsiteX3" fmla="*/ 3037115 w 6096000"/>
              <a:gd name="connsiteY3" fmla="*/ 5889172 h 6858000"/>
              <a:gd name="connsiteX4" fmla="*/ 0 w 6096000"/>
              <a:gd name="connsiteY4" fmla="*/ 6858000 h 6858000"/>
              <a:gd name="connsiteX5" fmla="*/ 0 w 6096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0" h="6858000">
                <a:moveTo>
                  <a:pt x="0" y="0"/>
                </a:moveTo>
                <a:lnTo>
                  <a:pt x="6096000" y="0"/>
                </a:lnTo>
                <a:lnTo>
                  <a:pt x="6096000" y="6858000"/>
                </a:lnTo>
                <a:lnTo>
                  <a:pt x="3037115" y="5889172"/>
                </a:lnTo>
                <a:lnTo>
                  <a:pt x="0" y="6858000"/>
                </a:lnTo>
                <a:lnTo>
                  <a:pt x="0"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55E3BF6-FF89-B845-C2BA-1FF0C0EDCAFE}"/>
              </a:ext>
            </a:extLst>
          </p:cNvPr>
          <p:cNvSpPr>
            <a:spLocks noGrp="1"/>
          </p:cNvSpPr>
          <p:nvPr>
            <p:ph type="title"/>
          </p:nvPr>
        </p:nvSpPr>
        <p:spPr>
          <a:xfrm>
            <a:off x="7114290" y="1000366"/>
            <a:ext cx="3974578" cy="1239627"/>
          </a:xfrm>
        </p:spPr>
        <p:txBody>
          <a:bodyPr anchor="b">
            <a:normAutofit/>
          </a:bodyPr>
          <a:lstStyle/>
          <a:p>
            <a:pPr algn="ctr"/>
            <a:r>
              <a:rPr lang="en-GB"/>
              <a:t>Terrorism – A Historical Context</a:t>
            </a:r>
          </a:p>
        </p:txBody>
      </p:sp>
      <p:sp>
        <p:nvSpPr>
          <p:cNvPr id="3" name="Content Placeholder 2">
            <a:extLst>
              <a:ext uri="{FF2B5EF4-FFF2-40B4-BE49-F238E27FC236}">
                <a16:creationId xmlns:a16="http://schemas.microsoft.com/office/drawing/2014/main" id="{B46785B9-2A5E-2841-6BB9-1B4E88D281CE}"/>
              </a:ext>
            </a:extLst>
          </p:cNvPr>
          <p:cNvSpPr>
            <a:spLocks noGrp="1"/>
          </p:cNvSpPr>
          <p:nvPr>
            <p:ph idx="1"/>
          </p:nvPr>
        </p:nvSpPr>
        <p:spPr>
          <a:xfrm>
            <a:off x="7126241" y="2884395"/>
            <a:ext cx="3950677" cy="2469140"/>
          </a:xfrm>
        </p:spPr>
        <p:txBody>
          <a:bodyPr>
            <a:normAutofit/>
          </a:bodyPr>
          <a:lstStyle/>
          <a:p>
            <a:pPr marL="0" indent="0" algn="ctr">
              <a:buNone/>
            </a:pPr>
            <a:r>
              <a:rPr lang="en-GB" dirty="0"/>
              <a:t>‘Kill one, frighten ten thousand’</a:t>
            </a:r>
          </a:p>
          <a:p>
            <a:pPr marL="0" indent="0" algn="ctr">
              <a:buNone/>
            </a:pPr>
            <a:r>
              <a:rPr lang="en-GB" dirty="0"/>
              <a:t>Sun Tzu – The Art of War (5</a:t>
            </a:r>
            <a:r>
              <a:rPr lang="en-GB" baseline="30000" dirty="0"/>
              <a:t>th</a:t>
            </a:r>
            <a:r>
              <a:rPr lang="en-GB" dirty="0"/>
              <a:t> Century BC)</a:t>
            </a:r>
          </a:p>
          <a:p>
            <a:pPr algn="ctr"/>
            <a:endParaRPr lang="en-GB" dirty="0"/>
          </a:p>
        </p:txBody>
      </p:sp>
      <p:pic>
        <p:nvPicPr>
          <p:cNvPr id="6146" name="Picture 2" descr="Sun Tzu is a wise man. : r/dndmemes">
            <a:extLst>
              <a:ext uri="{FF2B5EF4-FFF2-40B4-BE49-F238E27FC236}">
                <a16:creationId xmlns:a16="http://schemas.microsoft.com/office/drawing/2014/main" id="{E1063E5C-2A9E-6D5A-97B6-1612A8DB3AA2}"/>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 b="3288"/>
          <a:stretch/>
        </p:blipFill>
        <p:spPr bwMode="auto">
          <a:xfrm>
            <a:off x="1159053" y="723900"/>
            <a:ext cx="4501793" cy="2579637"/>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Found this on page 69 : r/HistoryMemes">
            <a:extLst>
              <a:ext uri="{FF2B5EF4-FFF2-40B4-BE49-F238E27FC236}">
                <a16:creationId xmlns:a16="http://schemas.microsoft.com/office/drawing/2014/main" id="{7111D96B-9C50-C520-FDF7-F4EF91715ADB}"/>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500" t="-1964" r="4531" b="1963"/>
          <a:stretch/>
        </p:blipFill>
        <p:spPr bwMode="auto">
          <a:xfrm>
            <a:off x="1153761" y="3554463"/>
            <a:ext cx="4503736" cy="2579637"/>
          </a:xfrm>
          <a:prstGeom prst="rect">
            <a:avLst/>
          </a:prstGeom>
          <a:noFill/>
          <a:extLst>
            <a:ext uri="{909E8E84-426E-40DD-AFC4-6F175D3DCCD1}">
              <a14:hiddenFill xmlns:a14="http://schemas.microsoft.com/office/drawing/2010/main">
                <a:solidFill>
                  <a:srgbClr val="FFFFFF"/>
                </a:solidFill>
              </a14:hiddenFill>
            </a:ext>
          </a:extLst>
        </p:spPr>
      </p:pic>
      <p:grpSp>
        <p:nvGrpSpPr>
          <p:cNvPr id="6164" name="Group 6156">
            <a:extLst>
              <a:ext uri="{FF2B5EF4-FFF2-40B4-BE49-F238E27FC236}">
                <a16:creationId xmlns:a16="http://schemas.microsoft.com/office/drawing/2014/main" id="{D5ADB088-C125-457F-9C61-DFE21DCEF4A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667837" y="2543656"/>
            <a:ext cx="867485" cy="115439"/>
            <a:chOff x="8910933" y="1861308"/>
            <a:chExt cx="867485" cy="115439"/>
          </a:xfrm>
        </p:grpSpPr>
        <p:sp>
          <p:nvSpPr>
            <p:cNvPr id="6165" name="Rectangle 6157">
              <a:extLst>
                <a:ext uri="{FF2B5EF4-FFF2-40B4-BE49-F238E27FC236}">
                  <a16:creationId xmlns:a16="http://schemas.microsoft.com/office/drawing/2014/main" id="{6DE177E3-7A50-4A27-B466-79375BA19D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6159" name="Straight Connector 6158">
              <a:extLst>
                <a:ext uri="{FF2B5EF4-FFF2-40B4-BE49-F238E27FC236}">
                  <a16:creationId xmlns:a16="http://schemas.microsoft.com/office/drawing/2014/main" id="{6F53D207-3550-41FA-BBC0-A5220E7346D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6160" name="Straight Connector 6159">
              <a:extLst>
                <a:ext uri="{FF2B5EF4-FFF2-40B4-BE49-F238E27FC236}">
                  <a16:creationId xmlns:a16="http://schemas.microsoft.com/office/drawing/2014/main" id="{6EF5A581-4EC8-4E1B-BF64-8A1FE8530F2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4256643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175" name="Rectangle 7174">
            <a:extLst>
              <a:ext uri="{FF2B5EF4-FFF2-40B4-BE49-F238E27FC236}">
                <a16:creationId xmlns:a16="http://schemas.microsoft.com/office/drawing/2014/main" id="{51A01047-632B-4F57-9CDB-AA680D5BBB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77" name="Rectangle 5">
            <a:extLst>
              <a:ext uri="{FF2B5EF4-FFF2-40B4-BE49-F238E27FC236}">
                <a16:creationId xmlns:a16="http://schemas.microsoft.com/office/drawing/2014/main" id="{48EF695B-E7DE-4164-862A-9CD06DFB0E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3900" y="723900"/>
            <a:ext cx="4580642" cy="5494694"/>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6096000 w 6096000"/>
              <a:gd name="connsiteY2" fmla="*/ 6858000 h 6858000"/>
              <a:gd name="connsiteX3" fmla="*/ 3058886 w 6096000"/>
              <a:gd name="connsiteY3" fmla="*/ 6858000 h 6858000"/>
              <a:gd name="connsiteX4" fmla="*/ 0 w 6096000"/>
              <a:gd name="connsiteY4" fmla="*/ 6858000 h 6858000"/>
              <a:gd name="connsiteX5" fmla="*/ 0 w 6096000"/>
              <a:gd name="connsiteY5" fmla="*/ 0 h 6858000"/>
              <a:gd name="connsiteX0" fmla="*/ 0 w 6096000"/>
              <a:gd name="connsiteY0" fmla="*/ 0 h 6858000"/>
              <a:gd name="connsiteX1" fmla="*/ 6096000 w 6096000"/>
              <a:gd name="connsiteY1" fmla="*/ 0 h 6858000"/>
              <a:gd name="connsiteX2" fmla="*/ 6096000 w 6096000"/>
              <a:gd name="connsiteY2" fmla="*/ 6858000 h 6858000"/>
              <a:gd name="connsiteX3" fmla="*/ 3037115 w 6096000"/>
              <a:gd name="connsiteY3" fmla="*/ 5889172 h 6858000"/>
              <a:gd name="connsiteX4" fmla="*/ 0 w 6096000"/>
              <a:gd name="connsiteY4" fmla="*/ 6858000 h 6858000"/>
              <a:gd name="connsiteX5" fmla="*/ 0 w 6096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0" h="6858000">
                <a:moveTo>
                  <a:pt x="0" y="0"/>
                </a:moveTo>
                <a:lnTo>
                  <a:pt x="6096000" y="0"/>
                </a:lnTo>
                <a:lnTo>
                  <a:pt x="6096000" y="6858000"/>
                </a:lnTo>
                <a:lnTo>
                  <a:pt x="3037115" y="5889172"/>
                </a:lnTo>
                <a:lnTo>
                  <a:pt x="0" y="6858000"/>
                </a:lnTo>
                <a:lnTo>
                  <a:pt x="0"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8971334-1689-0B76-33D0-54800BF7399E}"/>
              </a:ext>
            </a:extLst>
          </p:cNvPr>
          <p:cNvSpPr>
            <a:spLocks noGrp="1"/>
          </p:cNvSpPr>
          <p:nvPr>
            <p:ph type="title"/>
          </p:nvPr>
        </p:nvSpPr>
        <p:spPr>
          <a:xfrm>
            <a:off x="1038883" y="1000366"/>
            <a:ext cx="3995397" cy="1239627"/>
          </a:xfrm>
        </p:spPr>
        <p:txBody>
          <a:bodyPr anchor="b">
            <a:normAutofit/>
          </a:bodyPr>
          <a:lstStyle/>
          <a:p>
            <a:pPr algn="ctr"/>
            <a:r>
              <a:rPr lang="en-GB"/>
              <a:t>Terrorism – A Brief History</a:t>
            </a:r>
          </a:p>
        </p:txBody>
      </p:sp>
      <p:sp>
        <p:nvSpPr>
          <p:cNvPr id="3" name="Content Placeholder 2">
            <a:extLst>
              <a:ext uri="{FF2B5EF4-FFF2-40B4-BE49-F238E27FC236}">
                <a16:creationId xmlns:a16="http://schemas.microsoft.com/office/drawing/2014/main" id="{0FB45A55-FCAC-FF2F-A724-AB5EE6A50685}"/>
              </a:ext>
            </a:extLst>
          </p:cNvPr>
          <p:cNvSpPr>
            <a:spLocks noGrp="1"/>
          </p:cNvSpPr>
          <p:nvPr>
            <p:ph idx="1"/>
          </p:nvPr>
        </p:nvSpPr>
        <p:spPr>
          <a:xfrm>
            <a:off x="1134032" y="2940442"/>
            <a:ext cx="3862062" cy="2469140"/>
          </a:xfrm>
        </p:spPr>
        <p:txBody>
          <a:bodyPr>
            <a:normAutofit lnSpcReduction="10000"/>
          </a:bodyPr>
          <a:lstStyle/>
          <a:p>
            <a:pPr algn="ctr">
              <a:lnSpc>
                <a:spcPct val="100000"/>
              </a:lnSpc>
            </a:pPr>
            <a:r>
              <a:rPr lang="en-GB" sz="1800" dirty="0"/>
              <a:t>The history of Terrorism stretches back over two thousand years (and probably much longer), however many see Terrorism as something new and fail to consider the historical context.</a:t>
            </a:r>
          </a:p>
          <a:p>
            <a:pPr algn="ctr">
              <a:lnSpc>
                <a:spcPct val="100000"/>
              </a:lnSpc>
            </a:pPr>
            <a:r>
              <a:rPr lang="en-GB" sz="1800" dirty="0"/>
              <a:t>Often if the historical context is considered it is thought of through the lens of being unlike the global terrorism we see today.  </a:t>
            </a:r>
          </a:p>
          <a:p>
            <a:pPr algn="ctr">
              <a:lnSpc>
                <a:spcPct val="100000"/>
              </a:lnSpc>
            </a:pPr>
            <a:endParaRPr lang="en-GB" sz="1600" dirty="0"/>
          </a:p>
        </p:txBody>
      </p:sp>
      <p:pic>
        <p:nvPicPr>
          <p:cNvPr id="7170" name="Picture 2">
            <a:extLst>
              <a:ext uri="{FF2B5EF4-FFF2-40B4-BE49-F238E27FC236}">
                <a16:creationId xmlns:a16="http://schemas.microsoft.com/office/drawing/2014/main" id="{BCC5B33A-837D-CBEB-E7E9-5C5AE51ABD18}"/>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905500" y="1806753"/>
            <a:ext cx="5715000" cy="3328987"/>
          </a:xfrm>
          <a:prstGeom prst="rect">
            <a:avLst/>
          </a:prstGeom>
          <a:noFill/>
          <a:extLst>
            <a:ext uri="{909E8E84-426E-40DD-AFC4-6F175D3DCCD1}">
              <a14:hiddenFill xmlns:a14="http://schemas.microsoft.com/office/drawing/2010/main">
                <a:solidFill>
                  <a:srgbClr val="FFFFFF"/>
                </a:solidFill>
              </a14:hiddenFill>
            </a:ext>
          </a:extLst>
        </p:spPr>
      </p:pic>
      <p:grpSp>
        <p:nvGrpSpPr>
          <p:cNvPr id="7179" name="Group 7178">
            <a:extLst>
              <a:ext uri="{FF2B5EF4-FFF2-40B4-BE49-F238E27FC236}">
                <a16:creationId xmlns:a16="http://schemas.microsoft.com/office/drawing/2014/main" id="{D5ADB088-C125-457F-9C61-DFE21DCEF4A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580479" y="2543656"/>
            <a:ext cx="867485" cy="115439"/>
            <a:chOff x="8910933" y="1861308"/>
            <a:chExt cx="867485" cy="115439"/>
          </a:xfrm>
        </p:grpSpPr>
        <p:sp>
          <p:nvSpPr>
            <p:cNvPr id="7180" name="Rectangle 7179">
              <a:extLst>
                <a:ext uri="{FF2B5EF4-FFF2-40B4-BE49-F238E27FC236}">
                  <a16:creationId xmlns:a16="http://schemas.microsoft.com/office/drawing/2014/main" id="{6DE177E3-7A50-4A27-B466-79375BA19D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181" name="Straight Connector 7180">
              <a:extLst>
                <a:ext uri="{FF2B5EF4-FFF2-40B4-BE49-F238E27FC236}">
                  <a16:creationId xmlns:a16="http://schemas.microsoft.com/office/drawing/2014/main" id="{6F53D207-3550-41FA-BBC0-A5220E7346D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7182" name="Straight Connector 7181">
              <a:extLst>
                <a:ext uri="{FF2B5EF4-FFF2-40B4-BE49-F238E27FC236}">
                  <a16:creationId xmlns:a16="http://schemas.microsoft.com/office/drawing/2014/main" id="{6EF5A581-4EC8-4E1B-BF64-8A1FE8530F2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77297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B7F745-0785-0383-3027-4ED51DA01E85}"/>
              </a:ext>
            </a:extLst>
          </p:cNvPr>
          <p:cNvSpPr>
            <a:spLocks noGrp="1"/>
          </p:cNvSpPr>
          <p:nvPr>
            <p:ph type="title"/>
          </p:nvPr>
        </p:nvSpPr>
        <p:spPr>
          <a:xfrm>
            <a:off x="589560" y="856180"/>
            <a:ext cx="4560584" cy="1128068"/>
          </a:xfrm>
        </p:spPr>
        <p:txBody>
          <a:bodyPr anchor="ctr">
            <a:normAutofit fontScale="90000"/>
          </a:bodyPr>
          <a:lstStyle/>
          <a:p>
            <a:r>
              <a:rPr lang="en-GB" sz="3700" dirty="0">
                <a:latin typeface="Calibri" panose="020F0502020204030204" pitchFamily="34" charset="0"/>
                <a:cs typeface="Calibri" panose="020F0502020204030204" pitchFamily="34" charset="0"/>
              </a:rPr>
              <a:t>Sicarii – Ancient History</a:t>
            </a:r>
          </a:p>
        </p:txBody>
      </p:sp>
      <p:sp>
        <p:nvSpPr>
          <p:cNvPr id="3" name="Content Placeholder 2">
            <a:extLst>
              <a:ext uri="{FF2B5EF4-FFF2-40B4-BE49-F238E27FC236}">
                <a16:creationId xmlns:a16="http://schemas.microsoft.com/office/drawing/2014/main" id="{34E0AC33-EAD5-8A57-F3BB-D58DD8FED0CF}"/>
              </a:ext>
            </a:extLst>
          </p:cNvPr>
          <p:cNvSpPr>
            <a:spLocks noGrp="1"/>
          </p:cNvSpPr>
          <p:nvPr>
            <p:ph idx="1"/>
          </p:nvPr>
        </p:nvSpPr>
        <p:spPr>
          <a:xfrm>
            <a:off x="589560" y="2079063"/>
            <a:ext cx="4559425" cy="3979585"/>
          </a:xfrm>
        </p:spPr>
        <p:txBody>
          <a:bodyPr anchor="ctr">
            <a:normAutofit/>
          </a:bodyPr>
          <a:lstStyle/>
          <a:p>
            <a:r>
              <a:rPr lang="en-US" sz="2400" dirty="0">
                <a:latin typeface="Calibri" panose="020F0502020204030204" pitchFamily="34" charset="0"/>
                <a:cs typeface="Calibri" panose="020F0502020204030204" pitchFamily="34" charset="0"/>
              </a:rPr>
              <a:t>6AD Judea occupied by Roman Empire</a:t>
            </a:r>
          </a:p>
          <a:p>
            <a:r>
              <a:rPr lang="en-US" sz="2400" dirty="0">
                <a:latin typeface="Calibri" panose="020F0502020204030204" pitchFamily="34" charset="0"/>
                <a:cs typeface="Calibri" panose="020F0502020204030204" pitchFamily="34" charset="0"/>
              </a:rPr>
              <a:t>Widespread belief that a Messiah would come to liberate the Jewish people</a:t>
            </a:r>
          </a:p>
          <a:p>
            <a:r>
              <a:rPr lang="en-US" sz="2400" dirty="0">
                <a:latin typeface="Calibri" panose="020F0502020204030204" pitchFamily="34" charset="0"/>
                <a:cs typeface="Calibri" panose="020F0502020204030204" pitchFamily="34" charset="0"/>
              </a:rPr>
              <a:t>Some believed the they should ‘pave the way’ for this Messiah by igniting conflict with the Romans.</a:t>
            </a:r>
          </a:p>
        </p:txBody>
      </p:sp>
      <p:pic>
        <p:nvPicPr>
          <p:cNvPr id="4" name="Content Placeholder 4">
            <a:extLst>
              <a:ext uri="{FF2B5EF4-FFF2-40B4-BE49-F238E27FC236}">
                <a16:creationId xmlns:a16="http://schemas.microsoft.com/office/drawing/2014/main" id="{75337F66-87C4-8828-E812-46F752F3E02D}"/>
              </a:ext>
            </a:extLst>
          </p:cNvPr>
          <p:cNvPicPr>
            <a:picLocks noChangeAspect="1"/>
          </p:cNvPicPr>
          <p:nvPr/>
        </p:nvPicPr>
        <p:blipFill rotWithShape="1">
          <a:blip r:embed="rId3"/>
          <a:srcRect l="26565" r="7155" b="-1"/>
          <a:stretch/>
        </p:blipFill>
        <p:spPr>
          <a:xfrm>
            <a:off x="5977788" y="799352"/>
            <a:ext cx="5425410" cy="5259296"/>
          </a:xfrm>
          <a:prstGeom prst="rect">
            <a:avLst/>
          </a:prstGeom>
          <a:ln>
            <a:solidFill>
              <a:schemeClr val="tx1"/>
            </a:solidFill>
          </a:ln>
        </p:spPr>
      </p:pic>
    </p:spTree>
    <p:extLst>
      <p:ext uri="{BB962C8B-B14F-4D97-AF65-F5344CB8AC3E}">
        <p14:creationId xmlns:p14="http://schemas.microsoft.com/office/powerpoint/2010/main" val="29379552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41" name="Rectangle 1030">
            <a:extLst>
              <a:ext uri="{FF2B5EF4-FFF2-40B4-BE49-F238E27FC236}">
                <a16:creationId xmlns:a16="http://schemas.microsoft.com/office/drawing/2014/main" id="{158E38A4-F699-490C-8D1F-E8AD332D9B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42" name="Rectangle 1032">
            <a:extLst>
              <a:ext uri="{FF2B5EF4-FFF2-40B4-BE49-F238E27FC236}">
                <a16:creationId xmlns:a16="http://schemas.microsoft.com/office/drawing/2014/main" id="{939C6AAB-48AC-41A3-95C2-6BF83715DF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0" y="0"/>
            <a:ext cx="6096000" cy="68580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43" name="Rectangle 1034">
            <a:extLst>
              <a:ext uri="{FF2B5EF4-FFF2-40B4-BE49-F238E27FC236}">
                <a16:creationId xmlns:a16="http://schemas.microsoft.com/office/drawing/2014/main" id="{F6EE861B-7D2F-4B7C-A6E3-5937E81B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60903" y="159026"/>
            <a:ext cx="5778697" cy="654278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AE63737-FC0D-1A50-DCBE-7288F5930BB1}"/>
              </a:ext>
            </a:extLst>
          </p:cNvPr>
          <p:cNvSpPr>
            <a:spLocks noGrp="1"/>
          </p:cNvSpPr>
          <p:nvPr>
            <p:ph type="title"/>
          </p:nvPr>
        </p:nvSpPr>
        <p:spPr>
          <a:xfrm>
            <a:off x="6849264" y="733100"/>
            <a:ext cx="4618836" cy="1275669"/>
          </a:xfrm>
        </p:spPr>
        <p:txBody>
          <a:bodyPr anchor="ctr">
            <a:normAutofit/>
          </a:bodyPr>
          <a:lstStyle/>
          <a:p>
            <a:pPr algn="ctr"/>
            <a:r>
              <a:rPr lang="en-GB" b="1" dirty="0">
                <a:latin typeface="Calibri" panose="020F0502020204030204" pitchFamily="34" charset="0"/>
                <a:cs typeface="Calibri" panose="020F0502020204030204" pitchFamily="34" charset="0"/>
              </a:rPr>
              <a:t>Sicarii</a:t>
            </a:r>
          </a:p>
        </p:txBody>
      </p:sp>
      <p:sp>
        <p:nvSpPr>
          <p:cNvPr id="3" name="Content Placeholder 2">
            <a:extLst>
              <a:ext uri="{FF2B5EF4-FFF2-40B4-BE49-F238E27FC236}">
                <a16:creationId xmlns:a16="http://schemas.microsoft.com/office/drawing/2014/main" id="{92CB79A8-725B-F806-7A8C-D5A75D92DD7D}"/>
              </a:ext>
            </a:extLst>
          </p:cNvPr>
          <p:cNvSpPr>
            <a:spLocks noGrp="1"/>
          </p:cNvSpPr>
          <p:nvPr>
            <p:ph idx="1"/>
          </p:nvPr>
        </p:nvSpPr>
        <p:spPr>
          <a:xfrm>
            <a:off x="7182615" y="2216151"/>
            <a:ext cx="3943575" cy="3390900"/>
          </a:xfrm>
        </p:spPr>
        <p:txBody>
          <a:bodyPr anchor="t">
            <a:noAutofit/>
          </a:bodyPr>
          <a:lstStyle/>
          <a:p>
            <a:pPr algn="ctr"/>
            <a:r>
              <a:rPr lang="en-US" sz="2400" dirty="0">
                <a:latin typeface="Calibri" panose="020F0502020204030204" pitchFamily="34" charset="0"/>
                <a:cs typeface="Calibri" panose="020F0502020204030204" pitchFamily="34" charset="0"/>
              </a:rPr>
              <a:t>Aims</a:t>
            </a:r>
          </a:p>
          <a:p>
            <a:pPr lvl="1" algn="ctr"/>
            <a:r>
              <a:rPr lang="en-US" sz="2400" dirty="0">
                <a:latin typeface="Calibri" panose="020F0502020204030204" pitchFamily="34" charset="0"/>
                <a:cs typeface="Calibri" panose="020F0502020204030204" pitchFamily="34" charset="0"/>
              </a:rPr>
              <a:t>Free Jewish people from Roman rule</a:t>
            </a:r>
          </a:p>
          <a:p>
            <a:pPr marL="0" indent="0" algn="ctr">
              <a:buNone/>
            </a:pPr>
            <a:endParaRPr lang="en-US" sz="2400" dirty="0">
              <a:latin typeface="Calibri" panose="020F0502020204030204" pitchFamily="34" charset="0"/>
              <a:cs typeface="Calibri" panose="020F0502020204030204" pitchFamily="34" charset="0"/>
            </a:endParaRPr>
          </a:p>
          <a:p>
            <a:pPr marL="0" indent="0" algn="ctr">
              <a:buNone/>
            </a:pPr>
            <a:r>
              <a:rPr lang="en-US" sz="2400" dirty="0">
                <a:latin typeface="Calibri" panose="020F0502020204030204" pitchFamily="34" charset="0"/>
                <a:cs typeface="Calibri" panose="020F0502020204030204" pitchFamily="34" charset="0"/>
              </a:rPr>
              <a:t>Question:</a:t>
            </a:r>
          </a:p>
          <a:p>
            <a:pPr lvl="1" algn="ctr"/>
            <a:r>
              <a:rPr lang="en-US" sz="2400" dirty="0">
                <a:latin typeface="Calibri" panose="020F0502020204030204" pitchFamily="34" charset="0"/>
                <a:cs typeface="Calibri" panose="020F0502020204030204" pitchFamily="34" charset="0"/>
              </a:rPr>
              <a:t>Does this aim classify their actions as terrorist? Why/Why not?</a:t>
            </a:r>
          </a:p>
        </p:txBody>
      </p:sp>
      <p:pic>
        <p:nvPicPr>
          <p:cNvPr id="1026" name="Picture 2" descr="The Sicarii — The First Assassins in History | Short History">
            <a:extLst>
              <a:ext uri="{FF2B5EF4-FFF2-40B4-BE49-F238E27FC236}">
                <a16:creationId xmlns:a16="http://schemas.microsoft.com/office/drawing/2014/main" id="{295A8C40-E6E3-92C7-6A4D-69734448201D}"/>
              </a:ext>
            </a:extLst>
          </p:cNvPr>
          <p:cNvPicPr>
            <a:picLocks noChangeAspect="1" noChangeArrowheads="1"/>
          </p:cNvPicPr>
          <p:nvPr/>
        </p:nvPicPr>
        <p:blipFill rotWithShape="1">
          <a:blip r:embed="rId3">
            <a:alphaModFix/>
            <a:extLst>
              <a:ext uri="{28A0092B-C50C-407E-A947-70E740481C1C}">
                <a14:useLocalDpi xmlns:a14="http://schemas.microsoft.com/office/drawing/2010/main" val="0"/>
              </a:ext>
            </a:extLst>
          </a:blip>
          <a:srcRect l="19358" r="12460" b="1"/>
          <a:stretch/>
        </p:blipFill>
        <p:spPr bwMode="auto">
          <a:xfrm>
            <a:off x="1682" y="10"/>
            <a:ext cx="6096000" cy="6857990"/>
          </a:xfrm>
          <a:prstGeom prst="rect">
            <a:avLst/>
          </a:prstGeom>
          <a:noFill/>
          <a:extLst>
            <a:ext uri="{909E8E84-426E-40DD-AFC4-6F175D3DCCD1}">
              <a14:hiddenFill xmlns:a14="http://schemas.microsoft.com/office/drawing/2010/main">
                <a:solidFill>
                  <a:srgbClr val="FFFFFF"/>
                </a:solidFill>
              </a14:hiddenFill>
            </a:ext>
          </a:extLst>
        </p:spPr>
      </p:pic>
      <p:grpSp>
        <p:nvGrpSpPr>
          <p:cNvPr id="1037" name="Group 1036">
            <a:extLst>
              <a:ext uri="{FF2B5EF4-FFF2-40B4-BE49-F238E27FC236}">
                <a16:creationId xmlns:a16="http://schemas.microsoft.com/office/drawing/2014/main" id="{53745597-CF0F-4C14-83C4-612B382A909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710258" y="5849932"/>
            <a:ext cx="867485" cy="115439"/>
            <a:chOff x="8910933" y="1861308"/>
            <a:chExt cx="867485" cy="115439"/>
          </a:xfrm>
        </p:grpSpPr>
        <p:sp>
          <p:nvSpPr>
            <p:cNvPr id="1038" name="Rectangle 1037">
              <a:extLst>
                <a:ext uri="{FF2B5EF4-FFF2-40B4-BE49-F238E27FC236}">
                  <a16:creationId xmlns:a16="http://schemas.microsoft.com/office/drawing/2014/main" id="{471CB755-D435-4BD8-A3DB-B304ED0E74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1039" name="Straight Connector 1038">
              <a:extLst>
                <a:ext uri="{FF2B5EF4-FFF2-40B4-BE49-F238E27FC236}">
                  <a16:creationId xmlns:a16="http://schemas.microsoft.com/office/drawing/2014/main" id="{0B7F2CAE-48A1-4EAD-BDD1-4DA217AC0FF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040" name="Straight Connector 1039">
              <a:extLst>
                <a:ext uri="{FF2B5EF4-FFF2-40B4-BE49-F238E27FC236}">
                  <a16:creationId xmlns:a16="http://schemas.microsoft.com/office/drawing/2014/main" id="{98FB73A0-9D61-4989-BA5F-7EF6308D864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1621661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8">
            <a:extLst>
              <a:ext uri="{FF2B5EF4-FFF2-40B4-BE49-F238E27FC236}">
                <a16:creationId xmlns:a16="http://schemas.microsoft.com/office/drawing/2014/main" id="{51A01047-632B-4F57-9CDB-AA680D5BBB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5">
            <a:extLst>
              <a:ext uri="{FF2B5EF4-FFF2-40B4-BE49-F238E27FC236}">
                <a16:creationId xmlns:a16="http://schemas.microsoft.com/office/drawing/2014/main" id="{48EF695B-E7DE-4164-862A-9CD06DFB0E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3900" y="723900"/>
            <a:ext cx="4580642" cy="5494694"/>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6096000 w 6096000"/>
              <a:gd name="connsiteY2" fmla="*/ 6858000 h 6858000"/>
              <a:gd name="connsiteX3" fmla="*/ 3058886 w 6096000"/>
              <a:gd name="connsiteY3" fmla="*/ 6858000 h 6858000"/>
              <a:gd name="connsiteX4" fmla="*/ 0 w 6096000"/>
              <a:gd name="connsiteY4" fmla="*/ 6858000 h 6858000"/>
              <a:gd name="connsiteX5" fmla="*/ 0 w 6096000"/>
              <a:gd name="connsiteY5" fmla="*/ 0 h 6858000"/>
              <a:gd name="connsiteX0" fmla="*/ 0 w 6096000"/>
              <a:gd name="connsiteY0" fmla="*/ 0 h 6858000"/>
              <a:gd name="connsiteX1" fmla="*/ 6096000 w 6096000"/>
              <a:gd name="connsiteY1" fmla="*/ 0 h 6858000"/>
              <a:gd name="connsiteX2" fmla="*/ 6096000 w 6096000"/>
              <a:gd name="connsiteY2" fmla="*/ 6858000 h 6858000"/>
              <a:gd name="connsiteX3" fmla="*/ 3037115 w 6096000"/>
              <a:gd name="connsiteY3" fmla="*/ 5889172 h 6858000"/>
              <a:gd name="connsiteX4" fmla="*/ 0 w 6096000"/>
              <a:gd name="connsiteY4" fmla="*/ 6858000 h 6858000"/>
              <a:gd name="connsiteX5" fmla="*/ 0 w 6096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0" h="6858000">
                <a:moveTo>
                  <a:pt x="0" y="0"/>
                </a:moveTo>
                <a:lnTo>
                  <a:pt x="6096000" y="0"/>
                </a:lnTo>
                <a:lnTo>
                  <a:pt x="6096000" y="6858000"/>
                </a:lnTo>
                <a:lnTo>
                  <a:pt x="3037115" y="5889172"/>
                </a:lnTo>
                <a:lnTo>
                  <a:pt x="0" y="6858000"/>
                </a:lnTo>
                <a:lnTo>
                  <a:pt x="0"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AE63737-FC0D-1A50-DCBE-7288F5930BB1}"/>
              </a:ext>
            </a:extLst>
          </p:cNvPr>
          <p:cNvSpPr>
            <a:spLocks noGrp="1"/>
          </p:cNvSpPr>
          <p:nvPr>
            <p:ph type="title"/>
          </p:nvPr>
        </p:nvSpPr>
        <p:spPr>
          <a:xfrm>
            <a:off x="1038883" y="1000366"/>
            <a:ext cx="3995397" cy="1239627"/>
          </a:xfrm>
        </p:spPr>
        <p:txBody>
          <a:bodyPr anchor="b">
            <a:normAutofit/>
          </a:bodyPr>
          <a:lstStyle/>
          <a:p>
            <a:pPr algn="ctr"/>
            <a:r>
              <a:rPr lang="en-GB"/>
              <a:t>Sicarii</a:t>
            </a:r>
          </a:p>
        </p:txBody>
      </p:sp>
      <p:sp>
        <p:nvSpPr>
          <p:cNvPr id="3" name="Content Placeholder 2">
            <a:extLst>
              <a:ext uri="{FF2B5EF4-FFF2-40B4-BE49-F238E27FC236}">
                <a16:creationId xmlns:a16="http://schemas.microsoft.com/office/drawing/2014/main" id="{92CB79A8-725B-F806-7A8C-D5A75D92DD7D}"/>
              </a:ext>
            </a:extLst>
          </p:cNvPr>
          <p:cNvSpPr>
            <a:spLocks noGrp="1"/>
          </p:cNvSpPr>
          <p:nvPr>
            <p:ph idx="1"/>
          </p:nvPr>
        </p:nvSpPr>
        <p:spPr>
          <a:xfrm>
            <a:off x="1096144" y="2884395"/>
            <a:ext cx="3862062" cy="2469140"/>
          </a:xfrm>
        </p:spPr>
        <p:txBody>
          <a:bodyPr>
            <a:normAutofit/>
          </a:bodyPr>
          <a:lstStyle/>
          <a:p>
            <a:pPr algn="ctr"/>
            <a:r>
              <a:rPr lang="en-US" sz="1900">
                <a:latin typeface="Calibri" panose="020F0502020204030204" pitchFamily="34" charset="0"/>
                <a:cs typeface="Calibri" panose="020F0502020204030204" pitchFamily="34" charset="0"/>
              </a:rPr>
              <a:t>Gained name from the ‘</a:t>
            </a:r>
            <a:r>
              <a:rPr lang="en-US" sz="1900" err="1">
                <a:latin typeface="Calibri" panose="020F0502020204030204" pitchFamily="34" charset="0"/>
                <a:cs typeface="Calibri" panose="020F0502020204030204" pitchFamily="34" charset="0"/>
              </a:rPr>
              <a:t>Sica</a:t>
            </a:r>
            <a:r>
              <a:rPr lang="en-US" sz="1900">
                <a:latin typeface="Calibri" panose="020F0502020204030204" pitchFamily="34" charset="0"/>
                <a:cs typeface="Calibri" panose="020F0502020204030204" pitchFamily="34" charset="0"/>
              </a:rPr>
              <a:t>’ dagger they concealed under cloaks,</a:t>
            </a:r>
          </a:p>
          <a:p>
            <a:pPr algn="ctr"/>
            <a:r>
              <a:rPr lang="en-US" sz="1900">
                <a:latin typeface="Calibri" panose="020F0502020204030204" pitchFamily="34" charset="0"/>
                <a:cs typeface="Calibri" panose="020F0502020204030204" pitchFamily="34" charset="0"/>
              </a:rPr>
              <a:t>Mingled in crowds and launched surprise attacks,</a:t>
            </a:r>
          </a:p>
          <a:p>
            <a:pPr algn="ctr"/>
            <a:r>
              <a:rPr lang="en-US" sz="1900">
                <a:latin typeface="Calibri" panose="020F0502020204030204" pitchFamily="34" charset="0"/>
                <a:cs typeface="Calibri" panose="020F0502020204030204" pitchFamily="34" charset="0"/>
              </a:rPr>
              <a:t>Would melt into the crowd following attack replacing dagger inside cloaks.</a:t>
            </a:r>
          </a:p>
        </p:txBody>
      </p:sp>
      <p:pic>
        <p:nvPicPr>
          <p:cNvPr id="4" name="Content Placeholder 4" descr="A knife with a sheath&#10;&#10;Description automatically generated">
            <a:extLst>
              <a:ext uri="{FF2B5EF4-FFF2-40B4-BE49-F238E27FC236}">
                <a16:creationId xmlns:a16="http://schemas.microsoft.com/office/drawing/2014/main" id="{FA739EF8-6A02-CC6B-8CB3-1447A38FC051}"/>
              </a:ext>
            </a:extLst>
          </p:cNvPr>
          <p:cNvPicPr>
            <a:picLocks noChangeAspect="1"/>
          </p:cNvPicPr>
          <p:nvPr/>
        </p:nvPicPr>
        <p:blipFill rotWithShape="1">
          <a:blip r:embed="rId3"/>
          <a:srcRect l="4073" t="117" r="2242" b="-116"/>
          <a:stretch/>
        </p:blipFill>
        <p:spPr>
          <a:xfrm>
            <a:off x="5905500" y="1648822"/>
            <a:ext cx="5715000" cy="3644849"/>
          </a:xfrm>
          <a:prstGeom prst="rect">
            <a:avLst/>
          </a:prstGeom>
          <a:ln>
            <a:solidFill>
              <a:schemeClr val="tx1"/>
            </a:solidFill>
          </a:ln>
        </p:spPr>
      </p:pic>
      <p:grpSp>
        <p:nvGrpSpPr>
          <p:cNvPr id="20" name="Group 12">
            <a:extLst>
              <a:ext uri="{FF2B5EF4-FFF2-40B4-BE49-F238E27FC236}">
                <a16:creationId xmlns:a16="http://schemas.microsoft.com/office/drawing/2014/main" id="{D5ADB088-C125-457F-9C61-DFE21DCEF4A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580479" y="2543656"/>
            <a:ext cx="867485" cy="115439"/>
            <a:chOff x="8910933" y="1861308"/>
            <a:chExt cx="867485" cy="115439"/>
          </a:xfrm>
        </p:grpSpPr>
        <p:sp>
          <p:nvSpPr>
            <p:cNvPr id="21" name="Rectangle 13">
              <a:extLst>
                <a:ext uri="{FF2B5EF4-FFF2-40B4-BE49-F238E27FC236}">
                  <a16:creationId xmlns:a16="http://schemas.microsoft.com/office/drawing/2014/main" id="{6DE177E3-7A50-4A27-B466-79375BA19D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 name="Straight Connector 14">
              <a:extLst>
                <a:ext uri="{FF2B5EF4-FFF2-40B4-BE49-F238E27FC236}">
                  <a16:creationId xmlns:a16="http://schemas.microsoft.com/office/drawing/2014/main" id="{6F53D207-3550-41FA-BBC0-A5220E7346D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6EF5A581-4EC8-4E1B-BF64-8A1FE8530F2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0722690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65" name="Rectangle 2054">
            <a:extLst>
              <a:ext uri="{FF2B5EF4-FFF2-40B4-BE49-F238E27FC236}">
                <a16:creationId xmlns:a16="http://schemas.microsoft.com/office/drawing/2014/main" id="{158E38A4-F699-490C-8D1F-E8AD332D9B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6" name="Rectangle 2056">
            <a:extLst>
              <a:ext uri="{FF2B5EF4-FFF2-40B4-BE49-F238E27FC236}">
                <a16:creationId xmlns:a16="http://schemas.microsoft.com/office/drawing/2014/main" id="{939C6AAB-48AC-41A3-95C2-6BF83715DF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620000" cy="68580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7" name="Rectangle 2058">
            <a:extLst>
              <a:ext uri="{FF2B5EF4-FFF2-40B4-BE49-F238E27FC236}">
                <a16:creationId xmlns:a16="http://schemas.microsoft.com/office/drawing/2014/main" id="{F6EE861B-7D2F-4B7C-A6E3-5937E81B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3081" y="159026"/>
            <a:ext cx="7313839" cy="65427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2CB79A8-725B-F806-7A8C-D5A75D92DD7D}"/>
              </a:ext>
            </a:extLst>
          </p:cNvPr>
          <p:cNvSpPr>
            <a:spLocks noGrp="1"/>
          </p:cNvSpPr>
          <p:nvPr>
            <p:ph idx="1"/>
          </p:nvPr>
        </p:nvSpPr>
        <p:spPr>
          <a:xfrm>
            <a:off x="381000" y="1637923"/>
            <a:ext cx="6858000" cy="3232826"/>
          </a:xfrm>
        </p:spPr>
        <p:txBody>
          <a:bodyPr anchor="t">
            <a:noAutofit/>
          </a:bodyPr>
          <a:lstStyle/>
          <a:p>
            <a:pPr algn="ctr">
              <a:lnSpc>
                <a:spcPct val="100000"/>
              </a:lnSpc>
            </a:pPr>
            <a:r>
              <a:rPr lang="en-US" sz="2400" dirty="0">
                <a:latin typeface="Calibri" panose="020F0502020204030204" pitchFamily="34" charset="0"/>
                <a:cs typeface="Calibri" panose="020F0502020204030204" pitchFamily="34" charset="0"/>
              </a:rPr>
              <a:t>Tactics</a:t>
            </a:r>
          </a:p>
          <a:p>
            <a:pPr algn="ctr">
              <a:lnSpc>
                <a:spcPct val="100000"/>
              </a:lnSpc>
            </a:pPr>
            <a:endParaRPr lang="en-US" sz="2400" dirty="0">
              <a:latin typeface="Calibri" panose="020F0502020204030204" pitchFamily="34" charset="0"/>
              <a:cs typeface="Calibri" panose="020F0502020204030204" pitchFamily="34" charset="0"/>
            </a:endParaRPr>
          </a:p>
          <a:p>
            <a:pPr lvl="1" algn="ctr">
              <a:lnSpc>
                <a:spcPct val="100000"/>
              </a:lnSpc>
            </a:pPr>
            <a:r>
              <a:rPr lang="en-US" sz="2400" dirty="0">
                <a:latin typeface="Calibri" panose="020F0502020204030204" pitchFamily="34" charset="0"/>
                <a:cs typeface="Calibri" panose="020F0502020204030204" pitchFamily="34" charset="0"/>
              </a:rPr>
              <a:t>Targeted Romans and Jewish citizens who assisted the Romans, Jewish women who fraternized with Romans, Jews who worked for the Romans, shopkeepers that sold goods to Jews anyone who could be seen as collaborating with the Romans.  </a:t>
            </a:r>
          </a:p>
          <a:p>
            <a:pPr algn="ctr">
              <a:lnSpc>
                <a:spcPct val="100000"/>
              </a:lnSpc>
            </a:pPr>
            <a:r>
              <a:rPr lang="en-US" sz="2400" dirty="0">
                <a:latin typeface="Calibri" panose="020F0502020204030204" pitchFamily="34" charset="0"/>
                <a:cs typeface="Calibri" panose="020F0502020204030204" pitchFamily="34" charset="0"/>
              </a:rPr>
              <a:t>Question:</a:t>
            </a:r>
          </a:p>
          <a:p>
            <a:pPr lvl="1" algn="ctr">
              <a:lnSpc>
                <a:spcPct val="100000"/>
              </a:lnSpc>
            </a:pPr>
            <a:r>
              <a:rPr lang="en-US" sz="2400" dirty="0">
                <a:latin typeface="Calibri" panose="020F0502020204030204" pitchFamily="34" charset="0"/>
                <a:cs typeface="Calibri" panose="020F0502020204030204" pitchFamily="34" charset="0"/>
              </a:rPr>
              <a:t>Does this change your view of their activities as being terroristic?</a:t>
            </a:r>
          </a:p>
          <a:p>
            <a:pPr lvl="1" algn="ctr">
              <a:lnSpc>
                <a:spcPct val="100000"/>
              </a:lnSpc>
            </a:pPr>
            <a:r>
              <a:rPr lang="en-US" sz="2400" dirty="0">
                <a:latin typeface="Calibri" panose="020F0502020204030204" pitchFamily="34" charset="0"/>
                <a:cs typeface="Calibri" panose="020F0502020204030204" pitchFamily="34" charset="0"/>
              </a:rPr>
              <a:t>Does this inspire “terror”?</a:t>
            </a:r>
          </a:p>
        </p:txBody>
      </p:sp>
      <p:pic>
        <p:nvPicPr>
          <p:cNvPr id="2050" name="Picture 2" descr="The Sicarii — The First Assassins in History | Short History">
            <a:extLst>
              <a:ext uri="{FF2B5EF4-FFF2-40B4-BE49-F238E27FC236}">
                <a16:creationId xmlns:a16="http://schemas.microsoft.com/office/drawing/2014/main" id="{4C8BBAFA-C3B0-3737-4BD1-45BEC24C82AF}"/>
              </a:ext>
            </a:extLst>
          </p:cNvPr>
          <p:cNvPicPr>
            <a:picLocks noChangeAspect="1" noChangeArrowheads="1"/>
          </p:cNvPicPr>
          <p:nvPr/>
        </p:nvPicPr>
        <p:blipFill rotWithShape="1">
          <a:blip r:embed="rId3">
            <a:alphaModFix/>
            <a:extLst>
              <a:ext uri="{28A0092B-C50C-407E-A947-70E740481C1C}">
                <a14:useLocalDpi xmlns:a14="http://schemas.microsoft.com/office/drawing/2010/main" val="0"/>
              </a:ext>
            </a:extLst>
          </a:blip>
          <a:srcRect r="5771"/>
          <a:stretch/>
        </p:blipFill>
        <p:spPr bwMode="auto">
          <a:xfrm>
            <a:off x="7620000" y="10"/>
            <a:ext cx="4572000" cy="6857990"/>
          </a:xfrm>
          <a:prstGeom prst="rect">
            <a:avLst/>
          </a:prstGeom>
          <a:noFill/>
          <a:extLst>
            <a:ext uri="{909E8E84-426E-40DD-AFC4-6F175D3DCCD1}">
              <a14:hiddenFill xmlns:a14="http://schemas.microsoft.com/office/drawing/2010/main">
                <a:solidFill>
                  <a:srgbClr val="FFFFFF"/>
                </a:solidFill>
              </a14:hiddenFill>
            </a:ext>
          </a:extLst>
        </p:spPr>
      </p:pic>
      <p:grpSp>
        <p:nvGrpSpPr>
          <p:cNvPr id="2061" name="Group 2060">
            <a:extLst>
              <a:ext uri="{FF2B5EF4-FFF2-40B4-BE49-F238E27FC236}">
                <a16:creationId xmlns:a16="http://schemas.microsoft.com/office/drawing/2014/main" id="{073091F1-AA5A-47C6-9502-D5870A72D50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76258" y="2320171"/>
            <a:ext cx="867485" cy="115439"/>
            <a:chOff x="8910933" y="1861308"/>
            <a:chExt cx="867485" cy="115439"/>
          </a:xfrm>
        </p:grpSpPr>
        <p:sp>
          <p:nvSpPr>
            <p:cNvPr id="2062" name="Rectangle 2061">
              <a:extLst>
                <a:ext uri="{FF2B5EF4-FFF2-40B4-BE49-F238E27FC236}">
                  <a16:creationId xmlns:a16="http://schemas.microsoft.com/office/drawing/2014/main" id="{8085C4F7-6E91-4DF6-BB01-A46132BC35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2063" name="Straight Connector 2062">
              <a:extLst>
                <a:ext uri="{FF2B5EF4-FFF2-40B4-BE49-F238E27FC236}">
                  <a16:creationId xmlns:a16="http://schemas.microsoft.com/office/drawing/2014/main" id="{25476588-B9AD-4662-A085-8E4D91493B3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064" name="Straight Connector 2063">
              <a:extLst>
                <a:ext uri="{FF2B5EF4-FFF2-40B4-BE49-F238E27FC236}">
                  <a16:creationId xmlns:a16="http://schemas.microsoft.com/office/drawing/2014/main" id="{BCDB34B3-D348-476E-BE7F-1139370F431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7362793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2CB79A8-725B-F806-7A8C-D5A75D92DD7D}"/>
              </a:ext>
            </a:extLst>
          </p:cNvPr>
          <p:cNvSpPr>
            <a:spLocks noGrp="1"/>
          </p:cNvSpPr>
          <p:nvPr>
            <p:ph idx="1"/>
          </p:nvPr>
        </p:nvSpPr>
        <p:spPr>
          <a:xfrm>
            <a:off x="1117511" y="1685378"/>
            <a:ext cx="4530898" cy="3639450"/>
          </a:xfrm>
        </p:spPr>
        <p:txBody>
          <a:bodyPr anchor="ctr">
            <a:normAutofit/>
          </a:bodyPr>
          <a:lstStyle/>
          <a:p>
            <a:pPr marL="0" indent="0" algn="ctr">
              <a:buNone/>
            </a:pPr>
            <a:r>
              <a:rPr lang="en-US" sz="5400" dirty="0">
                <a:solidFill>
                  <a:srgbClr val="000000"/>
                </a:solidFill>
                <a:latin typeface="Calibri" panose="020F0502020204030204" pitchFamily="34" charset="0"/>
                <a:cs typeface="Calibri" panose="020F0502020204030204" pitchFamily="34" charset="0"/>
              </a:rPr>
              <a:t>Successful?? </a:t>
            </a:r>
          </a:p>
        </p:txBody>
      </p:sp>
      <p:pic>
        <p:nvPicPr>
          <p:cNvPr id="3074" name="Picture 2" descr="Tebarkan Teror, Ahli Pedang Yahudi 'Sicarii' Membunuh Pendukung Romawi -  Semua Halaman - National Geographic">
            <a:extLst>
              <a:ext uri="{FF2B5EF4-FFF2-40B4-BE49-F238E27FC236}">
                <a16:creationId xmlns:a16="http://schemas.microsoft.com/office/drawing/2014/main" id="{F97FECAA-7F40-DA02-9806-B7BCDCE5DB8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1981103"/>
            <a:ext cx="4572000" cy="304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02757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8">
            <a:extLst>
              <a:ext uri="{FF2B5EF4-FFF2-40B4-BE49-F238E27FC236}">
                <a16:creationId xmlns:a16="http://schemas.microsoft.com/office/drawing/2014/main" id="{51A01047-632B-4F57-9CDB-AA680D5BBB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5">
            <a:extLst>
              <a:ext uri="{FF2B5EF4-FFF2-40B4-BE49-F238E27FC236}">
                <a16:creationId xmlns:a16="http://schemas.microsoft.com/office/drawing/2014/main" id="{48EF695B-E7DE-4164-862A-9CD06DFB0E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3900" y="723900"/>
            <a:ext cx="4580642" cy="5494694"/>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6096000 w 6096000"/>
              <a:gd name="connsiteY2" fmla="*/ 6858000 h 6858000"/>
              <a:gd name="connsiteX3" fmla="*/ 3058886 w 6096000"/>
              <a:gd name="connsiteY3" fmla="*/ 6858000 h 6858000"/>
              <a:gd name="connsiteX4" fmla="*/ 0 w 6096000"/>
              <a:gd name="connsiteY4" fmla="*/ 6858000 h 6858000"/>
              <a:gd name="connsiteX5" fmla="*/ 0 w 6096000"/>
              <a:gd name="connsiteY5" fmla="*/ 0 h 6858000"/>
              <a:gd name="connsiteX0" fmla="*/ 0 w 6096000"/>
              <a:gd name="connsiteY0" fmla="*/ 0 h 6858000"/>
              <a:gd name="connsiteX1" fmla="*/ 6096000 w 6096000"/>
              <a:gd name="connsiteY1" fmla="*/ 0 h 6858000"/>
              <a:gd name="connsiteX2" fmla="*/ 6096000 w 6096000"/>
              <a:gd name="connsiteY2" fmla="*/ 6858000 h 6858000"/>
              <a:gd name="connsiteX3" fmla="*/ 3037115 w 6096000"/>
              <a:gd name="connsiteY3" fmla="*/ 5889172 h 6858000"/>
              <a:gd name="connsiteX4" fmla="*/ 0 w 6096000"/>
              <a:gd name="connsiteY4" fmla="*/ 6858000 h 6858000"/>
              <a:gd name="connsiteX5" fmla="*/ 0 w 6096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0" h="6858000">
                <a:moveTo>
                  <a:pt x="0" y="0"/>
                </a:moveTo>
                <a:lnTo>
                  <a:pt x="6096000" y="0"/>
                </a:lnTo>
                <a:lnTo>
                  <a:pt x="6096000" y="6858000"/>
                </a:lnTo>
                <a:lnTo>
                  <a:pt x="3037115" y="5889172"/>
                </a:lnTo>
                <a:lnTo>
                  <a:pt x="0" y="6858000"/>
                </a:lnTo>
                <a:lnTo>
                  <a:pt x="0"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2CB79A8-725B-F806-7A8C-D5A75D92DD7D}"/>
              </a:ext>
            </a:extLst>
          </p:cNvPr>
          <p:cNvSpPr>
            <a:spLocks noGrp="1"/>
          </p:cNvSpPr>
          <p:nvPr>
            <p:ph idx="1"/>
          </p:nvPr>
        </p:nvSpPr>
        <p:spPr>
          <a:xfrm>
            <a:off x="566087" y="1002106"/>
            <a:ext cx="4733042" cy="2469140"/>
          </a:xfrm>
        </p:spPr>
        <p:txBody>
          <a:bodyPr>
            <a:noAutofit/>
          </a:bodyPr>
          <a:lstStyle/>
          <a:p>
            <a:pPr algn="ctr">
              <a:lnSpc>
                <a:spcPct val="100000"/>
              </a:lnSpc>
            </a:pPr>
            <a:r>
              <a:rPr lang="en-US" sz="2400" dirty="0">
                <a:latin typeface="Calibri" panose="020F0502020204030204" pitchFamily="34" charset="0"/>
                <a:cs typeface="Calibri" panose="020F0502020204030204" pitchFamily="34" charset="0"/>
              </a:rPr>
              <a:t>Corruption:</a:t>
            </a:r>
          </a:p>
          <a:p>
            <a:pPr lvl="1" algn="ctr">
              <a:lnSpc>
                <a:spcPct val="100000"/>
              </a:lnSpc>
            </a:pPr>
            <a:r>
              <a:rPr lang="en-US" sz="2400" dirty="0">
                <a:latin typeface="Calibri" panose="020F0502020204030204" pitchFamily="34" charset="0"/>
                <a:cs typeface="Calibri" panose="020F0502020204030204" pitchFamily="34" charset="0"/>
              </a:rPr>
              <a:t>Bribery and corruption rife amongst Roman leaders who saw leadership as an opportunity to increase personal wealth. </a:t>
            </a:r>
          </a:p>
          <a:p>
            <a:pPr lvl="1" algn="ctr">
              <a:lnSpc>
                <a:spcPct val="100000"/>
              </a:lnSpc>
            </a:pPr>
            <a:r>
              <a:rPr lang="en-US" sz="2400" dirty="0">
                <a:latin typeface="Calibri" panose="020F0502020204030204" pitchFamily="34" charset="0"/>
                <a:cs typeface="Calibri" panose="020F0502020204030204" pitchFamily="34" charset="0"/>
              </a:rPr>
              <a:t>Convicted extremists allowed to ‘buy’ off sentences,</a:t>
            </a:r>
          </a:p>
          <a:p>
            <a:pPr lvl="1" algn="ctr">
              <a:lnSpc>
                <a:spcPct val="100000"/>
              </a:lnSpc>
            </a:pPr>
            <a:r>
              <a:rPr lang="en-US" sz="2400" dirty="0">
                <a:latin typeface="Calibri" panose="020F0502020204030204" pitchFamily="34" charset="0"/>
                <a:cs typeface="Calibri" panose="020F0502020204030204" pitchFamily="34" charset="0"/>
              </a:rPr>
              <a:t>Blind eye turned to extremist activity, </a:t>
            </a:r>
          </a:p>
          <a:p>
            <a:pPr lvl="1" algn="ctr">
              <a:lnSpc>
                <a:spcPct val="100000"/>
              </a:lnSpc>
            </a:pPr>
            <a:r>
              <a:rPr lang="en-US" sz="2400" dirty="0">
                <a:latin typeface="Calibri" panose="020F0502020204030204" pitchFamily="34" charset="0"/>
                <a:cs typeface="Calibri" panose="020F0502020204030204" pitchFamily="34" charset="0"/>
              </a:rPr>
              <a:t>Prisoners released as part of hostage exchanges.</a:t>
            </a:r>
          </a:p>
        </p:txBody>
      </p:sp>
      <p:pic>
        <p:nvPicPr>
          <p:cNvPr id="4" name="Content Placeholder 4" descr="A knife with a sheath&#10;&#10;Description automatically generated">
            <a:extLst>
              <a:ext uri="{FF2B5EF4-FFF2-40B4-BE49-F238E27FC236}">
                <a16:creationId xmlns:a16="http://schemas.microsoft.com/office/drawing/2014/main" id="{FA739EF8-6A02-CC6B-8CB3-1447A38FC051}"/>
              </a:ext>
            </a:extLst>
          </p:cNvPr>
          <p:cNvPicPr>
            <a:picLocks noChangeAspect="1"/>
          </p:cNvPicPr>
          <p:nvPr/>
        </p:nvPicPr>
        <p:blipFill rotWithShape="1">
          <a:blip r:embed="rId3"/>
          <a:srcRect l="4073" t="117" r="2242" b="-116"/>
          <a:stretch/>
        </p:blipFill>
        <p:spPr>
          <a:xfrm>
            <a:off x="5905500" y="1648822"/>
            <a:ext cx="5715000" cy="3644849"/>
          </a:xfrm>
          <a:prstGeom prst="rect">
            <a:avLst/>
          </a:prstGeom>
        </p:spPr>
      </p:pic>
      <p:grpSp>
        <p:nvGrpSpPr>
          <p:cNvPr id="30" name="Group 12">
            <a:extLst>
              <a:ext uri="{FF2B5EF4-FFF2-40B4-BE49-F238E27FC236}">
                <a16:creationId xmlns:a16="http://schemas.microsoft.com/office/drawing/2014/main" id="{D5ADB088-C125-457F-9C61-DFE21DCEF4A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580479" y="2543656"/>
            <a:ext cx="867485" cy="115439"/>
            <a:chOff x="8910933" y="1861308"/>
            <a:chExt cx="867485" cy="115439"/>
          </a:xfrm>
        </p:grpSpPr>
        <p:sp>
          <p:nvSpPr>
            <p:cNvPr id="14" name="Rectangle 13">
              <a:extLst>
                <a:ext uri="{FF2B5EF4-FFF2-40B4-BE49-F238E27FC236}">
                  <a16:creationId xmlns:a16="http://schemas.microsoft.com/office/drawing/2014/main" id="{6DE177E3-7A50-4A27-B466-79375BA19D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 name="Straight Connector 14">
              <a:extLst>
                <a:ext uri="{FF2B5EF4-FFF2-40B4-BE49-F238E27FC236}">
                  <a16:creationId xmlns:a16="http://schemas.microsoft.com/office/drawing/2014/main" id="{6F53D207-3550-41FA-BBC0-A5220E7346D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6EF5A581-4EC8-4E1B-BF64-8A1FE8530F2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4883183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17" name="Rectangle 4104">
            <a:extLst>
              <a:ext uri="{FF2B5EF4-FFF2-40B4-BE49-F238E27FC236}">
                <a16:creationId xmlns:a16="http://schemas.microsoft.com/office/drawing/2014/main" id="{9D3B3C7E-BC2D-4436-8B03-AC421FA667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0920" y="157606"/>
            <a:ext cx="11870161" cy="654278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122" name="Group 4106">
            <a:extLst>
              <a:ext uri="{FF2B5EF4-FFF2-40B4-BE49-F238E27FC236}">
                <a16:creationId xmlns:a16="http://schemas.microsoft.com/office/drawing/2014/main" id="{79B5D0C1-066E-4C02-A6B8-59FAE4A1972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662258" y="4240546"/>
            <a:ext cx="867485" cy="115439"/>
            <a:chOff x="8910933" y="1861308"/>
            <a:chExt cx="867485" cy="115439"/>
          </a:xfrm>
        </p:grpSpPr>
        <p:sp>
          <p:nvSpPr>
            <p:cNvPr id="4108" name="Rectangle 4107">
              <a:extLst>
                <a:ext uri="{FF2B5EF4-FFF2-40B4-BE49-F238E27FC236}">
                  <a16:creationId xmlns:a16="http://schemas.microsoft.com/office/drawing/2014/main" id="{D4386904-AFDC-449E-8D1B-906B305EBDA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4123" name="Straight Connector 4108">
              <a:extLst>
                <a:ext uri="{FF2B5EF4-FFF2-40B4-BE49-F238E27FC236}">
                  <a16:creationId xmlns:a16="http://schemas.microsoft.com/office/drawing/2014/main" id="{F70778F2-11E8-428C-8324-479CA9D6FE92}"/>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4110" name="Straight Connector 4109">
              <a:extLst>
                <a:ext uri="{FF2B5EF4-FFF2-40B4-BE49-F238E27FC236}">
                  <a16:creationId xmlns:a16="http://schemas.microsoft.com/office/drawing/2014/main" id="{4A0BE89E-CB2D-48BA-A8D2-533FAAAA725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 useBgFill="1">
        <p:nvSpPr>
          <p:cNvPr id="4124" name="Rectangle 4111">
            <a:extLst>
              <a:ext uri="{FF2B5EF4-FFF2-40B4-BE49-F238E27FC236}">
                <a16:creationId xmlns:a16="http://schemas.microsoft.com/office/drawing/2014/main" id="{DB33B578-A8C0-4D0F-8846-FBE386EDC3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14" name="Rectangle 4113">
            <a:extLst>
              <a:ext uri="{FF2B5EF4-FFF2-40B4-BE49-F238E27FC236}">
                <a16:creationId xmlns:a16="http://schemas.microsoft.com/office/drawing/2014/main" id="{DD8EACB7-D372-470B-B76E-A829D00310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096000" cy="68580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16" name="Rectangle 5">
            <a:extLst>
              <a:ext uri="{FF2B5EF4-FFF2-40B4-BE49-F238E27FC236}">
                <a16:creationId xmlns:a16="http://schemas.microsoft.com/office/drawing/2014/main" id="{C7EA4B13-46D3-41EE-95DA-7B2100DE94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8700" y="1028700"/>
            <a:ext cx="4038600" cy="4841072"/>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6096000 w 6096000"/>
              <a:gd name="connsiteY2" fmla="*/ 6858000 h 6858000"/>
              <a:gd name="connsiteX3" fmla="*/ 3058886 w 6096000"/>
              <a:gd name="connsiteY3" fmla="*/ 6858000 h 6858000"/>
              <a:gd name="connsiteX4" fmla="*/ 0 w 6096000"/>
              <a:gd name="connsiteY4" fmla="*/ 6858000 h 6858000"/>
              <a:gd name="connsiteX5" fmla="*/ 0 w 6096000"/>
              <a:gd name="connsiteY5" fmla="*/ 0 h 6858000"/>
              <a:gd name="connsiteX0" fmla="*/ 0 w 6096000"/>
              <a:gd name="connsiteY0" fmla="*/ 0 h 6858000"/>
              <a:gd name="connsiteX1" fmla="*/ 6096000 w 6096000"/>
              <a:gd name="connsiteY1" fmla="*/ 0 h 6858000"/>
              <a:gd name="connsiteX2" fmla="*/ 6096000 w 6096000"/>
              <a:gd name="connsiteY2" fmla="*/ 6858000 h 6858000"/>
              <a:gd name="connsiteX3" fmla="*/ 3037115 w 6096000"/>
              <a:gd name="connsiteY3" fmla="*/ 5889172 h 6858000"/>
              <a:gd name="connsiteX4" fmla="*/ 0 w 6096000"/>
              <a:gd name="connsiteY4" fmla="*/ 6858000 h 6858000"/>
              <a:gd name="connsiteX5" fmla="*/ 0 w 6096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0" h="6858000">
                <a:moveTo>
                  <a:pt x="0" y="0"/>
                </a:moveTo>
                <a:lnTo>
                  <a:pt x="6096000" y="0"/>
                </a:lnTo>
                <a:lnTo>
                  <a:pt x="6096000" y="6858000"/>
                </a:lnTo>
                <a:lnTo>
                  <a:pt x="3037115" y="5889172"/>
                </a:lnTo>
                <a:lnTo>
                  <a:pt x="0" y="6858000"/>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AE63737-FC0D-1A50-DCBE-7288F5930BB1}"/>
              </a:ext>
            </a:extLst>
          </p:cNvPr>
          <p:cNvSpPr>
            <a:spLocks noGrp="1"/>
          </p:cNvSpPr>
          <p:nvPr>
            <p:ph type="title"/>
          </p:nvPr>
        </p:nvSpPr>
        <p:spPr>
          <a:xfrm>
            <a:off x="1406924" y="1398850"/>
            <a:ext cx="3282152" cy="2030150"/>
          </a:xfrm>
        </p:spPr>
        <p:txBody>
          <a:bodyPr vert="horz" lIns="91440" tIns="45720" rIns="91440" bIns="45720" rtlCol="0" anchor="b">
            <a:normAutofit/>
          </a:bodyPr>
          <a:lstStyle/>
          <a:p>
            <a:pPr algn="ctr"/>
            <a:r>
              <a:rPr lang="en-US" sz="2800" kern="1200" cap="all" spc="390" baseline="0">
                <a:solidFill>
                  <a:schemeClr val="tx2"/>
                </a:solidFill>
                <a:latin typeface="+mj-lt"/>
                <a:ea typeface="+mj-ea"/>
                <a:cs typeface="+mj-cs"/>
              </a:rPr>
              <a:t>Sicarii</a:t>
            </a:r>
          </a:p>
        </p:txBody>
      </p:sp>
      <p:sp>
        <p:nvSpPr>
          <p:cNvPr id="3" name="Content Placeholder 2">
            <a:extLst>
              <a:ext uri="{FF2B5EF4-FFF2-40B4-BE49-F238E27FC236}">
                <a16:creationId xmlns:a16="http://schemas.microsoft.com/office/drawing/2014/main" id="{92CB79A8-725B-F806-7A8C-D5A75D92DD7D}"/>
              </a:ext>
            </a:extLst>
          </p:cNvPr>
          <p:cNvSpPr>
            <a:spLocks noGrp="1"/>
          </p:cNvSpPr>
          <p:nvPr>
            <p:ph idx="1"/>
          </p:nvPr>
        </p:nvSpPr>
        <p:spPr>
          <a:xfrm>
            <a:off x="1473536" y="3712101"/>
            <a:ext cx="3148928" cy="732541"/>
          </a:xfrm>
        </p:spPr>
        <p:txBody>
          <a:bodyPr vert="horz" lIns="91440" tIns="45720" rIns="91440" bIns="45720" rtlCol="0">
            <a:normAutofit/>
          </a:bodyPr>
          <a:lstStyle/>
          <a:p>
            <a:pPr algn="ctr">
              <a:lnSpc>
                <a:spcPct val="100000"/>
              </a:lnSpc>
            </a:pPr>
            <a:r>
              <a:rPr lang="en-US" sz="3200" dirty="0"/>
              <a:t>Outcomes</a:t>
            </a:r>
          </a:p>
        </p:txBody>
      </p:sp>
      <p:pic>
        <p:nvPicPr>
          <p:cNvPr id="4100" name="Picture 4" descr="Who Were the Zealots? — The Thorncrown Journal">
            <a:extLst>
              <a:ext uri="{FF2B5EF4-FFF2-40B4-BE49-F238E27FC236}">
                <a16:creationId xmlns:a16="http://schemas.microsoft.com/office/drawing/2014/main" id="{4F4E751C-F52C-5172-A629-86EABECB137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719" r="-1" b="-1"/>
          <a:stretch/>
        </p:blipFill>
        <p:spPr bwMode="auto">
          <a:xfrm>
            <a:off x="6096000" y="10"/>
            <a:ext cx="6096000" cy="6857989"/>
          </a:xfrm>
          <a:prstGeom prst="rect">
            <a:avLst/>
          </a:prstGeom>
          <a:noFill/>
          <a:extLst>
            <a:ext uri="{909E8E84-426E-40DD-AFC4-6F175D3DCCD1}">
              <a14:hiddenFill xmlns:a14="http://schemas.microsoft.com/office/drawing/2010/main">
                <a:solidFill>
                  <a:srgbClr val="FFFFFF"/>
                </a:solidFill>
              </a14:hiddenFill>
            </a:ext>
          </a:extLst>
        </p:spPr>
      </p:pic>
      <p:grpSp>
        <p:nvGrpSpPr>
          <p:cNvPr id="4118" name="Group 4117">
            <a:extLst>
              <a:ext uri="{FF2B5EF4-FFF2-40B4-BE49-F238E27FC236}">
                <a16:creationId xmlns:a16="http://schemas.microsoft.com/office/drawing/2014/main" id="{DCEEEBE1-DC7B-4168-90C6-DB88876E30D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614258" y="4550150"/>
            <a:ext cx="867485" cy="115439"/>
            <a:chOff x="8910933" y="1861308"/>
            <a:chExt cx="867485" cy="115439"/>
          </a:xfrm>
        </p:grpSpPr>
        <p:sp>
          <p:nvSpPr>
            <p:cNvPr id="4119" name="Rectangle 4118">
              <a:extLst>
                <a:ext uri="{FF2B5EF4-FFF2-40B4-BE49-F238E27FC236}">
                  <a16:creationId xmlns:a16="http://schemas.microsoft.com/office/drawing/2014/main" id="{43418E74-781F-419C-8C63-91C14AF8D82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4120" name="Straight Connector 4119">
              <a:extLst>
                <a:ext uri="{FF2B5EF4-FFF2-40B4-BE49-F238E27FC236}">
                  <a16:creationId xmlns:a16="http://schemas.microsoft.com/office/drawing/2014/main" id="{9B0F0D1C-98D5-4C46-961A-0E36168C317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4121" name="Straight Connector 4120">
              <a:extLst>
                <a:ext uri="{FF2B5EF4-FFF2-40B4-BE49-F238E27FC236}">
                  <a16:creationId xmlns:a16="http://schemas.microsoft.com/office/drawing/2014/main" id="{23E9C99B-47BB-461B-AEDE-0B227C5B258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9340640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27" name="Rectangle 5126">
            <a:extLst>
              <a:ext uri="{FF2B5EF4-FFF2-40B4-BE49-F238E27FC236}">
                <a16:creationId xmlns:a16="http://schemas.microsoft.com/office/drawing/2014/main" id="{51A01047-632B-4F57-9CDB-AA680D5BBB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29" name="Rectangle 5">
            <a:extLst>
              <a:ext uri="{FF2B5EF4-FFF2-40B4-BE49-F238E27FC236}">
                <a16:creationId xmlns:a16="http://schemas.microsoft.com/office/drawing/2014/main" id="{48EF695B-E7DE-4164-862A-9CD06DFB0E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3900" y="723900"/>
            <a:ext cx="4580642" cy="5494694"/>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6096000 w 6096000"/>
              <a:gd name="connsiteY2" fmla="*/ 6858000 h 6858000"/>
              <a:gd name="connsiteX3" fmla="*/ 3058886 w 6096000"/>
              <a:gd name="connsiteY3" fmla="*/ 6858000 h 6858000"/>
              <a:gd name="connsiteX4" fmla="*/ 0 w 6096000"/>
              <a:gd name="connsiteY4" fmla="*/ 6858000 h 6858000"/>
              <a:gd name="connsiteX5" fmla="*/ 0 w 6096000"/>
              <a:gd name="connsiteY5" fmla="*/ 0 h 6858000"/>
              <a:gd name="connsiteX0" fmla="*/ 0 w 6096000"/>
              <a:gd name="connsiteY0" fmla="*/ 0 h 6858000"/>
              <a:gd name="connsiteX1" fmla="*/ 6096000 w 6096000"/>
              <a:gd name="connsiteY1" fmla="*/ 0 h 6858000"/>
              <a:gd name="connsiteX2" fmla="*/ 6096000 w 6096000"/>
              <a:gd name="connsiteY2" fmla="*/ 6858000 h 6858000"/>
              <a:gd name="connsiteX3" fmla="*/ 3037115 w 6096000"/>
              <a:gd name="connsiteY3" fmla="*/ 5889172 h 6858000"/>
              <a:gd name="connsiteX4" fmla="*/ 0 w 6096000"/>
              <a:gd name="connsiteY4" fmla="*/ 6858000 h 6858000"/>
              <a:gd name="connsiteX5" fmla="*/ 0 w 6096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0" h="6858000">
                <a:moveTo>
                  <a:pt x="0" y="0"/>
                </a:moveTo>
                <a:lnTo>
                  <a:pt x="6096000" y="0"/>
                </a:lnTo>
                <a:lnTo>
                  <a:pt x="6096000" y="6858000"/>
                </a:lnTo>
                <a:lnTo>
                  <a:pt x="3037115" y="5889172"/>
                </a:lnTo>
                <a:lnTo>
                  <a:pt x="0" y="6858000"/>
                </a:lnTo>
                <a:lnTo>
                  <a:pt x="0"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92CB79A8-725B-F806-7A8C-D5A75D92DD7D}"/>
              </a:ext>
            </a:extLst>
          </p:cNvPr>
          <p:cNvSpPr>
            <a:spLocks noGrp="1"/>
          </p:cNvSpPr>
          <p:nvPr>
            <p:ph idx="1"/>
          </p:nvPr>
        </p:nvSpPr>
        <p:spPr>
          <a:xfrm>
            <a:off x="1083190" y="1817595"/>
            <a:ext cx="3862062" cy="2469140"/>
          </a:xfrm>
        </p:spPr>
        <p:txBody>
          <a:bodyPr>
            <a:noAutofit/>
          </a:bodyPr>
          <a:lstStyle/>
          <a:p>
            <a:pPr algn="ctr"/>
            <a:r>
              <a:rPr lang="en-US" sz="2800" b="1" dirty="0">
                <a:latin typeface="Calibri" panose="020F0502020204030204" pitchFamily="34" charset="0"/>
                <a:cs typeface="Calibri" panose="020F0502020204030204" pitchFamily="34" charset="0"/>
              </a:rPr>
              <a:t>Success</a:t>
            </a:r>
          </a:p>
          <a:p>
            <a:pPr algn="ctr"/>
            <a:endParaRPr lang="en-US" sz="2800" b="1" dirty="0">
              <a:latin typeface="Calibri" panose="020F0502020204030204" pitchFamily="34" charset="0"/>
              <a:cs typeface="Calibri" panose="020F0502020204030204" pitchFamily="34" charset="0"/>
            </a:endParaRPr>
          </a:p>
          <a:p>
            <a:pPr marL="45720" lvl="1" indent="0" algn="ctr">
              <a:buNone/>
            </a:pPr>
            <a:r>
              <a:rPr lang="en-US" sz="2800" dirty="0">
                <a:latin typeface="Calibri" panose="020F0502020204030204" pitchFamily="34" charset="0"/>
                <a:cs typeface="Calibri" panose="020F0502020204030204" pitchFamily="34" charset="0"/>
              </a:rPr>
              <a:t>AD66 A mass revolt against the Romans erupted and by AD67 Jerusalem was a free city</a:t>
            </a:r>
          </a:p>
        </p:txBody>
      </p:sp>
      <p:pic>
        <p:nvPicPr>
          <p:cNvPr id="5122" name="Picture 2" descr="Siege of Jerusalem (70 CE) - Wikipedia">
            <a:extLst>
              <a:ext uri="{FF2B5EF4-FFF2-40B4-BE49-F238E27FC236}">
                <a16:creationId xmlns:a16="http://schemas.microsoft.com/office/drawing/2014/main" id="{92BF6595-B6AE-3E58-63CD-50132B9E459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905500" y="1413847"/>
            <a:ext cx="5715000" cy="4114800"/>
          </a:xfrm>
          <a:prstGeom prst="rect">
            <a:avLst/>
          </a:prstGeom>
          <a:noFill/>
          <a:extLst>
            <a:ext uri="{909E8E84-426E-40DD-AFC4-6F175D3DCCD1}">
              <a14:hiddenFill xmlns:a14="http://schemas.microsoft.com/office/drawing/2010/main">
                <a:solidFill>
                  <a:srgbClr val="FFFFFF"/>
                </a:solidFill>
              </a14:hiddenFill>
            </a:ext>
          </a:extLst>
        </p:spPr>
      </p:pic>
      <p:grpSp>
        <p:nvGrpSpPr>
          <p:cNvPr id="5131" name="Group 5130">
            <a:extLst>
              <a:ext uri="{FF2B5EF4-FFF2-40B4-BE49-F238E27FC236}">
                <a16:creationId xmlns:a16="http://schemas.microsoft.com/office/drawing/2014/main" id="{D5ADB088-C125-457F-9C61-DFE21DCEF4A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580479" y="2543656"/>
            <a:ext cx="867485" cy="115439"/>
            <a:chOff x="8910933" y="1861308"/>
            <a:chExt cx="867485" cy="115439"/>
          </a:xfrm>
        </p:grpSpPr>
        <p:sp>
          <p:nvSpPr>
            <p:cNvPr id="5132" name="Rectangle 5131">
              <a:extLst>
                <a:ext uri="{FF2B5EF4-FFF2-40B4-BE49-F238E27FC236}">
                  <a16:creationId xmlns:a16="http://schemas.microsoft.com/office/drawing/2014/main" id="{6DE177E3-7A50-4A27-B466-79375BA19D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5133" name="Straight Connector 5132">
              <a:extLst>
                <a:ext uri="{FF2B5EF4-FFF2-40B4-BE49-F238E27FC236}">
                  <a16:creationId xmlns:a16="http://schemas.microsoft.com/office/drawing/2014/main" id="{6F53D207-3550-41FA-BBC0-A5220E7346D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5134" name="Straight Connector 5133">
              <a:extLst>
                <a:ext uri="{FF2B5EF4-FFF2-40B4-BE49-F238E27FC236}">
                  <a16:creationId xmlns:a16="http://schemas.microsoft.com/office/drawing/2014/main" id="{6EF5A581-4EC8-4E1B-BF64-8A1FE8530F2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394527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8">
            <a:extLst>
              <a:ext uri="{FF2B5EF4-FFF2-40B4-BE49-F238E27FC236}">
                <a16:creationId xmlns:a16="http://schemas.microsoft.com/office/drawing/2014/main" id="{51A01047-632B-4F57-9CDB-AA680D5BBB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4" descr="Glasses on top of a book">
            <a:extLst>
              <a:ext uri="{FF2B5EF4-FFF2-40B4-BE49-F238E27FC236}">
                <a16:creationId xmlns:a16="http://schemas.microsoft.com/office/drawing/2014/main" id="{20F479BD-28E9-625B-6F41-11E0AD16D867}"/>
              </a:ext>
            </a:extLst>
          </p:cNvPr>
          <p:cNvPicPr>
            <a:picLocks noChangeAspect="1"/>
          </p:cNvPicPr>
          <p:nvPr/>
        </p:nvPicPr>
        <p:blipFill rotWithShape="1">
          <a:blip r:embed="rId3"/>
          <a:srcRect t="14112" b="983"/>
          <a:stretch/>
        </p:blipFill>
        <p:spPr>
          <a:xfrm>
            <a:off x="20" y="1"/>
            <a:ext cx="12191980" cy="6857999"/>
          </a:xfrm>
          <a:prstGeom prst="rect">
            <a:avLst/>
          </a:prstGeom>
        </p:spPr>
      </p:pic>
      <p:sp>
        <p:nvSpPr>
          <p:cNvPr id="22" name="Rectangle 5">
            <a:extLst>
              <a:ext uri="{FF2B5EF4-FFF2-40B4-BE49-F238E27FC236}">
                <a16:creationId xmlns:a16="http://schemas.microsoft.com/office/drawing/2014/main" id="{48EF695B-E7DE-4164-862A-9CD06DFB0E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87458" y="723900"/>
            <a:ext cx="4580642" cy="5494694"/>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6096000 w 6096000"/>
              <a:gd name="connsiteY2" fmla="*/ 6858000 h 6858000"/>
              <a:gd name="connsiteX3" fmla="*/ 3058886 w 6096000"/>
              <a:gd name="connsiteY3" fmla="*/ 6858000 h 6858000"/>
              <a:gd name="connsiteX4" fmla="*/ 0 w 6096000"/>
              <a:gd name="connsiteY4" fmla="*/ 6858000 h 6858000"/>
              <a:gd name="connsiteX5" fmla="*/ 0 w 6096000"/>
              <a:gd name="connsiteY5" fmla="*/ 0 h 6858000"/>
              <a:gd name="connsiteX0" fmla="*/ 0 w 6096000"/>
              <a:gd name="connsiteY0" fmla="*/ 0 h 6858000"/>
              <a:gd name="connsiteX1" fmla="*/ 6096000 w 6096000"/>
              <a:gd name="connsiteY1" fmla="*/ 0 h 6858000"/>
              <a:gd name="connsiteX2" fmla="*/ 6096000 w 6096000"/>
              <a:gd name="connsiteY2" fmla="*/ 6858000 h 6858000"/>
              <a:gd name="connsiteX3" fmla="*/ 3037115 w 6096000"/>
              <a:gd name="connsiteY3" fmla="*/ 5889172 h 6858000"/>
              <a:gd name="connsiteX4" fmla="*/ 0 w 6096000"/>
              <a:gd name="connsiteY4" fmla="*/ 6858000 h 6858000"/>
              <a:gd name="connsiteX5" fmla="*/ 0 w 6096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0" h="6858000">
                <a:moveTo>
                  <a:pt x="0" y="0"/>
                </a:moveTo>
                <a:lnTo>
                  <a:pt x="6096000" y="0"/>
                </a:lnTo>
                <a:lnTo>
                  <a:pt x="6096000" y="6858000"/>
                </a:lnTo>
                <a:lnTo>
                  <a:pt x="3037115" y="5889172"/>
                </a:lnTo>
                <a:lnTo>
                  <a:pt x="0" y="6858000"/>
                </a:lnTo>
                <a:lnTo>
                  <a:pt x="0" y="0"/>
                </a:lnTo>
                <a:close/>
              </a:path>
            </a:pathLst>
          </a:custGeom>
          <a:solidFill>
            <a:schemeClr val="bg2">
              <a:alpha val="8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198793-03DE-F8C6-3615-11911B1DC8B7}"/>
              </a:ext>
            </a:extLst>
          </p:cNvPr>
          <p:cNvSpPr>
            <a:spLocks noGrp="1"/>
          </p:cNvSpPr>
          <p:nvPr>
            <p:ph type="title"/>
          </p:nvPr>
        </p:nvSpPr>
        <p:spPr>
          <a:xfrm>
            <a:off x="7202441" y="1000366"/>
            <a:ext cx="3995397" cy="1239627"/>
          </a:xfrm>
        </p:spPr>
        <p:txBody>
          <a:bodyPr anchor="b">
            <a:normAutofit/>
          </a:bodyPr>
          <a:lstStyle/>
          <a:p>
            <a:pPr algn="ctr"/>
            <a:r>
              <a:rPr lang="en-GB" b="1" dirty="0"/>
              <a:t>Class Task</a:t>
            </a:r>
          </a:p>
        </p:txBody>
      </p:sp>
      <p:sp>
        <p:nvSpPr>
          <p:cNvPr id="3" name="Content Placeholder 2">
            <a:extLst>
              <a:ext uri="{FF2B5EF4-FFF2-40B4-BE49-F238E27FC236}">
                <a16:creationId xmlns:a16="http://schemas.microsoft.com/office/drawing/2014/main" id="{AD05552B-C209-9DA5-F1C0-588E1C2EAA96}"/>
              </a:ext>
            </a:extLst>
          </p:cNvPr>
          <p:cNvSpPr>
            <a:spLocks noGrp="1"/>
          </p:cNvSpPr>
          <p:nvPr>
            <p:ph idx="1"/>
          </p:nvPr>
        </p:nvSpPr>
        <p:spPr>
          <a:xfrm>
            <a:off x="7202441" y="2884395"/>
            <a:ext cx="3950677" cy="2469140"/>
          </a:xfrm>
        </p:spPr>
        <p:txBody>
          <a:bodyPr>
            <a:normAutofit fontScale="92500"/>
          </a:bodyPr>
          <a:lstStyle/>
          <a:p>
            <a:pPr algn="ctr"/>
            <a:r>
              <a:rPr lang="en-GB" sz="2800" dirty="0"/>
              <a:t>In groups identify Motives, Strategies and Tactics of the Sicarii and identify commonality with modern day terrorist groups. </a:t>
            </a:r>
          </a:p>
          <a:p>
            <a:pPr algn="ctr"/>
            <a:endParaRPr lang="en-GB" dirty="0"/>
          </a:p>
        </p:txBody>
      </p:sp>
      <p:grpSp>
        <p:nvGrpSpPr>
          <p:cNvPr id="23" name="Group 12">
            <a:extLst>
              <a:ext uri="{FF2B5EF4-FFF2-40B4-BE49-F238E27FC236}">
                <a16:creationId xmlns:a16="http://schemas.microsoft.com/office/drawing/2014/main" id="{D5ADB088-C125-457F-9C61-DFE21DCEF4A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744037" y="2543656"/>
            <a:ext cx="867485" cy="115439"/>
            <a:chOff x="8910933" y="1861308"/>
            <a:chExt cx="867485" cy="115439"/>
          </a:xfrm>
        </p:grpSpPr>
        <p:sp>
          <p:nvSpPr>
            <p:cNvPr id="14" name="Rectangle 13">
              <a:extLst>
                <a:ext uri="{FF2B5EF4-FFF2-40B4-BE49-F238E27FC236}">
                  <a16:creationId xmlns:a16="http://schemas.microsoft.com/office/drawing/2014/main" id="{6DE177E3-7A50-4A27-B466-79375BA19D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4" name="Straight Connector 14">
              <a:extLst>
                <a:ext uri="{FF2B5EF4-FFF2-40B4-BE49-F238E27FC236}">
                  <a16:creationId xmlns:a16="http://schemas.microsoft.com/office/drawing/2014/main" id="{6F53D207-3550-41FA-BBC0-A5220E7346D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25" name="Straight Connector 15">
              <a:extLst>
                <a:ext uri="{FF2B5EF4-FFF2-40B4-BE49-F238E27FC236}">
                  <a16:creationId xmlns:a16="http://schemas.microsoft.com/office/drawing/2014/main" id="{6EF5A581-4EC8-4E1B-BF64-8A1FE8530F2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7228094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1A01047-632B-4F57-9CDB-AA680D5BBB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5">
            <a:extLst>
              <a:ext uri="{FF2B5EF4-FFF2-40B4-BE49-F238E27FC236}">
                <a16:creationId xmlns:a16="http://schemas.microsoft.com/office/drawing/2014/main" id="{48EF695B-E7DE-4164-862A-9CD06DFB0EC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23900" y="723900"/>
            <a:ext cx="4580642" cy="5494694"/>
          </a:xfrm>
          <a:custGeom>
            <a:avLst/>
            <a:gdLst>
              <a:gd name="connsiteX0" fmla="*/ 0 w 6096000"/>
              <a:gd name="connsiteY0" fmla="*/ 0 h 6858000"/>
              <a:gd name="connsiteX1" fmla="*/ 6096000 w 6096000"/>
              <a:gd name="connsiteY1" fmla="*/ 0 h 6858000"/>
              <a:gd name="connsiteX2" fmla="*/ 6096000 w 6096000"/>
              <a:gd name="connsiteY2" fmla="*/ 6858000 h 6858000"/>
              <a:gd name="connsiteX3" fmla="*/ 0 w 6096000"/>
              <a:gd name="connsiteY3" fmla="*/ 6858000 h 6858000"/>
              <a:gd name="connsiteX4" fmla="*/ 0 w 6096000"/>
              <a:gd name="connsiteY4" fmla="*/ 0 h 6858000"/>
              <a:gd name="connsiteX0" fmla="*/ 0 w 6096000"/>
              <a:gd name="connsiteY0" fmla="*/ 0 h 6858000"/>
              <a:gd name="connsiteX1" fmla="*/ 6096000 w 6096000"/>
              <a:gd name="connsiteY1" fmla="*/ 0 h 6858000"/>
              <a:gd name="connsiteX2" fmla="*/ 6096000 w 6096000"/>
              <a:gd name="connsiteY2" fmla="*/ 6858000 h 6858000"/>
              <a:gd name="connsiteX3" fmla="*/ 3058886 w 6096000"/>
              <a:gd name="connsiteY3" fmla="*/ 6858000 h 6858000"/>
              <a:gd name="connsiteX4" fmla="*/ 0 w 6096000"/>
              <a:gd name="connsiteY4" fmla="*/ 6858000 h 6858000"/>
              <a:gd name="connsiteX5" fmla="*/ 0 w 6096000"/>
              <a:gd name="connsiteY5" fmla="*/ 0 h 6858000"/>
              <a:gd name="connsiteX0" fmla="*/ 0 w 6096000"/>
              <a:gd name="connsiteY0" fmla="*/ 0 h 6858000"/>
              <a:gd name="connsiteX1" fmla="*/ 6096000 w 6096000"/>
              <a:gd name="connsiteY1" fmla="*/ 0 h 6858000"/>
              <a:gd name="connsiteX2" fmla="*/ 6096000 w 6096000"/>
              <a:gd name="connsiteY2" fmla="*/ 6858000 h 6858000"/>
              <a:gd name="connsiteX3" fmla="*/ 3037115 w 6096000"/>
              <a:gd name="connsiteY3" fmla="*/ 5889172 h 6858000"/>
              <a:gd name="connsiteX4" fmla="*/ 0 w 6096000"/>
              <a:gd name="connsiteY4" fmla="*/ 6858000 h 6858000"/>
              <a:gd name="connsiteX5" fmla="*/ 0 w 6096000"/>
              <a:gd name="connsiteY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096000" h="6858000">
                <a:moveTo>
                  <a:pt x="0" y="0"/>
                </a:moveTo>
                <a:lnTo>
                  <a:pt x="6096000" y="0"/>
                </a:lnTo>
                <a:lnTo>
                  <a:pt x="6096000" y="6858000"/>
                </a:lnTo>
                <a:lnTo>
                  <a:pt x="3037115" y="5889172"/>
                </a:lnTo>
                <a:lnTo>
                  <a:pt x="0" y="6858000"/>
                </a:lnTo>
                <a:lnTo>
                  <a:pt x="0" y="0"/>
                </a:lnTo>
                <a:close/>
              </a:path>
            </a:pathLst>
          </a:cu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38C48E7-86B0-D15C-B1CA-B4B30CE47A78}"/>
              </a:ext>
            </a:extLst>
          </p:cNvPr>
          <p:cNvSpPr>
            <a:spLocks noGrp="1"/>
          </p:cNvSpPr>
          <p:nvPr>
            <p:ph type="title"/>
          </p:nvPr>
        </p:nvSpPr>
        <p:spPr>
          <a:xfrm>
            <a:off x="1038883" y="1000366"/>
            <a:ext cx="3995397" cy="1239627"/>
          </a:xfrm>
        </p:spPr>
        <p:txBody>
          <a:bodyPr anchor="b">
            <a:normAutofit fontScale="90000"/>
          </a:bodyPr>
          <a:lstStyle/>
          <a:p>
            <a:pPr algn="ctr">
              <a:lnSpc>
                <a:spcPct val="100000"/>
              </a:lnSpc>
            </a:pPr>
            <a:r>
              <a:rPr lang="en-US" sz="2500" dirty="0"/>
              <a:t>“Party of the </a:t>
            </a:r>
            <a:r>
              <a:rPr lang="en-US" sz="2500" dirty="0" err="1"/>
              <a:t>Narodnaya</a:t>
            </a:r>
            <a:r>
              <a:rPr lang="en-US" sz="2500" dirty="0"/>
              <a:t> </a:t>
            </a:r>
            <a:r>
              <a:rPr lang="en-US" sz="2500" dirty="0" err="1"/>
              <a:t>Volya</a:t>
            </a:r>
            <a:r>
              <a:rPr lang="en-US" sz="2500" dirty="0"/>
              <a:t>”</a:t>
            </a:r>
            <a:br>
              <a:rPr lang="en-US" sz="2500" dirty="0"/>
            </a:br>
            <a:br>
              <a:rPr lang="en-US" sz="2500" dirty="0"/>
            </a:br>
            <a:r>
              <a:rPr lang="en-US" sz="2500" dirty="0"/>
              <a:t>“The Will of the People”</a:t>
            </a:r>
            <a:endParaRPr lang="en-GB" sz="2500" dirty="0"/>
          </a:p>
        </p:txBody>
      </p:sp>
      <p:sp>
        <p:nvSpPr>
          <p:cNvPr id="3" name="Content Placeholder 2">
            <a:extLst>
              <a:ext uri="{FF2B5EF4-FFF2-40B4-BE49-F238E27FC236}">
                <a16:creationId xmlns:a16="http://schemas.microsoft.com/office/drawing/2014/main" id="{B8864B1A-B03E-6507-0C87-0491C7659E34}"/>
              </a:ext>
            </a:extLst>
          </p:cNvPr>
          <p:cNvSpPr>
            <a:spLocks noGrp="1"/>
          </p:cNvSpPr>
          <p:nvPr>
            <p:ph idx="1"/>
          </p:nvPr>
        </p:nvSpPr>
        <p:spPr>
          <a:xfrm>
            <a:off x="1096144" y="2884395"/>
            <a:ext cx="3862062" cy="2469140"/>
          </a:xfrm>
        </p:spPr>
        <p:txBody>
          <a:bodyPr>
            <a:normAutofit/>
          </a:bodyPr>
          <a:lstStyle/>
          <a:p>
            <a:pPr algn="ctr">
              <a:lnSpc>
                <a:spcPct val="100000"/>
              </a:lnSpc>
            </a:pPr>
            <a:r>
              <a:rPr lang="en-US" sz="1700"/>
              <a:t>In 1873 a group of approximately 2500 young but highly educated Russians attempted to incite the downtrodden country’s peasantry to revolt.</a:t>
            </a:r>
          </a:p>
          <a:p>
            <a:pPr algn="ctr">
              <a:lnSpc>
                <a:spcPct val="100000"/>
              </a:lnSpc>
            </a:pPr>
            <a:r>
              <a:rPr lang="en-US" sz="1700"/>
              <a:t>These student moved into the countryside dressed as peasants and attempted to convince the poor the gospel of self help through revolution. </a:t>
            </a:r>
          </a:p>
          <a:p>
            <a:pPr marL="0" indent="0" algn="ctr">
              <a:lnSpc>
                <a:spcPct val="100000"/>
              </a:lnSpc>
              <a:buNone/>
            </a:pPr>
            <a:endParaRPr lang="en-US" sz="1700"/>
          </a:p>
          <a:p>
            <a:pPr algn="ctr">
              <a:lnSpc>
                <a:spcPct val="100000"/>
              </a:lnSpc>
            </a:pPr>
            <a:endParaRPr lang="en-US" sz="1700"/>
          </a:p>
          <a:p>
            <a:pPr algn="ctr">
              <a:lnSpc>
                <a:spcPct val="100000"/>
              </a:lnSpc>
            </a:pPr>
            <a:endParaRPr lang="en-GB" sz="1700"/>
          </a:p>
        </p:txBody>
      </p:sp>
      <p:pic>
        <p:nvPicPr>
          <p:cNvPr id="4" name="Content Placeholder 4" descr="A group of men posing for a photo&#10;&#10;Description automatically generated">
            <a:extLst>
              <a:ext uri="{FF2B5EF4-FFF2-40B4-BE49-F238E27FC236}">
                <a16:creationId xmlns:a16="http://schemas.microsoft.com/office/drawing/2014/main" id="{B08E54B2-19BD-2725-C9FE-5470D678D292}"/>
              </a:ext>
            </a:extLst>
          </p:cNvPr>
          <p:cNvPicPr>
            <a:picLocks noChangeAspect="1"/>
          </p:cNvPicPr>
          <p:nvPr/>
        </p:nvPicPr>
        <p:blipFill rotWithShape="1">
          <a:blip r:embed="rId3"/>
          <a:srcRect l="1" r="4136" b="9536"/>
          <a:stretch/>
        </p:blipFill>
        <p:spPr>
          <a:xfrm>
            <a:off x="5905500" y="1555267"/>
            <a:ext cx="5715000" cy="3831960"/>
          </a:xfrm>
          <a:prstGeom prst="rect">
            <a:avLst/>
          </a:prstGeom>
        </p:spPr>
      </p:pic>
      <p:grpSp>
        <p:nvGrpSpPr>
          <p:cNvPr id="13" name="Group 12">
            <a:extLst>
              <a:ext uri="{FF2B5EF4-FFF2-40B4-BE49-F238E27FC236}">
                <a16:creationId xmlns:a16="http://schemas.microsoft.com/office/drawing/2014/main" id="{D5ADB088-C125-457F-9C61-DFE21DCEF4A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580479" y="2543656"/>
            <a:ext cx="867485" cy="115439"/>
            <a:chOff x="8910933" y="1861308"/>
            <a:chExt cx="867485" cy="115439"/>
          </a:xfrm>
        </p:grpSpPr>
        <p:sp>
          <p:nvSpPr>
            <p:cNvPr id="14" name="Rectangle 13">
              <a:extLst>
                <a:ext uri="{FF2B5EF4-FFF2-40B4-BE49-F238E27FC236}">
                  <a16:creationId xmlns:a16="http://schemas.microsoft.com/office/drawing/2014/main" id="{6DE177E3-7A50-4A27-B466-79375BA19D4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5" name="Straight Connector 14">
              <a:extLst>
                <a:ext uri="{FF2B5EF4-FFF2-40B4-BE49-F238E27FC236}">
                  <a16:creationId xmlns:a16="http://schemas.microsoft.com/office/drawing/2014/main" id="{6F53D207-3550-41FA-BBC0-A5220E7346D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6" name="Straight Connector 15">
              <a:extLst>
                <a:ext uri="{FF2B5EF4-FFF2-40B4-BE49-F238E27FC236}">
                  <a16:creationId xmlns:a16="http://schemas.microsoft.com/office/drawing/2014/main" id="{6EF5A581-4EC8-4E1B-BF64-8A1FE8530F2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30865437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8864B1A-B03E-6507-0C87-0491C7659E34}"/>
              </a:ext>
            </a:extLst>
          </p:cNvPr>
          <p:cNvSpPr>
            <a:spLocks noGrp="1"/>
          </p:cNvSpPr>
          <p:nvPr>
            <p:ph idx="1"/>
          </p:nvPr>
        </p:nvSpPr>
        <p:spPr>
          <a:xfrm>
            <a:off x="628819" y="1282755"/>
            <a:ext cx="4876631" cy="3979585"/>
          </a:xfrm>
        </p:spPr>
        <p:txBody>
          <a:bodyPr anchor="ctr">
            <a:normAutofit lnSpcReduction="10000"/>
          </a:bodyPr>
          <a:lstStyle/>
          <a:p>
            <a:r>
              <a:rPr lang="en-US" sz="2400" dirty="0">
                <a:latin typeface="Calibri" panose="020F0502020204030204" pitchFamily="34" charset="0"/>
                <a:cs typeface="Calibri" panose="020F0502020204030204" pitchFamily="34" charset="0"/>
              </a:rPr>
              <a:t>Attacks on the Tsar</a:t>
            </a:r>
          </a:p>
          <a:p>
            <a:pPr marL="0" indent="0">
              <a:buNone/>
            </a:pPr>
            <a:endParaRPr lang="en-US" sz="2400" dirty="0">
              <a:latin typeface="Calibri" panose="020F0502020204030204" pitchFamily="34" charset="0"/>
              <a:cs typeface="Calibri" panose="020F0502020204030204" pitchFamily="34" charset="0"/>
            </a:endParaRPr>
          </a:p>
          <a:p>
            <a:r>
              <a:rPr lang="en-US" sz="2400" dirty="0">
                <a:latin typeface="Calibri" panose="020F0502020204030204" pitchFamily="34" charset="0"/>
                <a:cs typeface="Calibri" panose="020F0502020204030204" pitchFamily="34" charset="0"/>
              </a:rPr>
              <a:t>Trans Siberian Railway bomb attack – Tsar survived </a:t>
            </a:r>
          </a:p>
          <a:p>
            <a:endParaRPr lang="en-US" sz="2400" dirty="0">
              <a:latin typeface="Calibri" panose="020F0502020204030204" pitchFamily="34" charset="0"/>
              <a:cs typeface="Calibri" panose="020F0502020204030204" pitchFamily="34" charset="0"/>
            </a:endParaRPr>
          </a:p>
          <a:p>
            <a:r>
              <a:rPr lang="en-US" sz="2400" dirty="0">
                <a:latin typeface="Calibri" panose="020F0502020204030204" pitchFamily="34" charset="0"/>
                <a:cs typeface="Calibri" panose="020F0502020204030204" pitchFamily="34" charset="0"/>
              </a:rPr>
              <a:t>Attack on Tsars palace – Tsar survived (he was not in the room bombed) 11 people were killed and 50 were injured.</a:t>
            </a:r>
          </a:p>
        </p:txBody>
      </p:sp>
      <p:pic>
        <p:nvPicPr>
          <p:cNvPr id="4" name="Content Placeholder 4">
            <a:extLst>
              <a:ext uri="{FF2B5EF4-FFF2-40B4-BE49-F238E27FC236}">
                <a16:creationId xmlns:a16="http://schemas.microsoft.com/office/drawing/2014/main" id="{29788C85-F479-73B1-2F22-074F2212B46D}"/>
              </a:ext>
            </a:extLst>
          </p:cNvPr>
          <p:cNvPicPr>
            <a:picLocks noChangeAspect="1"/>
          </p:cNvPicPr>
          <p:nvPr/>
        </p:nvPicPr>
        <p:blipFill rotWithShape="1">
          <a:blip r:embed="rId3"/>
          <a:srcRect l="18646" r="14190"/>
          <a:stretch/>
        </p:blipFill>
        <p:spPr>
          <a:xfrm>
            <a:off x="5977788" y="799352"/>
            <a:ext cx="5425410" cy="5259296"/>
          </a:xfrm>
          <a:prstGeom prst="rect">
            <a:avLst/>
          </a:prstGeom>
        </p:spPr>
      </p:pic>
    </p:spTree>
    <p:extLst>
      <p:ext uri="{BB962C8B-B14F-4D97-AF65-F5344CB8AC3E}">
        <p14:creationId xmlns:p14="http://schemas.microsoft.com/office/powerpoint/2010/main" val="3535018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8864B1A-B03E-6507-0C87-0491C7659E34}"/>
              </a:ext>
            </a:extLst>
          </p:cNvPr>
          <p:cNvSpPr>
            <a:spLocks noGrp="1"/>
          </p:cNvSpPr>
          <p:nvPr>
            <p:ph idx="1"/>
          </p:nvPr>
        </p:nvSpPr>
        <p:spPr>
          <a:xfrm>
            <a:off x="535111" y="1792789"/>
            <a:ext cx="5837750" cy="3023702"/>
          </a:xfrm>
        </p:spPr>
        <p:txBody>
          <a:bodyPr anchor="ctr">
            <a:noAutofit/>
          </a:bodyPr>
          <a:lstStyle/>
          <a:p>
            <a:r>
              <a:rPr lang="en-US" sz="2400" b="1" dirty="0">
                <a:latin typeface="Calibri" panose="020F0502020204030204" pitchFamily="34" charset="0"/>
                <a:cs typeface="Calibri" panose="020F0502020204030204" pitchFamily="34" charset="0"/>
              </a:rPr>
              <a:t>Resolving the Terrorist problem</a:t>
            </a:r>
          </a:p>
          <a:p>
            <a:endParaRPr lang="en-US" sz="2400" dirty="0">
              <a:latin typeface="Calibri" panose="020F0502020204030204" pitchFamily="34" charset="0"/>
              <a:cs typeface="Calibri" panose="020F0502020204030204" pitchFamily="34" charset="0"/>
            </a:endParaRPr>
          </a:p>
          <a:p>
            <a:r>
              <a:rPr lang="en-US" sz="2400" dirty="0">
                <a:latin typeface="Calibri" panose="020F0502020204030204" pitchFamily="34" charset="0"/>
                <a:cs typeface="Calibri" panose="020F0502020204030204" pitchFamily="34" charset="0"/>
              </a:rPr>
              <a:t>Tsar appoints Minister of Interior Loris-</a:t>
            </a:r>
            <a:r>
              <a:rPr lang="en-US" sz="2400" dirty="0" err="1">
                <a:latin typeface="Calibri" panose="020F0502020204030204" pitchFamily="34" charset="0"/>
                <a:cs typeface="Calibri" panose="020F0502020204030204" pitchFamily="34" charset="0"/>
              </a:rPr>
              <a:t>Malikov</a:t>
            </a:r>
            <a:r>
              <a:rPr lang="en-US" sz="2400" dirty="0">
                <a:latin typeface="Calibri" panose="020F0502020204030204" pitchFamily="34" charset="0"/>
                <a:cs typeface="Calibri" panose="020F0502020204030204" pitchFamily="34" charset="0"/>
              </a:rPr>
              <a:t> who introduced a two pronged strategy:</a:t>
            </a:r>
          </a:p>
          <a:p>
            <a:pPr lvl="1"/>
            <a:endParaRPr lang="en-US" sz="2400" dirty="0">
              <a:latin typeface="Calibri" panose="020F0502020204030204" pitchFamily="34" charset="0"/>
              <a:cs typeface="Calibri" panose="020F0502020204030204" pitchFamily="34" charset="0"/>
            </a:endParaRPr>
          </a:p>
          <a:p>
            <a:pPr marL="457200" lvl="1" indent="0">
              <a:buNone/>
            </a:pPr>
            <a:r>
              <a:rPr lang="en-US" sz="2400" dirty="0">
                <a:latin typeface="Calibri" panose="020F0502020204030204" pitchFamily="34" charset="0"/>
                <a:cs typeface="Calibri" panose="020F0502020204030204" pitchFamily="34" charset="0"/>
              </a:rPr>
              <a:t>(</a:t>
            </a:r>
            <a:r>
              <a:rPr lang="en-US" sz="2400" dirty="0" err="1">
                <a:latin typeface="Calibri" panose="020F0502020204030204" pitchFamily="34" charset="0"/>
                <a:cs typeface="Calibri" panose="020F0502020204030204" pitchFamily="34" charset="0"/>
              </a:rPr>
              <a:t>i</a:t>
            </a:r>
            <a:r>
              <a:rPr lang="en-US" sz="2400" dirty="0">
                <a:latin typeface="Calibri" panose="020F0502020204030204" pitchFamily="34" charset="0"/>
                <a:cs typeface="Calibri" panose="020F0502020204030204" pitchFamily="34" charset="0"/>
              </a:rPr>
              <a:t>) Security Crackdown</a:t>
            </a:r>
          </a:p>
          <a:p>
            <a:pPr marL="457200" lvl="1" indent="0">
              <a:buNone/>
            </a:pPr>
            <a:r>
              <a:rPr lang="en-US" sz="2400" dirty="0">
                <a:latin typeface="Calibri" panose="020F0502020204030204" pitchFamily="34" charset="0"/>
                <a:cs typeface="Calibri" panose="020F0502020204030204" pitchFamily="34" charset="0"/>
              </a:rPr>
              <a:t>(ii) Tackle the root causes of terrorism by addressing the genuine grievances of the population.</a:t>
            </a:r>
          </a:p>
        </p:txBody>
      </p:sp>
      <p:pic>
        <p:nvPicPr>
          <p:cNvPr id="5" name="Content Placeholder 4">
            <a:extLst>
              <a:ext uri="{FF2B5EF4-FFF2-40B4-BE49-F238E27FC236}">
                <a16:creationId xmlns:a16="http://schemas.microsoft.com/office/drawing/2014/main" id="{F7B09EAC-CA1F-F227-F75E-46BD42A5EC26}"/>
              </a:ext>
            </a:extLst>
          </p:cNvPr>
          <p:cNvPicPr>
            <a:picLocks noChangeAspect="1"/>
          </p:cNvPicPr>
          <p:nvPr/>
        </p:nvPicPr>
        <p:blipFill rotWithShape="1">
          <a:blip r:embed="rId3"/>
          <a:srcRect l="311" r="2" b="2"/>
          <a:stretch/>
        </p:blipFill>
        <p:spPr>
          <a:xfrm>
            <a:off x="7421373" y="627954"/>
            <a:ext cx="4235516" cy="5353373"/>
          </a:xfrm>
          <a:prstGeom prst="rect">
            <a:avLst/>
          </a:prstGeom>
        </p:spPr>
      </p:pic>
    </p:spTree>
    <p:extLst>
      <p:ext uri="{BB962C8B-B14F-4D97-AF65-F5344CB8AC3E}">
        <p14:creationId xmlns:p14="http://schemas.microsoft.com/office/powerpoint/2010/main" val="108359709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4">
            <a:extLst>
              <a:ext uri="{FF2B5EF4-FFF2-40B4-BE49-F238E27FC236}">
                <a16:creationId xmlns:a16="http://schemas.microsoft.com/office/drawing/2014/main" id="{B58DD3EE-611A-60A8-AFFB-A10F36689825}"/>
              </a:ext>
            </a:extLst>
          </p:cNvPr>
          <p:cNvPicPr>
            <a:picLocks noChangeAspect="1"/>
          </p:cNvPicPr>
          <p:nvPr/>
        </p:nvPicPr>
        <p:blipFill rotWithShape="1">
          <a:blip r:embed="rId3"/>
          <a:srcRect r="214" b="-3"/>
          <a:stretch/>
        </p:blipFill>
        <p:spPr>
          <a:xfrm>
            <a:off x="1123357" y="1618145"/>
            <a:ext cx="3533985" cy="3698872"/>
          </a:xfrm>
          <a:prstGeom prst="rect">
            <a:avLst/>
          </a:prstGeom>
        </p:spPr>
      </p:pic>
      <p:sp>
        <p:nvSpPr>
          <p:cNvPr id="3" name="Content Placeholder 2">
            <a:extLst>
              <a:ext uri="{FF2B5EF4-FFF2-40B4-BE49-F238E27FC236}">
                <a16:creationId xmlns:a16="http://schemas.microsoft.com/office/drawing/2014/main" id="{B8864B1A-B03E-6507-0C87-0491C7659E34}"/>
              </a:ext>
            </a:extLst>
          </p:cNvPr>
          <p:cNvSpPr>
            <a:spLocks noGrp="1"/>
          </p:cNvSpPr>
          <p:nvPr>
            <p:ph idx="1"/>
          </p:nvPr>
        </p:nvSpPr>
        <p:spPr>
          <a:xfrm>
            <a:off x="5407660" y="1618145"/>
            <a:ext cx="5427254" cy="2940611"/>
          </a:xfrm>
        </p:spPr>
        <p:txBody>
          <a:bodyPr anchor="t">
            <a:noAutofit/>
          </a:bodyPr>
          <a:lstStyle/>
          <a:p>
            <a:r>
              <a:rPr lang="en-US" sz="2400" kern="1200" dirty="0">
                <a:latin typeface="Calibri" panose="020F0502020204030204" pitchFamily="34" charset="0"/>
                <a:ea typeface="+mj-ea"/>
                <a:cs typeface="Calibri" panose="020F0502020204030204" pitchFamily="34" charset="0"/>
              </a:rPr>
              <a:t>The Attack</a:t>
            </a:r>
          </a:p>
          <a:p>
            <a:endParaRPr lang="en-US" sz="2400" dirty="0">
              <a:latin typeface="Calibri" panose="020F0502020204030204" pitchFamily="34" charset="0"/>
              <a:cs typeface="Calibri" panose="020F0502020204030204" pitchFamily="34" charset="0"/>
            </a:endParaRPr>
          </a:p>
          <a:p>
            <a:pPr lvl="1"/>
            <a:r>
              <a:rPr lang="en-GB" sz="2400" dirty="0">
                <a:latin typeface="Calibri" panose="020F0502020204030204" pitchFamily="34" charset="0"/>
                <a:cs typeface="Calibri" panose="020F0502020204030204" pitchFamily="34" charset="0"/>
              </a:rPr>
              <a:t>The bombers were deployed to throw their bombs at the Tsar</a:t>
            </a:r>
          </a:p>
          <a:p>
            <a:pPr lvl="1"/>
            <a:r>
              <a:rPr lang="en-GB" sz="2400" dirty="0">
                <a:latin typeface="Calibri" panose="020F0502020204030204" pitchFamily="34" charset="0"/>
                <a:cs typeface="Calibri" panose="020F0502020204030204" pitchFamily="34" charset="0"/>
              </a:rPr>
              <a:t>Bomber 1 lost his nerve and did not see through his part in the attack</a:t>
            </a:r>
          </a:p>
          <a:p>
            <a:pPr lvl="1"/>
            <a:r>
              <a:rPr lang="en-GB" sz="2400" dirty="0">
                <a:latin typeface="Calibri" panose="020F0502020204030204" pitchFamily="34" charset="0"/>
                <a:cs typeface="Calibri" panose="020F0502020204030204" pitchFamily="34" charset="0"/>
              </a:rPr>
              <a:t>Bomber 2 threw his bomb which killed a guard and a small child</a:t>
            </a:r>
          </a:p>
        </p:txBody>
      </p:sp>
    </p:spTree>
    <p:extLst>
      <p:ext uri="{BB962C8B-B14F-4D97-AF65-F5344CB8AC3E}">
        <p14:creationId xmlns:p14="http://schemas.microsoft.com/office/powerpoint/2010/main" val="33845878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8864B1A-B03E-6507-0C87-0491C7659E34}"/>
              </a:ext>
            </a:extLst>
          </p:cNvPr>
          <p:cNvSpPr>
            <a:spLocks noGrp="1"/>
          </p:cNvSpPr>
          <p:nvPr>
            <p:ph idx="1"/>
          </p:nvPr>
        </p:nvSpPr>
        <p:spPr>
          <a:xfrm>
            <a:off x="476419" y="1439207"/>
            <a:ext cx="4559425" cy="3979585"/>
          </a:xfrm>
        </p:spPr>
        <p:txBody>
          <a:bodyPr anchor="ctr">
            <a:noAutofit/>
          </a:bodyPr>
          <a:lstStyle/>
          <a:p>
            <a:r>
              <a:rPr lang="en-US" sz="2400" b="1" kern="1200" dirty="0">
                <a:latin typeface="Calibri" panose="020F0502020204030204" pitchFamily="34" charset="0"/>
                <a:ea typeface="+mj-ea"/>
                <a:cs typeface="Calibri" panose="020F0502020204030204" pitchFamily="34" charset="0"/>
              </a:rPr>
              <a:t>The Attack</a:t>
            </a:r>
          </a:p>
          <a:p>
            <a:endParaRPr lang="en-US" sz="2400" dirty="0">
              <a:latin typeface="Calibri" panose="020F0502020204030204" pitchFamily="34" charset="0"/>
              <a:cs typeface="Calibri" panose="020F0502020204030204" pitchFamily="34" charset="0"/>
            </a:endParaRPr>
          </a:p>
          <a:p>
            <a:r>
              <a:rPr lang="en-US" sz="2400" dirty="0">
                <a:latin typeface="Calibri" panose="020F0502020204030204" pitchFamily="34" charset="0"/>
                <a:cs typeface="Calibri" panose="020F0502020204030204" pitchFamily="34" charset="0"/>
              </a:rPr>
              <a:t>The Tsar at this stage stopped his carriage and got out to inspect the damage and to question bomber 2 who had been apprehended by passers by, at this stage, </a:t>
            </a:r>
          </a:p>
          <a:p>
            <a:r>
              <a:rPr lang="en-US" sz="2400" dirty="0">
                <a:latin typeface="Calibri" panose="020F0502020204030204" pitchFamily="34" charset="0"/>
                <a:cs typeface="Calibri" panose="020F0502020204030204" pitchFamily="34" charset="0"/>
              </a:rPr>
              <a:t>Bomber 3 threw his bomb at close range killing himself and fatally injuring the Tsar who died several hours later. </a:t>
            </a:r>
          </a:p>
        </p:txBody>
      </p:sp>
      <p:pic>
        <p:nvPicPr>
          <p:cNvPr id="4" name="Content Placeholder 4">
            <a:extLst>
              <a:ext uri="{FF2B5EF4-FFF2-40B4-BE49-F238E27FC236}">
                <a16:creationId xmlns:a16="http://schemas.microsoft.com/office/drawing/2014/main" id="{B58DD3EE-611A-60A8-AFFB-A10F36689825}"/>
              </a:ext>
            </a:extLst>
          </p:cNvPr>
          <p:cNvPicPr>
            <a:picLocks noChangeAspect="1"/>
          </p:cNvPicPr>
          <p:nvPr/>
        </p:nvPicPr>
        <p:blipFill rotWithShape="1">
          <a:blip r:embed="rId3"/>
          <a:srcRect t="1767" r="3" b="5418"/>
          <a:stretch/>
        </p:blipFill>
        <p:spPr>
          <a:xfrm>
            <a:off x="5977788" y="799352"/>
            <a:ext cx="5425410" cy="5259296"/>
          </a:xfrm>
          <a:prstGeom prst="rect">
            <a:avLst/>
          </a:prstGeom>
        </p:spPr>
      </p:pic>
    </p:spTree>
    <p:extLst>
      <p:ext uri="{BB962C8B-B14F-4D97-AF65-F5344CB8AC3E}">
        <p14:creationId xmlns:p14="http://schemas.microsoft.com/office/powerpoint/2010/main" val="26663643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8864B1A-B03E-6507-0C87-0491C7659E34}"/>
              </a:ext>
            </a:extLst>
          </p:cNvPr>
          <p:cNvSpPr>
            <a:spLocks noGrp="1"/>
          </p:cNvSpPr>
          <p:nvPr>
            <p:ph idx="1"/>
          </p:nvPr>
        </p:nvSpPr>
        <p:spPr>
          <a:xfrm>
            <a:off x="788802" y="1439207"/>
            <a:ext cx="4559425" cy="3979585"/>
          </a:xfrm>
        </p:spPr>
        <p:txBody>
          <a:bodyPr anchor="ctr">
            <a:normAutofit lnSpcReduction="10000"/>
          </a:bodyPr>
          <a:lstStyle/>
          <a:p>
            <a:r>
              <a:rPr lang="en-US" sz="2400" b="1" kern="1200" dirty="0">
                <a:latin typeface="Calibri" panose="020F0502020204030204" pitchFamily="34" charset="0"/>
                <a:ea typeface="+mj-ea"/>
                <a:cs typeface="Calibri" panose="020F0502020204030204" pitchFamily="34" charset="0"/>
              </a:rPr>
              <a:t>The </a:t>
            </a:r>
            <a:r>
              <a:rPr lang="en-US" sz="2400" b="1" dirty="0">
                <a:latin typeface="Calibri" panose="020F0502020204030204" pitchFamily="34" charset="0"/>
                <a:ea typeface="+mj-ea"/>
                <a:cs typeface="Calibri" panose="020F0502020204030204" pitchFamily="34" charset="0"/>
              </a:rPr>
              <a:t>Execution</a:t>
            </a:r>
            <a:endParaRPr lang="en-US" sz="2400" b="1" kern="1200" dirty="0">
              <a:latin typeface="Calibri" panose="020F0502020204030204" pitchFamily="34" charset="0"/>
              <a:ea typeface="+mj-ea"/>
              <a:cs typeface="Calibri" panose="020F0502020204030204" pitchFamily="34" charset="0"/>
            </a:endParaRPr>
          </a:p>
          <a:p>
            <a:endParaRPr lang="en-US" sz="2400" dirty="0">
              <a:latin typeface="Calibri" panose="020F0502020204030204" pitchFamily="34" charset="0"/>
              <a:cs typeface="Calibri" panose="020F0502020204030204" pitchFamily="34" charset="0"/>
            </a:endParaRPr>
          </a:p>
          <a:p>
            <a:pPr lvl="0"/>
            <a:r>
              <a:rPr lang="en-US" sz="2400" dirty="0">
                <a:latin typeface="Calibri" panose="020F0502020204030204" pitchFamily="34" charset="0"/>
                <a:cs typeface="Calibri" panose="020F0502020204030204" pitchFamily="34" charset="0"/>
              </a:rPr>
              <a:t>The assassination of the Tsar was the groups high point, BUT……</a:t>
            </a:r>
          </a:p>
          <a:p>
            <a:pPr lvl="0"/>
            <a:r>
              <a:rPr lang="en-US" sz="2400" dirty="0">
                <a:latin typeface="Calibri" panose="020F0502020204030204" pitchFamily="34" charset="0"/>
                <a:cs typeface="Calibri" panose="020F0502020204030204" pitchFamily="34" charset="0"/>
              </a:rPr>
              <a:t>Bomber 4 was captured and gave the details of the group and its members, consequently the Executive Committee was captured tried and hanged within 8 days. </a:t>
            </a:r>
          </a:p>
        </p:txBody>
      </p:sp>
      <p:pic>
        <p:nvPicPr>
          <p:cNvPr id="5" name="Content Placeholder 4">
            <a:extLst>
              <a:ext uri="{FF2B5EF4-FFF2-40B4-BE49-F238E27FC236}">
                <a16:creationId xmlns:a16="http://schemas.microsoft.com/office/drawing/2014/main" id="{A6F789A5-74C6-ECF7-82CB-BC64F262BD87}"/>
              </a:ext>
            </a:extLst>
          </p:cNvPr>
          <p:cNvPicPr>
            <a:picLocks noChangeAspect="1"/>
          </p:cNvPicPr>
          <p:nvPr/>
        </p:nvPicPr>
        <p:blipFill rotWithShape="1">
          <a:blip r:embed="rId3"/>
          <a:srcRect l="13760" r="7838" b="-2"/>
          <a:stretch/>
        </p:blipFill>
        <p:spPr>
          <a:xfrm>
            <a:off x="5977788" y="799352"/>
            <a:ext cx="5425410" cy="5259296"/>
          </a:xfrm>
          <a:prstGeom prst="rect">
            <a:avLst/>
          </a:prstGeom>
        </p:spPr>
      </p:pic>
    </p:spTree>
    <p:extLst>
      <p:ext uri="{BB962C8B-B14F-4D97-AF65-F5344CB8AC3E}">
        <p14:creationId xmlns:p14="http://schemas.microsoft.com/office/powerpoint/2010/main" val="31744844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58E38A4-F699-490C-8D1F-E8AD332D9B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39C6AAB-48AC-41A3-95C2-6BF83715DF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620000" cy="6858000"/>
          </a:xfrm>
          <a:prstGeom prst="rect">
            <a:avLst/>
          </a:prstGeom>
          <a:solidFill>
            <a:schemeClr val="bg2"/>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F6EE861B-7D2F-4B7C-A6E3-5937E81B80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3081" y="159026"/>
            <a:ext cx="7313839" cy="6542788"/>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078457D-1F50-7C10-B508-D2BDC34061CF}"/>
              </a:ext>
            </a:extLst>
          </p:cNvPr>
          <p:cNvSpPr>
            <a:spLocks noGrp="1"/>
          </p:cNvSpPr>
          <p:nvPr>
            <p:ph type="title"/>
          </p:nvPr>
        </p:nvSpPr>
        <p:spPr>
          <a:xfrm>
            <a:off x="1077426" y="723901"/>
            <a:ext cx="5465148" cy="1288884"/>
          </a:xfrm>
        </p:spPr>
        <p:txBody>
          <a:bodyPr anchor="b">
            <a:normAutofit/>
          </a:bodyPr>
          <a:lstStyle/>
          <a:p>
            <a:pPr algn="ctr"/>
            <a:r>
              <a:rPr lang="en-GB" b="1" dirty="0">
                <a:latin typeface="Calibri" panose="020F0502020204030204" pitchFamily="34" charset="0"/>
                <a:cs typeface="Calibri" panose="020F0502020204030204" pitchFamily="34" charset="0"/>
              </a:rPr>
              <a:t>Class Task</a:t>
            </a:r>
          </a:p>
        </p:txBody>
      </p:sp>
      <p:sp>
        <p:nvSpPr>
          <p:cNvPr id="3" name="Content Placeholder 2">
            <a:extLst>
              <a:ext uri="{FF2B5EF4-FFF2-40B4-BE49-F238E27FC236}">
                <a16:creationId xmlns:a16="http://schemas.microsoft.com/office/drawing/2014/main" id="{A7042A68-2D9B-8F9D-334C-69400889ACDB}"/>
              </a:ext>
            </a:extLst>
          </p:cNvPr>
          <p:cNvSpPr>
            <a:spLocks noGrp="1"/>
          </p:cNvSpPr>
          <p:nvPr>
            <p:ph idx="1"/>
          </p:nvPr>
        </p:nvSpPr>
        <p:spPr>
          <a:xfrm>
            <a:off x="1077426" y="2732545"/>
            <a:ext cx="5465149" cy="3232826"/>
          </a:xfrm>
        </p:spPr>
        <p:txBody>
          <a:bodyPr anchor="t">
            <a:normAutofit/>
          </a:bodyPr>
          <a:lstStyle/>
          <a:p>
            <a:pPr algn="ctr"/>
            <a:r>
              <a:rPr lang="en-GB" sz="2800" dirty="0">
                <a:latin typeface="Calibri" panose="020F0502020204030204" pitchFamily="34" charset="0"/>
                <a:cs typeface="Calibri" panose="020F0502020204030204" pitchFamily="34" charset="0"/>
              </a:rPr>
              <a:t>In groups identify Motives, strategy and tactics of </a:t>
            </a:r>
            <a:r>
              <a:rPr lang="en-US" sz="2800" dirty="0" err="1">
                <a:latin typeface="Calibri" panose="020F0502020204030204" pitchFamily="34" charset="0"/>
                <a:ea typeface="+mj-ea"/>
                <a:cs typeface="Calibri" panose="020F0502020204030204" pitchFamily="34" charset="0"/>
              </a:rPr>
              <a:t>Narodnaya</a:t>
            </a:r>
            <a:r>
              <a:rPr lang="en-US" sz="2800" dirty="0">
                <a:latin typeface="Calibri" panose="020F0502020204030204" pitchFamily="34" charset="0"/>
                <a:ea typeface="+mj-ea"/>
                <a:cs typeface="Calibri" panose="020F0502020204030204" pitchFamily="34" charset="0"/>
              </a:rPr>
              <a:t> </a:t>
            </a:r>
            <a:r>
              <a:rPr lang="en-US" sz="2800" dirty="0" err="1">
                <a:latin typeface="Calibri" panose="020F0502020204030204" pitchFamily="34" charset="0"/>
                <a:ea typeface="+mj-ea"/>
                <a:cs typeface="Calibri" panose="020F0502020204030204" pitchFamily="34" charset="0"/>
              </a:rPr>
              <a:t>Volya</a:t>
            </a:r>
            <a:r>
              <a:rPr lang="en-US" sz="2800" dirty="0">
                <a:latin typeface="Calibri" panose="020F0502020204030204" pitchFamily="34" charset="0"/>
                <a:ea typeface="+mj-ea"/>
                <a:cs typeface="Calibri" panose="020F0502020204030204" pitchFamily="34" charset="0"/>
              </a:rPr>
              <a:t> </a:t>
            </a:r>
            <a:r>
              <a:rPr lang="en-GB" sz="2800" dirty="0">
                <a:latin typeface="Calibri" panose="020F0502020204030204" pitchFamily="34" charset="0"/>
                <a:cs typeface="Calibri" panose="020F0502020204030204" pitchFamily="34" charset="0"/>
              </a:rPr>
              <a:t>and identify commonality with modern day terrorist groups. </a:t>
            </a:r>
          </a:p>
          <a:p>
            <a:pPr algn="ctr"/>
            <a:endParaRPr lang="en-GB" dirty="0"/>
          </a:p>
        </p:txBody>
      </p:sp>
      <p:pic>
        <p:nvPicPr>
          <p:cNvPr id="5" name="Picture 4" descr="White paper ships being led by a yellow ship">
            <a:extLst>
              <a:ext uri="{FF2B5EF4-FFF2-40B4-BE49-F238E27FC236}">
                <a16:creationId xmlns:a16="http://schemas.microsoft.com/office/drawing/2014/main" id="{B17E2752-9551-FFA7-2F10-A745220CA7BB}"/>
              </a:ext>
            </a:extLst>
          </p:cNvPr>
          <p:cNvPicPr>
            <a:picLocks noChangeAspect="1"/>
          </p:cNvPicPr>
          <p:nvPr/>
        </p:nvPicPr>
        <p:blipFill rotWithShape="1">
          <a:blip r:embed="rId3">
            <a:alphaModFix/>
          </a:blip>
          <a:srcRect l="41531" r="13969" b="-1"/>
          <a:stretch/>
        </p:blipFill>
        <p:spPr>
          <a:xfrm>
            <a:off x="7620000" y="10"/>
            <a:ext cx="4572000" cy="6857990"/>
          </a:xfrm>
          <a:prstGeom prst="rect">
            <a:avLst/>
          </a:prstGeom>
        </p:spPr>
      </p:pic>
      <p:grpSp>
        <p:nvGrpSpPr>
          <p:cNvPr id="15" name="Group 14">
            <a:extLst>
              <a:ext uri="{FF2B5EF4-FFF2-40B4-BE49-F238E27FC236}">
                <a16:creationId xmlns:a16="http://schemas.microsoft.com/office/drawing/2014/main" id="{073091F1-AA5A-47C6-9502-D5870A72D50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376258" y="2320171"/>
            <a:ext cx="867485" cy="115439"/>
            <a:chOff x="8910933" y="1861308"/>
            <a:chExt cx="867485" cy="115439"/>
          </a:xfrm>
        </p:grpSpPr>
        <p:sp>
          <p:nvSpPr>
            <p:cNvPr id="16" name="Rectangle 15">
              <a:extLst>
                <a:ext uri="{FF2B5EF4-FFF2-40B4-BE49-F238E27FC236}">
                  <a16:creationId xmlns:a16="http://schemas.microsoft.com/office/drawing/2014/main" id="{8085C4F7-6E91-4DF6-BB01-A46132BC358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8964825" flipH="1">
              <a:off x="9286956" y="1861308"/>
              <a:ext cx="115439" cy="115439"/>
            </a:xfrm>
            <a:prstGeom prst="rect">
              <a:avLst/>
            </a:prstGeom>
            <a:noFill/>
            <a:ln w="15875">
              <a:solidFill>
                <a:schemeClr val="tx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ffectLst>
                  <a:outerShdw blurRad="38100" dist="38100" dir="2700000" algn="tl">
                    <a:srgbClr val="000000">
                      <a:alpha val="43137"/>
                    </a:srgbClr>
                  </a:outerShdw>
                </a:effectLst>
              </a:endParaRPr>
            </a:p>
          </p:txBody>
        </p:sp>
        <p:cxnSp>
          <p:nvCxnSpPr>
            <p:cNvPr id="17" name="Straight Connector 16">
              <a:extLst>
                <a:ext uri="{FF2B5EF4-FFF2-40B4-BE49-F238E27FC236}">
                  <a16:creationId xmlns:a16="http://schemas.microsoft.com/office/drawing/2014/main" id="{25476588-B9AD-4662-A085-8E4D91493B3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9426289"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BCDB34B3-D348-476E-BE7F-1139370F431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a:off x="8910933" y="1919027"/>
              <a:ext cx="352129" cy="0"/>
            </a:xfrm>
            <a:prstGeom prst="line">
              <a:avLst/>
            </a:prstGeom>
            <a:ln w="15875">
              <a:solidFill>
                <a:schemeClr val="tx2"/>
              </a:solidFill>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274412190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78457D-1F50-7C10-B508-D2BDC34061CF}"/>
              </a:ext>
            </a:extLst>
          </p:cNvPr>
          <p:cNvSpPr>
            <a:spLocks noGrp="1"/>
          </p:cNvSpPr>
          <p:nvPr>
            <p:ph type="title"/>
          </p:nvPr>
        </p:nvSpPr>
        <p:spPr>
          <a:xfrm>
            <a:off x="1289303" y="647530"/>
            <a:ext cx="9849751" cy="1349671"/>
          </a:xfrm>
        </p:spPr>
        <p:txBody>
          <a:bodyPr anchor="b">
            <a:normAutofit/>
          </a:bodyPr>
          <a:lstStyle/>
          <a:p>
            <a:r>
              <a:rPr lang="en-GB" sz="5400" b="1" dirty="0">
                <a:latin typeface="Calibri" panose="020F0502020204030204" pitchFamily="34" charset="0"/>
                <a:cs typeface="Calibri" panose="020F0502020204030204" pitchFamily="34" charset="0"/>
              </a:rPr>
              <a:t>Historical Examples of Terror</a:t>
            </a:r>
          </a:p>
        </p:txBody>
      </p:sp>
      <p:sp>
        <p:nvSpPr>
          <p:cNvPr id="3" name="Content Placeholder 2">
            <a:extLst>
              <a:ext uri="{FF2B5EF4-FFF2-40B4-BE49-F238E27FC236}">
                <a16:creationId xmlns:a16="http://schemas.microsoft.com/office/drawing/2014/main" id="{A7042A68-2D9B-8F9D-334C-69400889ACDB}"/>
              </a:ext>
            </a:extLst>
          </p:cNvPr>
          <p:cNvSpPr>
            <a:spLocks noGrp="1"/>
          </p:cNvSpPr>
          <p:nvPr>
            <p:ph idx="1"/>
          </p:nvPr>
        </p:nvSpPr>
        <p:spPr>
          <a:xfrm>
            <a:off x="1289303" y="2655263"/>
            <a:ext cx="9849751" cy="3032168"/>
          </a:xfrm>
        </p:spPr>
        <p:txBody>
          <a:bodyPr anchor="ctr">
            <a:noAutofit/>
          </a:bodyPr>
          <a:lstStyle/>
          <a:p>
            <a:r>
              <a:rPr lang="en-GB" sz="2400" dirty="0">
                <a:latin typeface="Calibri" panose="020F0502020204030204" pitchFamily="34" charset="0"/>
                <a:cs typeface="Calibri" panose="020F0502020204030204" pitchFamily="34" charset="0"/>
              </a:rPr>
              <a:t>Both the Sicarii and </a:t>
            </a:r>
            <a:r>
              <a:rPr lang="en-GB" sz="2400" dirty="0" err="1">
                <a:latin typeface="Calibri" panose="020F0502020204030204" pitchFamily="34" charset="0"/>
                <a:cs typeface="Calibri" panose="020F0502020204030204" pitchFamily="34" charset="0"/>
              </a:rPr>
              <a:t>Narodnaya</a:t>
            </a:r>
            <a:r>
              <a:rPr lang="en-GB" sz="2400" dirty="0">
                <a:latin typeface="Calibri" panose="020F0502020204030204" pitchFamily="34" charset="0"/>
                <a:cs typeface="Calibri" panose="020F0502020204030204" pitchFamily="34" charset="0"/>
              </a:rPr>
              <a:t> </a:t>
            </a:r>
            <a:r>
              <a:rPr lang="en-GB" sz="2400" dirty="0" err="1">
                <a:latin typeface="Calibri" panose="020F0502020204030204" pitchFamily="34" charset="0"/>
                <a:cs typeface="Calibri" panose="020F0502020204030204" pitchFamily="34" charset="0"/>
              </a:rPr>
              <a:t>Volya</a:t>
            </a:r>
            <a:r>
              <a:rPr lang="en-GB" sz="2400" dirty="0">
                <a:latin typeface="Calibri" panose="020F0502020204030204" pitchFamily="34" charset="0"/>
                <a:cs typeface="Calibri" panose="020F0502020204030204" pitchFamily="34" charset="0"/>
              </a:rPr>
              <a:t> provide classic examples of terrorist groups:</a:t>
            </a:r>
          </a:p>
          <a:p>
            <a:r>
              <a:rPr lang="en-GB" sz="2400" dirty="0">
                <a:latin typeface="Calibri" panose="020F0502020204030204" pitchFamily="34" charset="0"/>
                <a:cs typeface="Calibri" panose="020F0502020204030204" pitchFamily="34" charset="0"/>
              </a:rPr>
              <a:t>The Sicarii were motivated by ethnic, religious and nationalist agendas, whilst</a:t>
            </a:r>
          </a:p>
          <a:p>
            <a:r>
              <a:rPr lang="en-GB" sz="2400" dirty="0" err="1">
                <a:latin typeface="Calibri" panose="020F0502020204030204" pitchFamily="34" charset="0"/>
                <a:cs typeface="Calibri" panose="020F0502020204030204" pitchFamily="34" charset="0"/>
              </a:rPr>
              <a:t>Narodnaya</a:t>
            </a:r>
            <a:r>
              <a:rPr lang="en-GB" sz="2400" dirty="0">
                <a:latin typeface="Calibri" panose="020F0502020204030204" pitchFamily="34" charset="0"/>
                <a:cs typeface="Calibri" panose="020F0502020204030204" pitchFamily="34" charset="0"/>
              </a:rPr>
              <a:t> </a:t>
            </a:r>
            <a:r>
              <a:rPr lang="en-GB" sz="2400" dirty="0" err="1">
                <a:latin typeface="Calibri" panose="020F0502020204030204" pitchFamily="34" charset="0"/>
                <a:cs typeface="Calibri" panose="020F0502020204030204" pitchFamily="34" charset="0"/>
              </a:rPr>
              <a:t>Volya</a:t>
            </a:r>
            <a:r>
              <a:rPr lang="en-GB" sz="2400" dirty="0">
                <a:latin typeface="Calibri" panose="020F0502020204030204" pitchFamily="34" charset="0"/>
                <a:cs typeface="Calibri" panose="020F0502020204030204" pitchFamily="34" charset="0"/>
              </a:rPr>
              <a:t> were motivated by bringing reform of the Government and replacing it with apolitical ideology of their own.  </a:t>
            </a:r>
          </a:p>
          <a:p>
            <a:r>
              <a:rPr lang="en-GB" sz="2400" dirty="0">
                <a:latin typeface="Calibri" panose="020F0502020204030204" pitchFamily="34" charset="0"/>
                <a:cs typeface="Calibri" panose="020F0502020204030204" pitchFamily="34" charset="0"/>
              </a:rPr>
              <a:t>Almost all terrorist groups fall into one or more than one of these motivators (e.g. Al Qaeda, PIRA)  </a:t>
            </a:r>
          </a:p>
        </p:txBody>
      </p:sp>
    </p:spTree>
    <p:extLst>
      <p:ext uri="{BB962C8B-B14F-4D97-AF65-F5344CB8AC3E}">
        <p14:creationId xmlns:p14="http://schemas.microsoft.com/office/powerpoint/2010/main" val="17162129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E77DD-5A40-2E00-5A89-FACE86D2D8C0}"/>
              </a:ext>
            </a:extLst>
          </p:cNvPr>
          <p:cNvSpPr>
            <a:spLocks noGrp="1"/>
          </p:cNvSpPr>
          <p:nvPr>
            <p:ph type="title"/>
          </p:nvPr>
        </p:nvSpPr>
        <p:spPr>
          <a:xfrm>
            <a:off x="4965431" y="857868"/>
            <a:ext cx="6902720" cy="1009032"/>
          </a:xfrm>
        </p:spPr>
        <p:txBody>
          <a:bodyPr anchor="ctr">
            <a:normAutofit/>
          </a:bodyPr>
          <a:lstStyle/>
          <a:p>
            <a:r>
              <a:rPr lang="en-US" b="1" dirty="0">
                <a:latin typeface="Calibri" panose="020F0502020204030204" pitchFamily="34" charset="0"/>
                <a:cs typeface="Calibri" panose="020F0502020204030204" pitchFamily="34" charset="0"/>
              </a:rPr>
              <a:t>Modern History Examples of Terrorism </a:t>
            </a:r>
            <a:endParaRPr lang="en-GB" b="1" dirty="0">
              <a:latin typeface="Calibri" panose="020F0502020204030204" pitchFamily="34" charset="0"/>
              <a:cs typeface="Calibri" panose="020F0502020204030204" pitchFamily="34" charset="0"/>
            </a:endParaRPr>
          </a:p>
        </p:txBody>
      </p:sp>
      <p:sp>
        <p:nvSpPr>
          <p:cNvPr id="3" name="Content Placeholder 2">
            <a:extLst>
              <a:ext uri="{FF2B5EF4-FFF2-40B4-BE49-F238E27FC236}">
                <a16:creationId xmlns:a16="http://schemas.microsoft.com/office/drawing/2014/main" id="{B880887F-F588-326D-68B5-FA654652DBB8}"/>
              </a:ext>
            </a:extLst>
          </p:cNvPr>
          <p:cNvSpPr>
            <a:spLocks noGrp="1"/>
          </p:cNvSpPr>
          <p:nvPr>
            <p:ph idx="1"/>
          </p:nvPr>
        </p:nvSpPr>
        <p:spPr>
          <a:xfrm>
            <a:off x="4965431" y="2438400"/>
            <a:ext cx="6586489" cy="3785419"/>
          </a:xfrm>
        </p:spPr>
        <p:txBody>
          <a:bodyPr>
            <a:normAutofit/>
          </a:bodyPr>
          <a:lstStyle/>
          <a:p>
            <a:pPr algn="ctr"/>
            <a:r>
              <a:rPr lang="en-US" sz="2400" dirty="0">
                <a:latin typeface="Calibri" panose="020F0502020204030204" pitchFamily="34" charset="0"/>
                <a:cs typeface="Calibri" panose="020F0502020204030204" pitchFamily="34" charset="0"/>
              </a:rPr>
              <a:t>Following the Twin Towers attacks there was a deluge of academic writing on almost every aspect of terrorism other than the historic context.</a:t>
            </a:r>
          </a:p>
          <a:p>
            <a:pPr algn="ctr"/>
            <a:r>
              <a:rPr lang="en-US" sz="2400" dirty="0">
                <a:latin typeface="Calibri" panose="020F0502020204030204" pitchFamily="34" charset="0"/>
                <a:cs typeface="Calibri" panose="020F0502020204030204" pitchFamily="34" charset="0"/>
              </a:rPr>
              <a:t>The message seemed to be clear, this is a new age and a new threat and we can learn nothing from history.</a:t>
            </a:r>
          </a:p>
        </p:txBody>
      </p:sp>
      <p:pic>
        <p:nvPicPr>
          <p:cNvPr id="4" name="Content Placeholder 9">
            <a:extLst>
              <a:ext uri="{FF2B5EF4-FFF2-40B4-BE49-F238E27FC236}">
                <a16:creationId xmlns:a16="http://schemas.microsoft.com/office/drawing/2014/main" id="{DAA7E7F3-7C5C-DEB1-EC11-84AE18FE68D8}"/>
              </a:ext>
            </a:extLst>
          </p:cNvPr>
          <p:cNvPicPr>
            <a:picLocks noChangeAspect="1"/>
          </p:cNvPicPr>
          <p:nvPr/>
        </p:nvPicPr>
        <p:blipFill rotWithShape="1">
          <a:blip r:embed="rId3"/>
          <a:srcRect l="962"/>
          <a:stretch/>
        </p:blipFill>
        <p:spPr>
          <a:xfrm>
            <a:off x="20" y="10"/>
            <a:ext cx="4635571" cy="6857990"/>
          </a:xfrm>
          <a:prstGeom prst="rect">
            <a:avLst/>
          </a:prstGeom>
          <a:effectLst/>
        </p:spPr>
      </p:pic>
    </p:spTree>
    <p:extLst>
      <p:ext uri="{BB962C8B-B14F-4D97-AF65-F5344CB8AC3E}">
        <p14:creationId xmlns:p14="http://schemas.microsoft.com/office/powerpoint/2010/main" val="396894989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06ADA7-C364-379D-5E97-EE8933BFE78E}"/>
              </a:ext>
            </a:extLst>
          </p:cNvPr>
          <p:cNvSpPr>
            <a:spLocks noGrp="1"/>
          </p:cNvSpPr>
          <p:nvPr>
            <p:ph type="title"/>
          </p:nvPr>
        </p:nvSpPr>
        <p:spPr>
          <a:xfrm>
            <a:off x="4670277" y="329184"/>
            <a:ext cx="6878595" cy="1061466"/>
          </a:xfrm>
        </p:spPr>
        <p:txBody>
          <a:bodyPr anchor="ctr">
            <a:normAutofit/>
          </a:bodyPr>
          <a:lstStyle/>
          <a:p>
            <a:r>
              <a:rPr lang="en-US" dirty="0">
                <a:latin typeface="Calibri" panose="020F0502020204030204" pitchFamily="34" charset="0"/>
                <a:cs typeface="Calibri" panose="020F0502020204030204" pitchFamily="34" charset="0"/>
              </a:rPr>
              <a:t>George W. Bush 14</a:t>
            </a:r>
            <a:r>
              <a:rPr lang="en-US" baseline="30000" dirty="0">
                <a:latin typeface="Calibri" panose="020F0502020204030204" pitchFamily="34" charset="0"/>
                <a:cs typeface="Calibri" panose="020F0502020204030204" pitchFamily="34" charset="0"/>
              </a:rPr>
              <a:t>th</a:t>
            </a:r>
            <a:r>
              <a:rPr lang="en-US" dirty="0">
                <a:latin typeface="Calibri" panose="020F0502020204030204" pitchFamily="34" charset="0"/>
                <a:cs typeface="Calibri" panose="020F0502020204030204" pitchFamily="34" charset="0"/>
              </a:rPr>
              <a:t> September 2001</a:t>
            </a:r>
            <a:endParaRPr lang="en-GB" dirty="0">
              <a:latin typeface="Calibri" panose="020F0502020204030204" pitchFamily="34" charset="0"/>
              <a:cs typeface="Calibri" panose="020F0502020204030204" pitchFamily="34" charset="0"/>
            </a:endParaRPr>
          </a:p>
        </p:txBody>
      </p:sp>
      <p:pic>
        <p:nvPicPr>
          <p:cNvPr id="4" name="Content Placeholder 9">
            <a:extLst>
              <a:ext uri="{FF2B5EF4-FFF2-40B4-BE49-F238E27FC236}">
                <a16:creationId xmlns:a16="http://schemas.microsoft.com/office/drawing/2014/main" id="{35D4F591-1D55-5EF2-B857-782DD12E2285}"/>
              </a:ext>
            </a:extLst>
          </p:cNvPr>
          <p:cNvPicPr>
            <a:picLocks noChangeAspect="1"/>
          </p:cNvPicPr>
          <p:nvPr/>
        </p:nvPicPr>
        <p:blipFill rotWithShape="1">
          <a:blip r:embed="rId3"/>
          <a:srcRect l="496"/>
          <a:stretch/>
        </p:blipFill>
        <p:spPr>
          <a:xfrm>
            <a:off x="1" y="10"/>
            <a:ext cx="4657344" cy="6857990"/>
          </a:xfrm>
          <a:custGeom>
            <a:avLst/>
            <a:gdLst/>
            <a:ahLst/>
            <a:cxnLst/>
            <a:rect l="l" t="t" r="r" b="b"/>
            <a:pathLst>
              <a:path w="4657344" h="6858000">
                <a:moveTo>
                  <a:pt x="0" y="0"/>
                </a:moveTo>
                <a:lnTo>
                  <a:pt x="3429755" y="0"/>
                </a:lnTo>
                <a:lnTo>
                  <a:pt x="3526016" y="148742"/>
                </a:lnTo>
                <a:cubicBezTo>
                  <a:pt x="3657740" y="365513"/>
                  <a:pt x="3777402" y="589569"/>
                  <a:pt x="3886489" y="819975"/>
                </a:cubicBezTo>
                <a:cubicBezTo>
                  <a:pt x="3891856" y="833492"/>
                  <a:pt x="3900663" y="845393"/>
                  <a:pt x="3912049" y="854514"/>
                </a:cubicBezTo>
                <a:cubicBezTo>
                  <a:pt x="3897352" y="819849"/>
                  <a:pt x="3883037" y="784928"/>
                  <a:pt x="3868083" y="750263"/>
                </a:cubicBezTo>
                <a:cubicBezTo>
                  <a:pt x="3806989" y="608712"/>
                  <a:pt x="3742478" y="469145"/>
                  <a:pt x="3674155" y="331786"/>
                </a:cubicBezTo>
                <a:lnTo>
                  <a:pt x="3496656" y="0"/>
                </a:lnTo>
                <a:lnTo>
                  <a:pt x="3554371" y="0"/>
                </a:lnTo>
                <a:lnTo>
                  <a:pt x="3661621" y="196614"/>
                </a:lnTo>
                <a:cubicBezTo>
                  <a:pt x="3856899" y="573253"/>
                  <a:pt x="4021071" y="966066"/>
                  <a:pt x="4161279" y="1371196"/>
                </a:cubicBezTo>
                <a:cubicBezTo>
                  <a:pt x="4379525" y="2007265"/>
                  <a:pt x="4530141" y="2664286"/>
                  <a:pt x="4610660" y="3331516"/>
                </a:cubicBezTo>
                <a:cubicBezTo>
                  <a:pt x="4652837" y="3672965"/>
                  <a:pt x="4671625" y="4013908"/>
                  <a:pt x="4645040" y="4357388"/>
                </a:cubicBezTo>
                <a:cubicBezTo>
                  <a:pt x="4613599" y="4758899"/>
                  <a:pt x="4566181" y="5157998"/>
                  <a:pt x="4485789" y="5552906"/>
                </a:cubicBezTo>
                <a:cubicBezTo>
                  <a:pt x="4397121" y="5988893"/>
                  <a:pt x="4276748" y="6414594"/>
                  <a:pt x="4117769" y="6828295"/>
                </a:cubicBezTo>
                <a:lnTo>
                  <a:pt x="4105288" y="6858000"/>
                </a:lnTo>
                <a:lnTo>
                  <a:pt x="4052520" y="6858000"/>
                </a:lnTo>
                <a:lnTo>
                  <a:pt x="4059369" y="6841549"/>
                </a:lnTo>
                <a:cubicBezTo>
                  <a:pt x="4147276" y="6614016"/>
                  <a:pt x="4224193" y="6380817"/>
                  <a:pt x="4291518" y="6142729"/>
                </a:cubicBezTo>
                <a:cubicBezTo>
                  <a:pt x="4350055" y="5935370"/>
                  <a:pt x="4393256" y="5723695"/>
                  <a:pt x="4443357" y="5513923"/>
                </a:cubicBezTo>
                <a:cubicBezTo>
                  <a:pt x="4444541" y="5502788"/>
                  <a:pt x="4445137" y="5491601"/>
                  <a:pt x="4445146" y="5480401"/>
                </a:cubicBezTo>
                <a:cubicBezTo>
                  <a:pt x="4408465" y="5607635"/>
                  <a:pt x="4379196" y="5719759"/>
                  <a:pt x="4344559" y="5830359"/>
                </a:cubicBezTo>
                <a:cubicBezTo>
                  <a:pt x="4254261" y="6118381"/>
                  <a:pt x="4150112" y="6398531"/>
                  <a:pt x="4031702" y="6670527"/>
                </a:cubicBezTo>
                <a:lnTo>
                  <a:pt x="3943824" y="6858000"/>
                </a:lnTo>
                <a:lnTo>
                  <a:pt x="0" y="6858000"/>
                </a:lnTo>
                <a:close/>
              </a:path>
            </a:pathLst>
          </a:custGeom>
        </p:spPr>
      </p:pic>
      <p:sp>
        <p:nvSpPr>
          <p:cNvPr id="3" name="Content Placeholder 2">
            <a:extLst>
              <a:ext uri="{FF2B5EF4-FFF2-40B4-BE49-F238E27FC236}">
                <a16:creationId xmlns:a16="http://schemas.microsoft.com/office/drawing/2014/main" id="{22AF56A4-F03D-7058-AD39-5C5A87B42FE8}"/>
              </a:ext>
            </a:extLst>
          </p:cNvPr>
          <p:cNvSpPr>
            <a:spLocks noGrp="1"/>
          </p:cNvSpPr>
          <p:nvPr>
            <p:ph idx="1"/>
          </p:nvPr>
        </p:nvSpPr>
        <p:spPr>
          <a:xfrm>
            <a:off x="4926227" y="1698807"/>
            <a:ext cx="6878595" cy="3977063"/>
          </a:xfrm>
        </p:spPr>
        <p:txBody>
          <a:bodyPr>
            <a:noAutofit/>
          </a:bodyPr>
          <a:lstStyle/>
          <a:p>
            <a:pPr marL="0" indent="0">
              <a:buNone/>
            </a:pPr>
            <a:r>
              <a:rPr lang="en-GB" dirty="0">
                <a:latin typeface="Calibri" panose="020F0502020204030204" pitchFamily="34" charset="0"/>
                <a:cs typeface="Calibri" panose="020F0502020204030204" pitchFamily="34" charset="0"/>
              </a:rPr>
              <a:t>“Americans do not yet have the distance of history, but our responsibility to history is already clear: to answer these attacks and rid the world of evil. War has been waged against us by stealth and deceit and murder. This nation is peaceful, but fierce when stirred to anger. This conflict was begun on the timing and terms of others; it will end in a way and at an hour of our choosing”.</a:t>
            </a:r>
          </a:p>
          <a:p>
            <a:pPr marL="0" indent="0">
              <a:buNone/>
            </a:pPr>
            <a:endParaRPr lang="en-GB" dirty="0">
              <a:latin typeface="Calibri" panose="020F0502020204030204" pitchFamily="34" charset="0"/>
              <a:cs typeface="Calibri" panose="020F0502020204030204" pitchFamily="34" charset="0"/>
            </a:endParaRPr>
          </a:p>
          <a:p>
            <a:pPr marL="0" indent="0">
              <a:buNone/>
            </a:pPr>
            <a:r>
              <a:rPr lang="en-GB" dirty="0">
                <a:latin typeface="Calibri" panose="020F0502020204030204" pitchFamily="34" charset="0"/>
                <a:cs typeface="Calibri" panose="020F0502020204030204" pitchFamily="34" charset="0"/>
              </a:rPr>
              <a:t>Questions: </a:t>
            </a:r>
          </a:p>
          <a:p>
            <a:pPr lvl="1"/>
            <a:r>
              <a:rPr lang="en-GB" sz="2000" dirty="0">
                <a:latin typeface="Calibri" panose="020F0502020204030204" pitchFamily="34" charset="0"/>
                <a:cs typeface="Calibri" panose="020F0502020204030204" pitchFamily="34" charset="0"/>
              </a:rPr>
              <a:t>From this quote already, what assumptions can we make about the definition of terrorism used here? </a:t>
            </a:r>
          </a:p>
          <a:p>
            <a:pPr lvl="1"/>
            <a:r>
              <a:rPr lang="en-GB" sz="2000" dirty="0">
                <a:latin typeface="Calibri" panose="020F0502020204030204" pitchFamily="34" charset="0"/>
                <a:cs typeface="Calibri" panose="020F0502020204030204" pitchFamily="34" charset="0"/>
              </a:rPr>
              <a:t>What political rhetoric is Bush using, and why?</a:t>
            </a:r>
          </a:p>
        </p:txBody>
      </p:sp>
    </p:spTree>
    <p:extLst>
      <p:ext uri="{BB962C8B-B14F-4D97-AF65-F5344CB8AC3E}">
        <p14:creationId xmlns:p14="http://schemas.microsoft.com/office/powerpoint/2010/main" val="326464626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8DA5E86-D70B-B212-E24A-13D05EC8587C}"/>
              </a:ext>
            </a:extLst>
          </p:cNvPr>
          <p:cNvSpPr>
            <a:spLocks noGrp="1"/>
          </p:cNvSpPr>
          <p:nvPr>
            <p:ph idx="1"/>
          </p:nvPr>
        </p:nvSpPr>
        <p:spPr>
          <a:xfrm>
            <a:off x="4946381" y="590550"/>
            <a:ext cx="6586489" cy="5048250"/>
          </a:xfrm>
        </p:spPr>
        <p:txBody>
          <a:bodyPr>
            <a:noAutofit/>
          </a:bodyPr>
          <a:lstStyle/>
          <a:p>
            <a:r>
              <a:rPr lang="en-US" sz="2200" dirty="0">
                <a:latin typeface="Calibri" panose="020F0502020204030204" pitchFamily="34" charset="0"/>
                <a:cs typeface="Calibri" panose="020F0502020204030204" pitchFamily="34" charset="0"/>
              </a:rPr>
              <a:t>So having discounted any need to pay attention to what might have been learned from history governments embarked upon the continuing Global War on Terrorism (GWOT) committing a series of blunders as they did so and making Al - Qaeda stronger and more popular.</a:t>
            </a:r>
          </a:p>
          <a:p>
            <a:endParaRPr lang="en-GB" sz="2200" dirty="0">
              <a:latin typeface="Calibri" panose="020F0502020204030204" pitchFamily="34" charset="0"/>
              <a:cs typeface="Calibri" panose="020F0502020204030204" pitchFamily="34" charset="0"/>
            </a:endParaRPr>
          </a:p>
          <a:p>
            <a:r>
              <a:rPr lang="en-GB" sz="2200" dirty="0">
                <a:latin typeface="Calibri" panose="020F0502020204030204" pitchFamily="34" charset="0"/>
                <a:cs typeface="Calibri" panose="020F0502020204030204" pitchFamily="34" charset="0"/>
              </a:rPr>
              <a:t>Questions:</a:t>
            </a:r>
          </a:p>
          <a:p>
            <a:pPr lvl="1"/>
            <a:r>
              <a:rPr lang="en-GB" sz="2200" dirty="0">
                <a:latin typeface="Calibri" panose="020F0502020204030204" pitchFamily="34" charset="0"/>
                <a:cs typeface="Calibri" panose="020F0502020204030204" pitchFamily="34" charset="0"/>
              </a:rPr>
              <a:t>How do you feel about “The War on Terror”?</a:t>
            </a:r>
          </a:p>
          <a:p>
            <a:pPr lvl="2"/>
            <a:r>
              <a:rPr lang="en-GB" sz="2200" dirty="0">
                <a:latin typeface="Calibri" panose="020F0502020204030204" pitchFamily="34" charset="0"/>
                <a:cs typeface="Calibri" panose="020F0502020204030204" pitchFamily="34" charset="0"/>
              </a:rPr>
              <a:t>As a Policy?</a:t>
            </a:r>
          </a:p>
          <a:p>
            <a:pPr lvl="2"/>
            <a:r>
              <a:rPr lang="en-GB" sz="2200" dirty="0">
                <a:latin typeface="Calibri" panose="020F0502020204030204" pitchFamily="34" charset="0"/>
                <a:cs typeface="Calibri" panose="020F0502020204030204" pitchFamily="34" charset="0"/>
              </a:rPr>
              <a:t>As a Piece of Political Rhetoric?</a:t>
            </a:r>
          </a:p>
          <a:p>
            <a:pPr lvl="1"/>
            <a:r>
              <a:rPr lang="en-GB" sz="2200" dirty="0">
                <a:latin typeface="Calibri" panose="020F0502020204030204" pitchFamily="34" charset="0"/>
                <a:cs typeface="Calibri" panose="020F0502020204030204" pitchFamily="34" charset="0"/>
              </a:rPr>
              <a:t>What have you seen to suggest that Al-Qaeda become stronger or more popular as a result of the War on Terror?</a:t>
            </a:r>
          </a:p>
        </p:txBody>
      </p:sp>
      <p:pic>
        <p:nvPicPr>
          <p:cNvPr id="4" name="Content Placeholder 9" descr="A large building&#10;&#10;Description automatically generated">
            <a:extLst>
              <a:ext uri="{FF2B5EF4-FFF2-40B4-BE49-F238E27FC236}">
                <a16:creationId xmlns:a16="http://schemas.microsoft.com/office/drawing/2014/main" id="{CD2E842B-FDA7-3E99-D775-FBEA8E816264}"/>
              </a:ext>
            </a:extLst>
          </p:cNvPr>
          <p:cNvPicPr>
            <a:picLocks noChangeAspect="1"/>
          </p:cNvPicPr>
          <p:nvPr/>
        </p:nvPicPr>
        <p:blipFill rotWithShape="1">
          <a:blip r:embed="rId3"/>
          <a:srcRect l="962"/>
          <a:stretch/>
        </p:blipFill>
        <p:spPr>
          <a:xfrm>
            <a:off x="20" y="10"/>
            <a:ext cx="4635571" cy="6857990"/>
          </a:xfrm>
          <a:prstGeom prst="rect">
            <a:avLst/>
          </a:prstGeom>
          <a:effectLst/>
        </p:spPr>
      </p:pic>
    </p:spTree>
    <p:extLst>
      <p:ext uri="{BB962C8B-B14F-4D97-AF65-F5344CB8AC3E}">
        <p14:creationId xmlns:p14="http://schemas.microsoft.com/office/powerpoint/2010/main" val="413303598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E77DD-5A40-2E00-5A89-FACE86D2D8C0}"/>
              </a:ext>
            </a:extLst>
          </p:cNvPr>
          <p:cNvSpPr>
            <a:spLocks noGrp="1"/>
          </p:cNvSpPr>
          <p:nvPr>
            <p:ph type="title"/>
          </p:nvPr>
        </p:nvSpPr>
        <p:spPr>
          <a:xfrm>
            <a:off x="4965431" y="476868"/>
            <a:ext cx="6902720" cy="1009032"/>
          </a:xfrm>
        </p:spPr>
        <p:txBody>
          <a:bodyPr anchor="ctr">
            <a:normAutofit/>
          </a:bodyPr>
          <a:lstStyle/>
          <a:p>
            <a:r>
              <a:rPr lang="en-US" b="1" dirty="0">
                <a:latin typeface="Calibri" panose="020F0502020204030204" pitchFamily="34" charset="0"/>
                <a:cs typeface="Calibri" panose="020F0502020204030204" pitchFamily="34" charset="0"/>
              </a:rPr>
              <a:t>Modern History Examples of Terrorism </a:t>
            </a:r>
            <a:endParaRPr lang="en-GB" b="1" dirty="0">
              <a:latin typeface="Calibri" panose="020F0502020204030204" pitchFamily="34" charset="0"/>
              <a:cs typeface="Calibri" panose="020F0502020204030204" pitchFamily="34" charset="0"/>
            </a:endParaRPr>
          </a:p>
        </p:txBody>
      </p:sp>
      <p:pic>
        <p:nvPicPr>
          <p:cNvPr id="4" name="Content Placeholder 9">
            <a:extLst>
              <a:ext uri="{FF2B5EF4-FFF2-40B4-BE49-F238E27FC236}">
                <a16:creationId xmlns:a16="http://schemas.microsoft.com/office/drawing/2014/main" id="{DAA7E7F3-7C5C-DEB1-EC11-84AE18FE68D8}"/>
              </a:ext>
            </a:extLst>
          </p:cNvPr>
          <p:cNvPicPr>
            <a:picLocks noChangeAspect="1"/>
          </p:cNvPicPr>
          <p:nvPr/>
        </p:nvPicPr>
        <p:blipFill rotWithShape="1">
          <a:blip r:embed="rId3"/>
          <a:srcRect l="962"/>
          <a:stretch/>
        </p:blipFill>
        <p:spPr>
          <a:xfrm>
            <a:off x="1254014" y="460569"/>
            <a:ext cx="2533104" cy="3747544"/>
          </a:xfrm>
          <a:prstGeom prst="rect">
            <a:avLst/>
          </a:prstGeom>
          <a:effectLst/>
        </p:spPr>
      </p:pic>
      <p:pic>
        <p:nvPicPr>
          <p:cNvPr id="6146" name="Picture 2" descr="Hotel Mumbai: The stories of the real-life terror attack survivors | Ents &amp;  Arts News | Sky News">
            <a:extLst>
              <a:ext uri="{FF2B5EF4-FFF2-40B4-BE49-F238E27FC236}">
                <a16:creationId xmlns:a16="http://schemas.microsoft.com/office/drawing/2014/main" id="{5399FC44-65C5-2881-B197-30EA8776773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0180" y="1716047"/>
            <a:ext cx="2633151" cy="1855663"/>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Boston Marathon bombing of 2013 | Facts, Date, Victims, Map, &amp; Suspects |  Britannica">
            <a:extLst>
              <a:ext uri="{FF2B5EF4-FFF2-40B4-BE49-F238E27FC236}">
                <a16:creationId xmlns:a16="http://schemas.microsoft.com/office/drawing/2014/main" id="{D249C7D1-7122-E230-D02C-0155D567D2C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227846" y="1790389"/>
            <a:ext cx="3085542" cy="1818492"/>
          </a:xfrm>
          <a:prstGeom prst="rect">
            <a:avLst/>
          </a:prstGeom>
          <a:noFill/>
          <a:extLst>
            <a:ext uri="{909E8E84-426E-40DD-AFC4-6F175D3DCCD1}">
              <a14:hiddenFill xmlns:a14="http://schemas.microsoft.com/office/drawing/2010/main">
                <a:solidFill>
                  <a:srgbClr val="FFFFFF"/>
                </a:solidFill>
              </a14:hiddenFill>
            </a:ext>
          </a:extLst>
        </p:spPr>
      </p:pic>
      <p:pic>
        <p:nvPicPr>
          <p:cNvPr id="6152" name="Picture 8" descr="The Slaughter in Paris: Motives and Implications | INSS">
            <a:extLst>
              <a:ext uri="{FF2B5EF4-FFF2-40B4-BE49-F238E27FC236}">
                <a16:creationId xmlns:a16="http://schemas.microsoft.com/office/drawing/2014/main" id="{EA5E0B86-0BF5-68A3-EEBC-92736F90CAD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30181" y="4214121"/>
            <a:ext cx="2633151" cy="1860550"/>
          </a:xfrm>
          <a:prstGeom prst="rect">
            <a:avLst/>
          </a:prstGeom>
          <a:noFill/>
          <a:extLst>
            <a:ext uri="{909E8E84-426E-40DD-AFC4-6F175D3DCCD1}">
              <a14:hiddenFill xmlns:a14="http://schemas.microsoft.com/office/drawing/2010/main">
                <a:solidFill>
                  <a:srgbClr val="FFFFFF"/>
                </a:solidFill>
              </a14:hiddenFill>
            </a:ext>
          </a:extLst>
        </p:spPr>
      </p:pic>
      <p:pic>
        <p:nvPicPr>
          <p:cNvPr id="6154" name="Picture 10" descr="Brussels explosions: What we know about airport and metro attacks - BBC News">
            <a:extLst>
              <a:ext uri="{FF2B5EF4-FFF2-40B4-BE49-F238E27FC236}">
                <a16:creationId xmlns:a16="http://schemas.microsoft.com/office/drawing/2014/main" id="{8CA1B526-06C8-B08C-0C55-AA3943D9750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197380" y="4268019"/>
            <a:ext cx="3116008" cy="1752754"/>
          </a:xfrm>
          <a:prstGeom prst="rect">
            <a:avLst/>
          </a:prstGeom>
          <a:noFill/>
          <a:extLst>
            <a:ext uri="{909E8E84-426E-40DD-AFC4-6F175D3DCCD1}">
              <a14:hiddenFill xmlns:a14="http://schemas.microsoft.com/office/drawing/2010/main">
                <a:solidFill>
                  <a:srgbClr val="FFFFFF"/>
                </a:solidFill>
              </a14:hiddenFill>
            </a:ext>
          </a:extLst>
        </p:spPr>
      </p:pic>
      <p:pic>
        <p:nvPicPr>
          <p:cNvPr id="6156" name="Picture 12" descr="What we know about the Manchester attack | CNN">
            <a:extLst>
              <a:ext uri="{FF2B5EF4-FFF2-40B4-BE49-F238E27FC236}">
                <a16:creationId xmlns:a16="http://schemas.microsoft.com/office/drawing/2014/main" id="{4DB15580-4BF0-00CB-FD97-53243757D969}"/>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01614" y="4498421"/>
            <a:ext cx="2930679" cy="19537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7495548"/>
      </p:ext>
    </p:extLst>
  </p:cSld>
  <p:clrMapOvr>
    <a:masterClrMapping/>
  </p:clrMapOvr>
</p:sld>
</file>

<file path=ppt/theme/theme1.xml><?xml version="1.0" encoding="utf-8"?>
<a:theme xmlns:a="http://schemas.openxmlformats.org/drawingml/2006/main" name="AdornVTI">
  <a:themeElements>
    <a:clrScheme name="AnalogousFromDarkSeedLeftStep">
      <a:dk1>
        <a:srgbClr val="000000"/>
      </a:dk1>
      <a:lt1>
        <a:srgbClr val="FFFFFF"/>
      </a:lt1>
      <a:dk2>
        <a:srgbClr val="1C2031"/>
      </a:dk2>
      <a:lt2>
        <a:srgbClr val="F0F3F1"/>
      </a:lt2>
      <a:accent1>
        <a:srgbClr val="D040B9"/>
      </a:accent1>
      <a:accent2>
        <a:srgbClr val="9A2EBE"/>
      </a:accent2>
      <a:accent3>
        <a:srgbClr val="6F40D0"/>
      </a:accent3>
      <a:accent4>
        <a:srgbClr val="3440C0"/>
      </a:accent4>
      <a:accent5>
        <a:srgbClr val="4088D0"/>
      </a:accent5>
      <a:accent6>
        <a:srgbClr val="2EB3BE"/>
      </a:accent6>
      <a:hlink>
        <a:srgbClr val="3F6ABF"/>
      </a:hlink>
      <a:folHlink>
        <a:srgbClr val="7F7F7F"/>
      </a:folHlink>
    </a:clrScheme>
    <a:fontScheme name="Bembo">
      <a:majorFont>
        <a:latin typeface="Bembo"/>
        <a:ea typeface=""/>
        <a:cs typeface=""/>
      </a:majorFont>
      <a:minorFont>
        <a:latin typeface="Bemb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dornVTI" id="{497E3FA9-5A27-4D12-9D04-917BEF3D1303}" vid="{34192A01-61CA-4566-9818-841C607496F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1644</TotalTime>
  <Words>6786</Words>
  <Application>Microsoft Macintosh PowerPoint</Application>
  <PresentationFormat>Widescreen</PresentationFormat>
  <Paragraphs>404</Paragraphs>
  <Slides>24</Slides>
  <Notes>24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24</vt:i4>
      </vt:variant>
    </vt:vector>
  </HeadingPairs>
  <TitlesOfParts>
    <vt:vector size="29" baseType="lpstr">
      <vt:lpstr>Arial</vt:lpstr>
      <vt:lpstr>Bembo</vt:lpstr>
      <vt:lpstr>Calibri</vt:lpstr>
      <vt:lpstr>Söhne</vt:lpstr>
      <vt:lpstr>AdornVTI</vt:lpstr>
      <vt:lpstr>Terrorism – A Historical Context</vt:lpstr>
      <vt:lpstr>Terrorism – A Historical Context</vt:lpstr>
      <vt:lpstr>Terrorism – A Brief History</vt:lpstr>
      <vt:lpstr>Sicarii – Ancient History</vt:lpstr>
      <vt:lpstr>Sicarii</vt:lpstr>
      <vt:lpstr>Sicarii</vt:lpstr>
      <vt:lpstr>PowerPoint Presentation</vt:lpstr>
      <vt:lpstr>PowerPoint Presentation</vt:lpstr>
      <vt:lpstr>PowerPoint Presentation</vt:lpstr>
      <vt:lpstr>Sicarii</vt:lpstr>
      <vt:lpstr>PowerPoint Presentation</vt:lpstr>
      <vt:lpstr>Class Task</vt:lpstr>
      <vt:lpstr>“Party of the Narodnaya Volya”  “The Will of the People”</vt:lpstr>
      <vt:lpstr>PowerPoint Presentation</vt:lpstr>
      <vt:lpstr>PowerPoint Presentation</vt:lpstr>
      <vt:lpstr>PowerPoint Presentation</vt:lpstr>
      <vt:lpstr>PowerPoint Presentation</vt:lpstr>
      <vt:lpstr>PowerPoint Presentation</vt:lpstr>
      <vt:lpstr>Class Task</vt:lpstr>
      <vt:lpstr>Historical Examples of Terror</vt:lpstr>
      <vt:lpstr>Modern History Examples of Terrorism </vt:lpstr>
      <vt:lpstr>George W. Bush 14th September 2001</vt:lpstr>
      <vt:lpstr>PowerPoint Presentation</vt:lpstr>
      <vt:lpstr>Modern History Examples of Terrorism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Contemporary Terrorism </dc:title>
  <dc:creator>Sarah Jones (IMH)</dc:creator>
  <cp:lastModifiedBy>Sarah Jones (IMH)</cp:lastModifiedBy>
  <cp:revision>62</cp:revision>
  <dcterms:created xsi:type="dcterms:W3CDTF">2023-08-16T18:24:07Z</dcterms:created>
  <dcterms:modified xsi:type="dcterms:W3CDTF">2023-09-12T13:33:17Z</dcterms:modified>
</cp:coreProperties>
</file>