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42"/>
  </p:notesMasterIdLst>
  <p:sldIdLst>
    <p:sldId id="256" r:id="rId6"/>
    <p:sldId id="257" r:id="rId7"/>
    <p:sldId id="259" r:id="rId8"/>
    <p:sldId id="260" r:id="rId9"/>
    <p:sldId id="258" r:id="rId10"/>
    <p:sldId id="269" r:id="rId11"/>
    <p:sldId id="270" r:id="rId12"/>
    <p:sldId id="268" r:id="rId13"/>
    <p:sldId id="271" r:id="rId14"/>
    <p:sldId id="272" r:id="rId15"/>
    <p:sldId id="273" r:id="rId16"/>
    <p:sldId id="274" r:id="rId17"/>
    <p:sldId id="275" r:id="rId18"/>
    <p:sldId id="276" r:id="rId19"/>
    <p:sldId id="277" r:id="rId20"/>
    <p:sldId id="278" r:id="rId21"/>
    <p:sldId id="279" r:id="rId22"/>
    <p:sldId id="280" r:id="rId23"/>
    <p:sldId id="294" r:id="rId24"/>
    <p:sldId id="281" r:id="rId25"/>
    <p:sldId id="282" r:id="rId26"/>
    <p:sldId id="283" r:id="rId27"/>
    <p:sldId id="284" r:id="rId28"/>
    <p:sldId id="293" r:id="rId29"/>
    <p:sldId id="285" r:id="rId30"/>
    <p:sldId id="286" r:id="rId31"/>
    <p:sldId id="287" r:id="rId32"/>
    <p:sldId id="289" r:id="rId33"/>
    <p:sldId id="295" r:id="rId34"/>
    <p:sldId id="288" r:id="rId35"/>
    <p:sldId id="290" r:id="rId36"/>
    <p:sldId id="297" r:id="rId37"/>
    <p:sldId id="296" r:id="rId38"/>
    <p:sldId id="298" r:id="rId39"/>
    <p:sldId id="291" r:id="rId40"/>
    <p:sldId id="292"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4A28A4-C556-493C-B9D2-337DA30CEA5C}" v="5" dt="2026-09-18T11:31:48.426"/>
    <p1510:client id="{E9AB4A9D-6FB6-4FFC-B96E-FE9F5021E1BB}" v="53" dt="2026-09-17T22:31:32.7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91206" autoAdjust="0"/>
  </p:normalViewPr>
  <p:slideViewPr>
    <p:cSldViewPr snapToGrid="0" snapToObjects="1">
      <p:cViewPr varScale="1">
        <p:scale>
          <a:sx n="85" d="100"/>
          <a:sy n="85" d="100"/>
        </p:scale>
        <p:origin x="271"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undo custSel addSld delSld modSld sldOrd">
      <pc:chgData name="Jenifer Prince Devaraj" userId="c3fb109c-09d1-42a6-93f4-69472d709861" providerId="ADAL" clId="{09A26AFE-3578-4143-B1B0-81DF391638B0}" dt="2026-09-18T11:43:24.103" v="574" actId="47"/>
      <pc:docMkLst>
        <pc:docMk/>
      </pc:docMkLst>
      <pc:sldChg chg="modSp mod">
        <pc:chgData name="Jenifer Prince Devaraj" userId="c3fb109c-09d1-42a6-93f4-69472d709861" providerId="ADAL" clId="{09A26AFE-3578-4143-B1B0-81DF391638B0}" dt="2026-09-18T11:43:17.152" v="572" actId="20577"/>
        <pc:sldMkLst>
          <pc:docMk/>
          <pc:sldMk cId="3053837800" sldId="256"/>
        </pc:sldMkLst>
        <pc:spChg chg="mod">
          <ac:chgData name="Jenifer Prince Devaraj" userId="c3fb109c-09d1-42a6-93f4-69472d709861" providerId="ADAL" clId="{09A26AFE-3578-4143-B1B0-81DF391638B0}" dt="2026-09-18T11:43:17.152" v="572" actId="20577"/>
          <ac:spMkLst>
            <pc:docMk/>
            <pc:sldMk cId="3053837800" sldId="256"/>
            <ac:spMk id="13" creationId="{19E03F21-1286-831C-1D14-91DF342A153D}"/>
          </ac:spMkLst>
        </pc:spChg>
      </pc:sldChg>
      <pc:sldChg chg="modSp mod modNotesTx">
        <pc:chgData name="Jenifer Prince Devaraj" userId="c3fb109c-09d1-42a6-93f4-69472d709861" providerId="ADAL" clId="{09A26AFE-3578-4143-B1B0-81DF391638B0}" dt="2026-09-17T20:54:35.337" v="16" actId="6549"/>
        <pc:sldMkLst>
          <pc:docMk/>
          <pc:sldMk cId="20778870" sldId="257"/>
        </pc:sldMkLst>
        <pc:spChg chg="mod">
          <ac:chgData name="Jenifer Prince Devaraj" userId="c3fb109c-09d1-42a6-93f4-69472d709861" providerId="ADAL" clId="{09A26AFE-3578-4143-B1B0-81DF391638B0}" dt="2026-09-17T20:54:20.288" v="15" actId="20577"/>
          <ac:spMkLst>
            <pc:docMk/>
            <pc:sldMk cId="20778870" sldId="257"/>
            <ac:spMk id="6" creationId="{04F20969-30CD-449E-9FC6-B4D64D23B74B}"/>
          </ac:spMkLst>
        </pc:spChg>
      </pc:sldChg>
      <pc:sldChg chg="modSp mod ord modNotesTx">
        <pc:chgData name="Jenifer Prince Devaraj" userId="c3fb109c-09d1-42a6-93f4-69472d709861" providerId="ADAL" clId="{09A26AFE-3578-4143-B1B0-81DF391638B0}" dt="2026-09-17T21:00:13.358" v="29" actId="20577"/>
        <pc:sldMkLst>
          <pc:docMk/>
          <pc:sldMk cId="1639757997" sldId="258"/>
        </pc:sldMkLst>
        <pc:spChg chg="mod">
          <ac:chgData name="Jenifer Prince Devaraj" userId="c3fb109c-09d1-42a6-93f4-69472d709861" providerId="ADAL" clId="{09A26AFE-3578-4143-B1B0-81DF391638B0}" dt="2026-09-17T21:00:13.358" v="29" actId="20577"/>
          <ac:spMkLst>
            <pc:docMk/>
            <pc:sldMk cId="1639757997" sldId="258"/>
            <ac:spMk id="6" creationId="{B3131D81-0710-44C9-81CF-30D259C7602C}"/>
          </ac:spMkLst>
        </pc:spChg>
        <pc:spChg chg="mod">
          <ac:chgData name="Jenifer Prince Devaraj" userId="c3fb109c-09d1-42a6-93f4-69472d709861" providerId="ADAL" clId="{09A26AFE-3578-4143-B1B0-81DF391638B0}" dt="2026-09-17T20:52:36.983" v="3"/>
          <ac:spMkLst>
            <pc:docMk/>
            <pc:sldMk cId="1639757997" sldId="258"/>
            <ac:spMk id="8" creationId="{C3DC7D42-EAFA-4543-BDAC-EFAC64887B79}"/>
          </ac:spMkLst>
        </pc:spChg>
      </pc:sldChg>
      <pc:sldChg chg="modSp add del mod">
        <pc:chgData name="Jenifer Prince Devaraj" userId="c3fb109c-09d1-42a6-93f4-69472d709861" providerId="ADAL" clId="{09A26AFE-3578-4143-B1B0-81DF391638B0}" dt="2026-09-18T11:43:23.308" v="573" actId="47"/>
        <pc:sldMkLst>
          <pc:docMk/>
          <pc:sldMk cId="1750546946" sldId="266"/>
        </pc:sldMkLst>
        <pc:spChg chg="mod">
          <ac:chgData name="Jenifer Prince Devaraj" userId="c3fb109c-09d1-42a6-93f4-69472d709861" providerId="ADAL" clId="{09A26AFE-3578-4143-B1B0-81DF391638B0}" dt="2026-09-17T23:49:07.485" v="330" actId="20577"/>
          <ac:spMkLst>
            <pc:docMk/>
            <pc:sldMk cId="1750546946" sldId="266"/>
            <ac:spMk id="7" creationId="{D61437B0-EC30-4CA3-BAC3-53C2A6F86D3A}"/>
          </ac:spMkLst>
        </pc:spChg>
      </pc:sldChg>
      <pc:sldChg chg="modSp add del mod">
        <pc:chgData name="Jenifer Prince Devaraj" userId="c3fb109c-09d1-42a6-93f4-69472d709861" providerId="ADAL" clId="{09A26AFE-3578-4143-B1B0-81DF391638B0}" dt="2026-09-18T11:43:24.103" v="574" actId="47"/>
        <pc:sldMkLst>
          <pc:docMk/>
          <pc:sldMk cId="1820458204" sldId="267"/>
        </pc:sldMkLst>
        <pc:spChg chg="mod">
          <ac:chgData name="Jenifer Prince Devaraj" userId="c3fb109c-09d1-42a6-93f4-69472d709861" providerId="ADAL" clId="{09A26AFE-3578-4143-B1B0-81DF391638B0}" dt="2026-09-17T23:49:18.032" v="334" actId="20577"/>
          <ac:spMkLst>
            <pc:docMk/>
            <pc:sldMk cId="1820458204" sldId="267"/>
            <ac:spMk id="7" creationId="{1B79AD4F-B2F3-4EDF-B7AC-79E09CAF6B05}"/>
          </ac:spMkLst>
        </pc:spChg>
      </pc:sldChg>
      <pc:sldChg chg="modSp mod">
        <pc:chgData name="Jenifer Prince Devaraj" userId="c3fb109c-09d1-42a6-93f4-69472d709861" providerId="ADAL" clId="{09A26AFE-3578-4143-B1B0-81DF391638B0}" dt="2026-09-18T11:06:15.711" v="359" actId="1076"/>
        <pc:sldMkLst>
          <pc:docMk/>
          <pc:sldMk cId="778032980" sldId="268"/>
        </pc:sldMkLst>
        <pc:spChg chg="mod">
          <ac:chgData name="Jenifer Prince Devaraj" userId="c3fb109c-09d1-42a6-93f4-69472d709861" providerId="ADAL" clId="{09A26AFE-3578-4143-B1B0-81DF391638B0}" dt="2026-09-18T11:06:15.711" v="359" actId="1076"/>
          <ac:spMkLst>
            <pc:docMk/>
            <pc:sldMk cId="778032980" sldId="268"/>
            <ac:spMk id="7" creationId="{25CCAB6B-32C8-4828-B589-942A69558645}"/>
          </ac:spMkLst>
        </pc:spChg>
      </pc:sldChg>
      <pc:sldChg chg="ord">
        <pc:chgData name="Jenifer Prince Devaraj" userId="c3fb109c-09d1-42a6-93f4-69472d709861" providerId="ADAL" clId="{09A26AFE-3578-4143-B1B0-81DF391638B0}" dt="2026-09-17T20:59:47.751" v="22"/>
        <pc:sldMkLst>
          <pc:docMk/>
          <pc:sldMk cId="1175638793" sldId="269"/>
        </pc:sldMkLst>
      </pc:sldChg>
      <pc:sldChg chg="ord">
        <pc:chgData name="Jenifer Prince Devaraj" userId="c3fb109c-09d1-42a6-93f4-69472d709861" providerId="ADAL" clId="{09A26AFE-3578-4143-B1B0-81DF391638B0}" dt="2026-09-17T21:02:56.258" v="33"/>
        <pc:sldMkLst>
          <pc:docMk/>
          <pc:sldMk cId="283818737" sldId="270"/>
        </pc:sldMkLst>
      </pc:sldChg>
      <pc:sldChg chg="modNotesTx">
        <pc:chgData name="Jenifer Prince Devaraj" userId="c3fb109c-09d1-42a6-93f4-69472d709861" providerId="ADAL" clId="{09A26AFE-3578-4143-B1B0-81DF391638B0}" dt="2026-09-17T21:07:59.525" v="65" actId="12"/>
        <pc:sldMkLst>
          <pc:docMk/>
          <pc:sldMk cId="529483410" sldId="271"/>
        </pc:sldMkLst>
      </pc:sldChg>
      <pc:sldChg chg="modSp mod modAnim modNotesTx">
        <pc:chgData name="Jenifer Prince Devaraj" userId="c3fb109c-09d1-42a6-93f4-69472d709861" providerId="ADAL" clId="{09A26AFE-3578-4143-B1B0-81DF391638B0}" dt="2026-09-17T21:12:34.039" v="72" actId="12"/>
        <pc:sldMkLst>
          <pc:docMk/>
          <pc:sldMk cId="512608291" sldId="272"/>
        </pc:sldMkLst>
        <pc:spChg chg="mod">
          <ac:chgData name="Jenifer Prince Devaraj" userId="c3fb109c-09d1-42a6-93f4-69472d709861" providerId="ADAL" clId="{09A26AFE-3578-4143-B1B0-81DF391638B0}" dt="2026-09-17T21:09:55.982" v="66" actId="1076"/>
          <ac:spMkLst>
            <pc:docMk/>
            <pc:sldMk cId="512608291" sldId="272"/>
            <ac:spMk id="10" creationId="{EA5928E4-10F6-4DC3-81AE-B9EA8D55F6E6}"/>
          </ac:spMkLst>
        </pc:spChg>
        <pc:spChg chg="mod">
          <ac:chgData name="Jenifer Prince Devaraj" userId="c3fb109c-09d1-42a6-93f4-69472d709861" providerId="ADAL" clId="{09A26AFE-3578-4143-B1B0-81DF391638B0}" dt="2026-09-17T21:10:02.482" v="67" actId="1076"/>
          <ac:spMkLst>
            <pc:docMk/>
            <pc:sldMk cId="512608291" sldId="272"/>
            <ac:spMk id="11" creationId="{ED71048E-E56C-4276-AFBA-8F15A334296F}"/>
          </ac:spMkLst>
        </pc:spChg>
      </pc:sldChg>
      <pc:sldChg chg="modSp mod modNotesTx">
        <pc:chgData name="Jenifer Prince Devaraj" userId="c3fb109c-09d1-42a6-93f4-69472d709861" providerId="ADAL" clId="{09A26AFE-3578-4143-B1B0-81DF391638B0}" dt="2026-09-17T21:47:37.875" v="159" actId="113"/>
        <pc:sldMkLst>
          <pc:docMk/>
          <pc:sldMk cId="623942972" sldId="276"/>
        </pc:sldMkLst>
        <pc:spChg chg="mod">
          <ac:chgData name="Jenifer Prince Devaraj" userId="c3fb109c-09d1-42a6-93f4-69472d709861" providerId="ADAL" clId="{09A26AFE-3578-4143-B1B0-81DF391638B0}" dt="2026-09-17T21:45:20.731" v="104" actId="20577"/>
          <ac:spMkLst>
            <pc:docMk/>
            <pc:sldMk cId="623942972" sldId="276"/>
            <ac:spMk id="7" creationId="{FDEBBE90-357C-469B-98F5-63A5D7C1BA5D}"/>
          </ac:spMkLst>
        </pc:spChg>
      </pc:sldChg>
      <pc:sldChg chg="addSp delSp modSp mod modNotesTx">
        <pc:chgData name="Jenifer Prince Devaraj" userId="c3fb109c-09d1-42a6-93f4-69472d709861" providerId="ADAL" clId="{09A26AFE-3578-4143-B1B0-81DF391638B0}" dt="2026-09-17T21:40:34.678" v="85" actId="20577"/>
        <pc:sldMkLst>
          <pc:docMk/>
          <pc:sldMk cId="1641619674" sldId="277"/>
        </pc:sldMkLst>
        <pc:spChg chg="add del mod">
          <ac:chgData name="Jenifer Prince Devaraj" userId="c3fb109c-09d1-42a6-93f4-69472d709861" providerId="ADAL" clId="{09A26AFE-3578-4143-B1B0-81DF391638B0}" dt="2026-09-17T21:36:37.210" v="80" actId="20577"/>
          <ac:spMkLst>
            <pc:docMk/>
            <pc:sldMk cId="1641619674" sldId="277"/>
            <ac:spMk id="6" creationId="{55DE1859-C8FD-49B0-A994-C559468B5FF1}"/>
          </ac:spMkLst>
        </pc:spChg>
        <pc:spChg chg="mod">
          <ac:chgData name="Jenifer Prince Devaraj" userId="c3fb109c-09d1-42a6-93f4-69472d709861" providerId="ADAL" clId="{09A26AFE-3578-4143-B1B0-81DF391638B0}" dt="2026-09-17T21:36:35.310" v="78" actId="1076"/>
          <ac:spMkLst>
            <pc:docMk/>
            <pc:sldMk cId="1641619674" sldId="277"/>
            <ac:spMk id="7" creationId="{1BCC16EF-FB2A-405A-9E5B-0318A86F29B3}"/>
          </ac:spMkLst>
        </pc:spChg>
      </pc:sldChg>
      <pc:sldChg chg="delSp modSp mod">
        <pc:chgData name="Jenifer Prince Devaraj" userId="c3fb109c-09d1-42a6-93f4-69472d709861" providerId="ADAL" clId="{09A26AFE-3578-4143-B1B0-81DF391638B0}" dt="2026-09-17T22:29:54.973" v="259" actId="478"/>
        <pc:sldMkLst>
          <pc:docMk/>
          <pc:sldMk cId="320427147" sldId="283"/>
        </pc:sldMkLst>
        <pc:spChg chg="del">
          <ac:chgData name="Jenifer Prince Devaraj" userId="c3fb109c-09d1-42a6-93f4-69472d709861" providerId="ADAL" clId="{09A26AFE-3578-4143-B1B0-81DF391638B0}" dt="2026-09-17T22:29:54.973" v="259" actId="478"/>
          <ac:spMkLst>
            <pc:docMk/>
            <pc:sldMk cId="320427147" sldId="283"/>
            <ac:spMk id="7" creationId="{F1CBE1E4-0C75-408B-8B0C-76D17D3232DA}"/>
          </ac:spMkLst>
        </pc:spChg>
        <pc:spChg chg="mod">
          <ac:chgData name="Jenifer Prince Devaraj" userId="c3fb109c-09d1-42a6-93f4-69472d709861" providerId="ADAL" clId="{09A26AFE-3578-4143-B1B0-81DF391638B0}" dt="2026-09-17T21:56:27.242" v="163" actId="20577"/>
          <ac:spMkLst>
            <pc:docMk/>
            <pc:sldMk cId="320427147" sldId="283"/>
            <ac:spMk id="8" creationId="{9D8D0FB2-1422-420C-80C2-45E7851859A4}"/>
          </ac:spMkLst>
        </pc:spChg>
      </pc:sldChg>
      <pc:sldChg chg="addSp delSp modSp mod">
        <pc:chgData name="Jenifer Prince Devaraj" userId="c3fb109c-09d1-42a6-93f4-69472d709861" providerId="ADAL" clId="{09A26AFE-3578-4143-B1B0-81DF391638B0}" dt="2026-09-17T22:26:34.944" v="235" actId="1076"/>
        <pc:sldMkLst>
          <pc:docMk/>
          <pc:sldMk cId="1216991124" sldId="284"/>
        </pc:sldMkLst>
        <pc:graphicFrameChg chg="del">
          <ac:chgData name="Jenifer Prince Devaraj" userId="c3fb109c-09d1-42a6-93f4-69472d709861" providerId="ADAL" clId="{09A26AFE-3578-4143-B1B0-81DF391638B0}" dt="2026-09-17T22:26:20.138" v="231" actId="478"/>
          <ac:graphicFrameMkLst>
            <pc:docMk/>
            <pc:sldMk cId="1216991124" sldId="284"/>
            <ac:graphicFrameMk id="13" creationId="{00000000-0000-0000-0000-000000000000}"/>
          </ac:graphicFrameMkLst>
        </pc:graphicFrameChg>
        <pc:picChg chg="add mod">
          <ac:chgData name="Jenifer Prince Devaraj" userId="c3fb109c-09d1-42a6-93f4-69472d709861" providerId="ADAL" clId="{09A26AFE-3578-4143-B1B0-81DF391638B0}" dt="2026-09-17T22:26:34.944" v="235" actId="1076"/>
          <ac:picMkLst>
            <pc:docMk/>
            <pc:sldMk cId="1216991124" sldId="284"/>
            <ac:picMk id="6" creationId="{A3ADBCBC-CC80-205C-00D7-DA918AF1E5DD}"/>
          </ac:picMkLst>
        </pc:picChg>
      </pc:sldChg>
      <pc:sldChg chg="modSp mod modNotesTx">
        <pc:chgData name="Jenifer Prince Devaraj" userId="c3fb109c-09d1-42a6-93f4-69472d709861" providerId="ADAL" clId="{09A26AFE-3578-4143-B1B0-81DF391638B0}" dt="2026-09-17T22:31:32.737" v="284"/>
        <pc:sldMkLst>
          <pc:docMk/>
          <pc:sldMk cId="243412650" sldId="285"/>
        </pc:sldMkLst>
        <pc:spChg chg="mod">
          <ac:chgData name="Jenifer Prince Devaraj" userId="c3fb109c-09d1-42a6-93f4-69472d709861" providerId="ADAL" clId="{09A26AFE-3578-4143-B1B0-81DF391638B0}" dt="2026-09-17T22:30:59.580" v="271"/>
          <ac:spMkLst>
            <pc:docMk/>
            <pc:sldMk cId="243412650" sldId="285"/>
            <ac:spMk id="7" creationId="{9226CD83-7F3E-478C-8EED-C959F947BE74}"/>
          </ac:spMkLst>
        </pc:spChg>
        <pc:spChg chg="mod">
          <ac:chgData name="Jenifer Prince Devaraj" userId="c3fb109c-09d1-42a6-93f4-69472d709861" providerId="ADAL" clId="{09A26AFE-3578-4143-B1B0-81DF391638B0}" dt="2026-09-17T22:31:32.737" v="284"/>
          <ac:spMkLst>
            <pc:docMk/>
            <pc:sldMk cId="243412650" sldId="285"/>
            <ac:spMk id="8" creationId="{A82D1D99-6F11-4D01-814C-84E5159C7358}"/>
          </ac:spMkLst>
        </pc:spChg>
      </pc:sldChg>
      <pc:sldChg chg="modSp mod">
        <pc:chgData name="Jenifer Prince Devaraj" userId="c3fb109c-09d1-42a6-93f4-69472d709861" providerId="ADAL" clId="{09A26AFE-3578-4143-B1B0-81DF391638B0}" dt="2026-09-17T22:34:05.111" v="316" actId="12"/>
        <pc:sldMkLst>
          <pc:docMk/>
          <pc:sldMk cId="1699304773" sldId="286"/>
        </pc:sldMkLst>
        <pc:spChg chg="mod">
          <ac:chgData name="Jenifer Prince Devaraj" userId="c3fb109c-09d1-42a6-93f4-69472d709861" providerId="ADAL" clId="{09A26AFE-3578-4143-B1B0-81DF391638B0}" dt="2026-09-17T22:34:05.111" v="316" actId="12"/>
          <ac:spMkLst>
            <pc:docMk/>
            <pc:sldMk cId="1699304773" sldId="286"/>
            <ac:spMk id="6" creationId="{91E2E264-9BBC-4D9E-A820-44F6D7389462}"/>
          </ac:spMkLst>
        </pc:spChg>
      </pc:sldChg>
      <pc:sldChg chg="modSp mod modNotesTx">
        <pc:chgData name="Jenifer Prince Devaraj" userId="c3fb109c-09d1-42a6-93f4-69472d709861" providerId="ADAL" clId="{09A26AFE-3578-4143-B1B0-81DF391638B0}" dt="2026-09-17T22:34:04.322" v="315" actId="12"/>
        <pc:sldMkLst>
          <pc:docMk/>
          <pc:sldMk cId="901255100" sldId="287"/>
        </pc:sldMkLst>
        <pc:spChg chg="mod">
          <ac:chgData name="Jenifer Prince Devaraj" userId="c3fb109c-09d1-42a6-93f4-69472d709861" providerId="ADAL" clId="{09A26AFE-3578-4143-B1B0-81DF391638B0}" dt="2026-09-17T22:34:04.322" v="315" actId="12"/>
          <ac:spMkLst>
            <pc:docMk/>
            <pc:sldMk cId="901255100" sldId="287"/>
            <ac:spMk id="6" creationId="{00DA10CF-03C0-4D88-9726-594DC7B84E4A}"/>
          </ac:spMkLst>
        </pc:spChg>
      </pc:sldChg>
      <pc:sldChg chg="modSp mod">
        <pc:chgData name="Jenifer Prince Devaraj" userId="c3fb109c-09d1-42a6-93f4-69472d709861" providerId="ADAL" clId="{09A26AFE-3578-4143-B1B0-81DF391638B0}" dt="2026-09-17T22:35:37.576" v="326" actId="113"/>
        <pc:sldMkLst>
          <pc:docMk/>
          <pc:sldMk cId="1945929285" sldId="288"/>
        </pc:sldMkLst>
        <pc:spChg chg="mod">
          <ac:chgData name="Jenifer Prince Devaraj" userId="c3fb109c-09d1-42a6-93f4-69472d709861" providerId="ADAL" clId="{09A26AFE-3578-4143-B1B0-81DF391638B0}" dt="2026-09-17T22:35:37.576" v="326" actId="113"/>
          <ac:spMkLst>
            <pc:docMk/>
            <pc:sldMk cId="1945929285" sldId="288"/>
            <ac:spMk id="6" creationId="{900A7684-28C4-43CF-B8DF-1DBD4944A4C6}"/>
          </ac:spMkLst>
        </pc:spChg>
      </pc:sldChg>
      <pc:sldChg chg="modSp mod ord">
        <pc:chgData name="Jenifer Prince Devaraj" userId="c3fb109c-09d1-42a6-93f4-69472d709861" providerId="ADAL" clId="{09A26AFE-3578-4143-B1B0-81DF391638B0}" dt="2026-09-18T11:37:56.726" v="484"/>
        <pc:sldMkLst>
          <pc:docMk/>
          <pc:sldMk cId="2019942011" sldId="289"/>
        </pc:sldMkLst>
        <pc:spChg chg="mod">
          <ac:chgData name="Jenifer Prince Devaraj" userId="c3fb109c-09d1-42a6-93f4-69472d709861" providerId="ADAL" clId="{09A26AFE-3578-4143-B1B0-81DF391638B0}" dt="2026-09-17T22:00:40.590" v="174" actId="1076"/>
          <ac:spMkLst>
            <pc:docMk/>
            <pc:sldMk cId="2019942011" sldId="289"/>
            <ac:spMk id="8" creationId="{8CE27295-7CA6-4E1B-B7A6-8F41EAD30B3C}"/>
          </ac:spMkLst>
        </pc:spChg>
      </pc:sldChg>
      <pc:sldChg chg="delSp modSp mod modNotesTx">
        <pc:chgData name="Jenifer Prince Devaraj" userId="c3fb109c-09d1-42a6-93f4-69472d709861" providerId="ADAL" clId="{09A26AFE-3578-4143-B1B0-81DF391638B0}" dt="2026-09-18T11:38:49.498" v="491" actId="6549"/>
        <pc:sldMkLst>
          <pc:docMk/>
          <pc:sldMk cId="1025981549" sldId="290"/>
        </pc:sldMkLst>
        <pc:spChg chg="mod">
          <ac:chgData name="Jenifer Prince Devaraj" userId="c3fb109c-09d1-42a6-93f4-69472d709861" providerId="ADAL" clId="{09A26AFE-3578-4143-B1B0-81DF391638B0}" dt="2026-09-18T11:38:42.803" v="490" actId="1076"/>
          <ac:spMkLst>
            <pc:docMk/>
            <pc:sldMk cId="1025981549" sldId="290"/>
            <ac:spMk id="6" creationId="{7DE28AE2-8844-4F22-A515-F3C86C1F946F}"/>
          </ac:spMkLst>
        </pc:spChg>
        <pc:spChg chg="mod">
          <ac:chgData name="Jenifer Prince Devaraj" userId="c3fb109c-09d1-42a6-93f4-69472d709861" providerId="ADAL" clId="{09A26AFE-3578-4143-B1B0-81DF391638B0}" dt="2026-09-18T11:38:36.678" v="489" actId="1076"/>
          <ac:spMkLst>
            <pc:docMk/>
            <pc:sldMk cId="1025981549" sldId="290"/>
            <ac:spMk id="7" creationId="{B7967ECC-CB89-448A-99C9-34CE7B85768E}"/>
          </ac:spMkLst>
        </pc:spChg>
        <pc:spChg chg="del">
          <ac:chgData name="Jenifer Prince Devaraj" userId="c3fb109c-09d1-42a6-93f4-69472d709861" providerId="ADAL" clId="{09A26AFE-3578-4143-B1B0-81DF391638B0}" dt="2026-09-18T11:38:26.591" v="486" actId="478"/>
          <ac:spMkLst>
            <pc:docMk/>
            <pc:sldMk cId="1025981549" sldId="290"/>
            <ac:spMk id="8" creationId="{8612D3F9-7ECE-4AA7-98C0-13CC6F1E2D29}"/>
          </ac:spMkLst>
        </pc:spChg>
        <pc:spChg chg="del">
          <ac:chgData name="Jenifer Prince Devaraj" userId="c3fb109c-09d1-42a6-93f4-69472d709861" providerId="ADAL" clId="{09A26AFE-3578-4143-B1B0-81DF391638B0}" dt="2026-09-18T11:38:29.467" v="487" actId="478"/>
          <ac:spMkLst>
            <pc:docMk/>
            <pc:sldMk cId="1025981549" sldId="290"/>
            <ac:spMk id="9" creationId="{32D727DF-E598-424B-8B09-00E78A991DCE}"/>
          </ac:spMkLst>
        </pc:spChg>
        <pc:spChg chg="mod">
          <ac:chgData name="Jenifer Prince Devaraj" userId="c3fb109c-09d1-42a6-93f4-69472d709861" providerId="ADAL" clId="{09A26AFE-3578-4143-B1B0-81DF391638B0}" dt="2026-09-18T11:38:49.498" v="491" actId="6549"/>
          <ac:spMkLst>
            <pc:docMk/>
            <pc:sldMk cId="1025981549" sldId="290"/>
            <ac:spMk id="10" creationId="{B8540FDA-DED8-46F8-BB6B-FEAE6468C5CC}"/>
          </ac:spMkLst>
        </pc:spChg>
      </pc:sldChg>
      <pc:sldChg chg="addSp delSp modSp add mod">
        <pc:chgData name="Jenifer Prince Devaraj" userId="c3fb109c-09d1-42a6-93f4-69472d709861" providerId="ADAL" clId="{09A26AFE-3578-4143-B1B0-81DF391638B0}" dt="2026-09-17T22:29:36.165" v="258" actId="113"/>
        <pc:sldMkLst>
          <pc:docMk/>
          <pc:sldMk cId="424995009" sldId="293"/>
        </pc:sldMkLst>
        <pc:spChg chg="mod">
          <ac:chgData name="Jenifer Prince Devaraj" userId="c3fb109c-09d1-42a6-93f4-69472d709861" providerId="ADAL" clId="{09A26AFE-3578-4143-B1B0-81DF391638B0}" dt="2026-09-17T22:28:56.636" v="249" actId="20577"/>
          <ac:spMkLst>
            <pc:docMk/>
            <pc:sldMk cId="424995009" sldId="293"/>
            <ac:spMk id="8" creationId="{00FBA230-B4CD-72A7-33A2-C814A5BDB070}"/>
          </ac:spMkLst>
        </pc:spChg>
        <pc:spChg chg="add mod">
          <ac:chgData name="Jenifer Prince Devaraj" userId="c3fb109c-09d1-42a6-93f4-69472d709861" providerId="ADAL" clId="{09A26AFE-3578-4143-B1B0-81DF391638B0}" dt="2026-09-17T22:29:36.165" v="258" actId="113"/>
          <ac:spMkLst>
            <pc:docMk/>
            <pc:sldMk cId="424995009" sldId="293"/>
            <ac:spMk id="9" creationId="{A0319708-9AA1-A1E0-5D86-01F9704139DA}"/>
          </ac:spMkLst>
        </pc:spChg>
        <pc:picChg chg="del">
          <ac:chgData name="Jenifer Prince Devaraj" userId="c3fb109c-09d1-42a6-93f4-69472d709861" providerId="ADAL" clId="{09A26AFE-3578-4143-B1B0-81DF391638B0}" dt="2026-09-17T22:29:05.646" v="250" actId="478"/>
          <ac:picMkLst>
            <pc:docMk/>
            <pc:sldMk cId="424995009" sldId="293"/>
            <ac:picMk id="6" creationId="{455A13B7-D725-83D2-F72A-D2A7562C9A4D}"/>
          </ac:picMkLst>
        </pc:picChg>
      </pc:sldChg>
      <pc:sldChg chg="delSp modSp add del mod modNotesTx">
        <pc:chgData name="Jenifer Prince Devaraj" userId="c3fb109c-09d1-42a6-93f4-69472d709861" providerId="ADAL" clId="{09A26AFE-3578-4143-B1B0-81DF391638B0}" dt="2026-09-17T22:22:21.820" v="230" actId="47"/>
        <pc:sldMkLst>
          <pc:docMk/>
          <pc:sldMk cId="3728774262" sldId="293"/>
        </pc:sldMkLst>
        <pc:spChg chg="mod">
          <ac:chgData name="Jenifer Prince Devaraj" userId="c3fb109c-09d1-42a6-93f4-69472d709861" providerId="ADAL" clId="{09A26AFE-3578-4143-B1B0-81DF391638B0}" dt="2026-09-17T22:19:13.629" v="196" actId="1076"/>
          <ac:spMkLst>
            <pc:docMk/>
            <pc:sldMk cId="3728774262" sldId="293"/>
            <ac:spMk id="2" creationId="{3061156C-8D65-4510-BBA0-AD779555BA70}"/>
          </ac:spMkLst>
        </pc:spChg>
        <pc:spChg chg="del">
          <ac:chgData name="Jenifer Prince Devaraj" userId="c3fb109c-09d1-42a6-93f4-69472d709861" providerId="ADAL" clId="{09A26AFE-3578-4143-B1B0-81DF391638B0}" dt="2026-09-17T22:18:09.415" v="179" actId="478"/>
          <ac:spMkLst>
            <pc:docMk/>
            <pc:sldMk cId="3728774262" sldId="293"/>
            <ac:spMk id="6" creationId="{4223CDC7-0126-7D0D-67F8-397B6D75D9E4}"/>
          </ac:spMkLst>
        </pc:spChg>
        <pc:spChg chg="mod">
          <ac:chgData name="Jenifer Prince Devaraj" userId="c3fb109c-09d1-42a6-93f4-69472d709861" providerId="ADAL" clId="{09A26AFE-3578-4143-B1B0-81DF391638B0}" dt="2026-09-17T22:20:57.931" v="226" actId="20577"/>
          <ac:spMkLst>
            <pc:docMk/>
            <pc:sldMk cId="3728774262" sldId="293"/>
            <ac:spMk id="7" creationId="{D3327DEA-CFEC-AC89-7A48-8FF2CEBDB9C4}"/>
          </ac:spMkLst>
        </pc:spChg>
        <pc:spChg chg="del">
          <ac:chgData name="Jenifer Prince Devaraj" userId="c3fb109c-09d1-42a6-93f4-69472d709861" providerId="ADAL" clId="{09A26AFE-3578-4143-B1B0-81DF391638B0}" dt="2026-09-17T22:18:13.958" v="180" actId="478"/>
          <ac:spMkLst>
            <pc:docMk/>
            <pc:sldMk cId="3728774262" sldId="293"/>
            <ac:spMk id="8" creationId="{FBA952FE-CDA7-736E-BF14-D01CE1366FB8}"/>
          </ac:spMkLst>
        </pc:spChg>
        <pc:spChg chg="del">
          <ac:chgData name="Jenifer Prince Devaraj" userId="c3fb109c-09d1-42a6-93f4-69472d709861" providerId="ADAL" clId="{09A26AFE-3578-4143-B1B0-81DF391638B0}" dt="2026-09-17T22:18:16.632" v="181" actId="478"/>
          <ac:spMkLst>
            <pc:docMk/>
            <pc:sldMk cId="3728774262" sldId="293"/>
            <ac:spMk id="9" creationId="{A2A1AD74-FE76-D20A-2F6F-B96699F4FFF0}"/>
          </ac:spMkLst>
        </pc:spChg>
        <pc:spChg chg="del">
          <ac:chgData name="Jenifer Prince Devaraj" userId="c3fb109c-09d1-42a6-93f4-69472d709861" providerId="ADAL" clId="{09A26AFE-3578-4143-B1B0-81DF391638B0}" dt="2026-09-17T22:18:05.710" v="178" actId="478"/>
          <ac:spMkLst>
            <pc:docMk/>
            <pc:sldMk cId="3728774262" sldId="293"/>
            <ac:spMk id="10" creationId="{FFD23EF4-3E5C-2D96-3E8C-83F79BBE784C}"/>
          </ac:spMkLst>
        </pc:spChg>
        <pc:spChg chg="mod">
          <ac:chgData name="Jenifer Prince Devaraj" userId="c3fb109c-09d1-42a6-93f4-69472d709861" providerId="ADAL" clId="{09A26AFE-3578-4143-B1B0-81DF391638B0}" dt="2026-09-17T22:19:11.231" v="195" actId="1076"/>
          <ac:spMkLst>
            <pc:docMk/>
            <pc:sldMk cId="3728774262" sldId="293"/>
            <ac:spMk id="11" creationId="{B4ED58CC-08E8-BF4D-A175-996EE71F8CED}"/>
          </ac:spMkLst>
        </pc:spChg>
      </pc:sldChg>
      <pc:sldChg chg="addSp delSp modSp add mod modNotesTx">
        <pc:chgData name="Jenifer Prince Devaraj" userId="c3fb109c-09d1-42a6-93f4-69472d709861" providerId="ADAL" clId="{09A26AFE-3578-4143-B1B0-81DF391638B0}" dt="2026-09-18T11:41:59.640" v="534" actId="6549"/>
        <pc:sldMkLst>
          <pc:docMk/>
          <pc:sldMk cId="3457524420" sldId="294"/>
        </pc:sldMkLst>
        <pc:spChg chg="del">
          <ac:chgData name="Jenifer Prince Devaraj" userId="c3fb109c-09d1-42a6-93f4-69472d709861" providerId="ADAL" clId="{09A26AFE-3578-4143-B1B0-81DF391638B0}" dt="2026-09-18T11:07:04.447" v="361" actId="478"/>
          <ac:spMkLst>
            <pc:docMk/>
            <pc:sldMk cId="3457524420" sldId="294"/>
            <ac:spMk id="6" creationId="{1BA7B5F5-F050-CD61-0F71-197D6768E3D3}"/>
          </ac:spMkLst>
        </pc:spChg>
        <pc:spChg chg="mod">
          <ac:chgData name="Jenifer Prince Devaraj" userId="c3fb109c-09d1-42a6-93f4-69472d709861" providerId="ADAL" clId="{09A26AFE-3578-4143-B1B0-81DF391638B0}" dt="2026-09-18T11:07:40.574" v="385" actId="20577"/>
          <ac:spMkLst>
            <pc:docMk/>
            <pc:sldMk cId="3457524420" sldId="294"/>
            <ac:spMk id="8" creationId="{9CA9EC7B-0126-9105-470D-43DCD90F2C95}"/>
          </ac:spMkLst>
        </pc:spChg>
        <pc:graphicFrameChg chg="add mod modGraphic">
          <ac:chgData name="Jenifer Prince Devaraj" userId="c3fb109c-09d1-42a6-93f4-69472d709861" providerId="ADAL" clId="{09A26AFE-3578-4143-B1B0-81DF391638B0}" dt="2026-09-18T11:13:48.040" v="414" actId="12385"/>
          <ac:graphicFrameMkLst>
            <pc:docMk/>
            <pc:sldMk cId="3457524420" sldId="294"/>
            <ac:graphicFrameMk id="14" creationId="{4D65009F-5F25-8CDF-3A21-1D8AA6F1FD02}"/>
          </ac:graphicFrameMkLst>
        </pc:graphicFrameChg>
        <pc:picChg chg="add del mod">
          <ac:chgData name="Jenifer Prince Devaraj" userId="c3fb109c-09d1-42a6-93f4-69472d709861" providerId="ADAL" clId="{09A26AFE-3578-4143-B1B0-81DF391638B0}" dt="2026-09-18T11:12:02.951" v="393" actId="478"/>
          <ac:picMkLst>
            <pc:docMk/>
            <pc:sldMk cId="3457524420" sldId="294"/>
            <ac:picMk id="9" creationId="{639C7A80-D995-AB00-B428-81F92F90620C}"/>
          </ac:picMkLst>
        </pc:picChg>
        <pc:picChg chg="add del mod">
          <ac:chgData name="Jenifer Prince Devaraj" userId="c3fb109c-09d1-42a6-93f4-69472d709861" providerId="ADAL" clId="{09A26AFE-3578-4143-B1B0-81DF391638B0}" dt="2026-09-18T11:12:04.405" v="394" actId="478"/>
          <ac:picMkLst>
            <pc:docMk/>
            <pc:sldMk cId="3457524420" sldId="294"/>
            <ac:picMk id="11" creationId="{93FF0A35-0986-885C-23CC-7A6EB11CD5B7}"/>
          </ac:picMkLst>
        </pc:picChg>
        <pc:picChg chg="add del mod">
          <ac:chgData name="Jenifer Prince Devaraj" userId="c3fb109c-09d1-42a6-93f4-69472d709861" providerId="ADAL" clId="{09A26AFE-3578-4143-B1B0-81DF391638B0}" dt="2026-09-18T11:13:13.270" v="408" actId="22"/>
          <ac:picMkLst>
            <pc:docMk/>
            <pc:sldMk cId="3457524420" sldId="294"/>
            <ac:picMk id="13" creationId="{AF959D4B-B936-EA12-ACF2-707AAF9FFFB2}"/>
          </ac:picMkLst>
        </pc:picChg>
      </pc:sldChg>
      <pc:sldChg chg="addSp delSp modSp add mod modNotesTx">
        <pc:chgData name="Jenifer Prince Devaraj" userId="c3fb109c-09d1-42a6-93f4-69472d709861" providerId="ADAL" clId="{09A26AFE-3578-4143-B1B0-81DF391638B0}" dt="2026-09-18T11:37:32.878" v="482" actId="6549"/>
        <pc:sldMkLst>
          <pc:docMk/>
          <pc:sldMk cId="2156077289" sldId="295"/>
        </pc:sldMkLst>
        <pc:spChg chg="del">
          <ac:chgData name="Jenifer Prince Devaraj" userId="c3fb109c-09d1-42a6-93f4-69472d709861" providerId="ADAL" clId="{09A26AFE-3578-4143-B1B0-81DF391638B0}" dt="2026-09-18T11:14:19.778" v="416" actId="478"/>
          <ac:spMkLst>
            <pc:docMk/>
            <pc:sldMk cId="2156077289" sldId="295"/>
            <ac:spMk id="6" creationId="{7DA0048D-19A0-3225-68E7-3AA50054A9F4}"/>
          </ac:spMkLst>
        </pc:spChg>
        <pc:spChg chg="mod">
          <ac:chgData name="Jenifer Prince Devaraj" userId="c3fb109c-09d1-42a6-93f4-69472d709861" providerId="ADAL" clId="{09A26AFE-3578-4143-B1B0-81DF391638B0}" dt="2026-09-18T11:14:26.325" v="423" actId="20577"/>
          <ac:spMkLst>
            <pc:docMk/>
            <pc:sldMk cId="2156077289" sldId="295"/>
            <ac:spMk id="7" creationId="{AD826C51-D817-DEDB-3656-89A75798F54E}"/>
          </ac:spMkLst>
        </pc:spChg>
        <pc:graphicFrameChg chg="add mod modGraphic">
          <ac:chgData name="Jenifer Prince Devaraj" userId="c3fb109c-09d1-42a6-93f4-69472d709861" providerId="ADAL" clId="{09A26AFE-3578-4143-B1B0-81DF391638B0}" dt="2026-09-18T11:37:30.696" v="481" actId="120"/>
          <ac:graphicFrameMkLst>
            <pc:docMk/>
            <pc:sldMk cId="2156077289" sldId="295"/>
            <ac:graphicFrameMk id="3" creationId="{24125B05-37F5-E081-E0EA-579A8B736BA9}"/>
          </ac:graphicFrameMkLst>
        </pc:graphicFrameChg>
      </pc:sldChg>
      <pc:sldChg chg="delSp modSp add mod">
        <pc:chgData name="Jenifer Prince Devaraj" userId="c3fb109c-09d1-42a6-93f4-69472d709861" providerId="ADAL" clId="{09A26AFE-3578-4143-B1B0-81DF391638B0}" dt="2026-09-18T11:39:12.580" v="496" actId="1076"/>
        <pc:sldMkLst>
          <pc:docMk/>
          <pc:sldMk cId="977712993" sldId="296"/>
        </pc:sldMkLst>
        <pc:spChg chg="del">
          <ac:chgData name="Jenifer Prince Devaraj" userId="c3fb109c-09d1-42a6-93f4-69472d709861" providerId="ADAL" clId="{09A26AFE-3578-4143-B1B0-81DF391638B0}" dt="2026-09-18T11:39:02.742" v="494" actId="478"/>
          <ac:spMkLst>
            <pc:docMk/>
            <pc:sldMk cId="977712993" sldId="296"/>
            <ac:spMk id="6" creationId="{C85E4868-4635-02FE-1FD3-DE8EE3233CC4}"/>
          </ac:spMkLst>
        </pc:spChg>
        <pc:spChg chg="del">
          <ac:chgData name="Jenifer Prince Devaraj" userId="c3fb109c-09d1-42a6-93f4-69472d709861" providerId="ADAL" clId="{09A26AFE-3578-4143-B1B0-81DF391638B0}" dt="2026-09-18T11:38:59.364" v="493" actId="478"/>
          <ac:spMkLst>
            <pc:docMk/>
            <pc:sldMk cId="977712993" sldId="296"/>
            <ac:spMk id="7" creationId="{A5963F2E-2353-3BFC-7267-4C8F98EE0A0C}"/>
          </ac:spMkLst>
        </pc:spChg>
        <pc:spChg chg="mod">
          <ac:chgData name="Jenifer Prince Devaraj" userId="c3fb109c-09d1-42a6-93f4-69472d709861" providerId="ADAL" clId="{09A26AFE-3578-4143-B1B0-81DF391638B0}" dt="2026-09-18T11:39:07.963" v="495" actId="1076"/>
          <ac:spMkLst>
            <pc:docMk/>
            <pc:sldMk cId="977712993" sldId="296"/>
            <ac:spMk id="8" creationId="{550A803B-7E43-A1AB-7DE0-96713A4BB327}"/>
          </ac:spMkLst>
        </pc:spChg>
        <pc:spChg chg="mod">
          <ac:chgData name="Jenifer Prince Devaraj" userId="c3fb109c-09d1-42a6-93f4-69472d709861" providerId="ADAL" clId="{09A26AFE-3578-4143-B1B0-81DF391638B0}" dt="2026-09-18T11:39:12.580" v="496" actId="1076"/>
          <ac:spMkLst>
            <pc:docMk/>
            <pc:sldMk cId="977712993" sldId="296"/>
            <ac:spMk id="9" creationId="{BB0E25D3-7711-EB83-D1FD-0E509337080A}"/>
          </ac:spMkLst>
        </pc:spChg>
        <pc:spChg chg="mod">
          <ac:chgData name="Jenifer Prince Devaraj" userId="c3fb109c-09d1-42a6-93f4-69472d709861" providerId="ADAL" clId="{09A26AFE-3578-4143-B1B0-81DF391638B0}" dt="2026-09-18T11:38:56.648" v="492" actId="20577"/>
          <ac:spMkLst>
            <pc:docMk/>
            <pc:sldMk cId="977712993" sldId="296"/>
            <ac:spMk id="10" creationId="{4C5EDE62-D653-6B9E-49BD-A591B11DE069}"/>
          </ac:spMkLst>
        </pc:spChg>
      </pc:sldChg>
      <pc:sldChg chg="addSp delSp modSp add mod modNotesTx">
        <pc:chgData name="Jenifer Prince Devaraj" userId="c3fb109c-09d1-42a6-93f4-69472d709861" providerId="ADAL" clId="{09A26AFE-3578-4143-B1B0-81DF391638B0}" dt="2026-09-18T11:40:08.674" v="511" actId="1076"/>
        <pc:sldMkLst>
          <pc:docMk/>
          <pc:sldMk cId="3118416643" sldId="297"/>
        </pc:sldMkLst>
        <pc:spChg chg="del">
          <ac:chgData name="Jenifer Prince Devaraj" userId="c3fb109c-09d1-42a6-93f4-69472d709861" providerId="ADAL" clId="{09A26AFE-3578-4143-B1B0-81DF391638B0}" dt="2026-09-18T11:39:23.906" v="499" actId="478"/>
          <ac:spMkLst>
            <pc:docMk/>
            <pc:sldMk cId="3118416643" sldId="297"/>
            <ac:spMk id="6" creationId="{6C0C3864-E4E5-C762-33E3-0EA36EB882C3}"/>
          </ac:spMkLst>
        </pc:spChg>
        <pc:spChg chg="del">
          <ac:chgData name="Jenifer Prince Devaraj" userId="c3fb109c-09d1-42a6-93f4-69472d709861" providerId="ADAL" clId="{09A26AFE-3578-4143-B1B0-81DF391638B0}" dt="2026-09-18T11:39:21.396" v="498" actId="478"/>
          <ac:spMkLst>
            <pc:docMk/>
            <pc:sldMk cId="3118416643" sldId="297"/>
            <ac:spMk id="7" creationId="{76656EE7-137F-5038-8D15-F07CC112692B}"/>
          </ac:spMkLst>
        </pc:spChg>
        <pc:spChg chg="mod">
          <ac:chgData name="Jenifer Prince Devaraj" userId="c3fb109c-09d1-42a6-93f4-69472d709861" providerId="ADAL" clId="{09A26AFE-3578-4143-B1B0-81DF391638B0}" dt="2026-09-18T11:39:28.397" v="507" actId="20577"/>
          <ac:spMkLst>
            <pc:docMk/>
            <pc:sldMk cId="3118416643" sldId="297"/>
            <ac:spMk id="10" creationId="{09CDDD27-6C1D-73DE-34A5-2DBB48C510AC}"/>
          </ac:spMkLst>
        </pc:spChg>
        <pc:picChg chg="add mod">
          <ac:chgData name="Jenifer Prince Devaraj" userId="c3fb109c-09d1-42a6-93f4-69472d709861" providerId="ADAL" clId="{09A26AFE-3578-4143-B1B0-81DF391638B0}" dt="2026-09-18T11:40:08.674" v="511" actId="1076"/>
          <ac:picMkLst>
            <pc:docMk/>
            <pc:sldMk cId="3118416643" sldId="297"/>
            <ac:picMk id="8" creationId="{A723BDDE-6F4D-7EE6-92BE-36EDB2C8D5E4}"/>
          </ac:picMkLst>
        </pc:picChg>
      </pc:sldChg>
      <pc:sldChg chg="addSp delSp modSp add mod modNotesTx">
        <pc:chgData name="Jenifer Prince Devaraj" userId="c3fb109c-09d1-42a6-93f4-69472d709861" providerId="ADAL" clId="{09A26AFE-3578-4143-B1B0-81DF391638B0}" dt="2026-09-18T11:41:43.453" v="533" actId="6549"/>
        <pc:sldMkLst>
          <pc:docMk/>
          <pc:sldMk cId="75772712" sldId="298"/>
        </pc:sldMkLst>
        <pc:spChg chg="del">
          <ac:chgData name="Jenifer Prince Devaraj" userId="c3fb109c-09d1-42a6-93f4-69472d709861" providerId="ADAL" clId="{09A26AFE-3578-4143-B1B0-81DF391638B0}" dt="2026-09-18T11:41:35.213" v="529" actId="478"/>
          <ac:spMkLst>
            <pc:docMk/>
            <pc:sldMk cId="75772712" sldId="298"/>
            <ac:spMk id="8" creationId="{D535F1BB-8415-975B-40CD-37A49303067A}"/>
          </ac:spMkLst>
        </pc:spChg>
        <pc:spChg chg="del">
          <ac:chgData name="Jenifer Prince Devaraj" userId="c3fb109c-09d1-42a6-93f4-69472d709861" providerId="ADAL" clId="{09A26AFE-3578-4143-B1B0-81DF391638B0}" dt="2026-09-18T11:41:32.043" v="528" actId="478"/>
          <ac:spMkLst>
            <pc:docMk/>
            <pc:sldMk cId="75772712" sldId="298"/>
            <ac:spMk id="9" creationId="{5CA5EDF2-14CB-A4CB-BDC8-BD9FB86E10CC}"/>
          </ac:spMkLst>
        </pc:spChg>
        <pc:spChg chg="mod">
          <ac:chgData name="Jenifer Prince Devaraj" userId="c3fb109c-09d1-42a6-93f4-69472d709861" providerId="ADAL" clId="{09A26AFE-3578-4143-B1B0-81DF391638B0}" dt="2026-09-18T11:40:35.345" v="527" actId="20577"/>
          <ac:spMkLst>
            <pc:docMk/>
            <pc:sldMk cId="75772712" sldId="298"/>
            <ac:spMk id="10" creationId="{3277849E-72D2-8150-A655-B75749918470}"/>
          </ac:spMkLst>
        </pc:spChg>
        <pc:picChg chg="add mod">
          <ac:chgData name="Jenifer Prince Devaraj" userId="c3fb109c-09d1-42a6-93f4-69472d709861" providerId="ADAL" clId="{09A26AFE-3578-4143-B1B0-81DF391638B0}" dt="2026-09-18T11:41:40.643" v="532" actId="1076"/>
          <ac:picMkLst>
            <pc:docMk/>
            <pc:sldMk cId="75772712" sldId="298"/>
            <ac:picMk id="6" creationId="{CE0661FA-EF4F-9C97-338B-3A87F53853D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80832D-81A3-4F8B-945F-99ADC6DE878A}" type="datetimeFigureOut">
              <a:rPr lang="en-GB" smtClean="0"/>
              <a:t>18/09/2026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DD62FE-8D26-4396-96E2-9CFD7F8EE480}" type="slidenum">
              <a:rPr lang="en-GB" smtClean="0"/>
              <a:t>‹#›</a:t>
            </a:fld>
            <a:endParaRPr lang="en-GB"/>
          </a:p>
        </p:txBody>
      </p:sp>
    </p:spTree>
    <p:extLst>
      <p:ext uri="{BB962C8B-B14F-4D97-AF65-F5344CB8AC3E}">
        <p14:creationId xmlns:p14="http://schemas.microsoft.com/office/powerpoint/2010/main" val="3158584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Level 6 individual project module worth 40 credits. </a:t>
            </a:r>
          </a:p>
          <a:p>
            <a:r>
              <a:rPr lang="en-GB" dirty="0"/>
              <a:t>The project should allow students to apply the knowledge and practical skills developed during their degree. Depending on the selected topic, the work may involve engineering design, development, simulation, implementation, testing or experimental investigation.</a:t>
            </a:r>
          </a:p>
          <a:p>
            <a:r>
              <a:rPr lang="en-GB" dirty="0"/>
              <a:t>Students are expected to manage their own project, maintain evidence of progress and respond to feedback from their supervisor. The completed project must produce a practical outcome that students can demonstrate and evaluate.</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50000"/>
              </a:lnSpc>
              <a:buNone/>
              <a:defRPr b="1">
                <a:solidFill>
                  <a:srgbClr val="20252B"/>
                </a:solidFill>
                <a:latin typeface="Calibri"/>
                <a:ea typeface="Calibri"/>
                <a:cs typeface="Calibri"/>
              </a:defRPr>
            </a:pPr>
            <a:r>
              <a:rPr lang="en-GB" b="1" dirty="0">
                <a:solidFill>
                  <a:srgbClr val="20252B"/>
                </a:solidFill>
                <a:latin typeface="Calibri"/>
                <a:ea typeface="Calibri"/>
                <a:cs typeface="Calibri"/>
              </a:rPr>
              <a:t>Complete an independent, discipline-specific project that connects theory with engineering practice.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200" dirty="0">
                <a:solidFill>
                  <a:srgbClr val="000000"/>
                </a:solidFill>
                <a:latin typeface="Calibri"/>
                <a:ea typeface="Calibri"/>
                <a:cs typeface="Calibri"/>
              </a:rPr>
              <a:t>LO1  Define an appropriate project problem and plan a suitable investigation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200" dirty="0">
                <a:solidFill>
                  <a:srgbClr val="000000"/>
                </a:solidFill>
                <a:latin typeface="Calibri"/>
                <a:ea typeface="Calibri"/>
                <a:cs typeface="Calibri"/>
              </a:rPr>
              <a:t>LO2  Apply in-depth technical knowledge and suitable problem-solving methods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200" dirty="0">
                <a:solidFill>
                  <a:srgbClr val="000000"/>
                </a:solidFill>
                <a:latin typeface="Calibri"/>
                <a:ea typeface="Calibri"/>
                <a:cs typeface="Calibri"/>
              </a:rPr>
              <a:t>LO3  Work independently and evaluate the project critically</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200" dirty="0">
                <a:solidFill>
                  <a:srgbClr val="000000"/>
                </a:solidFill>
                <a:latin typeface="Calibri"/>
                <a:ea typeface="Calibri"/>
                <a:cs typeface="Calibri"/>
              </a:rPr>
              <a:t>LO4  Organise and communicate the work to specialist and non-specialist audiences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must develop and submit their project proposal by </a:t>
            </a:r>
            <a:r>
              <a:rPr lang="en-GB" b="1" dirty="0"/>
              <a:t>21 October 2026</a:t>
            </a:r>
            <a:r>
              <a:rPr lang="en-GB" dirty="0"/>
              <a:t>. </a:t>
            </a:r>
          </a:p>
          <a:p>
            <a:r>
              <a:rPr lang="en-GB" dirty="0"/>
              <a:t>The completed </a:t>
            </a:r>
            <a:r>
              <a:rPr lang="en-GB" b="1" dirty="0"/>
              <a:t>ethics form must also be submitted by the same deadline</a:t>
            </a:r>
            <a:r>
              <a:rPr lang="en-GB" dirty="0"/>
              <a:t>. </a:t>
            </a:r>
          </a:p>
          <a:p>
            <a:r>
              <a:rPr lang="en-GB" dirty="0"/>
              <a:t>The proposal presentation may be arranged through Microsoft Teams, and the relevant joining details will be communicated separately.</a:t>
            </a:r>
          </a:p>
          <a:p>
            <a:r>
              <a:rPr lang="en-GB" dirty="0"/>
              <a:t>Supervisors will be allocated following the proposal submission. Students are expected to attend a </a:t>
            </a:r>
            <a:r>
              <a:rPr lang="en-GB" b="1" dirty="0"/>
              <a:t>weekly 20-minute meeting</a:t>
            </a:r>
            <a:r>
              <a:rPr lang="en-GB" dirty="0"/>
              <a:t> with their allocated supervisor to discuss progress, receive feedback and agree on the next steps.</a:t>
            </a:r>
          </a:p>
          <a:p>
            <a:r>
              <a:rPr lang="en-GB" dirty="0"/>
              <a:t>Attendance and project engagement will be monitored through these weekly meetings. Students should maintain a record of each meeting, including the work completed, feedback received and actions agreed for the following week.</a:t>
            </a:r>
          </a:p>
          <a:p>
            <a:r>
              <a:rPr lang="en-GB" dirty="0"/>
              <a:t>Students remain responsible for managing their project, completing the required work independently and raising any concerns with their supervisor at an early stage.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module is assessed through a portfolio containing several assessment components. Students must complete different assessment elements, covering written, oral and practical work.</a:t>
            </a:r>
          </a:p>
          <a:p>
            <a:r>
              <a:rPr lang="en-GB" dirty="0"/>
              <a:t>The complete portfolio is equivalent to approximately </a:t>
            </a:r>
            <a:r>
              <a:rPr lang="en-GB" b="1" dirty="0"/>
              <a:t>10,000 words</a:t>
            </a:r>
            <a:r>
              <a:rPr lang="en-GB" dirty="0"/>
              <a:t>. </a:t>
            </a:r>
          </a:p>
          <a:p>
            <a:r>
              <a:rPr lang="en-GB" dirty="0"/>
              <a:t>All assessment components are compulsory. Students must submit all required written work and attend all scheduled presentations, </a:t>
            </a:r>
            <a:r>
              <a:rPr lang="en-GB" dirty="0" err="1"/>
              <a:t>vivas</a:t>
            </a:r>
            <a:r>
              <a:rPr lang="en-GB" dirty="0"/>
              <a:t> and demonstrations.</a:t>
            </a:r>
          </a:p>
          <a:p>
            <a:r>
              <a:rPr lang="en-GB" dirty="0"/>
              <a:t>The portfolio brings together different forms of evidence, including the project proposal, final report, presentations, practical demonstration, poster and supporting project evidence. Together, these components demonstrate the student’s knowledge, project development, evaluation and communication skills.</a:t>
            </a:r>
          </a:p>
          <a:p>
            <a:endParaRPr lang="en-GB"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Students are responsible for managing their project, attending meetings, following the agreed plan and maintaining evidence of progress. Any difficulties should be raised early.</a:t>
            </a:r>
          </a:p>
          <a:p>
            <a:pPr marL="171450" indent="-171450">
              <a:buFont typeface="Arial" panose="020B0604020202020204" pitchFamily="34" charset="0"/>
              <a:buChar char="•"/>
            </a:pPr>
            <a:r>
              <a:rPr lang="en-GB" dirty="0"/>
              <a:t>Supervisors provide guidance and feedback, monitor attendance and progress, and advise on technical and ethical matters. However, the project must remain the student’s own independent work.</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Successful projects require an early start, realistic time management and regular communication. Students should begin their literature review and writing immediately, develop and test the project in stages, and allow sufficient time for debugging and proofreading. </a:t>
            </a:r>
          </a:p>
          <a:p>
            <a:pPr marL="171450" indent="-171450">
              <a:buFont typeface="Arial" panose="020B0604020202020204" pitchFamily="34" charset="0"/>
              <a:buChar char="•"/>
            </a:pPr>
            <a:r>
              <a:rPr lang="en-GB" dirty="0"/>
              <a:t>Progress and agreed actions should be discussed and recorded during every supervision meeting.</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1,500-word proposal with approximately 400 words for the introduction and aim. </a:t>
            </a:r>
          </a:p>
          <a:p>
            <a:r>
              <a:rPr lang="en-GB" dirty="0"/>
              <a:t>The introduction should briefly establish the project context and identify the specific problem being addressed. Use a clear and focused project title, followed by one well-defined overall aim and a set of </a:t>
            </a:r>
            <a:r>
              <a:rPr lang="en-GB" b="1" dirty="0"/>
              <a:t>(specific, measurable, Achievable, Relevant, Time bound) SMART </a:t>
            </a:r>
            <a:r>
              <a:rPr lang="en-GB" dirty="0"/>
              <a:t>objectives. Explain why the project is valuable, define how success will be measured and clearly identify the expected final deliverables. The suggested length for this section is approximately 400 words.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Six to eight journal papers and book chapters. Source quantity should follow current module guidance and topic needs.</a:t>
            </a:r>
          </a:p>
          <a:p>
            <a:endParaRPr lang="en-GB" dirty="0"/>
          </a:p>
          <a:p>
            <a:r>
              <a:rPr lang="en-GB" dirty="0"/>
              <a:t>The background and literature review should show how the proposed project relates to existing research and engineering practice. Students should use reliable academic sources to identify current approaches, relevant technical principles and any gaps the project may address. The review should compare and connect sources rather than provide separate summaries. Relevant ethical issues should also be acknowledged. The suggested length is approximately 400 words.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identify the selected development, experimental or investigative methods and justify why they are appropriate. They should also identify the required hardware and software, the evidence to be collected and how the results will be analysed. The proposed design and methods must clearly support the project objectives.</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should identify the resources required and include a realistic project schedule or Gantt chart showing the main tasks and timescales. The completed ethics form must be submitted with the proposal. The document should be clearly structured, carefully proofread and use the required numeric referencing system with a complete reference list.</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student must complete an ethics form, even if the project does not involve human participants. Consider risks relating to people, data, equipment, the environment and personal safety, and explain how these risks will be controlled. Submit the completed form with the project proposal by the same deadline. After submission, the module team will allocate a supervisor. A proposal discussion or presentation may be arranged through Microsoft Teams.</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496364-48AC-30D6-67A8-B495C2A4D7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95995A-1132-10DA-40F6-6BD044577D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B60031-EA7A-D146-D5FF-21A0518B154B}"/>
              </a:ext>
            </a:extLst>
          </p:cNvPr>
          <p:cNvSpPr>
            <a:spLocks noGrp="1"/>
          </p:cNvSpPr>
          <p:nvPr>
            <p:ph type="body" idx="1"/>
          </p:nvPr>
        </p:nvSpPr>
        <p:spPr/>
        <p:txBody>
          <a:bodyPr/>
          <a:lstStyle/>
          <a:p>
            <a:endParaRPr dirty="0"/>
          </a:p>
        </p:txBody>
      </p:sp>
      <p:sp>
        <p:nvSpPr>
          <p:cNvPr id="4" name="Slide Number Placeholder 3">
            <a:extLst>
              <a:ext uri="{FF2B5EF4-FFF2-40B4-BE49-F238E27FC236}">
                <a16:creationId xmlns:a16="http://schemas.microsoft.com/office/drawing/2014/main" id="{C792F903-2619-E31D-53CB-80A9AFD11570}"/>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22188124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Select a project that is relevant to your degree, technically substantial and achievable within the available time. It should involve suitable engineering design, development, simulation or experimentation and produce a demonstrable outcome. Avoid projects that rely only on surveys, have an unrealistic scope, depend on unavailable resources or contain insufficient engineering work. Begin practical development early so there is enough time for testing, improvement and evaluation.</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interim viva is an oral examination lasting approximately 30 minutes. Begin with a clear 10–15-minute presentation, followed by questions and discussion with the supervisor and second marker. As the second marker may not be familiar with the project, clearly explain its background, aim, progress, methods and expected outcomes. Be prepared to justify your decisions and discuss any challenges encountered.</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Structure the interim viva presentation so that it clearly shows both the purpose of the project and the progress achieved. Briefly introduce the aim and objectives, summarise the most relevant literature, and present an updated project plan. Include initial findings and discuss what they indicate. Where applicable, demonstrate the prototype, simulation, software or other practical evidence. Use clear visuals and practise carefully to remain within the allocated presentation time.</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DD770D-1387-DC9B-2E8A-985859FB8D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7F2549-ED73-0E35-E6D1-50B462DDCE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F7F4A5-4162-5453-AAF8-B5821D1F73C1}"/>
              </a:ext>
            </a:extLst>
          </p:cNvPr>
          <p:cNvSpPr>
            <a:spLocks noGrp="1"/>
          </p:cNvSpPr>
          <p:nvPr>
            <p:ph type="body" idx="1"/>
          </p:nvPr>
        </p:nvSpPr>
        <p:spPr/>
        <p:txBody>
          <a:bodyPr/>
          <a:lstStyle/>
          <a:p>
            <a:endParaRPr/>
          </a:p>
        </p:txBody>
      </p:sp>
      <p:sp>
        <p:nvSpPr>
          <p:cNvPr id="4" name="Slide Number Placeholder 3">
            <a:extLst>
              <a:ext uri="{FF2B5EF4-FFF2-40B4-BE49-F238E27FC236}">
                <a16:creationId xmlns:a16="http://schemas.microsoft.com/office/drawing/2014/main" id="{9672857E-E0D6-B30C-92CB-50517ADED5E5}"/>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3835098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report carries 55% of the module mark and should present the complete project clearly and logically. It must establish the project context, critically review relevant literature, justify the methodology, and present and analyse the results. Include the development or design work, draw evidence-based conclusions, make appropriate recommendations and reflect critically on the project. Clear academic writing, accurate referencing, effective figures and professional presentation are also important.</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Begin the report with the required title page and declaration, followed by a concise abstract summarising the problem, methods, main results and conclusions. Include a clear contents page. The introduction should establish the project context, aim and objectives. The literature review must critically compare relevant work and identify how it informs the project. The methodology should clearly explain and justify the chosen design, development or investigative methods.</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technical sections should explain what was designed, developed or implemented and provide sufficient evidence of the process. Present the collected data or experimental results clearly and analyse their meaning rather than simply describing them. Link the discussion directly to the project objectives and relevant literature. Conclusions should state what was achieved, while recommendations should identify realistic improvements or future work. Include an honest reflection on learning, use Numeric referencing consistently and place only relevant supporting material in the appendices.</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Number every figure and table and give each one a clear, descriptive title. Acknowledge the source whenever the material is adapted or reproduced, and place each item close to the discussion it supports. Refer to every figure and table by its number in the main text and explain its significance. Use the Numeric referencing system consistently for quotations, paraphrased ideas, figures, code, statistics and online sources to avoid plagiarism.</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DD2F19-39B5-86F3-C561-04233F097D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78B680-B251-5314-8EE5-F47AEE1F8D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6C9CB6-1C7C-96F7-7985-789C05566D2E}"/>
              </a:ext>
            </a:extLst>
          </p:cNvPr>
          <p:cNvSpPr>
            <a:spLocks noGrp="1"/>
          </p:cNvSpPr>
          <p:nvPr>
            <p:ph type="body" idx="1"/>
          </p:nvPr>
        </p:nvSpPr>
        <p:spPr/>
        <p:txBody>
          <a:bodyPr/>
          <a:lstStyle/>
          <a:p>
            <a:endParaRPr dirty="0"/>
          </a:p>
        </p:txBody>
      </p:sp>
      <p:sp>
        <p:nvSpPr>
          <p:cNvPr id="4" name="Slide Number Placeholder 3">
            <a:extLst>
              <a:ext uri="{FF2B5EF4-FFF2-40B4-BE49-F238E27FC236}">
                <a16:creationId xmlns:a16="http://schemas.microsoft.com/office/drawing/2014/main" id="{76844C92-D2A2-7F17-E2E8-8CDE935CC067}"/>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18347480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report should not exceed 10,000 words, excluding appropriate appendices such as code listings. Present it on white A4 portrait pages using clear black text and 1.5 or double line spacing. Number the pages consecutively at the bottom centre and begin each chapter on a new page. Maintain a consistent professional layout and carefully check spelling, grammar, technical units, figures, tables and formatting before submission.</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viva will be conducted in person and will include a 15–20-minute presentation followed by questions. Students undertaking development or experimental projects must provide a working demonstration. The date, room and individual timeslot will be communicated later.</a:t>
            </a:r>
          </a:p>
          <a:p>
            <a:endParaRPr lang="en-GB" dirty="0"/>
          </a:p>
          <a:p>
            <a:r>
              <a:rPr lang="en-GB" dirty="0"/>
              <a:t>The poster should present the whole project in a concise and visually attractive format. It should help viewers understand the problem, approach, main development or experiment, results and conclusions without reading the full report. Use diagrams, photographs, graphs or screenshots where appropriate, and organise the sections in a clear sequence. The poster should encourage discussion and questions while remaining technically accurate and easy to read.</a:t>
            </a:r>
          </a:p>
          <a:p>
            <a:endParaRPr lang="en-GB" dirty="0"/>
          </a:p>
          <a:p>
            <a:r>
              <a:rPr lang="en-GB" b="1" dirty="0"/>
              <a:t>Exhibition Assessment(10%)</a:t>
            </a:r>
            <a:endParaRPr lang="en-GB" dirty="0"/>
          </a:p>
          <a:p>
            <a:pPr lvl="0"/>
            <a:r>
              <a:rPr lang="en-GB" dirty="0"/>
              <a:t>Poster: clarity of technical description — </a:t>
            </a:r>
            <a:r>
              <a:rPr lang="en-GB" b="1" dirty="0"/>
              <a:t>40%</a:t>
            </a:r>
            <a:r>
              <a:rPr lang="en-GB" dirty="0"/>
              <a:t> </a:t>
            </a:r>
          </a:p>
          <a:p>
            <a:pPr lvl="0"/>
            <a:r>
              <a:rPr lang="en-GB" dirty="0"/>
              <a:t>Poster: quality of visual display — </a:t>
            </a:r>
            <a:r>
              <a:rPr lang="en-GB" b="1" dirty="0"/>
              <a:t>40%</a:t>
            </a:r>
            <a:r>
              <a:rPr lang="en-GB" dirty="0"/>
              <a:t> </a:t>
            </a:r>
          </a:p>
          <a:p>
            <a:pPr lvl="0"/>
            <a:r>
              <a:rPr lang="en-GB" dirty="0"/>
              <a:t>Project Expo and questionnaire — </a:t>
            </a:r>
            <a:r>
              <a:rPr lang="en-GB" b="1" dirty="0"/>
              <a:t>20%</a:t>
            </a:r>
            <a:endParaRPr lang="en-GB" dirty="0"/>
          </a:p>
          <a:p>
            <a:endParaRPr lang="en-GB" dirty="0"/>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81B37-2482-F6B6-FFA4-4D98FB53EB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B9AED-6B76-6DB6-42F3-011E238C4F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0E5A64-136B-B127-3C2F-CBBEDA817750}"/>
              </a:ext>
            </a:extLst>
          </p:cNvPr>
          <p:cNvSpPr>
            <a:spLocks noGrp="1"/>
          </p:cNvSpPr>
          <p:nvPr>
            <p:ph type="body" idx="1"/>
          </p:nvPr>
        </p:nvSpPr>
        <p:spPr/>
        <p:txBody>
          <a:bodyPr/>
          <a:lstStyle/>
          <a:p>
            <a:endParaRPr dirty="0"/>
          </a:p>
        </p:txBody>
      </p:sp>
      <p:sp>
        <p:nvSpPr>
          <p:cNvPr id="4" name="Slide Number Placeholder 3">
            <a:extLst>
              <a:ext uri="{FF2B5EF4-FFF2-40B4-BE49-F238E27FC236}">
                <a16:creationId xmlns:a16="http://schemas.microsoft.com/office/drawing/2014/main" id="{2084AEF9-B740-CA24-FC6F-659457D205C6}"/>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28516277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872FD-88D7-2E87-F2ED-662765AC94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89DF8B-5314-F6F6-29E0-EA8D7A316C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9D5309-0E80-F302-03F3-6B92A05B45F2}"/>
              </a:ext>
            </a:extLst>
          </p:cNvPr>
          <p:cNvSpPr>
            <a:spLocks noGrp="1"/>
          </p:cNvSpPr>
          <p:nvPr>
            <p:ph type="body" idx="1"/>
          </p:nvPr>
        </p:nvSpPr>
        <p:spPr/>
        <p:txBody>
          <a:bodyPr/>
          <a:lstStyle/>
          <a:p>
            <a:r>
              <a:rPr lang="en-GB" dirty="0"/>
              <a:t>The final viva will be conducted in person and will include a 15–20-minute presentation followed by questions. Students undertaking development or experimental projects must provide a working demonstration. The date, room and individual timeslot will be communicated later.</a:t>
            </a:r>
          </a:p>
          <a:p>
            <a:endParaRPr lang="en-GB" dirty="0"/>
          </a:p>
          <a:p>
            <a:r>
              <a:rPr lang="en-GB" dirty="0"/>
              <a:t>The poster should present the whole project in a concise and visually attractive format. It should help viewers understand the problem, approach, main development or experiment, results and conclusions without reading the full report. Use diagrams, photographs, graphs or screenshots where appropriate, and organise the sections in a clear sequence. The poster should encourage discussion and questions while remaining technically accurate and easy to read.</a:t>
            </a:r>
          </a:p>
          <a:p>
            <a:endParaRPr lang="en-GB" dirty="0"/>
          </a:p>
          <a:p>
            <a:r>
              <a:rPr lang="en-GB" b="1" dirty="0"/>
              <a:t>Exhibition Assessment(10%)</a:t>
            </a:r>
            <a:endParaRPr lang="en-GB" dirty="0"/>
          </a:p>
          <a:p>
            <a:pPr lvl="0"/>
            <a:r>
              <a:rPr lang="en-GB" dirty="0"/>
              <a:t>Poster: clarity of technical description — </a:t>
            </a:r>
            <a:r>
              <a:rPr lang="en-GB" b="1" dirty="0"/>
              <a:t>40%</a:t>
            </a:r>
            <a:r>
              <a:rPr lang="en-GB" dirty="0"/>
              <a:t> </a:t>
            </a:r>
          </a:p>
          <a:p>
            <a:pPr lvl="0"/>
            <a:r>
              <a:rPr lang="en-GB" dirty="0"/>
              <a:t>Poster: quality of visual display — </a:t>
            </a:r>
            <a:r>
              <a:rPr lang="en-GB" b="1" dirty="0"/>
              <a:t>40%</a:t>
            </a:r>
            <a:r>
              <a:rPr lang="en-GB" dirty="0"/>
              <a:t> </a:t>
            </a:r>
          </a:p>
          <a:p>
            <a:pPr lvl="0"/>
            <a:r>
              <a:rPr lang="en-GB" dirty="0"/>
              <a:t>Project Expo and questionnaire — </a:t>
            </a:r>
            <a:r>
              <a:rPr lang="en-GB" b="1" dirty="0"/>
              <a:t>20%</a:t>
            </a:r>
            <a:endParaRPr lang="en-GB" dirty="0"/>
          </a:p>
          <a:p>
            <a:endParaRPr lang="en-GB" dirty="0"/>
          </a:p>
          <a:p>
            <a:endParaRPr dirty="0"/>
          </a:p>
        </p:txBody>
      </p:sp>
      <p:sp>
        <p:nvSpPr>
          <p:cNvPr id="4" name="Slide Number Placeholder 3">
            <a:extLst>
              <a:ext uri="{FF2B5EF4-FFF2-40B4-BE49-F238E27FC236}">
                <a16:creationId xmlns:a16="http://schemas.microsoft.com/office/drawing/2014/main" id="{8E8455B3-6817-BCFF-E8BB-3CF31B94BD4A}"/>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31938916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77AE90-3E18-54FC-F8AE-50FD1BB32C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7FA455-71B4-6DA0-F0F9-F8E6932AFF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2AF068-B57B-8B4F-CDC4-C29016868550}"/>
              </a:ext>
            </a:extLst>
          </p:cNvPr>
          <p:cNvSpPr>
            <a:spLocks noGrp="1"/>
          </p:cNvSpPr>
          <p:nvPr>
            <p:ph type="body" idx="1"/>
          </p:nvPr>
        </p:nvSpPr>
        <p:spPr/>
        <p:txBody>
          <a:bodyPr/>
          <a:lstStyle/>
          <a:p>
            <a:endParaRPr dirty="0"/>
          </a:p>
        </p:txBody>
      </p:sp>
      <p:sp>
        <p:nvSpPr>
          <p:cNvPr id="4" name="Slide Number Placeholder 3">
            <a:extLst>
              <a:ext uri="{FF2B5EF4-FFF2-40B4-BE49-F238E27FC236}">
                <a16:creationId xmlns:a16="http://schemas.microsoft.com/office/drawing/2014/main" id="{DE4711D5-012E-EA24-051E-16D7ADFF9D59}"/>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33566378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integrity applies to every part of the project. Students must acknowledge all sources, carefully verify any AI-assisted content and retain evidence showing how their work developed. They should understand and be able to explain every submitted element.</a:t>
            </a:r>
          </a:p>
          <a:p>
            <a:r>
              <a:rPr lang="en-GB" dirty="0"/>
              <a:t>Before submitting, check the assessment brief, marking criteria, deadline and required files. Test all practical work, proofread the document and keep secure backups. After uploading, confirm that the correct files were submitted and retain the submission receipt.</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32379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02827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6" r:id="rId5"/>
    <p:sldLayoutId id="214748370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6D39EAA-270E-DC08-C989-8B759C25CA23}"/>
              </a:ext>
            </a:extLst>
          </p:cNvPr>
          <p:cNvSpPr>
            <a:spLocks noGrp="1"/>
          </p:cNvSpPr>
          <p:nvPr/>
        </p:nvSpPr>
        <p:spPr>
          <a:xfrm>
            <a:off x="709743" y="1168866"/>
            <a:ext cx="8858250" cy="666750"/>
          </a:xfrm>
          <a:prstGeom prst="rect">
            <a:avLst/>
          </a:prstGeom>
          <a:noFill/>
          <a:ln w="0">
            <a:noFill/>
          </a:ln>
        </p:spPr>
        <p:txBody>
          <a:bodyPr anchor="ctr">
            <a:noAutofit/>
          </a:bodyPr>
          <a:lstStyle/>
          <a:p>
            <a:pPr algn="l">
              <a:defRPr sz="3450" b="1">
                <a:solidFill>
                  <a:srgbClr val="20252B"/>
                </a:solidFill>
                <a:latin typeface="DejaVu Sans"/>
                <a:ea typeface="DejaVu Sans"/>
                <a:cs typeface="DejaVu Sans"/>
              </a:defRPr>
            </a:pPr>
            <a:r>
              <a:rPr sz="3450" b="1" dirty="0">
                <a:solidFill>
                  <a:schemeClr val="bg1"/>
                </a:solidFill>
                <a:latin typeface="Calibri "/>
                <a:ea typeface="DejaVu Sans"/>
                <a:cs typeface="DejaVu Sans"/>
              </a:rPr>
              <a:t>Independent Project</a:t>
            </a:r>
          </a:p>
        </p:txBody>
      </p:sp>
      <p:sp>
        <p:nvSpPr>
          <p:cNvPr id="7" name="Rectangle 6">
            <a:extLst>
              <a:ext uri="{FF2B5EF4-FFF2-40B4-BE49-F238E27FC236}">
                <a16:creationId xmlns:a16="http://schemas.microsoft.com/office/drawing/2014/main" id="{E8602D89-1F13-BAF0-FE3E-955AC19F54B3}"/>
              </a:ext>
            </a:extLst>
          </p:cNvPr>
          <p:cNvSpPr>
            <a:spLocks noGrp="1"/>
          </p:cNvSpPr>
          <p:nvPr/>
        </p:nvSpPr>
        <p:spPr>
          <a:xfrm>
            <a:off x="728793" y="1911816"/>
            <a:ext cx="2857500" cy="361950"/>
          </a:xfrm>
          <a:prstGeom prst="rect">
            <a:avLst/>
          </a:prstGeom>
          <a:noFill/>
          <a:ln w="0">
            <a:noFill/>
          </a:ln>
        </p:spPr>
        <p:txBody>
          <a:bodyPr anchor="ctr">
            <a:noAutofit/>
          </a:bodyPr>
          <a:lstStyle/>
          <a:p>
            <a:pPr algn="l">
              <a:defRPr sz="1800" b="1">
                <a:solidFill>
                  <a:srgbClr val="0C4A6E"/>
                </a:solidFill>
                <a:latin typeface="DejaVu Sans"/>
                <a:ea typeface="DejaVu Sans"/>
                <a:cs typeface="DejaVu Sans"/>
              </a:defRPr>
            </a:pPr>
            <a:r>
              <a:rPr sz="1800" b="1" dirty="0">
                <a:solidFill>
                  <a:schemeClr val="bg1"/>
                </a:solidFill>
                <a:latin typeface="Calibri "/>
                <a:ea typeface="DejaVu Sans"/>
                <a:cs typeface="DejaVu Sans"/>
              </a:rPr>
              <a:t>ACCA6020</a:t>
            </a:r>
          </a:p>
        </p:txBody>
      </p:sp>
      <p:sp>
        <p:nvSpPr>
          <p:cNvPr id="9" name="Rectangle 8">
            <a:extLst>
              <a:ext uri="{FF2B5EF4-FFF2-40B4-BE49-F238E27FC236}">
                <a16:creationId xmlns:a16="http://schemas.microsoft.com/office/drawing/2014/main" id="{3462968D-EC73-D39B-FF0E-9DDDEF702960}"/>
              </a:ext>
            </a:extLst>
          </p:cNvPr>
          <p:cNvSpPr>
            <a:spLocks noGrp="1"/>
          </p:cNvSpPr>
          <p:nvPr/>
        </p:nvSpPr>
        <p:spPr>
          <a:xfrm>
            <a:off x="709743" y="2473791"/>
            <a:ext cx="6667500" cy="457200"/>
          </a:xfrm>
          <a:prstGeom prst="rect">
            <a:avLst/>
          </a:prstGeom>
          <a:noFill/>
          <a:ln w="0">
            <a:noFill/>
          </a:ln>
        </p:spPr>
        <p:txBody>
          <a:bodyPr anchor="ctr">
            <a:noAutofit/>
          </a:bodyPr>
          <a:lstStyle/>
          <a:p>
            <a:pPr algn="l">
              <a:defRPr sz="2100" b="0">
                <a:solidFill>
                  <a:srgbClr val="666666"/>
                </a:solidFill>
                <a:latin typeface="DejaVu Sans"/>
                <a:ea typeface="DejaVu Sans"/>
                <a:cs typeface="DejaVu Sans"/>
              </a:defRPr>
            </a:pPr>
            <a:r>
              <a:rPr sz="2100" b="0">
                <a:solidFill>
                  <a:schemeClr val="bg1"/>
                </a:solidFill>
                <a:latin typeface="Calibri "/>
                <a:ea typeface="DejaVu Sans"/>
                <a:cs typeface="DejaVu Sans"/>
              </a:rPr>
              <a:t>Project guidance for 2026-27</a:t>
            </a:r>
          </a:p>
        </p:txBody>
      </p:sp>
      <p:sp>
        <p:nvSpPr>
          <p:cNvPr id="11" name="Rectangle 10">
            <a:extLst>
              <a:ext uri="{FF2B5EF4-FFF2-40B4-BE49-F238E27FC236}">
                <a16:creationId xmlns:a16="http://schemas.microsoft.com/office/drawing/2014/main" id="{5FE86472-5C7B-2853-372C-18260692C0EF}"/>
              </a:ext>
            </a:extLst>
          </p:cNvPr>
          <p:cNvSpPr>
            <a:spLocks noGrp="1"/>
          </p:cNvSpPr>
          <p:nvPr/>
        </p:nvSpPr>
        <p:spPr>
          <a:xfrm>
            <a:off x="816876" y="2969162"/>
            <a:ext cx="9992337" cy="45719"/>
          </a:xfrm>
          <a:prstGeom prst="rect">
            <a:avLst/>
          </a:prstGeom>
          <a:solidFill>
            <a:srgbClr val="E8EEF2"/>
          </a:solidFill>
          <a:ln w="0">
            <a:noFill/>
          </a:ln>
        </p:spPr>
        <p:txBody>
          <a:bodyPr/>
          <a:lstStyle/>
          <a:p>
            <a:endParaRPr lang="en-GB">
              <a:solidFill>
                <a:schemeClr val="bg1"/>
              </a:solidFill>
              <a:latin typeface="Calibri "/>
            </a:endParaRPr>
          </a:p>
        </p:txBody>
      </p:sp>
      <p:sp>
        <p:nvSpPr>
          <p:cNvPr id="13" name="Rectangle 12">
            <a:extLst>
              <a:ext uri="{FF2B5EF4-FFF2-40B4-BE49-F238E27FC236}">
                <a16:creationId xmlns:a16="http://schemas.microsoft.com/office/drawing/2014/main" id="{19E03F21-1286-831C-1D14-91DF342A153D}"/>
              </a:ext>
            </a:extLst>
          </p:cNvPr>
          <p:cNvSpPr>
            <a:spLocks noGrp="1"/>
          </p:cNvSpPr>
          <p:nvPr/>
        </p:nvSpPr>
        <p:spPr>
          <a:xfrm>
            <a:off x="661680" y="3807554"/>
            <a:ext cx="8096250" cy="819150"/>
          </a:xfrm>
          <a:prstGeom prst="rect">
            <a:avLst/>
          </a:prstGeom>
          <a:noFill/>
          <a:ln w="0">
            <a:noFill/>
          </a:ln>
        </p:spPr>
        <p:txBody>
          <a:bodyPr anchor="ctr">
            <a:noAutofit/>
          </a:bodyPr>
          <a:lstStyle/>
          <a:p>
            <a:pPr algn="l">
              <a:defRPr sz="1650" b="0">
                <a:solidFill>
                  <a:srgbClr val="20252B"/>
                </a:solidFill>
                <a:latin typeface="DejaVu Sans"/>
                <a:ea typeface="DejaVu Sans"/>
                <a:cs typeface="DejaVu Sans"/>
              </a:defRPr>
            </a:pPr>
            <a:r>
              <a:rPr sz="1650" b="0" dirty="0">
                <a:solidFill>
                  <a:schemeClr val="bg1"/>
                </a:solidFill>
                <a:latin typeface="Calibri "/>
                <a:ea typeface="DejaVu Sans"/>
                <a:cs typeface="DejaVu Sans"/>
              </a:rPr>
              <a:t>BEng (Hons) </a:t>
            </a:r>
            <a:r>
              <a:rPr lang="en-GB" sz="1650" b="0" dirty="0">
                <a:solidFill>
                  <a:schemeClr val="bg1"/>
                </a:solidFill>
                <a:latin typeface="Calibri "/>
                <a:ea typeface="DejaVu Sans"/>
                <a:cs typeface="DejaVu Sans"/>
              </a:rPr>
              <a:t>Electrical and Electronics Engineering</a:t>
            </a:r>
            <a:endParaRPr sz="1650" b="0" dirty="0">
              <a:solidFill>
                <a:schemeClr val="bg1"/>
              </a:solidFill>
              <a:latin typeface="Calibri "/>
              <a:ea typeface="DejaVu Sans"/>
              <a:cs typeface="DejaVu Sans"/>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1804B63-E7FA-4D74-A622-C7EF7AF2C985}"/>
              </a:ext>
            </a:extLst>
          </p:cNvPr>
          <p:cNvSpPr>
            <a:spLocks noGrp="1"/>
          </p:cNvSpPr>
          <p:nvPr/>
        </p:nvSpPr>
        <p:spPr>
          <a:xfrm>
            <a:off x="499844" y="59658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Module overview</a:t>
            </a:r>
          </a:p>
        </p:txBody>
      </p:sp>
      <p:sp>
        <p:nvSpPr>
          <p:cNvPr id="2" name="Rectangle 1">
            <a:extLst>
              <a:ext uri="{FF2B5EF4-FFF2-40B4-BE49-F238E27FC236}">
                <a16:creationId xmlns:a16="http://schemas.microsoft.com/office/drawing/2014/main" id="{EE14EA29-EC82-42DF-B0A5-D852D4D6E6D3}"/>
              </a:ext>
            </a:extLst>
          </p:cNvPr>
          <p:cNvSpPr>
            <a:spLocks noGrp="1"/>
          </p:cNvSpPr>
          <p:nvPr/>
        </p:nvSpPr>
        <p:spPr>
          <a:xfrm>
            <a:off x="638175" y="1510368"/>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4C412A20-A451-4055-8E4A-39CF59DA939A}"/>
              </a:ext>
            </a:extLst>
          </p:cNvPr>
          <p:cNvSpPr>
            <a:spLocks noGrp="1"/>
          </p:cNvSpPr>
          <p:nvPr/>
        </p:nvSpPr>
        <p:spPr>
          <a:xfrm>
            <a:off x="-46139" y="6201736"/>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0FA3611D-9C97-42C7-9C45-E6FFBED4833F}"/>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a:t>
            </a:r>
          </a:p>
        </p:txBody>
      </p:sp>
      <p:sp>
        <p:nvSpPr>
          <p:cNvPr id="6" name="Rectangle 5">
            <a:extLst>
              <a:ext uri="{FF2B5EF4-FFF2-40B4-BE49-F238E27FC236}">
                <a16:creationId xmlns:a16="http://schemas.microsoft.com/office/drawing/2014/main" id="{04F20969-30CD-449E-9FC6-B4D64D23B74B}"/>
              </a:ext>
            </a:extLst>
          </p:cNvPr>
          <p:cNvSpPr>
            <a:spLocks noGrp="1"/>
          </p:cNvSpPr>
          <p:nvPr/>
        </p:nvSpPr>
        <p:spPr>
          <a:xfrm>
            <a:off x="1001086" y="1798958"/>
            <a:ext cx="10005270" cy="37147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Level 6 individual project module worth 40 credits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Application of relevant engineering knowledge and practical skills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Project may involve design, development, simulation, implementation or experimental investigation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Production of a practical and demonstrable project outcome</a:t>
            </a:r>
            <a:endParaRPr sz="2200" dirty="0">
              <a:solidFill>
                <a:srgbClr val="000000"/>
              </a:solidFill>
              <a:latin typeface="Calibri"/>
              <a:ea typeface="Calibri"/>
              <a:cs typeface="Calibri"/>
            </a:endParaRPr>
          </a:p>
        </p:txBody>
      </p:sp>
    </p:spTree>
    <p:extLst>
      <p:ext uri="{BB962C8B-B14F-4D97-AF65-F5344CB8AC3E}">
        <p14:creationId xmlns:p14="http://schemas.microsoft.com/office/powerpoint/2010/main" val="20778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897F33E-91BC-441B-BEA4-704DD990984F}"/>
              </a:ext>
            </a:extLst>
          </p:cNvPr>
          <p:cNvSpPr>
            <a:spLocks noGrp="1"/>
          </p:cNvSpPr>
          <p:nvPr/>
        </p:nvSpPr>
        <p:spPr>
          <a:xfrm>
            <a:off x="445316" y="787473"/>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Project aim</a:t>
            </a:r>
          </a:p>
        </p:txBody>
      </p:sp>
      <p:sp>
        <p:nvSpPr>
          <p:cNvPr id="2" name="Rectangle 1">
            <a:extLst>
              <a:ext uri="{FF2B5EF4-FFF2-40B4-BE49-F238E27FC236}">
                <a16:creationId xmlns:a16="http://schemas.microsoft.com/office/drawing/2014/main" id="{942A22F3-9FBC-45D2-9DB2-1ACEFB2B065F}"/>
              </a:ext>
            </a:extLst>
          </p:cNvPr>
          <p:cNvSpPr>
            <a:spLocks noGrp="1"/>
          </p:cNvSpPr>
          <p:nvPr/>
        </p:nvSpPr>
        <p:spPr>
          <a:xfrm>
            <a:off x="566956" y="1517796"/>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97D2AC22-A9B0-4CFC-B765-8A68EB17D823}"/>
              </a:ext>
            </a:extLst>
          </p:cNvPr>
          <p:cNvSpPr>
            <a:spLocks noGrp="1"/>
          </p:cNvSpPr>
          <p:nvPr/>
        </p:nvSpPr>
        <p:spPr>
          <a:xfrm>
            <a:off x="-46139" y="617220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19B1A809-CAA8-41B4-BC4D-D506A39EFBB8}"/>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4</a:t>
            </a:r>
          </a:p>
        </p:txBody>
      </p:sp>
      <p:sp>
        <p:nvSpPr>
          <p:cNvPr id="6" name="Rectangle 5">
            <a:extLst>
              <a:ext uri="{FF2B5EF4-FFF2-40B4-BE49-F238E27FC236}">
                <a16:creationId xmlns:a16="http://schemas.microsoft.com/office/drawing/2014/main" id="{7F16731C-D350-49C0-A4E3-891EF3B6B872}"/>
              </a:ext>
            </a:extLst>
          </p:cNvPr>
          <p:cNvSpPr>
            <a:spLocks noGrp="1"/>
          </p:cNvSpPr>
          <p:nvPr/>
        </p:nvSpPr>
        <p:spPr>
          <a:xfrm>
            <a:off x="1305100" y="2496948"/>
            <a:ext cx="10001250" cy="1238250"/>
          </a:xfrm>
          <a:prstGeom prst="rect">
            <a:avLst/>
          </a:prstGeom>
          <a:noFill/>
          <a:ln w="0">
            <a:noFill/>
          </a:ln>
        </p:spPr>
        <p:txBody>
          <a:bodyPr anchor="ctr">
            <a:noAutofit/>
          </a:bodyPr>
          <a:lstStyle/>
          <a:p>
            <a:pPr algn="just">
              <a:lnSpc>
                <a:spcPct val="200000"/>
              </a:lnSpc>
              <a:buNone/>
              <a:defRPr b="1">
                <a:solidFill>
                  <a:srgbClr val="20252B"/>
                </a:solidFill>
                <a:latin typeface="Calibri"/>
                <a:ea typeface="Calibri"/>
                <a:cs typeface="Calibri"/>
              </a:defRPr>
            </a:pPr>
            <a:r>
              <a:rPr lang="en-GB" sz="2200" dirty="0"/>
              <a:t>To develop the ability of students to engage critically and innovatively with theory and/or practice relevant to their studied subject areas in order to produce a discipline specific in-depth project.</a:t>
            </a:r>
          </a:p>
        </p:txBody>
      </p:sp>
    </p:spTree>
    <p:extLst>
      <p:ext uri="{BB962C8B-B14F-4D97-AF65-F5344CB8AC3E}">
        <p14:creationId xmlns:p14="http://schemas.microsoft.com/office/powerpoint/2010/main" val="67022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C8785A-9920-4A51-B765-CBAC72D18B24}"/>
              </a:ext>
            </a:extLst>
          </p:cNvPr>
          <p:cNvSpPr>
            <a:spLocks noGrp="1"/>
          </p:cNvSpPr>
          <p:nvPr/>
        </p:nvSpPr>
        <p:spPr>
          <a:xfrm>
            <a:off x="483066" y="9525"/>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Module learning outcomes</a:t>
            </a:r>
          </a:p>
        </p:txBody>
      </p:sp>
      <p:sp>
        <p:nvSpPr>
          <p:cNvPr id="2" name="Rectangle 1">
            <a:extLst>
              <a:ext uri="{FF2B5EF4-FFF2-40B4-BE49-F238E27FC236}">
                <a16:creationId xmlns:a16="http://schemas.microsoft.com/office/drawing/2014/main" id="{F40735B5-9491-42F5-AA04-5D052CFB369F}"/>
              </a:ext>
            </a:extLst>
          </p:cNvPr>
          <p:cNvSpPr>
            <a:spLocks noGrp="1"/>
          </p:cNvSpPr>
          <p:nvPr/>
        </p:nvSpPr>
        <p:spPr>
          <a:xfrm>
            <a:off x="604619" y="753775"/>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1C801080-4548-4405-9ADE-F330B54623FD}"/>
              </a:ext>
            </a:extLst>
          </p:cNvPr>
          <p:cNvSpPr>
            <a:spLocks noGrp="1"/>
          </p:cNvSpPr>
          <p:nvPr/>
        </p:nvSpPr>
        <p:spPr>
          <a:xfrm>
            <a:off x="-209725" y="6038238"/>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FA12D28E-4434-476D-8953-FBD502B8D95F}"/>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5</a:t>
            </a:r>
          </a:p>
        </p:txBody>
      </p:sp>
      <p:sp>
        <p:nvSpPr>
          <p:cNvPr id="6" name="Rectangle 5">
            <a:extLst>
              <a:ext uri="{FF2B5EF4-FFF2-40B4-BE49-F238E27FC236}">
                <a16:creationId xmlns:a16="http://schemas.microsoft.com/office/drawing/2014/main" id="{009614E9-7575-44F5-BBDB-A9383F69244B}"/>
              </a:ext>
            </a:extLst>
          </p:cNvPr>
          <p:cNvSpPr>
            <a:spLocks noGrp="1"/>
          </p:cNvSpPr>
          <p:nvPr/>
        </p:nvSpPr>
        <p:spPr>
          <a:xfrm>
            <a:off x="671862" y="959032"/>
            <a:ext cx="10816861" cy="3048000"/>
          </a:xfrm>
          <a:prstGeom prst="rect">
            <a:avLst/>
          </a:prstGeom>
          <a:noFill/>
          <a:ln w="0">
            <a:noFill/>
          </a:ln>
        </p:spPr>
        <p:txBody>
          <a:bodyPr>
            <a:noAutofit/>
          </a:bodyPr>
          <a:lstStyle/>
          <a:p>
            <a:pPr marL="342900" indent="-342900" algn="just">
              <a:lnSpc>
                <a:spcPct val="150000"/>
              </a:lnSpc>
              <a:buFont typeface="Arial" panose="020B0604020202020204" pitchFamily="34" charset="0"/>
              <a:buChar char="•"/>
            </a:pPr>
            <a:r>
              <a:rPr lang="en-GB" dirty="0">
                <a:latin typeface="Calibri "/>
              </a:rPr>
              <a:t>LO1: Demonstrate intellectual skills in the identification of an appropriate topic, problem or challenge for investigation pertinent to their field of study and formulate a suitable plan for further research utilising relevant investigative methods in order to produce a response.</a:t>
            </a:r>
          </a:p>
          <a:p>
            <a:pPr marL="342900" indent="-342900" algn="just">
              <a:lnSpc>
                <a:spcPct val="150000"/>
              </a:lnSpc>
              <a:buFont typeface="Arial" panose="020B0604020202020204" pitchFamily="34" charset="0"/>
              <a:buChar char="•"/>
            </a:pPr>
            <a:r>
              <a:rPr lang="en-GB" dirty="0">
                <a:latin typeface="Calibri "/>
              </a:rPr>
              <a:t>LO2: Evidence in-depth knowledge and critical understanding of principles necessary to underpin their education within their chosen field of study and problem solving techniques applicable to this.</a:t>
            </a:r>
          </a:p>
          <a:p>
            <a:pPr marL="342900" indent="-342900" algn="just">
              <a:lnSpc>
                <a:spcPct val="150000"/>
              </a:lnSpc>
              <a:buFont typeface="Arial" panose="020B0604020202020204" pitchFamily="34" charset="0"/>
              <a:buChar char="•"/>
            </a:pPr>
            <a:r>
              <a:rPr lang="en-GB" dirty="0">
                <a:latin typeface="Calibri "/>
              </a:rPr>
              <a:t>LO3: Evidence independence of thought and critical evaluation in the production of an independent piece of work, demonstrating transferable skills through exercising initiative and personal responsibility in planning own learning and self-management.</a:t>
            </a:r>
          </a:p>
          <a:p>
            <a:pPr marL="342900" indent="-342900" algn="just">
              <a:lnSpc>
                <a:spcPct val="150000"/>
              </a:lnSpc>
              <a:buFont typeface="Arial" panose="020B0604020202020204" pitchFamily="34" charset="0"/>
              <a:buChar char="•"/>
            </a:pPr>
            <a:r>
              <a:rPr lang="en-GB" dirty="0">
                <a:latin typeface="Calibri "/>
              </a:rPr>
              <a:t>LO4: Organise their knowledge and learning through use of a range of media, and present their work appropriately in a manner that can be understood by specialist and non-specialist audiences.</a:t>
            </a:r>
          </a:p>
        </p:txBody>
      </p:sp>
    </p:spTree>
    <p:extLst>
      <p:ext uri="{BB962C8B-B14F-4D97-AF65-F5344CB8AC3E}">
        <p14:creationId xmlns:p14="http://schemas.microsoft.com/office/powerpoint/2010/main" val="1780091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DC7D42-EAFA-4543-BDAC-EFAC64887B79}"/>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lang="en-GB" sz="2700" b="1" dirty="0">
                <a:solidFill>
                  <a:srgbClr val="20252B"/>
                </a:solidFill>
                <a:latin typeface="Calibri"/>
                <a:ea typeface="Calibri"/>
                <a:cs typeface="Calibri"/>
              </a:rPr>
              <a:t>Project Start and Supervision</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127D6C54-40E7-43BD-8032-4E7982F5C90D}"/>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CAE9EF9D-E1E0-4F0A-869C-1850FC6D2528}"/>
              </a:ext>
            </a:extLst>
          </p:cNvPr>
          <p:cNvSpPr>
            <a:spLocks noGrp="1"/>
          </p:cNvSpPr>
          <p:nvPr/>
        </p:nvSpPr>
        <p:spPr>
          <a:xfrm>
            <a:off x="-690563" y="6054928"/>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CFA1C1CF-3095-45D3-8029-1BB95320434E}"/>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a:t>
            </a:r>
          </a:p>
        </p:txBody>
      </p:sp>
      <p:sp>
        <p:nvSpPr>
          <p:cNvPr id="6" name="Rectangle 5">
            <a:extLst>
              <a:ext uri="{FF2B5EF4-FFF2-40B4-BE49-F238E27FC236}">
                <a16:creationId xmlns:a16="http://schemas.microsoft.com/office/drawing/2014/main" id="{B3131D81-0710-44C9-81CF-30D259C7602C}"/>
              </a:ext>
            </a:extLst>
          </p:cNvPr>
          <p:cNvSpPr>
            <a:spLocks noGrp="1"/>
          </p:cNvSpPr>
          <p:nvPr/>
        </p:nvSpPr>
        <p:spPr>
          <a:xfrm>
            <a:off x="1023937" y="1300731"/>
            <a:ext cx="10477500" cy="400050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Project proposal &amp; Ethics form submission </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Proposal presentation may be conducted through Microsoft Teams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Supervisors allocated after proposal submission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Weekly 20-minute meetings with the allocated supervisor</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Attendance and progress monitored through weekly meetings</a:t>
            </a:r>
            <a:endParaRPr sz="2200" dirty="0">
              <a:solidFill>
                <a:srgbClr val="000000"/>
              </a:solidFill>
              <a:latin typeface="Calibri"/>
              <a:ea typeface="Calibri"/>
              <a:cs typeface="Calibri"/>
            </a:endParaRPr>
          </a:p>
        </p:txBody>
      </p:sp>
      <p:sp>
        <p:nvSpPr>
          <p:cNvPr id="7" name="Rectangle 6">
            <a:extLst>
              <a:ext uri="{FF2B5EF4-FFF2-40B4-BE49-F238E27FC236}">
                <a16:creationId xmlns:a16="http://schemas.microsoft.com/office/drawing/2014/main" id="{4130AB7B-8357-4064-8DBE-6BB430FB0E2E}"/>
              </a:ext>
            </a:extLst>
          </p:cNvPr>
          <p:cNvSpPr>
            <a:spLocks noGrp="1"/>
          </p:cNvSpPr>
          <p:nvPr/>
        </p:nvSpPr>
        <p:spPr>
          <a:xfrm>
            <a:off x="669721" y="5120256"/>
            <a:ext cx="10477500" cy="361950"/>
          </a:xfrm>
          <a:prstGeom prst="rect">
            <a:avLst/>
          </a:prstGeom>
          <a:noFill/>
          <a:ln w="0">
            <a:noFill/>
          </a:ln>
        </p:spPr>
        <p:txBody>
          <a:bodyPr anchor="ctr">
            <a:noAutofit/>
          </a:bodyPr>
          <a:lstStyle/>
          <a:p>
            <a:pPr algn="ctr">
              <a:lnSpc>
                <a:spcPct val="150000"/>
              </a:lnSpc>
              <a:buNone/>
              <a:defRPr b="1">
                <a:solidFill>
                  <a:srgbClr val="A33A3A"/>
                </a:solidFill>
                <a:latin typeface="Calibri"/>
                <a:ea typeface="Calibri"/>
                <a:cs typeface="Calibri"/>
              </a:defRPr>
            </a:pPr>
            <a:endParaRPr b="1" dirty="0">
              <a:solidFill>
                <a:srgbClr val="A33A3A"/>
              </a:solidFill>
              <a:latin typeface="Calibri"/>
              <a:ea typeface="Calibri"/>
              <a:cs typeface="Calibri"/>
            </a:endParaRPr>
          </a:p>
        </p:txBody>
      </p:sp>
    </p:spTree>
    <p:extLst>
      <p:ext uri="{BB962C8B-B14F-4D97-AF65-F5344CB8AC3E}">
        <p14:creationId xmlns:p14="http://schemas.microsoft.com/office/powerpoint/2010/main" val="16397579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8C46C1-B96C-4290-BB8B-F0738BDBC0F6}"/>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Assessment components</a:t>
            </a:r>
          </a:p>
        </p:txBody>
      </p:sp>
      <p:sp>
        <p:nvSpPr>
          <p:cNvPr id="2" name="Rectangle 1">
            <a:extLst>
              <a:ext uri="{FF2B5EF4-FFF2-40B4-BE49-F238E27FC236}">
                <a16:creationId xmlns:a16="http://schemas.microsoft.com/office/drawing/2014/main" id="{F26B1C85-3735-4A7D-AFD8-9C6FA1356A82}"/>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D6E9E881-6839-493E-96C9-3E4A6BD6D716}"/>
              </a:ext>
            </a:extLst>
          </p:cNvPr>
          <p:cNvSpPr>
            <a:spLocks noGrp="1"/>
          </p:cNvSpPr>
          <p:nvPr/>
        </p:nvSpPr>
        <p:spPr>
          <a:xfrm>
            <a:off x="-428625" y="617220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D2F8F8BA-753B-43E3-9228-37946CC599D7}"/>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9</a:t>
            </a:r>
          </a:p>
        </p:txBody>
      </p:sp>
      <p:graphicFrame>
        <p:nvGraphicFramePr>
          <p:cNvPr id="13" name="Table 12"/>
          <p:cNvGraphicFramePr/>
          <p:nvPr/>
        </p:nvGraphicFramePr>
        <p:xfrm>
          <a:off x="1714500" y="1466850"/>
          <a:ext cx="8572500" cy="3714750"/>
        </p:xfrm>
        <a:graphic>
          <a:graphicData uri="http://schemas.openxmlformats.org/drawingml/2006/table">
            <a:tbl>
              <a:tblPr/>
              <a:tblGrid>
                <a:gridCol w="6191250">
                  <a:extLst>
                    <a:ext uri="{9D8B030D-6E8A-4147-A177-3AD203B41FA5}">
                      <a16:colId xmlns:a16="http://schemas.microsoft.com/office/drawing/2014/main" val="20000"/>
                    </a:ext>
                  </a:extLst>
                </a:gridCol>
                <a:gridCol w="2381250">
                  <a:extLst>
                    <a:ext uri="{9D8B030D-6E8A-4147-A177-3AD203B41FA5}">
                      <a16:colId xmlns:a16="http://schemas.microsoft.com/office/drawing/2014/main" val="20001"/>
                    </a:ext>
                  </a:extLst>
                </a:gridCol>
              </a:tblGrid>
              <a:tr h="619125">
                <a:tc>
                  <a:txBody>
                    <a:bodyPr/>
                    <a:lstStyle/>
                    <a:p>
                      <a:r>
                        <a:rPr sz="2200" b="1">
                          <a:solidFill>
                            <a:srgbClr val="FFFFFF"/>
                          </a:solidFill>
                          <a:latin typeface="Calibri"/>
                          <a:ea typeface="Calibri"/>
                          <a:cs typeface="Calibri"/>
                        </a:rPr>
                        <a:t>Assessment</a:t>
                      </a:r>
                    </a:p>
                  </a:txBody>
                  <a:tcPr anchor="ctr">
                    <a:solidFill>
                      <a:srgbClr val="0C4A6E"/>
                    </a:solidFill>
                  </a:tcPr>
                </a:tc>
                <a:tc>
                  <a:txBody>
                    <a:bodyPr/>
                    <a:lstStyle/>
                    <a:p>
                      <a:r>
                        <a:rPr sz="2200" b="1">
                          <a:solidFill>
                            <a:srgbClr val="FFFFFF"/>
                          </a:solidFill>
                          <a:latin typeface="Calibri"/>
                          <a:ea typeface="Calibri"/>
                          <a:cs typeface="Calibri"/>
                        </a:rPr>
                        <a:t>Weight</a:t>
                      </a:r>
                    </a:p>
                  </a:txBody>
                  <a:tcPr anchor="ctr">
                    <a:solidFill>
                      <a:srgbClr val="0C4A6E"/>
                    </a:solidFill>
                  </a:tcPr>
                </a:tc>
                <a:extLst>
                  <a:ext uri="{0D108BD9-81ED-4DB2-BD59-A6C34878D82A}">
                    <a16:rowId xmlns:a16="http://schemas.microsoft.com/office/drawing/2014/main" val="10000"/>
                  </a:ext>
                </a:extLst>
              </a:tr>
              <a:tr h="619125">
                <a:tc>
                  <a:txBody>
                    <a:bodyPr/>
                    <a:lstStyle/>
                    <a:p>
                      <a:r>
                        <a:rPr sz="2200" dirty="0">
                          <a:solidFill>
                            <a:srgbClr val="000000"/>
                          </a:solidFill>
                          <a:latin typeface="Calibri"/>
                          <a:ea typeface="Calibri"/>
                          <a:cs typeface="Calibri"/>
                        </a:rPr>
                        <a:t>Project proposal</a:t>
                      </a:r>
                    </a:p>
                  </a:txBody>
                  <a:tcPr marL="95250" marR="95250" marT="38100" marB="38100"/>
                </a:tc>
                <a:tc>
                  <a:txBody>
                    <a:bodyPr/>
                    <a:lstStyle/>
                    <a:p>
                      <a:pPr algn="ctr">
                        <a:lnSpc>
                          <a:spcPct val="150000"/>
                        </a:lnSpc>
                        <a:buNone/>
                      </a:pPr>
                      <a:r>
                        <a:rPr sz="2200" b="1">
                          <a:solidFill>
                            <a:srgbClr val="000000"/>
                          </a:solidFill>
                          <a:latin typeface="Calibri"/>
                          <a:ea typeface="Calibri"/>
                          <a:cs typeface="Calibri"/>
                        </a:rPr>
                        <a:t>5%</a:t>
                      </a:r>
                    </a:p>
                  </a:txBody>
                  <a:tcPr marL="95250" marR="95250" marT="38100" marB="38100"/>
                </a:tc>
                <a:extLst>
                  <a:ext uri="{0D108BD9-81ED-4DB2-BD59-A6C34878D82A}">
                    <a16:rowId xmlns:a16="http://schemas.microsoft.com/office/drawing/2014/main" val="10001"/>
                  </a:ext>
                </a:extLst>
              </a:tr>
              <a:tr h="619125">
                <a:tc>
                  <a:txBody>
                    <a:bodyPr/>
                    <a:lstStyle/>
                    <a:p>
                      <a:r>
                        <a:rPr sz="2200" dirty="0">
                          <a:solidFill>
                            <a:srgbClr val="000000"/>
                          </a:solidFill>
                          <a:latin typeface="Calibri"/>
                          <a:ea typeface="Calibri"/>
                          <a:cs typeface="Calibri"/>
                        </a:rPr>
                        <a:t>Interim viva</a:t>
                      </a:r>
                    </a:p>
                  </a:txBody>
                  <a:tcPr marL="95250" marR="95250" marT="38100" marB="38100"/>
                </a:tc>
                <a:tc>
                  <a:txBody>
                    <a:bodyPr/>
                    <a:lstStyle/>
                    <a:p>
                      <a:pPr algn="ctr">
                        <a:lnSpc>
                          <a:spcPct val="150000"/>
                        </a:lnSpc>
                        <a:buNone/>
                      </a:pPr>
                      <a:r>
                        <a:rPr sz="2200" b="1">
                          <a:solidFill>
                            <a:srgbClr val="000000"/>
                          </a:solidFill>
                          <a:latin typeface="Calibri"/>
                          <a:ea typeface="Calibri"/>
                          <a:cs typeface="Calibri"/>
                        </a:rPr>
                        <a:t>10%</a:t>
                      </a:r>
                    </a:p>
                  </a:txBody>
                  <a:tcPr marL="95250" marR="95250" marT="38100" marB="38100"/>
                </a:tc>
                <a:extLst>
                  <a:ext uri="{0D108BD9-81ED-4DB2-BD59-A6C34878D82A}">
                    <a16:rowId xmlns:a16="http://schemas.microsoft.com/office/drawing/2014/main" val="10002"/>
                  </a:ext>
                </a:extLst>
              </a:tr>
              <a:tr h="619125">
                <a:tc>
                  <a:txBody>
                    <a:bodyPr/>
                    <a:lstStyle/>
                    <a:p>
                      <a:r>
                        <a:rPr sz="2200">
                          <a:solidFill>
                            <a:srgbClr val="000000"/>
                          </a:solidFill>
                          <a:latin typeface="Calibri"/>
                          <a:ea typeface="Calibri"/>
                          <a:cs typeface="Calibri"/>
                        </a:rPr>
                        <a:t>Final report</a:t>
                      </a:r>
                    </a:p>
                  </a:txBody>
                  <a:tcPr marL="95250" marR="95250" marT="38100" marB="38100"/>
                </a:tc>
                <a:tc>
                  <a:txBody>
                    <a:bodyPr/>
                    <a:lstStyle/>
                    <a:p>
                      <a:pPr algn="ctr">
                        <a:lnSpc>
                          <a:spcPct val="150000"/>
                        </a:lnSpc>
                        <a:buNone/>
                      </a:pPr>
                      <a:r>
                        <a:rPr sz="2200" b="1">
                          <a:solidFill>
                            <a:srgbClr val="000000"/>
                          </a:solidFill>
                          <a:latin typeface="Calibri"/>
                          <a:ea typeface="Calibri"/>
                          <a:cs typeface="Calibri"/>
                        </a:rPr>
                        <a:t>55%</a:t>
                      </a:r>
                    </a:p>
                  </a:txBody>
                  <a:tcPr marL="95250" marR="95250" marT="38100" marB="38100"/>
                </a:tc>
                <a:extLst>
                  <a:ext uri="{0D108BD9-81ED-4DB2-BD59-A6C34878D82A}">
                    <a16:rowId xmlns:a16="http://schemas.microsoft.com/office/drawing/2014/main" val="10003"/>
                  </a:ext>
                </a:extLst>
              </a:tr>
              <a:tr h="619125">
                <a:tc>
                  <a:txBody>
                    <a:bodyPr/>
                    <a:lstStyle/>
                    <a:p>
                      <a:r>
                        <a:rPr sz="2200">
                          <a:solidFill>
                            <a:srgbClr val="000000"/>
                          </a:solidFill>
                          <a:latin typeface="Calibri"/>
                          <a:ea typeface="Calibri"/>
                          <a:cs typeface="Calibri"/>
                        </a:rPr>
                        <a:t>Final viva</a:t>
                      </a:r>
                    </a:p>
                  </a:txBody>
                  <a:tcPr marL="95250" marR="95250" marT="38100" marB="38100"/>
                </a:tc>
                <a:tc>
                  <a:txBody>
                    <a:bodyPr/>
                    <a:lstStyle/>
                    <a:p>
                      <a:pPr algn="ctr">
                        <a:lnSpc>
                          <a:spcPct val="150000"/>
                        </a:lnSpc>
                        <a:buNone/>
                      </a:pPr>
                      <a:r>
                        <a:rPr sz="2200" b="1">
                          <a:solidFill>
                            <a:srgbClr val="000000"/>
                          </a:solidFill>
                          <a:latin typeface="Calibri"/>
                          <a:ea typeface="Calibri"/>
                          <a:cs typeface="Calibri"/>
                        </a:rPr>
                        <a:t>20%</a:t>
                      </a:r>
                    </a:p>
                  </a:txBody>
                  <a:tcPr marL="95250" marR="95250" marT="38100" marB="38100"/>
                </a:tc>
                <a:extLst>
                  <a:ext uri="{0D108BD9-81ED-4DB2-BD59-A6C34878D82A}">
                    <a16:rowId xmlns:a16="http://schemas.microsoft.com/office/drawing/2014/main" val="10004"/>
                  </a:ext>
                </a:extLst>
              </a:tr>
              <a:tr h="619125">
                <a:tc>
                  <a:txBody>
                    <a:bodyPr/>
                    <a:lstStyle/>
                    <a:p>
                      <a:r>
                        <a:rPr sz="2200">
                          <a:solidFill>
                            <a:srgbClr val="000000"/>
                          </a:solidFill>
                          <a:latin typeface="Calibri"/>
                          <a:ea typeface="Calibri"/>
                          <a:cs typeface="Calibri"/>
                        </a:rPr>
                        <a:t>Exhibition</a:t>
                      </a:r>
                    </a:p>
                  </a:txBody>
                  <a:tcPr marL="95250" marR="95250" marT="38100" marB="38100"/>
                </a:tc>
                <a:tc>
                  <a:txBody>
                    <a:bodyPr/>
                    <a:lstStyle/>
                    <a:p>
                      <a:pPr algn="ctr">
                        <a:lnSpc>
                          <a:spcPct val="150000"/>
                        </a:lnSpc>
                        <a:buNone/>
                      </a:pPr>
                      <a:r>
                        <a:rPr sz="2200" b="1" dirty="0">
                          <a:solidFill>
                            <a:srgbClr val="000000"/>
                          </a:solidFill>
                          <a:latin typeface="Calibri"/>
                          <a:ea typeface="Calibri"/>
                          <a:cs typeface="Calibri"/>
                        </a:rPr>
                        <a:t>10%</a:t>
                      </a:r>
                    </a:p>
                  </a:txBody>
                  <a:tcPr marL="95250" marR="95250" marT="38100" marB="3810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175638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2DA22AD-0DAB-4B09-8CDC-E32584F68CA4}"/>
              </a:ext>
            </a:extLst>
          </p:cNvPr>
          <p:cNvSpPr>
            <a:spLocks noGrp="1"/>
          </p:cNvSpPr>
          <p:nvPr/>
        </p:nvSpPr>
        <p:spPr>
          <a:xfrm>
            <a:off x="428625" y="193753"/>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Project deadlines</a:t>
            </a:r>
          </a:p>
        </p:txBody>
      </p:sp>
      <p:sp>
        <p:nvSpPr>
          <p:cNvPr id="2" name="Rectangle 1">
            <a:extLst>
              <a:ext uri="{FF2B5EF4-FFF2-40B4-BE49-F238E27FC236}">
                <a16:creationId xmlns:a16="http://schemas.microsoft.com/office/drawing/2014/main" id="{A77A2382-7322-4B99-96FF-31020A2DE498}"/>
              </a:ext>
            </a:extLst>
          </p:cNvPr>
          <p:cNvSpPr>
            <a:spLocks noGrp="1"/>
          </p:cNvSpPr>
          <p:nvPr/>
        </p:nvSpPr>
        <p:spPr>
          <a:xfrm>
            <a:off x="533400" y="891995"/>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39080BDA-8756-448F-97DB-10AC21978719}"/>
              </a:ext>
            </a:extLst>
          </p:cNvPr>
          <p:cNvSpPr>
            <a:spLocks noGrp="1"/>
          </p:cNvSpPr>
          <p:nvPr/>
        </p:nvSpPr>
        <p:spPr>
          <a:xfrm>
            <a:off x="-162800" y="6157869"/>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E1CF029E-0230-4F5A-98A4-19C039C6C744}"/>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10</a:t>
            </a:r>
          </a:p>
        </p:txBody>
      </p:sp>
      <p:graphicFrame>
        <p:nvGraphicFramePr>
          <p:cNvPr id="12" name="Table 11"/>
          <p:cNvGraphicFramePr/>
          <p:nvPr>
            <p:extLst>
              <p:ext uri="{D42A27DB-BD31-4B8C-83A1-F6EECF244321}">
                <p14:modId xmlns:p14="http://schemas.microsoft.com/office/powerpoint/2010/main" val="446874016"/>
              </p:ext>
            </p:extLst>
          </p:nvPr>
        </p:nvGraphicFramePr>
        <p:xfrm>
          <a:off x="1006853" y="1104900"/>
          <a:ext cx="8082619" cy="4280765"/>
        </p:xfrm>
        <a:graphic>
          <a:graphicData uri="http://schemas.openxmlformats.org/drawingml/2006/table">
            <a:tbl>
              <a:tblPr/>
              <a:tblGrid>
                <a:gridCol w="2784648">
                  <a:extLst>
                    <a:ext uri="{9D8B030D-6E8A-4147-A177-3AD203B41FA5}">
                      <a16:colId xmlns:a16="http://schemas.microsoft.com/office/drawing/2014/main" val="20000"/>
                    </a:ext>
                  </a:extLst>
                </a:gridCol>
                <a:gridCol w="5297971">
                  <a:extLst>
                    <a:ext uri="{9D8B030D-6E8A-4147-A177-3AD203B41FA5}">
                      <a16:colId xmlns:a16="http://schemas.microsoft.com/office/drawing/2014/main" val="20001"/>
                    </a:ext>
                  </a:extLst>
                </a:gridCol>
              </a:tblGrid>
              <a:tr h="581833">
                <a:tc>
                  <a:txBody>
                    <a:bodyPr/>
                    <a:lstStyle/>
                    <a:p>
                      <a:r>
                        <a:rPr sz="2200" b="1" dirty="0">
                          <a:solidFill>
                            <a:srgbClr val="FFFFFF"/>
                          </a:solidFill>
                          <a:latin typeface="Calibri"/>
                          <a:ea typeface="Calibri"/>
                          <a:cs typeface="Calibri"/>
                        </a:rPr>
                        <a:t>Assessment</a:t>
                      </a:r>
                    </a:p>
                  </a:txBody>
                  <a:tcPr anchor="ctr">
                    <a:solidFill>
                      <a:srgbClr val="0C4A6E"/>
                    </a:solidFill>
                  </a:tcPr>
                </a:tc>
                <a:tc>
                  <a:txBody>
                    <a:bodyPr/>
                    <a:lstStyle/>
                    <a:p>
                      <a:r>
                        <a:rPr sz="2200" b="1">
                          <a:solidFill>
                            <a:srgbClr val="FFFFFF"/>
                          </a:solidFill>
                          <a:latin typeface="Calibri"/>
                          <a:ea typeface="Calibri"/>
                          <a:cs typeface="Calibri"/>
                        </a:rPr>
                        <a:t>Deadline</a:t>
                      </a:r>
                    </a:p>
                  </a:txBody>
                  <a:tcPr anchor="ctr">
                    <a:solidFill>
                      <a:srgbClr val="0C4A6E"/>
                    </a:solidFill>
                  </a:tcPr>
                </a:tc>
                <a:extLst>
                  <a:ext uri="{0D108BD9-81ED-4DB2-BD59-A6C34878D82A}">
                    <a16:rowId xmlns:a16="http://schemas.microsoft.com/office/drawing/2014/main" val="10000"/>
                  </a:ext>
                </a:extLst>
              </a:tr>
              <a:tr h="581833">
                <a:tc>
                  <a:txBody>
                    <a:bodyPr/>
                    <a:lstStyle/>
                    <a:p>
                      <a:r>
                        <a:rPr sz="2000" dirty="0">
                          <a:solidFill>
                            <a:srgbClr val="000000"/>
                          </a:solidFill>
                          <a:latin typeface="Calibri"/>
                          <a:ea typeface="Calibri"/>
                          <a:cs typeface="Calibri"/>
                        </a:rPr>
                        <a:t>Proposal and ethics form</a:t>
                      </a:r>
                    </a:p>
                  </a:txBody>
                  <a:tcPr marL="95250" marR="95250" marT="38100" marB="38100"/>
                </a:tc>
                <a:tc>
                  <a:txBody>
                    <a:bodyPr/>
                    <a:lstStyle/>
                    <a:p>
                      <a:r>
                        <a:rPr sz="2000">
                          <a:solidFill>
                            <a:srgbClr val="000000"/>
                          </a:solidFill>
                          <a:latin typeface="Calibri"/>
                          <a:ea typeface="Calibri"/>
                          <a:cs typeface="Calibri"/>
                        </a:rPr>
                        <a:t>Wednesday 21 October 2026, 3.00 pm</a:t>
                      </a:r>
                    </a:p>
                  </a:txBody>
                  <a:tcPr marL="95250" marR="95250" marT="38100" marB="38100"/>
                </a:tc>
                <a:extLst>
                  <a:ext uri="{0D108BD9-81ED-4DB2-BD59-A6C34878D82A}">
                    <a16:rowId xmlns:a16="http://schemas.microsoft.com/office/drawing/2014/main" val="10001"/>
                  </a:ext>
                </a:extLst>
              </a:tr>
              <a:tr h="581833">
                <a:tc>
                  <a:txBody>
                    <a:bodyPr/>
                    <a:lstStyle/>
                    <a:p>
                      <a:r>
                        <a:rPr sz="2000" dirty="0">
                          <a:solidFill>
                            <a:srgbClr val="000000"/>
                          </a:solidFill>
                          <a:latin typeface="Calibri"/>
                          <a:ea typeface="Calibri"/>
                          <a:cs typeface="Calibri"/>
                        </a:rPr>
                        <a:t>Interim viva</a:t>
                      </a:r>
                    </a:p>
                  </a:txBody>
                  <a:tcPr marL="95250" marR="95250" marT="38100" marB="38100"/>
                </a:tc>
                <a:tc>
                  <a:txBody>
                    <a:bodyPr/>
                    <a:lstStyle/>
                    <a:p>
                      <a:r>
                        <a:rPr sz="2000">
                          <a:solidFill>
                            <a:srgbClr val="000000"/>
                          </a:solidFill>
                          <a:latin typeface="Calibri"/>
                          <a:ea typeface="Calibri"/>
                          <a:cs typeface="Calibri"/>
                        </a:rPr>
                        <a:t>Thursday 14 or Friday 15 January 2027</a:t>
                      </a:r>
                    </a:p>
                  </a:txBody>
                  <a:tcPr marL="95250" marR="95250" marT="38100" marB="38100"/>
                </a:tc>
                <a:extLst>
                  <a:ext uri="{0D108BD9-81ED-4DB2-BD59-A6C34878D82A}">
                    <a16:rowId xmlns:a16="http://schemas.microsoft.com/office/drawing/2014/main" val="10002"/>
                  </a:ext>
                </a:extLst>
              </a:tr>
              <a:tr h="581833">
                <a:tc>
                  <a:txBody>
                    <a:bodyPr/>
                    <a:lstStyle/>
                    <a:p>
                      <a:r>
                        <a:rPr sz="2000" dirty="0">
                          <a:solidFill>
                            <a:srgbClr val="000000"/>
                          </a:solidFill>
                          <a:latin typeface="Calibri"/>
                          <a:ea typeface="Calibri"/>
                          <a:cs typeface="Calibri"/>
                        </a:rPr>
                        <a:t>Final report</a:t>
                      </a:r>
                    </a:p>
                  </a:txBody>
                  <a:tcPr marL="95250" marR="95250" marT="38100" marB="38100"/>
                </a:tc>
                <a:tc>
                  <a:txBody>
                    <a:bodyPr/>
                    <a:lstStyle/>
                    <a:p>
                      <a:r>
                        <a:rPr sz="2000" dirty="0">
                          <a:solidFill>
                            <a:srgbClr val="000000"/>
                          </a:solidFill>
                          <a:latin typeface="Calibri"/>
                          <a:ea typeface="Calibri"/>
                          <a:cs typeface="Calibri"/>
                        </a:rPr>
                        <a:t>Monday 26 April 2027, 3.00 pm</a:t>
                      </a:r>
                    </a:p>
                  </a:txBody>
                  <a:tcPr marL="95250" marR="95250" marT="38100" marB="38100"/>
                </a:tc>
                <a:extLst>
                  <a:ext uri="{0D108BD9-81ED-4DB2-BD59-A6C34878D82A}">
                    <a16:rowId xmlns:a16="http://schemas.microsoft.com/office/drawing/2014/main" val="10003"/>
                  </a:ext>
                </a:extLst>
              </a:tr>
              <a:tr h="581833">
                <a:tc>
                  <a:txBody>
                    <a:bodyPr/>
                    <a:lstStyle/>
                    <a:p>
                      <a:r>
                        <a:rPr sz="2000">
                          <a:solidFill>
                            <a:srgbClr val="000000"/>
                          </a:solidFill>
                          <a:latin typeface="Calibri"/>
                          <a:ea typeface="Calibri"/>
                          <a:cs typeface="Calibri"/>
                        </a:rPr>
                        <a:t>Final viva and demonstration</a:t>
                      </a:r>
                    </a:p>
                  </a:txBody>
                  <a:tcPr marL="95250" marR="95250" marT="38100" marB="38100"/>
                </a:tc>
                <a:tc>
                  <a:txBody>
                    <a:bodyPr/>
                    <a:lstStyle/>
                    <a:p>
                      <a:r>
                        <a:rPr sz="2000" dirty="0">
                          <a:solidFill>
                            <a:srgbClr val="000000"/>
                          </a:solidFill>
                          <a:latin typeface="Calibri"/>
                          <a:ea typeface="Calibri"/>
                          <a:cs typeface="Calibri"/>
                        </a:rPr>
                        <a:t>Details to be communicated later</a:t>
                      </a:r>
                    </a:p>
                  </a:txBody>
                  <a:tcPr marL="95250" marR="95250" marT="38100" marB="38100"/>
                </a:tc>
                <a:extLst>
                  <a:ext uri="{0D108BD9-81ED-4DB2-BD59-A6C34878D82A}">
                    <a16:rowId xmlns:a16="http://schemas.microsoft.com/office/drawing/2014/main" val="10004"/>
                  </a:ext>
                </a:extLst>
              </a:tr>
              <a:tr h="679382">
                <a:tc>
                  <a:txBody>
                    <a:bodyPr/>
                    <a:lstStyle/>
                    <a:p>
                      <a:r>
                        <a:rPr sz="2000">
                          <a:solidFill>
                            <a:srgbClr val="000000"/>
                          </a:solidFill>
                          <a:latin typeface="Calibri"/>
                          <a:ea typeface="Calibri"/>
                          <a:cs typeface="Calibri"/>
                        </a:rPr>
                        <a:t>Poster, images and questionnaire</a:t>
                      </a:r>
                    </a:p>
                  </a:txBody>
                  <a:tcPr marL="95250" marR="95250" marT="38100" marB="38100"/>
                </a:tc>
                <a:tc>
                  <a:txBody>
                    <a:bodyPr/>
                    <a:lstStyle/>
                    <a:p>
                      <a:r>
                        <a:rPr sz="2000" dirty="0">
                          <a:solidFill>
                            <a:srgbClr val="000000"/>
                          </a:solidFill>
                          <a:latin typeface="Calibri"/>
                          <a:ea typeface="Calibri"/>
                          <a:cs typeface="Calibri"/>
                        </a:rPr>
                        <a:t>Monday 10 May 2027, 3.00 pm</a:t>
                      </a:r>
                    </a:p>
                  </a:txBody>
                  <a:tcPr marL="95250" marR="95250" marT="38100" marB="38100"/>
                </a:tc>
                <a:extLst>
                  <a:ext uri="{0D108BD9-81ED-4DB2-BD59-A6C34878D82A}">
                    <a16:rowId xmlns:a16="http://schemas.microsoft.com/office/drawing/2014/main" val="10005"/>
                  </a:ext>
                </a:extLst>
              </a:tr>
              <a:tr h="581833">
                <a:tc>
                  <a:txBody>
                    <a:bodyPr/>
                    <a:lstStyle/>
                    <a:p>
                      <a:r>
                        <a:rPr sz="2000" dirty="0">
                          <a:solidFill>
                            <a:srgbClr val="000000"/>
                          </a:solidFill>
                          <a:latin typeface="Calibri"/>
                          <a:ea typeface="Calibri"/>
                          <a:cs typeface="Calibri"/>
                        </a:rPr>
                        <a:t>Compulsory Project Expo</a:t>
                      </a:r>
                    </a:p>
                  </a:txBody>
                  <a:tcPr marL="95250" marR="95250" marT="38100" marB="38100"/>
                </a:tc>
                <a:tc>
                  <a:txBody>
                    <a:bodyPr/>
                    <a:lstStyle/>
                    <a:p>
                      <a:r>
                        <a:rPr sz="2000" dirty="0">
                          <a:solidFill>
                            <a:srgbClr val="000000"/>
                          </a:solidFill>
                          <a:latin typeface="Calibri"/>
                          <a:ea typeface="Calibri"/>
                          <a:cs typeface="Calibri"/>
                        </a:rPr>
                        <a:t>Date to be communicated later</a:t>
                      </a:r>
                    </a:p>
                  </a:txBody>
                  <a:tcPr marL="95250" marR="95250" marT="38100" marB="3810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83818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A93D4E-1583-4347-B1E0-BAA11E5E9716}"/>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Assessment mode</a:t>
            </a:r>
          </a:p>
        </p:txBody>
      </p:sp>
      <p:sp>
        <p:nvSpPr>
          <p:cNvPr id="2" name="Rectangle 1">
            <a:extLst>
              <a:ext uri="{FF2B5EF4-FFF2-40B4-BE49-F238E27FC236}">
                <a16:creationId xmlns:a16="http://schemas.microsoft.com/office/drawing/2014/main" id="{0E4988E3-A7FC-4C9E-940A-F0066DC656AE}"/>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33CC99F2-6C91-4C99-8F9D-87D8A9968C74}"/>
              </a:ext>
            </a:extLst>
          </p:cNvPr>
          <p:cNvSpPr>
            <a:spLocks noGrp="1"/>
          </p:cNvSpPr>
          <p:nvPr/>
        </p:nvSpPr>
        <p:spPr>
          <a:xfrm>
            <a:off x="-95250" y="6218514"/>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E8D1DCFC-F00A-416C-A60A-59388F9392B5}"/>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8</a:t>
            </a:r>
          </a:p>
        </p:txBody>
      </p:sp>
      <p:sp>
        <p:nvSpPr>
          <p:cNvPr id="6" name="Rectangle 5">
            <a:extLst>
              <a:ext uri="{FF2B5EF4-FFF2-40B4-BE49-F238E27FC236}">
                <a16:creationId xmlns:a16="http://schemas.microsoft.com/office/drawing/2014/main" id="{162F281D-1995-46A5-834A-11974EF6C618}"/>
              </a:ext>
            </a:extLst>
          </p:cNvPr>
          <p:cNvSpPr>
            <a:spLocks noGrp="1"/>
          </p:cNvSpPr>
          <p:nvPr/>
        </p:nvSpPr>
        <p:spPr>
          <a:xfrm>
            <a:off x="216716" y="1340666"/>
            <a:ext cx="10477500" cy="51435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sz="2400" b="1" dirty="0">
                <a:solidFill>
                  <a:srgbClr val="0C4A6E"/>
                </a:solidFill>
                <a:latin typeface="Calibri"/>
                <a:ea typeface="Calibri"/>
                <a:cs typeface="Calibri"/>
              </a:rPr>
              <a:t>Portfolio assessment</a:t>
            </a:r>
          </a:p>
        </p:txBody>
      </p:sp>
      <p:sp>
        <p:nvSpPr>
          <p:cNvPr id="7" name="Rectangle 6">
            <a:extLst>
              <a:ext uri="{FF2B5EF4-FFF2-40B4-BE49-F238E27FC236}">
                <a16:creationId xmlns:a16="http://schemas.microsoft.com/office/drawing/2014/main" id="{25CCAB6B-32C8-4828-B589-942A69558645}"/>
              </a:ext>
            </a:extLst>
          </p:cNvPr>
          <p:cNvSpPr>
            <a:spLocks noGrp="1"/>
          </p:cNvSpPr>
          <p:nvPr/>
        </p:nvSpPr>
        <p:spPr>
          <a:xfrm>
            <a:off x="2123514" y="2156757"/>
            <a:ext cx="8374156" cy="247650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Consists of assessment elements such as Proposal Report, Proposal presentation, Final Report, Final Presentation, Poster.</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The portfolio combines written work, presentations and practical evidence </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2200" dirty="0">
                <a:solidFill>
                  <a:srgbClr val="000000"/>
                </a:solidFill>
                <a:latin typeface="Calibri"/>
                <a:ea typeface="Calibri"/>
                <a:cs typeface="Calibri"/>
              </a:rPr>
              <a:t>All assessment components are compulsory and must be completed.</a:t>
            </a:r>
          </a:p>
          <a:p>
            <a:pPr marL="139700" algn="just">
              <a:lnSpc>
                <a:spcPct val="150000"/>
              </a:lnSpc>
              <a:spcAft>
                <a:spcPts val="400"/>
              </a:spcAft>
              <a:defRPr>
                <a:solidFill>
                  <a:srgbClr val="000000"/>
                </a:solidFill>
                <a:latin typeface="Calibri"/>
                <a:ea typeface="Calibri"/>
                <a:cs typeface="Calibri"/>
              </a:defRPr>
            </a:pPr>
            <a:endParaRPr sz="2200" dirty="0">
              <a:solidFill>
                <a:srgbClr val="000000"/>
              </a:solidFill>
              <a:latin typeface="Calibri"/>
              <a:ea typeface="Calibri"/>
              <a:cs typeface="Calibri"/>
            </a:endParaRPr>
          </a:p>
        </p:txBody>
      </p:sp>
    </p:spTree>
    <p:extLst>
      <p:ext uri="{BB962C8B-B14F-4D97-AF65-F5344CB8AC3E}">
        <p14:creationId xmlns:p14="http://schemas.microsoft.com/office/powerpoint/2010/main" val="778032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7B21300-9205-45F5-B721-06690CEF90B1}"/>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Student and supervisor responsibilities</a:t>
            </a:r>
          </a:p>
        </p:txBody>
      </p:sp>
      <p:sp>
        <p:nvSpPr>
          <p:cNvPr id="2" name="Rectangle 1">
            <a:extLst>
              <a:ext uri="{FF2B5EF4-FFF2-40B4-BE49-F238E27FC236}">
                <a16:creationId xmlns:a16="http://schemas.microsoft.com/office/drawing/2014/main" id="{EE27B395-D6B9-477F-89F4-7DAD4BBA0998}"/>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55EFD45D-92A9-4586-946C-3B9F4C8CCB14}"/>
              </a:ext>
            </a:extLst>
          </p:cNvPr>
          <p:cNvSpPr>
            <a:spLocks noGrp="1"/>
          </p:cNvSpPr>
          <p:nvPr/>
        </p:nvSpPr>
        <p:spPr>
          <a:xfrm>
            <a:off x="-373311" y="6012983"/>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latin typeface="Calibri"/>
                <a:ea typeface="Calibri"/>
                <a:cs typeface="Calibri"/>
              </a:rPr>
              <a:t>ACCA6020-Independent Project</a:t>
            </a:r>
          </a:p>
        </p:txBody>
      </p:sp>
      <p:sp>
        <p:nvSpPr>
          <p:cNvPr id="5" name="Rectangle 4">
            <a:extLst>
              <a:ext uri="{FF2B5EF4-FFF2-40B4-BE49-F238E27FC236}">
                <a16:creationId xmlns:a16="http://schemas.microsoft.com/office/drawing/2014/main" id="{5B6D7071-1BEF-4896-99B8-91AE2247F64B}"/>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11</a:t>
            </a:r>
          </a:p>
        </p:txBody>
      </p:sp>
      <p:sp>
        <p:nvSpPr>
          <p:cNvPr id="6" name="Rectangle 5">
            <a:extLst>
              <a:ext uri="{FF2B5EF4-FFF2-40B4-BE49-F238E27FC236}">
                <a16:creationId xmlns:a16="http://schemas.microsoft.com/office/drawing/2014/main" id="{D6ED8D95-3779-4F65-85EB-F18C43595209}"/>
              </a:ext>
            </a:extLst>
          </p:cNvPr>
          <p:cNvSpPr>
            <a:spLocks noGrp="1"/>
          </p:cNvSpPr>
          <p:nvPr/>
        </p:nvSpPr>
        <p:spPr>
          <a:xfrm>
            <a:off x="762000" y="1381125"/>
            <a:ext cx="476250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Student responsibilities</a:t>
            </a:r>
          </a:p>
        </p:txBody>
      </p:sp>
      <p:sp>
        <p:nvSpPr>
          <p:cNvPr id="7" name="Rectangle 6">
            <a:extLst>
              <a:ext uri="{FF2B5EF4-FFF2-40B4-BE49-F238E27FC236}">
                <a16:creationId xmlns:a16="http://schemas.microsoft.com/office/drawing/2014/main" id="{966DD213-7A97-4384-8D83-6C403BB1E2BF}"/>
              </a:ext>
            </a:extLst>
          </p:cNvPr>
          <p:cNvSpPr>
            <a:spLocks noGrp="1"/>
          </p:cNvSpPr>
          <p:nvPr/>
        </p:nvSpPr>
        <p:spPr>
          <a:xfrm>
            <a:off x="857250" y="1885950"/>
            <a:ext cx="4762500" cy="29527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Attend regular meetings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Follow a structured project plan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Manage the independent work</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Keep evidence of progress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Raise problems early</a:t>
            </a:r>
          </a:p>
        </p:txBody>
      </p:sp>
      <p:sp>
        <p:nvSpPr>
          <p:cNvPr id="8" name="Rectangle 7">
            <a:extLst>
              <a:ext uri="{FF2B5EF4-FFF2-40B4-BE49-F238E27FC236}">
                <a16:creationId xmlns:a16="http://schemas.microsoft.com/office/drawing/2014/main" id="{A2DA239C-51CA-44B0-B400-68DD39EB3190}"/>
              </a:ext>
            </a:extLst>
          </p:cNvPr>
          <p:cNvSpPr>
            <a:spLocks noGrp="1"/>
          </p:cNvSpPr>
          <p:nvPr/>
        </p:nvSpPr>
        <p:spPr>
          <a:xfrm>
            <a:off x="6191250" y="1381125"/>
            <a:ext cx="476250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Supervisor responsibilities</a:t>
            </a:r>
          </a:p>
        </p:txBody>
      </p:sp>
      <p:sp>
        <p:nvSpPr>
          <p:cNvPr id="9" name="Rectangle 8">
            <a:extLst>
              <a:ext uri="{FF2B5EF4-FFF2-40B4-BE49-F238E27FC236}">
                <a16:creationId xmlns:a16="http://schemas.microsoft.com/office/drawing/2014/main" id="{79596799-B35B-48E7-97A5-890B0C8AA2A8}"/>
              </a:ext>
            </a:extLst>
          </p:cNvPr>
          <p:cNvSpPr>
            <a:spLocks noGrp="1"/>
          </p:cNvSpPr>
          <p:nvPr/>
        </p:nvSpPr>
        <p:spPr>
          <a:xfrm>
            <a:off x="6286499" y="1885950"/>
            <a:ext cx="5239973" cy="2952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Guide rather than write the project</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Help refine the proposal</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Provide feedback on progress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Monitor attendance and progress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Advise on technical and ethical issues</a:t>
            </a:r>
          </a:p>
        </p:txBody>
      </p:sp>
    </p:spTree>
    <p:extLst>
      <p:ext uri="{BB962C8B-B14F-4D97-AF65-F5344CB8AC3E}">
        <p14:creationId xmlns:p14="http://schemas.microsoft.com/office/powerpoint/2010/main" val="529483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165DC4E-B05C-4138-8BAB-7D463253545D}"/>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Useful project habits</a:t>
            </a:r>
          </a:p>
        </p:txBody>
      </p:sp>
      <p:sp>
        <p:nvSpPr>
          <p:cNvPr id="2" name="Rectangle 1">
            <a:extLst>
              <a:ext uri="{FF2B5EF4-FFF2-40B4-BE49-F238E27FC236}">
                <a16:creationId xmlns:a16="http://schemas.microsoft.com/office/drawing/2014/main" id="{E527E3D3-B05E-4F5F-9095-054244E6843E}"/>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A8474790-AB88-4D32-8C0A-F645C5007C80}"/>
              </a:ext>
            </a:extLst>
          </p:cNvPr>
          <p:cNvSpPr>
            <a:spLocks noGrp="1"/>
          </p:cNvSpPr>
          <p:nvPr/>
        </p:nvSpPr>
        <p:spPr>
          <a:xfrm>
            <a:off x="0" y="641985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BD22A1E6-8EC5-4C99-B327-2AADDF3EF0EA}"/>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12</a:t>
            </a:r>
          </a:p>
        </p:txBody>
      </p:sp>
      <p:sp>
        <p:nvSpPr>
          <p:cNvPr id="6" name="Rectangle 5">
            <a:extLst>
              <a:ext uri="{FF2B5EF4-FFF2-40B4-BE49-F238E27FC236}">
                <a16:creationId xmlns:a16="http://schemas.microsoft.com/office/drawing/2014/main" id="{795FDF52-C98B-4C1D-B230-A9ABF2591DDC}"/>
              </a:ext>
            </a:extLst>
          </p:cNvPr>
          <p:cNvSpPr>
            <a:spLocks noGrp="1"/>
          </p:cNvSpPr>
          <p:nvPr/>
        </p:nvSpPr>
        <p:spPr>
          <a:xfrm>
            <a:off x="762000" y="1190625"/>
            <a:ext cx="266700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lang="en-GB" sz="2200" b="1" dirty="0">
                <a:solidFill>
                  <a:srgbClr val="0C4A6E"/>
                </a:solidFill>
                <a:latin typeface="Calibri"/>
                <a:ea typeface="Calibri"/>
                <a:cs typeface="Calibri"/>
              </a:rPr>
              <a:t>1. </a:t>
            </a:r>
            <a:r>
              <a:rPr sz="2200" b="1" dirty="0">
                <a:solidFill>
                  <a:srgbClr val="0C4A6E"/>
                </a:solidFill>
                <a:latin typeface="Calibri"/>
                <a:ea typeface="Calibri"/>
                <a:cs typeface="Calibri"/>
              </a:rPr>
              <a:t>Early start</a:t>
            </a:r>
          </a:p>
        </p:txBody>
      </p:sp>
      <p:sp>
        <p:nvSpPr>
          <p:cNvPr id="7" name="Rectangle 6">
            <a:extLst>
              <a:ext uri="{FF2B5EF4-FFF2-40B4-BE49-F238E27FC236}">
                <a16:creationId xmlns:a16="http://schemas.microsoft.com/office/drawing/2014/main" id="{366E71A4-8C8E-4A37-930D-5E393F37CFFD}"/>
              </a:ext>
            </a:extLst>
          </p:cNvPr>
          <p:cNvSpPr>
            <a:spLocks noGrp="1"/>
          </p:cNvSpPr>
          <p:nvPr/>
        </p:nvSpPr>
        <p:spPr>
          <a:xfrm>
            <a:off x="857249" y="1700213"/>
            <a:ext cx="5098933" cy="1809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Begin writing early</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Start the literature review immediately</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Develop and test in stages</a:t>
            </a:r>
          </a:p>
        </p:txBody>
      </p:sp>
      <p:sp>
        <p:nvSpPr>
          <p:cNvPr id="8" name="Rectangle 7">
            <a:extLst>
              <a:ext uri="{FF2B5EF4-FFF2-40B4-BE49-F238E27FC236}">
                <a16:creationId xmlns:a16="http://schemas.microsoft.com/office/drawing/2014/main" id="{E6B19E1A-3596-4CC1-879E-BF0CE7AA3D6D}"/>
              </a:ext>
            </a:extLst>
          </p:cNvPr>
          <p:cNvSpPr>
            <a:spLocks noGrp="1"/>
          </p:cNvSpPr>
          <p:nvPr/>
        </p:nvSpPr>
        <p:spPr>
          <a:xfrm>
            <a:off x="6191250" y="1164431"/>
            <a:ext cx="285750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lang="en-GB" sz="2200" b="1" dirty="0">
                <a:solidFill>
                  <a:srgbClr val="0C4A6E"/>
                </a:solidFill>
                <a:latin typeface="Calibri"/>
                <a:ea typeface="Calibri"/>
                <a:cs typeface="Calibri"/>
              </a:rPr>
              <a:t>2. </a:t>
            </a:r>
            <a:r>
              <a:rPr sz="2200" b="1" dirty="0">
                <a:solidFill>
                  <a:srgbClr val="0C4A6E"/>
                </a:solidFill>
                <a:latin typeface="Calibri"/>
                <a:ea typeface="Calibri"/>
                <a:cs typeface="Calibri"/>
              </a:rPr>
              <a:t>Time management</a:t>
            </a:r>
          </a:p>
        </p:txBody>
      </p:sp>
      <p:sp>
        <p:nvSpPr>
          <p:cNvPr id="9" name="Rectangle 8">
            <a:extLst>
              <a:ext uri="{FF2B5EF4-FFF2-40B4-BE49-F238E27FC236}">
                <a16:creationId xmlns:a16="http://schemas.microsoft.com/office/drawing/2014/main" id="{303AEF16-175A-4ECC-ACD1-74F210118B03}"/>
              </a:ext>
            </a:extLst>
          </p:cNvPr>
          <p:cNvSpPr>
            <a:spLocks noGrp="1"/>
          </p:cNvSpPr>
          <p:nvPr/>
        </p:nvSpPr>
        <p:spPr>
          <a:xfrm>
            <a:off x="6283572" y="1652588"/>
            <a:ext cx="5676201" cy="1809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Allow time for testing and debugging</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Plan for proofreading and formatting</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Update the schedule when work changes</a:t>
            </a:r>
          </a:p>
        </p:txBody>
      </p:sp>
      <p:sp>
        <p:nvSpPr>
          <p:cNvPr id="10" name="Rectangle 9">
            <a:extLst>
              <a:ext uri="{FF2B5EF4-FFF2-40B4-BE49-F238E27FC236}">
                <a16:creationId xmlns:a16="http://schemas.microsoft.com/office/drawing/2014/main" id="{EA5928E4-10F6-4DC3-81AE-B9EA8D55F6E6}"/>
              </a:ext>
            </a:extLst>
          </p:cNvPr>
          <p:cNvSpPr>
            <a:spLocks noGrp="1"/>
          </p:cNvSpPr>
          <p:nvPr/>
        </p:nvSpPr>
        <p:spPr>
          <a:xfrm>
            <a:off x="762000" y="3624262"/>
            <a:ext cx="333375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lang="en-GB" sz="2200" b="1" dirty="0">
                <a:solidFill>
                  <a:srgbClr val="0C4A6E"/>
                </a:solidFill>
                <a:latin typeface="Calibri"/>
                <a:ea typeface="Calibri"/>
                <a:cs typeface="Calibri"/>
              </a:rPr>
              <a:t>3. </a:t>
            </a:r>
            <a:r>
              <a:rPr sz="2200" b="1" dirty="0">
                <a:solidFill>
                  <a:srgbClr val="0C4A6E"/>
                </a:solidFill>
                <a:latin typeface="Calibri"/>
                <a:ea typeface="Calibri"/>
                <a:cs typeface="Calibri"/>
              </a:rPr>
              <a:t>Regular communication</a:t>
            </a:r>
          </a:p>
        </p:txBody>
      </p:sp>
      <p:sp>
        <p:nvSpPr>
          <p:cNvPr id="11" name="Rectangle 10">
            <a:extLst>
              <a:ext uri="{FF2B5EF4-FFF2-40B4-BE49-F238E27FC236}">
                <a16:creationId xmlns:a16="http://schemas.microsoft.com/office/drawing/2014/main" id="{ED71048E-E56C-4276-AFBA-8F15A334296F}"/>
              </a:ext>
            </a:extLst>
          </p:cNvPr>
          <p:cNvSpPr>
            <a:spLocks noGrp="1"/>
          </p:cNvSpPr>
          <p:nvPr/>
        </p:nvSpPr>
        <p:spPr>
          <a:xfrm>
            <a:off x="818362" y="3986212"/>
            <a:ext cx="6123528" cy="14287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Share progress at every meeting</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Ask for help before a problem becomes critical</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Record agreed actions</a:t>
            </a:r>
          </a:p>
        </p:txBody>
      </p:sp>
    </p:spTree>
    <p:extLst>
      <p:ext uri="{BB962C8B-B14F-4D97-AF65-F5344CB8AC3E}">
        <p14:creationId xmlns:p14="http://schemas.microsoft.com/office/powerpoint/2010/main" val="51260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3EB1FD8-3A0C-4637-BDB2-5B89342FC2DC}"/>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lang="en-GB" sz="2700" b="1" dirty="0">
                <a:solidFill>
                  <a:srgbClr val="20252B"/>
                </a:solidFill>
                <a:latin typeface="Calibri"/>
                <a:ea typeface="Calibri"/>
                <a:cs typeface="Calibri"/>
              </a:rPr>
              <a:t>Supervision meetings</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92844F07-5C81-4283-8E8B-77F994C0E2BA}"/>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6A279A81-3618-456E-A9C0-18AC416861D6}"/>
              </a:ext>
            </a:extLst>
          </p:cNvPr>
          <p:cNvSpPr>
            <a:spLocks noGrp="1"/>
          </p:cNvSpPr>
          <p:nvPr/>
        </p:nvSpPr>
        <p:spPr>
          <a:xfrm>
            <a:off x="-58723" y="6178841"/>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A2EB602E-07DF-4D70-9374-C01A965B13A8}"/>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13</a:t>
            </a:r>
          </a:p>
        </p:txBody>
      </p:sp>
      <p:sp>
        <p:nvSpPr>
          <p:cNvPr id="6" name="Rectangle 5">
            <a:extLst>
              <a:ext uri="{FF2B5EF4-FFF2-40B4-BE49-F238E27FC236}">
                <a16:creationId xmlns:a16="http://schemas.microsoft.com/office/drawing/2014/main" id="{472B917B-E62C-4DA6-8148-546527E61C16}"/>
              </a:ext>
            </a:extLst>
          </p:cNvPr>
          <p:cNvSpPr>
            <a:spLocks noGrp="1"/>
          </p:cNvSpPr>
          <p:nvPr/>
        </p:nvSpPr>
        <p:spPr>
          <a:xfrm>
            <a:off x="761999" y="1428750"/>
            <a:ext cx="11049699" cy="4095750"/>
          </a:xfrm>
          <a:prstGeom prst="rect">
            <a:avLst/>
          </a:prstGeom>
          <a:noFill/>
          <a:ln w="0">
            <a:noFill/>
          </a:ln>
        </p:spPr>
        <p:txBody>
          <a:bodyPr>
            <a:noAutofit/>
          </a:bodyPr>
          <a:lstStyle/>
          <a:p>
            <a:pPr marL="425450" indent="-28575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 20-minute meeting normally takes place each week</a:t>
            </a:r>
          </a:p>
          <a:p>
            <a:pPr marL="425450" indent="-28575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Bring the current plan, logbook and evidence of progress</a:t>
            </a:r>
          </a:p>
          <a:p>
            <a:pPr marL="425450" indent="-28575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Supervisors can give useful feedback only when students maintain regular contact</a:t>
            </a:r>
          </a:p>
          <a:p>
            <a:pPr marL="425450" indent="-28575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Do not submit large sections at the last minute and expect detailed immediate feedback</a:t>
            </a:r>
          </a:p>
          <a:p>
            <a:pPr marL="425450" indent="-28575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Attendance is monitored and concerns may be reported to the Project Coordinator</a:t>
            </a:r>
          </a:p>
          <a:p>
            <a:pPr marL="425450" indent="-28575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Record actions and complete them before the next meeting</a:t>
            </a:r>
          </a:p>
        </p:txBody>
      </p:sp>
    </p:spTree>
    <p:extLst>
      <p:ext uri="{BB962C8B-B14F-4D97-AF65-F5344CB8AC3E}">
        <p14:creationId xmlns:p14="http://schemas.microsoft.com/office/powerpoint/2010/main" val="271863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41BC4DD-5544-4518-AFCD-0833B0FB4499}"/>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Project logbook</a:t>
            </a:r>
          </a:p>
        </p:txBody>
      </p:sp>
      <p:sp>
        <p:nvSpPr>
          <p:cNvPr id="2" name="Rectangle 1">
            <a:extLst>
              <a:ext uri="{FF2B5EF4-FFF2-40B4-BE49-F238E27FC236}">
                <a16:creationId xmlns:a16="http://schemas.microsoft.com/office/drawing/2014/main" id="{BD8FD40D-41D7-4BDD-AF5D-0A1747AF252B}"/>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6F15C9C0-C7C8-4F2A-925D-C09B93558A07}"/>
              </a:ext>
            </a:extLst>
          </p:cNvPr>
          <p:cNvSpPr>
            <a:spLocks noGrp="1"/>
          </p:cNvSpPr>
          <p:nvPr/>
        </p:nvSpPr>
        <p:spPr>
          <a:xfrm>
            <a:off x="-190500" y="617220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CA46BF88-ED48-40DB-8904-A95E14F8DEA5}"/>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14</a:t>
            </a:r>
          </a:p>
        </p:txBody>
      </p:sp>
      <p:sp>
        <p:nvSpPr>
          <p:cNvPr id="6" name="Rectangle 5">
            <a:extLst>
              <a:ext uri="{FF2B5EF4-FFF2-40B4-BE49-F238E27FC236}">
                <a16:creationId xmlns:a16="http://schemas.microsoft.com/office/drawing/2014/main" id="{0DC88401-3565-4859-84B6-5B8A1BC49B32}"/>
              </a:ext>
            </a:extLst>
          </p:cNvPr>
          <p:cNvSpPr>
            <a:spLocks noGrp="1"/>
          </p:cNvSpPr>
          <p:nvPr/>
        </p:nvSpPr>
        <p:spPr>
          <a:xfrm>
            <a:off x="762000" y="1428750"/>
            <a:ext cx="10287000" cy="4381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200" b="1" dirty="0">
                <a:solidFill>
                  <a:srgbClr val="20252B"/>
                </a:solidFill>
                <a:latin typeface="Calibri"/>
                <a:ea typeface="Calibri"/>
                <a:cs typeface="Calibri"/>
              </a:rPr>
              <a:t>The logbook provides evidence of how the project developed.</a:t>
            </a:r>
          </a:p>
        </p:txBody>
      </p:sp>
      <p:sp>
        <p:nvSpPr>
          <p:cNvPr id="7" name="Rectangle 6">
            <a:extLst>
              <a:ext uri="{FF2B5EF4-FFF2-40B4-BE49-F238E27FC236}">
                <a16:creationId xmlns:a16="http://schemas.microsoft.com/office/drawing/2014/main" id="{195A7E5D-7A47-473D-8423-5BC5E0BF9076}"/>
              </a:ext>
            </a:extLst>
          </p:cNvPr>
          <p:cNvSpPr>
            <a:spLocks noGrp="1"/>
          </p:cNvSpPr>
          <p:nvPr/>
        </p:nvSpPr>
        <p:spPr>
          <a:xfrm>
            <a:off x="1203470" y="1962150"/>
            <a:ext cx="9906000" cy="33337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Record each work session with the date and time</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Briefly describe the work completed</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Keep calculations, test results, photographs and screenshots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Record problems, unsuccessful attempts and changes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Note decisions made during supervision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List the next actions and back up the files</a:t>
            </a:r>
          </a:p>
        </p:txBody>
      </p:sp>
    </p:spTree>
    <p:extLst>
      <p:ext uri="{BB962C8B-B14F-4D97-AF65-F5344CB8AC3E}">
        <p14:creationId xmlns:p14="http://schemas.microsoft.com/office/powerpoint/2010/main" val="779095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9A27F07-F72A-4A3E-87DF-44015B9EC6EF}"/>
              </a:ext>
            </a:extLst>
          </p:cNvPr>
          <p:cNvSpPr>
            <a:spLocks noGrp="1"/>
          </p:cNvSpPr>
          <p:nvPr/>
        </p:nvSpPr>
        <p:spPr>
          <a:xfrm>
            <a:off x="369815" y="118975"/>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Project proposal</a:t>
            </a:r>
          </a:p>
        </p:txBody>
      </p:sp>
      <p:sp>
        <p:nvSpPr>
          <p:cNvPr id="2" name="Rectangle 1">
            <a:extLst>
              <a:ext uri="{FF2B5EF4-FFF2-40B4-BE49-F238E27FC236}">
                <a16:creationId xmlns:a16="http://schemas.microsoft.com/office/drawing/2014/main" id="{039C50B8-C9D3-49E0-B46F-687FADD52FD9}"/>
              </a:ext>
            </a:extLst>
          </p:cNvPr>
          <p:cNvSpPr>
            <a:spLocks noGrp="1"/>
          </p:cNvSpPr>
          <p:nvPr/>
        </p:nvSpPr>
        <p:spPr>
          <a:xfrm>
            <a:off x="499844" y="799924"/>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B4A43119-3734-4A3F-A022-56980E00F1A0}"/>
              </a:ext>
            </a:extLst>
          </p:cNvPr>
          <p:cNvSpPr>
            <a:spLocks noGrp="1"/>
          </p:cNvSpPr>
          <p:nvPr/>
        </p:nvSpPr>
        <p:spPr>
          <a:xfrm>
            <a:off x="-226502" y="619125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299D8DD3-2ABE-405A-A6CF-6EB5F9F850CA}"/>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15</a:t>
            </a:r>
          </a:p>
        </p:txBody>
      </p:sp>
      <p:sp>
        <p:nvSpPr>
          <p:cNvPr id="6" name="Rectangle 5">
            <a:extLst>
              <a:ext uri="{FF2B5EF4-FFF2-40B4-BE49-F238E27FC236}">
                <a16:creationId xmlns:a16="http://schemas.microsoft.com/office/drawing/2014/main" id="{AFA25B3D-6723-4335-A31D-BEACE1B477A4}"/>
              </a:ext>
            </a:extLst>
          </p:cNvPr>
          <p:cNvSpPr>
            <a:spLocks noGrp="1"/>
          </p:cNvSpPr>
          <p:nvPr/>
        </p:nvSpPr>
        <p:spPr>
          <a:xfrm>
            <a:off x="762001" y="861749"/>
            <a:ext cx="7467600" cy="4000500"/>
          </a:xfrm>
          <a:prstGeom prst="rect">
            <a:avLst/>
          </a:prstGeom>
          <a:noFill/>
          <a:ln w="0">
            <a:noFill/>
          </a:ln>
        </p:spPr>
        <p:txBody>
          <a:bodyPr>
            <a:noAutofit/>
          </a:bodyPr>
          <a:lstStyle/>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err="1">
                <a:solidFill>
                  <a:srgbClr val="000000"/>
                </a:solidFill>
                <a:latin typeface="Calibri"/>
                <a:ea typeface="Calibri"/>
                <a:cs typeface="Calibri"/>
              </a:rPr>
              <a:t>Programme</a:t>
            </a:r>
            <a:r>
              <a:rPr sz="2200" dirty="0">
                <a:solidFill>
                  <a:srgbClr val="000000"/>
                </a:solidFill>
                <a:latin typeface="Calibri"/>
                <a:ea typeface="Calibri"/>
                <a:cs typeface="Calibri"/>
              </a:rPr>
              <a:t> title, project title and student details</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Potential supervisor, where requested</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Problem statement and project rationale</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Aim, measurable objectives and deliverables</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Methods, identifiable project tasks and required resources</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Initial literature review</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Project schedule or Gantt chart</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References and completed ethics form</a:t>
            </a:r>
          </a:p>
        </p:txBody>
      </p:sp>
      <p:sp>
        <p:nvSpPr>
          <p:cNvPr id="7" name="Rectangle 6">
            <a:extLst>
              <a:ext uri="{FF2B5EF4-FFF2-40B4-BE49-F238E27FC236}">
                <a16:creationId xmlns:a16="http://schemas.microsoft.com/office/drawing/2014/main" id="{C73491B1-CF0B-47CA-B8FB-63F66DC480C4}"/>
              </a:ext>
            </a:extLst>
          </p:cNvPr>
          <p:cNvSpPr>
            <a:spLocks noGrp="1"/>
          </p:cNvSpPr>
          <p:nvPr/>
        </p:nvSpPr>
        <p:spPr>
          <a:xfrm>
            <a:off x="1374397" y="5267149"/>
            <a:ext cx="10477500" cy="342900"/>
          </a:xfrm>
          <a:prstGeom prst="rect">
            <a:avLst/>
          </a:prstGeom>
          <a:noFill/>
          <a:ln w="0">
            <a:noFill/>
          </a:ln>
        </p:spPr>
        <p:txBody>
          <a:bodyPr anchor="ctr">
            <a:noAutofit/>
          </a:bodyPr>
          <a:lstStyle/>
          <a:p>
            <a:pPr algn="ctr">
              <a:lnSpc>
                <a:spcPct val="150000"/>
              </a:lnSpc>
              <a:buNone/>
              <a:defRPr b="1">
                <a:solidFill>
                  <a:srgbClr val="A33A3A"/>
                </a:solidFill>
                <a:latin typeface="Calibri"/>
                <a:ea typeface="Calibri"/>
                <a:cs typeface="Calibri"/>
              </a:defRPr>
            </a:pPr>
            <a:r>
              <a:rPr lang="en-GB" b="1" dirty="0">
                <a:solidFill>
                  <a:srgbClr val="A33A3A"/>
                </a:solidFill>
                <a:latin typeface="Calibri"/>
                <a:ea typeface="Calibri"/>
                <a:cs typeface="Calibri"/>
              </a:rPr>
              <a:t>Proposal and ethics form deadline: Wednesday 21 October 2026 at 3.00 pm</a:t>
            </a:r>
          </a:p>
        </p:txBody>
      </p:sp>
    </p:spTree>
    <p:extLst>
      <p:ext uri="{BB962C8B-B14F-4D97-AF65-F5344CB8AC3E}">
        <p14:creationId xmlns:p14="http://schemas.microsoft.com/office/powerpoint/2010/main" val="7766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AA92D24-1C3D-4E53-B2C1-BB8ED4CEFD96}"/>
              </a:ext>
            </a:extLst>
          </p:cNvPr>
          <p:cNvSpPr>
            <a:spLocks noGrp="1"/>
          </p:cNvSpPr>
          <p:nvPr/>
        </p:nvSpPr>
        <p:spPr>
          <a:xfrm>
            <a:off x="533400" y="161925"/>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Proposal: </a:t>
            </a:r>
            <a:r>
              <a:rPr lang="en-GB" sz="2700" b="1" dirty="0">
                <a:solidFill>
                  <a:srgbClr val="20252B"/>
                </a:solidFill>
                <a:latin typeface="Calibri"/>
                <a:ea typeface="Calibri"/>
                <a:cs typeface="Calibri"/>
              </a:rPr>
              <a:t>I</a:t>
            </a:r>
            <a:r>
              <a:rPr sz="2700" b="1" dirty="0" err="1">
                <a:solidFill>
                  <a:srgbClr val="20252B"/>
                </a:solidFill>
                <a:latin typeface="Calibri"/>
                <a:ea typeface="Calibri"/>
                <a:cs typeface="Calibri"/>
              </a:rPr>
              <a:t>ntroduction</a:t>
            </a:r>
            <a:r>
              <a:rPr sz="2700" b="1" dirty="0">
                <a:solidFill>
                  <a:srgbClr val="20252B"/>
                </a:solidFill>
                <a:latin typeface="Calibri"/>
                <a:ea typeface="Calibri"/>
                <a:cs typeface="Calibri"/>
              </a:rPr>
              <a:t> and </a:t>
            </a:r>
            <a:r>
              <a:rPr lang="en-GB" sz="2700" b="1" dirty="0">
                <a:solidFill>
                  <a:srgbClr val="20252B"/>
                </a:solidFill>
                <a:latin typeface="Calibri"/>
                <a:ea typeface="Calibri"/>
                <a:cs typeface="Calibri"/>
              </a:rPr>
              <a:t>A</a:t>
            </a:r>
            <a:r>
              <a:rPr sz="2700" b="1" dirty="0" err="1">
                <a:solidFill>
                  <a:srgbClr val="20252B"/>
                </a:solidFill>
                <a:latin typeface="Calibri"/>
                <a:ea typeface="Calibri"/>
                <a:cs typeface="Calibri"/>
              </a:rPr>
              <a:t>im</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F3FF92F2-6C04-457A-AF77-5CD76AF67FBE}"/>
              </a:ext>
            </a:extLst>
          </p:cNvPr>
          <p:cNvSpPr>
            <a:spLocks noGrp="1"/>
          </p:cNvSpPr>
          <p:nvPr/>
        </p:nvSpPr>
        <p:spPr>
          <a:xfrm>
            <a:off x="638175" y="97155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09857518-6256-4987-95A7-82E83604F555}"/>
              </a:ext>
            </a:extLst>
          </p:cNvPr>
          <p:cNvSpPr>
            <a:spLocks noGrp="1"/>
          </p:cNvSpPr>
          <p:nvPr/>
        </p:nvSpPr>
        <p:spPr>
          <a:xfrm>
            <a:off x="-373310" y="6113652"/>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37B70038-74BD-4BD3-BFCC-A6F72363005E}"/>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16</a:t>
            </a:r>
          </a:p>
        </p:txBody>
      </p:sp>
      <p:sp>
        <p:nvSpPr>
          <p:cNvPr id="6" name="Rectangle 5">
            <a:extLst>
              <a:ext uri="{FF2B5EF4-FFF2-40B4-BE49-F238E27FC236}">
                <a16:creationId xmlns:a16="http://schemas.microsoft.com/office/drawing/2014/main" id="{B6A5BBF2-3C6A-4CBD-8CBA-A21EB2D371A9}"/>
              </a:ext>
            </a:extLst>
          </p:cNvPr>
          <p:cNvSpPr>
            <a:spLocks noGrp="1"/>
          </p:cNvSpPr>
          <p:nvPr/>
        </p:nvSpPr>
        <p:spPr>
          <a:xfrm>
            <a:off x="666750" y="1188091"/>
            <a:ext cx="10477500" cy="34290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Suggested allocation: approximately 400 words</a:t>
            </a:r>
          </a:p>
        </p:txBody>
      </p:sp>
      <p:sp>
        <p:nvSpPr>
          <p:cNvPr id="7" name="Rectangle 6">
            <a:extLst>
              <a:ext uri="{FF2B5EF4-FFF2-40B4-BE49-F238E27FC236}">
                <a16:creationId xmlns:a16="http://schemas.microsoft.com/office/drawing/2014/main" id="{FDEBBE90-357C-469B-98F5-63A5D7C1BA5D}"/>
              </a:ext>
            </a:extLst>
          </p:cNvPr>
          <p:cNvSpPr>
            <a:spLocks noGrp="1"/>
          </p:cNvSpPr>
          <p:nvPr/>
        </p:nvSpPr>
        <p:spPr>
          <a:xfrm>
            <a:off x="951014" y="1610162"/>
            <a:ext cx="10001250" cy="3333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Identify the specific problem</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Give a clear project title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State a well-defined aim</a:t>
            </a:r>
            <a:r>
              <a:rPr lang="en-GB" sz="2200" dirty="0">
                <a:solidFill>
                  <a:srgbClr val="000000"/>
                </a:solidFill>
                <a:latin typeface="Calibri"/>
                <a:ea typeface="Calibri"/>
                <a:cs typeface="Calibri"/>
              </a:rPr>
              <a:t> and SMART </a:t>
            </a:r>
            <a:r>
              <a:rPr sz="2200" dirty="0">
                <a:solidFill>
                  <a:srgbClr val="000000"/>
                </a:solidFill>
                <a:latin typeface="Calibri"/>
                <a:ea typeface="Calibri"/>
                <a:cs typeface="Calibri"/>
              </a:rPr>
              <a:t>objectives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Explain why the project is worth doing</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Define success criteria</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Identify the expected deliverables</a:t>
            </a:r>
          </a:p>
        </p:txBody>
      </p:sp>
    </p:spTree>
    <p:extLst>
      <p:ext uri="{BB962C8B-B14F-4D97-AF65-F5344CB8AC3E}">
        <p14:creationId xmlns:p14="http://schemas.microsoft.com/office/powerpoint/2010/main" val="6239429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1AF98D6-1CC0-4CCE-A229-F3BE573FD131}"/>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Proposal: </a:t>
            </a:r>
            <a:r>
              <a:rPr lang="en-GB" sz="2700" b="1" dirty="0">
                <a:solidFill>
                  <a:srgbClr val="20252B"/>
                </a:solidFill>
                <a:latin typeface="Calibri"/>
                <a:ea typeface="Calibri"/>
                <a:cs typeface="Calibri"/>
              </a:rPr>
              <a:t>B</a:t>
            </a:r>
            <a:r>
              <a:rPr sz="2700" b="1" dirty="0" err="1">
                <a:solidFill>
                  <a:srgbClr val="20252B"/>
                </a:solidFill>
                <a:latin typeface="Calibri"/>
                <a:ea typeface="Calibri"/>
                <a:cs typeface="Calibri"/>
              </a:rPr>
              <a:t>ackground</a:t>
            </a:r>
            <a:r>
              <a:rPr sz="2700" b="1" dirty="0">
                <a:solidFill>
                  <a:srgbClr val="20252B"/>
                </a:solidFill>
                <a:latin typeface="Calibri"/>
                <a:ea typeface="Calibri"/>
                <a:cs typeface="Calibri"/>
              </a:rPr>
              <a:t> and </a:t>
            </a:r>
            <a:r>
              <a:rPr lang="en-GB" sz="2700" b="1" dirty="0">
                <a:solidFill>
                  <a:srgbClr val="20252B"/>
                </a:solidFill>
                <a:latin typeface="Calibri"/>
                <a:ea typeface="Calibri"/>
                <a:cs typeface="Calibri"/>
              </a:rPr>
              <a:t>L</a:t>
            </a:r>
            <a:r>
              <a:rPr sz="2700" b="1" dirty="0" err="1">
                <a:solidFill>
                  <a:srgbClr val="20252B"/>
                </a:solidFill>
                <a:latin typeface="Calibri"/>
                <a:ea typeface="Calibri"/>
                <a:cs typeface="Calibri"/>
              </a:rPr>
              <a:t>iterature</a:t>
            </a:r>
            <a:r>
              <a:rPr sz="2700" b="1" dirty="0">
                <a:solidFill>
                  <a:srgbClr val="20252B"/>
                </a:solidFill>
                <a:latin typeface="Calibri"/>
                <a:ea typeface="Calibri"/>
                <a:cs typeface="Calibri"/>
              </a:rPr>
              <a:t> review</a:t>
            </a:r>
          </a:p>
        </p:txBody>
      </p:sp>
      <p:sp>
        <p:nvSpPr>
          <p:cNvPr id="2" name="Rectangle 1">
            <a:extLst>
              <a:ext uri="{FF2B5EF4-FFF2-40B4-BE49-F238E27FC236}">
                <a16:creationId xmlns:a16="http://schemas.microsoft.com/office/drawing/2014/main" id="{5C98840D-5B9A-4F2B-99D8-C88D96DB3630}"/>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77AF5910-F796-405F-8292-C263A58F7144}"/>
              </a:ext>
            </a:extLst>
          </p:cNvPr>
          <p:cNvSpPr>
            <a:spLocks noGrp="1"/>
          </p:cNvSpPr>
          <p:nvPr/>
        </p:nvSpPr>
        <p:spPr>
          <a:xfrm>
            <a:off x="-95250" y="617220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4225F712-40C8-4835-AC2D-BFE44C297CD9}"/>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17</a:t>
            </a:r>
          </a:p>
        </p:txBody>
      </p:sp>
      <p:sp>
        <p:nvSpPr>
          <p:cNvPr id="6" name="Rectangle 5">
            <a:extLst>
              <a:ext uri="{FF2B5EF4-FFF2-40B4-BE49-F238E27FC236}">
                <a16:creationId xmlns:a16="http://schemas.microsoft.com/office/drawing/2014/main" id="{55DE1859-C8FD-49B0-A994-C559468B5FF1}"/>
              </a:ext>
            </a:extLst>
          </p:cNvPr>
          <p:cNvSpPr>
            <a:spLocks noGrp="1"/>
          </p:cNvSpPr>
          <p:nvPr/>
        </p:nvSpPr>
        <p:spPr>
          <a:xfrm>
            <a:off x="762000" y="1333500"/>
            <a:ext cx="10477500" cy="34290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lang="en-GB" sz="2200" b="1" dirty="0">
                <a:solidFill>
                  <a:srgbClr val="0C4A6E"/>
                </a:solidFill>
                <a:latin typeface="Calibri"/>
                <a:ea typeface="Calibri"/>
                <a:cs typeface="Calibri"/>
              </a:rPr>
              <a:t>Suggested allocation: approximately 400 words</a:t>
            </a:r>
          </a:p>
        </p:txBody>
      </p:sp>
      <p:sp>
        <p:nvSpPr>
          <p:cNvPr id="7" name="Rectangle 6">
            <a:extLst>
              <a:ext uri="{FF2B5EF4-FFF2-40B4-BE49-F238E27FC236}">
                <a16:creationId xmlns:a16="http://schemas.microsoft.com/office/drawing/2014/main" id="{1BCC16EF-FB2A-405A-9E5B-0318A86F29B3}"/>
              </a:ext>
            </a:extLst>
          </p:cNvPr>
          <p:cNvSpPr>
            <a:spLocks noGrp="1"/>
          </p:cNvSpPr>
          <p:nvPr/>
        </p:nvSpPr>
        <p:spPr>
          <a:xfrm>
            <a:off x="904875" y="2000250"/>
            <a:ext cx="10001250" cy="3333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Explain how the proposed work relates to existing work</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Use suitable academic sources, normally journal papers and book chapters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Discuss relevant ethical issues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Identify what has already been done within the topic</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Select relevant models, concepts and technical principles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Use a focused review rather than a list of summaries</a:t>
            </a:r>
          </a:p>
        </p:txBody>
      </p:sp>
    </p:spTree>
    <p:extLst>
      <p:ext uri="{BB962C8B-B14F-4D97-AF65-F5344CB8AC3E}">
        <p14:creationId xmlns:p14="http://schemas.microsoft.com/office/powerpoint/2010/main" val="1641619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11F8EB0-7F75-4A1B-B24B-65529C47CD7F}"/>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Proposal: </a:t>
            </a:r>
            <a:r>
              <a:rPr lang="en-GB" sz="2700" b="1" dirty="0">
                <a:solidFill>
                  <a:srgbClr val="20252B"/>
                </a:solidFill>
                <a:latin typeface="Calibri"/>
                <a:ea typeface="Calibri"/>
                <a:cs typeface="Calibri"/>
              </a:rPr>
              <a:t>P</a:t>
            </a:r>
            <a:r>
              <a:rPr sz="2700" b="1" dirty="0" err="1">
                <a:solidFill>
                  <a:srgbClr val="20252B"/>
                </a:solidFill>
                <a:latin typeface="Calibri"/>
                <a:ea typeface="Calibri"/>
                <a:cs typeface="Calibri"/>
              </a:rPr>
              <a:t>roject</a:t>
            </a:r>
            <a:r>
              <a:rPr sz="2700" b="1" dirty="0">
                <a:solidFill>
                  <a:srgbClr val="20252B"/>
                </a:solidFill>
                <a:latin typeface="Calibri"/>
                <a:ea typeface="Calibri"/>
                <a:cs typeface="Calibri"/>
              </a:rPr>
              <a:t> </a:t>
            </a:r>
            <a:r>
              <a:rPr lang="en-GB" sz="2700" b="1" dirty="0">
                <a:solidFill>
                  <a:srgbClr val="20252B"/>
                </a:solidFill>
                <a:latin typeface="Calibri"/>
                <a:ea typeface="Calibri"/>
                <a:cs typeface="Calibri"/>
              </a:rPr>
              <a:t>D</a:t>
            </a:r>
            <a:r>
              <a:rPr sz="2700" b="1" dirty="0" err="1">
                <a:solidFill>
                  <a:srgbClr val="20252B"/>
                </a:solidFill>
                <a:latin typeface="Calibri"/>
                <a:ea typeface="Calibri"/>
                <a:cs typeface="Calibri"/>
              </a:rPr>
              <a:t>esign</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7FAB5F03-0547-4116-96A9-606B2E1B5780}"/>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8DEE8FC6-5040-437D-A26F-72E4806E7985}"/>
              </a:ext>
            </a:extLst>
          </p:cNvPr>
          <p:cNvSpPr>
            <a:spLocks noGrp="1"/>
          </p:cNvSpPr>
          <p:nvPr/>
        </p:nvSpPr>
        <p:spPr>
          <a:xfrm>
            <a:off x="-190500" y="6166083"/>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42BAE701-DE87-4B8A-834D-91B4B673FF49}"/>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18</a:t>
            </a:r>
          </a:p>
        </p:txBody>
      </p:sp>
      <p:sp>
        <p:nvSpPr>
          <p:cNvPr id="6" name="Rectangle 5">
            <a:extLst>
              <a:ext uri="{FF2B5EF4-FFF2-40B4-BE49-F238E27FC236}">
                <a16:creationId xmlns:a16="http://schemas.microsoft.com/office/drawing/2014/main" id="{736FAFC9-D6E3-4A11-A3D7-34C3A9370397}"/>
              </a:ext>
            </a:extLst>
          </p:cNvPr>
          <p:cNvSpPr>
            <a:spLocks noGrp="1"/>
          </p:cNvSpPr>
          <p:nvPr/>
        </p:nvSpPr>
        <p:spPr>
          <a:xfrm>
            <a:off x="201161" y="937470"/>
            <a:ext cx="10477500" cy="34290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Suggested allocation: approximately 500 words</a:t>
            </a:r>
          </a:p>
        </p:txBody>
      </p:sp>
      <p:sp>
        <p:nvSpPr>
          <p:cNvPr id="7" name="Rectangle 6">
            <a:extLst>
              <a:ext uri="{FF2B5EF4-FFF2-40B4-BE49-F238E27FC236}">
                <a16:creationId xmlns:a16="http://schemas.microsoft.com/office/drawing/2014/main" id="{031CE0D5-ABA6-414C-BC1C-F013726730B1}"/>
              </a:ext>
            </a:extLst>
          </p:cNvPr>
          <p:cNvSpPr>
            <a:spLocks noGrp="1"/>
          </p:cNvSpPr>
          <p:nvPr/>
        </p:nvSpPr>
        <p:spPr>
          <a:xfrm>
            <a:off x="904875" y="1434692"/>
            <a:ext cx="10001250" cy="3333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State the development or investigation methods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Explain why the methods are appropriate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Identify the hardware and software tools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Explain why each tool is suitable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Describe the data or technical evidence to be collected</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Explain how the evidence will be </a:t>
            </a:r>
            <a:r>
              <a:rPr sz="2200" dirty="0" err="1">
                <a:solidFill>
                  <a:srgbClr val="000000"/>
                </a:solidFill>
                <a:latin typeface="Calibri"/>
                <a:ea typeface="Calibri"/>
                <a:cs typeface="Calibri"/>
              </a:rPr>
              <a:t>analysed</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Show how the design addresses the objectives</a:t>
            </a:r>
          </a:p>
        </p:txBody>
      </p:sp>
    </p:spTree>
    <p:extLst>
      <p:ext uri="{BB962C8B-B14F-4D97-AF65-F5344CB8AC3E}">
        <p14:creationId xmlns:p14="http://schemas.microsoft.com/office/powerpoint/2010/main" val="2031901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ABC1888-2BEA-4C0E-95CE-EE067FD63817}"/>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Proposal: resources, planning and presentation</a:t>
            </a:r>
          </a:p>
        </p:txBody>
      </p:sp>
      <p:sp>
        <p:nvSpPr>
          <p:cNvPr id="2" name="Rectangle 1">
            <a:extLst>
              <a:ext uri="{FF2B5EF4-FFF2-40B4-BE49-F238E27FC236}">
                <a16:creationId xmlns:a16="http://schemas.microsoft.com/office/drawing/2014/main" id="{88C2B23C-8714-4A51-916D-249E5D1C4685}"/>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F63D9701-6AD4-44DC-85C4-104D4E6D2D89}"/>
              </a:ext>
            </a:extLst>
          </p:cNvPr>
          <p:cNvSpPr>
            <a:spLocks noGrp="1"/>
          </p:cNvSpPr>
          <p:nvPr/>
        </p:nvSpPr>
        <p:spPr>
          <a:xfrm>
            <a:off x="-239087" y="6124575"/>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C837DE11-7B89-497B-B704-8DA591688689}"/>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19</a:t>
            </a:r>
          </a:p>
        </p:txBody>
      </p:sp>
      <p:sp>
        <p:nvSpPr>
          <p:cNvPr id="6" name="Rectangle 5">
            <a:extLst>
              <a:ext uri="{FF2B5EF4-FFF2-40B4-BE49-F238E27FC236}">
                <a16:creationId xmlns:a16="http://schemas.microsoft.com/office/drawing/2014/main" id="{08AC61F4-A2C3-4FCA-87AD-A0FB5E606A80}"/>
              </a:ext>
            </a:extLst>
          </p:cNvPr>
          <p:cNvSpPr>
            <a:spLocks noGrp="1"/>
          </p:cNvSpPr>
          <p:nvPr/>
        </p:nvSpPr>
        <p:spPr>
          <a:xfrm>
            <a:off x="762000" y="1314450"/>
            <a:ext cx="10477500" cy="34290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Suggested allocation: approximately 200 words</a:t>
            </a:r>
          </a:p>
        </p:txBody>
      </p:sp>
      <p:sp>
        <p:nvSpPr>
          <p:cNvPr id="7" name="Rectangle 6">
            <a:extLst>
              <a:ext uri="{FF2B5EF4-FFF2-40B4-BE49-F238E27FC236}">
                <a16:creationId xmlns:a16="http://schemas.microsoft.com/office/drawing/2014/main" id="{7D8ADF7D-BBFB-4911-A829-55D2635F9964}"/>
              </a:ext>
            </a:extLst>
          </p:cNvPr>
          <p:cNvSpPr>
            <a:spLocks noGrp="1"/>
          </p:cNvSpPr>
          <p:nvPr/>
        </p:nvSpPr>
        <p:spPr>
          <a:xfrm>
            <a:off x="762000" y="1952625"/>
            <a:ext cx="4286250" cy="34290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Resources and planning</a:t>
            </a:r>
          </a:p>
        </p:txBody>
      </p:sp>
      <p:sp>
        <p:nvSpPr>
          <p:cNvPr id="8" name="Rectangle 7">
            <a:extLst>
              <a:ext uri="{FF2B5EF4-FFF2-40B4-BE49-F238E27FC236}">
                <a16:creationId xmlns:a16="http://schemas.microsoft.com/office/drawing/2014/main" id="{BDFE759D-55CF-4525-9E0C-1ED78A846352}"/>
              </a:ext>
            </a:extLst>
          </p:cNvPr>
          <p:cNvSpPr>
            <a:spLocks noGrp="1"/>
          </p:cNvSpPr>
          <p:nvPr/>
        </p:nvSpPr>
        <p:spPr>
          <a:xfrm>
            <a:off x="857250" y="2381250"/>
            <a:ext cx="4857750" cy="24765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List available resources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Provide a Gantt chart</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Show timing and resource use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Include the ethics form</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Use limited, relevant appendices</a:t>
            </a:r>
          </a:p>
        </p:txBody>
      </p:sp>
      <p:sp>
        <p:nvSpPr>
          <p:cNvPr id="9" name="Rectangle 8">
            <a:extLst>
              <a:ext uri="{FF2B5EF4-FFF2-40B4-BE49-F238E27FC236}">
                <a16:creationId xmlns:a16="http://schemas.microsoft.com/office/drawing/2014/main" id="{5DAF5CA3-CC41-46CD-9FCB-A8DD75051838}"/>
              </a:ext>
            </a:extLst>
          </p:cNvPr>
          <p:cNvSpPr>
            <a:spLocks noGrp="1"/>
          </p:cNvSpPr>
          <p:nvPr/>
        </p:nvSpPr>
        <p:spPr>
          <a:xfrm>
            <a:off x="6381750" y="1952625"/>
            <a:ext cx="4000500" cy="34290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Document presentation</a:t>
            </a:r>
          </a:p>
        </p:txBody>
      </p:sp>
      <p:sp>
        <p:nvSpPr>
          <p:cNvPr id="10" name="Rectangle 9">
            <a:extLst>
              <a:ext uri="{FF2B5EF4-FFF2-40B4-BE49-F238E27FC236}">
                <a16:creationId xmlns:a16="http://schemas.microsoft.com/office/drawing/2014/main" id="{D8E23F95-7ECC-4C7B-B8FF-040B36184E01}"/>
              </a:ext>
            </a:extLst>
          </p:cNvPr>
          <p:cNvSpPr>
            <a:spLocks noGrp="1"/>
          </p:cNvSpPr>
          <p:nvPr/>
        </p:nvSpPr>
        <p:spPr>
          <a:xfrm>
            <a:off x="6477000" y="2381250"/>
            <a:ext cx="4857750" cy="24765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Use clear academic writing</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Check spelling and grammar</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Use a coherent structure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Use the Numeric referencing system</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Provide a complete reference list</a:t>
            </a:r>
          </a:p>
        </p:txBody>
      </p:sp>
    </p:spTree>
    <p:extLst>
      <p:ext uri="{BB962C8B-B14F-4D97-AF65-F5344CB8AC3E}">
        <p14:creationId xmlns:p14="http://schemas.microsoft.com/office/powerpoint/2010/main" val="21320798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4053E6-A6C8-4182-A850-FD08BC173D70}"/>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Ethics form and supervisor allocation</a:t>
            </a:r>
          </a:p>
        </p:txBody>
      </p:sp>
      <p:sp>
        <p:nvSpPr>
          <p:cNvPr id="2" name="Rectangle 1">
            <a:extLst>
              <a:ext uri="{FF2B5EF4-FFF2-40B4-BE49-F238E27FC236}">
                <a16:creationId xmlns:a16="http://schemas.microsoft.com/office/drawing/2014/main" id="{48F1FE90-9499-4465-BB4C-A408FCE3764D}"/>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B9FAEE8A-F3C5-4FA5-B0C1-C91FB9E94447}"/>
              </a:ext>
            </a:extLst>
          </p:cNvPr>
          <p:cNvSpPr>
            <a:spLocks noGrp="1"/>
          </p:cNvSpPr>
          <p:nvPr/>
        </p:nvSpPr>
        <p:spPr>
          <a:xfrm>
            <a:off x="-95250" y="619125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AA740EC8-2947-411F-B603-1AC85A4DBADA}"/>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20</a:t>
            </a:r>
          </a:p>
        </p:txBody>
      </p:sp>
      <p:sp>
        <p:nvSpPr>
          <p:cNvPr id="6" name="Rectangle 5">
            <a:extLst>
              <a:ext uri="{FF2B5EF4-FFF2-40B4-BE49-F238E27FC236}">
                <a16:creationId xmlns:a16="http://schemas.microsoft.com/office/drawing/2014/main" id="{903171DB-50D6-4AD0-8FEF-58D0D66D75A1}"/>
              </a:ext>
            </a:extLst>
          </p:cNvPr>
          <p:cNvSpPr>
            <a:spLocks noGrp="1"/>
          </p:cNvSpPr>
          <p:nvPr/>
        </p:nvSpPr>
        <p:spPr>
          <a:xfrm>
            <a:off x="0" y="1281112"/>
            <a:ext cx="12260510" cy="4095750"/>
          </a:xfrm>
          <a:prstGeom prst="rect">
            <a:avLst/>
          </a:prstGeom>
          <a:noFill/>
          <a:ln w="0">
            <a:noFill/>
          </a:ln>
        </p:spPr>
        <p:txBody>
          <a:bodyPr>
            <a:noAutofit/>
          </a:bodyPr>
          <a:lstStyle/>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Complete the ethics form for every project</a:t>
            </a:r>
          </a:p>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Identify potential risks to participants, data, equipment, the environment and the researcher</a:t>
            </a:r>
          </a:p>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Explain how the project will manage the identified risks</a:t>
            </a:r>
          </a:p>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Submit the ethics form with the project proposal</a:t>
            </a:r>
          </a:p>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The ethics form has the same deadline as the proposal</a:t>
            </a:r>
          </a:p>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The module team allocates an individual supervisor after proposal submission</a:t>
            </a:r>
          </a:p>
          <a:p>
            <a:pPr marL="1282700" indent="-385763"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a:solidFill>
                  <a:srgbClr val="000000"/>
                </a:solidFill>
                <a:latin typeface="Calibri"/>
                <a:ea typeface="Calibri"/>
                <a:cs typeface="Calibri"/>
              </a:rPr>
              <a:t>A proposal discussion or presentation may take place through Microsoft Teams</a:t>
            </a:r>
            <a:endParaRPr sz="2200" dirty="0">
              <a:solidFill>
                <a:srgbClr val="000000"/>
              </a:solidFill>
              <a:latin typeface="Calibri"/>
              <a:ea typeface="Calibri"/>
              <a:cs typeface="Calibri"/>
            </a:endParaRPr>
          </a:p>
        </p:txBody>
      </p:sp>
      <p:sp>
        <p:nvSpPr>
          <p:cNvPr id="7" name="Rectangle 6">
            <a:extLst>
              <a:ext uri="{FF2B5EF4-FFF2-40B4-BE49-F238E27FC236}">
                <a16:creationId xmlns:a16="http://schemas.microsoft.com/office/drawing/2014/main" id="{C9925AA0-2900-40EF-B1E5-C77E29D9DD5B}"/>
              </a:ext>
            </a:extLst>
          </p:cNvPr>
          <p:cNvSpPr>
            <a:spLocks noGrp="1"/>
          </p:cNvSpPr>
          <p:nvPr/>
        </p:nvSpPr>
        <p:spPr>
          <a:xfrm>
            <a:off x="762000" y="5667375"/>
            <a:ext cx="10477500" cy="342900"/>
          </a:xfrm>
          <a:prstGeom prst="rect">
            <a:avLst/>
          </a:prstGeom>
          <a:noFill/>
          <a:ln w="0">
            <a:noFill/>
          </a:ln>
        </p:spPr>
        <p:txBody>
          <a:bodyPr anchor="ctr">
            <a:noAutofit/>
          </a:bodyPr>
          <a:lstStyle/>
          <a:p>
            <a:pPr algn="ctr">
              <a:lnSpc>
                <a:spcPct val="150000"/>
              </a:lnSpc>
              <a:buNone/>
              <a:defRPr b="1">
                <a:solidFill>
                  <a:srgbClr val="A33A3A"/>
                </a:solidFill>
                <a:latin typeface="Calibri"/>
                <a:ea typeface="Calibri"/>
                <a:cs typeface="Calibri"/>
              </a:defRPr>
            </a:pPr>
            <a:endParaRPr b="1" dirty="0">
              <a:solidFill>
                <a:srgbClr val="A33A3A"/>
              </a:solidFill>
              <a:latin typeface="Calibri"/>
              <a:ea typeface="Calibri"/>
              <a:cs typeface="Calibri"/>
            </a:endParaRPr>
          </a:p>
        </p:txBody>
      </p:sp>
    </p:spTree>
    <p:extLst>
      <p:ext uri="{BB962C8B-B14F-4D97-AF65-F5344CB8AC3E}">
        <p14:creationId xmlns:p14="http://schemas.microsoft.com/office/powerpoint/2010/main" val="3866045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342D9-AB14-6A3B-0B1B-73EBBB4419B8}"/>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9CA9EC7B-0126-9105-470D-43DCD90F2C95}"/>
              </a:ext>
            </a:extLst>
          </p:cNvPr>
          <p:cNvSpPr>
            <a:spLocks noGrp="1"/>
          </p:cNvSpPr>
          <p:nvPr/>
        </p:nvSpPr>
        <p:spPr>
          <a:xfrm>
            <a:off x="533400" y="323850"/>
            <a:ext cx="10191750" cy="514350"/>
          </a:xfrm>
          <a:prstGeom prst="rect">
            <a:avLst/>
          </a:prstGeom>
          <a:noFill/>
          <a:ln w="0">
            <a:noFill/>
          </a:ln>
        </p:spPr>
        <p:txBody>
          <a:bodyPr anchor="ctr">
            <a:noAutofit/>
          </a:bodyPr>
          <a:lstStyle/>
          <a:p>
            <a:pPr>
              <a:lnSpc>
                <a:spcPct val="150000"/>
              </a:lnSpc>
              <a:defRPr b="1">
                <a:solidFill>
                  <a:srgbClr val="20252B"/>
                </a:solidFill>
                <a:latin typeface="Calibri"/>
                <a:ea typeface="Calibri"/>
                <a:cs typeface="Calibri"/>
              </a:defRPr>
            </a:pPr>
            <a:r>
              <a:rPr lang="en-GB" sz="2700" b="1" dirty="0">
                <a:solidFill>
                  <a:srgbClr val="20252B"/>
                </a:solidFill>
                <a:latin typeface="Calibri"/>
                <a:ea typeface="Calibri"/>
                <a:cs typeface="Calibri"/>
              </a:rPr>
              <a:t>Interim/Proposal Report marking</a:t>
            </a:r>
          </a:p>
        </p:txBody>
      </p:sp>
      <p:sp>
        <p:nvSpPr>
          <p:cNvPr id="2" name="Rectangle 1">
            <a:extLst>
              <a:ext uri="{FF2B5EF4-FFF2-40B4-BE49-F238E27FC236}">
                <a16:creationId xmlns:a16="http://schemas.microsoft.com/office/drawing/2014/main" id="{B00C5F16-0F6D-1F3C-5F84-743815FF7828}"/>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EDDA17A2-F2D8-10CD-46B0-29B8B921817B}"/>
              </a:ext>
            </a:extLst>
          </p:cNvPr>
          <p:cNvSpPr>
            <a:spLocks noGrp="1"/>
          </p:cNvSpPr>
          <p:nvPr/>
        </p:nvSpPr>
        <p:spPr>
          <a:xfrm>
            <a:off x="-95250" y="619125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C7BCD919-C31A-E49C-8984-EF6DDD70264B}"/>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20</a:t>
            </a:r>
          </a:p>
        </p:txBody>
      </p:sp>
      <p:sp>
        <p:nvSpPr>
          <p:cNvPr id="7" name="Rectangle 6">
            <a:extLst>
              <a:ext uri="{FF2B5EF4-FFF2-40B4-BE49-F238E27FC236}">
                <a16:creationId xmlns:a16="http://schemas.microsoft.com/office/drawing/2014/main" id="{58909D7E-B9FF-7CF1-7822-60BF5D3DE9FF}"/>
              </a:ext>
            </a:extLst>
          </p:cNvPr>
          <p:cNvSpPr>
            <a:spLocks noGrp="1"/>
          </p:cNvSpPr>
          <p:nvPr/>
        </p:nvSpPr>
        <p:spPr>
          <a:xfrm>
            <a:off x="762000" y="5667375"/>
            <a:ext cx="10477500" cy="342900"/>
          </a:xfrm>
          <a:prstGeom prst="rect">
            <a:avLst/>
          </a:prstGeom>
          <a:noFill/>
          <a:ln w="0">
            <a:noFill/>
          </a:ln>
        </p:spPr>
        <p:txBody>
          <a:bodyPr anchor="ctr">
            <a:noAutofit/>
          </a:bodyPr>
          <a:lstStyle/>
          <a:p>
            <a:pPr algn="ctr">
              <a:lnSpc>
                <a:spcPct val="150000"/>
              </a:lnSpc>
              <a:buNone/>
              <a:defRPr b="1">
                <a:solidFill>
                  <a:srgbClr val="A33A3A"/>
                </a:solidFill>
                <a:latin typeface="Calibri"/>
                <a:ea typeface="Calibri"/>
                <a:cs typeface="Calibri"/>
              </a:defRPr>
            </a:pPr>
            <a:endParaRPr b="1" dirty="0">
              <a:solidFill>
                <a:srgbClr val="A33A3A"/>
              </a:solidFill>
              <a:latin typeface="Calibri"/>
              <a:ea typeface="Calibri"/>
              <a:cs typeface="Calibri"/>
            </a:endParaRPr>
          </a:p>
        </p:txBody>
      </p:sp>
      <p:graphicFrame>
        <p:nvGraphicFramePr>
          <p:cNvPr id="14" name="Table 13">
            <a:extLst>
              <a:ext uri="{FF2B5EF4-FFF2-40B4-BE49-F238E27FC236}">
                <a16:creationId xmlns:a16="http://schemas.microsoft.com/office/drawing/2014/main" id="{4D65009F-5F25-8CDF-3A21-1D8AA6F1FD02}"/>
              </a:ext>
            </a:extLst>
          </p:cNvPr>
          <p:cNvGraphicFramePr>
            <a:graphicFrameLocks noGrp="1"/>
          </p:cNvGraphicFramePr>
          <p:nvPr>
            <p:extLst>
              <p:ext uri="{D42A27DB-BD31-4B8C-83A1-F6EECF244321}">
                <p14:modId xmlns:p14="http://schemas.microsoft.com/office/powerpoint/2010/main" val="1236948083"/>
              </p:ext>
            </p:extLst>
          </p:nvPr>
        </p:nvGraphicFramePr>
        <p:xfrm>
          <a:off x="2061635" y="1114979"/>
          <a:ext cx="6123142" cy="4552397"/>
        </p:xfrm>
        <a:graphic>
          <a:graphicData uri="http://schemas.openxmlformats.org/drawingml/2006/table">
            <a:tbl>
              <a:tblPr firstRow="1" firstCol="1" bandRow="1">
                <a:tableStyleId>{5940675A-B579-460E-94D1-54222C63F5DA}</a:tableStyleId>
              </a:tblPr>
              <a:tblGrid>
                <a:gridCol w="5139745">
                  <a:extLst>
                    <a:ext uri="{9D8B030D-6E8A-4147-A177-3AD203B41FA5}">
                      <a16:colId xmlns:a16="http://schemas.microsoft.com/office/drawing/2014/main" val="1731705623"/>
                    </a:ext>
                  </a:extLst>
                </a:gridCol>
                <a:gridCol w="473362">
                  <a:extLst>
                    <a:ext uri="{9D8B030D-6E8A-4147-A177-3AD203B41FA5}">
                      <a16:colId xmlns:a16="http://schemas.microsoft.com/office/drawing/2014/main" val="886023750"/>
                    </a:ext>
                  </a:extLst>
                </a:gridCol>
                <a:gridCol w="510035">
                  <a:extLst>
                    <a:ext uri="{9D8B030D-6E8A-4147-A177-3AD203B41FA5}">
                      <a16:colId xmlns:a16="http://schemas.microsoft.com/office/drawing/2014/main" val="1761577172"/>
                    </a:ext>
                  </a:extLst>
                </a:gridCol>
              </a:tblGrid>
              <a:tr h="284417">
                <a:tc gridSpan="3">
                  <a:txBody>
                    <a:bodyPr/>
                    <a:lstStyle/>
                    <a:p>
                      <a:pPr>
                        <a:lnSpc>
                          <a:spcPct val="115000"/>
                        </a:lnSpc>
                        <a:spcAft>
                          <a:spcPts val="1000"/>
                        </a:spcAft>
                        <a:buNone/>
                      </a:pPr>
                      <a:r>
                        <a:rPr lang="en-GB" sz="1100">
                          <a:effectLst/>
                        </a:rPr>
                        <a:t>Intro / A&amp;O (400 words)</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47281711"/>
                  </a:ext>
                </a:extLst>
              </a:tr>
              <a:tr h="770804">
                <a:tc>
                  <a:txBody>
                    <a:bodyPr/>
                    <a:lstStyle/>
                    <a:p>
                      <a:pPr>
                        <a:lnSpc>
                          <a:spcPct val="115000"/>
                        </a:lnSpc>
                        <a:spcAft>
                          <a:spcPts val="1000"/>
                        </a:spcAft>
                        <a:buNone/>
                      </a:pPr>
                      <a:r>
                        <a:rPr lang="en-GB" sz="700">
                          <a:effectLst/>
                        </a:rPr>
                        <a:t>Project title; Identification of a specific problem to be investigated; Well-defined aims and SMART objectives; Explaining why this project is worth doing; Discussion of what the project needs to do in order to be a success; Description any deliverables that will be produced at the end of the project</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a:txBody>
                    <a:bodyPr/>
                    <a:lstStyle/>
                    <a:p>
                      <a:pPr algn="ctr">
                        <a:lnSpc>
                          <a:spcPct val="115000"/>
                        </a:lnSpc>
                        <a:spcAft>
                          <a:spcPts val="1000"/>
                        </a:spcAft>
                        <a:buNone/>
                      </a:pPr>
                      <a:r>
                        <a:rPr lang="en-GB" sz="1300">
                          <a:effectLst/>
                        </a:rPr>
                        <a:t>20</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gn="ctr">
                        <a:lnSpc>
                          <a:spcPct val="115000"/>
                        </a:lnSpc>
                        <a:spcAft>
                          <a:spcPts val="1000"/>
                        </a:spcAft>
                        <a:buNone/>
                      </a:pPr>
                      <a:r>
                        <a:rPr lang="en-GB" sz="1300">
                          <a:effectLst/>
                        </a:rPr>
                        <a:t> </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extLst>
                  <a:ext uri="{0D108BD9-81ED-4DB2-BD59-A6C34878D82A}">
                    <a16:rowId xmlns:a16="http://schemas.microsoft.com/office/drawing/2014/main" val="2161475111"/>
                  </a:ext>
                </a:extLst>
              </a:tr>
              <a:tr h="237596">
                <a:tc gridSpan="3">
                  <a:txBody>
                    <a:bodyPr/>
                    <a:lstStyle/>
                    <a:p>
                      <a:pPr>
                        <a:lnSpc>
                          <a:spcPct val="115000"/>
                        </a:lnSpc>
                        <a:spcAft>
                          <a:spcPts val="1000"/>
                        </a:spcAft>
                        <a:buNone/>
                      </a:pPr>
                      <a:r>
                        <a:rPr lang="en-GB" sz="1100">
                          <a:effectLst/>
                        </a:rPr>
                        <a:t>Background to the Project / Literature Review (400 words)</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72704411"/>
                  </a:ext>
                </a:extLst>
              </a:tr>
              <a:tr h="659456">
                <a:tc>
                  <a:txBody>
                    <a:bodyPr/>
                    <a:lstStyle/>
                    <a:p>
                      <a:pPr>
                        <a:lnSpc>
                          <a:spcPct val="115000"/>
                        </a:lnSpc>
                        <a:spcAft>
                          <a:spcPts val="1000"/>
                        </a:spcAft>
                        <a:buNone/>
                      </a:pPr>
                      <a:r>
                        <a:rPr lang="en-GB" sz="700">
                          <a:effectLst/>
                        </a:rPr>
                        <a:t>Description of how the work to be done by in the project relates to the work identified in the literature review; Discussion of any ethical issues raised by the project Identifying what has already been done within the field; Topic familiarity; Brief literature review using appropriate sources – 6-8 journal papers and book chapters rather than just websites; Selection of relevant models &amp; concepts</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a:txBody>
                    <a:bodyPr/>
                    <a:lstStyle/>
                    <a:p>
                      <a:pPr algn="ctr">
                        <a:lnSpc>
                          <a:spcPct val="115000"/>
                        </a:lnSpc>
                        <a:spcAft>
                          <a:spcPts val="1000"/>
                        </a:spcAft>
                        <a:buNone/>
                      </a:pPr>
                      <a:r>
                        <a:rPr lang="en-GB" sz="1300">
                          <a:effectLst/>
                        </a:rPr>
                        <a:t>20</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gn="ctr">
                        <a:lnSpc>
                          <a:spcPct val="115000"/>
                        </a:lnSpc>
                        <a:spcAft>
                          <a:spcPts val="1000"/>
                        </a:spcAft>
                        <a:buNone/>
                      </a:pPr>
                      <a:r>
                        <a:rPr lang="en-GB" sz="1300">
                          <a:effectLst/>
                        </a:rPr>
                        <a:t> </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extLst>
                  <a:ext uri="{0D108BD9-81ED-4DB2-BD59-A6C34878D82A}">
                    <a16:rowId xmlns:a16="http://schemas.microsoft.com/office/drawing/2014/main" val="3453581131"/>
                  </a:ext>
                </a:extLst>
              </a:tr>
              <a:tr h="238125">
                <a:tc gridSpan="3">
                  <a:txBody>
                    <a:bodyPr/>
                    <a:lstStyle/>
                    <a:p>
                      <a:pPr>
                        <a:lnSpc>
                          <a:spcPct val="115000"/>
                        </a:lnSpc>
                        <a:spcAft>
                          <a:spcPts val="1000"/>
                        </a:spcAft>
                        <a:buNone/>
                      </a:pPr>
                      <a:r>
                        <a:rPr lang="en-GB" sz="1100">
                          <a:effectLst/>
                        </a:rPr>
                        <a:t>Project Design (500 words)</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44289751"/>
                  </a:ext>
                </a:extLst>
              </a:tr>
              <a:tr h="492437">
                <a:tc>
                  <a:txBody>
                    <a:bodyPr/>
                    <a:lstStyle/>
                    <a:p>
                      <a:pPr>
                        <a:lnSpc>
                          <a:spcPct val="115000"/>
                        </a:lnSpc>
                        <a:spcAft>
                          <a:spcPts val="1000"/>
                        </a:spcAft>
                        <a:buNone/>
                      </a:pPr>
                      <a:r>
                        <a:rPr lang="en-GB" sz="700">
                          <a:effectLst/>
                        </a:rPr>
                        <a:t>Clear statement of which development methods are to be used and why they are appropriate; Clear statement of which tools are to be used and why they are appropriate; Clear description of how data collected will be analysed</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a:txBody>
                    <a:bodyPr/>
                    <a:lstStyle/>
                    <a:p>
                      <a:pPr algn="ctr">
                        <a:lnSpc>
                          <a:spcPct val="115000"/>
                        </a:lnSpc>
                        <a:spcAft>
                          <a:spcPts val="1000"/>
                        </a:spcAft>
                        <a:buNone/>
                      </a:pPr>
                      <a:r>
                        <a:rPr lang="en-GB" sz="1300">
                          <a:effectLst/>
                        </a:rPr>
                        <a:t>30</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gn="ctr">
                        <a:lnSpc>
                          <a:spcPct val="115000"/>
                        </a:lnSpc>
                        <a:spcAft>
                          <a:spcPts val="1000"/>
                        </a:spcAft>
                        <a:buNone/>
                      </a:pPr>
                      <a:r>
                        <a:rPr lang="en-GB" sz="1300">
                          <a:effectLst/>
                        </a:rPr>
                        <a:t> </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extLst>
                  <a:ext uri="{0D108BD9-81ED-4DB2-BD59-A6C34878D82A}">
                    <a16:rowId xmlns:a16="http://schemas.microsoft.com/office/drawing/2014/main" val="1486187513"/>
                  </a:ext>
                </a:extLst>
              </a:tr>
              <a:tr h="275342">
                <a:tc gridSpan="3">
                  <a:txBody>
                    <a:bodyPr/>
                    <a:lstStyle/>
                    <a:p>
                      <a:pPr>
                        <a:lnSpc>
                          <a:spcPct val="115000"/>
                        </a:lnSpc>
                        <a:spcAft>
                          <a:spcPts val="1000"/>
                        </a:spcAft>
                        <a:buNone/>
                      </a:pPr>
                      <a:r>
                        <a:rPr lang="en-GB" sz="1100">
                          <a:effectLst/>
                        </a:rPr>
                        <a:t>Resources / Planning (200 words)</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10818787"/>
                  </a:ext>
                </a:extLst>
              </a:tr>
              <a:tr h="658096">
                <a:tc>
                  <a:txBody>
                    <a:bodyPr/>
                    <a:lstStyle/>
                    <a:p>
                      <a:pPr>
                        <a:lnSpc>
                          <a:spcPct val="115000"/>
                        </a:lnSpc>
                        <a:spcAft>
                          <a:spcPts val="1000"/>
                        </a:spcAft>
                        <a:buNone/>
                      </a:pPr>
                      <a:r>
                        <a:rPr lang="en-GB" sz="700">
                          <a:effectLst/>
                        </a:rPr>
                        <a:t>List of any deliverables; Clear diagram showing both timing and resource use; Completed ethics form; Limited and relevant appendices</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a:txBody>
                    <a:bodyPr/>
                    <a:lstStyle/>
                    <a:p>
                      <a:pPr algn="ctr">
                        <a:lnSpc>
                          <a:spcPct val="115000"/>
                        </a:lnSpc>
                        <a:spcAft>
                          <a:spcPts val="1000"/>
                        </a:spcAft>
                        <a:buNone/>
                      </a:pPr>
                      <a:r>
                        <a:rPr lang="en-GB" sz="1300">
                          <a:effectLst/>
                        </a:rPr>
                        <a:t>15</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gn="ctr">
                        <a:lnSpc>
                          <a:spcPct val="115000"/>
                        </a:lnSpc>
                        <a:spcAft>
                          <a:spcPts val="1000"/>
                        </a:spcAft>
                        <a:buNone/>
                      </a:pPr>
                      <a:r>
                        <a:rPr lang="en-GB" sz="1300">
                          <a:effectLst/>
                        </a:rPr>
                        <a:t> </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extLst>
                  <a:ext uri="{0D108BD9-81ED-4DB2-BD59-A6C34878D82A}">
                    <a16:rowId xmlns:a16="http://schemas.microsoft.com/office/drawing/2014/main" val="273797290"/>
                  </a:ext>
                </a:extLst>
              </a:tr>
              <a:tr h="275342">
                <a:tc gridSpan="3">
                  <a:txBody>
                    <a:bodyPr/>
                    <a:lstStyle/>
                    <a:p>
                      <a:pPr>
                        <a:lnSpc>
                          <a:spcPct val="115000"/>
                        </a:lnSpc>
                        <a:spcAft>
                          <a:spcPts val="1000"/>
                        </a:spcAft>
                        <a:buNone/>
                      </a:pPr>
                      <a:r>
                        <a:rPr lang="en-GB" sz="1100">
                          <a:effectLst/>
                        </a:rPr>
                        <a:t>Document Presentation</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6756007"/>
                  </a:ext>
                </a:extLst>
              </a:tr>
              <a:tr h="343421">
                <a:tc>
                  <a:txBody>
                    <a:bodyPr/>
                    <a:lstStyle/>
                    <a:p>
                      <a:pPr>
                        <a:lnSpc>
                          <a:spcPct val="115000"/>
                        </a:lnSpc>
                        <a:spcAft>
                          <a:spcPts val="1000"/>
                        </a:spcAft>
                        <a:buNone/>
                      </a:pPr>
                      <a:r>
                        <a:rPr lang="en-GB" sz="700">
                          <a:effectLst/>
                        </a:rPr>
                        <a:t>Correct spelling, grammar and punctuation; Flow of narrative/fluency; Coherence; Word processed ; Correct use of referencing with bibliography; Strict word limit</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tc>
                <a:tc>
                  <a:txBody>
                    <a:bodyPr/>
                    <a:lstStyle/>
                    <a:p>
                      <a:pPr algn="ctr">
                        <a:lnSpc>
                          <a:spcPct val="115000"/>
                        </a:lnSpc>
                        <a:spcAft>
                          <a:spcPts val="1000"/>
                        </a:spcAft>
                        <a:buNone/>
                      </a:pPr>
                      <a:r>
                        <a:rPr lang="en-GB" sz="1300">
                          <a:effectLst/>
                        </a:rPr>
                        <a:t>15</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nSpc>
                          <a:spcPct val="115000"/>
                        </a:lnSpc>
                        <a:spcAft>
                          <a:spcPts val="1000"/>
                        </a:spcAft>
                        <a:buNone/>
                      </a:pPr>
                      <a:r>
                        <a:rPr lang="en-GB" sz="1300">
                          <a:effectLst/>
                        </a:rPr>
                        <a:t> </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extLst>
                  <a:ext uri="{0D108BD9-81ED-4DB2-BD59-A6C34878D82A}">
                    <a16:rowId xmlns:a16="http://schemas.microsoft.com/office/drawing/2014/main" val="172760573"/>
                  </a:ext>
                </a:extLst>
              </a:tr>
              <a:tr h="317361">
                <a:tc>
                  <a:txBody>
                    <a:bodyPr/>
                    <a:lstStyle/>
                    <a:p>
                      <a:pPr>
                        <a:lnSpc>
                          <a:spcPct val="115000"/>
                        </a:lnSpc>
                        <a:spcAft>
                          <a:spcPts val="1000"/>
                        </a:spcAft>
                        <a:buNone/>
                      </a:pPr>
                      <a:r>
                        <a:rPr lang="en-GB" sz="1500">
                          <a:effectLst/>
                        </a:rPr>
                        <a:t>TOTAL</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gn="ctr">
                        <a:lnSpc>
                          <a:spcPct val="115000"/>
                        </a:lnSpc>
                        <a:spcAft>
                          <a:spcPts val="1000"/>
                        </a:spcAft>
                        <a:buNone/>
                      </a:pPr>
                      <a:r>
                        <a:rPr lang="en-GB" sz="1300">
                          <a:effectLst/>
                        </a:rPr>
                        <a:t>100</a:t>
                      </a:r>
                      <a:endParaRPr lang="en-GB" sz="100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tc>
                  <a:txBody>
                    <a:bodyPr/>
                    <a:lstStyle/>
                    <a:p>
                      <a:pPr algn="ctr">
                        <a:lnSpc>
                          <a:spcPct val="115000"/>
                        </a:lnSpc>
                        <a:spcAft>
                          <a:spcPts val="1000"/>
                        </a:spcAft>
                        <a:buNone/>
                      </a:pPr>
                      <a:r>
                        <a:rPr lang="en-GB" sz="1300" dirty="0">
                          <a:effectLst/>
                        </a:rPr>
                        <a:t> </a:t>
                      </a:r>
                      <a:endParaRPr lang="en-GB" sz="1000" dirty="0">
                        <a:effectLst/>
                        <a:latin typeface="Aptos" panose="020B0004020202020204" pitchFamily="34" charset="0"/>
                        <a:ea typeface="DengXian" panose="02010600030101010101" pitchFamily="2" charset="-122"/>
                        <a:cs typeface="Times New Roman" panose="02020603050405020304" pitchFamily="18" charset="0"/>
                      </a:endParaRPr>
                    </a:p>
                  </a:txBody>
                  <a:tcPr marL="64191" marR="64191" marT="0" marB="0" anchor="ctr"/>
                </a:tc>
                <a:extLst>
                  <a:ext uri="{0D108BD9-81ED-4DB2-BD59-A6C34878D82A}">
                    <a16:rowId xmlns:a16="http://schemas.microsoft.com/office/drawing/2014/main" val="1518951084"/>
                  </a:ext>
                </a:extLst>
              </a:tr>
            </a:tbl>
          </a:graphicData>
        </a:graphic>
      </p:graphicFrame>
    </p:spTree>
    <p:extLst>
      <p:ext uri="{BB962C8B-B14F-4D97-AF65-F5344CB8AC3E}">
        <p14:creationId xmlns:p14="http://schemas.microsoft.com/office/powerpoint/2010/main" val="34575244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816AB8D-4073-42E5-921B-E912294787AA}"/>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Project selection</a:t>
            </a:r>
          </a:p>
        </p:txBody>
      </p:sp>
      <p:sp>
        <p:nvSpPr>
          <p:cNvPr id="2" name="Rectangle 1">
            <a:extLst>
              <a:ext uri="{FF2B5EF4-FFF2-40B4-BE49-F238E27FC236}">
                <a16:creationId xmlns:a16="http://schemas.microsoft.com/office/drawing/2014/main" id="{C344374D-25EF-4F81-A2B1-7B829A5D174E}"/>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6E8C5682-363A-47F6-8475-E37739FD8814}"/>
              </a:ext>
            </a:extLst>
          </p:cNvPr>
          <p:cNvSpPr>
            <a:spLocks noGrp="1"/>
          </p:cNvSpPr>
          <p:nvPr/>
        </p:nvSpPr>
        <p:spPr>
          <a:xfrm>
            <a:off x="-276836" y="6178667"/>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18BD241D-3303-4844-894A-F7BD9F9C56CC}"/>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21</a:t>
            </a:r>
          </a:p>
        </p:txBody>
      </p:sp>
      <p:sp>
        <p:nvSpPr>
          <p:cNvPr id="6" name="Rectangle 5">
            <a:extLst>
              <a:ext uri="{FF2B5EF4-FFF2-40B4-BE49-F238E27FC236}">
                <a16:creationId xmlns:a16="http://schemas.microsoft.com/office/drawing/2014/main" id="{EA960E97-5195-45CD-8CCE-2DF1093E3C20}"/>
              </a:ext>
            </a:extLst>
          </p:cNvPr>
          <p:cNvSpPr>
            <a:spLocks noGrp="1"/>
          </p:cNvSpPr>
          <p:nvPr/>
        </p:nvSpPr>
        <p:spPr>
          <a:xfrm>
            <a:off x="742950" y="1390650"/>
            <a:ext cx="457200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Suitable projects</a:t>
            </a:r>
          </a:p>
        </p:txBody>
      </p:sp>
      <p:sp>
        <p:nvSpPr>
          <p:cNvPr id="7" name="Rectangle 6">
            <a:extLst>
              <a:ext uri="{FF2B5EF4-FFF2-40B4-BE49-F238E27FC236}">
                <a16:creationId xmlns:a16="http://schemas.microsoft.com/office/drawing/2014/main" id="{C111ABAC-3EB6-47D1-9E99-50D8C3076DAF}"/>
              </a:ext>
            </a:extLst>
          </p:cNvPr>
          <p:cNvSpPr>
            <a:spLocks noGrp="1"/>
          </p:cNvSpPr>
          <p:nvPr/>
        </p:nvSpPr>
        <p:spPr>
          <a:xfrm>
            <a:off x="819150" y="1885950"/>
            <a:ext cx="5791200" cy="34290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Achievable within the timescale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Appropriate to the degree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Technically and analytically substantial</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Includes engineering design or experimentation</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Produces a demonstrable outcome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Industry based where access and supervision are suitable</a:t>
            </a:r>
          </a:p>
        </p:txBody>
      </p:sp>
      <p:sp>
        <p:nvSpPr>
          <p:cNvPr id="8" name="Rectangle 7">
            <a:extLst>
              <a:ext uri="{FF2B5EF4-FFF2-40B4-BE49-F238E27FC236}">
                <a16:creationId xmlns:a16="http://schemas.microsoft.com/office/drawing/2014/main" id="{B088225F-B2AD-4FAE-A923-79AC5ED03227}"/>
              </a:ext>
            </a:extLst>
          </p:cNvPr>
          <p:cNvSpPr>
            <a:spLocks noGrp="1"/>
          </p:cNvSpPr>
          <p:nvPr/>
        </p:nvSpPr>
        <p:spPr>
          <a:xfrm>
            <a:off x="6610350" y="1390650"/>
            <a:ext cx="4095750" cy="361950"/>
          </a:xfrm>
          <a:prstGeom prst="rect">
            <a:avLst/>
          </a:prstGeom>
          <a:noFill/>
          <a:ln w="0">
            <a:noFill/>
          </a:ln>
        </p:spPr>
        <p:txBody>
          <a:bodyPr anchor="ctr">
            <a:noAutofit/>
          </a:bodyPr>
          <a:lstStyle/>
          <a:p>
            <a:pPr algn="l">
              <a:lnSpc>
                <a:spcPct val="150000"/>
              </a:lnSpc>
              <a:buNone/>
              <a:defRPr b="1">
                <a:solidFill>
                  <a:srgbClr val="A33A3A"/>
                </a:solidFill>
                <a:latin typeface="Calibri"/>
                <a:ea typeface="Calibri"/>
                <a:cs typeface="Calibri"/>
              </a:defRPr>
            </a:pPr>
            <a:r>
              <a:rPr sz="2200" b="1" dirty="0">
                <a:solidFill>
                  <a:srgbClr val="A33A3A"/>
                </a:solidFill>
                <a:latin typeface="Calibri"/>
                <a:ea typeface="Calibri"/>
                <a:cs typeface="Calibri"/>
              </a:rPr>
              <a:t>Points to avoid</a:t>
            </a:r>
          </a:p>
        </p:txBody>
      </p:sp>
      <p:sp>
        <p:nvSpPr>
          <p:cNvPr id="9" name="Rectangle 8">
            <a:extLst>
              <a:ext uri="{FF2B5EF4-FFF2-40B4-BE49-F238E27FC236}">
                <a16:creationId xmlns:a16="http://schemas.microsoft.com/office/drawing/2014/main" id="{2C649DDB-9F9F-4523-94BB-419ED4BB9939}"/>
              </a:ext>
            </a:extLst>
          </p:cNvPr>
          <p:cNvSpPr>
            <a:spLocks noGrp="1"/>
          </p:cNvSpPr>
          <p:nvPr/>
        </p:nvSpPr>
        <p:spPr>
          <a:xfrm>
            <a:off x="6686549" y="1885950"/>
            <a:ext cx="5401987" cy="31432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 project based only on a survey</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 scope too broad for one academic year</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Dependence on unavailable resources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Insufficient engineering content</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Starting practical work too late</a:t>
            </a:r>
          </a:p>
        </p:txBody>
      </p:sp>
    </p:spTree>
    <p:extLst>
      <p:ext uri="{BB962C8B-B14F-4D97-AF65-F5344CB8AC3E}">
        <p14:creationId xmlns:p14="http://schemas.microsoft.com/office/powerpoint/2010/main" val="12060644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4478259-2B36-4C33-BAC8-10BC4C8FDD72}"/>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Interim viva: format</a:t>
            </a:r>
          </a:p>
        </p:txBody>
      </p:sp>
      <p:sp>
        <p:nvSpPr>
          <p:cNvPr id="2" name="Rectangle 1">
            <a:extLst>
              <a:ext uri="{FF2B5EF4-FFF2-40B4-BE49-F238E27FC236}">
                <a16:creationId xmlns:a16="http://schemas.microsoft.com/office/drawing/2014/main" id="{297B4AA5-93F9-47F8-A27E-3C388E2F7730}"/>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445B3D1B-148E-45BD-9D36-72EB427DF8CB}"/>
              </a:ext>
            </a:extLst>
          </p:cNvPr>
          <p:cNvSpPr>
            <a:spLocks noGrp="1"/>
          </p:cNvSpPr>
          <p:nvPr/>
        </p:nvSpPr>
        <p:spPr>
          <a:xfrm>
            <a:off x="-268447" y="6166083"/>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FE3CD4DF-A00A-4864-94B3-3B7D3B619D84}"/>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22</a:t>
            </a:r>
          </a:p>
        </p:txBody>
      </p:sp>
      <p:sp>
        <p:nvSpPr>
          <p:cNvPr id="6" name="Rectangle 5">
            <a:extLst>
              <a:ext uri="{FF2B5EF4-FFF2-40B4-BE49-F238E27FC236}">
                <a16:creationId xmlns:a16="http://schemas.microsoft.com/office/drawing/2014/main" id="{94D8A833-3489-4AE1-B3F5-D2B8681A5DF6}"/>
              </a:ext>
            </a:extLst>
          </p:cNvPr>
          <p:cNvSpPr>
            <a:spLocks noGrp="1"/>
          </p:cNvSpPr>
          <p:nvPr/>
        </p:nvSpPr>
        <p:spPr>
          <a:xfrm>
            <a:off x="762000" y="1476375"/>
            <a:ext cx="10477500" cy="37147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Oral examination with a 10 to 15-minute presentation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Approximately 30 minutes in total</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Supervisor and second marker form the panel</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Other staff may attend where appropriate</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Questions and discussion follow the presentation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The second marker may not know the project, so explain the context clearly</a:t>
            </a:r>
          </a:p>
        </p:txBody>
      </p:sp>
    </p:spTree>
    <p:extLst>
      <p:ext uri="{BB962C8B-B14F-4D97-AF65-F5344CB8AC3E}">
        <p14:creationId xmlns:p14="http://schemas.microsoft.com/office/powerpoint/2010/main" val="2892427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D8D0FB2-1422-420C-80C2-45E7851859A4}"/>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Interim viva: </a:t>
            </a:r>
            <a:r>
              <a:rPr lang="en-GB" sz="2700" b="1" dirty="0">
                <a:solidFill>
                  <a:srgbClr val="20252B"/>
                </a:solidFill>
                <a:latin typeface="Calibri"/>
                <a:ea typeface="Calibri"/>
                <a:cs typeface="Calibri"/>
              </a:rPr>
              <a:t>P</a:t>
            </a:r>
            <a:r>
              <a:rPr sz="2700" b="1" dirty="0" err="1">
                <a:solidFill>
                  <a:srgbClr val="20252B"/>
                </a:solidFill>
                <a:latin typeface="Calibri"/>
                <a:ea typeface="Calibri"/>
                <a:cs typeface="Calibri"/>
              </a:rPr>
              <a:t>resentation</a:t>
            </a:r>
            <a:r>
              <a:rPr sz="2700" b="1" dirty="0">
                <a:solidFill>
                  <a:srgbClr val="20252B"/>
                </a:solidFill>
                <a:latin typeface="Calibri"/>
                <a:ea typeface="Calibri"/>
                <a:cs typeface="Calibri"/>
              </a:rPr>
              <a:t> </a:t>
            </a:r>
            <a:r>
              <a:rPr lang="en-GB" sz="2700" b="1" dirty="0">
                <a:solidFill>
                  <a:srgbClr val="20252B"/>
                </a:solidFill>
                <a:latin typeface="Calibri"/>
                <a:ea typeface="Calibri"/>
                <a:cs typeface="Calibri"/>
              </a:rPr>
              <a:t>S</a:t>
            </a:r>
            <a:r>
              <a:rPr sz="2700" b="1" dirty="0" err="1">
                <a:solidFill>
                  <a:srgbClr val="20252B"/>
                </a:solidFill>
                <a:latin typeface="Calibri"/>
                <a:ea typeface="Calibri"/>
                <a:cs typeface="Calibri"/>
              </a:rPr>
              <a:t>tructure</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73011C68-DBE0-43EA-BA4F-99A56C9B0270}"/>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3400F599-AA43-4AE8-AAF9-62425EB51352}"/>
              </a:ext>
            </a:extLst>
          </p:cNvPr>
          <p:cNvSpPr>
            <a:spLocks noGrp="1"/>
          </p:cNvSpPr>
          <p:nvPr/>
        </p:nvSpPr>
        <p:spPr>
          <a:xfrm>
            <a:off x="-272642" y="6162675"/>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A46A7AC6-5BE6-4679-88EA-2F97BE19FBC7}"/>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23</a:t>
            </a:r>
          </a:p>
        </p:txBody>
      </p:sp>
      <p:graphicFrame>
        <p:nvGraphicFramePr>
          <p:cNvPr id="13" name="Table 12"/>
          <p:cNvGraphicFramePr/>
          <p:nvPr/>
        </p:nvGraphicFramePr>
        <p:xfrm>
          <a:off x="952500" y="1285875"/>
          <a:ext cx="10287000" cy="3143250"/>
        </p:xfrm>
        <a:graphic>
          <a:graphicData uri="http://schemas.openxmlformats.org/drawingml/2006/table">
            <a:tbl>
              <a:tblPr/>
              <a:tblGrid>
                <a:gridCol w="2857500">
                  <a:extLst>
                    <a:ext uri="{9D8B030D-6E8A-4147-A177-3AD203B41FA5}">
                      <a16:colId xmlns:a16="http://schemas.microsoft.com/office/drawing/2014/main" val="20000"/>
                    </a:ext>
                  </a:extLst>
                </a:gridCol>
                <a:gridCol w="7429500">
                  <a:extLst>
                    <a:ext uri="{9D8B030D-6E8A-4147-A177-3AD203B41FA5}">
                      <a16:colId xmlns:a16="http://schemas.microsoft.com/office/drawing/2014/main" val="20001"/>
                    </a:ext>
                  </a:extLst>
                </a:gridCol>
              </a:tblGrid>
              <a:tr h="523875">
                <a:tc>
                  <a:txBody>
                    <a:bodyPr/>
                    <a:lstStyle/>
                    <a:p>
                      <a:r>
                        <a:rPr sz="2200" b="1" dirty="0">
                          <a:solidFill>
                            <a:srgbClr val="FFFFFF"/>
                          </a:solidFill>
                          <a:latin typeface="Calibri"/>
                          <a:ea typeface="Calibri"/>
                          <a:cs typeface="Calibri"/>
                        </a:rPr>
                        <a:t>Section</a:t>
                      </a:r>
                    </a:p>
                  </a:txBody>
                  <a:tcPr anchor="ctr">
                    <a:solidFill>
                      <a:srgbClr val="0C4A6E"/>
                    </a:solidFill>
                  </a:tcPr>
                </a:tc>
                <a:tc>
                  <a:txBody>
                    <a:bodyPr/>
                    <a:lstStyle/>
                    <a:p>
                      <a:r>
                        <a:rPr sz="2200" b="1">
                          <a:solidFill>
                            <a:srgbClr val="FFFFFF"/>
                          </a:solidFill>
                          <a:latin typeface="Calibri"/>
                          <a:ea typeface="Calibri"/>
                          <a:cs typeface="Calibri"/>
                        </a:rPr>
                        <a:t>What to cover</a:t>
                      </a:r>
                    </a:p>
                  </a:txBody>
                  <a:tcPr anchor="ctr">
                    <a:solidFill>
                      <a:srgbClr val="0C4A6E"/>
                    </a:solidFill>
                  </a:tcPr>
                </a:tc>
                <a:extLst>
                  <a:ext uri="{0D108BD9-81ED-4DB2-BD59-A6C34878D82A}">
                    <a16:rowId xmlns:a16="http://schemas.microsoft.com/office/drawing/2014/main" val="10000"/>
                  </a:ext>
                </a:extLst>
              </a:tr>
              <a:tr h="523875">
                <a:tc>
                  <a:txBody>
                    <a:bodyPr/>
                    <a:lstStyle/>
                    <a:p>
                      <a:r>
                        <a:rPr sz="2200" dirty="0">
                          <a:solidFill>
                            <a:srgbClr val="000000"/>
                          </a:solidFill>
                          <a:latin typeface="Calibri"/>
                          <a:ea typeface="Calibri"/>
                          <a:cs typeface="Calibri"/>
                        </a:rPr>
                        <a:t>Introduction</a:t>
                      </a:r>
                    </a:p>
                  </a:txBody>
                  <a:tcPr marL="95250" marR="95250" marT="38100" marB="38100"/>
                </a:tc>
                <a:tc>
                  <a:txBody>
                    <a:bodyPr/>
                    <a:lstStyle/>
                    <a:p>
                      <a:r>
                        <a:rPr sz="2200">
                          <a:solidFill>
                            <a:srgbClr val="000000"/>
                          </a:solidFill>
                          <a:latin typeface="Calibri"/>
                          <a:ea typeface="Calibri"/>
                          <a:cs typeface="Calibri"/>
                        </a:rPr>
                        <a:t>Project aim and objectives</a:t>
                      </a:r>
                    </a:p>
                  </a:txBody>
                  <a:tcPr marL="95250" marR="95250" marT="38100" marB="38100"/>
                </a:tc>
                <a:extLst>
                  <a:ext uri="{0D108BD9-81ED-4DB2-BD59-A6C34878D82A}">
                    <a16:rowId xmlns:a16="http://schemas.microsoft.com/office/drawing/2014/main" val="10001"/>
                  </a:ext>
                </a:extLst>
              </a:tr>
              <a:tr h="523875">
                <a:tc>
                  <a:txBody>
                    <a:bodyPr/>
                    <a:lstStyle/>
                    <a:p>
                      <a:r>
                        <a:rPr sz="2200">
                          <a:solidFill>
                            <a:srgbClr val="000000"/>
                          </a:solidFill>
                          <a:latin typeface="Calibri"/>
                          <a:ea typeface="Calibri"/>
                          <a:cs typeface="Calibri"/>
                        </a:rPr>
                        <a:t>Literature review</a:t>
                      </a:r>
                    </a:p>
                  </a:txBody>
                  <a:tcPr marL="95250" marR="95250" marT="38100" marB="38100"/>
                </a:tc>
                <a:tc>
                  <a:txBody>
                    <a:bodyPr/>
                    <a:lstStyle/>
                    <a:p>
                      <a:r>
                        <a:rPr sz="2200">
                          <a:solidFill>
                            <a:srgbClr val="000000"/>
                          </a:solidFill>
                          <a:latin typeface="Calibri"/>
                          <a:ea typeface="Calibri"/>
                          <a:cs typeface="Calibri"/>
                        </a:rPr>
                        <a:t>Main findings and relevance</a:t>
                      </a:r>
                    </a:p>
                  </a:txBody>
                  <a:tcPr marL="95250" marR="95250" marT="38100" marB="38100"/>
                </a:tc>
                <a:extLst>
                  <a:ext uri="{0D108BD9-81ED-4DB2-BD59-A6C34878D82A}">
                    <a16:rowId xmlns:a16="http://schemas.microsoft.com/office/drawing/2014/main" val="10002"/>
                  </a:ext>
                </a:extLst>
              </a:tr>
              <a:tr h="523875">
                <a:tc>
                  <a:txBody>
                    <a:bodyPr/>
                    <a:lstStyle/>
                    <a:p>
                      <a:r>
                        <a:rPr sz="2200">
                          <a:solidFill>
                            <a:srgbClr val="000000"/>
                          </a:solidFill>
                          <a:latin typeface="Calibri"/>
                          <a:ea typeface="Calibri"/>
                          <a:cs typeface="Calibri"/>
                        </a:rPr>
                        <a:t>Project plan</a:t>
                      </a:r>
                    </a:p>
                  </a:txBody>
                  <a:tcPr marL="95250" marR="95250" marT="38100" marB="38100"/>
                </a:tc>
                <a:tc>
                  <a:txBody>
                    <a:bodyPr/>
                    <a:lstStyle/>
                    <a:p>
                      <a:r>
                        <a:rPr sz="2200" dirty="0">
                          <a:solidFill>
                            <a:srgbClr val="000000"/>
                          </a:solidFill>
                          <a:latin typeface="Calibri"/>
                          <a:ea typeface="Calibri"/>
                          <a:cs typeface="Calibri"/>
                        </a:rPr>
                        <a:t>Updated Gantt chart and remaining work</a:t>
                      </a:r>
                    </a:p>
                  </a:txBody>
                  <a:tcPr marL="95250" marR="95250" marT="38100" marB="38100"/>
                </a:tc>
                <a:extLst>
                  <a:ext uri="{0D108BD9-81ED-4DB2-BD59-A6C34878D82A}">
                    <a16:rowId xmlns:a16="http://schemas.microsoft.com/office/drawing/2014/main" val="10003"/>
                  </a:ext>
                </a:extLst>
              </a:tr>
              <a:tr h="523875">
                <a:tc>
                  <a:txBody>
                    <a:bodyPr/>
                    <a:lstStyle/>
                    <a:p>
                      <a:r>
                        <a:rPr sz="2200">
                          <a:solidFill>
                            <a:srgbClr val="000000"/>
                          </a:solidFill>
                          <a:latin typeface="Calibri"/>
                          <a:ea typeface="Calibri"/>
                          <a:cs typeface="Calibri"/>
                        </a:rPr>
                        <a:t>Findings</a:t>
                      </a:r>
                    </a:p>
                  </a:txBody>
                  <a:tcPr marL="95250" marR="95250" marT="38100" marB="38100"/>
                </a:tc>
                <a:tc>
                  <a:txBody>
                    <a:bodyPr/>
                    <a:lstStyle/>
                    <a:p>
                      <a:r>
                        <a:rPr sz="2200">
                          <a:solidFill>
                            <a:srgbClr val="000000"/>
                          </a:solidFill>
                          <a:latin typeface="Calibri"/>
                          <a:ea typeface="Calibri"/>
                          <a:cs typeface="Calibri"/>
                        </a:rPr>
                        <a:t>Progress, results and initial discussion</a:t>
                      </a:r>
                    </a:p>
                  </a:txBody>
                  <a:tcPr marL="95250" marR="95250" marT="38100" marB="38100"/>
                </a:tc>
                <a:extLst>
                  <a:ext uri="{0D108BD9-81ED-4DB2-BD59-A6C34878D82A}">
                    <a16:rowId xmlns:a16="http://schemas.microsoft.com/office/drawing/2014/main" val="10004"/>
                  </a:ext>
                </a:extLst>
              </a:tr>
              <a:tr h="523875">
                <a:tc>
                  <a:txBody>
                    <a:bodyPr/>
                    <a:lstStyle/>
                    <a:p>
                      <a:r>
                        <a:rPr sz="2200">
                          <a:solidFill>
                            <a:srgbClr val="000000"/>
                          </a:solidFill>
                          <a:latin typeface="Calibri"/>
                          <a:ea typeface="Calibri"/>
                          <a:cs typeface="Calibri"/>
                        </a:rPr>
                        <a:t>Prototype</a:t>
                      </a:r>
                    </a:p>
                  </a:txBody>
                  <a:tcPr marL="95250" marR="95250" marT="38100" marB="38100"/>
                </a:tc>
                <a:tc>
                  <a:txBody>
                    <a:bodyPr/>
                    <a:lstStyle/>
                    <a:p>
                      <a:r>
                        <a:rPr sz="2200" dirty="0">
                          <a:solidFill>
                            <a:srgbClr val="000000"/>
                          </a:solidFill>
                          <a:latin typeface="Calibri"/>
                          <a:ea typeface="Calibri"/>
                          <a:cs typeface="Calibri"/>
                        </a:rPr>
                        <a:t>Demonstration, code or practical evidence where applicable</a:t>
                      </a:r>
                    </a:p>
                  </a:txBody>
                  <a:tcPr marL="95250" marR="95250" marT="38100" marB="3810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204271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EE818C-8A19-4262-9A32-95BB5E7B251F}"/>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Interim viva marking</a:t>
            </a:r>
          </a:p>
        </p:txBody>
      </p:sp>
      <p:sp>
        <p:nvSpPr>
          <p:cNvPr id="2" name="Rectangle 1">
            <a:extLst>
              <a:ext uri="{FF2B5EF4-FFF2-40B4-BE49-F238E27FC236}">
                <a16:creationId xmlns:a16="http://schemas.microsoft.com/office/drawing/2014/main" id="{07581E34-29A7-47F4-90EA-A447DD453CB3}"/>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4AA74648-C114-4386-B957-1B3D5F564642}"/>
              </a:ext>
            </a:extLst>
          </p:cNvPr>
          <p:cNvSpPr>
            <a:spLocks noGrp="1"/>
          </p:cNvSpPr>
          <p:nvPr/>
        </p:nvSpPr>
        <p:spPr>
          <a:xfrm>
            <a:off x="-251669" y="6063318"/>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5B708FB5-F84A-4987-B6D2-4201A494C02E}"/>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24</a:t>
            </a:r>
          </a:p>
        </p:txBody>
      </p:sp>
      <p:sp>
        <p:nvSpPr>
          <p:cNvPr id="7" name="Rectangle 6">
            <a:extLst>
              <a:ext uri="{FF2B5EF4-FFF2-40B4-BE49-F238E27FC236}">
                <a16:creationId xmlns:a16="http://schemas.microsoft.com/office/drawing/2014/main" id="{B0168245-24C0-49A8-9769-081B7521CB38}"/>
              </a:ext>
            </a:extLst>
          </p:cNvPr>
          <p:cNvSpPr>
            <a:spLocks noGrp="1"/>
          </p:cNvSpPr>
          <p:nvPr/>
        </p:nvSpPr>
        <p:spPr>
          <a:xfrm>
            <a:off x="2000250" y="5619750"/>
            <a:ext cx="8191500" cy="32385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b="1">
                <a:solidFill>
                  <a:srgbClr val="0C4A6E"/>
                </a:solidFill>
                <a:latin typeface="Calibri"/>
                <a:ea typeface="Calibri"/>
                <a:cs typeface="Calibri"/>
              </a:rPr>
              <a:t>Total: 100 marks</a:t>
            </a:r>
          </a:p>
        </p:txBody>
      </p:sp>
      <p:pic>
        <p:nvPicPr>
          <p:cNvPr id="6" name="Picture 5">
            <a:extLst>
              <a:ext uri="{FF2B5EF4-FFF2-40B4-BE49-F238E27FC236}">
                <a16:creationId xmlns:a16="http://schemas.microsoft.com/office/drawing/2014/main" id="{A3ADBCBC-CC80-205C-00D7-DA918AF1E5DD}"/>
              </a:ext>
            </a:extLst>
          </p:cNvPr>
          <p:cNvPicPr>
            <a:picLocks noChangeAspect="1"/>
          </p:cNvPicPr>
          <p:nvPr/>
        </p:nvPicPr>
        <p:blipFill>
          <a:blip r:embed="rId3"/>
          <a:stretch>
            <a:fillRect/>
          </a:stretch>
        </p:blipFill>
        <p:spPr>
          <a:xfrm>
            <a:off x="2100729" y="1204085"/>
            <a:ext cx="7592750" cy="4226649"/>
          </a:xfrm>
          <a:prstGeom prst="rect">
            <a:avLst/>
          </a:prstGeom>
        </p:spPr>
      </p:pic>
    </p:spTree>
    <p:extLst>
      <p:ext uri="{BB962C8B-B14F-4D97-AF65-F5344CB8AC3E}">
        <p14:creationId xmlns:p14="http://schemas.microsoft.com/office/powerpoint/2010/main" val="12169911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D5788-7CC9-9B53-33D0-29D791169835}"/>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00FBA230-B4CD-72A7-33A2-C814A5BDB070}"/>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Interim viva </a:t>
            </a:r>
            <a:r>
              <a:rPr lang="en-GB" sz="2700" b="1" dirty="0">
                <a:solidFill>
                  <a:srgbClr val="20252B"/>
                </a:solidFill>
                <a:latin typeface="Calibri"/>
                <a:ea typeface="Calibri"/>
                <a:cs typeface="Calibri"/>
              </a:rPr>
              <a:t>–Useful Tips</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5C4EE802-B82A-0D50-BDFA-508C4CA35AB2}"/>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277F7961-8C40-7392-7D64-B2621D3F8BC5}"/>
              </a:ext>
            </a:extLst>
          </p:cNvPr>
          <p:cNvSpPr>
            <a:spLocks noGrp="1"/>
          </p:cNvSpPr>
          <p:nvPr/>
        </p:nvSpPr>
        <p:spPr>
          <a:xfrm>
            <a:off x="-251669" y="6063318"/>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046CA8A9-8735-C202-DBC9-6ADC5FE32F4F}"/>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24</a:t>
            </a:r>
          </a:p>
        </p:txBody>
      </p:sp>
      <p:sp>
        <p:nvSpPr>
          <p:cNvPr id="7" name="Rectangle 6">
            <a:extLst>
              <a:ext uri="{FF2B5EF4-FFF2-40B4-BE49-F238E27FC236}">
                <a16:creationId xmlns:a16="http://schemas.microsoft.com/office/drawing/2014/main" id="{771CCEF8-AE03-FA19-E551-EBBA2BBF8FCA}"/>
              </a:ext>
            </a:extLst>
          </p:cNvPr>
          <p:cNvSpPr>
            <a:spLocks noGrp="1"/>
          </p:cNvSpPr>
          <p:nvPr/>
        </p:nvSpPr>
        <p:spPr>
          <a:xfrm>
            <a:off x="2000250" y="5619750"/>
            <a:ext cx="8191500" cy="32385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b="1">
                <a:solidFill>
                  <a:srgbClr val="0C4A6E"/>
                </a:solidFill>
                <a:latin typeface="Calibri"/>
                <a:ea typeface="Calibri"/>
                <a:cs typeface="Calibri"/>
              </a:rPr>
              <a:t>Total: 100 marks</a:t>
            </a:r>
          </a:p>
        </p:txBody>
      </p:sp>
      <p:sp>
        <p:nvSpPr>
          <p:cNvPr id="9" name="TextBox 8">
            <a:extLst>
              <a:ext uri="{FF2B5EF4-FFF2-40B4-BE49-F238E27FC236}">
                <a16:creationId xmlns:a16="http://schemas.microsoft.com/office/drawing/2014/main" id="{A0319708-9AA1-A1E0-5D86-01F9704139DA}"/>
              </a:ext>
            </a:extLst>
          </p:cNvPr>
          <p:cNvSpPr txBox="1"/>
          <p:nvPr/>
        </p:nvSpPr>
        <p:spPr>
          <a:xfrm>
            <a:off x="636513" y="1181894"/>
            <a:ext cx="10244007" cy="4610365"/>
          </a:xfrm>
          <a:prstGeom prst="rect">
            <a:avLst/>
          </a:prstGeom>
          <a:noFill/>
        </p:spPr>
        <p:txBody>
          <a:bodyPr wrap="square">
            <a:spAutoFit/>
          </a:bodyPr>
          <a:lstStyle/>
          <a:p>
            <a:pPr marL="800100" lvl="1" indent="-342900" algn="just">
              <a:lnSpc>
                <a:spcPct val="150000"/>
              </a:lnSpc>
              <a:buFont typeface="Arial" panose="020B0604020202020204" pitchFamily="34" charset="0"/>
              <a:buChar char="•"/>
            </a:pPr>
            <a:r>
              <a:rPr lang="en-GB" sz="2200" b="1" dirty="0"/>
              <a:t>Clear Communication: </a:t>
            </a:r>
            <a:r>
              <a:rPr lang="en-GB" sz="2200" dirty="0"/>
              <a:t>The second marker may be unfamiliar with your project, so explain clearly.</a:t>
            </a:r>
          </a:p>
          <a:p>
            <a:pPr marL="800100" lvl="1" indent="-342900" algn="just">
              <a:lnSpc>
                <a:spcPct val="150000"/>
              </a:lnSpc>
              <a:buFont typeface="Arial" panose="020B0604020202020204" pitchFamily="34" charset="0"/>
              <a:buChar char="•"/>
            </a:pPr>
            <a:r>
              <a:rPr lang="en-GB" sz="2200" b="1" dirty="0"/>
              <a:t>Visual Aids: </a:t>
            </a:r>
          </a:p>
          <a:p>
            <a:pPr marL="1257300" lvl="2" indent="-342900" algn="just">
              <a:lnSpc>
                <a:spcPct val="150000"/>
              </a:lnSpc>
              <a:buFont typeface="Arial" panose="020B0604020202020204" pitchFamily="34" charset="0"/>
              <a:buChar char="•"/>
            </a:pPr>
            <a:r>
              <a:rPr lang="en-GB" sz="2200" dirty="0"/>
              <a:t>Use PowerPoint slides and diagrams to clarify complex points.</a:t>
            </a:r>
          </a:p>
          <a:p>
            <a:pPr marL="1257300" lvl="2" indent="-342900" algn="just">
              <a:lnSpc>
                <a:spcPct val="150000"/>
              </a:lnSpc>
              <a:buFont typeface="Arial" panose="020B0604020202020204" pitchFamily="34" charset="0"/>
              <a:buChar char="•"/>
            </a:pPr>
            <a:r>
              <a:rPr lang="en-GB" sz="2200" dirty="0"/>
              <a:t>Include a Gantt chart for project planning.</a:t>
            </a:r>
          </a:p>
          <a:p>
            <a:pPr marL="800100" lvl="1" indent="-342900" algn="just">
              <a:lnSpc>
                <a:spcPct val="150000"/>
              </a:lnSpc>
              <a:buFont typeface="Arial" panose="020B0604020202020204" pitchFamily="34" charset="0"/>
              <a:buChar char="•"/>
            </a:pPr>
            <a:r>
              <a:rPr lang="en-GB" sz="2200" b="1" dirty="0"/>
              <a:t>Practice: </a:t>
            </a:r>
          </a:p>
          <a:p>
            <a:pPr marL="1257300" lvl="2" indent="-342900" algn="just">
              <a:lnSpc>
                <a:spcPct val="150000"/>
              </a:lnSpc>
              <a:buFont typeface="Arial" panose="020B0604020202020204" pitchFamily="34" charset="0"/>
              <a:buChar char="•"/>
            </a:pPr>
            <a:r>
              <a:rPr lang="en-GB" sz="2200" dirty="0"/>
              <a:t>Prepare for potential questions from the examiners.</a:t>
            </a:r>
          </a:p>
          <a:p>
            <a:pPr marL="1257300" lvl="2" indent="-342900" algn="just">
              <a:lnSpc>
                <a:spcPct val="150000"/>
              </a:lnSpc>
              <a:buFont typeface="Arial" panose="020B0604020202020204" pitchFamily="34" charset="0"/>
              <a:buChar char="•"/>
            </a:pPr>
            <a:r>
              <a:rPr lang="en-GB" sz="2200" dirty="0"/>
              <a:t>Ensure your presentation fits within the 10-15 minute window.</a:t>
            </a:r>
          </a:p>
          <a:p>
            <a:pPr lvl="1" algn="just">
              <a:lnSpc>
                <a:spcPct val="150000"/>
              </a:lnSpc>
            </a:pPr>
            <a:endParaRPr lang="en-GB" sz="2200" dirty="0"/>
          </a:p>
        </p:txBody>
      </p:sp>
    </p:spTree>
    <p:extLst>
      <p:ext uri="{BB962C8B-B14F-4D97-AF65-F5344CB8AC3E}">
        <p14:creationId xmlns:p14="http://schemas.microsoft.com/office/powerpoint/2010/main" val="4249950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4E936C-9F13-4627-9DE4-F85D0E228353}"/>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report overview</a:t>
            </a:r>
          </a:p>
        </p:txBody>
      </p:sp>
      <p:sp>
        <p:nvSpPr>
          <p:cNvPr id="2" name="Rectangle 1">
            <a:extLst>
              <a:ext uri="{FF2B5EF4-FFF2-40B4-BE49-F238E27FC236}">
                <a16:creationId xmlns:a16="http://schemas.microsoft.com/office/drawing/2014/main" id="{9E12685B-FAE6-4E7D-9F69-A64B4BD2864A}"/>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17DFB612-3057-45C1-9B37-CD15C9F298F5}"/>
              </a:ext>
            </a:extLst>
          </p:cNvPr>
          <p:cNvSpPr>
            <a:spLocks noGrp="1"/>
          </p:cNvSpPr>
          <p:nvPr/>
        </p:nvSpPr>
        <p:spPr>
          <a:xfrm>
            <a:off x="0" y="6172200"/>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752A70B9-A711-4A79-84A9-3834D7B5A9A2}"/>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25</a:t>
            </a:r>
          </a:p>
        </p:txBody>
      </p:sp>
      <p:sp>
        <p:nvSpPr>
          <p:cNvPr id="6" name="Rectangle 5">
            <a:extLst>
              <a:ext uri="{FF2B5EF4-FFF2-40B4-BE49-F238E27FC236}">
                <a16:creationId xmlns:a16="http://schemas.microsoft.com/office/drawing/2014/main" id="{5DF9B68C-AD5A-49BD-B8E4-8E34DE7D488C}"/>
              </a:ext>
            </a:extLst>
          </p:cNvPr>
          <p:cNvSpPr>
            <a:spLocks noGrp="1"/>
          </p:cNvSpPr>
          <p:nvPr/>
        </p:nvSpPr>
        <p:spPr>
          <a:xfrm>
            <a:off x="762000" y="1285875"/>
            <a:ext cx="10477500" cy="419100"/>
          </a:xfrm>
          <a:prstGeom prst="rect">
            <a:avLst/>
          </a:prstGeom>
          <a:noFill/>
          <a:ln w="0">
            <a:noFill/>
          </a:ln>
        </p:spPr>
        <p:txBody>
          <a:bodyPr anchor="ctr">
            <a:noAutofit/>
          </a:bodyPr>
          <a:lstStyle/>
          <a:p>
            <a:pPr algn="ctr">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Final report weighting: 55%</a:t>
            </a:r>
          </a:p>
        </p:txBody>
      </p:sp>
      <p:sp>
        <p:nvSpPr>
          <p:cNvPr id="7" name="Rectangle 6">
            <a:extLst>
              <a:ext uri="{FF2B5EF4-FFF2-40B4-BE49-F238E27FC236}">
                <a16:creationId xmlns:a16="http://schemas.microsoft.com/office/drawing/2014/main" id="{9226CD83-7F3E-478C-8EED-C959F947BE74}"/>
              </a:ext>
            </a:extLst>
          </p:cNvPr>
          <p:cNvSpPr>
            <a:spLocks noGrp="1"/>
          </p:cNvSpPr>
          <p:nvPr/>
        </p:nvSpPr>
        <p:spPr>
          <a:xfrm>
            <a:off x="1381125" y="2095500"/>
            <a:ext cx="4476750" cy="28575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Introduction</a:t>
            </a:r>
            <a:r>
              <a:rPr lang="en-GB" sz="2200" dirty="0">
                <a:solidFill>
                  <a:srgbClr val="000000"/>
                </a:solidFill>
                <a:latin typeface="Calibri"/>
                <a:ea typeface="Calibri"/>
                <a:cs typeface="Calibri"/>
              </a:rPr>
              <a:t>:</a:t>
            </a:r>
            <a:r>
              <a:rPr lang="en-GB" sz="2200" dirty="0"/>
              <a:t>5%</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Literature review</a:t>
            </a:r>
            <a:r>
              <a:rPr lang="en-GB" sz="2200" dirty="0">
                <a:solidFill>
                  <a:srgbClr val="000000"/>
                </a:solidFill>
                <a:latin typeface="Calibri"/>
                <a:ea typeface="Calibri"/>
                <a:cs typeface="Calibri"/>
              </a:rPr>
              <a:t>:</a:t>
            </a:r>
            <a:r>
              <a:rPr lang="en-GB" sz="2200" dirty="0"/>
              <a:t> 15-20%</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Methodology</a:t>
            </a:r>
            <a:r>
              <a:rPr lang="en-GB" sz="2200" dirty="0">
                <a:solidFill>
                  <a:srgbClr val="000000"/>
                </a:solidFill>
                <a:latin typeface="Calibri"/>
                <a:ea typeface="Calibri"/>
                <a:cs typeface="Calibri"/>
              </a:rPr>
              <a:t>:</a:t>
            </a:r>
            <a:r>
              <a:rPr lang="en-GB" sz="2200" dirty="0"/>
              <a:t> 5%</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Results and discussion</a:t>
            </a:r>
            <a:r>
              <a:rPr lang="en-GB" sz="2200" dirty="0">
                <a:solidFill>
                  <a:srgbClr val="000000"/>
                </a:solidFill>
                <a:latin typeface="Calibri"/>
                <a:ea typeface="Calibri"/>
                <a:cs typeface="Calibri"/>
              </a:rPr>
              <a:t>:</a:t>
            </a:r>
            <a:r>
              <a:rPr lang="en-GB" sz="2200" dirty="0"/>
              <a:t> 25%</a:t>
            </a:r>
            <a:endParaRPr sz="2200" dirty="0">
              <a:solidFill>
                <a:srgbClr val="000000"/>
              </a:solidFill>
              <a:latin typeface="Calibri"/>
              <a:ea typeface="Calibri"/>
              <a:cs typeface="Calibri"/>
            </a:endParaRPr>
          </a:p>
        </p:txBody>
      </p:sp>
      <p:sp>
        <p:nvSpPr>
          <p:cNvPr id="8" name="Rectangle 7">
            <a:extLst>
              <a:ext uri="{FF2B5EF4-FFF2-40B4-BE49-F238E27FC236}">
                <a16:creationId xmlns:a16="http://schemas.microsoft.com/office/drawing/2014/main" id="{A82D1D99-6F11-4D01-814C-84E5159C7358}"/>
              </a:ext>
            </a:extLst>
          </p:cNvPr>
          <p:cNvSpPr>
            <a:spLocks noGrp="1"/>
          </p:cNvSpPr>
          <p:nvPr/>
        </p:nvSpPr>
        <p:spPr>
          <a:xfrm>
            <a:off x="6334124" y="2095500"/>
            <a:ext cx="5324475" cy="28575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Conclusions and recommendations</a:t>
            </a:r>
            <a:r>
              <a:rPr lang="en-GB" sz="2200" dirty="0">
                <a:solidFill>
                  <a:srgbClr val="000000"/>
                </a:solidFill>
                <a:latin typeface="Calibri"/>
                <a:ea typeface="Calibri"/>
                <a:cs typeface="Calibri"/>
              </a:rPr>
              <a:t>: </a:t>
            </a:r>
            <a:r>
              <a:rPr lang="en-GB" sz="2200" dirty="0"/>
              <a:t>10%</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Development or design</a:t>
            </a:r>
            <a:r>
              <a:rPr lang="en-GB" sz="2200" dirty="0">
                <a:solidFill>
                  <a:srgbClr val="000000"/>
                </a:solidFill>
                <a:latin typeface="Calibri"/>
                <a:ea typeface="Calibri"/>
                <a:cs typeface="Calibri"/>
              </a:rPr>
              <a:t>: </a:t>
            </a:r>
            <a:r>
              <a:rPr lang="en-GB" sz="2200" dirty="0"/>
              <a:t>15%</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Reflection</a:t>
            </a:r>
            <a:r>
              <a:rPr lang="en-GB" sz="2200" dirty="0">
                <a:solidFill>
                  <a:srgbClr val="000000"/>
                </a:solidFill>
                <a:latin typeface="Calibri"/>
                <a:ea typeface="Calibri"/>
                <a:cs typeface="Calibri"/>
              </a:rPr>
              <a:t>: </a:t>
            </a:r>
            <a:r>
              <a:rPr lang="en-GB" sz="2200" dirty="0"/>
              <a:t>10%</a:t>
            </a:r>
            <a:endParaRPr sz="2200" dirty="0">
              <a:solidFill>
                <a:srgbClr val="000000"/>
              </a:solidFill>
              <a:latin typeface="Calibri"/>
              <a:ea typeface="Calibri"/>
              <a:cs typeface="Calibri"/>
            </a:endParaRP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Quality of report</a:t>
            </a:r>
            <a:r>
              <a:rPr lang="en-GB" sz="2200" dirty="0">
                <a:solidFill>
                  <a:srgbClr val="000000"/>
                </a:solidFill>
                <a:latin typeface="Calibri"/>
                <a:ea typeface="Calibri"/>
                <a:cs typeface="Calibri"/>
              </a:rPr>
              <a:t>: </a:t>
            </a:r>
            <a:r>
              <a:rPr lang="en-GB" sz="2200" dirty="0"/>
              <a:t>10%</a:t>
            </a:r>
            <a:endParaRPr sz="2200" dirty="0">
              <a:solidFill>
                <a:srgbClr val="000000"/>
              </a:solidFill>
              <a:latin typeface="Calibri"/>
              <a:ea typeface="Calibri"/>
              <a:cs typeface="Calibri"/>
            </a:endParaRPr>
          </a:p>
        </p:txBody>
      </p:sp>
    </p:spTree>
    <p:extLst>
      <p:ext uri="{BB962C8B-B14F-4D97-AF65-F5344CB8AC3E}">
        <p14:creationId xmlns:p14="http://schemas.microsoft.com/office/powerpoint/2010/main" val="243412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30B028-AF27-43FC-B7C8-18F221C240A7}"/>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report structure: opening sections</a:t>
            </a:r>
          </a:p>
        </p:txBody>
      </p:sp>
      <p:sp>
        <p:nvSpPr>
          <p:cNvPr id="2" name="Rectangle 1">
            <a:extLst>
              <a:ext uri="{FF2B5EF4-FFF2-40B4-BE49-F238E27FC236}">
                <a16:creationId xmlns:a16="http://schemas.microsoft.com/office/drawing/2014/main" id="{C0EA2842-8F7D-471C-8D7A-3758E60FF164}"/>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AB58707F-8D12-4BDD-A3B1-AFD918DC21A0}"/>
              </a:ext>
            </a:extLst>
          </p:cNvPr>
          <p:cNvSpPr>
            <a:spLocks noGrp="1"/>
          </p:cNvSpPr>
          <p:nvPr/>
        </p:nvSpPr>
        <p:spPr>
          <a:xfrm>
            <a:off x="-41945" y="6243681"/>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965F4BE0-C2FF-4077-B7DF-3DDF3131020E}"/>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26</a:t>
            </a:r>
          </a:p>
        </p:txBody>
      </p:sp>
      <p:sp>
        <p:nvSpPr>
          <p:cNvPr id="6" name="Rectangle 5">
            <a:extLst>
              <a:ext uri="{FF2B5EF4-FFF2-40B4-BE49-F238E27FC236}">
                <a16:creationId xmlns:a16="http://schemas.microsoft.com/office/drawing/2014/main" id="{91E2E264-9BBC-4D9E-A820-44F6D7389462}"/>
              </a:ext>
            </a:extLst>
          </p:cNvPr>
          <p:cNvSpPr>
            <a:spLocks noGrp="1"/>
          </p:cNvSpPr>
          <p:nvPr/>
        </p:nvSpPr>
        <p:spPr>
          <a:xfrm>
            <a:off x="904875" y="1619250"/>
            <a:ext cx="10001250" cy="3333750"/>
          </a:xfrm>
          <a:prstGeom prst="rect">
            <a:avLst/>
          </a:prstGeom>
          <a:noFill/>
          <a:ln w="0">
            <a:noFill/>
          </a:ln>
        </p:spPr>
        <p:txBody>
          <a:bodyPr>
            <a:noAutofit/>
          </a:bodyPr>
          <a:lstStyle/>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Title page and declaration</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Abstract of approximately 300 words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Contents page</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Introduction with project context, aim and objectives</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Literature review with critical discussion of relevant work</a:t>
            </a:r>
          </a:p>
          <a:p>
            <a:pPr marL="482600"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Methodology explaining the selected methods</a:t>
            </a:r>
          </a:p>
        </p:txBody>
      </p:sp>
    </p:spTree>
    <p:extLst>
      <p:ext uri="{BB962C8B-B14F-4D97-AF65-F5344CB8AC3E}">
        <p14:creationId xmlns:p14="http://schemas.microsoft.com/office/powerpoint/2010/main" val="16993047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A542B1E-87A3-4F2F-942A-F7DD26E0A6B1}"/>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report structure: technical sections</a:t>
            </a:r>
          </a:p>
        </p:txBody>
      </p:sp>
      <p:sp>
        <p:nvSpPr>
          <p:cNvPr id="2" name="Rectangle 1">
            <a:extLst>
              <a:ext uri="{FF2B5EF4-FFF2-40B4-BE49-F238E27FC236}">
                <a16:creationId xmlns:a16="http://schemas.microsoft.com/office/drawing/2014/main" id="{D73EAE33-A10A-438E-8FEE-B4C2A6E47117}"/>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3FC14218-EF9D-4B4E-A035-210E45DBB400}"/>
              </a:ext>
            </a:extLst>
          </p:cNvPr>
          <p:cNvSpPr>
            <a:spLocks noGrp="1"/>
          </p:cNvSpPr>
          <p:nvPr/>
        </p:nvSpPr>
        <p:spPr>
          <a:xfrm>
            <a:off x="-75500" y="6038151"/>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C3639D2E-DA79-44BE-8325-85D9CAC6781D}"/>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27</a:t>
            </a:r>
          </a:p>
        </p:txBody>
      </p:sp>
      <p:sp>
        <p:nvSpPr>
          <p:cNvPr id="6" name="Rectangle 5">
            <a:extLst>
              <a:ext uri="{FF2B5EF4-FFF2-40B4-BE49-F238E27FC236}">
                <a16:creationId xmlns:a16="http://schemas.microsoft.com/office/drawing/2014/main" id="{00DA10CF-03C0-4D88-9726-594DC7B84E4A}"/>
              </a:ext>
            </a:extLst>
          </p:cNvPr>
          <p:cNvSpPr>
            <a:spLocks noGrp="1"/>
          </p:cNvSpPr>
          <p:nvPr/>
        </p:nvSpPr>
        <p:spPr>
          <a:xfrm>
            <a:off x="904875" y="1219200"/>
            <a:ext cx="10001250" cy="371475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Design and implementation for development projects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Analysis of data, experiments or survey results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Results and discussion linked to the objectives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Conclusions and recommendations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Personal reflection on the learning process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References using the Numeric system</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Supporting material in appendices</a:t>
            </a:r>
          </a:p>
        </p:txBody>
      </p:sp>
    </p:spTree>
    <p:extLst>
      <p:ext uri="{BB962C8B-B14F-4D97-AF65-F5344CB8AC3E}">
        <p14:creationId xmlns:p14="http://schemas.microsoft.com/office/powerpoint/2010/main" val="9012551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180E3B6-4394-42AA-8577-4B42DD45B96C}"/>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Figures, tables and referencing</a:t>
            </a:r>
          </a:p>
        </p:txBody>
      </p:sp>
      <p:sp>
        <p:nvSpPr>
          <p:cNvPr id="2" name="Rectangle 1">
            <a:extLst>
              <a:ext uri="{FF2B5EF4-FFF2-40B4-BE49-F238E27FC236}">
                <a16:creationId xmlns:a16="http://schemas.microsoft.com/office/drawing/2014/main" id="{EAC22EA7-6D50-4157-817B-D459846EF1AC}"/>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1B9E36D7-7ADA-421C-AAA9-9CF464FC0164}"/>
              </a:ext>
            </a:extLst>
          </p:cNvPr>
          <p:cNvSpPr>
            <a:spLocks noGrp="1"/>
          </p:cNvSpPr>
          <p:nvPr/>
        </p:nvSpPr>
        <p:spPr>
          <a:xfrm>
            <a:off x="-190500" y="6138819"/>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B6863154-13FA-4C2F-9B11-6EB3171C9106}"/>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29</a:t>
            </a:r>
          </a:p>
        </p:txBody>
      </p:sp>
      <p:sp>
        <p:nvSpPr>
          <p:cNvPr id="6" name="Rectangle 5">
            <a:extLst>
              <a:ext uri="{FF2B5EF4-FFF2-40B4-BE49-F238E27FC236}">
                <a16:creationId xmlns:a16="http://schemas.microsoft.com/office/drawing/2014/main" id="{199A8B93-1AB3-4DB3-8A27-21B698B0626F}"/>
              </a:ext>
            </a:extLst>
          </p:cNvPr>
          <p:cNvSpPr>
            <a:spLocks noGrp="1"/>
          </p:cNvSpPr>
          <p:nvPr/>
        </p:nvSpPr>
        <p:spPr>
          <a:xfrm>
            <a:off x="762000" y="1381125"/>
            <a:ext cx="10477500" cy="36195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Every table and figure must include:</a:t>
            </a:r>
          </a:p>
        </p:txBody>
      </p:sp>
      <p:sp>
        <p:nvSpPr>
          <p:cNvPr id="7" name="Rectangle 6">
            <a:extLst>
              <a:ext uri="{FF2B5EF4-FFF2-40B4-BE49-F238E27FC236}">
                <a16:creationId xmlns:a16="http://schemas.microsoft.com/office/drawing/2014/main" id="{B969A56E-08EB-4FC0-96C4-950B5FD796A9}"/>
              </a:ext>
            </a:extLst>
          </p:cNvPr>
          <p:cNvSpPr>
            <a:spLocks noGrp="1"/>
          </p:cNvSpPr>
          <p:nvPr/>
        </p:nvSpPr>
        <p:spPr>
          <a:xfrm>
            <a:off x="904875" y="1952625"/>
            <a:ext cx="10001250" cy="24765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 number</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 clear title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The source when the item is not original</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Placement close to the related discussion</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 reference by number in the main text</a:t>
            </a:r>
          </a:p>
        </p:txBody>
      </p:sp>
      <p:sp>
        <p:nvSpPr>
          <p:cNvPr id="8" name="Rectangle 7">
            <a:extLst>
              <a:ext uri="{FF2B5EF4-FFF2-40B4-BE49-F238E27FC236}">
                <a16:creationId xmlns:a16="http://schemas.microsoft.com/office/drawing/2014/main" id="{8CE27295-7CA6-4E1B-B7A6-8F41EAD30B3C}"/>
              </a:ext>
            </a:extLst>
          </p:cNvPr>
          <p:cNvSpPr>
            <a:spLocks noGrp="1"/>
          </p:cNvSpPr>
          <p:nvPr/>
        </p:nvSpPr>
        <p:spPr>
          <a:xfrm>
            <a:off x="854278" y="5081544"/>
            <a:ext cx="10558943" cy="609600"/>
          </a:xfrm>
          <a:prstGeom prst="rect">
            <a:avLst/>
          </a:prstGeom>
          <a:noFill/>
          <a:ln w="0">
            <a:noFill/>
          </a:ln>
        </p:spPr>
        <p:txBody>
          <a:bodyPr anchor="ctr">
            <a:noAutofit/>
          </a:bodyPr>
          <a:lstStyle/>
          <a:p>
            <a:pPr algn="ctr">
              <a:lnSpc>
                <a:spcPct val="150000"/>
              </a:lnSpc>
              <a:defRPr b="1">
                <a:solidFill>
                  <a:srgbClr val="A33A3A"/>
                </a:solidFill>
                <a:latin typeface="Calibri"/>
                <a:ea typeface="Calibri"/>
                <a:cs typeface="Calibri"/>
              </a:defRPr>
            </a:pPr>
            <a:r>
              <a:rPr b="1" dirty="0">
                <a:solidFill>
                  <a:srgbClr val="A33A3A"/>
                </a:solidFill>
                <a:latin typeface="Calibri"/>
                <a:ea typeface="Calibri"/>
                <a:cs typeface="Calibri"/>
              </a:rPr>
              <a:t>Cite quotations, paraphrased ideas, figures, code, statistics and websites using the Numeric referencing</a:t>
            </a:r>
            <a:r>
              <a:rPr lang="en-GB" b="1" dirty="0">
                <a:solidFill>
                  <a:srgbClr val="A33A3A"/>
                </a:solidFill>
                <a:latin typeface="Calibri"/>
                <a:ea typeface="Calibri"/>
                <a:cs typeface="Calibri"/>
              </a:rPr>
              <a:t> </a:t>
            </a:r>
            <a:r>
              <a:rPr lang="en-GB" b="1" dirty="0" err="1">
                <a:solidFill>
                  <a:srgbClr val="A33A3A"/>
                </a:solidFill>
                <a:latin typeface="Calibri"/>
                <a:ea typeface="Calibri"/>
                <a:cs typeface="Calibri"/>
              </a:rPr>
              <a:t>eg</a:t>
            </a:r>
            <a:r>
              <a:rPr lang="en-GB" b="1" dirty="0">
                <a:solidFill>
                  <a:srgbClr val="A33A3A"/>
                </a:solidFill>
                <a:latin typeface="Calibri"/>
                <a:ea typeface="Calibri"/>
                <a:cs typeface="Calibri"/>
              </a:rPr>
              <a:t>: </a:t>
            </a:r>
            <a:r>
              <a:rPr lang="en-GB" b="1" dirty="0"/>
              <a:t>...... as Smith [14] has shown ...... </a:t>
            </a:r>
          </a:p>
          <a:p>
            <a:pPr algn="ctr">
              <a:lnSpc>
                <a:spcPct val="150000"/>
              </a:lnSpc>
              <a:buNone/>
              <a:defRPr b="1">
                <a:solidFill>
                  <a:srgbClr val="A33A3A"/>
                </a:solidFill>
                <a:latin typeface="Calibri"/>
                <a:ea typeface="Calibri"/>
                <a:cs typeface="Calibri"/>
              </a:defRPr>
            </a:pPr>
            <a:r>
              <a:rPr b="1" dirty="0">
                <a:solidFill>
                  <a:srgbClr val="A33A3A"/>
                </a:solidFill>
                <a:latin typeface="Calibri"/>
                <a:ea typeface="Calibri"/>
                <a:cs typeface="Calibri"/>
              </a:rPr>
              <a:t> </a:t>
            </a:r>
          </a:p>
        </p:txBody>
      </p:sp>
    </p:spTree>
    <p:extLst>
      <p:ext uri="{BB962C8B-B14F-4D97-AF65-F5344CB8AC3E}">
        <p14:creationId xmlns:p14="http://schemas.microsoft.com/office/powerpoint/2010/main" val="20199420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B7F933-3CDC-7B88-1C63-133E75BAE165}"/>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AD826C51-D817-DEDB-3656-89A75798F54E}"/>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report </a:t>
            </a:r>
            <a:r>
              <a:rPr lang="en-GB" sz="2700" b="1" dirty="0">
                <a:solidFill>
                  <a:srgbClr val="20252B"/>
                </a:solidFill>
                <a:latin typeface="Calibri"/>
                <a:ea typeface="Calibri"/>
                <a:cs typeface="Calibri"/>
              </a:rPr>
              <a:t>Marking</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54A63075-9DB2-FA9E-2E0B-8D84955FA468}"/>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41AC1EF9-FACB-2FBD-9966-D9D9CB08D5A1}"/>
              </a:ext>
            </a:extLst>
          </p:cNvPr>
          <p:cNvSpPr>
            <a:spLocks noGrp="1"/>
          </p:cNvSpPr>
          <p:nvPr/>
        </p:nvSpPr>
        <p:spPr>
          <a:xfrm>
            <a:off x="-75500" y="6038151"/>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21C9AFE6-FA24-66C1-BC08-C098D6BE4958}"/>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27</a:t>
            </a:r>
          </a:p>
        </p:txBody>
      </p:sp>
      <p:graphicFrame>
        <p:nvGraphicFramePr>
          <p:cNvPr id="3" name="Table 2">
            <a:extLst>
              <a:ext uri="{FF2B5EF4-FFF2-40B4-BE49-F238E27FC236}">
                <a16:creationId xmlns:a16="http://schemas.microsoft.com/office/drawing/2014/main" id="{24125B05-37F5-E081-E0EA-579A8B736BA9}"/>
              </a:ext>
            </a:extLst>
          </p:cNvPr>
          <p:cNvGraphicFramePr>
            <a:graphicFrameLocks noGrp="1"/>
          </p:cNvGraphicFramePr>
          <p:nvPr>
            <p:extLst>
              <p:ext uri="{D42A27DB-BD31-4B8C-83A1-F6EECF244321}">
                <p14:modId xmlns:p14="http://schemas.microsoft.com/office/powerpoint/2010/main" val="2492552829"/>
              </p:ext>
            </p:extLst>
          </p:nvPr>
        </p:nvGraphicFramePr>
        <p:xfrm>
          <a:off x="2245846" y="1159290"/>
          <a:ext cx="7077449" cy="4288324"/>
        </p:xfrm>
        <a:graphic>
          <a:graphicData uri="http://schemas.openxmlformats.org/drawingml/2006/table">
            <a:tbl>
              <a:tblPr firstRow="1" firstCol="1" bandRow="1">
                <a:tableStyleId>{5940675A-B579-460E-94D1-54222C63F5DA}</a:tableStyleId>
              </a:tblPr>
              <a:tblGrid>
                <a:gridCol w="4199778">
                  <a:extLst>
                    <a:ext uri="{9D8B030D-6E8A-4147-A177-3AD203B41FA5}">
                      <a16:colId xmlns:a16="http://schemas.microsoft.com/office/drawing/2014/main" val="1358134433"/>
                    </a:ext>
                  </a:extLst>
                </a:gridCol>
                <a:gridCol w="1420905">
                  <a:extLst>
                    <a:ext uri="{9D8B030D-6E8A-4147-A177-3AD203B41FA5}">
                      <a16:colId xmlns:a16="http://schemas.microsoft.com/office/drawing/2014/main" val="2217209645"/>
                    </a:ext>
                  </a:extLst>
                </a:gridCol>
                <a:gridCol w="1456766">
                  <a:extLst>
                    <a:ext uri="{9D8B030D-6E8A-4147-A177-3AD203B41FA5}">
                      <a16:colId xmlns:a16="http://schemas.microsoft.com/office/drawing/2014/main" val="2425621292"/>
                    </a:ext>
                  </a:extLst>
                </a:gridCol>
              </a:tblGrid>
              <a:tr h="235095">
                <a:tc>
                  <a:txBody>
                    <a:bodyPr/>
                    <a:lstStyle/>
                    <a:p>
                      <a:pPr>
                        <a:lnSpc>
                          <a:spcPct val="115000"/>
                        </a:lnSpc>
                        <a:spcAft>
                          <a:spcPts val="1000"/>
                        </a:spcAft>
                        <a:buNone/>
                      </a:pPr>
                      <a:r>
                        <a:rPr lang="en-GB" sz="1400" b="1" kern="100" dirty="0">
                          <a:effectLst/>
                        </a:rPr>
                        <a:t>Assessment criterion</a:t>
                      </a:r>
                      <a:endParaRPr lang="en-GB" sz="1400" b="1"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b="1" kern="100">
                          <a:effectLst/>
                        </a:rPr>
                        <a:t>Experiment</a:t>
                      </a:r>
                      <a:endParaRPr lang="en-GB" sz="1400" b="1"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b="1" kern="100" dirty="0">
                          <a:effectLst/>
                        </a:rPr>
                        <a:t>Development</a:t>
                      </a:r>
                      <a:endParaRPr lang="en-GB" sz="1400" b="1"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787504288"/>
                  </a:ext>
                </a:extLst>
              </a:tr>
              <a:tr h="235095">
                <a:tc gridSpan="3">
                  <a:txBody>
                    <a:bodyPr/>
                    <a:lstStyle/>
                    <a:p>
                      <a:pPr algn="l">
                        <a:lnSpc>
                          <a:spcPct val="115000"/>
                        </a:lnSpc>
                        <a:spcAft>
                          <a:spcPts val="1000"/>
                        </a:spcAft>
                        <a:buNone/>
                      </a:pPr>
                      <a:r>
                        <a:rPr lang="en-GB" sz="1400" kern="100" dirty="0">
                          <a:effectLst/>
                        </a:rPr>
                        <a:t>1. Engagement with Literature Skills</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solidFill>
                      <a:schemeClr val="bg2"/>
                    </a:solidFill>
                  </a:tcPr>
                </a:tc>
                <a:tc hMerge="1">
                  <a:txBody>
                    <a:bodyPr/>
                    <a:lstStyle/>
                    <a:p>
                      <a:pPr>
                        <a:buNone/>
                      </a:pPr>
                      <a:endParaRPr lang="en-GB" sz="1400" kern="100" dirty="0">
                        <a:effectLst/>
                        <a:latin typeface="Aptos" panose="020B0004020202020204" pitchFamily="34" charset="0"/>
                      </a:endParaRPr>
                    </a:p>
                  </a:txBody>
                  <a:tcPr marL="68580" marR="68580" marT="0" marB="0"/>
                </a:tc>
                <a:tc hMerge="1">
                  <a:txBody>
                    <a:bodyPr/>
                    <a:lstStyle/>
                    <a:p>
                      <a:pPr>
                        <a:buNone/>
                      </a:pPr>
                      <a:endParaRPr lang="en-GB" sz="1400" kern="100" dirty="0">
                        <a:effectLst/>
                        <a:latin typeface="Aptos" panose="020B0004020202020204" pitchFamily="34" charset="0"/>
                      </a:endParaRPr>
                    </a:p>
                  </a:txBody>
                  <a:tcPr marL="68580" marR="68580" marT="0" marB="0"/>
                </a:tc>
                <a:extLst>
                  <a:ext uri="{0D108BD9-81ED-4DB2-BD59-A6C34878D82A}">
                    <a16:rowId xmlns:a16="http://schemas.microsoft.com/office/drawing/2014/main" val="1772695520"/>
                  </a:ext>
                </a:extLst>
              </a:tr>
              <a:tr h="235095">
                <a:tc>
                  <a:txBody>
                    <a:bodyPr/>
                    <a:lstStyle/>
                    <a:p>
                      <a:pPr>
                        <a:lnSpc>
                          <a:spcPct val="115000"/>
                        </a:lnSpc>
                        <a:spcAft>
                          <a:spcPts val="1000"/>
                        </a:spcAft>
                        <a:buNone/>
                      </a:pPr>
                      <a:r>
                        <a:rPr lang="en-GB" sz="1400" kern="100" dirty="0">
                          <a:effectLst/>
                        </a:rPr>
                        <a:t>Introduction</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dirty="0">
                          <a:effectLst/>
                        </a:rPr>
                        <a:t>/5</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dirty="0">
                          <a:effectLst/>
                        </a:rPr>
                        <a:t>/5</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98499198"/>
                  </a:ext>
                </a:extLst>
              </a:tr>
              <a:tr h="235095">
                <a:tc>
                  <a:txBody>
                    <a:bodyPr/>
                    <a:lstStyle/>
                    <a:p>
                      <a:pPr>
                        <a:lnSpc>
                          <a:spcPct val="115000"/>
                        </a:lnSpc>
                        <a:spcAft>
                          <a:spcPts val="1000"/>
                        </a:spcAft>
                        <a:buNone/>
                      </a:pPr>
                      <a:r>
                        <a:rPr lang="en-GB" sz="1400" kern="100">
                          <a:effectLst/>
                        </a:rPr>
                        <a:t>Literature Review</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/20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85924022"/>
                  </a:ext>
                </a:extLst>
              </a:tr>
              <a:tr h="235095">
                <a:tc gridSpan="3">
                  <a:txBody>
                    <a:bodyPr/>
                    <a:lstStyle/>
                    <a:p>
                      <a:pPr algn="l">
                        <a:lnSpc>
                          <a:spcPct val="115000"/>
                        </a:lnSpc>
                        <a:spcAft>
                          <a:spcPts val="1000"/>
                        </a:spcAft>
                        <a:buNone/>
                      </a:pPr>
                      <a:r>
                        <a:rPr lang="en-GB" sz="1400" kern="100" dirty="0">
                          <a:effectLst/>
                        </a:rPr>
                        <a:t>2. Knowledge and Understanding Skills</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solidFill>
                      <a:schemeClr val="bg1">
                        <a:lumMod val="95000"/>
                      </a:schemeClr>
                    </a:solidFill>
                  </a:tcPr>
                </a:tc>
                <a:tc hMerge="1">
                  <a:txBody>
                    <a:bodyPr/>
                    <a:lstStyle/>
                    <a:p>
                      <a:pPr>
                        <a:buNone/>
                      </a:pPr>
                      <a:endParaRPr lang="en-GB" sz="1400" kern="100">
                        <a:effectLst/>
                        <a:latin typeface="Aptos" panose="020B0004020202020204" pitchFamily="34" charset="0"/>
                      </a:endParaRPr>
                    </a:p>
                  </a:txBody>
                  <a:tcPr marL="68580" marR="68580" marT="0" marB="0"/>
                </a:tc>
                <a:tc hMerge="1">
                  <a:txBody>
                    <a:bodyPr/>
                    <a:lstStyle/>
                    <a:p>
                      <a:pPr>
                        <a:buNone/>
                      </a:pPr>
                      <a:endParaRPr lang="en-GB" sz="1400" kern="100" dirty="0">
                        <a:effectLst/>
                        <a:latin typeface="Aptos" panose="020B0004020202020204" pitchFamily="34" charset="0"/>
                      </a:endParaRPr>
                    </a:p>
                  </a:txBody>
                  <a:tcPr marL="68580" marR="68580" marT="0" marB="0"/>
                </a:tc>
                <a:extLst>
                  <a:ext uri="{0D108BD9-81ED-4DB2-BD59-A6C34878D82A}">
                    <a16:rowId xmlns:a16="http://schemas.microsoft.com/office/drawing/2014/main" val="3963642446"/>
                  </a:ext>
                </a:extLst>
              </a:tr>
              <a:tr h="235095">
                <a:tc>
                  <a:txBody>
                    <a:bodyPr/>
                    <a:lstStyle/>
                    <a:p>
                      <a:pPr>
                        <a:lnSpc>
                          <a:spcPct val="115000"/>
                        </a:lnSpc>
                        <a:spcAft>
                          <a:spcPts val="1000"/>
                        </a:spcAft>
                        <a:buNone/>
                      </a:pPr>
                      <a:r>
                        <a:rPr lang="en-GB" sz="1400" kern="100">
                          <a:effectLst/>
                        </a:rPr>
                        <a:t>Methodology</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70386798"/>
                  </a:ext>
                </a:extLst>
              </a:tr>
              <a:tr h="235095">
                <a:tc>
                  <a:txBody>
                    <a:bodyPr/>
                    <a:lstStyle/>
                    <a:p>
                      <a:pPr>
                        <a:lnSpc>
                          <a:spcPct val="115000"/>
                        </a:lnSpc>
                        <a:spcAft>
                          <a:spcPts val="1000"/>
                        </a:spcAft>
                        <a:buNone/>
                      </a:pPr>
                      <a:r>
                        <a:rPr lang="en-GB" sz="1400" kern="100">
                          <a:effectLst/>
                        </a:rPr>
                        <a:t>Survey Design</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198481470"/>
                  </a:ext>
                </a:extLst>
              </a:tr>
              <a:tr h="235095">
                <a:tc>
                  <a:txBody>
                    <a:bodyPr/>
                    <a:lstStyle/>
                    <a:p>
                      <a:pPr>
                        <a:lnSpc>
                          <a:spcPct val="115000"/>
                        </a:lnSpc>
                        <a:spcAft>
                          <a:spcPts val="1000"/>
                        </a:spcAft>
                        <a:buNone/>
                      </a:pPr>
                      <a:r>
                        <a:rPr lang="en-GB" sz="1400" kern="100">
                          <a:effectLst/>
                        </a:rPr>
                        <a:t>Requirements/Design</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955518021"/>
                  </a:ext>
                </a:extLst>
              </a:tr>
              <a:tr h="235095">
                <a:tc gridSpan="3">
                  <a:txBody>
                    <a:bodyPr/>
                    <a:lstStyle/>
                    <a:p>
                      <a:pPr algn="l">
                        <a:lnSpc>
                          <a:spcPct val="115000"/>
                        </a:lnSpc>
                        <a:spcAft>
                          <a:spcPts val="1000"/>
                        </a:spcAft>
                        <a:buNone/>
                      </a:pPr>
                      <a:r>
                        <a:rPr lang="en-GB" sz="1400" kern="100" dirty="0">
                          <a:effectLst/>
                        </a:rPr>
                        <a:t>3. Cognitive and Intellectual Skills</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solidFill>
                      <a:schemeClr val="bg1">
                        <a:lumMod val="95000"/>
                      </a:schemeClr>
                    </a:solidFill>
                  </a:tcPr>
                </a:tc>
                <a:tc hMerge="1">
                  <a:txBody>
                    <a:bodyPr/>
                    <a:lstStyle/>
                    <a:p>
                      <a:pPr algn="ctr">
                        <a:buNone/>
                      </a:pPr>
                      <a:endParaRPr lang="en-GB" sz="1400" kern="100">
                        <a:effectLst/>
                        <a:latin typeface="Aptos" panose="020B0004020202020204" pitchFamily="34" charset="0"/>
                      </a:endParaRPr>
                    </a:p>
                  </a:txBody>
                  <a:tcPr marL="68580" marR="68580" marT="0" marB="0"/>
                </a:tc>
                <a:tc hMerge="1">
                  <a:txBody>
                    <a:bodyPr/>
                    <a:lstStyle/>
                    <a:p>
                      <a:pPr algn="ctr">
                        <a:buNone/>
                      </a:pPr>
                      <a:endParaRPr lang="en-GB" sz="1400" kern="100" dirty="0">
                        <a:effectLst/>
                        <a:latin typeface="Aptos" panose="020B0004020202020204" pitchFamily="34" charset="0"/>
                      </a:endParaRPr>
                    </a:p>
                  </a:txBody>
                  <a:tcPr marL="68580" marR="68580" marT="0" marB="0"/>
                </a:tc>
                <a:extLst>
                  <a:ext uri="{0D108BD9-81ED-4DB2-BD59-A6C34878D82A}">
                    <a16:rowId xmlns:a16="http://schemas.microsoft.com/office/drawing/2014/main" val="20200322"/>
                  </a:ext>
                </a:extLst>
              </a:tr>
              <a:tr h="235095">
                <a:tc>
                  <a:txBody>
                    <a:bodyPr/>
                    <a:lstStyle/>
                    <a:p>
                      <a:pPr>
                        <a:lnSpc>
                          <a:spcPct val="115000"/>
                        </a:lnSpc>
                        <a:spcAft>
                          <a:spcPts val="1000"/>
                        </a:spcAft>
                        <a:buNone/>
                      </a:pPr>
                      <a:r>
                        <a:rPr lang="en-GB" sz="1400" kern="100">
                          <a:effectLst/>
                        </a:rPr>
                        <a:t>Results &amp; Discussions</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/25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dirty="0">
                          <a:effectLst/>
                        </a:rPr>
                        <a:t>/25</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364227441"/>
                  </a:ext>
                </a:extLst>
              </a:tr>
              <a:tr h="235095">
                <a:tc>
                  <a:txBody>
                    <a:bodyPr/>
                    <a:lstStyle/>
                    <a:p>
                      <a:pPr>
                        <a:lnSpc>
                          <a:spcPct val="115000"/>
                        </a:lnSpc>
                        <a:spcAft>
                          <a:spcPts val="1000"/>
                        </a:spcAft>
                        <a:buNone/>
                      </a:pPr>
                      <a:r>
                        <a:rPr lang="en-GB" sz="1400" kern="100">
                          <a:effectLst/>
                        </a:rPr>
                        <a:t>Conclusions and Recommendations</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725228818"/>
                  </a:ext>
                </a:extLst>
              </a:tr>
              <a:tr h="235095">
                <a:tc gridSpan="3">
                  <a:txBody>
                    <a:bodyPr/>
                    <a:lstStyle/>
                    <a:p>
                      <a:pPr algn="l">
                        <a:lnSpc>
                          <a:spcPct val="115000"/>
                        </a:lnSpc>
                        <a:spcAft>
                          <a:spcPts val="1000"/>
                        </a:spcAft>
                        <a:buNone/>
                      </a:pPr>
                      <a:r>
                        <a:rPr lang="en-GB" sz="1400" kern="100" dirty="0">
                          <a:effectLst/>
                        </a:rPr>
                        <a:t>4. Practical Skills</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solidFill>
                      <a:schemeClr val="bg1">
                        <a:lumMod val="95000"/>
                      </a:schemeClr>
                    </a:solidFill>
                  </a:tcPr>
                </a:tc>
                <a:tc hMerge="1">
                  <a:txBody>
                    <a:bodyPr/>
                    <a:lstStyle/>
                    <a:p>
                      <a:pPr algn="ctr">
                        <a:buNone/>
                      </a:pPr>
                      <a:endParaRPr lang="en-GB" sz="1400" kern="100">
                        <a:effectLst/>
                        <a:latin typeface="Aptos" panose="020B0004020202020204" pitchFamily="34" charset="0"/>
                      </a:endParaRPr>
                    </a:p>
                  </a:txBody>
                  <a:tcPr marL="68580" marR="68580" marT="0" marB="0"/>
                </a:tc>
                <a:tc hMerge="1">
                  <a:txBody>
                    <a:bodyPr/>
                    <a:lstStyle/>
                    <a:p>
                      <a:pPr algn="ctr">
                        <a:buNone/>
                      </a:pPr>
                      <a:endParaRPr lang="en-GB" sz="1400" kern="100" dirty="0">
                        <a:effectLst/>
                        <a:latin typeface="Aptos" panose="020B0004020202020204" pitchFamily="34" charset="0"/>
                      </a:endParaRPr>
                    </a:p>
                  </a:txBody>
                  <a:tcPr marL="68580" marR="68580" marT="0" marB="0"/>
                </a:tc>
                <a:extLst>
                  <a:ext uri="{0D108BD9-81ED-4DB2-BD59-A6C34878D82A}">
                    <a16:rowId xmlns:a16="http://schemas.microsoft.com/office/drawing/2014/main" val="1722904459"/>
                  </a:ext>
                </a:extLst>
              </a:tr>
              <a:tr h="235095">
                <a:tc>
                  <a:txBody>
                    <a:bodyPr/>
                    <a:lstStyle/>
                    <a:p>
                      <a:pPr>
                        <a:lnSpc>
                          <a:spcPct val="115000"/>
                        </a:lnSpc>
                        <a:spcAft>
                          <a:spcPts val="1000"/>
                        </a:spcAft>
                        <a:buNone/>
                      </a:pPr>
                      <a:r>
                        <a:rPr lang="en-GB" sz="1400" kern="100" dirty="0">
                          <a:effectLst/>
                        </a:rPr>
                        <a:t>Development</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031962135"/>
                  </a:ext>
                </a:extLst>
              </a:tr>
              <a:tr h="235095">
                <a:tc>
                  <a:txBody>
                    <a:bodyPr/>
                    <a:lstStyle/>
                    <a:p>
                      <a:pPr>
                        <a:lnSpc>
                          <a:spcPct val="115000"/>
                        </a:lnSpc>
                        <a:spcAft>
                          <a:spcPts val="1000"/>
                        </a:spcAft>
                        <a:buNone/>
                      </a:pPr>
                      <a:r>
                        <a:rPr lang="en-GB" sz="1400" kern="100">
                          <a:effectLst/>
                        </a:rPr>
                        <a:t>Experimental Design</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/15</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960323993"/>
                  </a:ext>
                </a:extLst>
              </a:tr>
              <a:tr h="291709">
                <a:tc gridSpan="3">
                  <a:txBody>
                    <a:bodyPr/>
                    <a:lstStyle/>
                    <a:p>
                      <a:pPr algn="l">
                        <a:lnSpc>
                          <a:spcPct val="115000"/>
                        </a:lnSpc>
                        <a:spcAft>
                          <a:spcPts val="1000"/>
                        </a:spcAft>
                        <a:buNone/>
                      </a:pPr>
                      <a:r>
                        <a:rPr lang="en-GB" sz="1400" kern="100" dirty="0">
                          <a:effectLst/>
                        </a:rPr>
                        <a:t>5. Transferable Skills for Life and Professional Practice</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solidFill>
                      <a:schemeClr val="bg1">
                        <a:lumMod val="95000"/>
                      </a:schemeClr>
                    </a:solidFill>
                  </a:tcPr>
                </a:tc>
                <a:tc hMerge="1">
                  <a:txBody>
                    <a:bodyPr/>
                    <a:lstStyle/>
                    <a:p>
                      <a:pPr algn="ctr">
                        <a:buNone/>
                      </a:pPr>
                      <a:endParaRPr lang="en-GB" sz="1400" kern="100">
                        <a:effectLst/>
                        <a:latin typeface="Aptos" panose="020B0004020202020204" pitchFamily="34" charset="0"/>
                      </a:endParaRPr>
                    </a:p>
                  </a:txBody>
                  <a:tcPr marL="68580" marR="68580" marT="0" marB="0"/>
                </a:tc>
                <a:tc hMerge="1">
                  <a:txBody>
                    <a:bodyPr/>
                    <a:lstStyle/>
                    <a:p>
                      <a:pPr algn="ctr">
                        <a:buNone/>
                      </a:pPr>
                      <a:endParaRPr lang="en-GB" sz="1400" kern="100" dirty="0">
                        <a:effectLst/>
                        <a:latin typeface="Aptos" panose="020B0004020202020204" pitchFamily="34" charset="0"/>
                      </a:endParaRPr>
                    </a:p>
                  </a:txBody>
                  <a:tcPr marL="68580" marR="68580" marT="0" marB="0"/>
                </a:tc>
                <a:extLst>
                  <a:ext uri="{0D108BD9-81ED-4DB2-BD59-A6C34878D82A}">
                    <a16:rowId xmlns:a16="http://schemas.microsoft.com/office/drawing/2014/main" val="2766587444"/>
                  </a:ext>
                </a:extLst>
              </a:tr>
              <a:tr h="235095">
                <a:tc>
                  <a:txBody>
                    <a:bodyPr/>
                    <a:lstStyle/>
                    <a:p>
                      <a:pPr>
                        <a:lnSpc>
                          <a:spcPct val="115000"/>
                        </a:lnSpc>
                        <a:spcAft>
                          <a:spcPts val="1000"/>
                        </a:spcAft>
                        <a:buNone/>
                      </a:pPr>
                      <a:r>
                        <a:rPr lang="en-GB" sz="1400" kern="100" dirty="0">
                          <a:effectLst/>
                        </a:rPr>
                        <a:t>Reflection</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298460436"/>
                  </a:ext>
                </a:extLst>
              </a:tr>
              <a:tr h="235095">
                <a:tc>
                  <a:txBody>
                    <a:bodyPr/>
                    <a:lstStyle/>
                    <a:p>
                      <a:pPr>
                        <a:lnSpc>
                          <a:spcPct val="115000"/>
                        </a:lnSpc>
                        <a:spcAft>
                          <a:spcPts val="1000"/>
                        </a:spcAft>
                        <a:buNone/>
                      </a:pPr>
                      <a:r>
                        <a:rPr lang="en-GB" sz="1400" kern="100">
                          <a:effectLst/>
                        </a:rPr>
                        <a:t>Quality of Report</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47998767"/>
                  </a:ext>
                </a:extLst>
              </a:tr>
              <a:tr h="235095">
                <a:tc>
                  <a:txBody>
                    <a:bodyPr/>
                    <a:lstStyle/>
                    <a:p>
                      <a:pPr>
                        <a:lnSpc>
                          <a:spcPct val="115000"/>
                        </a:lnSpc>
                        <a:spcAft>
                          <a:spcPts val="1000"/>
                        </a:spcAft>
                        <a:buNone/>
                      </a:pPr>
                      <a:r>
                        <a:rPr lang="en-GB" sz="1400" kern="100">
                          <a:effectLst/>
                        </a:rPr>
                        <a:t>Total</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a:effectLst/>
                        </a:rPr>
                        <a:t>/100</a:t>
                      </a: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1000"/>
                        </a:spcAft>
                        <a:buNone/>
                      </a:pPr>
                      <a:r>
                        <a:rPr lang="en-GB" sz="1400" kern="100" dirty="0">
                          <a:effectLst/>
                        </a:rPr>
                        <a:t>/100</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863282093"/>
                  </a:ext>
                </a:extLst>
              </a:tr>
            </a:tbl>
          </a:graphicData>
        </a:graphic>
      </p:graphicFrame>
    </p:spTree>
    <p:extLst>
      <p:ext uri="{BB962C8B-B14F-4D97-AF65-F5344CB8AC3E}">
        <p14:creationId xmlns:p14="http://schemas.microsoft.com/office/powerpoint/2010/main" val="21560772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5878110-8948-44B9-866A-DCF7C0BB94DA}"/>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Report presentation</a:t>
            </a:r>
          </a:p>
        </p:txBody>
      </p:sp>
      <p:sp>
        <p:nvSpPr>
          <p:cNvPr id="2" name="Rectangle 1">
            <a:extLst>
              <a:ext uri="{FF2B5EF4-FFF2-40B4-BE49-F238E27FC236}">
                <a16:creationId xmlns:a16="http://schemas.microsoft.com/office/drawing/2014/main" id="{9901FCEC-47AD-46CB-9C5C-326BA7DC6E48}"/>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05039795-1B6C-4244-8194-E11A4514D1A9}"/>
              </a:ext>
            </a:extLst>
          </p:cNvPr>
          <p:cNvSpPr>
            <a:spLocks noGrp="1"/>
          </p:cNvSpPr>
          <p:nvPr/>
        </p:nvSpPr>
        <p:spPr>
          <a:xfrm>
            <a:off x="-239087" y="6113652"/>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23B8D78A-08AE-423B-AB38-79A9212B6763}"/>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28</a:t>
            </a:r>
          </a:p>
        </p:txBody>
      </p:sp>
      <p:sp>
        <p:nvSpPr>
          <p:cNvPr id="6" name="Rectangle 5">
            <a:extLst>
              <a:ext uri="{FF2B5EF4-FFF2-40B4-BE49-F238E27FC236}">
                <a16:creationId xmlns:a16="http://schemas.microsoft.com/office/drawing/2014/main" id="{900A7684-28C4-43CF-B8DF-1DBD4944A4C6}"/>
              </a:ext>
            </a:extLst>
          </p:cNvPr>
          <p:cNvSpPr>
            <a:spLocks noGrp="1"/>
          </p:cNvSpPr>
          <p:nvPr/>
        </p:nvSpPr>
        <p:spPr>
          <a:xfrm>
            <a:off x="762000" y="1381125"/>
            <a:ext cx="10477500" cy="4095750"/>
          </a:xfrm>
          <a:prstGeom prst="rect">
            <a:avLst/>
          </a:prstGeom>
          <a:noFill/>
          <a:ln w="0">
            <a:noFill/>
          </a:ln>
        </p:spPr>
        <p:txBody>
          <a:bodyPr>
            <a:noAutofit/>
          </a:bodyPr>
          <a:lstStyle/>
          <a:p>
            <a:pPr marL="139700" algn="just">
              <a:lnSpc>
                <a:spcPct val="150000"/>
              </a:lnSpc>
              <a:spcAft>
                <a:spcPts val="400"/>
              </a:spcAft>
              <a:defRPr>
                <a:solidFill>
                  <a:srgbClr val="000000"/>
                </a:solidFill>
                <a:latin typeface="Calibri"/>
                <a:ea typeface="Calibri"/>
                <a:cs typeface="Calibri"/>
              </a:defRPr>
            </a:pPr>
            <a:r>
              <a:rPr lang="en-GB" sz="1900" b="1" dirty="0">
                <a:solidFill>
                  <a:srgbClr val="000000"/>
                </a:solidFill>
                <a:latin typeface="Calibri"/>
                <a:ea typeface="Calibri"/>
                <a:cs typeface="Calibri"/>
              </a:rPr>
              <a:t>Word Limit</a:t>
            </a:r>
          </a:p>
          <a:p>
            <a:pPr marL="139700" algn="just">
              <a:lnSpc>
                <a:spcPct val="150000"/>
              </a:lnSpc>
              <a:spcAft>
                <a:spcPts val="400"/>
              </a:spcAft>
              <a:defRPr>
                <a:solidFill>
                  <a:srgbClr val="000000"/>
                </a:solidFill>
                <a:latin typeface="Calibri"/>
                <a:ea typeface="Calibri"/>
                <a:cs typeface="Calibri"/>
              </a:defRPr>
            </a:pPr>
            <a:r>
              <a:rPr lang="en-GB" sz="1900" dirty="0">
                <a:solidFill>
                  <a:srgbClr val="000000"/>
                </a:solidFill>
                <a:latin typeface="Calibri"/>
                <a:ea typeface="Calibri"/>
                <a:cs typeface="Calibri"/>
              </a:rPr>
              <a:t>	- Maximum word limit: 10,000 words (excluding appendices such as code listings).</a:t>
            </a:r>
          </a:p>
          <a:p>
            <a:pPr marL="139700" algn="just">
              <a:lnSpc>
                <a:spcPct val="150000"/>
              </a:lnSpc>
              <a:spcAft>
                <a:spcPts val="400"/>
              </a:spcAft>
              <a:defRPr>
                <a:solidFill>
                  <a:srgbClr val="000000"/>
                </a:solidFill>
                <a:latin typeface="Calibri"/>
                <a:ea typeface="Calibri"/>
                <a:cs typeface="Calibri"/>
              </a:defRPr>
            </a:pPr>
            <a:r>
              <a:rPr lang="en-GB" sz="1900" b="1" dirty="0">
                <a:solidFill>
                  <a:srgbClr val="000000"/>
                </a:solidFill>
                <a:latin typeface="Calibri"/>
                <a:ea typeface="Calibri"/>
                <a:cs typeface="Calibri"/>
              </a:rPr>
              <a:t>Style Requirements</a:t>
            </a:r>
          </a:p>
          <a:p>
            <a:pPr marL="985838"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900" dirty="0">
                <a:solidFill>
                  <a:srgbClr val="000000"/>
                </a:solidFill>
                <a:latin typeface="Calibri"/>
                <a:ea typeface="Calibri"/>
                <a:cs typeface="Calibri"/>
              </a:rPr>
              <a:t>Black, word-processed type in easy-to-read fonts (e.g., Times New Roman, Arial, Calibri).</a:t>
            </a:r>
          </a:p>
          <a:p>
            <a:pPr marL="985838"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900" dirty="0">
                <a:solidFill>
                  <a:srgbClr val="000000"/>
                </a:solidFill>
                <a:latin typeface="Calibri"/>
                <a:ea typeface="Calibri"/>
                <a:cs typeface="Calibri"/>
              </a:rPr>
              <a:t>Main text should be double-spaced or 1.5-spaced.</a:t>
            </a:r>
          </a:p>
          <a:p>
            <a:pPr marL="985838"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900" dirty="0">
                <a:solidFill>
                  <a:srgbClr val="000000"/>
                </a:solidFill>
                <a:latin typeface="Calibri"/>
                <a:ea typeface="Calibri"/>
                <a:cs typeface="Calibri"/>
              </a:rPr>
              <a:t>Pages numbered consecutively, bottom-centre, ~10mm from the edge (including appendices).</a:t>
            </a:r>
          </a:p>
          <a:p>
            <a:pPr marL="985838"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900" dirty="0">
                <a:solidFill>
                  <a:srgbClr val="000000"/>
                </a:solidFill>
                <a:latin typeface="Calibri"/>
                <a:ea typeface="Calibri"/>
                <a:cs typeface="Calibri"/>
              </a:rPr>
              <a:t>Each chapter starts on a new page.</a:t>
            </a:r>
          </a:p>
          <a:p>
            <a:pPr marL="985838"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lang="en-GB" sz="1900" dirty="0">
                <a:solidFill>
                  <a:srgbClr val="000000"/>
                </a:solidFill>
                <a:latin typeface="Calibri"/>
                <a:ea typeface="Calibri"/>
                <a:cs typeface="Calibri"/>
              </a:rPr>
              <a:t>Illustrative material (charts, diagrams, etc.) should be placed near related text.</a:t>
            </a:r>
          </a:p>
          <a:p>
            <a:pPr marL="985838" indent="-342900" algn="just">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1900" dirty="0">
                <a:solidFill>
                  <a:srgbClr val="000000"/>
                </a:solidFill>
                <a:latin typeface="Calibri"/>
                <a:ea typeface="Calibri"/>
                <a:cs typeface="Calibri"/>
              </a:rPr>
              <a:t>Check spelling, grammar, units and formatting before submission</a:t>
            </a:r>
          </a:p>
        </p:txBody>
      </p:sp>
    </p:spTree>
    <p:extLst>
      <p:ext uri="{BB962C8B-B14F-4D97-AF65-F5344CB8AC3E}">
        <p14:creationId xmlns:p14="http://schemas.microsoft.com/office/powerpoint/2010/main" val="19459292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540FDA-DED8-46F8-BB6B-FEAE6468C5CC}"/>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viva</a:t>
            </a:r>
          </a:p>
        </p:txBody>
      </p:sp>
      <p:sp>
        <p:nvSpPr>
          <p:cNvPr id="2" name="Rectangle 1">
            <a:extLst>
              <a:ext uri="{FF2B5EF4-FFF2-40B4-BE49-F238E27FC236}">
                <a16:creationId xmlns:a16="http://schemas.microsoft.com/office/drawing/2014/main" id="{8C748EE7-3428-46C9-9AA7-D206718D2911}"/>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FF09A558-5B8D-4F0C-8163-ADB140957E35}"/>
              </a:ext>
            </a:extLst>
          </p:cNvPr>
          <p:cNvSpPr>
            <a:spLocks noGrp="1"/>
          </p:cNvSpPr>
          <p:nvPr/>
        </p:nvSpPr>
        <p:spPr>
          <a:xfrm>
            <a:off x="-138419" y="6096874"/>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E87FE6CD-012A-4A90-8CAA-381EA4AFF377}"/>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30</a:t>
            </a:r>
          </a:p>
        </p:txBody>
      </p:sp>
      <p:sp>
        <p:nvSpPr>
          <p:cNvPr id="6" name="Rectangle 5">
            <a:extLst>
              <a:ext uri="{FF2B5EF4-FFF2-40B4-BE49-F238E27FC236}">
                <a16:creationId xmlns:a16="http://schemas.microsoft.com/office/drawing/2014/main" id="{7DE28AE2-8844-4F22-A515-F3C86C1F946F}"/>
              </a:ext>
            </a:extLst>
          </p:cNvPr>
          <p:cNvSpPr>
            <a:spLocks noGrp="1"/>
          </p:cNvSpPr>
          <p:nvPr/>
        </p:nvSpPr>
        <p:spPr>
          <a:xfrm>
            <a:off x="762000" y="1662308"/>
            <a:ext cx="3810000" cy="34290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Final viva</a:t>
            </a:r>
          </a:p>
        </p:txBody>
      </p:sp>
      <p:sp>
        <p:nvSpPr>
          <p:cNvPr id="7" name="Rectangle 6">
            <a:extLst>
              <a:ext uri="{FF2B5EF4-FFF2-40B4-BE49-F238E27FC236}">
                <a16:creationId xmlns:a16="http://schemas.microsoft.com/office/drawing/2014/main" id="{B7967ECC-CB89-448A-99C9-34CE7B85768E}"/>
              </a:ext>
            </a:extLst>
          </p:cNvPr>
          <p:cNvSpPr>
            <a:spLocks noGrp="1"/>
          </p:cNvSpPr>
          <p:nvPr/>
        </p:nvSpPr>
        <p:spPr>
          <a:xfrm>
            <a:off x="2026484" y="2132353"/>
            <a:ext cx="7133191" cy="2765486"/>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In-person presentation</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15 to 20 minutes plus questions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Working demonstration for Development and Experiment projects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Date, room and timeslot communicated later</a:t>
            </a:r>
          </a:p>
        </p:txBody>
      </p:sp>
    </p:spTree>
    <p:extLst>
      <p:ext uri="{BB962C8B-B14F-4D97-AF65-F5344CB8AC3E}">
        <p14:creationId xmlns:p14="http://schemas.microsoft.com/office/powerpoint/2010/main" val="10259815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38D96-3227-E435-545B-5CFE828DD9BC}"/>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09CDDD27-6C1D-73DE-34A5-2DBB48C510AC}"/>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viva</a:t>
            </a:r>
            <a:r>
              <a:rPr lang="en-GB" sz="2700" b="1" dirty="0">
                <a:solidFill>
                  <a:srgbClr val="20252B"/>
                </a:solidFill>
                <a:latin typeface="Calibri"/>
                <a:ea typeface="Calibri"/>
                <a:cs typeface="Calibri"/>
              </a:rPr>
              <a:t> Marking</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B645B12C-93F3-DA2A-5944-C4BF5C08A362}"/>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3E5B37B2-D77B-D5FE-7D32-5E6D016A0844}"/>
              </a:ext>
            </a:extLst>
          </p:cNvPr>
          <p:cNvSpPr>
            <a:spLocks noGrp="1"/>
          </p:cNvSpPr>
          <p:nvPr/>
        </p:nvSpPr>
        <p:spPr>
          <a:xfrm>
            <a:off x="-138419" y="6096874"/>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894F63D4-E623-71E9-1132-4A42A9FD403E}"/>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30</a:t>
            </a:r>
          </a:p>
        </p:txBody>
      </p:sp>
      <p:pic>
        <p:nvPicPr>
          <p:cNvPr id="8" name="Picture 7">
            <a:extLst>
              <a:ext uri="{FF2B5EF4-FFF2-40B4-BE49-F238E27FC236}">
                <a16:creationId xmlns:a16="http://schemas.microsoft.com/office/drawing/2014/main" id="{A723BDDE-6F4D-7EE6-92BE-36EDB2C8D5E4}"/>
              </a:ext>
            </a:extLst>
          </p:cNvPr>
          <p:cNvPicPr>
            <a:picLocks noChangeAspect="1"/>
          </p:cNvPicPr>
          <p:nvPr/>
        </p:nvPicPr>
        <p:blipFill>
          <a:blip r:embed="rId3"/>
          <a:stretch>
            <a:fillRect/>
          </a:stretch>
        </p:blipFill>
        <p:spPr>
          <a:xfrm>
            <a:off x="1799196" y="1371600"/>
            <a:ext cx="8316769" cy="3770132"/>
          </a:xfrm>
          <a:prstGeom prst="rect">
            <a:avLst/>
          </a:prstGeom>
        </p:spPr>
      </p:pic>
    </p:spTree>
    <p:extLst>
      <p:ext uri="{BB962C8B-B14F-4D97-AF65-F5344CB8AC3E}">
        <p14:creationId xmlns:p14="http://schemas.microsoft.com/office/powerpoint/2010/main" val="31184166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17394-0F24-E0B2-F133-7B7D16323159}"/>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4C5EDE62-D653-6B9E-49BD-A591B11DE069}"/>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Final project exhibition</a:t>
            </a:r>
          </a:p>
        </p:txBody>
      </p:sp>
      <p:sp>
        <p:nvSpPr>
          <p:cNvPr id="2" name="Rectangle 1">
            <a:extLst>
              <a:ext uri="{FF2B5EF4-FFF2-40B4-BE49-F238E27FC236}">
                <a16:creationId xmlns:a16="http://schemas.microsoft.com/office/drawing/2014/main" id="{61EBC9D0-5D16-85E6-B227-71F9D63CA03B}"/>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4DF9A764-70BD-5540-58B2-A55394B5C958}"/>
              </a:ext>
            </a:extLst>
          </p:cNvPr>
          <p:cNvSpPr>
            <a:spLocks noGrp="1"/>
          </p:cNvSpPr>
          <p:nvPr/>
        </p:nvSpPr>
        <p:spPr>
          <a:xfrm>
            <a:off x="-138419" y="6096874"/>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FC4AE568-A72C-B49A-2557-F2AE364BF971}"/>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30</a:t>
            </a:r>
          </a:p>
        </p:txBody>
      </p:sp>
      <p:sp>
        <p:nvSpPr>
          <p:cNvPr id="8" name="Rectangle 7">
            <a:extLst>
              <a:ext uri="{FF2B5EF4-FFF2-40B4-BE49-F238E27FC236}">
                <a16:creationId xmlns:a16="http://schemas.microsoft.com/office/drawing/2014/main" id="{550A803B-7E43-A1AB-7DE0-96713A4BB327}"/>
              </a:ext>
            </a:extLst>
          </p:cNvPr>
          <p:cNvSpPr>
            <a:spLocks noGrp="1"/>
          </p:cNvSpPr>
          <p:nvPr/>
        </p:nvSpPr>
        <p:spPr>
          <a:xfrm>
            <a:off x="751876" y="1333500"/>
            <a:ext cx="4286250" cy="34290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Project exhibition</a:t>
            </a:r>
          </a:p>
        </p:txBody>
      </p:sp>
      <p:sp>
        <p:nvSpPr>
          <p:cNvPr id="9" name="Rectangle 8">
            <a:extLst>
              <a:ext uri="{FF2B5EF4-FFF2-40B4-BE49-F238E27FC236}">
                <a16:creationId xmlns:a16="http://schemas.microsoft.com/office/drawing/2014/main" id="{BB0E25D3-7711-EB83-D1FD-0E509337080A}"/>
              </a:ext>
            </a:extLst>
          </p:cNvPr>
          <p:cNvSpPr>
            <a:spLocks noGrp="1"/>
          </p:cNvSpPr>
          <p:nvPr/>
        </p:nvSpPr>
        <p:spPr>
          <a:xfrm>
            <a:off x="2639349" y="1846326"/>
            <a:ext cx="5806231" cy="28575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Compulsory attendance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A1 printed poster</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Five or six JPEG images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Exhibition questionnaire</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Submission deadline: 10 May 2027, 3.00 pm</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Expo date and venue communicated later</a:t>
            </a:r>
          </a:p>
        </p:txBody>
      </p:sp>
    </p:spTree>
    <p:extLst>
      <p:ext uri="{BB962C8B-B14F-4D97-AF65-F5344CB8AC3E}">
        <p14:creationId xmlns:p14="http://schemas.microsoft.com/office/powerpoint/2010/main" val="9777129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E4343A-FBAD-6E6D-874C-3FC10CE414AF}"/>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3277849E-72D2-8150-A655-B75749918470}"/>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lang="en-GB" sz="2700" b="1" dirty="0">
                <a:solidFill>
                  <a:srgbClr val="20252B"/>
                </a:solidFill>
                <a:latin typeface="Calibri"/>
                <a:ea typeface="Calibri"/>
                <a:cs typeface="Calibri"/>
              </a:rPr>
              <a:t>P</a:t>
            </a:r>
            <a:r>
              <a:rPr sz="2700" b="1" dirty="0" err="1">
                <a:solidFill>
                  <a:srgbClr val="20252B"/>
                </a:solidFill>
                <a:latin typeface="Calibri"/>
                <a:ea typeface="Calibri"/>
                <a:cs typeface="Calibri"/>
              </a:rPr>
              <a:t>roject</a:t>
            </a:r>
            <a:r>
              <a:rPr sz="2700" b="1" dirty="0">
                <a:solidFill>
                  <a:srgbClr val="20252B"/>
                </a:solidFill>
                <a:latin typeface="Calibri"/>
                <a:ea typeface="Calibri"/>
                <a:cs typeface="Calibri"/>
              </a:rPr>
              <a:t> exhibition</a:t>
            </a:r>
            <a:r>
              <a:rPr lang="en-GB" sz="2700" b="1" dirty="0">
                <a:solidFill>
                  <a:srgbClr val="20252B"/>
                </a:solidFill>
                <a:latin typeface="Calibri"/>
                <a:ea typeface="Calibri"/>
                <a:cs typeface="Calibri"/>
              </a:rPr>
              <a:t> Marking</a:t>
            </a:r>
            <a:endParaRPr sz="2700" b="1" dirty="0">
              <a:solidFill>
                <a:srgbClr val="20252B"/>
              </a:solidFill>
              <a:latin typeface="Calibri"/>
              <a:ea typeface="Calibri"/>
              <a:cs typeface="Calibri"/>
            </a:endParaRPr>
          </a:p>
        </p:txBody>
      </p:sp>
      <p:sp>
        <p:nvSpPr>
          <p:cNvPr id="2" name="Rectangle 1">
            <a:extLst>
              <a:ext uri="{FF2B5EF4-FFF2-40B4-BE49-F238E27FC236}">
                <a16:creationId xmlns:a16="http://schemas.microsoft.com/office/drawing/2014/main" id="{0BCB11FD-6414-AB4D-B461-06F329403D5A}"/>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7E8F2F48-628D-9DCC-3832-CE7B83D50797}"/>
              </a:ext>
            </a:extLst>
          </p:cNvPr>
          <p:cNvSpPr>
            <a:spLocks noGrp="1"/>
          </p:cNvSpPr>
          <p:nvPr/>
        </p:nvSpPr>
        <p:spPr>
          <a:xfrm>
            <a:off x="-138419" y="6096874"/>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CA6EAB8B-D69E-878A-DA35-2B4FC0369160}"/>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30</a:t>
            </a:r>
          </a:p>
        </p:txBody>
      </p:sp>
      <p:pic>
        <p:nvPicPr>
          <p:cNvPr id="6" name="Picture 5">
            <a:extLst>
              <a:ext uri="{FF2B5EF4-FFF2-40B4-BE49-F238E27FC236}">
                <a16:creationId xmlns:a16="http://schemas.microsoft.com/office/drawing/2014/main" id="{CE0661FA-EF4F-9C97-338B-3A87F53853DC}"/>
              </a:ext>
            </a:extLst>
          </p:cNvPr>
          <p:cNvPicPr>
            <a:picLocks noChangeAspect="1"/>
          </p:cNvPicPr>
          <p:nvPr/>
        </p:nvPicPr>
        <p:blipFill>
          <a:blip r:embed="rId3"/>
          <a:stretch>
            <a:fillRect/>
          </a:stretch>
        </p:blipFill>
        <p:spPr>
          <a:xfrm>
            <a:off x="1963082" y="2126632"/>
            <a:ext cx="7908953" cy="2125592"/>
          </a:xfrm>
          <a:prstGeom prst="rect">
            <a:avLst/>
          </a:prstGeom>
        </p:spPr>
      </p:pic>
    </p:spTree>
    <p:extLst>
      <p:ext uri="{BB962C8B-B14F-4D97-AF65-F5344CB8AC3E}">
        <p14:creationId xmlns:p14="http://schemas.microsoft.com/office/powerpoint/2010/main" val="757727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7F01541-14C7-4974-BB6B-D28DEB145744}"/>
              </a:ext>
            </a:extLst>
          </p:cNvPr>
          <p:cNvSpPr>
            <a:spLocks noGrp="1"/>
          </p:cNvSpPr>
          <p:nvPr/>
        </p:nvSpPr>
        <p:spPr>
          <a:xfrm>
            <a:off x="533400" y="323850"/>
            <a:ext cx="10191750" cy="514350"/>
          </a:xfrm>
          <a:prstGeom prst="rect">
            <a:avLst/>
          </a:prstGeom>
          <a:noFill/>
          <a:ln w="0">
            <a:noFill/>
          </a:ln>
        </p:spPr>
        <p:txBody>
          <a:bodyPr anchor="ctr">
            <a:noAutofit/>
          </a:bodyPr>
          <a:lstStyle/>
          <a:p>
            <a:pPr algn="l">
              <a:lnSpc>
                <a:spcPct val="150000"/>
              </a:lnSpc>
              <a:buNone/>
              <a:defRPr b="1">
                <a:solidFill>
                  <a:srgbClr val="20252B"/>
                </a:solidFill>
                <a:latin typeface="Calibri"/>
                <a:ea typeface="Calibri"/>
                <a:cs typeface="Calibri"/>
              </a:defRPr>
            </a:pPr>
            <a:r>
              <a:rPr sz="2200" b="1" dirty="0">
                <a:solidFill>
                  <a:srgbClr val="20252B"/>
                </a:solidFill>
                <a:latin typeface="Calibri"/>
                <a:ea typeface="Calibri"/>
                <a:cs typeface="Calibri"/>
              </a:rPr>
              <a:t>Academic integrity and final checklist</a:t>
            </a:r>
          </a:p>
        </p:txBody>
      </p:sp>
      <p:sp>
        <p:nvSpPr>
          <p:cNvPr id="2" name="Rectangle 1">
            <a:extLst>
              <a:ext uri="{FF2B5EF4-FFF2-40B4-BE49-F238E27FC236}">
                <a16:creationId xmlns:a16="http://schemas.microsoft.com/office/drawing/2014/main" id="{CCAC7B36-6418-47E3-99CC-199D04BBEA44}"/>
              </a:ext>
            </a:extLst>
          </p:cNvPr>
          <p:cNvSpPr>
            <a:spLocks noGrp="1"/>
          </p:cNvSpPr>
          <p:nvPr/>
        </p:nvSpPr>
        <p:spPr>
          <a:xfrm>
            <a:off x="533400" y="952500"/>
            <a:ext cx="11125200" cy="38100"/>
          </a:xfrm>
          <a:prstGeom prst="rect">
            <a:avLst/>
          </a:prstGeom>
          <a:solidFill>
            <a:srgbClr val="2C7A7B"/>
          </a:solidFill>
          <a:ln w="0">
            <a:noFill/>
          </a:ln>
        </p:spPr>
        <p:txBody>
          <a:bodyPr/>
          <a:lstStyle/>
          <a:p>
            <a:endParaRPr lang="en-GB"/>
          </a:p>
        </p:txBody>
      </p:sp>
      <p:sp>
        <p:nvSpPr>
          <p:cNvPr id="4" name="Rectangle 3">
            <a:extLst>
              <a:ext uri="{FF2B5EF4-FFF2-40B4-BE49-F238E27FC236}">
                <a16:creationId xmlns:a16="http://schemas.microsoft.com/office/drawing/2014/main" id="{9BB789D3-B190-4564-865E-F9AC84400FC5}"/>
              </a:ext>
            </a:extLst>
          </p:cNvPr>
          <p:cNvSpPr>
            <a:spLocks noGrp="1"/>
          </p:cNvSpPr>
          <p:nvPr/>
        </p:nvSpPr>
        <p:spPr>
          <a:xfrm>
            <a:off x="-57500" y="6218514"/>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5" name="Rectangle 4">
            <a:extLst>
              <a:ext uri="{FF2B5EF4-FFF2-40B4-BE49-F238E27FC236}">
                <a16:creationId xmlns:a16="http://schemas.microsoft.com/office/drawing/2014/main" id="{4DFBB72C-D706-445B-8B68-5B903E8299C8}"/>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31</a:t>
            </a:r>
          </a:p>
        </p:txBody>
      </p:sp>
      <p:sp>
        <p:nvSpPr>
          <p:cNvPr id="6" name="Rectangle 5">
            <a:extLst>
              <a:ext uri="{FF2B5EF4-FFF2-40B4-BE49-F238E27FC236}">
                <a16:creationId xmlns:a16="http://schemas.microsoft.com/office/drawing/2014/main" id="{236CA75B-C733-49B9-BA04-0AD4E36A87BD}"/>
              </a:ext>
            </a:extLst>
          </p:cNvPr>
          <p:cNvSpPr>
            <a:spLocks noGrp="1"/>
          </p:cNvSpPr>
          <p:nvPr/>
        </p:nvSpPr>
        <p:spPr>
          <a:xfrm>
            <a:off x="762000" y="1333500"/>
            <a:ext cx="4000500" cy="34290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Academic integrity</a:t>
            </a:r>
          </a:p>
        </p:txBody>
      </p:sp>
      <p:sp>
        <p:nvSpPr>
          <p:cNvPr id="7" name="Rectangle 6">
            <a:extLst>
              <a:ext uri="{FF2B5EF4-FFF2-40B4-BE49-F238E27FC236}">
                <a16:creationId xmlns:a16="http://schemas.microsoft.com/office/drawing/2014/main" id="{B9BFC3F3-2C00-4009-BCE4-B80C8AB0355E}"/>
              </a:ext>
            </a:extLst>
          </p:cNvPr>
          <p:cNvSpPr>
            <a:spLocks noGrp="1"/>
          </p:cNvSpPr>
          <p:nvPr/>
        </p:nvSpPr>
        <p:spPr>
          <a:xfrm>
            <a:off x="857250" y="1809750"/>
            <a:ext cx="4762500" cy="2381250"/>
          </a:xfrm>
          <a:prstGeom prst="rect">
            <a:avLst/>
          </a:prstGeom>
          <a:noFill/>
          <a:ln w="0">
            <a:noFill/>
          </a:ln>
        </p:spPr>
        <p:txBody>
          <a:bodyPr>
            <a:noAutofit/>
          </a:bodyPr>
          <a:lstStyle/>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Acknowledge every source</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Check AI-generated content</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Keep evidence of original work</a:t>
            </a:r>
          </a:p>
          <a:p>
            <a:pPr marL="425450" indent="-28575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Explain and defend every submission</a:t>
            </a:r>
          </a:p>
        </p:txBody>
      </p:sp>
      <p:sp>
        <p:nvSpPr>
          <p:cNvPr id="8" name="Rectangle 7">
            <a:extLst>
              <a:ext uri="{FF2B5EF4-FFF2-40B4-BE49-F238E27FC236}">
                <a16:creationId xmlns:a16="http://schemas.microsoft.com/office/drawing/2014/main" id="{2ECD3241-A488-42E3-8421-0392192092EF}"/>
              </a:ext>
            </a:extLst>
          </p:cNvPr>
          <p:cNvSpPr>
            <a:spLocks noGrp="1"/>
          </p:cNvSpPr>
          <p:nvPr/>
        </p:nvSpPr>
        <p:spPr>
          <a:xfrm>
            <a:off x="6191250" y="1333500"/>
            <a:ext cx="4000500" cy="342900"/>
          </a:xfrm>
          <a:prstGeom prst="rect">
            <a:avLst/>
          </a:prstGeom>
          <a:noFill/>
          <a:ln w="0">
            <a:noFill/>
          </a:ln>
        </p:spPr>
        <p:txBody>
          <a:bodyPr anchor="ctr">
            <a:noAutofit/>
          </a:bodyPr>
          <a:lstStyle/>
          <a:p>
            <a:pPr algn="l">
              <a:lnSpc>
                <a:spcPct val="150000"/>
              </a:lnSpc>
              <a:buNone/>
              <a:defRPr b="1">
                <a:solidFill>
                  <a:srgbClr val="0C4A6E"/>
                </a:solidFill>
                <a:latin typeface="Calibri"/>
                <a:ea typeface="Calibri"/>
                <a:cs typeface="Calibri"/>
              </a:defRPr>
            </a:pPr>
            <a:r>
              <a:rPr sz="2200" b="1" dirty="0">
                <a:solidFill>
                  <a:srgbClr val="0C4A6E"/>
                </a:solidFill>
                <a:latin typeface="Calibri"/>
                <a:ea typeface="Calibri"/>
                <a:cs typeface="Calibri"/>
              </a:rPr>
              <a:t>Before each submission</a:t>
            </a:r>
          </a:p>
        </p:txBody>
      </p:sp>
      <p:sp>
        <p:nvSpPr>
          <p:cNvPr id="9" name="Rectangle 8">
            <a:extLst>
              <a:ext uri="{FF2B5EF4-FFF2-40B4-BE49-F238E27FC236}">
                <a16:creationId xmlns:a16="http://schemas.microsoft.com/office/drawing/2014/main" id="{B0E7BA6E-4B16-492B-B4CB-378B78309EC8}"/>
              </a:ext>
            </a:extLst>
          </p:cNvPr>
          <p:cNvSpPr>
            <a:spLocks noGrp="1"/>
          </p:cNvSpPr>
          <p:nvPr/>
        </p:nvSpPr>
        <p:spPr>
          <a:xfrm>
            <a:off x="6286500" y="1809750"/>
            <a:ext cx="5372100" cy="2667000"/>
          </a:xfrm>
          <a:prstGeom prst="rect">
            <a:avLst/>
          </a:prstGeom>
          <a:noFill/>
          <a:ln w="0">
            <a:noFill/>
          </a:ln>
        </p:spPr>
        <p:txBody>
          <a:bodyPr>
            <a:noAutofit/>
          </a:bodyPr>
          <a:lstStyle/>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Check the brief and marking criteria</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Confirm the deadline and required files</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Test the practical work</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Proofread the document</a:t>
            </a:r>
          </a:p>
          <a:p>
            <a:pPr marL="482600" indent="-342900">
              <a:lnSpc>
                <a:spcPct val="150000"/>
              </a:lnSpc>
              <a:spcAft>
                <a:spcPts val="400"/>
              </a:spcAft>
              <a:buFont typeface="Arial" panose="020B0604020202020204" pitchFamily="34" charset="0"/>
              <a:buChar char="•"/>
              <a:defRPr>
                <a:solidFill>
                  <a:srgbClr val="000000"/>
                </a:solidFill>
                <a:latin typeface="Calibri"/>
                <a:ea typeface="Calibri"/>
                <a:cs typeface="Calibri"/>
              </a:defRPr>
            </a:pPr>
            <a:r>
              <a:rPr sz="2200" dirty="0">
                <a:solidFill>
                  <a:srgbClr val="000000"/>
                </a:solidFill>
                <a:latin typeface="Calibri"/>
                <a:ea typeface="Calibri"/>
                <a:cs typeface="Calibri"/>
              </a:rPr>
              <a:t>Keep a backup and submission receipt</a:t>
            </a:r>
          </a:p>
        </p:txBody>
      </p:sp>
      <p:sp>
        <p:nvSpPr>
          <p:cNvPr id="10" name="Rectangle 9">
            <a:extLst>
              <a:ext uri="{FF2B5EF4-FFF2-40B4-BE49-F238E27FC236}">
                <a16:creationId xmlns:a16="http://schemas.microsoft.com/office/drawing/2014/main" id="{843CB3CD-B341-4C95-BABD-A52FE3A0B0B9}"/>
              </a:ext>
            </a:extLst>
          </p:cNvPr>
          <p:cNvSpPr>
            <a:spLocks noGrp="1"/>
          </p:cNvSpPr>
          <p:nvPr/>
        </p:nvSpPr>
        <p:spPr>
          <a:xfrm>
            <a:off x="799750" y="4972050"/>
            <a:ext cx="10477500" cy="381000"/>
          </a:xfrm>
          <a:prstGeom prst="rect">
            <a:avLst/>
          </a:prstGeom>
          <a:noFill/>
          <a:ln w="0">
            <a:noFill/>
          </a:ln>
        </p:spPr>
        <p:txBody>
          <a:bodyPr anchor="ctr">
            <a:noAutofit/>
          </a:bodyPr>
          <a:lstStyle/>
          <a:p>
            <a:pPr algn="ctr">
              <a:lnSpc>
                <a:spcPct val="150000"/>
              </a:lnSpc>
              <a:buNone/>
              <a:defRPr b="1">
                <a:solidFill>
                  <a:srgbClr val="A33A3A"/>
                </a:solidFill>
                <a:latin typeface="Calibri"/>
                <a:ea typeface="Calibri"/>
                <a:cs typeface="Calibri"/>
              </a:defRPr>
            </a:pPr>
            <a:r>
              <a:rPr b="1" dirty="0">
                <a:solidFill>
                  <a:srgbClr val="A33A3A"/>
                </a:solidFill>
                <a:latin typeface="Calibri"/>
                <a:ea typeface="Calibri"/>
                <a:cs typeface="Calibri"/>
              </a:rPr>
              <a:t>Attend weekly supervision and maintain the project logbook throughout the year.</a:t>
            </a:r>
          </a:p>
        </p:txBody>
      </p:sp>
    </p:spTree>
    <p:extLst>
      <p:ext uri="{BB962C8B-B14F-4D97-AF65-F5344CB8AC3E}">
        <p14:creationId xmlns:p14="http://schemas.microsoft.com/office/powerpoint/2010/main" val="5396474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37926C1-61F1-452C-BAFA-06A23EB064F2}"/>
              </a:ext>
            </a:extLst>
          </p:cNvPr>
          <p:cNvSpPr>
            <a:spLocks noGrp="1"/>
          </p:cNvSpPr>
          <p:nvPr/>
        </p:nvSpPr>
        <p:spPr>
          <a:xfrm>
            <a:off x="0" y="0"/>
            <a:ext cx="12192000" cy="152400"/>
          </a:xfrm>
          <a:prstGeom prst="rect">
            <a:avLst/>
          </a:prstGeom>
          <a:solidFill>
            <a:srgbClr val="2C7A7B"/>
          </a:solidFill>
          <a:ln w="0">
            <a:noFill/>
          </a:ln>
        </p:spPr>
        <p:txBody>
          <a:bodyPr/>
          <a:lstStyle/>
          <a:p>
            <a:endParaRPr lang="en-GB"/>
          </a:p>
        </p:txBody>
      </p:sp>
      <p:sp>
        <p:nvSpPr>
          <p:cNvPr id="2" name="Rectangle 1">
            <a:extLst>
              <a:ext uri="{FF2B5EF4-FFF2-40B4-BE49-F238E27FC236}">
                <a16:creationId xmlns:a16="http://schemas.microsoft.com/office/drawing/2014/main" id="{9E84DEC0-07D8-489B-A03B-6BAAEC220242}"/>
              </a:ext>
            </a:extLst>
          </p:cNvPr>
          <p:cNvSpPr>
            <a:spLocks noGrp="1"/>
          </p:cNvSpPr>
          <p:nvPr/>
        </p:nvSpPr>
        <p:spPr>
          <a:xfrm>
            <a:off x="762000" y="2143125"/>
            <a:ext cx="10668000" cy="857250"/>
          </a:xfrm>
          <a:prstGeom prst="rect">
            <a:avLst/>
          </a:prstGeom>
          <a:noFill/>
          <a:ln w="0">
            <a:noFill/>
          </a:ln>
        </p:spPr>
        <p:txBody>
          <a:bodyPr anchor="ctr">
            <a:noAutofit/>
          </a:bodyPr>
          <a:lstStyle/>
          <a:p>
            <a:pPr algn="ctr">
              <a:lnSpc>
                <a:spcPct val="150000"/>
              </a:lnSpc>
              <a:buNone/>
              <a:defRPr b="1">
                <a:solidFill>
                  <a:srgbClr val="20252B"/>
                </a:solidFill>
                <a:latin typeface="Calibri"/>
                <a:ea typeface="Calibri"/>
                <a:cs typeface="Calibri"/>
              </a:defRPr>
            </a:pPr>
            <a:r>
              <a:rPr sz="2700" b="1" dirty="0">
                <a:solidFill>
                  <a:srgbClr val="20252B"/>
                </a:solidFill>
                <a:latin typeface="Calibri"/>
                <a:ea typeface="Calibri"/>
                <a:cs typeface="Calibri"/>
              </a:rPr>
              <a:t>Thank you</a:t>
            </a:r>
          </a:p>
        </p:txBody>
      </p:sp>
      <p:sp>
        <p:nvSpPr>
          <p:cNvPr id="3" name="Rectangle 2">
            <a:extLst>
              <a:ext uri="{FF2B5EF4-FFF2-40B4-BE49-F238E27FC236}">
                <a16:creationId xmlns:a16="http://schemas.microsoft.com/office/drawing/2014/main" id="{1266818C-5E2F-47EF-A391-5330197F6C6A}"/>
              </a:ext>
            </a:extLst>
          </p:cNvPr>
          <p:cNvSpPr>
            <a:spLocks noGrp="1"/>
          </p:cNvSpPr>
          <p:nvPr/>
        </p:nvSpPr>
        <p:spPr>
          <a:xfrm>
            <a:off x="762000" y="3190875"/>
            <a:ext cx="10668000" cy="476250"/>
          </a:xfrm>
          <a:prstGeom prst="rect">
            <a:avLst/>
          </a:prstGeom>
          <a:noFill/>
          <a:ln w="0">
            <a:noFill/>
          </a:ln>
        </p:spPr>
        <p:txBody>
          <a:bodyPr anchor="ctr">
            <a:noAutofit/>
          </a:bodyPr>
          <a:lstStyle/>
          <a:p>
            <a:pPr algn="ctr">
              <a:lnSpc>
                <a:spcPct val="150000"/>
              </a:lnSpc>
              <a:buNone/>
              <a:defRPr b="0">
                <a:solidFill>
                  <a:srgbClr val="0C4A6E"/>
                </a:solidFill>
                <a:latin typeface="Calibri"/>
                <a:ea typeface="Calibri"/>
                <a:cs typeface="Calibri"/>
              </a:defRPr>
            </a:pPr>
            <a:r>
              <a:rPr sz="2200" b="0" dirty="0">
                <a:solidFill>
                  <a:srgbClr val="0C4A6E"/>
                </a:solidFill>
                <a:latin typeface="Calibri"/>
                <a:ea typeface="Calibri"/>
                <a:cs typeface="Calibri"/>
              </a:rPr>
              <a:t>Questions and discussion</a:t>
            </a:r>
          </a:p>
        </p:txBody>
      </p:sp>
      <p:sp>
        <p:nvSpPr>
          <p:cNvPr id="4" name="Rectangle 3">
            <a:extLst>
              <a:ext uri="{FF2B5EF4-FFF2-40B4-BE49-F238E27FC236}">
                <a16:creationId xmlns:a16="http://schemas.microsoft.com/office/drawing/2014/main" id="{144E6530-E0C7-41D3-8948-75334B2AD83E}"/>
              </a:ext>
            </a:extLst>
          </p:cNvPr>
          <p:cNvSpPr>
            <a:spLocks noGrp="1"/>
          </p:cNvSpPr>
          <p:nvPr/>
        </p:nvSpPr>
        <p:spPr>
          <a:xfrm>
            <a:off x="3714750" y="4095750"/>
            <a:ext cx="4762500" cy="28575"/>
          </a:xfrm>
          <a:prstGeom prst="rect">
            <a:avLst/>
          </a:prstGeom>
          <a:solidFill>
            <a:srgbClr val="E8EEF2"/>
          </a:solidFill>
          <a:ln w="0">
            <a:noFill/>
          </a:ln>
        </p:spPr>
        <p:txBody>
          <a:bodyPr/>
          <a:lstStyle/>
          <a:p>
            <a:endParaRPr lang="en-GB"/>
          </a:p>
        </p:txBody>
      </p:sp>
      <p:sp>
        <p:nvSpPr>
          <p:cNvPr id="6" name="Rectangle 5">
            <a:extLst>
              <a:ext uri="{FF2B5EF4-FFF2-40B4-BE49-F238E27FC236}">
                <a16:creationId xmlns:a16="http://schemas.microsoft.com/office/drawing/2014/main" id="{D1CF924A-CE63-4BE2-A80E-FE28397F084F}"/>
              </a:ext>
            </a:extLst>
          </p:cNvPr>
          <p:cNvSpPr>
            <a:spLocks noGrp="1"/>
          </p:cNvSpPr>
          <p:nvPr/>
        </p:nvSpPr>
        <p:spPr>
          <a:xfrm>
            <a:off x="0" y="6109457"/>
            <a:ext cx="12192000" cy="247650"/>
          </a:xfrm>
          <a:prstGeom prst="rect">
            <a:avLst/>
          </a:prstGeom>
          <a:noFill/>
          <a:ln w="0">
            <a:noFill/>
          </a:ln>
        </p:spPr>
        <p:txBody>
          <a:bodyPr anchor="ctr">
            <a:noAutofit/>
          </a:bodyPr>
          <a:lstStyle/>
          <a:p>
            <a:pPr algn="ctr">
              <a:lnSpc>
                <a:spcPct val="150000"/>
              </a:lnSpc>
              <a:buNone/>
              <a:defRPr b="1">
                <a:solidFill>
                  <a:srgbClr val="FFFFFF"/>
                </a:solidFill>
                <a:latin typeface="Calibri"/>
                <a:ea typeface="Calibri"/>
                <a:cs typeface="Calibri"/>
              </a:defRPr>
            </a:pPr>
            <a:r>
              <a:rPr b="1" dirty="0">
                <a:solidFill>
                  <a:srgbClr val="FFFFFF"/>
                </a:solidFill>
                <a:latin typeface="Calibri"/>
                <a:ea typeface="Calibri"/>
                <a:cs typeface="Calibri"/>
              </a:rPr>
              <a:t>ACCA6020-Independent Project</a:t>
            </a:r>
          </a:p>
        </p:txBody>
      </p:sp>
      <p:sp>
        <p:nvSpPr>
          <p:cNvPr id="7" name="Rectangle 6">
            <a:extLst>
              <a:ext uri="{FF2B5EF4-FFF2-40B4-BE49-F238E27FC236}">
                <a16:creationId xmlns:a16="http://schemas.microsoft.com/office/drawing/2014/main" id="{D4094104-EDCC-425D-BE03-40E264B351B7}"/>
              </a:ext>
            </a:extLst>
          </p:cNvPr>
          <p:cNvSpPr>
            <a:spLocks noGrp="1"/>
          </p:cNvSpPr>
          <p:nvPr/>
        </p:nvSpPr>
        <p:spPr>
          <a:xfrm>
            <a:off x="11239500" y="266700"/>
            <a:ext cx="523875" cy="304800"/>
          </a:xfrm>
          <a:prstGeom prst="rect">
            <a:avLst/>
          </a:prstGeom>
          <a:noFill/>
          <a:ln w="0">
            <a:noFill/>
          </a:ln>
        </p:spPr>
        <p:txBody>
          <a:bodyPr anchor="ctr">
            <a:noAutofit/>
          </a:bodyPr>
          <a:lstStyle/>
          <a:p>
            <a:pPr algn="r">
              <a:lnSpc>
                <a:spcPct val="150000"/>
              </a:lnSpc>
              <a:buNone/>
              <a:defRPr b="0">
                <a:solidFill>
                  <a:srgbClr val="000000"/>
                </a:solidFill>
                <a:latin typeface="Calibri"/>
                <a:ea typeface="Calibri"/>
                <a:cs typeface="Calibri"/>
              </a:defRPr>
            </a:pPr>
            <a:r>
              <a:rPr b="0">
                <a:solidFill>
                  <a:srgbClr val="000000"/>
                </a:solidFill>
                <a:latin typeface="Calibri"/>
                <a:ea typeface="Calibri"/>
                <a:cs typeface="Calibri"/>
              </a:rPr>
              <a:t>32</a:t>
            </a:r>
          </a:p>
        </p:txBody>
      </p:sp>
    </p:spTree>
    <p:extLst>
      <p:ext uri="{BB962C8B-B14F-4D97-AF65-F5344CB8AC3E}">
        <p14:creationId xmlns:p14="http://schemas.microsoft.com/office/powerpoint/2010/main" val="253571620"/>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openxmlformats.org/package/2006/metadata/core-properties"/>
    <ds:schemaRef ds:uri="http://schemas.microsoft.com/office/2006/documentManagement/types"/>
    <ds:schemaRef ds:uri="http://purl.org/dc/elements/1.1/"/>
    <ds:schemaRef ds:uri="http://purl.org/dc/dcmitype/"/>
    <ds:schemaRef ds:uri="211f9404-bca0-4bcf-9c1d-965ccb6f8d2d"/>
    <ds:schemaRef ds:uri="http://purl.org/dc/terms/"/>
    <ds:schemaRef ds:uri="http://www.w3.org/XML/1998/namespace"/>
    <ds:schemaRef ds:uri="http://schemas.microsoft.com/office/infopath/2007/PartnerControls"/>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661</TotalTime>
  <Words>4012</Words>
  <Application>Microsoft Office PowerPoint</Application>
  <PresentationFormat>Widescreen</PresentationFormat>
  <Paragraphs>468</Paragraphs>
  <Slides>36</Slides>
  <Notes>35</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36</vt:i4>
      </vt:variant>
    </vt:vector>
  </HeadingPairs>
  <TitlesOfParts>
    <vt:vector size="43" baseType="lpstr">
      <vt:lpstr>Calibri </vt:lpstr>
      <vt:lpstr>Aptos</vt:lpstr>
      <vt:lpstr>Arial</vt:lpstr>
      <vt:lpstr>Calibri</vt:lpstr>
      <vt:lpstr>Calibri Light</vt:lpstr>
      <vt:lpstr>UWTSD Text 2</vt:lpstr>
      <vt:lpstr>UWTSD Logo Variations place image in Background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22</cp:revision>
  <dcterms:created xsi:type="dcterms:W3CDTF">2021-03-09T15:35:42Z</dcterms:created>
  <dcterms:modified xsi:type="dcterms:W3CDTF">2026-09-18T11:43:32Z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