
<file path=[Content_Types].xml><?xml version="1.0" encoding="utf-8"?>
<Types xmlns="http://schemas.openxmlformats.org/package/2006/content-types">
  <Default Extension="xml" ContentType="application/xml"/>
  <Default Extension="png" ContentType="image/pn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
  </p:handoutMasterIdLst>
  <p:sldIdLst>
    <p:sldId id="256" r:id="rId2"/>
  </p:sldIdLst>
  <p:sldSz cx="30275213" cy="21383625"/>
  <p:notesSz cx="9271000" cy="7010400"/>
  <p:defaultTextStyle>
    <a:defPPr>
      <a:defRPr lang="en-US"/>
    </a:defPPr>
    <a:lvl1pPr marL="0" algn="l" defTabSz="2950367" rtl="0" eaLnBrk="1" latinLnBrk="0" hangingPunct="1">
      <a:defRPr sz="5995" kern="1200">
        <a:solidFill>
          <a:schemeClr val="tx1"/>
        </a:solidFill>
        <a:latin typeface="+mn-lt"/>
        <a:ea typeface="+mn-ea"/>
        <a:cs typeface="+mn-cs"/>
      </a:defRPr>
    </a:lvl1pPr>
    <a:lvl2pPr marL="1475183" algn="l" defTabSz="2950367" rtl="0" eaLnBrk="1" latinLnBrk="0" hangingPunct="1">
      <a:defRPr sz="5995" kern="1200">
        <a:solidFill>
          <a:schemeClr val="tx1"/>
        </a:solidFill>
        <a:latin typeface="+mn-lt"/>
        <a:ea typeface="+mn-ea"/>
        <a:cs typeface="+mn-cs"/>
      </a:defRPr>
    </a:lvl2pPr>
    <a:lvl3pPr marL="2950367" algn="l" defTabSz="2950367" rtl="0" eaLnBrk="1" latinLnBrk="0" hangingPunct="1">
      <a:defRPr sz="5995" kern="1200">
        <a:solidFill>
          <a:schemeClr val="tx1"/>
        </a:solidFill>
        <a:latin typeface="+mn-lt"/>
        <a:ea typeface="+mn-ea"/>
        <a:cs typeface="+mn-cs"/>
      </a:defRPr>
    </a:lvl3pPr>
    <a:lvl4pPr marL="4425552" algn="l" defTabSz="2950367" rtl="0" eaLnBrk="1" latinLnBrk="0" hangingPunct="1">
      <a:defRPr sz="5995" kern="1200">
        <a:solidFill>
          <a:schemeClr val="tx1"/>
        </a:solidFill>
        <a:latin typeface="+mn-lt"/>
        <a:ea typeface="+mn-ea"/>
        <a:cs typeface="+mn-cs"/>
      </a:defRPr>
    </a:lvl4pPr>
    <a:lvl5pPr marL="5900736" algn="l" defTabSz="2950367" rtl="0" eaLnBrk="1" latinLnBrk="0" hangingPunct="1">
      <a:defRPr sz="5995" kern="1200">
        <a:solidFill>
          <a:schemeClr val="tx1"/>
        </a:solidFill>
        <a:latin typeface="+mn-lt"/>
        <a:ea typeface="+mn-ea"/>
        <a:cs typeface="+mn-cs"/>
      </a:defRPr>
    </a:lvl5pPr>
    <a:lvl6pPr marL="7375919" algn="l" defTabSz="2950367" rtl="0" eaLnBrk="1" latinLnBrk="0" hangingPunct="1">
      <a:defRPr sz="5995" kern="1200">
        <a:solidFill>
          <a:schemeClr val="tx1"/>
        </a:solidFill>
        <a:latin typeface="+mn-lt"/>
        <a:ea typeface="+mn-ea"/>
        <a:cs typeface="+mn-cs"/>
      </a:defRPr>
    </a:lvl6pPr>
    <a:lvl7pPr marL="8851103" algn="l" defTabSz="2950367" rtl="0" eaLnBrk="1" latinLnBrk="0" hangingPunct="1">
      <a:defRPr sz="5995" kern="1200">
        <a:solidFill>
          <a:schemeClr val="tx1"/>
        </a:solidFill>
        <a:latin typeface="+mn-lt"/>
        <a:ea typeface="+mn-ea"/>
        <a:cs typeface="+mn-cs"/>
      </a:defRPr>
    </a:lvl7pPr>
    <a:lvl8pPr marL="10326286" algn="l" defTabSz="2950367" rtl="0" eaLnBrk="1" latinLnBrk="0" hangingPunct="1">
      <a:defRPr sz="5995" kern="1200">
        <a:solidFill>
          <a:schemeClr val="tx1"/>
        </a:solidFill>
        <a:latin typeface="+mn-lt"/>
        <a:ea typeface="+mn-ea"/>
        <a:cs typeface="+mn-cs"/>
      </a:defRPr>
    </a:lvl8pPr>
    <a:lvl9pPr marL="11801474" algn="l" defTabSz="2950367" rtl="0" eaLnBrk="1" latinLnBrk="0" hangingPunct="1">
      <a:defRPr sz="599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5" userDrawn="1">
          <p15:clr>
            <a:srgbClr val="A4A3A4"/>
          </p15:clr>
        </p15:guide>
        <p15:guide id="2" pos="95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E46C0A"/>
    <a:srgbClr val="709272"/>
    <a:srgbClr val="3B6492"/>
    <a:srgbClr val="B8E5E4"/>
    <a:srgbClr val="AEE5E3"/>
    <a:srgbClr val="A5E5DE"/>
    <a:srgbClr val="10253F"/>
    <a:srgbClr val="215968"/>
    <a:srgbClr val="403152"/>
    <a:srgbClr val="1E1C1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0654" autoAdjust="0"/>
  </p:normalViewPr>
  <p:slideViewPr>
    <p:cSldViewPr>
      <p:cViewPr>
        <p:scale>
          <a:sx n="36" d="100"/>
          <a:sy n="36" d="100"/>
        </p:scale>
        <p:origin x="1128" y="288"/>
      </p:cViewPr>
      <p:guideLst>
        <p:guide orient="horz" pos="6735"/>
        <p:guide pos="953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handoutMaster" Target="handoutMasters/handoutMaster1.xml"/><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heme" Target="theme/theme1.xml"/><Relationship Id="rId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17433" cy="350520"/>
          </a:xfrm>
          <a:prstGeom prst="rect">
            <a:avLst/>
          </a:prstGeom>
        </p:spPr>
        <p:txBody>
          <a:bodyPr vert="horz" lIns="93031" tIns="46516" rIns="93031" bIns="46516" rtlCol="0"/>
          <a:lstStyle>
            <a:lvl1pPr algn="l">
              <a:defRPr sz="1200"/>
            </a:lvl1pPr>
          </a:lstStyle>
          <a:p>
            <a:endParaRPr lang="en-US"/>
          </a:p>
        </p:txBody>
      </p:sp>
      <p:sp>
        <p:nvSpPr>
          <p:cNvPr id="3" name="Date Placeholder 2"/>
          <p:cNvSpPr>
            <a:spLocks noGrp="1"/>
          </p:cNvSpPr>
          <p:nvPr>
            <p:ph type="dt" sz="quarter" idx="1"/>
          </p:nvPr>
        </p:nvSpPr>
        <p:spPr>
          <a:xfrm>
            <a:off x="5251421" y="0"/>
            <a:ext cx="4017433" cy="350520"/>
          </a:xfrm>
          <a:prstGeom prst="rect">
            <a:avLst/>
          </a:prstGeom>
        </p:spPr>
        <p:txBody>
          <a:bodyPr vert="horz" lIns="93031" tIns="46516" rIns="93031" bIns="46516" rtlCol="0"/>
          <a:lstStyle>
            <a:lvl1pPr algn="r">
              <a:defRPr sz="1200"/>
            </a:lvl1pPr>
          </a:lstStyle>
          <a:p>
            <a:fld id="{9281E4DE-EB0E-4FB2-BE29-FC865D9A50FC}" type="datetimeFigureOut">
              <a:rPr lang="en-US" smtClean="0"/>
              <a:t>5/8/17</a:t>
            </a:fld>
            <a:endParaRPr lang="en-US"/>
          </a:p>
        </p:txBody>
      </p:sp>
      <p:sp>
        <p:nvSpPr>
          <p:cNvPr id="4" name="Footer Placeholder 3"/>
          <p:cNvSpPr>
            <a:spLocks noGrp="1"/>
          </p:cNvSpPr>
          <p:nvPr>
            <p:ph type="ftr" sz="quarter" idx="2"/>
          </p:nvPr>
        </p:nvSpPr>
        <p:spPr>
          <a:xfrm>
            <a:off x="0" y="6658664"/>
            <a:ext cx="4017433" cy="350520"/>
          </a:xfrm>
          <a:prstGeom prst="rect">
            <a:avLst/>
          </a:prstGeom>
        </p:spPr>
        <p:txBody>
          <a:bodyPr vert="horz" lIns="93031" tIns="46516" rIns="93031" bIns="46516" rtlCol="0" anchor="b"/>
          <a:lstStyle>
            <a:lvl1pPr algn="l">
              <a:defRPr sz="1200"/>
            </a:lvl1pPr>
          </a:lstStyle>
          <a:p>
            <a:endParaRPr lang="en-US"/>
          </a:p>
        </p:txBody>
      </p:sp>
      <p:sp>
        <p:nvSpPr>
          <p:cNvPr id="5" name="Slide Number Placeholder 4"/>
          <p:cNvSpPr>
            <a:spLocks noGrp="1"/>
          </p:cNvSpPr>
          <p:nvPr>
            <p:ph type="sldNum" sz="quarter" idx="3"/>
          </p:nvPr>
        </p:nvSpPr>
        <p:spPr>
          <a:xfrm>
            <a:off x="5251421" y="6658664"/>
            <a:ext cx="4017433" cy="350520"/>
          </a:xfrm>
          <a:prstGeom prst="rect">
            <a:avLst/>
          </a:prstGeom>
        </p:spPr>
        <p:txBody>
          <a:bodyPr vert="horz" lIns="93031" tIns="46516" rIns="93031" bIns="46516" rtlCol="0" anchor="b"/>
          <a:lstStyle>
            <a:lvl1pPr algn="r">
              <a:defRPr sz="1200"/>
            </a:lvl1pPr>
          </a:lstStyle>
          <a:p>
            <a:fld id="{DE247C12-2C6F-4F8F-A764-8CB2FE9A43B8}" type="slidenum">
              <a:rPr lang="en-US" smtClean="0"/>
              <a:t>‹#›</a:t>
            </a:fld>
            <a:endParaRPr lang="en-US"/>
          </a:p>
        </p:txBody>
      </p:sp>
    </p:spTree>
    <p:extLst>
      <p:ext uri="{BB962C8B-B14F-4D97-AF65-F5344CB8AC3E}">
        <p14:creationId xmlns:p14="http://schemas.microsoft.com/office/powerpoint/2010/main" val="84679124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718334" y="371244"/>
            <a:ext cx="22099037" cy="1856219"/>
          </a:xfrm>
        </p:spPr>
        <p:txBody>
          <a:bodyPr/>
          <a:lstStyle>
            <a:lvl1pPr marL="0" indent="0">
              <a:buNone/>
              <a:defRPr sz="8686"/>
            </a:lvl1pPr>
          </a:lstStyle>
          <a:p>
            <a:pPr algn="ctr"/>
            <a:r>
              <a:rPr lang="en-US" sz="4454" b="1" i="1" dirty="0" smtClean="0">
                <a:solidFill>
                  <a:schemeClr val="bg1"/>
                </a:solidFill>
                <a:effectLst>
                  <a:outerShdw blurRad="38100" dist="38100" dir="2700000" algn="tl">
                    <a:srgbClr val="000000">
                      <a:alpha val="43137"/>
                    </a:srgbClr>
                  </a:outerShdw>
                </a:effectLst>
                <a:cs typeface="Arial" pitchFamily="34" charset="0"/>
              </a:rPr>
              <a:t>This is a Scientific Poster Template created by </a:t>
            </a:r>
            <a:r>
              <a:rPr lang="en-US" sz="4454" b="1" i="1" dirty="0" err="1" smtClean="0">
                <a:solidFill>
                  <a:schemeClr val="bg1"/>
                </a:solidFill>
                <a:effectLst>
                  <a:outerShdw blurRad="38100" dist="38100" dir="2700000" algn="tl">
                    <a:srgbClr val="000000">
                      <a:alpha val="43137"/>
                    </a:srgbClr>
                  </a:outerShdw>
                </a:effectLst>
                <a:cs typeface="Arial" pitchFamily="34" charset="0"/>
              </a:rPr>
              <a:t>Graphicsland</a:t>
            </a:r>
            <a:r>
              <a:rPr lang="en-US" sz="4454" b="1" i="1" dirty="0" smtClean="0">
                <a:solidFill>
                  <a:schemeClr val="bg1"/>
                </a:solidFill>
                <a:effectLst>
                  <a:outerShdw blurRad="38100" dist="38100" dir="2700000" algn="tl">
                    <a:srgbClr val="000000">
                      <a:alpha val="43137"/>
                    </a:srgbClr>
                  </a:outerShdw>
                </a:effectLst>
                <a:cs typeface="Arial" pitchFamily="34" charset="0"/>
              </a:rPr>
              <a:t> &amp; MakeSigns.com </a:t>
            </a:r>
            <a:br>
              <a:rPr lang="en-US" sz="4454" b="1" i="1" dirty="0" smtClean="0">
                <a:solidFill>
                  <a:schemeClr val="bg1"/>
                </a:solidFill>
                <a:effectLst>
                  <a:outerShdw blurRad="38100" dist="38100" dir="2700000" algn="tl">
                    <a:srgbClr val="000000">
                      <a:alpha val="43137"/>
                    </a:srgbClr>
                  </a:outerShdw>
                </a:effectLst>
                <a:cs typeface="Arial" pitchFamily="34" charset="0"/>
              </a:rPr>
            </a:br>
            <a:r>
              <a:rPr lang="en-US" sz="4454" b="1" i="1" dirty="0" smtClean="0">
                <a:solidFill>
                  <a:schemeClr val="bg1"/>
                </a:solidFill>
                <a:effectLst>
                  <a:outerShdw blurRad="38100" dist="38100" dir="2700000" algn="tl">
                    <a:srgbClr val="000000">
                      <a:alpha val="43137"/>
                    </a:srgbClr>
                  </a:outerShdw>
                </a:effectLst>
                <a:cs typeface="Arial" pitchFamily="34" charset="0"/>
              </a:rPr>
              <a:t>Your poster title would go on these lines</a:t>
            </a:r>
            <a:endParaRPr lang="en-US" sz="4454" b="1" i="1" dirty="0">
              <a:solidFill>
                <a:schemeClr val="bg1"/>
              </a:solidFill>
              <a:effectLst>
                <a:outerShdw blurRad="38100" dist="38100" dir="2700000" algn="tl">
                  <a:srgbClr val="000000">
                    <a:alpha val="43137"/>
                  </a:srgbClr>
                </a:outerShdw>
              </a:effectLst>
              <a:cs typeface="Arial" pitchFamily="34" charset="0"/>
            </a:endParaRPr>
          </a:p>
        </p:txBody>
      </p:sp>
      <p:sp>
        <p:nvSpPr>
          <p:cNvPr id="12" name="Text Placeholder 11"/>
          <p:cNvSpPr>
            <a:spLocks noGrp="1"/>
          </p:cNvSpPr>
          <p:nvPr>
            <p:ph type="body" sz="quarter" idx="11" hasCustomPrompt="1"/>
          </p:nvPr>
        </p:nvSpPr>
        <p:spPr>
          <a:xfrm>
            <a:off x="718334" y="2524458"/>
            <a:ext cx="22099037" cy="1187979"/>
          </a:xfrm>
        </p:spPr>
        <p:txBody>
          <a:bodyPr/>
          <a:lstStyle>
            <a:lvl1pPr marL="0" indent="0">
              <a:buNone/>
              <a:defRPr sz="8686"/>
            </a:lvl1pPr>
          </a:lstStyle>
          <a:p>
            <a:pPr algn="ctr"/>
            <a:r>
              <a:rPr lang="en-US" sz="3118" dirty="0" smtClean="0">
                <a:solidFill>
                  <a:schemeClr val="bg1"/>
                </a:solidFill>
                <a:cs typeface="Arial" pitchFamily="34" charset="0"/>
              </a:rPr>
              <a:t>Author Name, RN</a:t>
            </a:r>
            <a:r>
              <a:rPr lang="en-US" sz="3118" baseline="30000" dirty="0" smtClean="0">
                <a:solidFill>
                  <a:schemeClr val="bg1"/>
                </a:solidFill>
                <a:cs typeface="Arial" pitchFamily="34" charset="0"/>
              </a:rPr>
              <a:t>1</a:t>
            </a:r>
            <a:r>
              <a:rPr lang="en-US" sz="3118" dirty="0" smtClean="0">
                <a:solidFill>
                  <a:schemeClr val="bg1"/>
                </a:solidFill>
                <a:cs typeface="Arial" pitchFamily="34" charset="0"/>
              </a:rPr>
              <a:t>; Author Name, Ph.D</a:t>
            </a:r>
            <a:r>
              <a:rPr lang="en-US" sz="3118" baseline="30000" dirty="0" smtClean="0">
                <a:solidFill>
                  <a:schemeClr val="bg1"/>
                </a:solidFill>
                <a:cs typeface="Arial" pitchFamily="34" charset="0"/>
              </a:rPr>
              <a:t>2</a:t>
            </a:r>
            <a:r>
              <a:rPr lang="en-US" sz="3118" dirty="0" smtClean="0">
                <a:solidFill>
                  <a:schemeClr val="bg1"/>
                </a:solidFill>
                <a:cs typeface="Arial" pitchFamily="34" charset="0"/>
              </a:rPr>
              <a:t>, Author Name, RN</a:t>
            </a:r>
            <a:r>
              <a:rPr lang="en-US" sz="3118" baseline="30000" dirty="0" smtClean="0">
                <a:solidFill>
                  <a:schemeClr val="bg1"/>
                </a:solidFill>
                <a:cs typeface="Arial" pitchFamily="34" charset="0"/>
              </a:rPr>
              <a:t>2,3</a:t>
            </a:r>
            <a:r>
              <a:rPr lang="en-US" sz="3118" dirty="0" smtClean="0">
                <a:solidFill>
                  <a:schemeClr val="bg1"/>
                </a:solidFill>
                <a:cs typeface="Arial" pitchFamily="34" charset="0"/>
              </a:rPr>
              <a:t>; Author Name, Ph.D</a:t>
            </a:r>
            <a:r>
              <a:rPr lang="en-US" sz="3118" baseline="30000" dirty="0" smtClean="0">
                <a:solidFill>
                  <a:schemeClr val="bg1"/>
                </a:solidFill>
                <a:cs typeface="Arial" pitchFamily="34" charset="0"/>
              </a:rPr>
              <a:t>1,4</a:t>
            </a:r>
            <a:r>
              <a:rPr lang="en-US" sz="3118" dirty="0" smtClean="0">
                <a:solidFill>
                  <a:schemeClr val="bg1"/>
                </a:solidFill>
                <a:cs typeface="Arial" pitchFamily="34" charset="0"/>
              </a:rPr>
              <a:t> </a:t>
            </a:r>
            <a:br>
              <a:rPr lang="en-US" sz="3118" dirty="0" smtClean="0">
                <a:solidFill>
                  <a:schemeClr val="bg1"/>
                </a:solidFill>
                <a:cs typeface="Arial" pitchFamily="34" charset="0"/>
              </a:rPr>
            </a:br>
            <a:r>
              <a:rPr lang="en-US" sz="3118" baseline="30000" dirty="0" smtClean="0">
                <a:solidFill>
                  <a:schemeClr val="bg1"/>
                </a:solidFill>
                <a:cs typeface="Arial" pitchFamily="34" charset="0"/>
              </a:rPr>
              <a:t>1</a:t>
            </a:r>
            <a:r>
              <a:rPr lang="en-US" sz="3118" dirty="0" smtClean="0">
                <a:solidFill>
                  <a:schemeClr val="bg1"/>
                </a:solidFill>
                <a:cs typeface="Arial" pitchFamily="34" charset="0"/>
              </a:rPr>
              <a:t>Name of University, City, State; </a:t>
            </a:r>
            <a:r>
              <a:rPr lang="en-US" sz="3118" baseline="30000" dirty="0" smtClean="0">
                <a:solidFill>
                  <a:schemeClr val="bg1"/>
                </a:solidFill>
                <a:cs typeface="Arial" pitchFamily="34" charset="0"/>
              </a:rPr>
              <a:t>2</a:t>
            </a:r>
            <a:r>
              <a:rPr lang="en-US" sz="3118" dirty="0" smtClean="0">
                <a:solidFill>
                  <a:schemeClr val="bg1"/>
                </a:solidFill>
                <a:cs typeface="Arial" pitchFamily="34" charset="0"/>
              </a:rPr>
              <a:t>Name of University, City, State; </a:t>
            </a:r>
            <a:r>
              <a:rPr lang="en-US" sz="3118" baseline="30000" dirty="0" smtClean="0">
                <a:solidFill>
                  <a:schemeClr val="bg1"/>
                </a:solidFill>
                <a:cs typeface="Arial" pitchFamily="34" charset="0"/>
              </a:rPr>
              <a:t>3</a:t>
            </a:r>
            <a:r>
              <a:rPr lang="en-US" sz="3118" dirty="0" smtClean="0">
                <a:solidFill>
                  <a:schemeClr val="bg1"/>
                </a:solidFill>
                <a:cs typeface="Arial" pitchFamily="34" charset="0"/>
              </a:rPr>
              <a:t>Name of University, City, State; </a:t>
            </a:r>
            <a:r>
              <a:rPr lang="en-US" sz="3118" baseline="30000" dirty="0" smtClean="0">
                <a:solidFill>
                  <a:schemeClr val="bg1"/>
                </a:solidFill>
                <a:cs typeface="Arial" pitchFamily="34" charset="0"/>
              </a:rPr>
              <a:t>4</a:t>
            </a:r>
            <a:r>
              <a:rPr lang="en-US" sz="3118" dirty="0" smtClean="0">
                <a:solidFill>
                  <a:schemeClr val="bg1"/>
                </a:solidFill>
                <a:cs typeface="Arial" pitchFamily="34" charset="0"/>
              </a:rPr>
              <a:t>Name of University, City, State; </a:t>
            </a:r>
            <a:endParaRPr lang="en-US" sz="3118" dirty="0">
              <a:solidFill>
                <a:schemeClr val="bg1"/>
              </a:solidFill>
              <a:cs typeface="Arial" pitchFamily="34" charset="0"/>
            </a:endParaRPr>
          </a:p>
        </p:txBody>
      </p:sp>
    </p:spTree>
    <p:extLst>
      <p:ext uri="{BB962C8B-B14F-4D97-AF65-F5344CB8AC3E}">
        <p14:creationId xmlns:p14="http://schemas.microsoft.com/office/powerpoint/2010/main" val="80420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E1F909-3568-40F5-8205-05484158C88C}" type="datetimeFigureOut">
              <a:rPr lang="en-US" smtClean="0"/>
              <a:t>5/8/17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394413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533" y="13740963"/>
            <a:ext cx="25733931" cy="4247028"/>
          </a:xfrm>
        </p:spPr>
        <p:txBody>
          <a:bodyPr anchor="t"/>
          <a:lstStyle>
            <a:lvl1pPr algn="l">
              <a:defRPr sz="12472" b="1" cap="all"/>
            </a:lvl1pPr>
          </a:lstStyle>
          <a:p>
            <a:r>
              <a:rPr lang="en-US" smtClean="0"/>
              <a:t>Click to edit Master title style</a:t>
            </a:r>
            <a:endParaRPr lang="en-US"/>
          </a:p>
        </p:txBody>
      </p:sp>
      <p:sp>
        <p:nvSpPr>
          <p:cNvPr id="3" name="Text Placeholder 2"/>
          <p:cNvSpPr>
            <a:spLocks noGrp="1"/>
          </p:cNvSpPr>
          <p:nvPr>
            <p:ph type="body" idx="1"/>
          </p:nvPr>
        </p:nvSpPr>
        <p:spPr>
          <a:xfrm>
            <a:off x="2391533" y="9063297"/>
            <a:ext cx="25733931" cy="4677667"/>
          </a:xfrm>
        </p:spPr>
        <p:txBody>
          <a:bodyPr anchor="b"/>
          <a:lstStyle>
            <a:lvl1pPr marL="0" indent="0">
              <a:buNone/>
              <a:defRPr sz="6459">
                <a:solidFill>
                  <a:schemeClr val="tx1">
                    <a:tint val="75000"/>
                  </a:schemeClr>
                </a:solidFill>
              </a:defRPr>
            </a:lvl1pPr>
            <a:lvl2pPr marL="1424836" indent="0">
              <a:buNone/>
              <a:defRPr sz="5791">
                <a:solidFill>
                  <a:schemeClr val="tx1">
                    <a:tint val="75000"/>
                  </a:schemeClr>
                </a:solidFill>
              </a:defRPr>
            </a:lvl2pPr>
            <a:lvl3pPr marL="2849671" indent="0">
              <a:buNone/>
              <a:defRPr sz="5123">
                <a:solidFill>
                  <a:schemeClr val="tx1">
                    <a:tint val="75000"/>
                  </a:schemeClr>
                </a:solidFill>
              </a:defRPr>
            </a:lvl3pPr>
            <a:lvl4pPr marL="4274509" indent="0">
              <a:buNone/>
              <a:defRPr sz="4454">
                <a:solidFill>
                  <a:schemeClr val="tx1">
                    <a:tint val="75000"/>
                  </a:schemeClr>
                </a:solidFill>
              </a:defRPr>
            </a:lvl4pPr>
            <a:lvl5pPr marL="5699345" indent="0">
              <a:buNone/>
              <a:defRPr sz="4454">
                <a:solidFill>
                  <a:schemeClr val="tx1">
                    <a:tint val="75000"/>
                  </a:schemeClr>
                </a:solidFill>
              </a:defRPr>
            </a:lvl5pPr>
            <a:lvl6pPr marL="7124180" indent="0">
              <a:buNone/>
              <a:defRPr sz="4454">
                <a:solidFill>
                  <a:schemeClr val="tx1">
                    <a:tint val="75000"/>
                  </a:schemeClr>
                </a:solidFill>
              </a:defRPr>
            </a:lvl6pPr>
            <a:lvl7pPr marL="8549016" indent="0">
              <a:buNone/>
              <a:defRPr sz="4454">
                <a:solidFill>
                  <a:schemeClr val="tx1">
                    <a:tint val="75000"/>
                  </a:schemeClr>
                </a:solidFill>
              </a:defRPr>
            </a:lvl7pPr>
            <a:lvl8pPr marL="9973851" indent="0">
              <a:buNone/>
              <a:defRPr sz="4454">
                <a:solidFill>
                  <a:schemeClr val="tx1">
                    <a:tint val="75000"/>
                  </a:schemeClr>
                </a:solidFill>
              </a:defRPr>
            </a:lvl8pPr>
            <a:lvl9pPr marL="11398692" indent="0">
              <a:buNone/>
              <a:defRPr sz="4454">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E1F909-3568-40F5-8205-05484158C88C}" type="datetimeFigureOut">
              <a:rPr lang="en-US" smtClean="0"/>
              <a:t>5/8/17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752968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450592" y="15968425"/>
            <a:ext cx="48792499" cy="45158059"/>
          </a:xfrm>
        </p:spPr>
        <p:txBody>
          <a:bodyPr/>
          <a:lstStyle>
            <a:lvl1pPr>
              <a:defRPr sz="8686"/>
            </a:lvl1pPr>
            <a:lvl2pPr>
              <a:defRPr sz="7350"/>
            </a:lvl2pPr>
            <a:lvl3pPr>
              <a:defRPr sz="6459"/>
            </a:lvl3pPr>
            <a:lvl4pPr>
              <a:defRPr sz="5791"/>
            </a:lvl4pPr>
            <a:lvl5pPr>
              <a:defRPr sz="5791"/>
            </a:lvl5pPr>
            <a:lvl6pPr>
              <a:defRPr sz="5791"/>
            </a:lvl6pPr>
            <a:lvl7pPr>
              <a:defRPr sz="5791"/>
            </a:lvl7pPr>
            <a:lvl8pPr>
              <a:defRPr sz="5791"/>
            </a:lvl8pPr>
            <a:lvl9pPr>
              <a:defRPr sz="579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4747681" y="15968425"/>
            <a:ext cx="48792502" cy="45158059"/>
          </a:xfrm>
        </p:spPr>
        <p:txBody>
          <a:bodyPr/>
          <a:lstStyle>
            <a:lvl1pPr>
              <a:defRPr sz="8686"/>
            </a:lvl1pPr>
            <a:lvl2pPr>
              <a:defRPr sz="7350"/>
            </a:lvl2pPr>
            <a:lvl3pPr>
              <a:defRPr sz="6459"/>
            </a:lvl3pPr>
            <a:lvl4pPr>
              <a:defRPr sz="5791"/>
            </a:lvl4pPr>
            <a:lvl5pPr>
              <a:defRPr sz="5791"/>
            </a:lvl5pPr>
            <a:lvl6pPr>
              <a:defRPr sz="5791"/>
            </a:lvl6pPr>
            <a:lvl7pPr>
              <a:defRPr sz="5791"/>
            </a:lvl7pPr>
            <a:lvl8pPr>
              <a:defRPr sz="5791"/>
            </a:lvl8pPr>
            <a:lvl9pPr>
              <a:defRPr sz="579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8E1F909-3568-40F5-8205-05484158C88C}" type="datetimeFigureOut">
              <a:rPr lang="en-US" smtClean="0"/>
              <a:t>5/8/17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017245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761" y="856336"/>
            <a:ext cx="27247692" cy="3563938"/>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13766" y="4786570"/>
            <a:ext cx="13376810" cy="1994814"/>
          </a:xfrm>
        </p:spPr>
        <p:txBody>
          <a:bodyPr anchor="b"/>
          <a:lstStyle>
            <a:lvl1pPr marL="0" indent="0">
              <a:buNone/>
              <a:defRPr sz="7350" b="1"/>
            </a:lvl1pPr>
            <a:lvl2pPr marL="1424836" indent="0">
              <a:buNone/>
              <a:defRPr sz="6459" b="1"/>
            </a:lvl2pPr>
            <a:lvl3pPr marL="2849671" indent="0">
              <a:buNone/>
              <a:defRPr sz="5791" b="1"/>
            </a:lvl3pPr>
            <a:lvl4pPr marL="4274509" indent="0">
              <a:buNone/>
              <a:defRPr sz="5123" b="1"/>
            </a:lvl4pPr>
            <a:lvl5pPr marL="5699345" indent="0">
              <a:buNone/>
              <a:defRPr sz="5123" b="1"/>
            </a:lvl5pPr>
            <a:lvl6pPr marL="7124180" indent="0">
              <a:buNone/>
              <a:defRPr sz="5123" b="1"/>
            </a:lvl6pPr>
            <a:lvl7pPr marL="8549016" indent="0">
              <a:buNone/>
              <a:defRPr sz="5123" b="1"/>
            </a:lvl7pPr>
            <a:lvl8pPr marL="9973851" indent="0">
              <a:buNone/>
              <a:defRPr sz="5123" b="1"/>
            </a:lvl8pPr>
            <a:lvl9pPr marL="11398692" indent="0">
              <a:buNone/>
              <a:defRPr sz="5123" b="1"/>
            </a:lvl9pPr>
          </a:lstStyle>
          <a:p>
            <a:pPr lvl="0"/>
            <a:r>
              <a:rPr lang="en-US" smtClean="0"/>
              <a:t>Click to edit Master text styles</a:t>
            </a:r>
          </a:p>
        </p:txBody>
      </p:sp>
      <p:sp>
        <p:nvSpPr>
          <p:cNvPr id="4" name="Content Placeholder 3"/>
          <p:cNvSpPr>
            <a:spLocks noGrp="1"/>
          </p:cNvSpPr>
          <p:nvPr>
            <p:ph sz="half" idx="2"/>
          </p:nvPr>
        </p:nvSpPr>
        <p:spPr>
          <a:xfrm>
            <a:off x="1513766" y="6781382"/>
            <a:ext cx="13376810" cy="12320335"/>
          </a:xfrm>
        </p:spPr>
        <p:txBody>
          <a:bodyPr/>
          <a:lstStyle>
            <a:lvl1pPr>
              <a:defRPr sz="7350"/>
            </a:lvl1pPr>
            <a:lvl2pPr>
              <a:defRPr sz="6459"/>
            </a:lvl2pPr>
            <a:lvl3pPr>
              <a:defRPr sz="5791"/>
            </a:lvl3pPr>
            <a:lvl4pPr>
              <a:defRPr sz="5123"/>
            </a:lvl4pPr>
            <a:lvl5pPr>
              <a:defRPr sz="5123"/>
            </a:lvl5pPr>
            <a:lvl6pPr>
              <a:defRPr sz="5123"/>
            </a:lvl6pPr>
            <a:lvl7pPr>
              <a:defRPr sz="5123"/>
            </a:lvl7pPr>
            <a:lvl8pPr>
              <a:defRPr sz="5123"/>
            </a:lvl8pPr>
            <a:lvl9pPr>
              <a:defRPr sz="5123"/>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15379393" y="4786570"/>
            <a:ext cx="13382065" cy="1994814"/>
          </a:xfrm>
        </p:spPr>
        <p:txBody>
          <a:bodyPr anchor="b"/>
          <a:lstStyle>
            <a:lvl1pPr marL="0" indent="0">
              <a:buNone/>
              <a:defRPr sz="7350" b="1"/>
            </a:lvl1pPr>
            <a:lvl2pPr marL="1424836" indent="0">
              <a:buNone/>
              <a:defRPr sz="6459" b="1"/>
            </a:lvl2pPr>
            <a:lvl3pPr marL="2849671" indent="0">
              <a:buNone/>
              <a:defRPr sz="5791" b="1"/>
            </a:lvl3pPr>
            <a:lvl4pPr marL="4274509" indent="0">
              <a:buNone/>
              <a:defRPr sz="5123" b="1"/>
            </a:lvl4pPr>
            <a:lvl5pPr marL="5699345" indent="0">
              <a:buNone/>
              <a:defRPr sz="5123" b="1"/>
            </a:lvl5pPr>
            <a:lvl6pPr marL="7124180" indent="0">
              <a:buNone/>
              <a:defRPr sz="5123" b="1"/>
            </a:lvl6pPr>
            <a:lvl7pPr marL="8549016" indent="0">
              <a:buNone/>
              <a:defRPr sz="5123" b="1"/>
            </a:lvl7pPr>
            <a:lvl8pPr marL="9973851" indent="0">
              <a:buNone/>
              <a:defRPr sz="5123" b="1"/>
            </a:lvl8pPr>
            <a:lvl9pPr marL="11398692" indent="0">
              <a:buNone/>
              <a:defRPr sz="5123" b="1"/>
            </a:lvl9pPr>
          </a:lstStyle>
          <a:p>
            <a:pPr lvl="0"/>
            <a:r>
              <a:rPr lang="en-US" smtClean="0"/>
              <a:t>Click to edit Master text styles</a:t>
            </a:r>
          </a:p>
        </p:txBody>
      </p:sp>
      <p:sp>
        <p:nvSpPr>
          <p:cNvPr id="6" name="Content Placeholder 5"/>
          <p:cNvSpPr>
            <a:spLocks noGrp="1"/>
          </p:cNvSpPr>
          <p:nvPr>
            <p:ph sz="quarter" idx="4"/>
          </p:nvPr>
        </p:nvSpPr>
        <p:spPr>
          <a:xfrm>
            <a:off x="15379393" y="6781382"/>
            <a:ext cx="13382065" cy="12320335"/>
          </a:xfrm>
        </p:spPr>
        <p:txBody>
          <a:bodyPr/>
          <a:lstStyle>
            <a:lvl1pPr>
              <a:defRPr sz="7350"/>
            </a:lvl1pPr>
            <a:lvl2pPr>
              <a:defRPr sz="6459"/>
            </a:lvl2pPr>
            <a:lvl3pPr>
              <a:defRPr sz="5791"/>
            </a:lvl3pPr>
            <a:lvl4pPr>
              <a:defRPr sz="5123"/>
            </a:lvl4pPr>
            <a:lvl5pPr>
              <a:defRPr sz="5123"/>
            </a:lvl5pPr>
            <a:lvl6pPr>
              <a:defRPr sz="5123"/>
            </a:lvl6pPr>
            <a:lvl7pPr>
              <a:defRPr sz="5123"/>
            </a:lvl7pPr>
            <a:lvl8pPr>
              <a:defRPr sz="5123"/>
            </a:lvl8pPr>
            <a:lvl9pPr>
              <a:defRPr sz="5123"/>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8E1F909-3568-40F5-8205-05484158C88C}" type="datetimeFigureOut">
              <a:rPr lang="en-US" smtClean="0"/>
              <a:t>5/8/17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947019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8E1F909-3568-40F5-8205-05484158C88C}" type="datetimeFigureOut">
              <a:rPr lang="en-US" smtClean="0"/>
              <a:t>5/8/17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66342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E1F909-3568-40F5-8205-05484158C88C}" type="datetimeFigureOut">
              <a:rPr lang="en-US" smtClean="0"/>
              <a:t>5/8/17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860914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765" y="851388"/>
            <a:ext cx="9960336" cy="3623336"/>
          </a:xfrm>
        </p:spPr>
        <p:txBody>
          <a:bodyPr anchor="b"/>
          <a:lstStyle>
            <a:lvl1pPr algn="l">
              <a:defRPr sz="6459" b="1"/>
            </a:lvl1pPr>
          </a:lstStyle>
          <a:p>
            <a:r>
              <a:rPr lang="en-US" smtClean="0"/>
              <a:t>Click to edit Master title style</a:t>
            </a:r>
            <a:endParaRPr lang="en-US"/>
          </a:p>
        </p:txBody>
      </p:sp>
      <p:sp>
        <p:nvSpPr>
          <p:cNvPr id="3" name="Content Placeholder 2"/>
          <p:cNvSpPr>
            <a:spLocks noGrp="1"/>
          </p:cNvSpPr>
          <p:nvPr>
            <p:ph idx="1"/>
          </p:nvPr>
        </p:nvSpPr>
        <p:spPr>
          <a:xfrm>
            <a:off x="11836767" y="851387"/>
            <a:ext cx="16924685" cy="18250331"/>
          </a:xfrm>
        </p:spPr>
        <p:txBody>
          <a:bodyPr/>
          <a:lstStyle>
            <a:lvl1pPr>
              <a:defRPr sz="10022"/>
            </a:lvl1pPr>
            <a:lvl2pPr>
              <a:defRPr sz="8686"/>
            </a:lvl2pPr>
            <a:lvl3pPr>
              <a:defRPr sz="7350"/>
            </a:lvl3pPr>
            <a:lvl4pPr>
              <a:defRPr sz="6459"/>
            </a:lvl4pPr>
            <a:lvl5pPr>
              <a:defRPr sz="6459"/>
            </a:lvl5pPr>
            <a:lvl6pPr>
              <a:defRPr sz="6459"/>
            </a:lvl6pPr>
            <a:lvl7pPr>
              <a:defRPr sz="6459"/>
            </a:lvl7pPr>
            <a:lvl8pPr>
              <a:defRPr sz="6459"/>
            </a:lvl8pPr>
            <a:lvl9pPr>
              <a:defRPr sz="6459"/>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513765" y="4474726"/>
            <a:ext cx="9960336" cy="14626995"/>
          </a:xfrm>
        </p:spPr>
        <p:txBody>
          <a:bodyPr/>
          <a:lstStyle>
            <a:lvl1pPr marL="0" indent="0">
              <a:buNone/>
              <a:defRPr sz="4454"/>
            </a:lvl1pPr>
            <a:lvl2pPr marL="1424836" indent="0">
              <a:buNone/>
              <a:defRPr sz="3786"/>
            </a:lvl2pPr>
            <a:lvl3pPr marL="2849671" indent="0">
              <a:buNone/>
              <a:defRPr sz="3118"/>
            </a:lvl3pPr>
            <a:lvl4pPr marL="4274509" indent="0">
              <a:buNone/>
              <a:defRPr sz="2673"/>
            </a:lvl4pPr>
            <a:lvl5pPr marL="5699345" indent="0">
              <a:buNone/>
              <a:defRPr sz="2673"/>
            </a:lvl5pPr>
            <a:lvl6pPr marL="7124180" indent="0">
              <a:buNone/>
              <a:defRPr sz="2673"/>
            </a:lvl6pPr>
            <a:lvl7pPr marL="8549016" indent="0">
              <a:buNone/>
              <a:defRPr sz="2673"/>
            </a:lvl7pPr>
            <a:lvl8pPr marL="9973851" indent="0">
              <a:buNone/>
              <a:defRPr sz="2673"/>
            </a:lvl8pPr>
            <a:lvl9pPr marL="11398692" indent="0">
              <a:buNone/>
              <a:defRPr sz="267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E1F909-3568-40F5-8205-05484158C88C}" type="datetimeFigureOut">
              <a:rPr lang="en-US" smtClean="0"/>
              <a:t>5/8/17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833310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4153" y="14968538"/>
            <a:ext cx="18165128" cy="1767122"/>
          </a:xfrm>
        </p:spPr>
        <p:txBody>
          <a:bodyPr anchor="b"/>
          <a:lstStyle>
            <a:lvl1pPr algn="l">
              <a:defRPr sz="6459" b="1"/>
            </a:lvl1pPr>
          </a:lstStyle>
          <a:p>
            <a:r>
              <a:rPr lang="en-US" smtClean="0"/>
              <a:t>Click to edit Master title style</a:t>
            </a:r>
            <a:endParaRPr lang="en-US"/>
          </a:p>
        </p:txBody>
      </p:sp>
      <p:sp>
        <p:nvSpPr>
          <p:cNvPr id="3" name="Picture Placeholder 2"/>
          <p:cNvSpPr>
            <a:spLocks noGrp="1"/>
          </p:cNvSpPr>
          <p:nvPr>
            <p:ph type="pic" idx="1"/>
          </p:nvPr>
        </p:nvSpPr>
        <p:spPr>
          <a:xfrm>
            <a:off x="5934153" y="1910666"/>
            <a:ext cx="18165128" cy="12830175"/>
          </a:xfrm>
        </p:spPr>
        <p:txBody>
          <a:bodyPr/>
          <a:lstStyle>
            <a:lvl1pPr marL="0" indent="0">
              <a:buNone/>
              <a:defRPr sz="10022"/>
            </a:lvl1pPr>
            <a:lvl2pPr marL="1424836" indent="0">
              <a:buNone/>
              <a:defRPr sz="8686"/>
            </a:lvl2pPr>
            <a:lvl3pPr marL="2849671" indent="0">
              <a:buNone/>
              <a:defRPr sz="7350"/>
            </a:lvl3pPr>
            <a:lvl4pPr marL="4274509" indent="0">
              <a:buNone/>
              <a:defRPr sz="6459"/>
            </a:lvl4pPr>
            <a:lvl5pPr marL="5699345" indent="0">
              <a:buNone/>
              <a:defRPr sz="6459"/>
            </a:lvl5pPr>
            <a:lvl6pPr marL="7124180" indent="0">
              <a:buNone/>
              <a:defRPr sz="6459"/>
            </a:lvl6pPr>
            <a:lvl7pPr marL="8549016" indent="0">
              <a:buNone/>
              <a:defRPr sz="6459"/>
            </a:lvl7pPr>
            <a:lvl8pPr marL="9973851" indent="0">
              <a:buNone/>
              <a:defRPr sz="6459"/>
            </a:lvl8pPr>
            <a:lvl9pPr marL="11398692" indent="0">
              <a:buNone/>
              <a:defRPr sz="6459"/>
            </a:lvl9pPr>
          </a:lstStyle>
          <a:p>
            <a:endParaRPr lang="en-US"/>
          </a:p>
        </p:txBody>
      </p:sp>
      <p:sp>
        <p:nvSpPr>
          <p:cNvPr id="4" name="Text Placeholder 3"/>
          <p:cNvSpPr>
            <a:spLocks noGrp="1"/>
          </p:cNvSpPr>
          <p:nvPr>
            <p:ph type="body" sz="half" idx="2"/>
          </p:nvPr>
        </p:nvSpPr>
        <p:spPr>
          <a:xfrm>
            <a:off x="5934153" y="16735660"/>
            <a:ext cx="18165128" cy="2509603"/>
          </a:xfrm>
        </p:spPr>
        <p:txBody>
          <a:bodyPr/>
          <a:lstStyle>
            <a:lvl1pPr marL="0" indent="0">
              <a:buNone/>
              <a:defRPr sz="4454"/>
            </a:lvl1pPr>
            <a:lvl2pPr marL="1424836" indent="0">
              <a:buNone/>
              <a:defRPr sz="3786"/>
            </a:lvl2pPr>
            <a:lvl3pPr marL="2849671" indent="0">
              <a:buNone/>
              <a:defRPr sz="3118"/>
            </a:lvl3pPr>
            <a:lvl4pPr marL="4274509" indent="0">
              <a:buNone/>
              <a:defRPr sz="2673"/>
            </a:lvl4pPr>
            <a:lvl5pPr marL="5699345" indent="0">
              <a:buNone/>
              <a:defRPr sz="2673"/>
            </a:lvl5pPr>
            <a:lvl6pPr marL="7124180" indent="0">
              <a:buNone/>
              <a:defRPr sz="2673"/>
            </a:lvl6pPr>
            <a:lvl7pPr marL="8549016" indent="0">
              <a:buNone/>
              <a:defRPr sz="2673"/>
            </a:lvl7pPr>
            <a:lvl8pPr marL="9973851" indent="0">
              <a:buNone/>
              <a:defRPr sz="2673"/>
            </a:lvl8pPr>
            <a:lvl9pPr marL="11398692" indent="0">
              <a:buNone/>
              <a:defRPr sz="267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E1F909-3568-40F5-8205-05484158C88C}" type="datetimeFigureOut">
              <a:rPr lang="en-US" smtClean="0"/>
              <a:t>5/8/17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1806995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E1F909-3568-40F5-8205-05484158C88C}" type="datetimeFigureOut">
              <a:rPr lang="en-US" smtClean="0"/>
              <a:t>5/8/17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56646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020414" y="2742255"/>
            <a:ext cx="24519770" cy="58384229"/>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450595" y="2742255"/>
            <a:ext cx="73065231" cy="583842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E1F909-3568-40F5-8205-05484158C88C}" type="datetimeFigureOut">
              <a:rPr lang="en-US" smtClean="0"/>
              <a:t>5/8/17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63469537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761" y="856336"/>
            <a:ext cx="27247692" cy="3563938"/>
          </a:xfrm>
          <a:prstGeom prst="rect">
            <a:avLst/>
          </a:prstGeom>
        </p:spPr>
        <p:txBody>
          <a:bodyPr vert="horz" lIns="127949" tIns="63974" rIns="127949" bIns="63974"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1513761" y="4989517"/>
            <a:ext cx="27247692" cy="14112204"/>
          </a:xfrm>
          <a:prstGeom prst="rect">
            <a:avLst/>
          </a:prstGeom>
        </p:spPr>
        <p:txBody>
          <a:bodyPr vert="horz" lIns="127949" tIns="63974" rIns="127949" bIns="6397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13761" y="19819458"/>
            <a:ext cx="7064216" cy="1138480"/>
          </a:xfrm>
          <a:prstGeom prst="rect">
            <a:avLst/>
          </a:prstGeom>
        </p:spPr>
        <p:txBody>
          <a:bodyPr vert="horz" lIns="127949" tIns="63974" rIns="127949" bIns="63974" rtlCol="0" anchor="ctr"/>
          <a:lstStyle>
            <a:lvl1pPr algn="l">
              <a:defRPr sz="3786">
                <a:solidFill>
                  <a:schemeClr val="tx1">
                    <a:tint val="75000"/>
                  </a:schemeClr>
                </a:solidFill>
              </a:defRPr>
            </a:lvl1pPr>
          </a:lstStyle>
          <a:p>
            <a:fld id="{F8E1F909-3568-40F5-8205-05484158C88C}" type="datetimeFigureOut">
              <a:rPr lang="en-US" smtClean="0"/>
              <a:t>5/8/17</a:t>
            </a:fld>
            <a:endParaRPr lang="en-US"/>
          </a:p>
        </p:txBody>
      </p:sp>
      <p:sp>
        <p:nvSpPr>
          <p:cNvPr id="5" name="Footer Placeholder 4"/>
          <p:cNvSpPr>
            <a:spLocks noGrp="1"/>
          </p:cNvSpPr>
          <p:nvPr>
            <p:ph type="ftr" sz="quarter" idx="3"/>
          </p:nvPr>
        </p:nvSpPr>
        <p:spPr>
          <a:xfrm>
            <a:off x="10344031" y="19819458"/>
            <a:ext cx="9587151" cy="1138480"/>
          </a:xfrm>
          <a:prstGeom prst="rect">
            <a:avLst/>
          </a:prstGeom>
        </p:spPr>
        <p:txBody>
          <a:bodyPr vert="horz" lIns="127949" tIns="63974" rIns="127949" bIns="63974" rtlCol="0" anchor="ctr"/>
          <a:lstStyle>
            <a:lvl1pPr algn="ctr">
              <a:defRPr sz="378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697236" y="19819458"/>
            <a:ext cx="7064216" cy="1138480"/>
          </a:xfrm>
          <a:prstGeom prst="rect">
            <a:avLst/>
          </a:prstGeom>
        </p:spPr>
        <p:txBody>
          <a:bodyPr vert="horz" lIns="127949" tIns="63974" rIns="127949" bIns="63974" rtlCol="0" anchor="ctr"/>
          <a:lstStyle>
            <a:lvl1pPr algn="r">
              <a:defRPr sz="3786">
                <a:solidFill>
                  <a:schemeClr val="tx1">
                    <a:tint val="75000"/>
                  </a:schemeClr>
                </a:solidFill>
              </a:defRPr>
            </a:lvl1pPr>
          </a:lstStyle>
          <a:p>
            <a:fld id="{5A40D005-FB29-4DA1-AF6A-7002CDC49E30}" type="slidenum">
              <a:rPr lang="en-US" smtClean="0"/>
              <a:t>‹#›</a:t>
            </a:fld>
            <a:endParaRPr lang="en-US"/>
          </a:p>
        </p:txBody>
      </p:sp>
    </p:spTree>
    <p:extLst>
      <p:ext uri="{BB962C8B-B14F-4D97-AF65-F5344CB8AC3E}">
        <p14:creationId xmlns:p14="http://schemas.microsoft.com/office/powerpoint/2010/main" val="1521613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849671" rtl="0" eaLnBrk="1" latinLnBrk="0" hangingPunct="1">
        <a:spcBef>
          <a:spcPct val="0"/>
        </a:spcBef>
        <a:buNone/>
        <a:defRPr sz="13809" kern="1200">
          <a:solidFill>
            <a:schemeClr val="tx1"/>
          </a:solidFill>
          <a:latin typeface="+mj-lt"/>
          <a:ea typeface="+mj-ea"/>
          <a:cs typeface="+mj-cs"/>
        </a:defRPr>
      </a:lvl1pPr>
    </p:titleStyle>
    <p:bodyStyle>
      <a:lvl1pPr marL="1068626" indent="-1068626" algn="l" defTabSz="2849671" rtl="0" eaLnBrk="1" latinLnBrk="0" hangingPunct="1">
        <a:spcBef>
          <a:spcPct val="20000"/>
        </a:spcBef>
        <a:buFont typeface="Arial" pitchFamily="34" charset="0"/>
        <a:buChar char="•"/>
        <a:defRPr sz="10022" kern="1200">
          <a:solidFill>
            <a:schemeClr val="tx1"/>
          </a:solidFill>
          <a:latin typeface="+mn-lt"/>
          <a:ea typeface="+mn-ea"/>
          <a:cs typeface="+mn-cs"/>
        </a:defRPr>
      </a:lvl1pPr>
      <a:lvl2pPr marL="2315359" indent="-890524" algn="l" defTabSz="2849671" rtl="0" eaLnBrk="1" latinLnBrk="0" hangingPunct="1">
        <a:spcBef>
          <a:spcPct val="20000"/>
        </a:spcBef>
        <a:buFont typeface="Arial" pitchFamily="34" charset="0"/>
        <a:buChar char="–"/>
        <a:defRPr sz="8686" kern="1200">
          <a:solidFill>
            <a:schemeClr val="tx1"/>
          </a:solidFill>
          <a:latin typeface="+mn-lt"/>
          <a:ea typeface="+mn-ea"/>
          <a:cs typeface="+mn-cs"/>
        </a:defRPr>
      </a:lvl2pPr>
      <a:lvl3pPr marL="3562092" indent="-712419" algn="l" defTabSz="2849671" rtl="0" eaLnBrk="1" latinLnBrk="0" hangingPunct="1">
        <a:spcBef>
          <a:spcPct val="20000"/>
        </a:spcBef>
        <a:buFont typeface="Arial" pitchFamily="34" charset="0"/>
        <a:buChar char="•"/>
        <a:defRPr sz="7350" kern="1200">
          <a:solidFill>
            <a:schemeClr val="tx1"/>
          </a:solidFill>
          <a:latin typeface="+mn-lt"/>
          <a:ea typeface="+mn-ea"/>
          <a:cs typeface="+mn-cs"/>
        </a:defRPr>
      </a:lvl3pPr>
      <a:lvl4pPr marL="498692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4pPr>
      <a:lvl5pPr marL="6411764"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5pPr>
      <a:lvl6pPr marL="7836599"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6pPr>
      <a:lvl7pPr marL="9261435"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7pPr>
      <a:lvl8pPr marL="10686273"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8pPr>
      <a:lvl9pPr marL="1211110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9pPr>
    </p:bodyStyle>
    <p:otherStyle>
      <a:defPPr>
        <a:defRPr lang="en-US"/>
      </a:defPPr>
      <a:lvl1pPr marL="0" algn="l" defTabSz="2849671" rtl="0" eaLnBrk="1" latinLnBrk="0" hangingPunct="1">
        <a:defRPr sz="5791" kern="1200">
          <a:solidFill>
            <a:schemeClr val="tx1"/>
          </a:solidFill>
          <a:latin typeface="+mn-lt"/>
          <a:ea typeface="+mn-ea"/>
          <a:cs typeface="+mn-cs"/>
        </a:defRPr>
      </a:lvl1pPr>
      <a:lvl2pPr marL="1424836" algn="l" defTabSz="2849671" rtl="0" eaLnBrk="1" latinLnBrk="0" hangingPunct="1">
        <a:defRPr sz="5791" kern="1200">
          <a:solidFill>
            <a:schemeClr val="tx1"/>
          </a:solidFill>
          <a:latin typeface="+mn-lt"/>
          <a:ea typeface="+mn-ea"/>
          <a:cs typeface="+mn-cs"/>
        </a:defRPr>
      </a:lvl2pPr>
      <a:lvl3pPr marL="2849671" algn="l" defTabSz="2849671" rtl="0" eaLnBrk="1" latinLnBrk="0" hangingPunct="1">
        <a:defRPr sz="5791" kern="1200">
          <a:solidFill>
            <a:schemeClr val="tx1"/>
          </a:solidFill>
          <a:latin typeface="+mn-lt"/>
          <a:ea typeface="+mn-ea"/>
          <a:cs typeface="+mn-cs"/>
        </a:defRPr>
      </a:lvl3pPr>
      <a:lvl4pPr marL="4274509" algn="l" defTabSz="2849671" rtl="0" eaLnBrk="1" latinLnBrk="0" hangingPunct="1">
        <a:defRPr sz="5791" kern="1200">
          <a:solidFill>
            <a:schemeClr val="tx1"/>
          </a:solidFill>
          <a:latin typeface="+mn-lt"/>
          <a:ea typeface="+mn-ea"/>
          <a:cs typeface="+mn-cs"/>
        </a:defRPr>
      </a:lvl4pPr>
      <a:lvl5pPr marL="5699345" algn="l" defTabSz="2849671" rtl="0" eaLnBrk="1" latinLnBrk="0" hangingPunct="1">
        <a:defRPr sz="5791" kern="1200">
          <a:solidFill>
            <a:schemeClr val="tx1"/>
          </a:solidFill>
          <a:latin typeface="+mn-lt"/>
          <a:ea typeface="+mn-ea"/>
          <a:cs typeface="+mn-cs"/>
        </a:defRPr>
      </a:lvl5pPr>
      <a:lvl6pPr marL="7124180" algn="l" defTabSz="2849671" rtl="0" eaLnBrk="1" latinLnBrk="0" hangingPunct="1">
        <a:defRPr sz="5791" kern="1200">
          <a:solidFill>
            <a:schemeClr val="tx1"/>
          </a:solidFill>
          <a:latin typeface="+mn-lt"/>
          <a:ea typeface="+mn-ea"/>
          <a:cs typeface="+mn-cs"/>
        </a:defRPr>
      </a:lvl6pPr>
      <a:lvl7pPr marL="8549016" algn="l" defTabSz="2849671" rtl="0" eaLnBrk="1" latinLnBrk="0" hangingPunct="1">
        <a:defRPr sz="5791" kern="1200">
          <a:solidFill>
            <a:schemeClr val="tx1"/>
          </a:solidFill>
          <a:latin typeface="+mn-lt"/>
          <a:ea typeface="+mn-ea"/>
          <a:cs typeface="+mn-cs"/>
        </a:defRPr>
      </a:lvl7pPr>
      <a:lvl8pPr marL="9973851" algn="l" defTabSz="2849671" rtl="0" eaLnBrk="1" latinLnBrk="0" hangingPunct="1">
        <a:defRPr sz="5791" kern="1200">
          <a:solidFill>
            <a:schemeClr val="tx1"/>
          </a:solidFill>
          <a:latin typeface="+mn-lt"/>
          <a:ea typeface="+mn-ea"/>
          <a:cs typeface="+mn-cs"/>
        </a:defRPr>
      </a:lvl8pPr>
      <a:lvl9pPr marL="11398692" algn="l" defTabSz="2849671" rtl="0" eaLnBrk="1" latinLnBrk="0" hangingPunct="1">
        <a:defRPr sz="579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7.png"/><Relationship Id="rId20" Type="http://schemas.openxmlformats.org/officeDocument/2006/relationships/image" Target="../media/image18.png"/><Relationship Id="rId21" Type="http://schemas.openxmlformats.org/officeDocument/2006/relationships/image" Target="../media/image19.png"/><Relationship Id="rId22" Type="http://schemas.openxmlformats.org/officeDocument/2006/relationships/image" Target="../media/image20.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15.png"/><Relationship Id="rId18" Type="http://schemas.openxmlformats.org/officeDocument/2006/relationships/image" Target="../media/image16.png"/><Relationship Id="rId19" Type="http://schemas.openxmlformats.org/officeDocument/2006/relationships/image" Target="../media/image17.png"/><Relationship Id="rId1" Type="http://schemas.openxmlformats.org/officeDocument/2006/relationships/slideLayout" Target="../slideLayouts/slideLayout1.xml"/><Relationship Id="rId2" Type="http://schemas.openxmlformats.org/officeDocument/2006/relationships/image" Target="../media/image1.png"/><Relationship Id="rId3" Type="http://schemas.microsoft.com/office/2007/relationships/hdphoto" Target="../media/hdphoto1.wdp"/><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0954" y="0"/>
            <a:ext cx="30275212" cy="21383625"/>
            <a:chOff x="-1650" y="0"/>
            <a:chExt cx="49379250" cy="32918400"/>
          </a:xfrm>
        </p:grpSpPr>
        <p:sp>
          <p:nvSpPr>
            <p:cNvPr id="73" name="Rectangle 72"/>
            <p:cNvSpPr/>
            <p:nvPr/>
          </p:nvSpPr>
          <p:spPr>
            <a:xfrm>
              <a:off x="-1650" y="0"/>
              <a:ext cx="49379250" cy="32918400"/>
            </a:xfrm>
            <a:prstGeom prst="rect">
              <a:avLst/>
            </a:prstGeom>
            <a:gradFill>
              <a:gsLst>
                <a:gs pos="100000">
                  <a:schemeClr val="accent2">
                    <a:lumMod val="40000"/>
                    <a:lumOff val="60000"/>
                  </a:schemeClr>
                </a:gs>
                <a:gs pos="0">
                  <a:schemeClr val="accent5">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50">
                <a:solidFill>
                  <a:schemeClr val="bg1"/>
                </a:solidFill>
              </a:endParaRPr>
            </a:p>
          </p:txBody>
        </p:sp>
        <p:sp>
          <p:nvSpPr>
            <p:cNvPr id="75" name="Rounded Rectangle 74"/>
            <p:cNvSpPr/>
            <p:nvPr/>
          </p:nvSpPr>
          <p:spPr>
            <a:xfrm>
              <a:off x="328475" y="144030"/>
              <a:ext cx="48718997" cy="4419601"/>
            </a:xfrm>
            <a:prstGeom prst="roundRect">
              <a:avLst/>
            </a:prstGeom>
            <a:gradFill flip="none" rotWithShape="1">
              <a:gsLst>
                <a:gs pos="0">
                  <a:schemeClr val="bg1">
                    <a:lumMod val="75000"/>
                  </a:schemeClr>
                </a:gs>
                <a:gs pos="73500">
                  <a:srgbClr val="AFA87F"/>
                </a:gs>
                <a:gs pos="21000">
                  <a:srgbClr val="CAC5AA"/>
                </a:gs>
                <a:gs pos="0">
                  <a:schemeClr val="bg1">
                    <a:lumMod val="85000"/>
                  </a:schemeClr>
                </a:gs>
                <a:gs pos="100000">
                  <a:schemeClr val="bg2">
                    <a:lumMod val="50000"/>
                  </a:schemeClr>
                </a:gs>
              </a:gsLst>
              <a:lin ang="16200000" scaled="1"/>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50" dirty="0">
                <a:solidFill>
                  <a:schemeClr val="bg1"/>
                </a:solidFill>
              </a:endParaRPr>
            </a:p>
          </p:txBody>
        </p:sp>
      </p:grpSp>
      <p:sp>
        <p:nvSpPr>
          <p:cNvPr id="94" name="Text Placeholder 2"/>
          <p:cNvSpPr>
            <a:spLocks noGrp="1"/>
          </p:cNvSpPr>
          <p:nvPr>
            <p:ph type="body" sz="quarter" idx="10"/>
          </p:nvPr>
        </p:nvSpPr>
        <p:spPr>
          <a:xfrm>
            <a:off x="6132390" y="292558"/>
            <a:ext cx="17904750" cy="1385699"/>
          </a:xfrm>
          <a:effectLst/>
        </p:spPr>
        <p:txBody>
          <a:bodyPr>
            <a:normAutofit fontScale="40000" lnSpcReduction="20000"/>
          </a:bodyPr>
          <a:lstStyle/>
          <a:p>
            <a:pPr algn="ctr"/>
            <a:r>
              <a:rPr lang="en-GB" sz="11000" b="1" dirty="0" smtClean="0">
                <a:solidFill>
                  <a:srgbClr val="FFFFFF"/>
                </a:solidFill>
                <a:effectLst>
                  <a:outerShdw blurRad="50800" dist="76200" dir="2700000" algn="tl" rotWithShape="0">
                    <a:prstClr val="black">
                      <a:alpha val="40000"/>
                    </a:prstClr>
                  </a:outerShdw>
                </a:effectLst>
                <a:latin typeface="Times New Roman" charset="0"/>
                <a:ea typeface="Times New Roman" charset="0"/>
                <a:cs typeface="Times New Roman" charset="0"/>
              </a:rPr>
              <a:t>The </a:t>
            </a:r>
            <a:r>
              <a:rPr lang="en-GB" sz="11000" b="1" dirty="0">
                <a:solidFill>
                  <a:srgbClr val="FFFFFF"/>
                </a:solidFill>
                <a:effectLst>
                  <a:outerShdw blurRad="50800" dist="76200" dir="2700000" algn="tl" rotWithShape="0">
                    <a:prstClr val="black">
                      <a:alpha val="40000"/>
                    </a:prstClr>
                  </a:outerShdw>
                </a:effectLst>
                <a:latin typeface="Times New Roman" charset="0"/>
                <a:ea typeface="Times New Roman" charset="0"/>
                <a:cs typeface="Times New Roman" charset="0"/>
              </a:rPr>
              <a:t>Usability of Excel Vs Microsoft Access in Managing Database for a </a:t>
            </a:r>
            <a:endParaRPr lang="en-GB" sz="11000" b="1" dirty="0" smtClean="0">
              <a:solidFill>
                <a:srgbClr val="FFFFFF"/>
              </a:solidFill>
              <a:effectLst>
                <a:outerShdw blurRad="50800" dist="76200" dir="2700000" algn="tl" rotWithShape="0">
                  <a:prstClr val="black">
                    <a:alpha val="40000"/>
                  </a:prstClr>
                </a:outerShdw>
              </a:effectLst>
              <a:latin typeface="Times New Roman" charset="0"/>
              <a:ea typeface="Times New Roman" charset="0"/>
              <a:cs typeface="Times New Roman" charset="0"/>
            </a:endParaRPr>
          </a:p>
          <a:p>
            <a:pPr algn="ctr"/>
            <a:r>
              <a:rPr lang="en-GB" sz="11000" b="1" dirty="0" smtClean="0">
                <a:solidFill>
                  <a:srgbClr val="FFFFFF"/>
                </a:solidFill>
                <a:effectLst>
                  <a:outerShdw blurRad="50800" dist="76200" dir="2700000" algn="tl" rotWithShape="0">
                    <a:prstClr val="black">
                      <a:alpha val="40000"/>
                    </a:prstClr>
                  </a:outerShdw>
                </a:effectLst>
                <a:latin typeface="Times New Roman" charset="0"/>
                <a:ea typeface="Times New Roman" charset="0"/>
                <a:cs typeface="Times New Roman" charset="0"/>
              </a:rPr>
              <a:t>Medium </a:t>
            </a:r>
            <a:r>
              <a:rPr lang="en-GB" sz="11000" b="1" dirty="0">
                <a:solidFill>
                  <a:srgbClr val="FFFFFF"/>
                </a:solidFill>
                <a:effectLst>
                  <a:outerShdw blurRad="50800" dist="76200" dir="2700000" algn="tl" rotWithShape="0">
                    <a:prstClr val="black">
                      <a:alpha val="40000"/>
                    </a:prstClr>
                  </a:outerShdw>
                </a:effectLst>
                <a:latin typeface="Times New Roman" charset="0"/>
                <a:ea typeface="Times New Roman" charset="0"/>
                <a:cs typeface="Times New Roman" charset="0"/>
              </a:rPr>
              <a:t>to Large </a:t>
            </a:r>
            <a:r>
              <a:rPr lang="en-GB" sz="11000" b="1" dirty="0" smtClean="0">
                <a:solidFill>
                  <a:srgbClr val="FFFFFF"/>
                </a:solidFill>
                <a:effectLst>
                  <a:outerShdw blurRad="50800" dist="76200" dir="2700000" algn="tl" rotWithShape="0">
                    <a:prstClr val="black">
                      <a:alpha val="40000"/>
                    </a:prstClr>
                  </a:outerShdw>
                </a:effectLst>
                <a:latin typeface="Times New Roman" charset="0"/>
                <a:ea typeface="Times New Roman" charset="0"/>
                <a:cs typeface="Times New Roman" charset="0"/>
              </a:rPr>
              <a:t>Organisation</a:t>
            </a:r>
            <a:endParaRPr lang="en-US" sz="11000" b="1" dirty="0">
              <a:solidFill>
                <a:srgbClr val="FFFFFF"/>
              </a:solidFill>
              <a:effectLst>
                <a:outerShdw blurRad="50800" dist="76200" dir="2700000" algn="tl" rotWithShape="0">
                  <a:prstClr val="black">
                    <a:alpha val="40000"/>
                  </a:prstClr>
                </a:outerShdw>
              </a:effectLst>
              <a:latin typeface="Times New Roman" charset="0"/>
              <a:ea typeface="Times New Roman" charset="0"/>
              <a:cs typeface="Times New Roman" charset="0"/>
            </a:endParaRPr>
          </a:p>
          <a:p>
            <a:pPr algn="ctr"/>
            <a:endParaRPr lang="en-US" sz="4454" b="1" dirty="0">
              <a:effectLst>
                <a:outerShdw blurRad="38100" dist="38100" dir="2700000" algn="tl">
                  <a:srgbClr val="000000">
                    <a:alpha val="43137"/>
                  </a:srgbClr>
                </a:outerShdw>
              </a:effectLst>
            </a:endParaRPr>
          </a:p>
        </p:txBody>
      </p:sp>
      <p:pic>
        <p:nvPicPr>
          <p:cNvPr id="10" name="Picture 9" descr="Untitled-1.png"/>
          <p:cNvPicPr>
            <a:picLocks noChangeAspect="1"/>
          </p:cNvPicPr>
          <p:nvPr/>
        </p:nvPicPr>
        <p:blipFill>
          <a:blip r:embed="rId2">
            <a:extLst>
              <a:ext uri="{BEBA8EAE-BF5A-486C-A8C5-ECC9F3942E4B}">
                <a14:imgProps xmlns:a14="http://schemas.microsoft.com/office/drawing/2010/main">
                  <a14:imgLayer r:embed="rId3">
                    <a14:imgEffect>
                      <a14:brightnessContrast contrast="33000"/>
                    </a14:imgEffect>
                  </a14:imgLayer>
                </a14:imgProps>
              </a:ext>
              <a:ext uri="{28A0092B-C50C-407E-A947-70E740481C1C}">
                <a14:useLocalDpi xmlns:a14="http://schemas.microsoft.com/office/drawing/2010/main" val="0"/>
              </a:ext>
            </a:extLst>
          </a:blip>
          <a:stretch>
            <a:fillRect/>
          </a:stretch>
        </p:blipFill>
        <p:spPr>
          <a:xfrm>
            <a:off x="661966" y="987437"/>
            <a:ext cx="4073071" cy="1602830"/>
          </a:xfrm>
          <a:prstGeom prst="rect">
            <a:avLst/>
          </a:prstGeom>
          <a:effectLst/>
        </p:spPr>
      </p:pic>
      <p:sp>
        <p:nvSpPr>
          <p:cNvPr id="14" name="Rounded Rectangle 13"/>
          <p:cNvSpPr/>
          <p:nvPr/>
        </p:nvSpPr>
        <p:spPr>
          <a:xfrm>
            <a:off x="8048453" y="14989309"/>
            <a:ext cx="14963743" cy="6134375"/>
          </a:xfrm>
          <a:prstGeom prst="roundRect">
            <a:avLst/>
          </a:prstGeom>
          <a:gradFill flip="none" rotWithShape="1">
            <a:gsLst>
              <a:gs pos="90000">
                <a:schemeClr val="bg2">
                  <a:tint val="80000"/>
                  <a:satMod val="300000"/>
                  <a:lumMod val="95000"/>
                  <a:lumOff val="5000"/>
                </a:schemeClr>
              </a:gs>
              <a:gs pos="0">
                <a:schemeClr val="bg2">
                  <a:shade val="30000"/>
                  <a:satMod val="200000"/>
                </a:schemeClr>
              </a:gs>
            </a:gsLst>
            <a:lin ang="5400000" scaled="0"/>
            <a:tileRect/>
          </a:gradFill>
          <a:ln w="127000" cmpd="sng">
            <a:solidFill>
              <a:schemeClr val="lt1"/>
            </a:solid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168" name="Rounded Rectangle 167"/>
          <p:cNvSpPr/>
          <p:nvPr/>
        </p:nvSpPr>
        <p:spPr>
          <a:xfrm>
            <a:off x="8048454" y="3144800"/>
            <a:ext cx="14973786" cy="4623869"/>
          </a:xfrm>
          <a:prstGeom prst="roundRect">
            <a:avLst/>
          </a:prstGeom>
          <a:solidFill>
            <a:schemeClr val="accent1">
              <a:lumMod val="40000"/>
              <a:lumOff val="60000"/>
            </a:schemeClr>
          </a:solidFill>
          <a:ln w="127000" cmpd="sng"/>
        </p:spPr>
        <p:style>
          <a:lnRef idx="3">
            <a:schemeClr val="lt1"/>
          </a:lnRef>
          <a:fillRef idx="1">
            <a:schemeClr val="accent5"/>
          </a:fillRef>
          <a:effectRef idx="1">
            <a:schemeClr val="accent5"/>
          </a:effectRef>
          <a:fontRef idx="minor">
            <a:schemeClr val="lt1"/>
          </a:fontRef>
        </p:style>
        <p:txBody>
          <a:bodyPr rtlCol="0" anchor="ctr"/>
          <a:lstStyle/>
          <a:p>
            <a:pPr algn="ctr"/>
            <a:endParaRPr lang="en-US" dirty="0"/>
          </a:p>
        </p:txBody>
      </p:sp>
      <p:sp>
        <p:nvSpPr>
          <p:cNvPr id="169" name="TextBox 168"/>
          <p:cNvSpPr txBox="1"/>
          <p:nvPr/>
        </p:nvSpPr>
        <p:spPr>
          <a:xfrm>
            <a:off x="9190618" y="3193912"/>
            <a:ext cx="5811914" cy="615553"/>
          </a:xfrm>
          <a:prstGeom prst="rect">
            <a:avLst/>
          </a:prstGeom>
          <a:noFill/>
          <a:effectLst/>
        </p:spPr>
        <p:txBody>
          <a:bodyPr wrap="square" rtlCol="0">
            <a:spAutoFit/>
          </a:bodyPr>
          <a:lstStyle/>
          <a:p>
            <a:pPr algn="ctr"/>
            <a:r>
              <a:rPr lang="en-US" sz="3400" b="1" dirty="0">
                <a:solidFill>
                  <a:schemeClr val="bg1"/>
                </a:solidFill>
                <a:effectLst>
                  <a:outerShdw blurRad="50800" dist="76200" dir="2700000" algn="tl" rotWithShape="0">
                    <a:prstClr val="black">
                      <a:alpha val="40000"/>
                    </a:prstClr>
                  </a:outerShdw>
                </a:effectLst>
                <a:latin typeface="Times New Roman" charset="0"/>
                <a:ea typeface="Times New Roman" charset="0"/>
                <a:cs typeface="Times New Roman" charset="0"/>
              </a:rPr>
              <a:t>Database System First Model</a:t>
            </a:r>
          </a:p>
        </p:txBody>
      </p:sp>
      <p:pic>
        <p:nvPicPr>
          <p:cNvPr id="170" name="Content Placeholder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84606" y="5852698"/>
            <a:ext cx="3519644" cy="1783435"/>
          </a:xfrm>
          <a:prstGeom prst="rect">
            <a:avLst/>
          </a:prstGeom>
        </p:spPr>
      </p:pic>
      <p:sp>
        <p:nvSpPr>
          <p:cNvPr id="171" name="TextBox 170"/>
          <p:cNvSpPr txBox="1"/>
          <p:nvPr/>
        </p:nvSpPr>
        <p:spPr>
          <a:xfrm>
            <a:off x="15777483" y="3179360"/>
            <a:ext cx="6593118" cy="615553"/>
          </a:xfrm>
          <a:prstGeom prst="rect">
            <a:avLst/>
          </a:prstGeom>
          <a:noFill/>
          <a:effectLst/>
        </p:spPr>
        <p:txBody>
          <a:bodyPr wrap="square" rtlCol="0">
            <a:spAutoFit/>
          </a:bodyPr>
          <a:lstStyle/>
          <a:p>
            <a:pPr algn="ctr">
              <a:defRPr/>
            </a:pPr>
            <a:r>
              <a:rPr lang="en-US" sz="3400" b="1" dirty="0">
                <a:solidFill>
                  <a:schemeClr val="bg1"/>
                </a:solidFill>
                <a:effectLst>
                  <a:outerShdw blurRad="50800" dist="76200" dir="2700000" algn="tl" rotWithShape="0">
                    <a:prstClr val="black">
                      <a:alpha val="40000"/>
                    </a:prstClr>
                  </a:outerShdw>
                </a:effectLst>
                <a:latin typeface="Times New Roman" charset="0"/>
                <a:ea typeface="Times New Roman" charset="0"/>
                <a:cs typeface="Times New Roman" charset="0"/>
              </a:rPr>
              <a:t>Database System Second Model</a:t>
            </a:r>
          </a:p>
        </p:txBody>
      </p:sp>
      <p:pic>
        <p:nvPicPr>
          <p:cNvPr id="172" name="Picture 17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195006" y="5660814"/>
            <a:ext cx="4268402" cy="1934593"/>
          </a:xfrm>
          <a:prstGeom prst="rect">
            <a:avLst/>
          </a:prstGeom>
        </p:spPr>
      </p:pic>
      <p:sp>
        <p:nvSpPr>
          <p:cNvPr id="177" name="Title 1"/>
          <p:cNvSpPr txBox="1">
            <a:spLocks/>
          </p:cNvSpPr>
          <p:nvPr/>
        </p:nvSpPr>
        <p:spPr>
          <a:xfrm>
            <a:off x="10723110" y="15056379"/>
            <a:ext cx="9614427" cy="670264"/>
          </a:xfrm>
          <a:prstGeom prst="rect">
            <a:avLst/>
          </a:prstGeom>
          <a:effectLst/>
        </p:spPr>
        <p:txBody>
          <a:bodyPr>
            <a:normAutofit/>
          </a:bodyPr>
          <a:lstStyle>
            <a:lvl1pPr algn="ctr" defTabSz="2849671" rtl="0" eaLnBrk="1" latinLnBrk="0" hangingPunct="1">
              <a:spcBef>
                <a:spcPct val="0"/>
              </a:spcBef>
              <a:buNone/>
              <a:defRPr sz="13809" kern="1200">
                <a:solidFill>
                  <a:schemeClr val="tx1"/>
                </a:solidFill>
                <a:latin typeface="+mj-lt"/>
                <a:ea typeface="+mj-ea"/>
                <a:cs typeface="+mj-cs"/>
              </a:defRPr>
            </a:lvl1pPr>
          </a:lstStyle>
          <a:p>
            <a:r>
              <a:rPr lang="en-GB" sz="3400" b="1" dirty="0" smtClean="0">
                <a:solidFill>
                  <a:schemeClr val="bg1"/>
                </a:solidFill>
                <a:effectLst>
                  <a:outerShdw blurRad="50800" dist="76200" dir="2700000" algn="tl" rotWithShape="0">
                    <a:prstClr val="black">
                      <a:alpha val="40000"/>
                    </a:prstClr>
                  </a:outerShdw>
                </a:effectLst>
                <a:latin typeface="Times New Roman" charset="0"/>
                <a:ea typeface="Times New Roman" charset="0"/>
                <a:cs typeface="Times New Roman" charset="0"/>
              </a:rPr>
              <a:t>Create Database System Using Microsoft Access</a:t>
            </a:r>
            <a:r>
              <a:rPr lang="en-US" sz="3400" b="1" dirty="0" smtClean="0">
                <a:solidFill>
                  <a:schemeClr val="bg1"/>
                </a:solidFill>
                <a:effectLst>
                  <a:outerShdw blurRad="50800" dist="76200" dir="2700000" algn="tl" rotWithShape="0">
                    <a:prstClr val="black">
                      <a:alpha val="40000"/>
                    </a:prstClr>
                  </a:outerShdw>
                </a:effectLst>
                <a:latin typeface="Times New Roman" charset="0"/>
                <a:ea typeface="Times New Roman" charset="0"/>
                <a:cs typeface="Times New Roman" charset="0"/>
              </a:rPr>
              <a:t> </a:t>
            </a:r>
            <a:endParaRPr lang="en-US" sz="3400" b="1" dirty="0">
              <a:solidFill>
                <a:schemeClr val="bg1"/>
              </a:solidFill>
              <a:effectLst>
                <a:outerShdw blurRad="50800" dist="76200" dir="2700000" algn="tl" rotWithShape="0">
                  <a:prstClr val="black">
                    <a:alpha val="40000"/>
                  </a:prstClr>
                </a:outerShdw>
              </a:effectLst>
              <a:latin typeface="Times New Roman" charset="0"/>
              <a:ea typeface="Times New Roman" charset="0"/>
              <a:cs typeface="Times New Roman" charset="0"/>
            </a:endParaRPr>
          </a:p>
        </p:txBody>
      </p:sp>
      <p:sp>
        <p:nvSpPr>
          <p:cNvPr id="178" name="Rounded Rectangle 177"/>
          <p:cNvSpPr/>
          <p:nvPr/>
        </p:nvSpPr>
        <p:spPr>
          <a:xfrm>
            <a:off x="8048453" y="8052220"/>
            <a:ext cx="14963743" cy="6662182"/>
          </a:xfrm>
          <a:prstGeom prst="roundRect">
            <a:avLst/>
          </a:prstGeom>
          <a:gradFill flip="none" rotWithShape="1">
            <a:gsLst>
              <a:gs pos="31000">
                <a:schemeClr val="bg1">
                  <a:lumMod val="85000"/>
                </a:schemeClr>
              </a:gs>
              <a:gs pos="100000">
                <a:schemeClr val="bg2">
                  <a:shade val="30000"/>
                  <a:satMod val="200000"/>
                </a:schemeClr>
              </a:gs>
            </a:gsLst>
            <a:lin ang="16200000" scaled="1"/>
            <a:tileRect/>
          </a:gradFill>
          <a:ln w="127000" cmpd="sng"/>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179" name="Title 1"/>
          <p:cNvSpPr txBox="1">
            <a:spLocks/>
          </p:cNvSpPr>
          <p:nvPr/>
        </p:nvSpPr>
        <p:spPr>
          <a:xfrm>
            <a:off x="11735948" y="8058972"/>
            <a:ext cx="7609282" cy="660648"/>
          </a:xfrm>
          <a:prstGeom prst="rect">
            <a:avLst/>
          </a:prstGeom>
          <a:effectLst/>
        </p:spPr>
        <p:txBody>
          <a:bodyPr/>
          <a:lstStyle>
            <a:lvl1pPr algn="ctr" defTabSz="2849671" rtl="0" eaLnBrk="1" latinLnBrk="0" hangingPunct="1">
              <a:spcBef>
                <a:spcPct val="0"/>
              </a:spcBef>
              <a:buNone/>
              <a:defRPr sz="13809" kern="1200">
                <a:solidFill>
                  <a:schemeClr val="tx1"/>
                </a:solidFill>
                <a:latin typeface="+mj-lt"/>
                <a:ea typeface="+mj-ea"/>
                <a:cs typeface="+mj-cs"/>
              </a:defRPr>
            </a:lvl1pPr>
          </a:lstStyle>
          <a:p>
            <a:r>
              <a:rPr lang="en-GB" sz="3400" b="1" dirty="0" smtClean="0">
                <a:solidFill>
                  <a:schemeClr val="bg1"/>
                </a:solidFill>
                <a:effectLst>
                  <a:outerShdw blurRad="50800" dist="76200" dir="2700000" algn="tl" rotWithShape="0">
                    <a:prstClr val="black">
                      <a:alpha val="40000"/>
                    </a:prstClr>
                  </a:outerShdw>
                </a:effectLst>
                <a:latin typeface="Times New Roman" charset="0"/>
                <a:ea typeface="Times New Roman" charset="0"/>
                <a:cs typeface="Times New Roman" charset="0"/>
              </a:rPr>
              <a:t>Create a System Using Microsoft Excel </a:t>
            </a:r>
            <a:endParaRPr lang="en-US" sz="3400" dirty="0">
              <a:solidFill>
                <a:schemeClr val="bg1"/>
              </a:solidFill>
              <a:effectLst>
                <a:outerShdw blurRad="50800" dist="76200" dir="2700000" algn="tl" rotWithShape="0">
                  <a:prstClr val="black">
                    <a:alpha val="40000"/>
                  </a:prstClr>
                </a:outerShdw>
              </a:effectLst>
              <a:latin typeface="Times New Roman" charset="0"/>
              <a:ea typeface="Times New Roman" charset="0"/>
              <a:cs typeface="Times New Roman" charset="0"/>
            </a:endParaRPr>
          </a:p>
        </p:txBody>
      </p:sp>
      <p:pic>
        <p:nvPicPr>
          <p:cNvPr id="180" name="Picture 17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807937" y="9632566"/>
            <a:ext cx="2553658" cy="1369963"/>
          </a:xfrm>
          <a:prstGeom prst="rect">
            <a:avLst/>
          </a:prstGeom>
        </p:spPr>
      </p:pic>
      <p:pic>
        <p:nvPicPr>
          <p:cNvPr id="181" name="Picture 18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608638" y="9279295"/>
            <a:ext cx="1857404" cy="1348257"/>
          </a:xfrm>
          <a:prstGeom prst="rect">
            <a:avLst/>
          </a:prstGeom>
        </p:spPr>
      </p:pic>
      <p:pic>
        <p:nvPicPr>
          <p:cNvPr id="182" name="Picture 18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655786" y="8721058"/>
            <a:ext cx="2019377" cy="1451575"/>
          </a:xfrm>
          <a:prstGeom prst="rect">
            <a:avLst/>
          </a:prstGeom>
        </p:spPr>
      </p:pic>
      <p:pic>
        <p:nvPicPr>
          <p:cNvPr id="183" name="Picture 18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8913208" y="9303629"/>
            <a:ext cx="3756458" cy="1484906"/>
          </a:xfrm>
          <a:prstGeom prst="rect">
            <a:avLst/>
          </a:prstGeom>
        </p:spPr>
      </p:pic>
      <p:sp>
        <p:nvSpPr>
          <p:cNvPr id="184" name="TextBox 183"/>
          <p:cNvSpPr txBox="1"/>
          <p:nvPr/>
        </p:nvSpPr>
        <p:spPr>
          <a:xfrm>
            <a:off x="8288652" y="8611431"/>
            <a:ext cx="5302298" cy="2169825"/>
          </a:xfrm>
          <a:prstGeom prst="rect">
            <a:avLst/>
          </a:prstGeom>
          <a:noFill/>
        </p:spPr>
        <p:txBody>
          <a:bodyPr wrap="square" rtlCol="0">
            <a:spAutoFit/>
          </a:bodyPr>
          <a:lstStyle/>
          <a:p>
            <a:pPr algn="just">
              <a:lnSpc>
                <a:spcPct val="150000"/>
              </a:lnSpc>
            </a:pPr>
            <a:r>
              <a:rPr lang="en-GB" sz="1800" dirty="0">
                <a:latin typeface="Times New Roman" charset="0"/>
                <a:ea typeface="Times New Roman" charset="0"/>
                <a:cs typeface="Times New Roman" charset="0"/>
              </a:rPr>
              <a:t>To create a system in Excel</a:t>
            </a:r>
            <a:r>
              <a:rPr lang="en-GB" sz="1800" dirty="0" smtClean="0">
                <a:latin typeface="Times New Roman" charset="0"/>
                <a:ea typeface="Times New Roman" charset="0"/>
                <a:cs typeface="Times New Roman" charset="0"/>
              </a:rPr>
              <a:t>, </a:t>
            </a:r>
            <a:r>
              <a:rPr lang="en-GB" sz="1800" dirty="0">
                <a:latin typeface="Times New Roman" charset="0"/>
                <a:ea typeface="Times New Roman" charset="0"/>
                <a:cs typeface="Times New Roman" charset="0"/>
              </a:rPr>
              <a:t>it should create different pages or spreadsheets, some of them will be used to store the data and some of them will be used for different menus such as “Main Menu”,” Faculties”, “Schools”, and Navigation Sheets.</a:t>
            </a:r>
            <a:r>
              <a:rPr lang="en-US" sz="1800" dirty="0">
                <a:latin typeface="Times New Roman" charset="0"/>
                <a:ea typeface="Times New Roman" charset="0"/>
                <a:cs typeface="Times New Roman" charset="0"/>
              </a:rPr>
              <a:t> </a:t>
            </a:r>
          </a:p>
        </p:txBody>
      </p:sp>
      <p:sp>
        <p:nvSpPr>
          <p:cNvPr id="185" name="Rectangle 184"/>
          <p:cNvSpPr/>
          <p:nvPr/>
        </p:nvSpPr>
        <p:spPr>
          <a:xfrm>
            <a:off x="8267007" y="10920394"/>
            <a:ext cx="11678692" cy="954107"/>
          </a:xfrm>
          <a:prstGeom prst="rect">
            <a:avLst/>
          </a:prstGeom>
          <a:effectLst/>
        </p:spPr>
        <p:txBody>
          <a:bodyPr wrap="square">
            <a:spAutoFit/>
          </a:bodyPr>
          <a:lstStyle/>
          <a:p>
            <a:r>
              <a:rPr lang="en-GB" sz="2800" b="1" dirty="0">
                <a:solidFill>
                  <a:schemeClr val="tx1">
                    <a:lumMod val="65000"/>
                    <a:lumOff val="35000"/>
                  </a:schemeClr>
                </a:solidFill>
                <a:effectLst>
                  <a:outerShdw blurRad="50800" dist="76200" dir="2700000" algn="tl" rotWithShape="0">
                    <a:prstClr val="black">
                      <a:alpha val="40000"/>
                    </a:prstClr>
                  </a:outerShdw>
                </a:effectLst>
                <a:latin typeface="Times New Roman" charset="0"/>
                <a:ea typeface="Times New Roman" charset="0"/>
                <a:cs typeface="Times New Roman" charset="0"/>
              </a:rPr>
              <a:t>Using Multipage in User-Form and Transfer the information to worksheet using “</a:t>
            </a:r>
            <a:r>
              <a:rPr lang="en-GB" sz="2800" b="1" dirty="0" smtClean="0">
                <a:solidFill>
                  <a:schemeClr val="tx1">
                    <a:lumMod val="65000"/>
                    <a:lumOff val="35000"/>
                  </a:schemeClr>
                </a:solidFill>
                <a:effectLst>
                  <a:outerShdw blurRad="50800" dist="76200" dir="2700000" algn="tl" rotWithShape="0">
                    <a:prstClr val="black">
                      <a:alpha val="40000"/>
                    </a:prstClr>
                  </a:outerShdw>
                </a:effectLst>
                <a:latin typeface="Times New Roman" charset="0"/>
                <a:ea typeface="Times New Roman" charset="0"/>
                <a:cs typeface="Times New Roman" charset="0"/>
              </a:rPr>
              <a:t>VBA coding</a:t>
            </a:r>
            <a:r>
              <a:rPr lang="en-US" sz="2800" b="1" dirty="0" smtClean="0">
                <a:solidFill>
                  <a:schemeClr val="tx1">
                    <a:lumMod val="65000"/>
                    <a:lumOff val="35000"/>
                  </a:schemeClr>
                </a:solidFill>
                <a:effectLst>
                  <a:outerShdw blurRad="50800" dist="76200" dir="2700000" algn="tl" rotWithShape="0">
                    <a:prstClr val="black">
                      <a:alpha val="40000"/>
                    </a:prstClr>
                  </a:outerShdw>
                </a:effectLst>
                <a:latin typeface="Times New Roman" charset="0"/>
                <a:ea typeface="Times New Roman" charset="0"/>
                <a:cs typeface="Times New Roman" charset="0"/>
              </a:rPr>
              <a:t> </a:t>
            </a:r>
            <a:endParaRPr lang="en-US" sz="2800" b="1" dirty="0">
              <a:solidFill>
                <a:schemeClr val="tx1">
                  <a:lumMod val="65000"/>
                  <a:lumOff val="35000"/>
                </a:schemeClr>
              </a:solidFill>
              <a:effectLst>
                <a:outerShdw blurRad="50800" dist="76200" dir="2700000" algn="tl" rotWithShape="0">
                  <a:prstClr val="black">
                    <a:alpha val="40000"/>
                  </a:prstClr>
                </a:outerShdw>
              </a:effectLst>
              <a:latin typeface="Times New Roman" charset="0"/>
              <a:ea typeface="Times New Roman" charset="0"/>
              <a:cs typeface="Times New Roman" charset="0"/>
            </a:endParaRPr>
          </a:p>
        </p:txBody>
      </p:sp>
      <p:pic>
        <p:nvPicPr>
          <p:cNvPr id="186" name="Picture 185"/>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0733023" y="11476347"/>
            <a:ext cx="2010412" cy="1340930"/>
          </a:xfrm>
          <a:prstGeom prst="rect">
            <a:avLst/>
          </a:prstGeom>
        </p:spPr>
      </p:pic>
      <p:sp>
        <p:nvSpPr>
          <p:cNvPr id="187" name="Rectangle 186"/>
          <p:cNvSpPr/>
          <p:nvPr/>
        </p:nvSpPr>
        <p:spPr>
          <a:xfrm>
            <a:off x="8270581" y="11766799"/>
            <a:ext cx="12112485" cy="873572"/>
          </a:xfrm>
          <a:prstGeom prst="rect">
            <a:avLst/>
          </a:prstGeom>
        </p:spPr>
        <p:txBody>
          <a:bodyPr wrap="square">
            <a:spAutoFit/>
          </a:bodyPr>
          <a:lstStyle/>
          <a:p>
            <a:pPr algn="just">
              <a:lnSpc>
                <a:spcPct val="150000"/>
              </a:lnSpc>
              <a:spcBef>
                <a:spcPts val="2000"/>
              </a:spcBef>
            </a:pPr>
            <a:r>
              <a:rPr lang="en-GB" sz="1800" dirty="0">
                <a:latin typeface="Times New Roman" charset="0"/>
                <a:ea typeface="Times New Roman" charset="0"/>
                <a:cs typeface="Times New Roman" charset="0"/>
              </a:rPr>
              <a:t>when the user wishes to have different controls related to the various aspect of the </a:t>
            </a:r>
            <a:r>
              <a:rPr lang="en-GB" sz="1800" dirty="0" smtClean="0">
                <a:latin typeface="Times New Roman" charset="0"/>
                <a:ea typeface="Times New Roman" charset="0"/>
                <a:cs typeface="Times New Roman" charset="0"/>
              </a:rPr>
              <a:t>database or the </a:t>
            </a:r>
            <a:r>
              <a:rPr lang="en-GB" sz="1800" dirty="0">
                <a:latin typeface="Times New Roman" charset="0"/>
                <a:ea typeface="Times New Roman" charset="0"/>
                <a:cs typeface="Times New Roman" charset="0"/>
              </a:rPr>
              <a:t>task is difficult to </a:t>
            </a:r>
            <a:r>
              <a:rPr lang="en-GB" sz="1800" dirty="0" smtClean="0">
                <a:latin typeface="Times New Roman" charset="0"/>
                <a:ea typeface="Times New Roman" charset="0"/>
                <a:cs typeface="Times New Roman" charset="0"/>
              </a:rPr>
              <a:t>handle, multipage </a:t>
            </a:r>
            <a:r>
              <a:rPr lang="en-GB" sz="1800" dirty="0">
                <a:latin typeface="Times New Roman" charset="0"/>
                <a:ea typeface="Times New Roman" charset="0"/>
                <a:cs typeface="Times New Roman" charset="0"/>
              </a:rPr>
              <a:t>will be created in User-form to divide the relevant information in different pages.</a:t>
            </a:r>
          </a:p>
        </p:txBody>
      </p:sp>
      <p:pic>
        <p:nvPicPr>
          <p:cNvPr id="188" name="Picture 187"/>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8867252" y="12841671"/>
            <a:ext cx="1878192" cy="1753048"/>
          </a:xfrm>
          <a:prstGeom prst="rect">
            <a:avLst/>
          </a:prstGeom>
        </p:spPr>
      </p:pic>
      <p:sp>
        <p:nvSpPr>
          <p:cNvPr id="189" name="Rectangle 188"/>
          <p:cNvSpPr/>
          <p:nvPr/>
        </p:nvSpPr>
        <p:spPr>
          <a:xfrm>
            <a:off x="8304831" y="13220721"/>
            <a:ext cx="10608377" cy="923330"/>
          </a:xfrm>
          <a:prstGeom prst="rect">
            <a:avLst/>
          </a:prstGeom>
        </p:spPr>
        <p:txBody>
          <a:bodyPr wrap="square">
            <a:spAutoFit/>
          </a:bodyPr>
          <a:lstStyle/>
          <a:p>
            <a:pPr>
              <a:lnSpc>
                <a:spcPct val="150000"/>
              </a:lnSpc>
            </a:pPr>
            <a:r>
              <a:rPr lang="en-GB" sz="1800" dirty="0" smtClean="0">
                <a:latin typeface="Times New Roman" charset="0"/>
                <a:ea typeface="Times New Roman" charset="0"/>
                <a:cs typeface="Times New Roman" charset="0"/>
              </a:rPr>
              <a:t>To create </a:t>
            </a:r>
            <a:r>
              <a:rPr lang="en-GB" sz="1800" dirty="0">
                <a:latin typeface="Times New Roman" charset="0"/>
                <a:ea typeface="Times New Roman" charset="0"/>
                <a:cs typeface="Times New Roman" charset="0"/>
              </a:rPr>
              <a:t>system </a:t>
            </a:r>
            <a:r>
              <a:rPr lang="en-GB" sz="1800" dirty="0" smtClean="0">
                <a:latin typeface="Times New Roman" charset="0"/>
                <a:ea typeface="Times New Roman" charset="0"/>
                <a:cs typeface="Times New Roman" charset="0"/>
              </a:rPr>
              <a:t>in Excel, different techniques are useful such as Macros to create buttons, Hyperlink to link images to different pages  </a:t>
            </a:r>
            <a:r>
              <a:rPr lang="en-GB" sz="1800" dirty="0">
                <a:latin typeface="Times New Roman" charset="0"/>
                <a:ea typeface="Times New Roman" charset="0"/>
                <a:cs typeface="Times New Roman" charset="0"/>
              </a:rPr>
              <a:t>and “VBA Coding” </a:t>
            </a:r>
            <a:r>
              <a:rPr lang="en-GB" sz="1800" dirty="0" smtClean="0">
                <a:latin typeface="Times New Roman" charset="0"/>
                <a:ea typeface="Times New Roman" charset="0"/>
                <a:cs typeface="Times New Roman" charset="0"/>
              </a:rPr>
              <a:t>for user form and multipage.</a:t>
            </a:r>
            <a:r>
              <a:rPr lang="en-US" sz="1800" dirty="0" smtClean="0">
                <a:latin typeface="Times New Roman" charset="0"/>
                <a:ea typeface="Times New Roman" charset="0"/>
                <a:cs typeface="Times New Roman" charset="0"/>
              </a:rPr>
              <a:t> </a:t>
            </a:r>
            <a:endParaRPr lang="en-US" sz="1800" dirty="0">
              <a:latin typeface="Times New Roman" charset="0"/>
              <a:ea typeface="Times New Roman" charset="0"/>
              <a:cs typeface="Times New Roman" charset="0"/>
            </a:endParaRPr>
          </a:p>
        </p:txBody>
      </p:sp>
      <p:sp>
        <p:nvSpPr>
          <p:cNvPr id="15" name="Rounded Rectangle 14"/>
          <p:cNvSpPr/>
          <p:nvPr/>
        </p:nvSpPr>
        <p:spPr>
          <a:xfrm>
            <a:off x="220294" y="14918012"/>
            <a:ext cx="7535204" cy="6205672"/>
          </a:xfrm>
          <a:prstGeom prst="roundRect">
            <a:avLst/>
          </a:prstGeom>
          <a:solidFill>
            <a:schemeClr val="accent3">
              <a:lumMod val="20000"/>
              <a:lumOff val="80000"/>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Content Placeholder 2"/>
          <p:cNvSpPr txBox="1">
            <a:spLocks/>
          </p:cNvSpPr>
          <p:nvPr/>
        </p:nvSpPr>
        <p:spPr>
          <a:xfrm>
            <a:off x="609317" y="15772605"/>
            <a:ext cx="6821911" cy="2621482"/>
          </a:xfrm>
          <a:prstGeom prst="rect">
            <a:avLst/>
          </a:prstGeom>
          <a:ln w="28575">
            <a:noFill/>
          </a:ln>
        </p:spPr>
        <p:txBody>
          <a:bodyPr/>
          <a:lstStyle>
            <a:lvl1pPr marL="1068626" indent="-1068626" algn="l" defTabSz="2849671" rtl="0" eaLnBrk="1" latinLnBrk="0" hangingPunct="1">
              <a:spcBef>
                <a:spcPct val="20000"/>
              </a:spcBef>
              <a:buFont typeface="Arial" pitchFamily="34" charset="0"/>
              <a:buChar char="•"/>
              <a:defRPr sz="10022" kern="1200">
                <a:solidFill>
                  <a:schemeClr val="tx1"/>
                </a:solidFill>
                <a:latin typeface="+mn-lt"/>
                <a:ea typeface="+mn-ea"/>
                <a:cs typeface="+mn-cs"/>
              </a:defRPr>
            </a:lvl1pPr>
            <a:lvl2pPr marL="2315359" indent="-890524" algn="l" defTabSz="2849671" rtl="0" eaLnBrk="1" latinLnBrk="0" hangingPunct="1">
              <a:spcBef>
                <a:spcPct val="20000"/>
              </a:spcBef>
              <a:buFont typeface="Arial" pitchFamily="34" charset="0"/>
              <a:buChar char="–"/>
              <a:defRPr sz="8686" kern="1200">
                <a:solidFill>
                  <a:schemeClr val="tx1"/>
                </a:solidFill>
                <a:latin typeface="+mn-lt"/>
                <a:ea typeface="+mn-ea"/>
                <a:cs typeface="+mn-cs"/>
              </a:defRPr>
            </a:lvl2pPr>
            <a:lvl3pPr marL="3562092" indent="-712419" algn="l" defTabSz="2849671" rtl="0" eaLnBrk="1" latinLnBrk="0" hangingPunct="1">
              <a:spcBef>
                <a:spcPct val="20000"/>
              </a:spcBef>
              <a:buFont typeface="Arial" pitchFamily="34" charset="0"/>
              <a:buChar char="•"/>
              <a:defRPr sz="7350" kern="1200">
                <a:solidFill>
                  <a:schemeClr val="tx1"/>
                </a:solidFill>
                <a:latin typeface="+mn-lt"/>
                <a:ea typeface="+mn-ea"/>
                <a:cs typeface="+mn-cs"/>
              </a:defRPr>
            </a:lvl3pPr>
            <a:lvl4pPr marL="498692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4pPr>
            <a:lvl5pPr marL="6411764"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5pPr>
            <a:lvl6pPr marL="7836599"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6pPr>
            <a:lvl7pPr marL="9261435"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7pPr>
            <a:lvl8pPr marL="10686273"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8pPr>
            <a:lvl9pPr marL="1211110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9pPr>
          </a:lstStyle>
          <a:p>
            <a:pPr marL="0" indent="0" algn="just">
              <a:lnSpc>
                <a:spcPct val="150000"/>
              </a:lnSpc>
              <a:buNone/>
            </a:pPr>
            <a:r>
              <a:rPr lang="en-GB" sz="1800" dirty="0" smtClean="0">
                <a:latin typeface="Times New Roman" charset="0"/>
                <a:ea typeface="Times New Roman" charset="0"/>
                <a:cs typeface="Times New Roman" charset="0"/>
              </a:rPr>
              <a:t>WOW project was considered to develop a data management system for large organisation </a:t>
            </a:r>
            <a:r>
              <a:rPr lang="en-US" sz="1800" dirty="0" smtClean="0">
                <a:latin typeface="Times New Roman" charset="0"/>
                <a:ea typeface="Times New Roman" charset="0"/>
                <a:cs typeface="Times New Roman" charset="0"/>
              </a:rPr>
              <a:t>on the base of  “Well-being of Future Generations in Wales”, which is a key study to reach the standard required of Welsh government rule. </a:t>
            </a:r>
          </a:p>
          <a:p>
            <a:pPr marL="0" indent="0" algn="just">
              <a:lnSpc>
                <a:spcPct val="150000"/>
              </a:lnSpc>
              <a:buNone/>
              <a:tabLst>
                <a:tab pos="3890963" algn="l"/>
              </a:tabLst>
            </a:pPr>
            <a:r>
              <a:rPr lang="en-US" sz="1800" dirty="0" smtClean="0">
                <a:latin typeface="Times New Roman" charset="0"/>
                <a:ea typeface="Times New Roman" charset="0"/>
                <a:cs typeface="Times New Roman" charset="0"/>
              </a:rPr>
              <a:t>WOW Project was focused on seven goals.</a:t>
            </a:r>
            <a:endParaRPr lang="en-US" sz="1800" dirty="0"/>
          </a:p>
        </p:txBody>
      </p:sp>
      <p:pic>
        <p:nvPicPr>
          <p:cNvPr id="192" name="Picture 191"/>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520001" y="17977233"/>
            <a:ext cx="2997498" cy="2980586"/>
          </a:xfrm>
          <a:prstGeom prst="rect">
            <a:avLst/>
          </a:prstGeom>
        </p:spPr>
      </p:pic>
      <p:sp>
        <p:nvSpPr>
          <p:cNvPr id="193" name="Title 1"/>
          <p:cNvSpPr txBox="1">
            <a:spLocks/>
          </p:cNvSpPr>
          <p:nvPr/>
        </p:nvSpPr>
        <p:spPr>
          <a:xfrm>
            <a:off x="567733" y="15041717"/>
            <a:ext cx="5074822" cy="651406"/>
          </a:xfrm>
          <a:prstGeom prst="rect">
            <a:avLst/>
          </a:prstGeom>
          <a:effectLst/>
        </p:spPr>
        <p:txBody>
          <a:bodyPr/>
          <a:lstStyle>
            <a:lvl1pPr algn="ctr" defTabSz="2849671" rtl="0" eaLnBrk="1" latinLnBrk="0" hangingPunct="1">
              <a:spcBef>
                <a:spcPct val="0"/>
              </a:spcBef>
              <a:buNone/>
              <a:defRPr sz="13809" kern="1200">
                <a:solidFill>
                  <a:schemeClr val="tx1"/>
                </a:solidFill>
                <a:latin typeface="+mj-lt"/>
                <a:ea typeface="+mj-ea"/>
                <a:cs typeface="+mj-cs"/>
              </a:defRPr>
            </a:lvl1pPr>
          </a:lstStyle>
          <a:p>
            <a:pPr algn="l"/>
            <a:r>
              <a:rPr lang="en-US" sz="3400" b="1" dirty="0" smtClean="0">
                <a:solidFill>
                  <a:schemeClr val="tx1">
                    <a:lumMod val="65000"/>
                    <a:lumOff val="35000"/>
                  </a:schemeClr>
                </a:solidFill>
                <a:effectLst>
                  <a:outerShdw blurRad="50800" dist="76200" dir="2700000" algn="tl" rotWithShape="0">
                    <a:prstClr val="black">
                      <a:alpha val="40000"/>
                    </a:prstClr>
                  </a:outerShdw>
                </a:effectLst>
                <a:latin typeface="Times New Roman" charset="0"/>
                <a:ea typeface="Times New Roman" charset="0"/>
                <a:cs typeface="Times New Roman" charset="0"/>
              </a:rPr>
              <a:t>Wow Project (Case study)</a:t>
            </a:r>
            <a:endParaRPr lang="en-US" sz="3400" b="1" dirty="0">
              <a:solidFill>
                <a:schemeClr val="tx1">
                  <a:lumMod val="65000"/>
                  <a:lumOff val="35000"/>
                </a:schemeClr>
              </a:solidFill>
              <a:effectLst>
                <a:outerShdw blurRad="50800" dist="76200" dir="2700000" algn="tl" rotWithShape="0">
                  <a:prstClr val="black">
                    <a:alpha val="40000"/>
                  </a:prstClr>
                </a:outerShdw>
              </a:effectLst>
              <a:latin typeface="Times New Roman" charset="0"/>
              <a:ea typeface="Times New Roman" charset="0"/>
              <a:cs typeface="Times New Roman" charset="0"/>
            </a:endParaRPr>
          </a:p>
        </p:txBody>
      </p:sp>
      <p:sp>
        <p:nvSpPr>
          <p:cNvPr id="194" name="Rounded Rectangle 193"/>
          <p:cNvSpPr/>
          <p:nvPr/>
        </p:nvSpPr>
        <p:spPr>
          <a:xfrm>
            <a:off x="201633" y="8024280"/>
            <a:ext cx="7555293" cy="6624622"/>
          </a:xfrm>
          <a:prstGeom prst="roundRect">
            <a:avLst/>
          </a:prstGeom>
          <a:gradFill>
            <a:gsLst>
              <a:gs pos="69000">
                <a:srgbClr val="FDE5D1"/>
              </a:gs>
              <a:gs pos="1000">
                <a:schemeClr val="accent6">
                  <a:lumMod val="5000"/>
                  <a:lumOff val="95000"/>
                </a:schemeClr>
              </a:gs>
              <a:gs pos="100000">
                <a:schemeClr val="accent6">
                  <a:lumMod val="45000"/>
                  <a:lumOff val="55000"/>
                </a:schemeClr>
              </a:gs>
              <a:gs pos="100000">
                <a:schemeClr val="accent6">
                  <a:lumMod val="30000"/>
                  <a:lumOff val="70000"/>
                </a:schemeClr>
              </a:gs>
            </a:gsLst>
            <a:lin ang="16200000" scaled="1"/>
          </a:gra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Content Placeholder 2"/>
          <p:cNvSpPr txBox="1">
            <a:spLocks/>
          </p:cNvSpPr>
          <p:nvPr/>
        </p:nvSpPr>
        <p:spPr>
          <a:xfrm>
            <a:off x="581359" y="8596393"/>
            <a:ext cx="6938234" cy="3607192"/>
          </a:xfrm>
          <a:prstGeom prst="rect">
            <a:avLst/>
          </a:prstGeom>
        </p:spPr>
        <p:txBody>
          <a:bodyPr>
            <a:noAutofit/>
          </a:bodyPr>
          <a:lstStyle>
            <a:lvl1pPr marL="1068626" indent="-1068626" algn="l" defTabSz="2849671" rtl="0" eaLnBrk="1" latinLnBrk="0" hangingPunct="1">
              <a:spcBef>
                <a:spcPct val="20000"/>
              </a:spcBef>
              <a:buFont typeface="Arial" pitchFamily="34" charset="0"/>
              <a:buChar char="•"/>
              <a:defRPr sz="10022" kern="1200">
                <a:solidFill>
                  <a:schemeClr val="tx1"/>
                </a:solidFill>
                <a:latin typeface="+mn-lt"/>
                <a:ea typeface="+mn-ea"/>
                <a:cs typeface="+mn-cs"/>
              </a:defRPr>
            </a:lvl1pPr>
            <a:lvl2pPr marL="2315359" indent="-890524" algn="l" defTabSz="2849671" rtl="0" eaLnBrk="1" latinLnBrk="0" hangingPunct="1">
              <a:spcBef>
                <a:spcPct val="20000"/>
              </a:spcBef>
              <a:buFont typeface="Arial" pitchFamily="34" charset="0"/>
              <a:buChar char="–"/>
              <a:defRPr sz="8686" kern="1200">
                <a:solidFill>
                  <a:schemeClr val="tx1"/>
                </a:solidFill>
                <a:latin typeface="+mn-lt"/>
                <a:ea typeface="+mn-ea"/>
                <a:cs typeface="+mn-cs"/>
              </a:defRPr>
            </a:lvl2pPr>
            <a:lvl3pPr marL="3562092" indent="-712419" algn="l" defTabSz="2849671" rtl="0" eaLnBrk="1" latinLnBrk="0" hangingPunct="1">
              <a:spcBef>
                <a:spcPct val="20000"/>
              </a:spcBef>
              <a:buFont typeface="Arial" pitchFamily="34" charset="0"/>
              <a:buChar char="•"/>
              <a:defRPr sz="7350" kern="1200">
                <a:solidFill>
                  <a:schemeClr val="tx1"/>
                </a:solidFill>
                <a:latin typeface="+mn-lt"/>
                <a:ea typeface="+mn-ea"/>
                <a:cs typeface="+mn-cs"/>
              </a:defRPr>
            </a:lvl3pPr>
            <a:lvl4pPr marL="498692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4pPr>
            <a:lvl5pPr marL="6411764"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5pPr>
            <a:lvl6pPr marL="7836599"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6pPr>
            <a:lvl7pPr marL="9261435"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7pPr>
            <a:lvl8pPr marL="10686273"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8pPr>
            <a:lvl9pPr marL="1211110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9pPr>
          </a:lstStyle>
          <a:p>
            <a:pPr marL="0" indent="0">
              <a:lnSpc>
                <a:spcPct val="150000"/>
              </a:lnSpc>
              <a:buNone/>
            </a:pPr>
            <a:r>
              <a:rPr lang="en-US" sz="1800" dirty="0" smtClean="0">
                <a:latin typeface="Times New Roman" charset="0"/>
                <a:ea typeface="Times New Roman" charset="0"/>
                <a:cs typeface="Times New Roman" charset="0"/>
              </a:rPr>
              <a:t>1.To </a:t>
            </a:r>
            <a:r>
              <a:rPr lang="en-US" sz="1800" dirty="0">
                <a:latin typeface="Times New Roman" charset="0"/>
                <a:ea typeface="Times New Roman" charset="0"/>
                <a:cs typeface="Times New Roman" charset="0"/>
              </a:rPr>
              <a:t>examine and compare the usability of  Excel and </a:t>
            </a:r>
            <a:r>
              <a:rPr lang="en-US" sz="1800" dirty="0" smtClean="0">
                <a:latin typeface="Times New Roman" charset="0"/>
                <a:ea typeface="Times New Roman" charset="0"/>
                <a:cs typeface="Times New Roman" charset="0"/>
              </a:rPr>
              <a:t>  MS </a:t>
            </a:r>
            <a:r>
              <a:rPr lang="en-US" sz="1800" dirty="0">
                <a:latin typeface="Times New Roman" charset="0"/>
                <a:ea typeface="Times New Roman" charset="0"/>
                <a:cs typeface="Times New Roman" charset="0"/>
              </a:rPr>
              <a:t>Access in managing </a:t>
            </a:r>
            <a:r>
              <a:rPr lang="en-US" sz="1800" dirty="0" smtClean="0">
                <a:latin typeface="Times New Roman" charset="0"/>
                <a:ea typeface="Times New Roman" charset="0"/>
                <a:cs typeface="Times New Roman" charset="0"/>
              </a:rPr>
              <a:t>data and </a:t>
            </a:r>
            <a:r>
              <a:rPr lang="en-US" sz="1800" dirty="0">
                <a:latin typeface="Times New Roman" charset="0"/>
                <a:ea typeface="Times New Roman" charset="0"/>
                <a:cs typeface="Times New Roman" charset="0"/>
              </a:rPr>
              <a:t>determine the best option for handling large amount of </a:t>
            </a:r>
            <a:r>
              <a:rPr lang="en-US" sz="1800" dirty="0" smtClean="0">
                <a:latin typeface="Times New Roman" charset="0"/>
                <a:ea typeface="Times New Roman" charset="0"/>
                <a:cs typeface="Times New Roman" charset="0"/>
              </a:rPr>
              <a:t>information.</a:t>
            </a:r>
          </a:p>
          <a:p>
            <a:pPr marL="0" indent="0">
              <a:lnSpc>
                <a:spcPct val="150000"/>
              </a:lnSpc>
              <a:buNone/>
            </a:pPr>
            <a:r>
              <a:rPr lang="en-US" sz="1800" dirty="0" smtClean="0">
                <a:latin typeface="Times New Roman" charset="0"/>
                <a:ea typeface="Times New Roman" charset="0"/>
                <a:cs typeface="Times New Roman" charset="0"/>
              </a:rPr>
              <a:t>2. To explore and evaluate the recommended software for the advancement of large  organization’s data base management system.</a:t>
            </a:r>
          </a:p>
          <a:p>
            <a:pPr marL="0" indent="0">
              <a:lnSpc>
                <a:spcPct val="150000"/>
              </a:lnSpc>
              <a:buNone/>
            </a:pPr>
            <a:r>
              <a:rPr lang="en-US" sz="1800" dirty="0" smtClean="0">
                <a:latin typeface="Times New Roman" charset="0"/>
                <a:ea typeface="Times New Roman" charset="0"/>
                <a:cs typeface="Times New Roman" charset="0"/>
              </a:rPr>
              <a:t>3. To </a:t>
            </a:r>
            <a:r>
              <a:rPr lang="en-US" sz="1800" dirty="0">
                <a:latin typeface="Times New Roman" charset="0"/>
                <a:ea typeface="Times New Roman" charset="0"/>
                <a:cs typeface="Times New Roman" charset="0"/>
              </a:rPr>
              <a:t>investigate the needs of End-User Computing to use database and data management </a:t>
            </a:r>
            <a:r>
              <a:rPr lang="en-US" sz="1800" dirty="0" smtClean="0">
                <a:latin typeface="Times New Roman" charset="0"/>
                <a:ea typeface="Times New Roman" charset="0"/>
                <a:cs typeface="Times New Roman" charset="0"/>
              </a:rPr>
              <a:t>system.</a:t>
            </a:r>
          </a:p>
          <a:p>
            <a:pPr marL="0" indent="0">
              <a:lnSpc>
                <a:spcPct val="150000"/>
              </a:lnSpc>
              <a:buNone/>
            </a:pPr>
            <a:r>
              <a:rPr lang="en-US" sz="1800" dirty="0" smtClean="0">
                <a:latin typeface="Times New Roman" charset="0"/>
                <a:ea typeface="Times New Roman" charset="0"/>
                <a:cs typeface="Times New Roman" charset="0"/>
              </a:rPr>
              <a:t>4. To </a:t>
            </a:r>
            <a:r>
              <a:rPr lang="en-US" sz="1800" dirty="0">
                <a:latin typeface="Times New Roman" charset="0"/>
                <a:ea typeface="Times New Roman" charset="0"/>
                <a:cs typeface="Times New Roman" charset="0"/>
              </a:rPr>
              <a:t>use (WOW) Case studies to test of hypothesis. </a:t>
            </a:r>
          </a:p>
        </p:txBody>
      </p:sp>
      <p:sp>
        <p:nvSpPr>
          <p:cNvPr id="196" name="Content Placeholder 2"/>
          <p:cNvSpPr txBox="1">
            <a:spLocks/>
          </p:cNvSpPr>
          <p:nvPr/>
        </p:nvSpPr>
        <p:spPr>
          <a:xfrm>
            <a:off x="528961" y="8798344"/>
            <a:ext cx="7072621" cy="1475098"/>
          </a:xfrm>
          <a:prstGeom prst="rect">
            <a:avLst/>
          </a:prstGeom>
          <a:ln w="38100">
            <a:noFill/>
          </a:ln>
        </p:spPr>
        <p:txBody>
          <a:bodyPr wrap="square">
            <a:normAutofit/>
          </a:bodyPr>
          <a:lstStyle>
            <a:lvl1pPr marL="1068626" indent="-1068626" algn="l" defTabSz="2849671" rtl="0" eaLnBrk="1" latinLnBrk="0" hangingPunct="1">
              <a:spcBef>
                <a:spcPct val="20000"/>
              </a:spcBef>
              <a:buFont typeface="Arial" pitchFamily="34" charset="0"/>
              <a:buChar char="•"/>
              <a:defRPr sz="10022" kern="1200">
                <a:solidFill>
                  <a:schemeClr val="tx1"/>
                </a:solidFill>
                <a:latin typeface="+mn-lt"/>
                <a:ea typeface="+mn-ea"/>
                <a:cs typeface="+mn-cs"/>
              </a:defRPr>
            </a:lvl1pPr>
            <a:lvl2pPr marL="2315359" indent="-890524" algn="l" defTabSz="2849671" rtl="0" eaLnBrk="1" latinLnBrk="0" hangingPunct="1">
              <a:spcBef>
                <a:spcPct val="20000"/>
              </a:spcBef>
              <a:buFont typeface="Arial" pitchFamily="34" charset="0"/>
              <a:buChar char="–"/>
              <a:defRPr sz="8686" kern="1200">
                <a:solidFill>
                  <a:schemeClr val="tx1"/>
                </a:solidFill>
                <a:latin typeface="+mn-lt"/>
                <a:ea typeface="+mn-ea"/>
                <a:cs typeface="+mn-cs"/>
              </a:defRPr>
            </a:lvl2pPr>
            <a:lvl3pPr marL="3562092" indent="-712419" algn="l" defTabSz="2849671" rtl="0" eaLnBrk="1" latinLnBrk="0" hangingPunct="1">
              <a:spcBef>
                <a:spcPct val="20000"/>
              </a:spcBef>
              <a:buFont typeface="Arial" pitchFamily="34" charset="0"/>
              <a:buChar char="•"/>
              <a:defRPr sz="7350" kern="1200">
                <a:solidFill>
                  <a:schemeClr val="tx1"/>
                </a:solidFill>
                <a:latin typeface="+mn-lt"/>
                <a:ea typeface="+mn-ea"/>
                <a:cs typeface="+mn-cs"/>
              </a:defRPr>
            </a:lvl3pPr>
            <a:lvl4pPr marL="498692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4pPr>
            <a:lvl5pPr marL="6411764"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5pPr>
            <a:lvl6pPr marL="7836599"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6pPr>
            <a:lvl7pPr marL="9261435"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7pPr>
            <a:lvl8pPr marL="10686273"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8pPr>
            <a:lvl9pPr marL="1211110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9pPr>
          </a:lstStyle>
          <a:p>
            <a:pPr marL="0" indent="0" algn="just" defTabSz="914400">
              <a:lnSpc>
                <a:spcPct val="150000"/>
              </a:lnSpc>
              <a:spcBef>
                <a:spcPts val="0"/>
              </a:spcBef>
              <a:buNone/>
            </a:pPr>
            <a:endParaRPr lang="en-US" sz="1800" dirty="0" smtClean="0">
              <a:latin typeface="Times New Roman" charset="0"/>
              <a:ea typeface="Times New Roman" charset="0"/>
              <a:cs typeface="Times New Roman" charset="0"/>
            </a:endParaRPr>
          </a:p>
        </p:txBody>
      </p:sp>
      <p:sp>
        <p:nvSpPr>
          <p:cNvPr id="198" name="TextBox 197"/>
          <p:cNvSpPr txBox="1"/>
          <p:nvPr/>
        </p:nvSpPr>
        <p:spPr>
          <a:xfrm>
            <a:off x="548007" y="8101591"/>
            <a:ext cx="3972730" cy="615553"/>
          </a:xfrm>
          <a:prstGeom prst="rect">
            <a:avLst/>
          </a:prstGeom>
          <a:noFill/>
          <a:effectLst/>
        </p:spPr>
        <p:txBody>
          <a:bodyPr wrap="square" rtlCol="0">
            <a:spAutoFit/>
          </a:bodyPr>
          <a:lstStyle/>
          <a:p>
            <a:pPr algn="ctr"/>
            <a:r>
              <a:rPr lang="en-US" sz="3400" b="1" dirty="0" smtClean="0">
                <a:solidFill>
                  <a:schemeClr val="tx1">
                    <a:lumMod val="65000"/>
                    <a:lumOff val="35000"/>
                  </a:schemeClr>
                </a:solidFill>
                <a:effectLst>
                  <a:outerShdw blurRad="50800" dist="76200" dir="2700000" algn="tl" rotWithShape="0">
                    <a:prstClr val="black">
                      <a:alpha val="40000"/>
                    </a:prstClr>
                  </a:outerShdw>
                </a:effectLst>
                <a:latin typeface="Times New Roman"/>
                <a:cs typeface="Times New Roman"/>
              </a:rPr>
              <a:t>Aim and Objectives</a:t>
            </a:r>
            <a:endParaRPr lang="en-US" sz="3400" b="1" dirty="0">
              <a:solidFill>
                <a:schemeClr val="tx1">
                  <a:lumMod val="65000"/>
                  <a:lumOff val="35000"/>
                </a:schemeClr>
              </a:solidFill>
              <a:effectLst>
                <a:outerShdw blurRad="50800" dist="76200" dir="2700000" algn="tl" rotWithShape="0">
                  <a:prstClr val="black">
                    <a:alpha val="40000"/>
                  </a:prstClr>
                </a:outerShdw>
              </a:effectLst>
              <a:latin typeface="Times New Roman"/>
              <a:cs typeface="Times New Roman"/>
            </a:endParaRPr>
          </a:p>
        </p:txBody>
      </p:sp>
      <p:sp>
        <p:nvSpPr>
          <p:cNvPr id="199" name="Rounded Rectangle 198"/>
          <p:cNvSpPr/>
          <p:nvPr/>
        </p:nvSpPr>
        <p:spPr>
          <a:xfrm>
            <a:off x="235079" y="3144800"/>
            <a:ext cx="7555293" cy="4637103"/>
          </a:xfrm>
          <a:prstGeom prst="roundRect">
            <a:avLst/>
          </a:prstGeom>
          <a:solidFill>
            <a:schemeClr val="accent2">
              <a:lumMod val="20000"/>
              <a:lumOff val="80000"/>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TextBox 199"/>
          <p:cNvSpPr txBox="1"/>
          <p:nvPr/>
        </p:nvSpPr>
        <p:spPr>
          <a:xfrm>
            <a:off x="561731" y="3228403"/>
            <a:ext cx="2552494" cy="615553"/>
          </a:xfrm>
          <a:prstGeom prst="rect">
            <a:avLst/>
          </a:prstGeom>
          <a:noFill/>
          <a:effectLst/>
        </p:spPr>
        <p:txBody>
          <a:bodyPr wrap="none" rtlCol="0">
            <a:spAutoFit/>
          </a:bodyPr>
          <a:lstStyle/>
          <a:p>
            <a:r>
              <a:rPr lang="en-US" sz="3400" b="1" dirty="0">
                <a:solidFill>
                  <a:schemeClr val="tx1">
                    <a:lumMod val="65000"/>
                    <a:lumOff val="35000"/>
                  </a:schemeClr>
                </a:solidFill>
                <a:effectLst>
                  <a:outerShdw blurRad="50800" dist="76200" dir="2700000" algn="tl" rotWithShape="0">
                    <a:prstClr val="black">
                      <a:alpha val="40000"/>
                    </a:prstClr>
                  </a:outerShdw>
                </a:effectLst>
                <a:latin typeface="Times New Roman"/>
                <a:cs typeface="Times New Roman"/>
              </a:rPr>
              <a:t>Introduction</a:t>
            </a:r>
          </a:p>
        </p:txBody>
      </p:sp>
      <p:sp>
        <p:nvSpPr>
          <p:cNvPr id="203" name="Rounded Rectangle 202"/>
          <p:cNvSpPr/>
          <p:nvPr/>
        </p:nvSpPr>
        <p:spPr>
          <a:xfrm>
            <a:off x="23305151" y="14918012"/>
            <a:ext cx="6725244" cy="6205672"/>
          </a:xfrm>
          <a:prstGeom prst="roundRect">
            <a:avLst/>
          </a:prstGeom>
          <a:solidFill>
            <a:schemeClr val="accent3">
              <a:lumMod val="20000"/>
              <a:lumOff val="80000"/>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TextBox 203"/>
          <p:cNvSpPr txBox="1"/>
          <p:nvPr/>
        </p:nvSpPr>
        <p:spPr>
          <a:xfrm>
            <a:off x="23734463" y="14994051"/>
            <a:ext cx="2212657" cy="615553"/>
          </a:xfrm>
          <a:prstGeom prst="rect">
            <a:avLst/>
          </a:prstGeom>
          <a:noFill/>
          <a:effectLst>
            <a:outerShdw blurRad="50800" dist="50800" dir="5400000" algn="ctr" rotWithShape="0">
              <a:schemeClr val="bg1">
                <a:lumMod val="95000"/>
              </a:schemeClr>
            </a:outerShdw>
          </a:effectLst>
        </p:spPr>
        <p:txBody>
          <a:bodyPr wrap="none" rtlCol="0">
            <a:spAutoFit/>
          </a:bodyPr>
          <a:lstStyle/>
          <a:p>
            <a:r>
              <a:rPr lang="en-US" sz="3400" b="1" dirty="0">
                <a:solidFill>
                  <a:schemeClr val="tx1">
                    <a:lumMod val="65000"/>
                    <a:lumOff val="35000"/>
                  </a:schemeClr>
                </a:solidFill>
                <a:effectLst>
                  <a:outerShdw blurRad="50800" dist="76200" dir="2700000" algn="tl" rotWithShape="0">
                    <a:prstClr val="black">
                      <a:alpha val="40000"/>
                    </a:prstClr>
                  </a:outerShdw>
                </a:effectLst>
                <a:latin typeface="Times New Roman"/>
                <a:cs typeface="Times New Roman"/>
              </a:rPr>
              <a:t>References</a:t>
            </a:r>
          </a:p>
        </p:txBody>
      </p:sp>
      <p:sp>
        <p:nvSpPr>
          <p:cNvPr id="205" name="TextBox 204"/>
          <p:cNvSpPr txBox="1"/>
          <p:nvPr/>
        </p:nvSpPr>
        <p:spPr>
          <a:xfrm>
            <a:off x="23525699" y="15693123"/>
            <a:ext cx="6389663" cy="5047536"/>
          </a:xfrm>
          <a:prstGeom prst="rect">
            <a:avLst/>
          </a:prstGeom>
          <a:noFill/>
        </p:spPr>
        <p:txBody>
          <a:bodyPr wrap="square" rtlCol="0">
            <a:spAutoFit/>
          </a:bodyPr>
          <a:lstStyle/>
          <a:p>
            <a:pPr marL="228600" indent="-228600">
              <a:buAutoNum type="arabicPeriod"/>
            </a:pPr>
            <a:r>
              <a:rPr lang="en-US" sz="1400" dirty="0">
                <a:latin typeface="Times New Roman" charset="0"/>
                <a:ea typeface="Times New Roman" charset="0"/>
                <a:cs typeface="Times New Roman" charset="0"/>
              </a:rPr>
              <a:t>Imperial College (2016), Scholarly Communication, London , Available at: https://www.imperial.ac.uk/research-and-innovation/support-for-staff/scholarly-communication/research-data-management/introduction-to-research-data-management/</a:t>
            </a:r>
          </a:p>
          <a:p>
            <a:pPr marL="228600" indent="-228600">
              <a:buAutoNum type="arabicPeriod"/>
            </a:pPr>
            <a:r>
              <a:rPr lang="en-US" sz="1400" dirty="0" smtClean="0">
                <a:latin typeface="Times New Roman" charset="0"/>
                <a:ea typeface="Times New Roman" charset="0"/>
                <a:cs typeface="Times New Roman" charset="0"/>
              </a:rPr>
              <a:t> </a:t>
            </a:r>
            <a:r>
              <a:rPr lang="en-US" sz="1400" dirty="0">
                <a:latin typeface="Times New Roman" charset="0"/>
                <a:ea typeface="Times New Roman" charset="0"/>
                <a:cs typeface="Times New Roman" charset="0"/>
              </a:rPr>
              <a:t>Blakeley, J., Campbell, D., Gray , J., Muralidhar, S. , Nori, A., (2006), Next-Generation Data Access: Making the Conceptual Level </a:t>
            </a:r>
            <a:r>
              <a:rPr lang="en-US" sz="1400" dirty="0" smtClean="0">
                <a:latin typeface="Times New Roman" charset="0"/>
                <a:ea typeface="Times New Roman" charset="0"/>
                <a:cs typeface="Times New Roman" charset="0"/>
              </a:rPr>
              <a:t>Real</a:t>
            </a:r>
          </a:p>
          <a:p>
            <a:pPr marL="228600" indent="-228600">
              <a:buAutoNum type="arabicPeriod"/>
            </a:pPr>
            <a:r>
              <a:rPr lang="en-GB" sz="1400" dirty="0" smtClean="0">
                <a:latin typeface="Times New Roman" charset="0"/>
                <a:ea typeface="Times New Roman" charset="0"/>
                <a:cs typeface="Times New Roman" charset="0"/>
              </a:rPr>
              <a:t>Papi</a:t>
            </a:r>
            <a:r>
              <a:rPr lang="en-GB" sz="1400" dirty="0">
                <a:latin typeface="Times New Roman" charset="0"/>
                <a:ea typeface="Times New Roman" charset="0"/>
                <a:cs typeface="Times New Roman" charset="0"/>
              </a:rPr>
              <a:t>, E., Belsi, A., &amp; McGregor, A. H. (2015). A knee monitoring device and the preferences of patients living with osteoarthritis: a qualitative study. </a:t>
            </a:r>
            <a:r>
              <a:rPr lang="en-GB" sz="1400" i="1" dirty="0">
                <a:latin typeface="Times New Roman" charset="0"/>
                <a:ea typeface="Times New Roman" charset="0"/>
                <a:cs typeface="Times New Roman" charset="0"/>
              </a:rPr>
              <a:t>BMJ open</a:t>
            </a:r>
            <a:r>
              <a:rPr lang="en-GB" sz="1400" dirty="0">
                <a:latin typeface="Times New Roman" charset="0"/>
                <a:ea typeface="Times New Roman" charset="0"/>
                <a:cs typeface="Times New Roman" charset="0"/>
              </a:rPr>
              <a:t>, </a:t>
            </a:r>
            <a:r>
              <a:rPr lang="en-GB" sz="1400" i="1" dirty="0">
                <a:latin typeface="Times New Roman" charset="0"/>
                <a:ea typeface="Times New Roman" charset="0"/>
                <a:cs typeface="Times New Roman" charset="0"/>
              </a:rPr>
              <a:t>5</a:t>
            </a:r>
            <a:r>
              <a:rPr lang="en-GB" sz="1400" dirty="0">
                <a:latin typeface="Times New Roman" charset="0"/>
                <a:ea typeface="Times New Roman" charset="0"/>
                <a:cs typeface="Times New Roman" charset="0"/>
              </a:rPr>
              <a:t>(9), </a:t>
            </a:r>
            <a:r>
              <a:rPr lang="en-GB" sz="1400" dirty="0" smtClean="0">
                <a:latin typeface="Times New Roman" charset="0"/>
                <a:ea typeface="Times New Roman" charset="0"/>
                <a:cs typeface="Times New Roman" charset="0"/>
              </a:rPr>
              <a:t>e007980.</a:t>
            </a:r>
          </a:p>
          <a:p>
            <a:pPr marL="228600" indent="-228600">
              <a:buAutoNum type="arabicPeriod"/>
            </a:pPr>
            <a:r>
              <a:rPr lang="en-GB" sz="1400" dirty="0" smtClean="0">
                <a:latin typeface="Times New Roman" charset="0"/>
                <a:ea typeface="Times New Roman" charset="0"/>
                <a:cs typeface="Times New Roman" charset="0"/>
              </a:rPr>
              <a:t>Marks</a:t>
            </a:r>
            <a:r>
              <a:rPr lang="en-GB" sz="1400" dirty="0">
                <a:latin typeface="Times New Roman" charset="0"/>
                <a:ea typeface="Times New Roman" charset="0"/>
                <a:cs typeface="Times New Roman" charset="0"/>
              </a:rPr>
              <a:t>, M. A., Mathieu, J. E., &amp; Zaccaro, S. J. (2001). A temporally based framework and taxonomy of team processes. Academy of management review, 26(3), </a:t>
            </a:r>
            <a:r>
              <a:rPr lang="en-GB" sz="1400" dirty="0" smtClean="0">
                <a:latin typeface="Times New Roman" charset="0"/>
                <a:ea typeface="Times New Roman" charset="0"/>
                <a:cs typeface="Times New Roman" charset="0"/>
              </a:rPr>
              <a:t>356-376.</a:t>
            </a:r>
          </a:p>
          <a:p>
            <a:pPr marL="228600" indent="-228600">
              <a:buAutoNum type="arabicPeriod"/>
            </a:pPr>
            <a:r>
              <a:rPr lang="en-GB" sz="1400" dirty="0" smtClean="0">
                <a:latin typeface="Times New Roman" charset="0"/>
                <a:ea typeface="Times New Roman" charset="0"/>
                <a:cs typeface="Times New Roman" charset="0"/>
              </a:rPr>
              <a:t>Saito </a:t>
            </a:r>
            <a:r>
              <a:rPr lang="en-GB" sz="1400" dirty="0">
                <a:latin typeface="Times New Roman" charset="0"/>
                <a:ea typeface="Times New Roman" charset="0"/>
                <a:cs typeface="Times New Roman" charset="0"/>
              </a:rPr>
              <a:t>M, inventor; Mitsubishi Corporation, assignee. </a:t>
            </a:r>
            <a:r>
              <a:rPr lang="en-GB" sz="1400" dirty="0" smtClean="0">
                <a:latin typeface="Times New Roman" charset="0"/>
                <a:ea typeface="Times New Roman" charset="0"/>
                <a:cs typeface="Times New Roman" charset="0"/>
              </a:rPr>
              <a:t>Data     management </a:t>
            </a:r>
            <a:r>
              <a:rPr lang="en-GB" sz="1400" dirty="0">
                <a:latin typeface="Times New Roman" charset="0"/>
                <a:ea typeface="Times New Roman" charset="0"/>
                <a:cs typeface="Times New Roman" charset="0"/>
              </a:rPr>
              <a:t>system. United States patent </a:t>
            </a:r>
            <a:r>
              <a:rPr lang="en-GB" sz="1400" dirty="0" smtClean="0">
                <a:latin typeface="Times New Roman" charset="0"/>
                <a:ea typeface="Times New Roman" charset="0"/>
                <a:cs typeface="Times New Roman" charset="0"/>
              </a:rPr>
              <a:t>US 5,974,141</a:t>
            </a:r>
            <a:r>
              <a:rPr lang="en-GB" sz="1400" dirty="0">
                <a:latin typeface="Times New Roman" charset="0"/>
                <a:ea typeface="Times New Roman" charset="0"/>
                <a:cs typeface="Times New Roman" charset="0"/>
              </a:rPr>
              <a:t>. 1999 Oct 26. </a:t>
            </a:r>
          </a:p>
          <a:p>
            <a:pPr marL="228600" indent="-228600">
              <a:buAutoNum type="arabicPeriod"/>
            </a:pPr>
            <a:r>
              <a:rPr lang="en-GB" sz="1400" dirty="0" smtClean="0">
                <a:latin typeface="Times New Roman" charset="0"/>
                <a:ea typeface="Times New Roman" charset="0"/>
                <a:cs typeface="Times New Roman" charset="0"/>
              </a:rPr>
              <a:t>Connolly </a:t>
            </a:r>
            <a:r>
              <a:rPr lang="en-GB" sz="1400" dirty="0">
                <a:latin typeface="Times New Roman" charset="0"/>
                <a:ea typeface="Times New Roman" charset="0"/>
                <a:cs typeface="Times New Roman" charset="0"/>
              </a:rPr>
              <a:t>TM, </a:t>
            </a:r>
            <a:r>
              <a:rPr lang="en-GB" sz="1400" dirty="0" err="1">
                <a:latin typeface="Times New Roman" charset="0"/>
                <a:ea typeface="Times New Roman" charset="0"/>
                <a:cs typeface="Times New Roman" charset="0"/>
              </a:rPr>
              <a:t>Begg</a:t>
            </a:r>
            <a:r>
              <a:rPr lang="en-GB" sz="1400" dirty="0">
                <a:latin typeface="Times New Roman" charset="0"/>
                <a:ea typeface="Times New Roman" charset="0"/>
                <a:cs typeface="Times New Roman" charset="0"/>
              </a:rPr>
              <a:t> CE. Database systems: a practical approach to design, implementation, and management. Pearson Education; 2005.</a:t>
            </a:r>
            <a:r>
              <a:rPr lang="en-US" sz="1400" dirty="0">
                <a:latin typeface="Times New Roman" charset="0"/>
                <a:ea typeface="Times New Roman" charset="0"/>
                <a:cs typeface="Times New Roman" charset="0"/>
              </a:rPr>
              <a:t> </a:t>
            </a:r>
            <a:endParaRPr lang="en-US" sz="1400" dirty="0" smtClean="0">
              <a:latin typeface="Times New Roman" charset="0"/>
              <a:ea typeface="Times New Roman" charset="0"/>
              <a:cs typeface="Times New Roman" charset="0"/>
            </a:endParaRPr>
          </a:p>
          <a:p>
            <a:pPr marL="228600" lvl="0" indent="-228600">
              <a:buFontTx/>
              <a:buAutoNum type="arabicPeriod"/>
            </a:pPr>
            <a:r>
              <a:rPr lang="en-GB" sz="1400" dirty="0">
                <a:latin typeface="Times New Roman" charset="0"/>
                <a:ea typeface="Times New Roman" charset="0"/>
                <a:cs typeface="Times New Roman" charset="0"/>
              </a:rPr>
              <a:t>Walsh Government (2015), Well-being of future Generations (Wales) Act </a:t>
            </a:r>
            <a:r>
              <a:rPr lang="en-GB" sz="1400" dirty="0" smtClean="0">
                <a:latin typeface="Times New Roman" charset="0"/>
                <a:ea typeface="Times New Roman" charset="0"/>
                <a:cs typeface="Times New Roman" charset="0"/>
              </a:rPr>
              <a:t>2015, </a:t>
            </a:r>
            <a:r>
              <a:rPr lang="en-GB" sz="1400" dirty="0">
                <a:latin typeface="Times New Roman" charset="0"/>
                <a:ea typeface="Times New Roman" charset="0"/>
                <a:cs typeface="Times New Roman" charset="0"/>
              </a:rPr>
              <a:t>Available </a:t>
            </a:r>
            <a:r>
              <a:rPr lang="en-GB" sz="1400" dirty="0" smtClean="0">
                <a:latin typeface="Times New Roman" charset="0"/>
                <a:ea typeface="Times New Roman" charset="0"/>
                <a:cs typeface="Times New Roman" charset="0"/>
              </a:rPr>
              <a:t>at: http</a:t>
            </a:r>
            <a:r>
              <a:rPr lang="en-GB" sz="1400" dirty="0">
                <a:latin typeface="Times New Roman" charset="0"/>
                <a:ea typeface="Times New Roman" charset="0"/>
                <a:cs typeface="Times New Roman" charset="0"/>
              </a:rPr>
              <a:t>://</a:t>
            </a:r>
            <a:r>
              <a:rPr lang="en-GB" sz="1400" dirty="0" err="1">
                <a:latin typeface="Times New Roman" charset="0"/>
                <a:ea typeface="Times New Roman" charset="0"/>
                <a:cs typeface="Times New Roman" charset="0"/>
              </a:rPr>
              <a:t>thewaleswewant.co.uk</a:t>
            </a:r>
            <a:r>
              <a:rPr lang="en-GB" sz="1400" dirty="0">
                <a:latin typeface="Times New Roman" charset="0"/>
                <a:ea typeface="Times New Roman" charset="0"/>
                <a:cs typeface="Times New Roman" charset="0"/>
              </a:rPr>
              <a:t>/sites/default/files/Guide%20to%20the%20WFGAct.pdf </a:t>
            </a:r>
            <a:endParaRPr lang="en-GB" sz="1400" dirty="0" smtClean="0">
              <a:latin typeface="Times New Roman" charset="0"/>
              <a:ea typeface="Times New Roman" charset="0"/>
              <a:cs typeface="Times New Roman" charset="0"/>
            </a:endParaRPr>
          </a:p>
          <a:p>
            <a:pPr marL="228600" lvl="0" indent="-228600">
              <a:buFontTx/>
              <a:buAutoNum type="arabicPeriod"/>
            </a:pPr>
            <a:r>
              <a:rPr lang="en-GB" sz="1400" dirty="0" smtClean="0">
                <a:latin typeface="Times New Roman" charset="0"/>
                <a:ea typeface="Times New Roman" charset="0"/>
                <a:cs typeface="Times New Roman" charset="0"/>
              </a:rPr>
              <a:t>How to measure a nation’s progress? (2016), National Indicators for Wales, Available at: http://</a:t>
            </a:r>
            <a:r>
              <a:rPr lang="en-GB" sz="1400" dirty="0" err="1" smtClean="0">
                <a:latin typeface="Times New Roman" charset="0"/>
                <a:ea typeface="Times New Roman" charset="0"/>
                <a:cs typeface="Times New Roman" charset="0"/>
              </a:rPr>
              <a:t>gov.wales</a:t>
            </a:r>
            <a:r>
              <a:rPr lang="en-GB" sz="1400" dirty="0" smtClean="0">
                <a:latin typeface="Times New Roman" charset="0"/>
                <a:ea typeface="Times New Roman" charset="0"/>
                <a:cs typeface="Times New Roman" charset="0"/>
              </a:rPr>
              <a:t>/docs/</a:t>
            </a:r>
            <a:r>
              <a:rPr lang="en-GB" sz="1400" dirty="0" err="1" smtClean="0">
                <a:latin typeface="Times New Roman" charset="0"/>
                <a:ea typeface="Times New Roman" charset="0"/>
                <a:cs typeface="Times New Roman" charset="0"/>
              </a:rPr>
              <a:t>desh</a:t>
            </a:r>
            <a:r>
              <a:rPr lang="en-GB" sz="1400" dirty="0" smtClean="0">
                <a:latin typeface="Times New Roman" charset="0"/>
                <a:ea typeface="Times New Roman" charset="0"/>
                <a:cs typeface="Times New Roman" charset="0"/>
              </a:rPr>
              <a:t>/publications/160316-national-indicators-to-be-laid-before-nafw-en.pdf [27/02/2017]</a:t>
            </a:r>
            <a:endParaRPr lang="en-US" sz="1400" dirty="0" smtClean="0">
              <a:latin typeface="Times New Roman" charset="0"/>
              <a:ea typeface="Times New Roman" charset="0"/>
              <a:cs typeface="Times New Roman" charset="0"/>
            </a:endParaRPr>
          </a:p>
        </p:txBody>
      </p:sp>
      <p:sp>
        <p:nvSpPr>
          <p:cNvPr id="206" name="Rounded Rectangle 205"/>
          <p:cNvSpPr/>
          <p:nvPr/>
        </p:nvSpPr>
        <p:spPr>
          <a:xfrm>
            <a:off x="23305149" y="8033450"/>
            <a:ext cx="6725245" cy="6624621"/>
          </a:xfrm>
          <a:prstGeom prst="roundRect">
            <a:avLst/>
          </a:prstGeom>
          <a:gradFill flip="none" rotWithShape="1">
            <a:gsLst>
              <a:gs pos="69000">
                <a:srgbClr val="FDE5D1"/>
              </a:gs>
              <a:gs pos="1000">
                <a:schemeClr val="accent6">
                  <a:lumMod val="5000"/>
                  <a:lumOff val="95000"/>
                </a:schemeClr>
              </a:gs>
              <a:gs pos="100000">
                <a:schemeClr val="accent6">
                  <a:lumMod val="45000"/>
                  <a:lumOff val="55000"/>
                </a:schemeClr>
              </a:gs>
              <a:gs pos="100000">
                <a:schemeClr val="accent6">
                  <a:lumMod val="30000"/>
                  <a:lumOff val="70000"/>
                </a:schemeClr>
              </a:gs>
            </a:gsLst>
            <a:lin ang="16200000" scaled="1"/>
            <a:tileRect/>
          </a:gra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TextBox 206"/>
          <p:cNvSpPr txBox="1"/>
          <p:nvPr/>
        </p:nvSpPr>
        <p:spPr>
          <a:xfrm>
            <a:off x="23737393" y="8105505"/>
            <a:ext cx="2438488" cy="615553"/>
          </a:xfrm>
          <a:prstGeom prst="rect">
            <a:avLst/>
          </a:prstGeom>
          <a:noFill/>
          <a:effectLst/>
        </p:spPr>
        <p:txBody>
          <a:bodyPr wrap="none" rtlCol="0">
            <a:spAutoFit/>
          </a:bodyPr>
          <a:lstStyle/>
          <a:p>
            <a:r>
              <a:rPr lang="en-US" sz="3400" b="1" dirty="0">
                <a:solidFill>
                  <a:schemeClr val="tx1">
                    <a:lumMod val="65000"/>
                    <a:lumOff val="35000"/>
                  </a:schemeClr>
                </a:solidFill>
                <a:effectLst>
                  <a:outerShdw blurRad="50800" dist="76200" dir="2700000" algn="tl" rotWithShape="0">
                    <a:prstClr val="black">
                      <a:alpha val="40000"/>
                    </a:prstClr>
                  </a:outerShdw>
                </a:effectLst>
                <a:latin typeface="Times New Roman"/>
                <a:cs typeface="Times New Roman"/>
              </a:rPr>
              <a:t>Conclusions</a:t>
            </a:r>
          </a:p>
        </p:txBody>
      </p:sp>
      <p:sp>
        <p:nvSpPr>
          <p:cNvPr id="208" name="TextBox 207"/>
          <p:cNvSpPr txBox="1"/>
          <p:nvPr/>
        </p:nvSpPr>
        <p:spPr>
          <a:xfrm>
            <a:off x="23734463" y="8653933"/>
            <a:ext cx="5909846" cy="5909310"/>
          </a:xfrm>
          <a:prstGeom prst="rect">
            <a:avLst/>
          </a:prstGeom>
          <a:noFill/>
        </p:spPr>
        <p:txBody>
          <a:bodyPr wrap="square" rtlCol="0">
            <a:spAutoFit/>
          </a:bodyPr>
          <a:lstStyle/>
          <a:p>
            <a:pPr algn="just">
              <a:lnSpc>
                <a:spcPct val="150000"/>
              </a:lnSpc>
            </a:pPr>
            <a:r>
              <a:rPr lang="en-GB" sz="1800" dirty="0">
                <a:latin typeface="Times New Roman" charset="0"/>
                <a:ea typeface="Times New Roman" charset="0"/>
                <a:cs typeface="Times New Roman" charset="0"/>
              </a:rPr>
              <a:t>Depending on the type of data and the purpose of storing data, each program has clear advantages. </a:t>
            </a:r>
          </a:p>
          <a:p>
            <a:pPr algn="just">
              <a:lnSpc>
                <a:spcPct val="150000"/>
              </a:lnSpc>
            </a:pPr>
            <a:endParaRPr lang="en-GB" sz="1800" dirty="0" smtClean="0">
              <a:latin typeface="Times New Roman" charset="0"/>
              <a:ea typeface="Times New Roman" charset="0"/>
              <a:cs typeface="Times New Roman" charset="0"/>
            </a:endParaRPr>
          </a:p>
          <a:p>
            <a:pPr marL="285750" indent="-285750" algn="just">
              <a:lnSpc>
                <a:spcPct val="150000"/>
              </a:lnSpc>
              <a:buFont typeface="Arial" charset="0"/>
              <a:buChar char="•"/>
            </a:pPr>
            <a:r>
              <a:rPr lang="en-GB" sz="1800" dirty="0" smtClean="0">
                <a:latin typeface="Times New Roman" charset="0"/>
                <a:ea typeface="Times New Roman" charset="0"/>
                <a:cs typeface="Times New Roman" charset="0"/>
              </a:rPr>
              <a:t>Access </a:t>
            </a:r>
            <a:r>
              <a:rPr lang="en-GB" sz="1800" dirty="0">
                <a:latin typeface="Times New Roman" charset="0"/>
                <a:ea typeface="Times New Roman" charset="0"/>
                <a:cs typeface="Times New Roman" charset="0"/>
              </a:rPr>
              <a:t>was providing more convenient interface than an excel worksheet. </a:t>
            </a:r>
            <a:r>
              <a:rPr lang="en-GB" sz="1800" dirty="0" smtClean="0">
                <a:latin typeface="Times New Roman" charset="0"/>
                <a:ea typeface="Times New Roman" charset="0"/>
                <a:cs typeface="Times New Roman" charset="0"/>
              </a:rPr>
              <a:t>Access </a:t>
            </a:r>
            <a:r>
              <a:rPr lang="en-GB" sz="1800" dirty="0">
                <a:latin typeface="Times New Roman" charset="0"/>
                <a:ea typeface="Times New Roman" charset="0"/>
                <a:cs typeface="Times New Roman" charset="0"/>
              </a:rPr>
              <a:t>report allows user to summarise data in electronic or printed format.  </a:t>
            </a:r>
            <a:endParaRPr lang="en-GB" sz="1800" dirty="0" smtClean="0">
              <a:latin typeface="Times New Roman" charset="0"/>
              <a:ea typeface="Times New Roman" charset="0"/>
              <a:cs typeface="Times New Roman" charset="0"/>
            </a:endParaRPr>
          </a:p>
          <a:p>
            <a:pPr marL="285750" indent="-285750" algn="just">
              <a:lnSpc>
                <a:spcPct val="150000"/>
              </a:lnSpc>
              <a:buFont typeface="Arial" charset="0"/>
              <a:buChar char="•"/>
            </a:pPr>
            <a:r>
              <a:rPr lang="en-GB" sz="1800" dirty="0">
                <a:latin typeface="Times New Roman" charset="0"/>
                <a:ea typeface="Times New Roman" charset="0"/>
                <a:cs typeface="Times New Roman" charset="0"/>
              </a:rPr>
              <a:t>MS Excel is mostly optimised for data analysis and calculations; it may be a better choice for storing and analysing data whereas there are complex calculations or the user need to explore possible outcome or producing high quality charts.</a:t>
            </a:r>
            <a:endParaRPr lang="en-US" sz="1800" dirty="0">
              <a:latin typeface="Times New Roman" charset="0"/>
              <a:ea typeface="Times New Roman" charset="0"/>
              <a:cs typeface="Times New Roman" charset="0"/>
            </a:endParaRPr>
          </a:p>
          <a:p>
            <a:pPr marL="285750" indent="-285750" algn="just">
              <a:lnSpc>
                <a:spcPct val="150000"/>
              </a:lnSpc>
              <a:buFont typeface="Arial" charset="0"/>
              <a:buChar char="•"/>
            </a:pPr>
            <a:r>
              <a:rPr lang="en-GB" sz="1800" dirty="0">
                <a:latin typeface="Times New Roman" charset="0"/>
                <a:ea typeface="Times New Roman" charset="0"/>
                <a:cs typeface="Times New Roman" charset="0"/>
              </a:rPr>
              <a:t>Nevertheless, using both program together may enable the user to gain a greater benefit ( storing data in Access and using Excel to analyse the data</a:t>
            </a:r>
            <a:r>
              <a:rPr lang="en-GB" sz="1800" dirty="0" smtClean="0">
                <a:latin typeface="Times New Roman" charset="0"/>
                <a:ea typeface="Times New Roman" charset="0"/>
                <a:cs typeface="Times New Roman" charset="0"/>
              </a:rPr>
              <a:t>).</a:t>
            </a:r>
            <a:endParaRPr lang="en-US" sz="1800" dirty="0">
              <a:latin typeface="Times New Roman" charset="0"/>
              <a:ea typeface="Times New Roman" charset="0"/>
              <a:cs typeface="Times New Roman" charset="0"/>
            </a:endParaRPr>
          </a:p>
        </p:txBody>
      </p:sp>
      <p:sp>
        <p:nvSpPr>
          <p:cNvPr id="209" name="Rounded Rectangle 208"/>
          <p:cNvSpPr/>
          <p:nvPr/>
        </p:nvSpPr>
        <p:spPr>
          <a:xfrm>
            <a:off x="23305149" y="3144801"/>
            <a:ext cx="6725245" cy="4619344"/>
          </a:xfrm>
          <a:prstGeom prst="roundRect">
            <a:avLst/>
          </a:prstGeom>
          <a:solidFill>
            <a:schemeClr val="accent2">
              <a:lumMod val="20000"/>
              <a:lumOff val="80000"/>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Content Placeholder 2"/>
          <p:cNvSpPr txBox="1">
            <a:spLocks/>
          </p:cNvSpPr>
          <p:nvPr/>
        </p:nvSpPr>
        <p:spPr>
          <a:xfrm>
            <a:off x="23627041" y="3650411"/>
            <a:ext cx="5909846" cy="3791450"/>
          </a:xfrm>
          <a:prstGeom prst="rect">
            <a:avLst/>
          </a:prstGeom>
        </p:spPr>
        <p:txBody>
          <a:bodyPr>
            <a:noAutofit/>
          </a:bodyPr>
          <a:lstStyle>
            <a:lvl1pPr marL="1068626" indent="-1068626" algn="l" defTabSz="2849671" rtl="0" eaLnBrk="1" latinLnBrk="0" hangingPunct="1">
              <a:spcBef>
                <a:spcPct val="20000"/>
              </a:spcBef>
              <a:buFont typeface="Arial" pitchFamily="34" charset="0"/>
              <a:buChar char="•"/>
              <a:defRPr sz="10022" kern="1200">
                <a:solidFill>
                  <a:schemeClr val="tx1"/>
                </a:solidFill>
                <a:latin typeface="+mn-lt"/>
                <a:ea typeface="+mn-ea"/>
                <a:cs typeface="+mn-cs"/>
              </a:defRPr>
            </a:lvl1pPr>
            <a:lvl2pPr marL="2315359" indent="-890524" algn="l" defTabSz="2849671" rtl="0" eaLnBrk="1" latinLnBrk="0" hangingPunct="1">
              <a:spcBef>
                <a:spcPct val="20000"/>
              </a:spcBef>
              <a:buFont typeface="Arial" pitchFamily="34" charset="0"/>
              <a:buChar char="–"/>
              <a:defRPr sz="8686" kern="1200">
                <a:solidFill>
                  <a:schemeClr val="tx1"/>
                </a:solidFill>
                <a:latin typeface="+mn-lt"/>
                <a:ea typeface="+mn-ea"/>
                <a:cs typeface="+mn-cs"/>
              </a:defRPr>
            </a:lvl2pPr>
            <a:lvl3pPr marL="3562092" indent="-712419" algn="l" defTabSz="2849671" rtl="0" eaLnBrk="1" latinLnBrk="0" hangingPunct="1">
              <a:spcBef>
                <a:spcPct val="20000"/>
              </a:spcBef>
              <a:buFont typeface="Arial" pitchFamily="34" charset="0"/>
              <a:buChar char="•"/>
              <a:defRPr sz="7350" kern="1200">
                <a:solidFill>
                  <a:schemeClr val="tx1"/>
                </a:solidFill>
                <a:latin typeface="+mn-lt"/>
                <a:ea typeface="+mn-ea"/>
                <a:cs typeface="+mn-cs"/>
              </a:defRPr>
            </a:lvl3pPr>
            <a:lvl4pPr marL="498692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4pPr>
            <a:lvl5pPr marL="6411764"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5pPr>
            <a:lvl6pPr marL="7836599"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6pPr>
            <a:lvl7pPr marL="9261435"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7pPr>
            <a:lvl8pPr marL="10686273"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8pPr>
            <a:lvl9pPr marL="1211110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9pPr>
          </a:lstStyle>
          <a:p>
            <a:pPr marL="0" indent="0" algn="just">
              <a:lnSpc>
                <a:spcPct val="150000"/>
              </a:lnSpc>
              <a:buNone/>
            </a:pPr>
            <a:r>
              <a:rPr lang="en-GB" sz="1800" b="1" dirty="0"/>
              <a:t>Q</a:t>
            </a:r>
            <a:r>
              <a:rPr lang="en-GB" sz="1800" b="1" dirty="0" smtClean="0"/>
              <a:t>ualitative </a:t>
            </a:r>
            <a:r>
              <a:rPr lang="en-GB" sz="1800" b="1" dirty="0"/>
              <a:t>and quantitative </a:t>
            </a:r>
            <a:r>
              <a:rPr lang="en-GB" sz="1800" dirty="0" smtClean="0"/>
              <a:t>methods were used to find </a:t>
            </a:r>
            <a:r>
              <a:rPr lang="en-GB" sz="1800" dirty="0"/>
              <a:t>the productivity of each database </a:t>
            </a:r>
            <a:r>
              <a:rPr lang="en-GB" sz="1800" dirty="0" smtClean="0"/>
              <a:t>system.</a:t>
            </a:r>
          </a:p>
          <a:p>
            <a:pPr marL="0" indent="0" algn="just">
              <a:lnSpc>
                <a:spcPct val="150000"/>
              </a:lnSpc>
              <a:buNone/>
            </a:pPr>
            <a:r>
              <a:rPr lang="en-GB" sz="1800" b="1" dirty="0" smtClean="0"/>
              <a:t>Academic </a:t>
            </a:r>
            <a:r>
              <a:rPr lang="en-GB" sz="1800" b="1" dirty="0"/>
              <a:t>literature </a:t>
            </a:r>
            <a:r>
              <a:rPr lang="en-GB" sz="1800" dirty="0"/>
              <a:t>and articles </a:t>
            </a:r>
            <a:r>
              <a:rPr lang="en-GB" sz="1800" dirty="0" smtClean="0"/>
              <a:t>were reviewed to </a:t>
            </a:r>
            <a:r>
              <a:rPr lang="en-GB" sz="1800" dirty="0"/>
              <a:t>get </a:t>
            </a:r>
            <a:r>
              <a:rPr lang="en-GB" sz="1800" dirty="0" smtClean="0"/>
              <a:t>idea and information </a:t>
            </a:r>
            <a:r>
              <a:rPr lang="en-GB" sz="1800" dirty="0"/>
              <a:t>about how to develop a database system. </a:t>
            </a:r>
            <a:endParaRPr lang="en-GB" sz="1800" dirty="0" smtClean="0"/>
          </a:p>
          <a:p>
            <a:pPr marL="0" indent="0" algn="just">
              <a:lnSpc>
                <a:spcPct val="150000"/>
              </a:lnSpc>
              <a:buNone/>
            </a:pPr>
            <a:r>
              <a:rPr lang="en-US" sz="1800" b="1" dirty="0" smtClean="0">
                <a:latin typeface="Times New Roman" charset="0"/>
                <a:ea typeface="Times New Roman" charset="0"/>
                <a:cs typeface="Times New Roman" charset="0"/>
              </a:rPr>
              <a:t>Sample</a:t>
            </a:r>
            <a:r>
              <a:rPr lang="en-US" sz="1800" dirty="0" smtClean="0">
                <a:latin typeface="Times New Roman" charset="0"/>
                <a:ea typeface="Times New Roman" charset="0"/>
                <a:cs typeface="Times New Roman" charset="0"/>
              </a:rPr>
              <a:t>: A Controlled group of five people was considered to test the usability of each software and answered an open questionnaire.</a:t>
            </a:r>
          </a:p>
          <a:p>
            <a:pPr marL="0" indent="0" algn="just">
              <a:lnSpc>
                <a:spcPct val="150000"/>
              </a:lnSpc>
              <a:buNone/>
            </a:pPr>
            <a:r>
              <a:rPr lang="en-US" sz="1800" b="1" dirty="0" smtClean="0">
                <a:latin typeface="Times New Roman" charset="0"/>
                <a:ea typeface="Times New Roman" charset="0"/>
                <a:cs typeface="Times New Roman" charset="0"/>
              </a:rPr>
              <a:t>Population</a:t>
            </a:r>
            <a:r>
              <a:rPr lang="en-US" sz="1800" dirty="0" smtClean="0">
                <a:latin typeface="Times New Roman" charset="0"/>
                <a:ea typeface="Times New Roman" charset="0"/>
                <a:cs typeface="Times New Roman" charset="0"/>
              </a:rPr>
              <a:t>: The result of this study can be useful for all technician across the UK who develop databases.</a:t>
            </a:r>
          </a:p>
          <a:p>
            <a:pPr marL="0" indent="0" algn="just">
              <a:lnSpc>
                <a:spcPct val="150000"/>
              </a:lnSpc>
              <a:buNone/>
            </a:pPr>
            <a:endParaRPr lang="en-US" sz="1800" b="1" dirty="0" smtClean="0">
              <a:latin typeface="Times New Roman" charset="0"/>
              <a:ea typeface="Times New Roman" charset="0"/>
              <a:cs typeface="Times New Roman" charset="0"/>
            </a:endParaRPr>
          </a:p>
        </p:txBody>
      </p:sp>
      <p:sp>
        <p:nvSpPr>
          <p:cNvPr id="211" name="TextBox 210"/>
          <p:cNvSpPr txBox="1"/>
          <p:nvPr/>
        </p:nvSpPr>
        <p:spPr>
          <a:xfrm>
            <a:off x="23726481" y="3144800"/>
            <a:ext cx="3394226" cy="615553"/>
          </a:xfrm>
          <a:prstGeom prst="rect">
            <a:avLst/>
          </a:prstGeom>
          <a:noFill/>
          <a:effectLst/>
        </p:spPr>
        <p:txBody>
          <a:bodyPr wrap="square" rtlCol="0">
            <a:spAutoFit/>
          </a:bodyPr>
          <a:lstStyle/>
          <a:p>
            <a:r>
              <a:rPr lang="en-US" sz="3400" b="1" dirty="0" smtClean="0">
                <a:solidFill>
                  <a:schemeClr val="tx1">
                    <a:lumMod val="65000"/>
                    <a:lumOff val="35000"/>
                  </a:schemeClr>
                </a:solidFill>
                <a:effectLst>
                  <a:outerShdw blurRad="50800" dist="76200" dir="2700000" algn="tl" rotWithShape="0">
                    <a:prstClr val="black">
                      <a:alpha val="40000"/>
                    </a:prstClr>
                  </a:outerShdw>
                </a:effectLst>
                <a:latin typeface="Times New Roman"/>
                <a:cs typeface="Times New Roman"/>
              </a:rPr>
              <a:t>Methodology</a:t>
            </a:r>
            <a:endParaRPr lang="en-US" sz="3400" b="1" dirty="0">
              <a:solidFill>
                <a:schemeClr val="tx1">
                  <a:lumMod val="65000"/>
                  <a:lumOff val="35000"/>
                </a:schemeClr>
              </a:solidFill>
              <a:effectLst>
                <a:outerShdw blurRad="50800" dist="76200" dir="2700000" algn="tl" rotWithShape="0">
                  <a:prstClr val="black">
                    <a:alpha val="40000"/>
                  </a:prstClr>
                </a:outerShdw>
              </a:effectLst>
              <a:latin typeface="Times New Roman"/>
              <a:cs typeface="Times New Roman"/>
            </a:endParaRPr>
          </a:p>
        </p:txBody>
      </p:sp>
      <p:sp>
        <p:nvSpPr>
          <p:cNvPr id="212" name="Content Placeholder 2"/>
          <p:cNvSpPr txBox="1">
            <a:spLocks/>
          </p:cNvSpPr>
          <p:nvPr/>
        </p:nvSpPr>
        <p:spPr>
          <a:xfrm>
            <a:off x="8299309" y="15940475"/>
            <a:ext cx="10613900" cy="4800184"/>
          </a:xfrm>
          <a:prstGeom prst="rect">
            <a:avLst/>
          </a:prstGeom>
        </p:spPr>
        <p:txBody>
          <a:bodyPr vert="horz" lIns="91440" tIns="45720" rIns="91440" bIns="45720" numCol="1"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just">
              <a:lnSpc>
                <a:spcPct val="150000"/>
              </a:lnSpc>
              <a:buNone/>
            </a:pPr>
            <a:r>
              <a:rPr lang="en-GB" sz="2000" dirty="0" smtClean="0">
                <a:latin typeface="Times New Roman" charset="0"/>
                <a:ea typeface="Times New Roman" charset="0"/>
                <a:cs typeface="Times New Roman" charset="0"/>
              </a:rPr>
              <a:t>To Create </a:t>
            </a:r>
            <a:r>
              <a:rPr lang="en-GB" sz="2000" dirty="0">
                <a:latin typeface="Times New Roman" charset="0"/>
                <a:ea typeface="Times New Roman" charset="0"/>
                <a:cs typeface="Times New Roman" charset="0"/>
              </a:rPr>
              <a:t>Database </a:t>
            </a:r>
            <a:r>
              <a:rPr lang="en-GB" sz="2000" dirty="0" smtClean="0">
                <a:latin typeface="Times New Roman" charset="0"/>
                <a:ea typeface="Times New Roman" charset="0"/>
                <a:cs typeface="Times New Roman" charset="0"/>
              </a:rPr>
              <a:t>System in Microsoft Access different section</a:t>
            </a:r>
          </a:p>
          <a:p>
            <a:pPr marL="0" indent="0" algn="just">
              <a:lnSpc>
                <a:spcPct val="150000"/>
              </a:lnSpc>
              <a:buNone/>
            </a:pPr>
            <a:r>
              <a:rPr lang="en-GB" sz="2000" dirty="0" smtClean="0">
                <a:latin typeface="Times New Roman" charset="0"/>
                <a:ea typeface="Times New Roman" charset="0"/>
                <a:cs typeface="Times New Roman" charset="0"/>
              </a:rPr>
              <a:t> was considered</a:t>
            </a:r>
          </a:p>
          <a:p>
            <a:pPr algn="just">
              <a:lnSpc>
                <a:spcPct val="150000"/>
              </a:lnSpc>
            </a:pPr>
            <a:r>
              <a:rPr lang="en-GB" sz="1800" dirty="0">
                <a:latin typeface="Times New Roman" charset="0"/>
                <a:ea typeface="Times New Roman" charset="0"/>
                <a:cs typeface="Times New Roman" charset="0"/>
              </a:rPr>
              <a:t>Creating tables to store all the data in the database</a:t>
            </a:r>
            <a:r>
              <a:rPr lang="en-GB" sz="1800" dirty="0" smtClean="0">
                <a:latin typeface="Times New Roman" charset="0"/>
                <a:ea typeface="Times New Roman" charset="0"/>
                <a:cs typeface="Times New Roman" charset="0"/>
              </a:rPr>
              <a:t>.</a:t>
            </a:r>
            <a:endParaRPr lang="en-GB" sz="1800" dirty="0">
              <a:latin typeface="Times New Roman" charset="0"/>
              <a:ea typeface="Times New Roman" charset="0"/>
              <a:cs typeface="Times New Roman" charset="0"/>
            </a:endParaRPr>
          </a:p>
          <a:p>
            <a:pPr algn="just">
              <a:lnSpc>
                <a:spcPct val="150000"/>
              </a:lnSpc>
            </a:pPr>
            <a:r>
              <a:rPr lang="en-GB" sz="1800" dirty="0">
                <a:latin typeface="Times New Roman" charset="0"/>
                <a:ea typeface="Times New Roman" charset="0"/>
                <a:cs typeface="Times New Roman" charset="0"/>
              </a:rPr>
              <a:t>Creating menu to help users to navigate easily around the database system</a:t>
            </a:r>
            <a:r>
              <a:rPr lang="en-GB" sz="1800" dirty="0" smtClean="0">
                <a:latin typeface="Times New Roman" charset="0"/>
                <a:ea typeface="Times New Roman" charset="0"/>
                <a:cs typeface="Times New Roman" charset="0"/>
              </a:rPr>
              <a:t>.</a:t>
            </a:r>
          </a:p>
          <a:p>
            <a:pPr algn="just">
              <a:lnSpc>
                <a:spcPct val="150000"/>
              </a:lnSpc>
            </a:pPr>
            <a:r>
              <a:rPr lang="en-GB" sz="1800" dirty="0">
                <a:latin typeface="Times New Roman" charset="0"/>
                <a:ea typeface="Times New Roman" charset="0"/>
                <a:cs typeface="Times New Roman" charset="0"/>
              </a:rPr>
              <a:t>Create </a:t>
            </a:r>
            <a:r>
              <a:rPr lang="en-GB" sz="1800" dirty="0" smtClean="0">
                <a:latin typeface="Times New Roman" charset="0"/>
                <a:ea typeface="Times New Roman" charset="0"/>
                <a:cs typeface="Times New Roman" charset="0"/>
              </a:rPr>
              <a:t>Relationships</a:t>
            </a:r>
            <a:r>
              <a:rPr lang="en-US" sz="1800" dirty="0" smtClean="0">
                <a:latin typeface="Times New Roman" charset="0"/>
                <a:ea typeface="Times New Roman" charset="0"/>
                <a:cs typeface="Times New Roman" charset="0"/>
              </a:rPr>
              <a:t> </a:t>
            </a:r>
            <a:r>
              <a:rPr lang="en-GB" sz="1800" dirty="0">
                <a:latin typeface="Times New Roman" charset="0"/>
                <a:ea typeface="Times New Roman" charset="0"/>
                <a:cs typeface="Times New Roman" charset="0"/>
              </a:rPr>
              <a:t>is the good way to combine data from two unique tables.  </a:t>
            </a:r>
          </a:p>
          <a:p>
            <a:pPr algn="just">
              <a:lnSpc>
                <a:spcPct val="150000"/>
              </a:lnSpc>
            </a:pPr>
            <a:r>
              <a:rPr lang="en-GB" sz="1800" dirty="0">
                <a:latin typeface="Times New Roman" charset="0"/>
                <a:ea typeface="Times New Roman" charset="0"/>
                <a:cs typeface="Times New Roman" charset="0"/>
              </a:rPr>
              <a:t>Creating Query that enables user to define data from even more than one table by using search condition</a:t>
            </a:r>
            <a:r>
              <a:rPr lang="en-GB" sz="1800" dirty="0" smtClean="0">
                <a:latin typeface="Times New Roman" charset="0"/>
                <a:ea typeface="Times New Roman" charset="0"/>
                <a:cs typeface="Times New Roman" charset="0"/>
              </a:rPr>
              <a:t>.</a:t>
            </a:r>
            <a:endParaRPr lang="en-GB" sz="1800" dirty="0">
              <a:latin typeface="Times New Roman" charset="0"/>
              <a:ea typeface="Times New Roman" charset="0"/>
              <a:cs typeface="Times New Roman" charset="0"/>
            </a:endParaRPr>
          </a:p>
          <a:p>
            <a:pPr algn="just">
              <a:lnSpc>
                <a:spcPct val="150000"/>
              </a:lnSpc>
            </a:pPr>
            <a:r>
              <a:rPr lang="en-GB" sz="1800" dirty="0">
                <a:latin typeface="Times New Roman" charset="0"/>
                <a:ea typeface="Times New Roman" charset="0"/>
                <a:cs typeface="Times New Roman" charset="0"/>
              </a:rPr>
              <a:t>Creating a multi search box which is</a:t>
            </a:r>
            <a:r>
              <a:rPr lang="en-US" sz="1800" dirty="0">
                <a:latin typeface="Times New Roman" charset="0"/>
                <a:ea typeface="Times New Roman" charset="0"/>
                <a:cs typeface="Times New Roman" charset="0"/>
              </a:rPr>
              <a:t> the good way to find out specific information in </a:t>
            </a:r>
            <a:r>
              <a:rPr lang="en-US" sz="1800" dirty="0" smtClean="0">
                <a:latin typeface="Times New Roman" charset="0"/>
                <a:ea typeface="Times New Roman" charset="0"/>
                <a:cs typeface="Times New Roman" charset="0"/>
              </a:rPr>
              <a:t>easiest </a:t>
            </a:r>
            <a:r>
              <a:rPr lang="en-US" sz="1800" dirty="0">
                <a:latin typeface="Times New Roman" charset="0"/>
                <a:ea typeface="Times New Roman" charset="0"/>
                <a:cs typeface="Times New Roman" charset="0"/>
              </a:rPr>
              <a:t>and fastest way.</a:t>
            </a:r>
            <a:endParaRPr lang="en-GB" sz="1800" dirty="0">
              <a:latin typeface="Times New Roman" charset="0"/>
              <a:ea typeface="Times New Roman" charset="0"/>
              <a:cs typeface="Times New Roman" charset="0"/>
            </a:endParaRPr>
          </a:p>
          <a:p>
            <a:pPr algn="just">
              <a:lnSpc>
                <a:spcPct val="150000"/>
              </a:lnSpc>
            </a:pPr>
            <a:r>
              <a:rPr lang="en-GB" sz="1800" dirty="0">
                <a:latin typeface="Times New Roman" charset="0"/>
                <a:ea typeface="Times New Roman" charset="0"/>
                <a:cs typeface="Times New Roman" charset="0"/>
              </a:rPr>
              <a:t>Create Report </a:t>
            </a:r>
            <a:r>
              <a:rPr lang="en-GB" sz="1800" dirty="0" smtClean="0">
                <a:latin typeface="Times New Roman" charset="0"/>
                <a:ea typeface="Times New Roman" charset="0"/>
                <a:cs typeface="Times New Roman" charset="0"/>
              </a:rPr>
              <a:t>by using “Report Wizard” which is very important for every organisation to produce daily, weekly and yearly report.</a:t>
            </a:r>
            <a:endParaRPr lang="en-GB" sz="1800" dirty="0">
              <a:latin typeface="Times New Roman" charset="0"/>
              <a:ea typeface="Times New Roman" charset="0"/>
              <a:cs typeface="Times New Roman" charset="0"/>
            </a:endParaRPr>
          </a:p>
        </p:txBody>
      </p:sp>
      <p:pic>
        <p:nvPicPr>
          <p:cNvPr id="213" name="Picture 21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6161978" y="16190557"/>
            <a:ext cx="2418213" cy="836221"/>
          </a:xfrm>
          <a:prstGeom prst="rect">
            <a:avLst/>
          </a:prstGeom>
        </p:spPr>
      </p:pic>
      <p:pic>
        <p:nvPicPr>
          <p:cNvPr id="214" name="Picture 213"/>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8407131" y="15907006"/>
            <a:ext cx="1922429" cy="1146672"/>
          </a:xfrm>
          <a:prstGeom prst="rect">
            <a:avLst/>
          </a:prstGeom>
        </p:spPr>
      </p:pic>
      <p:pic>
        <p:nvPicPr>
          <p:cNvPr id="215" name="Picture 214"/>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0183116" y="15677680"/>
            <a:ext cx="2560319" cy="1394621"/>
          </a:xfrm>
          <a:prstGeom prst="rect">
            <a:avLst/>
          </a:prstGeom>
        </p:spPr>
      </p:pic>
      <p:pic>
        <p:nvPicPr>
          <p:cNvPr id="217" name="Picture 21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9417420" y="18020848"/>
            <a:ext cx="1850063" cy="1142686"/>
          </a:xfrm>
          <a:prstGeom prst="rect">
            <a:avLst/>
          </a:prstGeom>
        </p:spPr>
      </p:pic>
      <p:pic>
        <p:nvPicPr>
          <p:cNvPr id="216" name="Picture 215"/>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20704015" y="17367178"/>
            <a:ext cx="2039420" cy="1192461"/>
          </a:xfrm>
          <a:prstGeom prst="rect">
            <a:avLst/>
          </a:prstGeom>
        </p:spPr>
      </p:pic>
      <p:pic>
        <p:nvPicPr>
          <p:cNvPr id="219" name="Picture 218"/>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9530878" y="20120786"/>
            <a:ext cx="1629388" cy="881787"/>
          </a:xfrm>
          <a:prstGeom prst="rect">
            <a:avLst/>
          </a:prstGeom>
        </p:spPr>
      </p:pic>
      <p:pic>
        <p:nvPicPr>
          <p:cNvPr id="218" name="Picture 217"/>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20850075" y="19285024"/>
            <a:ext cx="1776307" cy="1129513"/>
          </a:xfrm>
          <a:prstGeom prst="rect">
            <a:avLst/>
          </a:prstGeom>
        </p:spPr>
      </p:pic>
      <p:sp>
        <p:nvSpPr>
          <p:cNvPr id="16" name="TextBox 15"/>
          <p:cNvSpPr txBox="1"/>
          <p:nvPr/>
        </p:nvSpPr>
        <p:spPr>
          <a:xfrm>
            <a:off x="21031623" y="17026778"/>
            <a:ext cx="1711812" cy="400110"/>
          </a:xfrm>
          <a:prstGeom prst="rect">
            <a:avLst/>
          </a:prstGeom>
          <a:noFill/>
        </p:spPr>
        <p:txBody>
          <a:bodyPr wrap="square" rtlCol="0">
            <a:spAutoFit/>
          </a:bodyPr>
          <a:lstStyle/>
          <a:p>
            <a:r>
              <a:rPr lang="en-GB" sz="2000" b="1" dirty="0">
                <a:latin typeface="Times New Roman" charset="0"/>
                <a:ea typeface="Times New Roman" charset="0"/>
                <a:cs typeface="Times New Roman" charset="0"/>
              </a:rPr>
              <a:t>Relationships</a:t>
            </a:r>
            <a:endParaRPr lang="en-US" sz="2000" b="1" dirty="0"/>
          </a:p>
        </p:txBody>
      </p:sp>
      <p:sp>
        <p:nvSpPr>
          <p:cNvPr id="220" name="TextBox 219"/>
          <p:cNvSpPr txBox="1"/>
          <p:nvPr/>
        </p:nvSpPr>
        <p:spPr>
          <a:xfrm>
            <a:off x="19435277" y="17620738"/>
            <a:ext cx="894283" cy="400110"/>
          </a:xfrm>
          <a:prstGeom prst="rect">
            <a:avLst/>
          </a:prstGeom>
          <a:noFill/>
        </p:spPr>
        <p:txBody>
          <a:bodyPr wrap="square" rtlCol="0">
            <a:spAutoFit/>
          </a:bodyPr>
          <a:lstStyle/>
          <a:p>
            <a:r>
              <a:rPr lang="en-GB" sz="2000" b="1" smtClean="0">
                <a:latin typeface="Times New Roman" charset="0"/>
                <a:ea typeface="Times New Roman" charset="0"/>
                <a:cs typeface="Times New Roman" charset="0"/>
              </a:rPr>
              <a:t>Query</a:t>
            </a:r>
            <a:endParaRPr lang="en-US" sz="2000" b="1" dirty="0"/>
          </a:p>
        </p:txBody>
      </p:sp>
      <p:sp>
        <p:nvSpPr>
          <p:cNvPr id="221" name="TextBox 220"/>
          <p:cNvSpPr txBox="1"/>
          <p:nvPr/>
        </p:nvSpPr>
        <p:spPr>
          <a:xfrm>
            <a:off x="18913208" y="15627173"/>
            <a:ext cx="867010" cy="400110"/>
          </a:xfrm>
          <a:prstGeom prst="rect">
            <a:avLst/>
          </a:prstGeom>
          <a:noFill/>
        </p:spPr>
        <p:txBody>
          <a:bodyPr wrap="square" rtlCol="0">
            <a:spAutoFit/>
          </a:bodyPr>
          <a:lstStyle/>
          <a:p>
            <a:r>
              <a:rPr lang="en-GB" sz="2000" b="1" dirty="0" smtClean="0">
                <a:latin typeface="Times New Roman" charset="0"/>
                <a:ea typeface="Times New Roman" charset="0"/>
                <a:cs typeface="Times New Roman" charset="0"/>
              </a:rPr>
              <a:t>Menu</a:t>
            </a:r>
            <a:endParaRPr lang="en-US" sz="2000" b="1" dirty="0"/>
          </a:p>
        </p:txBody>
      </p:sp>
      <p:sp>
        <p:nvSpPr>
          <p:cNvPr id="222" name="TextBox 221"/>
          <p:cNvSpPr txBox="1"/>
          <p:nvPr/>
        </p:nvSpPr>
        <p:spPr>
          <a:xfrm>
            <a:off x="21031623" y="15285386"/>
            <a:ext cx="963983" cy="400110"/>
          </a:xfrm>
          <a:prstGeom prst="rect">
            <a:avLst/>
          </a:prstGeom>
          <a:noFill/>
        </p:spPr>
        <p:txBody>
          <a:bodyPr wrap="square" rtlCol="0">
            <a:spAutoFit/>
          </a:bodyPr>
          <a:lstStyle/>
          <a:p>
            <a:r>
              <a:rPr lang="en-GB" sz="2000" b="1" smtClean="0">
                <a:latin typeface="Times New Roman" charset="0"/>
                <a:ea typeface="Times New Roman" charset="0"/>
                <a:cs typeface="Times New Roman" charset="0"/>
              </a:rPr>
              <a:t>Menu</a:t>
            </a:r>
            <a:endParaRPr lang="en-US" sz="2000" b="1" dirty="0"/>
          </a:p>
        </p:txBody>
      </p:sp>
      <p:sp>
        <p:nvSpPr>
          <p:cNvPr id="223" name="TextBox 222"/>
          <p:cNvSpPr txBox="1"/>
          <p:nvPr/>
        </p:nvSpPr>
        <p:spPr>
          <a:xfrm>
            <a:off x="16965507" y="15822301"/>
            <a:ext cx="928121" cy="400110"/>
          </a:xfrm>
          <a:prstGeom prst="rect">
            <a:avLst/>
          </a:prstGeom>
          <a:noFill/>
        </p:spPr>
        <p:txBody>
          <a:bodyPr wrap="square" rtlCol="0">
            <a:spAutoFit/>
          </a:bodyPr>
          <a:lstStyle/>
          <a:p>
            <a:r>
              <a:rPr lang="en-GB" sz="2000" b="1" smtClean="0">
                <a:latin typeface="Times New Roman" charset="0"/>
                <a:ea typeface="Times New Roman" charset="0"/>
                <a:cs typeface="Times New Roman" charset="0"/>
              </a:rPr>
              <a:t>Tabel</a:t>
            </a:r>
            <a:endParaRPr lang="en-US" sz="2000" b="1" dirty="0"/>
          </a:p>
        </p:txBody>
      </p:sp>
      <p:sp>
        <p:nvSpPr>
          <p:cNvPr id="224" name="TextBox 223"/>
          <p:cNvSpPr txBox="1"/>
          <p:nvPr/>
        </p:nvSpPr>
        <p:spPr>
          <a:xfrm>
            <a:off x="21409346" y="18916562"/>
            <a:ext cx="945384" cy="400110"/>
          </a:xfrm>
          <a:prstGeom prst="rect">
            <a:avLst/>
          </a:prstGeom>
          <a:noFill/>
        </p:spPr>
        <p:txBody>
          <a:bodyPr wrap="square" rtlCol="0">
            <a:spAutoFit/>
          </a:bodyPr>
          <a:lstStyle/>
          <a:p>
            <a:r>
              <a:rPr lang="en-GB" sz="2000" b="1" smtClean="0">
                <a:latin typeface="Times New Roman" charset="0"/>
                <a:ea typeface="Times New Roman" charset="0"/>
                <a:cs typeface="Times New Roman" charset="0"/>
              </a:rPr>
              <a:t>Search</a:t>
            </a:r>
            <a:endParaRPr lang="en-US" sz="2000" b="1" dirty="0"/>
          </a:p>
        </p:txBody>
      </p:sp>
      <p:sp>
        <p:nvSpPr>
          <p:cNvPr id="225" name="TextBox 224"/>
          <p:cNvSpPr txBox="1"/>
          <p:nvPr/>
        </p:nvSpPr>
        <p:spPr>
          <a:xfrm>
            <a:off x="19781976" y="19689735"/>
            <a:ext cx="945384" cy="400110"/>
          </a:xfrm>
          <a:prstGeom prst="rect">
            <a:avLst/>
          </a:prstGeom>
          <a:noFill/>
        </p:spPr>
        <p:txBody>
          <a:bodyPr wrap="square" rtlCol="0">
            <a:spAutoFit/>
          </a:bodyPr>
          <a:lstStyle/>
          <a:p>
            <a:r>
              <a:rPr lang="en-GB" sz="2000" b="1" dirty="0" smtClean="0">
                <a:latin typeface="Times New Roman" charset="0"/>
                <a:ea typeface="Times New Roman" charset="0"/>
                <a:cs typeface="Times New Roman" charset="0"/>
              </a:rPr>
              <a:t>Report</a:t>
            </a:r>
            <a:endParaRPr lang="en-US" sz="2000" b="1" dirty="0"/>
          </a:p>
        </p:txBody>
      </p:sp>
      <p:sp>
        <p:nvSpPr>
          <p:cNvPr id="17" name="Rectangle 16"/>
          <p:cNvSpPr/>
          <p:nvPr/>
        </p:nvSpPr>
        <p:spPr>
          <a:xfrm>
            <a:off x="8271840" y="3689342"/>
            <a:ext cx="7207221" cy="2585323"/>
          </a:xfrm>
          <a:prstGeom prst="rect">
            <a:avLst/>
          </a:prstGeom>
        </p:spPr>
        <p:txBody>
          <a:bodyPr wrap="square">
            <a:spAutoFit/>
          </a:bodyPr>
          <a:lstStyle/>
          <a:p>
            <a:pPr algn="just">
              <a:lnSpc>
                <a:spcPct val="150000"/>
              </a:lnSpc>
            </a:pPr>
            <a:r>
              <a:rPr lang="en-GB" sz="1800" dirty="0">
                <a:latin typeface="Times New Roman" charset="0"/>
                <a:ea typeface="ＭＳ 明朝" charset="-128"/>
              </a:rPr>
              <a:t>In the first process of the </a:t>
            </a:r>
            <a:r>
              <a:rPr lang="en-GB" sz="1800" dirty="0" smtClean="0">
                <a:latin typeface="Times New Roman" charset="0"/>
                <a:ea typeface="ＭＳ 明朝" charset="-128"/>
              </a:rPr>
              <a:t>design, it was </a:t>
            </a:r>
            <a:r>
              <a:rPr lang="en-GB" sz="1800" dirty="0">
                <a:latin typeface="Times New Roman" charset="0"/>
                <a:ea typeface="ＭＳ 明朝" charset="-128"/>
              </a:rPr>
              <a:t>tried to define the architecture, modules, components, data and interfaces for the system to fulfil indicated needs and requirements of an organization or business.  The users </a:t>
            </a:r>
            <a:r>
              <a:rPr lang="en-GB" sz="1800" dirty="0" smtClean="0">
                <a:latin typeface="Times New Roman" charset="0"/>
                <a:ea typeface="ＭＳ 明朝" charset="-128"/>
              </a:rPr>
              <a:t>can use </a:t>
            </a:r>
            <a:r>
              <a:rPr lang="en-GB" sz="1800" dirty="0">
                <a:latin typeface="Times New Roman" charset="0"/>
                <a:ea typeface="ＭＳ 明朝" charset="-128"/>
              </a:rPr>
              <a:t>different buttons for navigating to different sections of the system but it can be a bit problematic for the </a:t>
            </a:r>
            <a:r>
              <a:rPr lang="en-GB" sz="1800" dirty="0" smtClean="0">
                <a:latin typeface="Times New Roman" charset="0"/>
                <a:ea typeface="ＭＳ 明朝" charset="-128"/>
              </a:rPr>
              <a:t>users. So, the second database model was produced.</a:t>
            </a:r>
            <a:endParaRPr lang="en-US" sz="1800" dirty="0"/>
          </a:p>
        </p:txBody>
      </p:sp>
      <p:sp>
        <p:nvSpPr>
          <p:cNvPr id="18" name="Rectangle 17"/>
          <p:cNvSpPr/>
          <p:nvPr/>
        </p:nvSpPr>
        <p:spPr>
          <a:xfrm>
            <a:off x="15718407" y="3864296"/>
            <a:ext cx="7025027" cy="1754326"/>
          </a:xfrm>
          <a:prstGeom prst="rect">
            <a:avLst/>
          </a:prstGeom>
        </p:spPr>
        <p:txBody>
          <a:bodyPr wrap="square">
            <a:spAutoFit/>
          </a:bodyPr>
          <a:lstStyle/>
          <a:p>
            <a:pPr algn="just">
              <a:lnSpc>
                <a:spcPct val="150000"/>
              </a:lnSpc>
            </a:pPr>
            <a:r>
              <a:rPr lang="en-GB" sz="1800" dirty="0" smtClean="0">
                <a:latin typeface="Times New Roman" charset="0"/>
                <a:ea typeface="ＭＳ 明朝" charset="-128"/>
              </a:rPr>
              <a:t>To make </a:t>
            </a:r>
            <a:r>
              <a:rPr lang="en-GB" sz="1800" dirty="0">
                <a:latin typeface="Times New Roman" charset="0"/>
                <a:ea typeface="ＭＳ 明朝" charset="-128"/>
              </a:rPr>
              <a:t>the system easy to </a:t>
            </a:r>
            <a:r>
              <a:rPr lang="en-GB" sz="1800" dirty="0" smtClean="0">
                <a:latin typeface="Times New Roman" charset="0"/>
                <a:ea typeface="ＭＳ 明朝" charset="-128"/>
              </a:rPr>
              <a:t>understand, </a:t>
            </a:r>
            <a:r>
              <a:rPr lang="en-GB" sz="1800" dirty="0">
                <a:latin typeface="Times New Roman" charset="0"/>
                <a:ea typeface="ＭＳ 明朝" charset="-128"/>
              </a:rPr>
              <a:t>instead </a:t>
            </a:r>
            <a:r>
              <a:rPr lang="en-GB" sz="1800" dirty="0" smtClean="0">
                <a:latin typeface="Times New Roman" charset="0"/>
                <a:ea typeface="ＭＳ 明朝" charset="-128"/>
              </a:rPr>
              <a:t>of using normal buttons it was </a:t>
            </a:r>
            <a:r>
              <a:rPr lang="en-GB" sz="1800" dirty="0">
                <a:latin typeface="Times New Roman" charset="0"/>
                <a:ea typeface="ＭＳ 明朝" charset="-128"/>
              </a:rPr>
              <a:t>preferred to use </a:t>
            </a:r>
            <a:r>
              <a:rPr lang="en-GB" sz="1800" dirty="0" smtClean="0">
                <a:latin typeface="Times New Roman" charset="0"/>
                <a:ea typeface="ＭＳ 明朝" charset="-128"/>
              </a:rPr>
              <a:t>images </a:t>
            </a:r>
            <a:r>
              <a:rPr lang="en-GB" sz="1800" dirty="0">
                <a:latin typeface="Times New Roman" charset="0"/>
                <a:ea typeface="ＭＳ 明朝" charset="-128"/>
              </a:rPr>
              <a:t>as a button </a:t>
            </a:r>
            <a:r>
              <a:rPr lang="en-GB" sz="1800" dirty="0" smtClean="0">
                <a:latin typeface="Times New Roman" charset="0"/>
                <a:ea typeface="ＭＳ 明朝" charset="-128"/>
              </a:rPr>
              <a:t>and hyperlink </a:t>
            </a:r>
            <a:r>
              <a:rPr lang="en-GB" sz="1800" dirty="0">
                <a:latin typeface="Times New Roman" charset="0"/>
                <a:ea typeface="ＭＳ 明朝" charset="-128"/>
              </a:rPr>
              <a:t>to navigate around the system. Using image buttons not only make the system clear and easy to use also </a:t>
            </a:r>
            <a:r>
              <a:rPr lang="en-GB" sz="1800" dirty="0" smtClean="0">
                <a:latin typeface="Times New Roman" charset="0"/>
                <a:ea typeface="ＭＳ 明朝" charset="-128"/>
              </a:rPr>
              <a:t>make the </a:t>
            </a:r>
            <a:r>
              <a:rPr lang="en-GB" sz="1800" dirty="0">
                <a:latin typeface="Times New Roman" charset="0"/>
                <a:ea typeface="ＭＳ 明朝" charset="-128"/>
              </a:rPr>
              <a:t>system </a:t>
            </a:r>
            <a:r>
              <a:rPr lang="en-GB" sz="1800" dirty="0" smtClean="0">
                <a:latin typeface="Times New Roman" charset="0"/>
                <a:ea typeface="ＭＳ 明朝" charset="-128"/>
              </a:rPr>
              <a:t>more attractive. </a:t>
            </a:r>
            <a:endParaRPr lang="en-US" sz="1800" dirty="0"/>
          </a:p>
        </p:txBody>
      </p:sp>
      <p:sp>
        <p:nvSpPr>
          <p:cNvPr id="19" name="Rectangle 18"/>
          <p:cNvSpPr/>
          <p:nvPr/>
        </p:nvSpPr>
        <p:spPr>
          <a:xfrm>
            <a:off x="20056348" y="8843106"/>
            <a:ext cx="1617943" cy="400110"/>
          </a:xfrm>
          <a:prstGeom prst="rect">
            <a:avLst/>
          </a:prstGeom>
        </p:spPr>
        <p:txBody>
          <a:bodyPr wrap="none">
            <a:spAutoFit/>
          </a:bodyPr>
          <a:lstStyle/>
          <a:p>
            <a:r>
              <a:rPr lang="en-GB" sz="2000" b="1" smtClean="0">
                <a:latin typeface="Times New Roman" charset="0"/>
                <a:ea typeface="Times New Roman" charset="0"/>
                <a:cs typeface="Times New Roman" charset="0"/>
              </a:rPr>
              <a:t>Spreadsheets</a:t>
            </a:r>
            <a:endParaRPr lang="en-US" sz="2000" b="1" dirty="0"/>
          </a:p>
        </p:txBody>
      </p:sp>
      <p:sp>
        <p:nvSpPr>
          <p:cNvPr id="226" name="Rectangle 225"/>
          <p:cNvSpPr/>
          <p:nvPr/>
        </p:nvSpPr>
        <p:spPr>
          <a:xfrm>
            <a:off x="15699351" y="8833718"/>
            <a:ext cx="925253" cy="400110"/>
          </a:xfrm>
          <a:prstGeom prst="rect">
            <a:avLst/>
          </a:prstGeom>
        </p:spPr>
        <p:txBody>
          <a:bodyPr wrap="none">
            <a:spAutoFit/>
          </a:bodyPr>
          <a:lstStyle/>
          <a:p>
            <a:r>
              <a:rPr lang="en-GB" sz="2000" b="1" smtClean="0">
                <a:latin typeface="Times New Roman" charset="0"/>
                <a:ea typeface="Times New Roman" charset="0"/>
                <a:cs typeface="Times New Roman" charset="0"/>
              </a:rPr>
              <a:t>Menus</a:t>
            </a:r>
            <a:endParaRPr lang="en-US" sz="2000" b="1" dirty="0"/>
          </a:p>
        </p:txBody>
      </p:sp>
      <p:sp>
        <p:nvSpPr>
          <p:cNvPr id="227" name="Rectangle 226"/>
          <p:cNvSpPr/>
          <p:nvPr/>
        </p:nvSpPr>
        <p:spPr>
          <a:xfrm>
            <a:off x="20981569" y="11062753"/>
            <a:ext cx="1385444" cy="400110"/>
          </a:xfrm>
          <a:prstGeom prst="rect">
            <a:avLst/>
          </a:prstGeom>
        </p:spPr>
        <p:txBody>
          <a:bodyPr wrap="none">
            <a:spAutoFit/>
          </a:bodyPr>
          <a:lstStyle/>
          <a:p>
            <a:r>
              <a:rPr lang="en-GB" sz="2000" b="1" dirty="0" smtClean="0">
                <a:latin typeface="Times New Roman" charset="0"/>
                <a:ea typeface="Times New Roman" charset="0"/>
                <a:cs typeface="Times New Roman" charset="0"/>
              </a:rPr>
              <a:t>User-Form</a:t>
            </a:r>
            <a:endParaRPr lang="en-US" sz="2000" b="1" dirty="0"/>
          </a:p>
        </p:txBody>
      </p:sp>
      <p:sp>
        <p:nvSpPr>
          <p:cNvPr id="228" name="Rectangle 227"/>
          <p:cNvSpPr/>
          <p:nvPr/>
        </p:nvSpPr>
        <p:spPr>
          <a:xfrm>
            <a:off x="18968603" y="12478579"/>
            <a:ext cx="1576394" cy="400110"/>
          </a:xfrm>
          <a:prstGeom prst="rect">
            <a:avLst/>
          </a:prstGeom>
        </p:spPr>
        <p:txBody>
          <a:bodyPr wrap="none">
            <a:spAutoFit/>
          </a:bodyPr>
          <a:lstStyle/>
          <a:p>
            <a:r>
              <a:rPr lang="en-GB" sz="2000" b="1" dirty="0" smtClean="0">
                <a:latin typeface="Times New Roman" charset="0"/>
                <a:ea typeface="Times New Roman" charset="0"/>
                <a:cs typeface="Times New Roman" charset="0"/>
              </a:rPr>
              <a:t>VBA Coding</a:t>
            </a:r>
            <a:endParaRPr lang="en-US" sz="2000" b="1" dirty="0"/>
          </a:p>
        </p:txBody>
      </p:sp>
      <p:pic>
        <p:nvPicPr>
          <p:cNvPr id="231" name="Picture 230" descr="LOGO.png"/>
          <p:cNvPicPr>
            <a:picLocks noChangeAspect="1"/>
          </p:cNvPicPr>
          <p:nvPr/>
        </p:nvPicPr>
        <p:blipFill rotWithShape="1">
          <a:blip r:embed="rId20">
            <a:extLst>
              <a:ext uri="{28A0092B-C50C-407E-A947-70E740481C1C}">
                <a14:useLocalDpi xmlns:a14="http://schemas.microsoft.com/office/drawing/2010/main" val="0"/>
              </a:ext>
            </a:extLst>
          </a:blip>
          <a:srcRect r="58101"/>
          <a:stretch/>
        </p:blipFill>
        <p:spPr>
          <a:xfrm>
            <a:off x="24956637" y="802316"/>
            <a:ext cx="1668777" cy="1285178"/>
          </a:xfrm>
          <a:prstGeom prst="rect">
            <a:avLst/>
          </a:prstGeom>
          <a:noFill/>
          <a:ln>
            <a:noFill/>
          </a:ln>
        </p:spPr>
      </p:pic>
      <p:pic>
        <p:nvPicPr>
          <p:cNvPr id="232" name="Picture 231"/>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174288" y="12194023"/>
            <a:ext cx="2206216" cy="798802"/>
          </a:xfrm>
          <a:prstGeom prst="rect">
            <a:avLst/>
          </a:prstGeom>
        </p:spPr>
      </p:pic>
      <p:pic>
        <p:nvPicPr>
          <p:cNvPr id="233" name="Picture 232"/>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4440451" y="12188415"/>
            <a:ext cx="2404207" cy="800198"/>
          </a:xfrm>
          <a:prstGeom prst="rect">
            <a:avLst/>
          </a:prstGeom>
        </p:spPr>
      </p:pic>
      <p:sp>
        <p:nvSpPr>
          <p:cNvPr id="22" name="TextBox 21"/>
          <p:cNvSpPr txBox="1"/>
          <p:nvPr/>
        </p:nvSpPr>
        <p:spPr>
          <a:xfrm>
            <a:off x="26665168" y="1080631"/>
            <a:ext cx="3018775" cy="830997"/>
          </a:xfrm>
          <a:prstGeom prst="rect">
            <a:avLst/>
          </a:prstGeom>
          <a:noFill/>
        </p:spPr>
        <p:txBody>
          <a:bodyPr wrap="none" rtlCol="0">
            <a:spAutoFit/>
          </a:bodyPr>
          <a:lstStyle/>
          <a:p>
            <a:r>
              <a:rPr lang="en-US" sz="2400" dirty="0" smtClean="0">
                <a:solidFill>
                  <a:schemeClr val="tx1">
                    <a:lumMod val="50000"/>
                    <a:lumOff val="50000"/>
                  </a:schemeClr>
                </a:solidFill>
                <a:latin typeface="Arial" charset="0"/>
                <a:ea typeface="Arial" charset="0"/>
                <a:cs typeface="Arial" charset="0"/>
              </a:rPr>
              <a:t>School of</a:t>
            </a:r>
          </a:p>
          <a:p>
            <a:r>
              <a:rPr lang="en-US" sz="2400" b="1" dirty="0" smtClean="0">
                <a:solidFill>
                  <a:schemeClr val="tx1">
                    <a:lumMod val="50000"/>
                    <a:lumOff val="50000"/>
                  </a:schemeClr>
                </a:solidFill>
                <a:latin typeface="Arial" charset="0"/>
                <a:ea typeface="Arial" charset="0"/>
                <a:cs typeface="Arial" charset="0"/>
              </a:rPr>
              <a:t>Applied Computing</a:t>
            </a:r>
            <a:endParaRPr lang="en-US" sz="2400" b="1" dirty="0">
              <a:solidFill>
                <a:schemeClr val="tx1">
                  <a:lumMod val="50000"/>
                  <a:lumOff val="50000"/>
                </a:schemeClr>
              </a:solidFill>
              <a:latin typeface="Arial" charset="0"/>
              <a:ea typeface="Arial" charset="0"/>
              <a:cs typeface="Arial" charset="0"/>
            </a:endParaRPr>
          </a:p>
        </p:txBody>
      </p:sp>
      <p:sp>
        <p:nvSpPr>
          <p:cNvPr id="74" name="TextBox 73"/>
          <p:cNvSpPr txBox="1"/>
          <p:nvPr/>
        </p:nvSpPr>
        <p:spPr>
          <a:xfrm>
            <a:off x="621200" y="3828304"/>
            <a:ext cx="6693975" cy="3831818"/>
          </a:xfrm>
          <a:prstGeom prst="rect">
            <a:avLst/>
          </a:prstGeom>
          <a:noFill/>
        </p:spPr>
        <p:txBody>
          <a:bodyPr wrap="square" rtlCol="0">
            <a:spAutoFit/>
          </a:bodyPr>
          <a:lstStyle/>
          <a:p>
            <a:pPr algn="just">
              <a:lnSpc>
                <a:spcPct val="150000"/>
              </a:lnSpc>
            </a:pPr>
            <a:r>
              <a:rPr lang="en-US" sz="1800" dirty="0">
                <a:latin typeface="Times New Roman" charset="0"/>
                <a:ea typeface="Times New Roman" charset="0"/>
                <a:cs typeface="Times New Roman" charset="0"/>
              </a:rPr>
              <a:t>Data has always been central to experimental research </a:t>
            </a:r>
            <a:r>
              <a:rPr lang="en-US" sz="1800" dirty="0" smtClean="0">
                <a:latin typeface="Times New Roman" charset="0"/>
                <a:ea typeface="Times New Roman" charset="0"/>
                <a:cs typeface="Times New Roman" charset="0"/>
              </a:rPr>
              <a:t>and modern </a:t>
            </a:r>
            <a:r>
              <a:rPr lang="en-US" sz="1800" dirty="0">
                <a:latin typeface="Times New Roman" charset="0"/>
                <a:ea typeface="Times New Roman" charset="0"/>
                <a:cs typeface="Times New Roman" charset="0"/>
              </a:rPr>
              <a:t>technology allows us to produce more data than ever before, but also provides the tools to analyse, store, organize and share this data, </a:t>
            </a:r>
            <a:r>
              <a:rPr lang="en-US" sz="1800" dirty="0" smtClean="0">
                <a:latin typeface="Times New Roman" charset="0"/>
                <a:ea typeface="Times New Roman" charset="0"/>
                <a:cs typeface="Times New Roman" charset="0"/>
              </a:rPr>
              <a:t>resulting </a:t>
            </a:r>
            <a:r>
              <a:rPr lang="en-US" sz="1800" dirty="0">
                <a:latin typeface="Times New Roman" charset="0"/>
                <a:ea typeface="Times New Roman" charset="0"/>
                <a:cs typeface="Times New Roman" charset="0"/>
              </a:rPr>
              <a:t>in new </a:t>
            </a:r>
            <a:r>
              <a:rPr lang="en-US" sz="1800" dirty="0" smtClean="0">
                <a:latin typeface="Times New Roman" charset="0"/>
                <a:ea typeface="Times New Roman" charset="0"/>
                <a:cs typeface="Times New Roman" charset="0"/>
              </a:rPr>
              <a:t>opportunists </a:t>
            </a:r>
            <a:r>
              <a:rPr lang="en-US" sz="1800" dirty="0">
                <a:latin typeface="Times New Roman" charset="0"/>
                <a:ea typeface="Times New Roman" charset="0"/>
                <a:cs typeface="Times New Roman" charset="0"/>
              </a:rPr>
              <a:t>and new challenges. </a:t>
            </a:r>
            <a:r>
              <a:rPr lang="en-US" sz="1800" dirty="0" smtClean="0">
                <a:latin typeface="Times New Roman" charset="0"/>
                <a:ea typeface="Times New Roman" charset="0"/>
                <a:cs typeface="Times New Roman" charset="0"/>
              </a:rPr>
              <a:t>However, organisations </a:t>
            </a:r>
            <a:r>
              <a:rPr lang="en-US" sz="1800" dirty="0">
                <a:latin typeface="Times New Roman" charset="0"/>
                <a:ea typeface="Times New Roman" charset="0"/>
                <a:cs typeface="Times New Roman" charset="0"/>
              </a:rPr>
              <a:t>must get a proper insight into the performance of their data handling process to minimise the risks. </a:t>
            </a:r>
            <a:endParaRPr lang="en-US" sz="1800" dirty="0" smtClean="0">
              <a:latin typeface="Times New Roman" charset="0"/>
              <a:ea typeface="Times New Roman" charset="0"/>
              <a:cs typeface="Times New Roman" charset="0"/>
            </a:endParaRPr>
          </a:p>
          <a:p>
            <a:pPr algn="just">
              <a:lnSpc>
                <a:spcPct val="150000"/>
              </a:lnSpc>
            </a:pPr>
            <a:r>
              <a:rPr lang="en-US" sz="1800" dirty="0">
                <a:latin typeface="Times New Roman" charset="0"/>
                <a:ea typeface="Times New Roman" charset="0"/>
                <a:cs typeface="Times New Roman" charset="0"/>
              </a:rPr>
              <a:t>This study investigates the ways of managing a large volume of unstructured or semi-structured </a:t>
            </a:r>
            <a:r>
              <a:rPr lang="en-US" sz="1800" dirty="0" smtClean="0">
                <a:latin typeface="Times New Roman" charset="0"/>
                <a:ea typeface="Times New Roman" charset="0"/>
                <a:cs typeface="Times New Roman" charset="0"/>
              </a:rPr>
              <a:t>data for The University of Wales Trinity Saint David. </a:t>
            </a:r>
            <a:endParaRPr lang="en-US" sz="1800" dirty="0">
              <a:latin typeface="Times New Roman" charset="0"/>
              <a:ea typeface="Times New Roman" charset="0"/>
              <a:cs typeface="Times New Roman" charset="0"/>
            </a:endParaRPr>
          </a:p>
        </p:txBody>
      </p:sp>
      <p:sp>
        <p:nvSpPr>
          <p:cNvPr id="5" name="Right Arrow 4"/>
          <p:cNvSpPr/>
          <p:nvPr/>
        </p:nvSpPr>
        <p:spPr>
          <a:xfrm>
            <a:off x="14287527" y="6516139"/>
            <a:ext cx="1865390" cy="5055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Text Placeholder 3"/>
          <p:cNvSpPr>
            <a:spLocks noGrp="1"/>
          </p:cNvSpPr>
          <p:nvPr>
            <p:ph type="body" sz="quarter" idx="11"/>
          </p:nvPr>
        </p:nvSpPr>
        <p:spPr>
          <a:xfrm>
            <a:off x="10759749" y="1523052"/>
            <a:ext cx="8485565" cy="1272142"/>
          </a:xfrm>
          <a:effectLst/>
        </p:spPr>
        <p:txBody>
          <a:bodyPr>
            <a:normAutofit fontScale="77500" lnSpcReduction="20000"/>
          </a:bodyPr>
          <a:lstStyle/>
          <a:p>
            <a:pPr algn="ctr"/>
            <a:r>
              <a:rPr lang="en-US" sz="3300" b="1" dirty="0" smtClean="0">
                <a:solidFill>
                  <a:schemeClr val="tx1">
                    <a:lumMod val="75000"/>
                    <a:lumOff val="25000"/>
                  </a:schemeClr>
                </a:solidFill>
                <a:effectLst/>
                <a:latin typeface="Times New Roman"/>
                <a:cs typeface="Times New Roman"/>
              </a:rPr>
              <a:t>Mohammad Zanganeh</a:t>
            </a:r>
          </a:p>
          <a:p>
            <a:pPr algn="ctr"/>
            <a:r>
              <a:rPr lang="en-US" sz="3300" b="1" dirty="0" smtClean="0">
                <a:solidFill>
                  <a:schemeClr val="tx1">
                    <a:lumMod val="75000"/>
                    <a:lumOff val="25000"/>
                  </a:schemeClr>
                </a:solidFill>
                <a:effectLst/>
                <a:latin typeface="Times New Roman"/>
                <a:cs typeface="Times New Roman"/>
              </a:rPr>
              <a:t>Student ID: P108304</a:t>
            </a:r>
          </a:p>
          <a:p>
            <a:pPr algn="ctr"/>
            <a:r>
              <a:rPr lang="en-US" sz="3600" b="1" dirty="0" smtClean="0">
                <a:solidFill>
                  <a:schemeClr val="tx1">
                    <a:lumMod val="75000"/>
                    <a:lumOff val="25000"/>
                  </a:schemeClr>
                </a:solidFill>
                <a:effectLst>
                  <a:innerShdw blurRad="63500" dist="101600" dir="13500000">
                    <a:prstClr val="black">
                      <a:alpha val="50000"/>
                    </a:prstClr>
                  </a:innerShdw>
                </a:effectLst>
                <a:latin typeface="Times New Roman"/>
                <a:cs typeface="Times New Roman"/>
              </a:rPr>
              <a:t>Program</a:t>
            </a:r>
            <a:r>
              <a:rPr lang="en-US" sz="3600" b="1" dirty="0">
                <a:solidFill>
                  <a:schemeClr val="tx1">
                    <a:lumMod val="75000"/>
                    <a:lumOff val="25000"/>
                  </a:schemeClr>
                </a:solidFill>
                <a:effectLst>
                  <a:innerShdw blurRad="63500" dist="101600" dir="13500000">
                    <a:prstClr val="black">
                      <a:alpha val="50000"/>
                    </a:prstClr>
                  </a:innerShdw>
                </a:effectLst>
                <a:latin typeface="Times New Roman"/>
                <a:cs typeface="Times New Roman"/>
              </a:rPr>
              <a:t>: BSc Business Information Technology</a:t>
            </a:r>
          </a:p>
        </p:txBody>
      </p:sp>
      <p:sp>
        <p:nvSpPr>
          <p:cNvPr id="81" name="Content Placeholder 2"/>
          <p:cNvSpPr txBox="1">
            <a:spLocks/>
          </p:cNvSpPr>
          <p:nvPr/>
        </p:nvSpPr>
        <p:spPr>
          <a:xfrm>
            <a:off x="468648" y="12784251"/>
            <a:ext cx="7163656" cy="1167715"/>
          </a:xfrm>
          <a:prstGeom prst="rect">
            <a:avLst/>
          </a:prstGeom>
        </p:spPr>
        <p:txBody>
          <a:bodyPr>
            <a:noAutofit/>
          </a:bodyPr>
          <a:lstStyle>
            <a:lvl1pPr marL="1068626" indent="-1068626" algn="l" defTabSz="2849671" rtl="0" eaLnBrk="1" latinLnBrk="0" hangingPunct="1">
              <a:spcBef>
                <a:spcPct val="20000"/>
              </a:spcBef>
              <a:buFont typeface="Arial" pitchFamily="34" charset="0"/>
              <a:buChar char="•"/>
              <a:defRPr sz="10022" kern="1200">
                <a:solidFill>
                  <a:schemeClr val="tx1"/>
                </a:solidFill>
                <a:latin typeface="+mn-lt"/>
                <a:ea typeface="+mn-ea"/>
                <a:cs typeface="+mn-cs"/>
              </a:defRPr>
            </a:lvl1pPr>
            <a:lvl2pPr marL="2315359" indent="-890524" algn="l" defTabSz="2849671" rtl="0" eaLnBrk="1" latinLnBrk="0" hangingPunct="1">
              <a:spcBef>
                <a:spcPct val="20000"/>
              </a:spcBef>
              <a:buFont typeface="Arial" pitchFamily="34" charset="0"/>
              <a:buChar char="–"/>
              <a:defRPr sz="8686" kern="1200">
                <a:solidFill>
                  <a:schemeClr val="tx1"/>
                </a:solidFill>
                <a:latin typeface="+mn-lt"/>
                <a:ea typeface="+mn-ea"/>
                <a:cs typeface="+mn-cs"/>
              </a:defRPr>
            </a:lvl2pPr>
            <a:lvl3pPr marL="3562092" indent="-712419" algn="l" defTabSz="2849671" rtl="0" eaLnBrk="1" latinLnBrk="0" hangingPunct="1">
              <a:spcBef>
                <a:spcPct val="20000"/>
              </a:spcBef>
              <a:buFont typeface="Arial" pitchFamily="34" charset="0"/>
              <a:buChar char="•"/>
              <a:defRPr sz="7350" kern="1200">
                <a:solidFill>
                  <a:schemeClr val="tx1"/>
                </a:solidFill>
                <a:latin typeface="+mn-lt"/>
                <a:ea typeface="+mn-ea"/>
                <a:cs typeface="+mn-cs"/>
              </a:defRPr>
            </a:lvl3pPr>
            <a:lvl4pPr marL="498692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4pPr>
            <a:lvl5pPr marL="6411764"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5pPr>
            <a:lvl6pPr marL="7836599"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6pPr>
            <a:lvl7pPr marL="9261435"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7pPr>
            <a:lvl8pPr marL="10686273"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8pPr>
            <a:lvl9pPr marL="12111108" indent="-712419" algn="l" defTabSz="2849671" rtl="0" eaLnBrk="1" latinLnBrk="0" hangingPunct="1">
              <a:spcBef>
                <a:spcPct val="20000"/>
              </a:spcBef>
              <a:buFont typeface="Arial" pitchFamily="34" charset="0"/>
              <a:buChar char="•"/>
              <a:defRPr sz="6459" kern="1200">
                <a:solidFill>
                  <a:schemeClr val="tx1"/>
                </a:solidFill>
                <a:latin typeface="+mn-lt"/>
                <a:ea typeface="+mn-ea"/>
                <a:cs typeface="+mn-cs"/>
              </a:defRPr>
            </a:lvl9pPr>
          </a:lstStyle>
          <a:p>
            <a:pPr marL="0" indent="0">
              <a:lnSpc>
                <a:spcPct val="150000"/>
              </a:lnSpc>
              <a:buNone/>
            </a:pPr>
            <a:r>
              <a:rPr lang="en-US" sz="2800" b="1" dirty="0">
                <a:latin typeface="Times New Roman" charset="0"/>
                <a:ea typeface="Times New Roman" charset="0"/>
                <a:cs typeface="Times New Roman" charset="0"/>
              </a:rPr>
              <a:t>Research Question: </a:t>
            </a:r>
            <a:endParaRPr lang="en-US" sz="2800" b="1" dirty="0" smtClean="0">
              <a:latin typeface="Times New Roman" charset="0"/>
              <a:ea typeface="Times New Roman" charset="0"/>
              <a:cs typeface="Times New Roman" charset="0"/>
            </a:endParaRPr>
          </a:p>
          <a:p>
            <a:pPr marL="0" indent="0">
              <a:lnSpc>
                <a:spcPct val="150000"/>
              </a:lnSpc>
              <a:buNone/>
            </a:pPr>
            <a:r>
              <a:rPr lang="en-US" sz="1800" dirty="0" smtClean="0">
                <a:latin typeface="Times New Roman" charset="0"/>
                <a:ea typeface="Times New Roman" charset="0"/>
                <a:cs typeface="Times New Roman" charset="0"/>
              </a:rPr>
              <a:t>What </a:t>
            </a:r>
            <a:r>
              <a:rPr lang="en-US" sz="1800" dirty="0">
                <a:latin typeface="Times New Roman" charset="0"/>
                <a:ea typeface="Times New Roman" charset="0"/>
                <a:cs typeface="Times New Roman" charset="0"/>
              </a:rPr>
              <a:t>is the usability of Excel Vs </a:t>
            </a:r>
            <a:r>
              <a:rPr lang="en-GB" sz="1800" dirty="0">
                <a:latin typeface="Times New Roman" charset="0"/>
                <a:ea typeface="Times New Roman" charset="0"/>
                <a:cs typeface="Times New Roman" charset="0"/>
              </a:rPr>
              <a:t>Microsoft Access in Managing Database for a Medium to Large Organisation?</a:t>
            </a:r>
            <a:r>
              <a:rPr lang="en-US" sz="1800" dirty="0">
                <a:latin typeface="Times New Roman" charset="0"/>
                <a:ea typeface="Times New Roman" charset="0"/>
                <a:cs typeface="Times New Roman" charset="0"/>
              </a:rPr>
              <a:t> </a:t>
            </a:r>
          </a:p>
        </p:txBody>
      </p:sp>
      <p:sp>
        <p:nvSpPr>
          <p:cNvPr id="82" name="Rectangle 81"/>
          <p:cNvSpPr/>
          <p:nvPr/>
        </p:nvSpPr>
        <p:spPr>
          <a:xfrm>
            <a:off x="8267007" y="12745279"/>
            <a:ext cx="4256230" cy="523220"/>
          </a:xfrm>
          <a:prstGeom prst="rect">
            <a:avLst/>
          </a:prstGeom>
          <a:effectLst/>
        </p:spPr>
        <p:txBody>
          <a:bodyPr wrap="none">
            <a:spAutoFit/>
          </a:bodyPr>
          <a:lstStyle/>
          <a:p>
            <a:r>
              <a:rPr lang="en-GB" sz="2800" b="1" dirty="0">
                <a:solidFill>
                  <a:schemeClr val="tx1">
                    <a:lumMod val="65000"/>
                    <a:lumOff val="35000"/>
                  </a:schemeClr>
                </a:solidFill>
                <a:effectLst>
                  <a:outerShdw blurRad="50800" dist="76200" dir="2700000" algn="tl" rotWithShape="0">
                    <a:prstClr val="black">
                      <a:alpha val="40000"/>
                    </a:prstClr>
                  </a:outerShdw>
                </a:effectLst>
                <a:latin typeface="Times New Roman" charset="0"/>
                <a:ea typeface="Times New Roman" charset="0"/>
                <a:cs typeface="Times New Roman" charset="0"/>
              </a:rPr>
              <a:t>Excel different </a:t>
            </a:r>
            <a:r>
              <a:rPr lang="en-GB" sz="2800" b="1" dirty="0" smtClean="0">
                <a:solidFill>
                  <a:schemeClr val="tx1">
                    <a:lumMod val="65000"/>
                    <a:lumOff val="35000"/>
                  </a:schemeClr>
                </a:solidFill>
                <a:effectLst>
                  <a:outerShdw blurRad="50800" dist="76200" dir="2700000" algn="tl" rotWithShape="0">
                    <a:prstClr val="black">
                      <a:alpha val="40000"/>
                    </a:prstClr>
                  </a:outerShdw>
                </a:effectLst>
                <a:latin typeface="Times New Roman" charset="0"/>
                <a:ea typeface="Times New Roman" charset="0"/>
                <a:cs typeface="Times New Roman" charset="0"/>
              </a:rPr>
              <a:t>techniques </a:t>
            </a:r>
            <a:endParaRPr lang="en-US" sz="2800" b="1" dirty="0">
              <a:solidFill>
                <a:schemeClr val="tx1">
                  <a:lumMod val="65000"/>
                  <a:lumOff val="35000"/>
                </a:schemeClr>
              </a:solidFill>
              <a:effectLst>
                <a:outerShdw blurRad="50800" dist="76200" dir="2700000" algn="tl" rotWithShape="0">
                  <a:prstClr val="black">
                    <a:alpha val="40000"/>
                  </a:prstClr>
                </a:outerShdw>
              </a:effectLst>
            </a:endParaRPr>
          </a:p>
        </p:txBody>
      </p:sp>
    </p:spTree>
    <p:extLst>
      <p:ext uri="{BB962C8B-B14F-4D97-AF65-F5344CB8AC3E}">
        <p14:creationId xmlns:p14="http://schemas.microsoft.com/office/powerpoint/2010/main" val="127040473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5991</TotalTime>
  <Words>1108</Words>
  <Application>Microsoft Macintosh PowerPoint</Application>
  <PresentationFormat>Custom</PresentationFormat>
  <Paragraphs>70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ＭＳ 明朝</vt:lpstr>
      <vt:lpstr>Times New Roman</vt:lpstr>
      <vt:lpstr>Arial</vt:lpstr>
      <vt:lpstr>Office Theme</vt:lpstr>
      <vt:lpstr>PowerPoint Presentation</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Free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Mohammad Zanganeh (P108304)</cp:lastModifiedBy>
  <cp:revision>180</cp:revision>
  <cp:lastPrinted>2017-05-08T11:51:38Z</cp:lastPrinted>
  <dcterms:created xsi:type="dcterms:W3CDTF">2012-07-31T16:06:49Z</dcterms:created>
  <dcterms:modified xsi:type="dcterms:W3CDTF">2017-05-08T12:07:58Z</dcterms:modified>
  <cp:category>research posters template</cp:category>
</cp:coreProperties>
</file>