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5" r:id="rId1"/>
  </p:sldMasterIdLst>
  <p:notesMasterIdLst>
    <p:notesMasterId r:id="rId14"/>
  </p:notesMasterIdLst>
  <p:sldIdLst>
    <p:sldId id="277" r:id="rId2"/>
    <p:sldId id="256" r:id="rId3"/>
    <p:sldId id="257" r:id="rId4"/>
    <p:sldId id="258" r:id="rId5"/>
    <p:sldId id="261" r:id="rId6"/>
    <p:sldId id="276" r:id="rId7"/>
    <p:sldId id="262" r:id="rId8"/>
    <p:sldId id="268" r:id="rId9"/>
    <p:sldId id="267" r:id="rId10"/>
    <p:sldId id="270" r:id="rId11"/>
    <p:sldId id="275"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626" autoAdjust="0"/>
  </p:normalViewPr>
  <p:slideViewPr>
    <p:cSldViewPr snapToGrid="0">
      <p:cViewPr varScale="1">
        <p:scale>
          <a:sx n="92" d="100"/>
          <a:sy n="92" d="100"/>
        </p:scale>
        <p:origin x="125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63F5E-C09B-4CF7-9E01-FE4D809E8BF0}" type="datetimeFigureOut">
              <a:rPr lang="en-IN" smtClean="0"/>
              <a:t>14-04-2022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3E12B7-6AA6-4425-936B-703D26F293C1}" type="slidenum">
              <a:rPr lang="en-IN" smtClean="0"/>
              <a:t>‹#›</a:t>
            </a:fld>
            <a:endParaRPr lang="en-IN"/>
          </a:p>
        </p:txBody>
      </p:sp>
    </p:spTree>
    <p:extLst>
      <p:ext uri="{BB962C8B-B14F-4D97-AF65-F5344CB8AC3E}">
        <p14:creationId xmlns:p14="http://schemas.microsoft.com/office/powerpoint/2010/main" val="4129215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2</a:t>
            </a:fld>
            <a:endParaRPr lang="en-IN"/>
          </a:p>
        </p:txBody>
      </p:sp>
    </p:spTree>
    <p:extLst>
      <p:ext uri="{BB962C8B-B14F-4D97-AF65-F5344CB8AC3E}">
        <p14:creationId xmlns:p14="http://schemas.microsoft.com/office/powerpoint/2010/main" val="1821336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3</a:t>
            </a:fld>
            <a:endParaRPr lang="en-IN"/>
          </a:p>
        </p:txBody>
      </p:sp>
    </p:spTree>
    <p:extLst>
      <p:ext uri="{BB962C8B-B14F-4D97-AF65-F5344CB8AC3E}">
        <p14:creationId xmlns:p14="http://schemas.microsoft.com/office/powerpoint/2010/main" val="1075811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Cost-effective, transparent, and effective governing skills will help a more ordered and orderly health system. Registered nurses must use social and started to think techniques to participate in all aspects of trainee caregivers under them. Nurse leaders mentor other nurses, fostering a learning organisation and advancement within the health service (Lin, et.al, 2021).</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4</a:t>
            </a:fld>
            <a:endParaRPr lang="en-IN"/>
          </a:p>
        </p:txBody>
      </p:sp>
    </p:spTree>
    <p:extLst>
      <p:ext uri="{BB962C8B-B14F-4D97-AF65-F5344CB8AC3E}">
        <p14:creationId xmlns:p14="http://schemas.microsoft.com/office/powerpoint/2010/main" val="2551173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60000"/>
              </a:lnSpc>
              <a:buNone/>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5</a:t>
            </a:fld>
            <a:endParaRPr lang="en-IN"/>
          </a:p>
        </p:txBody>
      </p:sp>
    </p:spTree>
    <p:extLst>
      <p:ext uri="{BB962C8B-B14F-4D97-AF65-F5344CB8AC3E}">
        <p14:creationId xmlns:p14="http://schemas.microsoft.com/office/powerpoint/2010/main" val="2681266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7</a:t>
            </a:fld>
            <a:endParaRPr lang="en-IN"/>
          </a:p>
        </p:txBody>
      </p:sp>
    </p:spTree>
    <p:extLst>
      <p:ext uri="{BB962C8B-B14F-4D97-AF65-F5344CB8AC3E}">
        <p14:creationId xmlns:p14="http://schemas.microsoft.com/office/powerpoint/2010/main" val="1598937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By expressing a reflection on one's own leadership style, a nurse can obtain a variety of personal reviews. The following report details the various leadership styles used by nurses depending on their employment role. The demand and difficulty for nurses was enhanced during COVID-19. It was difficult for them to handle the situation at the moment. As a result, nurses must improve their leadership skills and competencies in order to function effectively.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8</a:t>
            </a:fld>
            <a:endParaRPr lang="en-IN"/>
          </a:p>
        </p:txBody>
      </p:sp>
    </p:spTree>
    <p:extLst>
      <p:ext uri="{BB962C8B-B14F-4D97-AF65-F5344CB8AC3E}">
        <p14:creationId xmlns:p14="http://schemas.microsoft.com/office/powerpoint/2010/main" val="647980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10"/>
          </p:nvPr>
        </p:nvSpPr>
        <p:spPr/>
        <p:txBody>
          <a:bodyPr/>
          <a:lstStyle/>
          <a:p>
            <a:fld id="{373E12B7-6AA6-4425-936B-703D26F293C1}" type="slidenum">
              <a:rPr lang="en-IN" smtClean="0"/>
              <a:t>9</a:t>
            </a:fld>
            <a:endParaRPr lang="en-IN"/>
          </a:p>
        </p:txBody>
      </p:sp>
    </p:spTree>
    <p:extLst>
      <p:ext uri="{BB962C8B-B14F-4D97-AF65-F5344CB8AC3E}">
        <p14:creationId xmlns:p14="http://schemas.microsoft.com/office/powerpoint/2010/main" val="3123643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Nurses with strong leadership potential are better able to provide more efficient care to their patients. Teamwork is also essential for performing any task successfully. Leader is defined as the ability to aspire, influence, and motivate us because they work together to achieve their goals and objectives.</a:t>
            </a:r>
            <a:endParaRPr lang="en-IN" dirty="0">
              <a:latin typeface="Times New Roman" panose="02020603050405020304" pitchFamily="18" charset="0"/>
              <a:cs typeface="Times New Roman" panose="02020603050405020304" pitchFamily="18" charset="0"/>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10</a:t>
            </a:fld>
            <a:endParaRPr lang="en-IN"/>
          </a:p>
        </p:txBody>
      </p:sp>
    </p:spTree>
    <p:extLst>
      <p:ext uri="{BB962C8B-B14F-4D97-AF65-F5344CB8AC3E}">
        <p14:creationId xmlns:p14="http://schemas.microsoft.com/office/powerpoint/2010/main" val="394928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11</a:t>
            </a:fld>
            <a:endParaRPr lang="en-IN"/>
          </a:p>
        </p:txBody>
      </p:sp>
    </p:spTree>
    <p:extLst>
      <p:ext uri="{BB962C8B-B14F-4D97-AF65-F5344CB8AC3E}">
        <p14:creationId xmlns:p14="http://schemas.microsoft.com/office/powerpoint/2010/main" val="4099799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err="1">
                <a:latin typeface="Times New Roman" panose="02020603050405020304" pitchFamily="18" charset="0"/>
                <a:cs typeface="Times New Roman" panose="02020603050405020304" pitchFamily="18" charset="0"/>
              </a:rPr>
              <a:t>Bijani</a:t>
            </a:r>
            <a:r>
              <a:rPr lang="en-IN" dirty="0">
                <a:latin typeface="Times New Roman" panose="02020603050405020304" pitchFamily="18" charset="0"/>
                <a:cs typeface="Times New Roman" panose="02020603050405020304" pitchFamily="18" charset="0"/>
              </a:rPr>
              <a:t>, M., </a:t>
            </a:r>
            <a:r>
              <a:rPr lang="en-IN" dirty="0" err="1">
                <a:latin typeface="Times New Roman" panose="02020603050405020304" pitchFamily="18" charset="0"/>
                <a:cs typeface="Times New Roman" panose="02020603050405020304" pitchFamily="18" charset="0"/>
              </a:rPr>
              <a:t>Mohammadi</a:t>
            </a:r>
            <a:r>
              <a:rPr lang="en-IN" dirty="0">
                <a:latin typeface="Times New Roman" panose="02020603050405020304" pitchFamily="18" charset="0"/>
                <a:cs typeface="Times New Roman" panose="02020603050405020304" pitchFamily="18" charset="0"/>
              </a:rPr>
              <a:t>, F., </a:t>
            </a:r>
            <a:r>
              <a:rPr lang="en-IN" dirty="0" err="1">
                <a:latin typeface="Times New Roman" panose="02020603050405020304" pitchFamily="18" charset="0"/>
                <a:cs typeface="Times New Roman" panose="02020603050405020304" pitchFamily="18" charset="0"/>
              </a:rPr>
              <a:t>Haghani</a:t>
            </a:r>
            <a:r>
              <a:rPr lang="en-IN" dirty="0">
                <a:latin typeface="Times New Roman" panose="02020603050405020304" pitchFamily="18" charset="0"/>
                <a:cs typeface="Times New Roman" panose="02020603050405020304" pitchFamily="18" charset="0"/>
              </a:rPr>
              <a:t>, F., Yamani, N. and </a:t>
            </a:r>
            <a:r>
              <a:rPr lang="en-IN" dirty="0" err="1">
                <a:latin typeface="Times New Roman" panose="02020603050405020304" pitchFamily="18" charset="0"/>
                <a:cs typeface="Times New Roman" panose="02020603050405020304" pitchFamily="18" charset="0"/>
              </a:rPr>
              <a:t>Karimi</a:t>
            </a:r>
            <a:r>
              <a:rPr lang="en-IN" dirty="0">
                <a:latin typeface="Times New Roman" panose="02020603050405020304" pitchFamily="18" charset="0"/>
                <a:cs typeface="Times New Roman" panose="02020603050405020304" pitchFamily="18" charset="0"/>
              </a:rPr>
              <a:t>, S., 2021. Development and psychometric evaluation of a reflection on clinical practice questionnaire for nursing students. BMC nursing, 20(1), pp.1-11. Available through: https://bmcnurs.biomedcentral.com/articles/10.1186/s12912-021-00705-0</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3E12B7-6AA6-4425-936B-703D26F293C1}" type="slidenum">
              <a:rPr lang="en-IN" smtClean="0"/>
              <a:t>12</a:t>
            </a:fld>
            <a:endParaRPr lang="en-IN"/>
          </a:p>
        </p:txBody>
      </p:sp>
    </p:spTree>
    <p:extLst>
      <p:ext uri="{BB962C8B-B14F-4D97-AF65-F5344CB8AC3E}">
        <p14:creationId xmlns:p14="http://schemas.microsoft.com/office/powerpoint/2010/main" val="38531982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7490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590174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4715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632591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8133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7779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7323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7946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4804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2492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3068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5983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4423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8022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8403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0207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0091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4/14/2022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4003304"/>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6BE3-F054-41D3-B914-0EA17E6DB2D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B9E1F99-B2F9-4A1A-A733-4A2C4F1F699B}"/>
              </a:ext>
            </a:extLst>
          </p:cNvPr>
          <p:cNvSpPr>
            <a:spLocks noGrp="1"/>
          </p:cNvSpPr>
          <p:nvPr>
            <p:ph idx="1"/>
          </p:nvPr>
        </p:nvSpPr>
        <p:spPr/>
        <p:txBody>
          <a:bodyPr/>
          <a:lstStyle/>
          <a:p>
            <a:pPr marL="0" indent="0" algn="ctr">
              <a:buNone/>
            </a:pPr>
            <a:r>
              <a:rPr lang="en-US" b="1" u="sng" dirty="0"/>
              <a:t>Student Name :Sohair Bashir</a:t>
            </a:r>
          </a:p>
          <a:p>
            <a:pPr marL="0" indent="0" algn="ctr">
              <a:buNone/>
            </a:pPr>
            <a:r>
              <a:rPr lang="en-US" b="1" u="sng" dirty="0"/>
              <a:t> Student ID  Number :2009250</a:t>
            </a:r>
          </a:p>
          <a:p>
            <a:pPr marL="0" indent="0" algn="ctr">
              <a:buNone/>
            </a:pPr>
            <a:r>
              <a:rPr lang="en-US" b="1" u="sng"/>
              <a:t> Introduction To </a:t>
            </a:r>
            <a:r>
              <a:rPr lang="en-US" b="1" u="sng" dirty="0"/>
              <a:t>Research</a:t>
            </a:r>
          </a:p>
          <a:p>
            <a:pPr marL="0" indent="0" algn="ctr">
              <a:buNone/>
            </a:pPr>
            <a:r>
              <a:rPr lang="en-US" b="1" u="sng" dirty="0"/>
              <a:t> Modul Code :BMHP5005</a:t>
            </a:r>
          </a:p>
          <a:p>
            <a:pPr marL="0" indent="0" algn="ctr">
              <a:buNone/>
            </a:pPr>
            <a:r>
              <a:rPr lang="en-US" b="1" u="sng" dirty="0"/>
              <a:t> Lecturer :Dr. Eleni </a:t>
            </a:r>
            <a:r>
              <a:rPr lang="en-US" b="1" u="sng" dirty="0" err="1"/>
              <a:t>Koutsogeorgou</a:t>
            </a:r>
            <a:endParaRPr lang="en-US" b="1" u="sng" dirty="0"/>
          </a:p>
        </p:txBody>
      </p:sp>
    </p:spTree>
    <p:extLst>
      <p:ext uri="{BB962C8B-B14F-4D97-AF65-F5344CB8AC3E}">
        <p14:creationId xmlns:p14="http://schemas.microsoft.com/office/powerpoint/2010/main" val="3903971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47259" y="2211145"/>
            <a:ext cx="6874328" cy="1763347"/>
          </a:xfrm>
        </p:spPr>
        <p:txBody>
          <a:bodyPr/>
          <a:lstStyle/>
          <a:p>
            <a:pPr algn="ctr"/>
            <a:r>
              <a:rPr lang="en-US" sz="2800" b="1" i="1" dirty="0">
                <a:latin typeface="Times New Roman" panose="02020603050405020304" pitchFamily="18" charset="0"/>
                <a:cs typeface="Times New Roman" panose="02020603050405020304" pitchFamily="18" charset="0"/>
              </a:rPr>
              <a:t>To evaluate the challenges faced by nurses at the time of COVID 19 in surgical ward. </a:t>
            </a:r>
            <a:br>
              <a:rPr lang="en-US" sz="2800" b="1" i="1" dirty="0">
                <a:latin typeface="Times New Roman" panose="02020603050405020304" pitchFamily="18" charset="0"/>
                <a:cs typeface="Times New Roman" panose="02020603050405020304" pitchFamily="18" charset="0"/>
              </a:rPr>
            </a:br>
            <a:r>
              <a:rPr lang="en-US" sz="2800" b="1" i="1" dirty="0">
                <a:latin typeface="Times New Roman" panose="02020603050405020304" pitchFamily="18" charset="0"/>
                <a:cs typeface="Times New Roman" panose="02020603050405020304" pitchFamily="18" charset="0"/>
              </a:rPr>
              <a:t>A case study of NHS</a:t>
            </a:r>
            <a:endParaRPr lang="en-IN" sz="2800" dirty="0">
              <a:latin typeface="Times New Roman" panose="02020603050405020304" pitchFamily="18" charset="0"/>
              <a:cs typeface="Times New Roman" panose="02020603050405020304" pitchFamily="18" charset="0"/>
            </a:endParaRPr>
          </a:p>
        </p:txBody>
      </p:sp>
      <p:sp>
        <p:nvSpPr>
          <p:cNvPr id="3" name="AutoShape 2" descr="2,904 BEST Hrm IMAGES, STOCK PHOTOS &amp;amp; VECTORS | Adobe Stoc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3971045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Table of Contents</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58922" y="2726871"/>
            <a:ext cx="10274156" cy="3175815"/>
          </a:xfrm>
        </p:spPr>
        <p:txBody>
          <a:bodyPr>
            <a:noAutofit/>
          </a:bodyPr>
          <a:lstStyle/>
          <a:p>
            <a:pPr lvl="0"/>
            <a:r>
              <a:rPr lang="en-GB" sz="1600" dirty="0">
                <a:latin typeface="Times New Roman" panose="02020603050405020304" pitchFamily="18" charset="0"/>
                <a:cs typeface="Times New Roman" panose="02020603050405020304" pitchFamily="18" charset="0"/>
              </a:rPr>
              <a:t>Introduction</a:t>
            </a:r>
            <a:endParaRPr lang="en-IN"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Research Aim, Objectives And Questions</a:t>
            </a:r>
            <a:endParaRPr lang="en-IN"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Research Questions</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Literature Review</a:t>
            </a:r>
            <a:endParaRPr lang="en-IN"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Research Methodology</a:t>
            </a:r>
            <a:endParaRPr lang="en-IN"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Conclusion</a:t>
            </a:r>
          </a:p>
          <a:p>
            <a:r>
              <a:rPr lang="en-GB" sz="1600" dirty="0">
                <a:latin typeface="Times New Roman" panose="02020603050405020304" pitchFamily="18" charset="0"/>
                <a:cs typeface="Times New Roman" panose="02020603050405020304" pitchFamily="18" charset="0"/>
              </a:rPr>
              <a:t>Reflection </a:t>
            </a:r>
            <a:endParaRPr lang="en-IN"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References</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7511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IN" b="1" dirty="0"/>
          </a:p>
        </p:txBody>
      </p:sp>
      <p:sp>
        <p:nvSpPr>
          <p:cNvPr id="3" name="Content Placeholder 2"/>
          <p:cNvSpPr>
            <a:spLocks noGrp="1"/>
          </p:cNvSpPr>
          <p:nvPr>
            <p:ph idx="1"/>
          </p:nvPr>
        </p:nvSpPr>
        <p:spPr/>
        <p:txBody>
          <a:bodyPr>
            <a:normAutofit fontScale="92500"/>
          </a:bodyPr>
          <a:lstStyle/>
          <a:p>
            <a:pPr algn="just">
              <a:lnSpc>
                <a:spcPct val="170000"/>
              </a:lnSpc>
            </a:pPr>
            <a:r>
              <a:rPr lang="en-US" dirty="0">
                <a:latin typeface="Times New Roman" panose="02020603050405020304" pitchFamily="18" charset="0"/>
                <a:cs typeface="Times New Roman" panose="02020603050405020304" pitchFamily="18" charset="0"/>
              </a:rPr>
              <a:t>Nursing management is described as an individual's ability to inspire, motivate, and drive others. This is regarded as a crucial aspect of the nurse, and many settings as well as discipline must be maintained when beginning the job function. In order to manage the many services supplied to patients, nurses must build dedication as well as collaboration (</a:t>
            </a:r>
            <a:r>
              <a:rPr lang="en-US" dirty="0" err="1">
                <a:latin typeface="Times New Roman" panose="02020603050405020304" pitchFamily="18" charset="0"/>
                <a:cs typeface="Times New Roman" panose="02020603050405020304" pitchFamily="18" charset="0"/>
              </a:rPr>
              <a:t>Relji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Pajnkihar</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Fekonja</a:t>
            </a:r>
            <a:r>
              <a:rPr lang="en-US" dirty="0">
                <a:latin typeface="Times New Roman" panose="02020603050405020304" pitchFamily="18" charset="0"/>
                <a:cs typeface="Times New Roman" panose="02020603050405020304" pitchFamily="18" charset="0"/>
              </a:rPr>
              <a:t>, 2019).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93797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811658"/>
            <a:ext cx="9601196" cy="1474341"/>
          </a:xfrm>
        </p:spPr>
        <p:txBody>
          <a:bodyPr>
            <a:normAutofit/>
          </a:bodyPr>
          <a:lstStyle/>
          <a:p>
            <a:r>
              <a:rPr lang="en-US" sz="3600" b="1" dirty="0">
                <a:latin typeface="Times New Roman" panose="02020603050405020304" pitchFamily="18" charset="0"/>
                <a:cs typeface="Times New Roman" panose="02020603050405020304" pitchFamily="18" charset="0"/>
              </a:rPr>
              <a:t>RESEARCH AIM</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56180" y="2474739"/>
            <a:ext cx="6442691" cy="3318936"/>
          </a:xfrm>
        </p:spPr>
        <p:txBody>
          <a:bodyPr>
            <a:noAutofit/>
          </a:bodyPr>
          <a:lstStyle/>
          <a:p>
            <a:pPr marL="0" indent="0" algn="just">
              <a:lnSpc>
                <a:spcPct val="160000"/>
              </a:lnSpc>
              <a:buNone/>
            </a:pPr>
            <a:r>
              <a:rPr lang="en-US" sz="1800" b="1" dirty="0">
                <a:latin typeface="Times New Roman" panose="02020603050405020304" pitchFamily="18" charset="0"/>
                <a:cs typeface="Times New Roman" panose="02020603050405020304" pitchFamily="18" charset="0"/>
              </a:rPr>
              <a:t>Research Aim: </a:t>
            </a:r>
            <a:endParaRPr lang="en-US" sz="1800" dirty="0">
              <a:latin typeface="Times New Roman" panose="02020603050405020304" pitchFamily="18" charset="0"/>
              <a:cs typeface="Times New Roman" panose="02020603050405020304" pitchFamily="18" charset="0"/>
            </a:endParaRPr>
          </a:p>
          <a:p>
            <a:pPr marL="0" indent="0" algn="just">
              <a:lnSpc>
                <a:spcPct val="160000"/>
              </a:lnSpc>
              <a:buNone/>
            </a:pPr>
            <a:r>
              <a:rPr lang="en-US" sz="1800" dirty="0">
                <a:latin typeface="Times New Roman" panose="02020603050405020304" pitchFamily="18" charset="0"/>
                <a:cs typeface="Times New Roman" panose="02020603050405020304" pitchFamily="18" charset="0"/>
              </a:rPr>
              <a:t>To evaluate the challenges faced by nurses at the time of COVID 19 in surgical ward.</a:t>
            </a:r>
          </a:p>
        </p:txBody>
      </p:sp>
      <p:pic>
        <p:nvPicPr>
          <p:cNvPr id="1026" name="Picture 2" descr="MANAGEMENT: Long Term Objectiv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2917" y="2474739"/>
            <a:ext cx="3788968" cy="2697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7761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RESEARCH OBJECTIVES</a:t>
            </a:r>
            <a:endParaRPr lang="en-US" dirty="0"/>
          </a:p>
        </p:txBody>
      </p:sp>
      <p:sp>
        <p:nvSpPr>
          <p:cNvPr id="3" name="Content Placeholder 2"/>
          <p:cNvSpPr>
            <a:spLocks noGrp="1"/>
          </p:cNvSpPr>
          <p:nvPr>
            <p:ph idx="1"/>
          </p:nvPr>
        </p:nvSpPr>
        <p:spPr/>
        <p:txBody>
          <a:bodyPr>
            <a:normAutofit/>
          </a:bodyPr>
          <a:lstStyle/>
          <a:p>
            <a:pPr marL="0" indent="0" algn="just">
              <a:lnSpc>
                <a:spcPct val="160000"/>
              </a:lnSpc>
              <a:buNone/>
            </a:pPr>
            <a:r>
              <a:rPr lang="en-US" b="1" dirty="0">
                <a:latin typeface="Times New Roman" panose="02020603050405020304" pitchFamily="18" charset="0"/>
                <a:cs typeface="Times New Roman" panose="02020603050405020304" pitchFamily="18" charset="0"/>
              </a:rPr>
              <a:t>Research Objectives:</a:t>
            </a:r>
          </a:p>
          <a:p>
            <a:pPr algn="just">
              <a:lnSpc>
                <a:spcPct val="160000"/>
              </a:lnSpc>
            </a:pPr>
            <a:r>
              <a:rPr lang="en-US" dirty="0">
                <a:latin typeface="Times New Roman" panose="02020603050405020304" pitchFamily="18" charset="0"/>
                <a:cs typeface="Times New Roman" panose="02020603050405020304" pitchFamily="18" charset="0"/>
              </a:rPr>
              <a:t>To evaluate impact on nurses due to COVID 19</a:t>
            </a:r>
          </a:p>
          <a:p>
            <a:pPr algn="just">
              <a:lnSpc>
                <a:spcPct val="160000"/>
              </a:lnSpc>
            </a:pPr>
            <a:r>
              <a:rPr lang="en-US" dirty="0">
                <a:latin typeface="Times New Roman" panose="02020603050405020304" pitchFamily="18" charset="0"/>
                <a:cs typeface="Times New Roman" panose="02020603050405020304" pitchFamily="18" charset="0"/>
              </a:rPr>
              <a:t>To analyze different leadership styles used by nurses during COVID 19</a:t>
            </a:r>
          </a:p>
          <a:p>
            <a:pPr algn="just">
              <a:lnSpc>
                <a:spcPct val="160000"/>
              </a:lnSpc>
            </a:pPr>
            <a:r>
              <a:rPr lang="en-US" dirty="0">
                <a:latin typeface="Times New Roman" panose="02020603050405020304" pitchFamily="18" charset="0"/>
                <a:cs typeface="Times New Roman" panose="02020603050405020304" pitchFamily="18" charset="0"/>
              </a:rPr>
              <a:t>To identify the impact on mental health of nurses during COVID 19</a:t>
            </a:r>
            <a:endParaRPr lang="en-US" dirty="0"/>
          </a:p>
        </p:txBody>
      </p:sp>
    </p:spTree>
    <p:extLst>
      <p:ext uri="{BB962C8B-B14F-4D97-AF65-F5344CB8AC3E}">
        <p14:creationId xmlns:p14="http://schemas.microsoft.com/office/powerpoint/2010/main" val="3468275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RESEARCH QUESTIONS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60000"/>
              </a:lnSpc>
            </a:pPr>
            <a:r>
              <a:rPr lang="en-US" dirty="0">
                <a:latin typeface="Times New Roman" panose="02020603050405020304" pitchFamily="18" charset="0"/>
                <a:cs typeface="Times New Roman" panose="02020603050405020304" pitchFamily="18" charset="0"/>
              </a:rPr>
              <a:t>What is the impact on nurses due to COVID 19</a:t>
            </a:r>
          </a:p>
          <a:p>
            <a:pPr algn="just">
              <a:lnSpc>
                <a:spcPct val="160000"/>
              </a:lnSpc>
            </a:pPr>
            <a:r>
              <a:rPr lang="en-US" dirty="0">
                <a:latin typeface="Times New Roman" panose="02020603050405020304" pitchFamily="18" charset="0"/>
                <a:cs typeface="Times New Roman" panose="02020603050405020304" pitchFamily="18" charset="0"/>
              </a:rPr>
              <a:t>What are the different leadership styles used by nurses during COVID 19</a:t>
            </a:r>
          </a:p>
          <a:p>
            <a:pPr algn="just">
              <a:lnSpc>
                <a:spcPct val="160000"/>
              </a:lnSpc>
            </a:pPr>
            <a:r>
              <a:rPr lang="en-US" dirty="0">
                <a:latin typeface="Times New Roman" panose="02020603050405020304" pitchFamily="18" charset="0"/>
                <a:cs typeface="Times New Roman" panose="02020603050405020304" pitchFamily="18" charset="0"/>
              </a:rPr>
              <a:t>Explain the impact on mental health of nurses during COVID 19</a:t>
            </a:r>
            <a:endParaRPr lang="en-US" dirty="0"/>
          </a:p>
          <a:p>
            <a:pPr algn="just">
              <a:lnSpc>
                <a:spcPct val="160000"/>
              </a:lnSpc>
            </a:pPr>
            <a:endParaRPr lang="en-US" dirty="0">
              <a:latin typeface="Times New Roman" panose="02020603050405020304" pitchFamily="18" charset="0"/>
              <a:cs typeface="Times New Roman" panose="02020603050405020304" pitchFamily="18" charset="0"/>
            </a:endParaRPr>
          </a:p>
        </p:txBody>
      </p:sp>
      <p:pic>
        <p:nvPicPr>
          <p:cNvPr id="2050" name="Picture 2" descr="Research Questions – Dr-Qais.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0161" y="982132"/>
            <a:ext cx="2393879" cy="1232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379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LITERATURE REVIEW</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20000"/>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Nurses also set the bar for future generations of nurses who may one day rise through the ranks to become nurse leaders. Reflection is a technique for supporting nurses in improving their competences and necessary abilities while undergoing practical training. Reflection is utilized in clinical education to support and grow healthcare workers as well as manage their own initiative (</a:t>
            </a:r>
            <a:r>
              <a:rPr lang="en-US" dirty="0" err="1">
                <a:latin typeface="Times New Roman" panose="02020603050405020304" pitchFamily="18" charset="0"/>
                <a:cs typeface="Times New Roman" panose="02020603050405020304" pitchFamily="18" charset="0"/>
              </a:rPr>
              <a:t>Bijani</a:t>
            </a:r>
            <a:r>
              <a:rPr lang="en-US" dirty="0">
                <a:latin typeface="Times New Roman" panose="02020603050405020304" pitchFamily="18" charset="0"/>
                <a:cs typeface="Times New Roman" panose="02020603050405020304" pitchFamily="18" charset="0"/>
              </a:rPr>
              <a:t>, et.al, 2021). The value of reflection is effectively handled and promoted through the use of various methodologies and technologies.</a:t>
            </a:r>
          </a:p>
        </p:txBody>
      </p:sp>
    </p:spTree>
    <p:extLst>
      <p:ext uri="{BB962C8B-B14F-4D97-AF65-F5344CB8AC3E}">
        <p14:creationId xmlns:p14="http://schemas.microsoft.com/office/powerpoint/2010/main" val="835094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RESEARCH METHODOLOGY</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Deductive approach </a:t>
            </a:r>
          </a:p>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Positivism philosophy</a:t>
            </a:r>
          </a:p>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Qualitative research</a:t>
            </a:r>
          </a:p>
          <a:p>
            <a:pPr algn="just">
              <a:lnSpc>
                <a:spcPct val="15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Literature review     </a:t>
            </a:r>
          </a:p>
        </p:txBody>
      </p:sp>
    </p:spTree>
    <p:extLst>
      <p:ext uri="{BB962C8B-B14F-4D97-AF65-F5344CB8AC3E}">
        <p14:creationId xmlns:p14="http://schemas.microsoft.com/office/powerpoint/2010/main" val="4095282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39740"/>
            <a:ext cx="9601196" cy="1546260"/>
          </a:xfrm>
        </p:spPr>
        <p:txBody>
          <a:bodyPr>
            <a:normAutofit/>
          </a:bodyPr>
          <a:lstStyle/>
          <a:p>
            <a:r>
              <a:rPr lang="en-US" sz="3600" b="1" dirty="0">
                <a:latin typeface="Times New Roman" panose="02020603050405020304" pitchFamily="18" charset="0"/>
                <a:cs typeface="Times New Roman" panose="02020603050405020304" pitchFamily="18" charset="0"/>
              </a:rPr>
              <a:t>CONCLUSION</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From the above research, leadership is critical in the nursing profession. Based on the aforementioned data, leadership has been highlighted as a crucial determinant in health and social care. It helps seize control from individuals who do not have authority over operations management.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0922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39740"/>
            <a:ext cx="9601196" cy="1546260"/>
          </a:xfrm>
        </p:spPr>
        <p:txBody>
          <a:bodyPr>
            <a:normAutofit/>
          </a:bodyPr>
          <a:lstStyle/>
          <a:p>
            <a:pPr lvl="0"/>
            <a:r>
              <a:rPr lang="en-GB" sz="3600" b="1" dirty="0">
                <a:latin typeface="Times New Roman" panose="02020603050405020304" pitchFamily="18" charset="0"/>
                <a:cs typeface="Times New Roman" panose="02020603050405020304" pitchFamily="18" charset="0"/>
              </a:rPr>
              <a:t>REFLECTION </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This research was a great experience. It helped me to conduct the research operations effectively and attain goals. I have experienced different ways to develop personal as well as professional development. This has helped me to manage the conduction of different research activities and know about the way these activities function.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0314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IN" b="1" dirty="0"/>
          </a:p>
        </p:txBody>
      </p:sp>
      <p:sp>
        <p:nvSpPr>
          <p:cNvPr id="3" name="Content Placeholder 2"/>
          <p:cNvSpPr>
            <a:spLocks noGrp="1"/>
          </p:cNvSpPr>
          <p:nvPr>
            <p:ph idx="1"/>
          </p:nvPr>
        </p:nvSpPr>
        <p:spPr>
          <a:xfrm>
            <a:off x="956355" y="1971276"/>
            <a:ext cx="9983788" cy="4195481"/>
          </a:xfrm>
        </p:spPr>
        <p:txBody>
          <a:bodyPr>
            <a:normAutofit fontScale="92500" lnSpcReduction="20000"/>
          </a:bodyPr>
          <a:lstStyle/>
          <a:p>
            <a:pPr algn="just"/>
            <a:r>
              <a:rPr lang="en-IN" dirty="0" err="1">
                <a:latin typeface="Times New Roman" panose="02020603050405020304" pitchFamily="18" charset="0"/>
                <a:cs typeface="Times New Roman" panose="02020603050405020304" pitchFamily="18" charset="0"/>
              </a:rPr>
              <a:t>Reljić</a:t>
            </a:r>
            <a:r>
              <a:rPr lang="en-IN" dirty="0">
                <a:latin typeface="Times New Roman" panose="02020603050405020304" pitchFamily="18" charset="0"/>
                <a:cs typeface="Times New Roman" panose="02020603050405020304" pitchFamily="18" charset="0"/>
              </a:rPr>
              <a:t>, N.M., </a:t>
            </a:r>
            <a:r>
              <a:rPr lang="en-IN" dirty="0" err="1">
                <a:latin typeface="Times New Roman" panose="02020603050405020304" pitchFamily="18" charset="0"/>
                <a:cs typeface="Times New Roman" panose="02020603050405020304" pitchFamily="18" charset="0"/>
              </a:rPr>
              <a:t>Pajnkihar</a:t>
            </a:r>
            <a:r>
              <a:rPr lang="en-IN" dirty="0">
                <a:latin typeface="Times New Roman" panose="02020603050405020304" pitchFamily="18" charset="0"/>
                <a:cs typeface="Times New Roman" panose="02020603050405020304" pitchFamily="18" charset="0"/>
              </a:rPr>
              <a:t>, M. and </a:t>
            </a:r>
            <a:r>
              <a:rPr lang="en-IN" dirty="0" err="1">
                <a:latin typeface="Times New Roman" panose="02020603050405020304" pitchFamily="18" charset="0"/>
                <a:cs typeface="Times New Roman" panose="02020603050405020304" pitchFamily="18" charset="0"/>
              </a:rPr>
              <a:t>Fekonja</a:t>
            </a:r>
            <a:r>
              <a:rPr lang="en-IN" dirty="0">
                <a:latin typeface="Times New Roman" panose="02020603050405020304" pitchFamily="18" charset="0"/>
                <a:cs typeface="Times New Roman" panose="02020603050405020304" pitchFamily="18" charset="0"/>
              </a:rPr>
              <a:t>, Z., 2019. Self-reflection during first clinical practice: The experiences of nursing students. Nurse education today, 72, pp.61-66.</a:t>
            </a:r>
          </a:p>
          <a:p>
            <a:pPr algn="just"/>
            <a:r>
              <a:rPr lang="en-IN" dirty="0">
                <a:latin typeface="Times New Roman" panose="02020603050405020304" pitchFamily="18" charset="0"/>
                <a:cs typeface="Times New Roman" panose="02020603050405020304" pitchFamily="18" charset="0"/>
              </a:rPr>
              <a:t>Available through: https://www.sciencedirect.com/science/article/pii/S2214139121000470#:~:text=Self%2Dreflection%20is%20a%20useful,providing%20nursing%20care%20to%20patients.</a:t>
            </a:r>
          </a:p>
          <a:p>
            <a:pPr algn="just"/>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Lin, C.C., Han, C.Y., Wu, M.L.W., Hsiao, P.R., Wang, L.H. and Chen, L.C., 2021. Enhancing reflection on medical and surgical nursing among nursing students: A participatory action research study. Nurse Education Today, 102, p.104935. Available through: https://www.thaiscience.info/Journals/Article/WJST/10958628.pdf</a:t>
            </a:r>
          </a:p>
          <a:p>
            <a:pPr algn="just"/>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92006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152</TotalTime>
  <Words>879</Words>
  <Application>Microsoft Office PowerPoint</Application>
  <PresentationFormat>Widescreen</PresentationFormat>
  <Paragraphs>59</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Garamond</vt:lpstr>
      <vt:lpstr>Times New Roman</vt:lpstr>
      <vt:lpstr>Wingdings</vt:lpstr>
      <vt:lpstr>Organic</vt:lpstr>
      <vt:lpstr>PowerPoint Presentation</vt:lpstr>
      <vt:lpstr>To evaluate the challenges faced by nurses at the time of COVID 19 in surgical ward.  A case study of NHS</vt:lpstr>
      <vt:lpstr>Table of Contents</vt:lpstr>
      <vt:lpstr>INTRODUCTION</vt:lpstr>
      <vt:lpstr>RESEARCH AIM</vt:lpstr>
      <vt:lpstr>RESEARCH OBJECTIVES</vt:lpstr>
      <vt:lpstr>RESEARCH QUESTIONS</vt:lpstr>
      <vt:lpstr>LITERATURE REVIEW</vt:lpstr>
      <vt:lpstr>RESEARCH METHODOLOGY</vt:lpstr>
      <vt:lpstr>CONCLUSION</vt:lpstr>
      <vt:lpstr>REFLECTION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sohair ali bashir</cp:lastModifiedBy>
  <cp:revision>122</cp:revision>
  <dcterms:created xsi:type="dcterms:W3CDTF">2021-11-20T07:09:21Z</dcterms:created>
  <dcterms:modified xsi:type="dcterms:W3CDTF">2022-04-14T21:29:47Z</dcterms:modified>
</cp:coreProperties>
</file>