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3"/>
  </p:notesMasterIdLst>
  <p:sldIdLst>
    <p:sldId id="260" r:id="rId2"/>
    <p:sldId id="257" r:id="rId3"/>
    <p:sldId id="259" r:id="rId4"/>
    <p:sldId id="258" r:id="rId5"/>
    <p:sldId id="261" r:id="rId6"/>
    <p:sldId id="267" r:id="rId7"/>
    <p:sldId id="262" r:id="rId8"/>
    <p:sldId id="263" r:id="rId9"/>
    <p:sldId id="264" r:id="rId10"/>
    <p:sldId id="265" r:id="rId11"/>
    <p:sldId id="266" r:id="rId1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457" autoAdjust="0"/>
  </p:normalViewPr>
  <p:slideViewPr>
    <p:cSldViewPr>
      <p:cViewPr varScale="1">
        <p:scale>
          <a:sx n="77" d="100"/>
          <a:sy n="77" d="100"/>
        </p:scale>
        <p:origin x="252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33F0DF-0BB5-EF23-02A1-810E3C6786F9}"/>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31129315-794F-7844-ED65-B6F0A7B1A8FF}"/>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A1B5EFC5-91B1-41FC-BCFD-DD4C76A72AE0}" type="datetimeFigureOut">
              <a:rPr lang="en-GB"/>
              <a:pPr>
                <a:defRPr/>
              </a:pPr>
              <a:t>02/07/2025</a:t>
            </a:fld>
            <a:endParaRPr lang="en-GB"/>
          </a:p>
        </p:txBody>
      </p:sp>
      <p:sp>
        <p:nvSpPr>
          <p:cNvPr id="4" name="Slide Image Placeholder 3">
            <a:extLst>
              <a:ext uri="{FF2B5EF4-FFF2-40B4-BE49-F238E27FC236}">
                <a16:creationId xmlns:a16="http://schemas.microsoft.com/office/drawing/2014/main" id="{4E2F47F7-AE74-82A6-6B17-89FC21A4D070}"/>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DB8C076D-4CE4-F8C2-C534-3411E740CB58}"/>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F3418FA-8C6C-C88D-3485-5BD5FC17D83F}"/>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BD1592C0-2290-7BD5-6994-AF88F9638A60}"/>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48147C3D-5EFB-43CB-B3FF-8528B29E100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368CED2-75BF-6794-3B13-628F7498598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A67CCD3-A96A-5888-FFB2-6A63F9C3A06F}"/>
              </a:ext>
            </a:extLst>
          </p:cNvPr>
          <p:cNvSpPr>
            <a:spLocks noGrp="1"/>
          </p:cNvSpPr>
          <p:nvPr>
            <p:ph type="body" idx="1"/>
          </p:nvPr>
        </p:nvSpPr>
        <p:spPr/>
        <p:txBody>
          <a:bodyPr/>
          <a:lstStyle/>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Most businesses innovate without necessarily realising that they are doing it.  Like all business processes, it is best carried out in a reasonably systematic fashion.</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process starts with an idea and ends with successful and profitable sales. It is easiest to describe in a linear fashion, but in practice many activities often take place together, or in a different order, and may</a:t>
            </a:r>
          </a:p>
          <a:p>
            <a:pPr eaLnBrk="1" fontAlgn="auto" hangingPunct="1">
              <a:spcBef>
                <a:spcPts val="0"/>
              </a:spcBef>
              <a:spcAft>
                <a:spcPts val="0"/>
              </a:spcAft>
              <a:defRPr/>
            </a:pPr>
            <a:r>
              <a:rPr lang="en-GB" dirty="0">
                <a:solidFill>
                  <a:srgbClr val="000000"/>
                </a:solidFill>
                <a:latin typeface="Univers"/>
              </a:rPr>
              <a:t>require recycling. In general, the front end is more chaotic and the back end more defined.</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“Stagegate”™ model breaks activity down into discrete linear units. Progression only occurs after satisfying certain criteria, designed to ensure that the investment is minimised in the early stages and if</a:t>
            </a:r>
          </a:p>
          <a:p>
            <a:pPr eaLnBrk="1" fontAlgn="auto" hangingPunct="1">
              <a:spcBef>
                <a:spcPts val="0"/>
              </a:spcBef>
              <a:spcAft>
                <a:spcPts val="0"/>
              </a:spcAft>
              <a:defRPr/>
            </a:pPr>
            <a:r>
              <a:rPr lang="en-GB" dirty="0">
                <a:solidFill>
                  <a:srgbClr val="000000"/>
                </a:solidFill>
                <a:latin typeface="Univers"/>
              </a:rPr>
              <a:t>necessary the project abandoned sooner rather than later. In this way a portfolio of projects in an “innovation pipeline” (sometimes called the innovation funnel because many initial ideas are refined down to only a</a:t>
            </a:r>
          </a:p>
          <a:p>
            <a:pPr eaLnBrk="1" fontAlgn="auto" hangingPunct="1">
              <a:spcBef>
                <a:spcPts val="0"/>
              </a:spcBef>
              <a:spcAft>
                <a:spcPts val="0"/>
              </a:spcAft>
              <a:defRPr/>
            </a:pPr>
            <a:r>
              <a:rPr lang="en-GB" dirty="0">
                <a:solidFill>
                  <a:srgbClr val="000000"/>
                </a:solidFill>
                <a:latin typeface="Univers"/>
              </a:rPr>
              <a:t>few market entry projects), can be created, with their progress matched to suit the available funding, resources and desired entry time into the market place. (Diagram D). ™ Robert Cooper</a:t>
            </a:r>
          </a:p>
          <a:p>
            <a:pPr eaLnBrk="1" fontAlgn="auto" hangingPunct="1">
              <a:spcBef>
                <a:spcPts val="0"/>
              </a:spcBef>
              <a:spcAft>
                <a:spcPts val="0"/>
              </a:spcAft>
              <a:defRPr/>
            </a:pPr>
            <a:endParaRPr lang="en-GB" dirty="0">
              <a:solidFill>
                <a:srgbClr val="000000"/>
              </a:solidFill>
              <a:latin typeface="Univers"/>
            </a:endParaRPr>
          </a:p>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Typical stages in the pipeline are Concept, Feasibility, Development and Implementation. Between each stage are notional gates where the idea/project is assessed against selected criteria to determine whether to</a:t>
            </a:r>
          </a:p>
          <a:p>
            <a:pPr eaLnBrk="1" fontAlgn="auto" hangingPunct="1">
              <a:spcBef>
                <a:spcPts val="0"/>
              </a:spcBef>
              <a:spcAft>
                <a:spcPts val="0"/>
              </a:spcAft>
              <a:defRPr/>
            </a:pPr>
            <a:r>
              <a:rPr lang="en-GB" dirty="0">
                <a:solidFill>
                  <a:srgbClr val="000000"/>
                </a:solidFill>
                <a:latin typeface="Univers"/>
              </a:rPr>
              <a:t>progress it.</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endParaRPr lang="en-GB" dirty="0"/>
          </a:p>
        </p:txBody>
      </p:sp>
      <p:sp>
        <p:nvSpPr>
          <p:cNvPr id="16388" name="Slide Number Placeholder 3">
            <a:extLst>
              <a:ext uri="{FF2B5EF4-FFF2-40B4-BE49-F238E27FC236}">
                <a16:creationId xmlns:a16="http://schemas.microsoft.com/office/drawing/2014/main" id="{DB36911E-1E3F-46CD-AF0C-F81699881A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051CBEA-11FE-4D0D-842F-417FD67E7A10}" type="slidenum">
              <a:rPr lang="en-GB" altLang="en-US" smtClean="0"/>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907CAAB0-6D43-286C-793D-346BB46C9A1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1FF53840-0FDC-31A2-ED09-3D7BC8ACE94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Each gate consists of cross functional activities which inputs the decision to move onto the next stage or not</a:t>
            </a:r>
          </a:p>
        </p:txBody>
      </p:sp>
      <p:sp>
        <p:nvSpPr>
          <p:cNvPr id="18436" name="Slide Number Placeholder 3">
            <a:extLst>
              <a:ext uri="{FF2B5EF4-FFF2-40B4-BE49-F238E27FC236}">
                <a16:creationId xmlns:a16="http://schemas.microsoft.com/office/drawing/2014/main" id="{A1F781B2-00BA-6E02-B1B8-D446F380771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924D067-F063-45D1-B903-DC0715A2CBF8}" type="slidenum">
              <a:rPr lang="en-GB" altLang="en-US" smtClean="0"/>
              <a:pPr>
                <a:spcBef>
                  <a:spcPct val="0"/>
                </a:spcBef>
              </a:pPr>
              <a:t>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B90B4D-F180-B13E-18D5-5F02FDB3A445}"/>
              </a:ext>
            </a:extLst>
          </p:cNvPr>
          <p:cNvSpPr>
            <a:spLocks noGrp="1"/>
          </p:cNvSpPr>
          <p:nvPr>
            <p:ph type="dt" sz="half" idx="10"/>
          </p:nvPr>
        </p:nvSpPr>
        <p:spPr>
          <a:xfrm>
            <a:off x="395288" y="6524625"/>
            <a:ext cx="971550" cy="219075"/>
          </a:xfrm>
        </p:spPr>
        <p:txBody>
          <a:bodyPr/>
          <a:lstStyle>
            <a:lvl1pPr fontAlgn="base">
              <a:spcBef>
                <a:spcPct val="0"/>
              </a:spcBef>
              <a:spcAft>
                <a:spcPct val="0"/>
              </a:spcAft>
              <a:defRPr>
                <a:latin typeface="Calibri" pitchFamily="34" charset="0"/>
                <a:cs typeface="Arial" pitchFamily="34" charset="0"/>
              </a:defRPr>
            </a:lvl1pPr>
          </a:lstStyle>
          <a:p>
            <a:pPr>
              <a:defRPr/>
            </a:pPr>
            <a:fld id="{9DDB7000-8F57-4FB9-A4BA-C901C744FBF6}" type="datetimeFigureOut">
              <a:rPr lang="en-GB"/>
              <a:pPr>
                <a:defRPr/>
              </a:pPr>
              <a:t>02/07/2025</a:t>
            </a:fld>
            <a:endParaRPr lang="en-GB"/>
          </a:p>
        </p:txBody>
      </p:sp>
      <p:sp>
        <p:nvSpPr>
          <p:cNvPr id="5" name="Footer Placeholder 4">
            <a:extLst>
              <a:ext uri="{FF2B5EF4-FFF2-40B4-BE49-F238E27FC236}">
                <a16:creationId xmlns:a16="http://schemas.microsoft.com/office/drawing/2014/main" id="{59A4519A-EEB9-DA03-C386-FFE9091E5E4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03AEDAF2-641D-9BBA-EA47-A012CB84C098}"/>
              </a:ext>
            </a:extLst>
          </p:cNvPr>
          <p:cNvSpPr>
            <a:spLocks noGrp="1"/>
          </p:cNvSpPr>
          <p:nvPr>
            <p:ph type="sldNum" sz="quarter" idx="12"/>
          </p:nvPr>
        </p:nvSpPr>
        <p:spPr/>
        <p:txBody>
          <a:bodyPr/>
          <a:lstStyle>
            <a:lvl1pPr>
              <a:defRPr>
                <a:latin typeface="Calibri" panose="020F0502020204030204" pitchFamily="34" charset="0"/>
              </a:defRPr>
            </a:lvl1pPr>
          </a:lstStyle>
          <a:p>
            <a:pPr>
              <a:defRPr/>
            </a:pPr>
            <a:fld id="{21FDE778-7F04-46BB-A70A-B19E00E83F93}" type="slidenum">
              <a:rPr lang="en-GB" altLang="en-US"/>
              <a:pPr>
                <a:defRPr/>
              </a:pPr>
              <a:t>‹#›</a:t>
            </a:fld>
            <a:endParaRPr lang="en-GB" altLang="en-US"/>
          </a:p>
        </p:txBody>
      </p:sp>
    </p:spTree>
    <p:extLst>
      <p:ext uri="{BB962C8B-B14F-4D97-AF65-F5344CB8AC3E}">
        <p14:creationId xmlns:p14="http://schemas.microsoft.com/office/powerpoint/2010/main" val="3683802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B57BBC-6365-F6C5-D211-D2C08D1A44FB}"/>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0CB85EB4-E1DF-46CE-A463-DC9A47AA8A84}" type="datetimeFigureOut">
              <a:rPr lang="en-GB"/>
              <a:pPr>
                <a:defRPr/>
              </a:pPr>
              <a:t>02/07/2025</a:t>
            </a:fld>
            <a:endParaRPr lang="en-GB"/>
          </a:p>
        </p:txBody>
      </p:sp>
      <p:sp>
        <p:nvSpPr>
          <p:cNvPr id="5" name="Footer Placeholder 4">
            <a:extLst>
              <a:ext uri="{FF2B5EF4-FFF2-40B4-BE49-F238E27FC236}">
                <a16:creationId xmlns:a16="http://schemas.microsoft.com/office/drawing/2014/main" id="{C4C15372-A9BF-8B2C-A9A0-FAD182F8455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3714762D-0F42-63F0-ECC7-0494842393A5}"/>
              </a:ext>
            </a:extLst>
          </p:cNvPr>
          <p:cNvSpPr>
            <a:spLocks noGrp="1"/>
          </p:cNvSpPr>
          <p:nvPr>
            <p:ph type="sldNum" sz="quarter" idx="12"/>
          </p:nvPr>
        </p:nvSpPr>
        <p:spPr/>
        <p:txBody>
          <a:bodyPr/>
          <a:lstStyle>
            <a:lvl1pPr>
              <a:defRPr>
                <a:latin typeface="Calibri" panose="020F0502020204030204" pitchFamily="34" charset="0"/>
              </a:defRPr>
            </a:lvl1pPr>
          </a:lstStyle>
          <a:p>
            <a:pPr>
              <a:defRPr/>
            </a:pPr>
            <a:fld id="{D23DCD60-FACC-448A-9B8F-3B70FEB28414}" type="slidenum">
              <a:rPr lang="en-GB" altLang="en-US"/>
              <a:pPr>
                <a:defRPr/>
              </a:pPr>
              <a:t>‹#›</a:t>
            </a:fld>
            <a:endParaRPr lang="en-GB" altLang="en-US"/>
          </a:p>
        </p:txBody>
      </p:sp>
    </p:spTree>
    <p:extLst>
      <p:ext uri="{BB962C8B-B14F-4D97-AF65-F5344CB8AC3E}">
        <p14:creationId xmlns:p14="http://schemas.microsoft.com/office/powerpoint/2010/main" val="1359375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E35294-41A1-67BB-2E5F-50B12B0F8D2E}"/>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FB61208E-5446-4254-8D50-8B62ABF9BF8E}" type="datetimeFigureOut">
              <a:rPr lang="en-GB"/>
              <a:pPr>
                <a:defRPr/>
              </a:pPr>
              <a:t>02/07/2025</a:t>
            </a:fld>
            <a:endParaRPr lang="en-GB"/>
          </a:p>
        </p:txBody>
      </p:sp>
      <p:sp>
        <p:nvSpPr>
          <p:cNvPr id="5" name="Slide Number Placeholder 5">
            <a:extLst>
              <a:ext uri="{FF2B5EF4-FFF2-40B4-BE49-F238E27FC236}">
                <a16:creationId xmlns:a16="http://schemas.microsoft.com/office/drawing/2014/main" id="{68131FE2-19A1-EAE4-A14F-F3F666AA5551}"/>
              </a:ext>
            </a:extLst>
          </p:cNvPr>
          <p:cNvSpPr>
            <a:spLocks noGrp="1"/>
          </p:cNvSpPr>
          <p:nvPr>
            <p:ph type="sldNum" sz="quarter" idx="11"/>
          </p:nvPr>
        </p:nvSpPr>
        <p:spPr/>
        <p:txBody>
          <a:bodyPr/>
          <a:lstStyle>
            <a:lvl1pPr>
              <a:defRPr>
                <a:latin typeface="Calibri" panose="020F0502020204030204" pitchFamily="34" charset="0"/>
              </a:defRPr>
            </a:lvl1pPr>
          </a:lstStyle>
          <a:p>
            <a:pPr>
              <a:defRPr/>
            </a:pPr>
            <a:fld id="{D564D8FA-9CE6-4E98-8A83-277D12B76949}" type="slidenum">
              <a:rPr lang="en-GB" altLang="en-US"/>
              <a:pPr>
                <a:defRPr/>
              </a:pPr>
              <a:t>‹#›</a:t>
            </a:fld>
            <a:endParaRPr lang="en-GB" altLang="en-US"/>
          </a:p>
        </p:txBody>
      </p:sp>
    </p:spTree>
    <p:extLst>
      <p:ext uri="{BB962C8B-B14F-4D97-AF65-F5344CB8AC3E}">
        <p14:creationId xmlns:p14="http://schemas.microsoft.com/office/powerpoint/2010/main" val="407484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9EDC8C-4C94-6E73-E162-EB5AB107BDA6}"/>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BCC0DFD3-35A8-41B0-9C4E-5C47ECA63D0B}" type="datetimeFigureOut">
              <a:rPr lang="en-GB"/>
              <a:pPr>
                <a:defRPr/>
              </a:pPr>
              <a:t>02/07/2025</a:t>
            </a:fld>
            <a:endParaRPr lang="en-GB"/>
          </a:p>
        </p:txBody>
      </p:sp>
      <p:sp>
        <p:nvSpPr>
          <p:cNvPr id="6" name="Slide Number Placeholder 6">
            <a:extLst>
              <a:ext uri="{FF2B5EF4-FFF2-40B4-BE49-F238E27FC236}">
                <a16:creationId xmlns:a16="http://schemas.microsoft.com/office/drawing/2014/main" id="{D573FF47-CAFD-3FEB-E789-F95C1134A3C0}"/>
              </a:ext>
            </a:extLst>
          </p:cNvPr>
          <p:cNvSpPr>
            <a:spLocks noGrp="1"/>
          </p:cNvSpPr>
          <p:nvPr>
            <p:ph type="sldNum" sz="quarter" idx="11"/>
          </p:nvPr>
        </p:nvSpPr>
        <p:spPr/>
        <p:txBody>
          <a:bodyPr/>
          <a:lstStyle>
            <a:lvl1pPr>
              <a:defRPr>
                <a:latin typeface="Calibri" panose="020F0502020204030204" pitchFamily="34" charset="0"/>
              </a:defRPr>
            </a:lvl1pPr>
          </a:lstStyle>
          <a:p>
            <a:pPr>
              <a:defRPr/>
            </a:pPr>
            <a:fld id="{11960B1E-D35E-491F-8C24-691F6303B324}" type="slidenum">
              <a:rPr lang="en-GB" altLang="en-US"/>
              <a:pPr>
                <a:defRPr/>
              </a:pPr>
              <a:t>‹#›</a:t>
            </a:fld>
            <a:endParaRPr lang="en-GB" altLang="en-US"/>
          </a:p>
        </p:txBody>
      </p:sp>
    </p:spTree>
    <p:extLst>
      <p:ext uri="{BB962C8B-B14F-4D97-AF65-F5344CB8AC3E}">
        <p14:creationId xmlns:p14="http://schemas.microsoft.com/office/powerpoint/2010/main" val="2969377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B0F4C3-BB74-B5DF-F076-A9711B637996}"/>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F9AFA35E-09A0-442B-9CAD-729F3CA0B230}" type="datetimeFigureOut">
              <a:rPr lang="en-GB"/>
              <a:pPr>
                <a:defRPr/>
              </a:pPr>
              <a:t>02/07/2025</a:t>
            </a:fld>
            <a:endParaRPr lang="en-GB"/>
          </a:p>
        </p:txBody>
      </p:sp>
      <p:sp>
        <p:nvSpPr>
          <p:cNvPr id="8" name="Slide Number Placeholder 8">
            <a:extLst>
              <a:ext uri="{FF2B5EF4-FFF2-40B4-BE49-F238E27FC236}">
                <a16:creationId xmlns:a16="http://schemas.microsoft.com/office/drawing/2014/main" id="{460C3961-3C53-E3D5-74AC-92B10DE5A20E}"/>
              </a:ext>
            </a:extLst>
          </p:cNvPr>
          <p:cNvSpPr>
            <a:spLocks noGrp="1"/>
          </p:cNvSpPr>
          <p:nvPr>
            <p:ph type="sldNum" sz="quarter" idx="11"/>
          </p:nvPr>
        </p:nvSpPr>
        <p:spPr/>
        <p:txBody>
          <a:bodyPr/>
          <a:lstStyle>
            <a:lvl1pPr>
              <a:defRPr>
                <a:latin typeface="Calibri" panose="020F0502020204030204" pitchFamily="34" charset="0"/>
              </a:defRPr>
            </a:lvl1pPr>
          </a:lstStyle>
          <a:p>
            <a:pPr>
              <a:defRPr/>
            </a:pPr>
            <a:fld id="{C46E1AE0-46B0-4ECD-B60D-185A603C6FA3}" type="slidenum">
              <a:rPr lang="en-GB" altLang="en-US"/>
              <a:pPr>
                <a:defRPr/>
              </a:pPr>
              <a:t>‹#›</a:t>
            </a:fld>
            <a:endParaRPr lang="en-GB" altLang="en-US"/>
          </a:p>
        </p:txBody>
      </p:sp>
    </p:spTree>
    <p:extLst>
      <p:ext uri="{BB962C8B-B14F-4D97-AF65-F5344CB8AC3E}">
        <p14:creationId xmlns:p14="http://schemas.microsoft.com/office/powerpoint/2010/main" val="4175180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5D0A1A-D96C-1CC6-AE1C-9D77164A9E05}"/>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3E3038A3-6460-4390-8327-33938EF2F43E}" type="datetimeFigureOut">
              <a:rPr lang="en-GB"/>
              <a:pPr>
                <a:defRPr/>
              </a:pPr>
              <a:t>02/07/2025</a:t>
            </a:fld>
            <a:endParaRPr lang="en-GB"/>
          </a:p>
        </p:txBody>
      </p:sp>
      <p:sp>
        <p:nvSpPr>
          <p:cNvPr id="4" name="Slide Number Placeholder 4">
            <a:extLst>
              <a:ext uri="{FF2B5EF4-FFF2-40B4-BE49-F238E27FC236}">
                <a16:creationId xmlns:a16="http://schemas.microsoft.com/office/drawing/2014/main" id="{2AA58C4E-F66A-0418-2EA0-0D3BFE7394BC}"/>
              </a:ext>
            </a:extLst>
          </p:cNvPr>
          <p:cNvSpPr>
            <a:spLocks noGrp="1"/>
          </p:cNvSpPr>
          <p:nvPr>
            <p:ph type="sldNum" sz="quarter" idx="11"/>
          </p:nvPr>
        </p:nvSpPr>
        <p:spPr/>
        <p:txBody>
          <a:bodyPr/>
          <a:lstStyle>
            <a:lvl1pPr>
              <a:defRPr>
                <a:latin typeface="Calibri" panose="020F0502020204030204" pitchFamily="34" charset="0"/>
              </a:defRPr>
            </a:lvl1pPr>
          </a:lstStyle>
          <a:p>
            <a:pPr>
              <a:defRPr/>
            </a:pPr>
            <a:fld id="{A5CC37CE-1A71-46E6-8552-661D2BBD45CC}" type="slidenum">
              <a:rPr lang="en-GB" altLang="en-US"/>
              <a:pPr>
                <a:defRPr/>
              </a:pPr>
              <a:t>‹#›</a:t>
            </a:fld>
            <a:endParaRPr lang="en-GB" altLang="en-US"/>
          </a:p>
        </p:txBody>
      </p:sp>
    </p:spTree>
    <p:extLst>
      <p:ext uri="{BB962C8B-B14F-4D97-AF65-F5344CB8AC3E}">
        <p14:creationId xmlns:p14="http://schemas.microsoft.com/office/powerpoint/2010/main" val="1896914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E749B3-7079-E3C0-4ACB-4AB38A6C4708}"/>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8F7049EF-3DF8-4260-AC59-0DF9C0F2F02E}" type="datetimeFigureOut">
              <a:rPr lang="en-GB"/>
              <a:pPr>
                <a:defRPr/>
              </a:pPr>
              <a:t>02/07/2025</a:t>
            </a:fld>
            <a:endParaRPr lang="en-GB"/>
          </a:p>
        </p:txBody>
      </p:sp>
      <p:sp>
        <p:nvSpPr>
          <p:cNvPr id="3" name="Slide Number Placeholder 3">
            <a:extLst>
              <a:ext uri="{FF2B5EF4-FFF2-40B4-BE49-F238E27FC236}">
                <a16:creationId xmlns:a16="http://schemas.microsoft.com/office/drawing/2014/main" id="{51E78C88-78D3-DF27-FE41-8EA613441D0D}"/>
              </a:ext>
            </a:extLst>
          </p:cNvPr>
          <p:cNvSpPr>
            <a:spLocks noGrp="1"/>
          </p:cNvSpPr>
          <p:nvPr>
            <p:ph type="sldNum" sz="quarter" idx="11"/>
          </p:nvPr>
        </p:nvSpPr>
        <p:spPr/>
        <p:txBody>
          <a:bodyPr/>
          <a:lstStyle>
            <a:lvl1pPr>
              <a:defRPr>
                <a:latin typeface="Calibri" panose="020F0502020204030204" pitchFamily="34" charset="0"/>
              </a:defRPr>
            </a:lvl1pPr>
          </a:lstStyle>
          <a:p>
            <a:pPr>
              <a:defRPr/>
            </a:pPr>
            <a:fld id="{C7C11FA8-6C0E-479B-B75A-B8ACB6F751F5}" type="slidenum">
              <a:rPr lang="en-GB" altLang="en-US"/>
              <a:pPr>
                <a:defRPr/>
              </a:pPr>
              <a:t>‹#›</a:t>
            </a:fld>
            <a:endParaRPr lang="en-GB" altLang="en-US"/>
          </a:p>
        </p:txBody>
      </p:sp>
    </p:spTree>
    <p:extLst>
      <p:ext uri="{BB962C8B-B14F-4D97-AF65-F5344CB8AC3E}">
        <p14:creationId xmlns:p14="http://schemas.microsoft.com/office/powerpoint/2010/main" val="2495672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3B24219-B389-E1E9-39D7-DB5CBF20654A}"/>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8AEE2FCD-C1B2-4567-A61C-4E45FD171E31}" type="datetimeFigureOut">
              <a:rPr lang="en-GB"/>
              <a:pPr>
                <a:defRPr/>
              </a:pPr>
              <a:t>02/07/2025</a:t>
            </a:fld>
            <a:endParaRPr lang="en-GB"/>
          </a:p>
        </p:txBody>
      </p:sp>
      <p:sp>
        <p:nvSpPr>
          <p:cNvPr id="6" name="Slide Number Placeholder 6">
            <a:extLst>
              <a:ext uri="{FF2B5EF4-FFF2-40B4-BE49-F238E27FC236}">
                <a16:creationId xmlns:a16="http://schemas.microsoft.com/office/drawing/2014/main" id="{EBCFD9D8-1D68-7294-9D31-9ED5C526B650}"/>
              </a:ext>
            </a:extLst>
          </p:cNvPr>
          <p:cNvSpPr>
            <a:spLocks noGrp="1"/>
          </p:cNvSpPr>
          <p:nvPr>
            <p:ph type="sldNum" sz="quarter" idx="11"/>
          </p:nvPr>
        </p:nvSpPr>
        <p:spPr/>
        <p:txBody>
          <a:bodyPr/>
          <a:lstStyle>
            <a:lvl1pPr>
              <a:defRPr>
                <a:latin typeface="Calibri" panose="020F0502020204030204" pitchFamily="34" charset="0"/>
              </a:defRPr>
            </a:lvl1pPr>
          </a:lstStyle>
          <a:p>
            <a:pPr>
              <a:defRPr/>
            </a:pPr>
            <a:fld id="{75D16522-E75B-40EA-AD51-FB663A8817AB}" type="slidenum">
              <a:rPr lang="en-GB" altLang="en-US"/>
              <a:pPr>
                <a:defRPr/>
              </a:pPr>
              <a:t>‹#›</a:t>
            </a:fld>
            <a:endParaRPr lang="en-GB" altLang="en-US"/>
          </a:p>
        </p:txBody>
      </p:sp>
    </p:spTree>
    <p:extLst>
      <p:ext uri="{BB962C8B-B14F-4D97-AF65-F5344CB8AC3E}">
        <p14:creationId xmlns:p14="http://schemas.microsoft.com/office/powerpoint/2010/main" val="413899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1F047DE-5FA0-4DBC-BE14-B81B7C59C36D}"/>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07AE2ACB-4738-4A46-AD14-F9CA3CEF65F0}" type="datetimeFigureOut">
              <a:rPr lang="en-GB"/>
              <a:pPr>
                <a:defRPr/>
              </a:pPr>
              <a:t>02/07/2025</a:t>
            </a:fld>
            <a:endParaRPr lang="en-GB"/>
          </a:p>
        </p:txBody>
      </p:sp>
      <p:sp>
        <p:nvSpPr>
          <p:cNvPr id="6" name="Slide Number Placeholder 6">
            <a:extLst>
              <a:ext uri="{FF2B5EF4-FFF2-40B4-BE49-F238E27FC236}">
                <a16:creationId xmlns:a16="http://schemas.microsoft.com/office/drawing/2014/main" id="{D74D2890-4C4D-CC3A-128A-1FEEFF2735F4}"/>
              </a:ext>
            </a:extLst>
          </p:cNvPr>
          <p:cNvSpPr>
            <a:spLocks noGrp="1"/>
          </p:cNvSpPr>
          <p:nvPr>
            <p:ph type="sldNum" sz="quarter" idx="11"/>
          </p:nvPr>
        </p:nvSpPr>
        <p:spPr/>
        <p:txBody>
          <a:bodyPr/>
          <a:lstStyle>
            <a:lvl1pPr>
              <a:defRPr>
                <a:latin typeface="Calibri" panose="020F0502020204030204" pitchFamily="34" charset="0"/>
              </a:defRPr>
            </a:lvl1pPr>
          </a:lstStyle>
          <a:p>
            <a:pPr>
              <a:defRPr/>
            </a:pPr>
            <a:fld id="{23181220-6383-4F1A-A9ED-B933D75671B0}" type="slidenum">
              <a:rPr lang="en-GB" altLang="en-US"/>
              <a:pPr>
                <a:defRPr/>
              </a:pPr>
              <a:t>‹#›</a:t>
            </a:fld>
            <a:endParaRPr lang="en-GB" altLang="en-US"/>
          </a:p>
        </p:txBody>
      </p:sp>
    </p:spTree>
    <p:extLst>
      <p:ext uri="{BB962C8B-B14F-4D97-AF65-F5344CB8AC3E}">
        <p14:creationId xmlns:p14="http://schemas.microsoft.com/office/powerpoint/2010/main" val="1729151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85B623-A216-B8F4-8579-120A3C9A03F6}"/>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D1782F0D-9034-46F2-8A88-3D9DBF22D395}" type="datetimeFigureOut">
              <a:rPr lang="en-GB"/>
              <a:pPr>
                <a:defRPr/>
              </a:pPr>
              <a:t>02/07/2025</a:t>
            </a:fld>
            <a:endParaRPr lang="en-GB"/>
          </a:p>
        </p:txBody>
      </p:sp>
      <p:sp>
        <p:nvSpPr>
          <p:cNvPr id="5" name="Slide Number Placeholder 5">
            <a:extLst>
              <a:ext uri="{FF2B5EF4-FFF2-40B4-BE49-F238E27FC236}">
                <a16:creationId xmlns:a16="http://schemas.microsoft.com/office/drawing/2014/main" id="{D9A37141-3475-F54C-8847-B94911C08477}"/>
              </a:ext>
            </a:extLst>
          </p:cNvPr>
          <p:cNvSpPr>
            <a:spLocks noGrp="1"/>
          </p:cNvSpPr>
          <p:nvPr>
            <p:ph type="sldNum" sz="quarter" idx="11"/>
          </p:nvPr>
        </p:nvSpPr>
        <p:spPr/>
        <p:txBody>
          <a:bodyPr/>
          <a:lstStyle>
            <a:lvl1pPr>
              <a:defRPr>
                <a:latin typeface="Calibri" panose="020F0502020204030204" pitchFamily="34" charset="0"/>
              </a:defRPr>
            </a:lvl1pPr>
          </a:lstStyle>
          <a:p>
            <a:pPr>
              <a:defRPr/>
            </a:pPr>
            <a:fld id="{888DFD1C-D099-4312-9FC4-13D6F5104136}" type="slidenum">
              <a:rPr lang="en-GB" altLang="en-US"/>
              <a:pPr>
                <a:defRPr/>
              </a:pPr>
              <a:t>‹#›</a:t>
            </a:fld>
            <a:endParaRPr lang="en-GB" altLang="en-US"/>
          </a:p>
        </p:txBody>
      </p:sp>
    </p:spTree>
    <p:extLst>
      <p:ext uri="{BB962C8B-B14F-4D97-AF65-F5344CB8AC3E}">
        <p14:creationId xmlns:p14="http://schemas.microsoft.com/office/powerpoint/2010/main" val="2190281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72081-1028-1B1D-AED5-EE9A163DEF8A}"/>
              </a:ext>
            </a:extLst>
          </p:cNvPr>
          <p:cNvSpPr>
            <a:spLocks noGrp="1"/>
          </p:cNvSpPr>
          <p:nvPr>
            <p:ph type="dt" sz="half" idx="10"/>
          </p:nvPr>
        </p:nvSpPr>
        <p:spPr/>
        <p:txBody>
          <a:bodyPr/>
          <a:lstStyle>
            <a:lvl1pPr fontAlgn="base">
              <a:spcBef>
                <a:spcPct val="0"/>
              </a:spcBef>
              <a:spcAft>
                <a:spcPct val="0"/>
              </a:spcAft>
              <a:defRPr>
                <a:latin typeface="Calibri" pitchFamily="34" charset="0"/>
                <a:cs typeface="Arial" pitchFamily="34" charset="0"/>
              </a:defRPr>
            </a:lvl1pPr>
          </a:lstStyle>
          <a:p>
            <a:pPr>
              <a:defRPr/>
            </a:pPr>
            <a:fld id="{ED71A39B-5DC9-4C6F-A13D-63745B653FE1}" type="datetimeFigureOut">
              <a:rPr lang="en-GB"/>
              <a:pPr>
                <a:defRPr/>
              </a:pPr>
              <a:t>02/07/2025</a:t>
            </a:fld>
            <a:endParaRPr lang="en-GB"/>
          </a:p>
        </p:txBody>
      </p:sp>
      <p:sp>
        <p:nvSpPr>
          <p:cNvPr id="5" name="Slide Number Placeholder 5">
            <a:extLst>
              <a:ext uri="{FF2B5EF4-FFF2-40B4-BE49-F238E27FC236}">
                <a16:creationId xmlns:a16="http://schemas.microsoft.com/office/drawing/2014/main" id="{C562ABB8-1ED2-F5C1-B2A1-1AD0FD024CF6}"/>
              </a:ext>
            </a:extLst>
          </p:cNvPr>
          <p:cNvSpPr>
            <a:spLocks noGrp="1"/>
          </p:cNvSpPr>
          <p:nvPr>
            <p:ph type="sldNum" sz="quarter" idx="11"/>
          </p:nvPr>
        </p:nvSpPr>
        <p:spPr/>
        <p:txBody>
          <a:bodyPr/>
          <a:lstStyle>
            <a:lvl1pPr>
              <a:defRPr>
                <a:latin typeface="Calibri" panose="020F0502020204030204" pitchFamily="34" charset="0"/>
              </a:defRPr>
            </a:lvl1pPr>
          </a:lstStyle>
          <a:p>
            <a:pPr>
              <a:defRPr/>
            </a:pPr>
            <a:fld id="{264AE67E-9156-4582-B2C3-41FC7370AE81}" type="slidenum">
              <a:rPr lang="en-GB" altLang="en-US"/>
              <a:pPr>
                <a:defRPr/>
              </a:pPr>
              <a:t>‹#›</a:t>
            </a:fld>
            <a:endParaRPr lang="en-GB" altLang="en-US"/>
          </a:p>
        </p:txBody>
      </p:sp>
    </p:spTree>
    <p:extLst>
      <p:ext uri="{BB962C8B-B14F-4D97-AF65-F5344CB8AC3E}">
        <p14:creationId xmlns:p14="http://schemas.microsoft.com/office/powerpoint/2010/main" val="1601404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465AC9F-50C7-3072-D955-7C831EA62F0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748E91A-20C1-09E2-9C34-359A1872097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DDD0483-620F-F3B4-F23E-542D3931A8C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CFD71BE5-E6EE-43C1-ADC9-94F2378CC029}" type="datetimeFigureOut">
              <a:rPr lang="en-GB"/>
              <a:pPr>
                <a:defRPr/>
              </a:pPr>
              <a:t>02/07/2025</a:t>
            </a:fld>
            <a:endParaRPr lang="en-GB" dirty="0"/>
          </a:p>
        </p:txBody>
      </p:sp>
      <p:sp>
        <p:nvSpPr>
          <p:cNvPr id="6" name="Slide Number Placeholder 5">
            <a:extLst>
              <a:ext uri="{FF2B5EF4-FFF2-40B4-BE49-F238E27FC236}">
                <a16:creationId xmlns:a16="http://schemas.microsoft.com/office/drawing/2014/main" id="{495C9976-201A-0C41-46A4-F9082BCF96D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3BF23165-2E32-4F92-8E22-FAD039B1E53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1141899B-F6FC-46D5-3755-301D7D54BFF4}"/>
              </a:ext>
            </a:extLst>
          </p:cNvPr>
          <p:cNvSpPr>
            <a:spLocks noGrp="1"/>
          </p:cNvSpPr>
          <p:nvPr>
            <p:ph type="ctrTitle"/>
          </p:nvPr>
        </p:nvSpPr>
        <p:spPr>
          <a:xfrm>
            <a:off x="684213" y="1989138"/>
            <a:ext cx="7772400" cy="1470025"/>
          </a:xfrm>
        </p:spPr>
        <p:txBody>
          <a:bodyPr/>
          <a:lstStyle/>
          <a:p>
            <a:pPr eaLnBrk="1" hangingPunct="1"/>
            <a:r>
              <a:rPr lang="en-GB" altLang="en-US">
                <a:solidFill>
                  <a:schemeClr val="bg1"/>
                </a:solidFill>
              </a:rPr>
              <a:t>Models of Strategic Innovation</a:t>
            </a:r>
          </a:p>
        </p:txBody>
      </p:sp>
      <p:sp>
        <p:nvSpPr>
          <p:cNvPr id="14339" name="Subtitle 2">
            <a:extLst>
              <a:ext uri="{FF2B5EF4-FFF2-40B4-BE49-F238E27FC236}">
                <a16:creationId xmlns:a16="http://schemas.microsoft.com/office/drawing/2014/main" id="{5D0AA4E2-D5E4-88BC-A93C-354416FA42E9}"/>
              </a:ext>
            </a:extLst>
          </p:cNvPr>
          <p:cNvSpPr>
            <a:spLocks noGrp="1"/>
          </p:cNvSpPr>
          <p:nvPr>
            <p:ph type="subTitle" idx="1"/>
          </p:nvPr>
        </p:nvSpPr>
        <p:spPr>
          <a:xfrm>
            <a:off x="1370013" y="3744913"/>
            <a:ext cx="6400800" cy="1752600"/>
          </a:xfrm>
        </p:spPr>
        <p:txBody>
          <a:bodyPr/>
          <a:lstStyle/>
          <a:p>
            <a:pPr eaLnBrk="1" hangingPunct="1"/>
            <a:r>
              <a:rPr lang="en-GB" altLang="en-US">
                <a:solidFill>
                  <a:schemeClr val="bg1"/>
                </a:solidFill>
              </a:rPr>
              <a:t>turning ideas and creativity into successful new business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ECBC5F79-612A-BBC0-D3C4-BBD3AAEA95AB}"/>
              </a:ext>
            </a:extLst>
          </p:cNvPr>
          <p:cNvSpPr>
            <a:spLocks noGrp="1"/>
          </p:cNvSpPr>
          <p:nvPr>
            <p:ph type="title"/>
          </p:nvPr>
        </p:nvSpPr>
        <p:spPr>
          <a:xfrm>
            <a:off x="456406" y="3631"/>
            <a:ext cx="8229600" cy="1143000"/>
          </a:xfrm>
        </p:spPr>
        <p:txBody>
          <a:bodyPr/>
          <a:lstStyle/>
          <a:p>
            <a:pPr eaLnBrk="1" hangingPunct="1"/>
            <a:r>
              <a:rPr lang="en-GB" altLang="en-US" dirty="0"/>
              <a:t>A Simple Stagegate Model</a:t>
            </a:r>
          </a:p>
        </p:txBody>
      </p:sp>
      <p:sp>
        <p:nvSpPr>
          <p:cNvPr id="15363" name="Rectangle 2">
            <a:extLst>
              <a:ext uri="{FF2B5EF4-FFF2-40B4-BE49-F238E27FC236}">
                <a16:creationId xmlns:a16="http://schemas.microsoft.com/office/drawing/2014/main" id="{D2652C8F-12A2-3422-12AF-6D9563604A62}"/>
              </a:ext>
            </a:extLst>
          </p:cNvPr>
          <p:cNvSpPr>
            <a:spLocks noChangeArrowheads="1"/>
          </p:cNvSpPr>
          <p:nvPr/>
        </p:nvSpPr>
        <p:spPr bwMode="auto">
          <a:xfrm>
            <a:off x="250824" y="1052736"/>
            <a:ext cx="8640763" cy="4555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000" b="1" dirty="0">
                <a:solidFill>
                  <a:srgbClr val="FFFFFF"/>
                </a:solidFill>
                <a:latin typeface="Univers-Bold"/>
              </a:rPr>
              <a:t>A </a:t>
            </a:r>
            <a:r>
              <a:rPr lang="en-GB" altLang="en-US" sz="2000" b="1" dirty="0" err="1">
                <a:solidFill>
                  <a:srgbClr val="FFFFFF"/>
                </a:solidFill>
                <a:latin typeface="Univers-Bold"/>
              </a:rPr>
              <a:t>Mel</a:t>
            </a:r>
            <a:r>
              <a:rPr lang="en-GB" altLang="en-US" sz="1800" b="1" dirty="0" err="1">
                <a:solidFill>
                  <a:srgbClr val="005093"/>
                </a:solidFill>
                <a:latin typeface="Univers-Bold"/>
              </a:rPr>
              <a:t>Concept</a:t>
            </a:r>
            <a:r>
              <a:rPr lang="en-GB" altLang="en-US" sz="1800" b="1" dirty="0">
                <a:solidFill>
                  <a:srgbClr val="005093"/>
                </a:solidFill>
                <a:latin typeface="Univers-Bold"/>
              </a:rPr>
              <a:t> - </a:t>
            </a:r>
            <a:r>
              <a:rPr lang="en-GB" altLang="en-US" sz="1800" dirty="0">
                <a:solidFill>
                  <a:srgbClr val="005093"/>
                </a:solidFill>
                <a:latin typeface="Univers" panose="020B0503020202020204" pitchFamily="34" charset="0"/>
              </a:rPr>
              <a:t>Idea Generation</a:t>
            </a:r>
          </a:p>
          <a:p>
            <a:pPr eaLnBrk="1" hangingPunct="1">
              <a:spcBef>
                <a:spcPct val="0"/>
              </a:spcBef>
              <a:buFontTx/>
              <a:buNone/>
            </a:pPr>
            <a:r>
              <a:rPr lang="en-GB" altLang="en-US" sz="1800" dirty="0">
                <a:solidFill>
                  <a:srgbClr val="000000"/>
                </a:solidFill>
                <a:latin typeface="Univers" panose="020B0503020202020204" pitchFamily="34" charset="0"/>
              </a:rPr>
              <a:t>A very large number of ideas are considered against strategic fit, market</a:t>
            </a:r>
          </a:p>
          <a:p>
            <a:pPr eaLnBrk="1" hangingPunct="1">
              <a:spcBef>
                <a:spcPct val="0"/>
              </a:spcBef>
              <a:buFontTx/>
              <a:buNone/>
            </a:pPr>
            <a:r>
              <a:rPr lang="en-GB" altLang="en-US" sz="1800" dirty="0">
                <a:solidFill>
                  <a:srgbClr val="000000"/>
                </a:solidFill>
                <a:latin typeface="Univers" panose="020B0503020202020204" pitchFamily="34" charset="0"/>
              </a:rPr>
              <a:t>need, impact on the company and the chances of technical success, to</a:t>
            </a:r>
          </a:p>
          <a:p>
            <a:pPr eaLnBrk="1" hangingPunct="1">
              <a:spcBef>
                <a:spcPct val="0"/>
              </a:spcBef>
              <a:buFontTx/>
              <a:buNone/>
            </a:pPr>
            <a:r>
              <a:rPr lang="en-GB" altLang="en-US" sz="1800" dirty="0">
                <a:solidFill>
                  <a:srgbClr val="000000"/>
                </a:solidFill>
                <a:latin typeface="Univers" panose="020B0503020202020204" pitchFamily="34" charset="0"/>
              </a:rPr>
              <a:t>decide which are worth exploring further.</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Feasibility  -</a:t>
            </a:r>
            <a:r>
              <a:rPr lang="en-GB" altLang="en-US" sz="1800" dirty="0">
                <a:solidFill>
                  <a:srgbClr val="005093"/>
                </a:solidFill>
                <a:latin typeface="Univers" panose="020B0503020202020204" pitchFamily="34" charset="0"/>
              </a:rPr>
              <a:t>Proof of Concept/Principle</a:t>
            </a:r>
          </a:p>
          <a:p>
            <a:pPr eaLnBrk="1" hangingPunct="1">
              <a:spcBef>
                <a:spcPct val="0"/>
              </a:spcBef>
              <a:buFontTx/>
              <a:buNone/>
            </a:pPr>
            <a:r>
              <a:rPr lang="en-GB" altLang="en-US" sz="1800" dirty="0">
                <a:solidFill>
                  <a:srgbClr val="000000"/>
                </a:solidFill>
                <a:latin typeface="Univers" panose="020B0503020202020204" pitchFamily="34" charset="0"/>
              </a:rPr>
              <a:t>Projects to go into development are selected on the basis of market</a:t>
            </a:r>
          </a:p>
          <a:p>
            <a:pPr eaLnBrk="1" hangingPunct="1">
              <a:spcBef>
                <a:spcPct val="0"/>
              </a:spcBef>
              <a:buFontTx/>
              <a:buNone/>
            </a:pPr>
            <a:r>
              <a:rPr lang="en-GB" altLang="en-US" sz="1800" dirty="0">
                <a:solidFill>
                  <a:srgbClr val="000000"/>
                </a:solidFill>
                <a:latin typeface="Univers" panose="020B0503020202020204" pitchFamily="34" charset="0"/>
              </a:rPr>
              <a:t>acceptability, achievability of technical requirements, risk/reward criteria,</a:t>
            </a:r>
          </a:p>
          <a:p>
            <a:pPr eaLnBrk="1" hangingPunct="1">
              <a:spcBef>
                <a:spcPct val="0"/>
              </a:spcBef>
              <a:buFontTx/>
              <a:buNone/>
            </a:pPr>
            <a:r>
              <a:rPr lang="en-GB" altLang="en-US" sz="1800" dirty="0">
                <a:solidFill>
                  <a:srgbClr val="000000"/>
                </a:solidFill>
                <a:latin typeface="Univers" panose="020B0503020202020204" pitchFamily="34" charset="0"/>
              </a:rPr>
              <a:t>and the availability of the required resources (people, facilities and money)</a:t>
            </a:r>
          </a:p>
          <a:p>
            <a:pPr eaLnBrk="1" hangingPunct="1">
              <a:spcBef>
                <a:spcPct val="0"/>
              </a:spcBef>
              <a:buFontTx/>
              <a:buNone/>
            </a:pPr>
            <a:r>
              <a:rPr lang="en-GB" altLang="en-US" sz="1800" dirty="0">
                <a:solidFill>
                  <a:srgbClr val="000000"/>
                </a:solidFill>
                <a:latin typeface="Univers" panose="020B0503020202020204" pitchFamily="34" charset="0"/>
              </a:rPr>
              <a:t>.</a:t>
            </a:r>
          </a:p>
          <a:p>
            <a:pPr eaLnBrk="1" hangingPunct="1">
              <a:spcBef>
                <a:spcPct val="0"/>
              </a:spcBef>
              <a:buFontTx/>
              <a:buNone/>
            </a:pPr>
            <a:r>
              <a:rPr lang="en-GB" altLang="en-US" sz="1800" b="1" dirty="0">
                <a:solidFill>
                  <a:srgbClr val="005093"/>
                </a:solidFill>
                <a:latin typeface="Univers-Bold"/>
              </a:rPr>
              <a:t>Development - </a:t>
            </a:r>
            <a:r>
              <a:rPr lang="en-GB" altLang="en-US" sz="1800" dirty="0">
                <a:solidFill>
                  <a:srgbClr val="005093"/>
                </a:solidFill>
                <a:latin typeface="Univers" panose="020B0503020202020204" pitchFamily="34" charset="0"/>
              </a:rPr>
              <a:t>Development, Prototyping and Testing</a:t>
            </a:r>
          </a:p>
          <a:p>
            <a:pPr eaLnBrk="1" hangingPunct="1">
              <a:spcBef>
                <a:spcPct val="0"/>
              </a:spcBef>
              <a:buFontTx/>
              <a:buNone/>
            </a:pPr>
            <a:r>
              <a:rPr lang="en-GB" altLang="en-US" sz="1800" dirty="0">
                <a:solidFill>
                  <a:srgbClr val="000000"/>
                </a:solidFill>
                <a:latin typeface="Univers" panose="020B0503020202020204" pitchFamily="34" charset="0"/>
              </a:rPr>
              <a:t>Progress to market is dependent on satisfactory feedback on the</a:t>
            </a:r>
          </a:p>
          <a:p>
            <a:pPr eaLnBrk="1" hangingPunct="1">
              <a:spcBef>
                <a:spcPct val="0"/>
              </a:spcBef>
              <a:buFontTx/>
              <a:buNone/>
            </a:pPr>
            <a:r>
              <a:rPr lang="en-GB" altLang="en-US" sz="1800" dirty="0">
                <a:solidFill>
                  <a:srgbClr val="000000"/>
                </a:solidFill>
                <a:latin typeface="Univers" panose="020B0503020202020204" pitchFamily="34" charset="0"/>
              </a:rPr>
              <a:t>prototype, an assessment of the competitive response, and deliverable</a:t>
            </a:r>
          </a:p>
          <a:p>
            <a:pPr eaLnBrk="1" hangingPunct="1">
              <a:spcBef>
                <a:spcPct val="0"/>
              </a:spcBef>
              <a:buFontTx/>
              <a:buNone/>
            </a:pPr>
            <a:r>
              <a:rPr lang="en-GB" altLang="en-US" sz="1800" dirty="0">
                <a:solidFill>
                  <a:srgbClr val="000000"/>
                </a:solidFill>
                <a:latin typeface="Univers" panose="020B0503020202020204" pitchFamily="34" charset="0"/>
              </a:rPr>
              <a:t>strategies on sourcing, marketing and pricing/ margins.</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Implementation -  </a:t>
            </a:r>
            <a:r>
              <a:rPr lang="en-GB" altLang="en-US" sz="1800" dirty="0">
                <a:solidFill>
                  <a:srgbClr val="005093"/>
                </a:solidFill>
                <a:latin typeface="Univers" panose="020B0503020202020204" pitchFamily="34" charset="0"/>
              </a:rPr>
              <a:t>Marketing and Launch</a:t>
            </a:r>
            <a:endParaRPr lang="en-GB" altLang="en-US" sz="1800" dirty="0">
              <a:solidFill>
                <a:srgbClr val="000000"/>
              </a:solidFill>
              <a:latin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C12FE3C-B518-5717-1AD2-82AA68BDF194}"/>
              </a:ext>
            </a:extLst>
          </p:cNvPr>
          <p:cNvSpPr>
            <a:spLocks noGrp="1"/>
          </p:cNvSpPr>
          <p:nvPr>
            <p:ph type="title"/>
          </p:nvPr>
        </p:nvSpPr>
        <p:spPr/>
        <p:txBody>
          <a:bodyPr/>
          <a:lstStyle/>
          <a:p>
            <a:pPr eaLnBrk="1" hangingPunct="1"/>
            <a:r>
              <a:rPr lang="en-GB" altLang="en-US"/>
              <a:t>Stagegate Model </a:t>
            </a:r>
            <a:r>
              <a:rPr lang="en-GB" altLang="en-US" sz="1800"/>
              <a:t>Cooper, R.G. (2011)</a:t>
            </a:r>
          </a:p>
        </p:txBody>
      </p:sp>
      <p:pic>
        <p:nvPicPr>
          <p:cNvPr id="17411" name="Picture 2">
            <a:extLst>
              <a:ext uri="{FF2B5EF4-FFF2-40B4-BE49-F238E27FC236}">
                <a16:creationId xmlns:a16="http://schemas.microsoft.com/office/drawing/2014/main" id="{BA874C94-8AD9-5B78-5AAC-C2D34EB8A1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1268413"/>
            <a:ext cx="6696075" cy="430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2" name="TextBox 2">
            <a:extLst>
              <a:ext uri="{FF2B5EF4-FFF2-40B4-BE49-F238E27FC236}">
                <a16:creationId xmlns:a16="http://schemas.microsoft.com/office/drawing/2014/main" id="{B2976DCD-9D98-F055-C55C-45CE09E694BA}"/>
              </a:ext>
            </a:extLst>
          </p:cNvPr>
          <p:cNvSpPr txBox="1">
            <a:spLocks noChangeArrowheads="1"/>
          </p:cNvSpPr>
          <p:nvPr/>
        </p:nvSpPr>
        <p:spPr bwMode="auto">
          <a:xfrm>
            <a:off x="3851275" y="6453188"/>
            <a:ext cx="47529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800">
                <a:latin typeface="Corbel" panose="020B0503020204020204" pitchFamily="34" charset="0"/>
              </a:rPr>
              <a:t>Sourced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0E14C60-13CB-9801-2E6E-5FF279504C28}"/>
              </a:ext>
            </a:extLst>
          </p:cNvPr>
          <p:cNvSpPr>
            <a:spLocks noGrp="1"/>
          </p:cNvSpPr>
          <p:nvPr>
            <p:ph type="title"/>
          </p:nvPr>
        </p:nvSpPr>
        <p:spPr/>
        <p:txBody>
          <a:bodyPr/>
          <a:lstStyle/>
          <a:p>
            <a:pPr eaLnBrk="1" hangingPunct="1"/>
            <a:r>
              <a:rPr lang="en-GB" altLang="en-US" sz="3200"/>
              <a:t>Innovation Pipeline (Funnel) Stagegate Model</a:t>
            </a:r>
          </a:p>
        </p:txBody>
      </p:sp>
      <p:pic>
        <p:nvPicPr>
          <p:cNvPr id="19459" name="Picture 2">
            <a:extLst>
              <a:ext uri="{FF2B5EF4-FFF2-40B4-BE49-F238E27FC236}">
                <a16:creationId xmlns:a16="http://schemas.microsoft.com/office/drawing/2014/main" id="{9AFE547F-5931-8784-5A63-82D3C86BF5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12875"/>
            <a:ext cx="9166225" cy="544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4AE7298E-9017-E573-29FB-F3FB3265C500}"/>
              </a:ext>
            </a:extLst>
          </p:cNvPr>
          <p:cNvSpPr/>
          <p:nvPr/>
        </p:nvSpPr>
        <p:spPr>
          <a:xfrm>
            <a:off x="611188" y="1557338"/>
            <a:ext cx="7632700" cy="5762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873A86E-7860-C836-522B-CA8512F06980}"/>
              </a:ext>
            </a:extLst>
          </p:cNvPr>
          <p:cNvSpPr>
            <a:spLocks noGrp="1"/>
          </p:cNvSpPr>
          <p:nvPr>
            <p:ph type="title"/>
          </p:nvPr>
        </p:nvSpPr>
        <p:spPr>
          <a:xfrm>
            <a:off x="457200" y="274638"/>
            <a:ext cx="8229600" cy="706437"/>
          </a:xfrm>
        </p:spPr>
        <p:txBody>
          <a:bodyPr/>
          <a:lstStyle/>
          <a:p>
            <a:pPr eaLnBrk="1" hangingPunct="1"/>
            <a:r>
              <a:rPr lang="en-GB" altLang="en-US" sz="4000"/>
              <a:t>Idea Screening</a:t>
            </a:r>
            <a:r>
              <a:rPr lang="en-US" altLang="en-US" sz="4000"/>
              <a:t> </a:t>
            </a:r>
          </a:p>
        </p:txBody>
      </p:sp>
      <p:sp>
        <p:nvSpPr>
          <p:cNvPr id="20483" name="Rectangle 3">
            <a:extLst>
              <a:ext uri="{FF2B5EF4-FFF2-40B4-BE49-F238E27FC236}">
                <a16:creationId xmlns:a16="http://schemas.microsoft.com/office/drawing/2014/main" id="{BFE22920-03AE-991C-7D4A-60B71869F098}"/>
              </a:ext>
            </a:extLst>
          </p:cNvPr>
          <p:cNvSpPr>
            <a:spLocks noGrp="1"/>
          </p:cNvSpPr>
          <p:nvPr>
            <p:ph idx="1"/>
          </p:nvPr>
        </p:nvSpPr>
        <p:spPr>
          <a:xfrm>
            <a:off x="468313" y="3573463"/>
            <a:ext cx="8229600" cy="2016125"/>
          </a:xfrm>
        </p:spPr>
        <p:txBody>
          <a:bodyPr/>
          <a:lstStyle/>
          <a:p>
            <a:pPr eaLnBrk="1" hangingPunct="1">
              <a:lnSpc>
                <a:spcPct val="80000"/>
              </a:lnSpc>
            </a:pPr>
            <a:r>
              <a:rPr lang="en-US" altLang="en-US" sz="2000"/>
              <a:t>A good idea is not enough; </a:t>
            </a:r>
            <a:r>
              <a:rPr lang="en-US" altLang="en-US" sz="2000" b="1"/>
              <a:t>it needs some</a:t>
            </a:r>
            <a:r>
              <a:rPr lang="en-US" altLang="en-US" sz="2000"/>
              <a:t> </a:t>
            </a:r>
            <a:r>
              <a:rPr lang="en-US" altLang="en-US" sz="2000" b="1"/>
              <a:t>degree of fit with the organisation in terms of resources, capabilities, finances, structure and values</a:t>
            </a:r>
            <a:r>
              <a:rPr lang="en-US" altLang="en-US" sz="2000"/>
              <a:t>. It must also fit with the external environment – the market, the needs of customers, relevant regulations and sundry other stakeholders.</a:t>
            </a:r>
          </a:p>
          <a:p>
            <a:pPr eaLnBrk="1" hangingPunct="1">
              <a:lnSpc>
                <a:spcPct val="80000"/>
              </a:lnSpc>
            </a:pPr>
            <a:endParaRPr lang="en-US" altLang="en-US" sz="1400"/>
          </a:p>
          <a:p>
            <a:pPr eaLnBrk="1" hangingPunct="1">
              <a:lnSpc>
                <a:spcPct val="80000"/>
              </a:lnSpc>
            </a:pPr>
            <a:r>
              <a:rPr lang="en-GB" altLang="en-US" sz="2000"/>
              <a:t>Ideas need screening to ensure resources, finance, people structure, market demand and policies are existent</a:t>
            </a:r>
            <a:endParaRPr lang="en-US" altLang="en-US" sz="2000"/>
          </a:p>
        </p:txBody>
      </p:sp>
      <p:sp>
        <p:nvSpPr>
          <p:cNvPr id="20484" name="Slide Number Placeholder 5">
            <a:extLst>
              <a:ext uri="{FF2B5EF4-FFF2-40B4-BE49-F238E27FC236}">
                <a16:creationId xmlns:a16="http://schemas.microsoft.com/office/drawing/2014/main" id="{E804972F-CEEA-A135-5991-6E68433D524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700F2C8-F9D9-4130-8943-69257359BFBA}" type="slidenum">
              <a:rPr lang="en-US" altLang="en-US" sz="1200" smtClean="0">
                <a:solidFill>
                  <a:srgbClr val="000000"/>
                </a:solidFill>
                <a:latin typeface="Arial" panose="020B0604020202020204" pitchFamily="34" charset="0"/>
              </a:rPr>
              <a:pPr>
                <a:spcBef>
                  <a:spcPct val="0"/>
                </a:spcBef>
                <a:buFontTx/>
                <a:buNone/>
              </a:pPr>
              <a:t>5</a:t>
            </a:fld>
            <a:endParaRPr lang="en-US" altLang="en-US" sz="1200">
              <a:solidFill>
                <a:srgbClr val="000000"/>
              </a:solidFill>
              <a:latin typeface="Arial" panose="020B0604020202020204" pitchFamily="34" charset="0"/>
            </a:endParaRPr>
          </a:p>
        </p:txBody>
      </p:sp>
      <p:pic>
        <p:nvPicPr>
          <p:cNvPr id="20485" name="Picture 4">
            <a:extLst>
              <a:ext uri="{FF2B5EF4-FFF2-40B4-BE49-F238E27FC236}">
                <a16:creationId xmlns:a16="http://schemas.microsoft.com/office/drawing/2014/main" id="{66C7F336-D3C1-66DA-5661-EFEDF0B57E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981075"/>
            <a:ext cx="6567488" cy="2489200"/>
          </a:xfrm>
          <a:prstGeom prst="rect">
            <a:avLst/>
          </a:prstGeom>
          <a:noFill/>
          <a:ln w="6350">
            <a:solidFill>
              <a:srgbClr val="666699"/>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643B0D3-6462-465B-97FF-1685DC817646}"/>
              </a:ext>
            </a:extLst>
          </p:cNvPr>
          <p:cNvSpPr>
            <a:spLocks noGrp="1"/>
          </p:cNvSpPr>
          <p:nvPr>
            <p:ph type="title"/>
          </p:nvPr>
        </p:nvSpPr>
        <p:spPr/>
        <p:txBody>
          <a:bodyPr/>
          <a:lstStyle/>
          <a:p>
            <a:pPr eaLnBrk="1" hangingPunct="1"/>
            <a:r>
              <a:rPr lang="en-GB" altLang="en-US"/>
              <a:t>Idea Screening</a:t>
            </a:r>
          </a:p>
        </p:txBody>
      </p:sp>
      <p:sp>
        <p:nvSpPr>
          <p:cNvPr id="3" name="Rectangle 3">
            <a:extLst>
              <a:ext uri="{FF2B5EF4-FFF2-40B4-BE49-F238E27FC236}">
                <a16:creationId xmlns:a16="http://schemas.microsoft.com/office/drawing/2014/main" id="{6EECB1F7-DED6-56DC-5573-266374637889}"/>
              </a:ext>
            </a:extLst>
          </p:cNvPr>
          <p:cNvSpPr txBox="1">
            <a:spLocks noChangeArrowheads="1"/>
          </p:cNvSpPr>
          <p:nvPr/>
        </p:nvSpPr>
        <p:spPr bwMode="auto">
          <a:xfrm>
            <a:off x="468313" y="1196975"/>
            <a:ext cx="8142287" cy="4114800"/>
          </a:xfrm>
          <a:prstGeom prst="rect">
            <a:avLst/>
          </a:prstGeom>
          <a:noFill/>
          <a:ln>
            <a:noFill/>
          </a:ln>
          <a:effectLst/>
        </p:spPr>
        <p:txBody>
          <a:bodyPr lIns="92075" tIns="46038" rIns="92075" bIns="46038"/>
          <a:lstStyle>
            <a:lvl1pPr marL="342900" indent="-342900" algn="l" rtl="0" eaLnBrk="0" fontAlgn="base" hangingPunct="0">
              <a:spcBef>
                <a:spcPct val="20000"/>
              </a:spcBef>
              <a:spcAft>
                <a:spcPct val="0"/>
              </a:spcAft>
              <a:buClr>
                <a:schemeClr val="bg2"/>
              </a:buClr>
              <a:buSzPct val="75000"/>
              <a:buFont typeface="Monotype Sort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bg2"/>
              </a:buClr>
              <a:buSzPct val="75000"/>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75000"/>
              <a:buFont typeface="Monotype Sort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bg2"/>
              </a:buClr>
              <a:buSzPct val="75000"/>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SzPct val="75000"/>
              <a:buChar char="•"/>
              <a:defRPr sz="2000">
                <a:solidFill>
                  <a:schemeClr val="tx1"/>
                </a:solidFill>
                <a:latin typeface="+mn-lt"/>
              </a:defRPr>
            </a:lvl5pPr>
            <a:lvl6pPr marL="2514600" indent="-228600" algn="l" rtl="0" eaLnBrk="0" fontAlgn="base" hangingPunct="0">
              <a:spcBef>
                <a:spcPct val="20000"/>
              </a:spcBef>
              <a:spcAft>
                <a:spcPct val="0"/>
              </a:spcAft>
              <a:buClr>
                <a:schemeClr val="bg2"/>
              </a:buClr>
              <a:buSzPct val="75000"/>
              <a:buChar char="•"/>
              <a:defRPr sz="2000">
                <a:solidFill>
                  <a:schemeClr val="tx1"/>
                </a:solidFill>
                <a:latin typeface="+mn-lt"/>
              </a:defRPr>
            </a:lvl6pPr>
            <a:lvl7pPr marL="2971800" indent="-228600" algn="l" rtl="0" eaLnBrk="0" fontAlgn="base" hangingPunct="0">
              <a:spcBef>
                <a:spcPct val="20000"/>
              </a:spcBef>
              <a:spcAft>
                <a:spcPct val="0"/>
              </a:spcAft>
              <a:buClr>
                <a:schemeClr val="bg2"/>
              </a:buClr>
              <a:buSzPct val="75000"/>
              <a:buChar char="•"/>
              <a:defRPr sz="2000">
                <a:solidFill>
                  <a:schemeClr val="tx1"/>
                </a:solidFill>
                <a:latin typeface="+mn-lt"/>
              </a:defRPr>
            </a:lvl7pPr>
            <a:lvl8pPr marL="3429000" indent="-228600" algn="l" rtl="0" eaLnBrk="0" fontAlgn="base" hangingPunct="0">
              <a:spcBef>
                <a:spcPct val="20000"/>
              </a:spcBef>
              <a:spcAft>
                <a:spcPct val="0"/>
              </a:spcAft>
              <a:buClr>
                <a:schemeClr val="bg2"/>
              </a:buClr>
              <a:buSzPct val="75000"/>
              <a:buChar char="•"/>
              <a:defRPr sz="2000">
                <a:solidFill>
                  <a:schemeClr val="tx1"/>
                </a:solidFill>
                <a:latin typeface="+mn-lt"/>
              </a:defRPr>
            </a:lvl8pPr>
            <a:lvl9pPr marL="3886200" indent="-228600" algn="l" rtl="0" eaLnBrk="0" fontAlgn="base" hangingPunct="0">
              <a:spcBef>
                <a:spcPct val="20000"/>
              </a:spcBef>
              <a:spcAft>
                <a:spcPct val="0"/>
              </a:spcAft>
              <a:buClr>
                <a:schemeClr val="bg2"/>
              </a:buClr>
              <a:buSzPct val="75000"/>
              <a:buChar char="•"/>
              <a:defRPr sz="2000">
                <a:solidFill>
                  <a:schemeClr val="tx1"/>
                </a:solidFill>
                <a:latin typeface="+mn-lt"/>
              </a:defRPr>
            </a:lvl9pPr>
          </a:lstStyle>
          <a:p>
            <a:pPr>
              <a:buClr>
                <a:srgbClr val="B2B2B2"/>
              </a:buClr>
              <a:buFont typeface="Monotype Sorts" pitchFamily="2" charset="2"/>
              <a:buNone/>
              <a:defRPr/>
            </a:pPr>
            <a:r>
              <a:rPr lang="en-US" sz="2000" kern="0" dirty="0">
                <a:solidFill>
                  <a:srgbClr val="000000"/>
                </a:solidFill>
              </a:rPr>
              <a:t>Out of 100 ideas or more, there may be only one or two real opportunities.</a:t>
            </a:r>
          </a:p>
          <a:p>
            <a:pPr>
              <a:buClr>
                <a:srgbClr val="B2B2B2"/>
              </a:buClr>
              <a:buFont typeface="Monotype Sorts" pitchFamily="2" charset="2"/>
              <a:buNone/>
              <a:defRPr/>
            </a:pPr>
            <a:r>
              <a:rPr lang="en-US" sz="2000" kern="0" dirty="0">
                <a:solidFill>
                  <a:srgbClr val="000000"/>
                </a:solidFill>
              </a:rPr>
              <a:t>Superior business </a:t>
            </a:r>
            <a:r>
              <a:rPr lang="en-US" sz="2000" i="1" kern="0" dirty="0">
                <a:solidFill>
                  <a:srgbClr val="000000"/>
                </a:solidFill>
              </a:rPr>
              <a:t>ideas</a:t>
            </a:r>
            <a:r>
              <a:rPr lang="en-US" sz="2000" kern="0" dirty="0">
                <a:solidFill>
                  <a:srgbClr val="000000"/>
                </a:solidFill>
              </a:rPr>
              <a:t> that have the potential to become </a:t>
            </a:r>
            <a:r>
              <a:rPr lang="en-US" sz="2000" i="1" kern="0" dirty="0">
                <a:solidFill>
                  <a:srgbClr val="000000"/>
                </a:solidFill>
              </a:rPr>
              <a:t>opportunities</a:t>
            </a:r>
            <a:r>
              <a:rPr lang="en-US" sz="2000" kern="0" dirty="0">
                <a:solidFill>
                  <a:srgbClr val="000000"/>
                </a:solidFill>
              </a:rPr>
              <a:t> have 4 anchors:</a:t>
            </a:r>
            <a:endParaRPr lang="en-US" sz="2400" kern="0" dirty="0">
              <a:solidFill>
                <a:srgbClr val="000000"/>
              </a:solidFill>
            </a:endParaRPr>
          </a:p>
          <a:p>
            <a:pPr lvl="1">
              <a:buClr>
                <a:srgbClr val="B2B2B2"/>
              </a:buClr>
              <a:buFontTx/>
              <a:buNone/>
              <a:defRPr/>
            </a:pPr>
            <a:endParaRPr lang="en-US" sz="2000" kern="0" dirty="0">
              <a:solidFill>
                <a:srgbClr val="000000"/>
              </a:solidFill>
              <a:cs typeface="Arial" charset="0"/>
            </a:endParaRPr>
          </a:p>
          <a:p>
            <a:pPr lvl="1">
              <a:buClr>
                <a:srgbClr val="B2B2B2"/>
              </a:buClr>
              <a:buFontTx/>
              <a:buNone/>
              <a:defRPr/>
            </a:pPr>
            <a:r>
              <a:rPr lang="en-US" sz="2000" kern="0" dirty="0">
                <a:solidFill>
                  <a:srgbClr val="000000"/>
                </a:solidFill>
                <a:cs typeface="Arial" charset="0"/>
              </a:rPr>
              <a:t>1.	They create or add </a:t>
            </a:r>
            <a:r>
              <a:rPr lang="en-US" sz="2000" u="sng" kern="0" dirty="0">
                <a:solidFill>
                  <a:srgbClr val="000000"/>
                </a:solidFill>
                <a:cs typeface="Arial" charset="0"/>
              </a:rPr>
              <a:t>significant value</a:t>
            </a:r>
            <a:r>
              <a:rPr lang="en-US" sz="2000" kern="0" dirty="0">
                <a:solidFill>
                  <a:srgbClr val="000000"/>
                </a:solidFill>
                <a:cs typeface="Arial" charset="0"/>
              </a:rPr>
              <a:t> to a customer or end user.</a:t>
            </a:r>
          </a:p>
          <a:p>
            <a:pPr lvl="1">
              <a:buClr>
                <a:srgbClr val="B2B2B2"/>
              </a:buClr>
              <a:buFontTx/>
              <a:buNone/>
              <a:defRPr/>
            </a:pPr>
            <a:r>
              <a:rPr lang="en-US" sz="2000" kern="0" dirty="0">
                <a:solidFill>
                  <a:srgbClr val="000000"/>
                </a:solidFill>
                <a:cs typeface="Arial" charset="0"/>
              </a:rPr>
              <a:t>2.	They do so by </a:t>
            </a:r>
            <a:r>
              <a:rPr lang="en-US" sz="2000" u="sng" kern="0" dirty="0">
                <a:solidFill>
                  <a:srgbClr val="000000"/>
                </a:solidFill>
                <a:cs typeface="Arial" charset="0"/>
              </a:rPr>
              <a:t>solving a significant problem</a:t>
            </a:r>
            <a:r>
              <a:rPr lang="en-US" sz="2000" kern="0" dirty="0">
                <a:solidFill>
                  <a:srgbClr val="000000"/>
                </a:solidFill>
                <a:cs typeface="Arial" charset="0"/>
              </a:rPr>
              <a:t>, or </a:t>
            </a:r>
            <a:r>
              <a:rPr lang="en-US" sz="2000" u="sng" kern="0" dirty="0">
                <a:solidFill>
                  <a:srgbClr val="000000"/>
                </a:solidFill>
                <a:cs typeface="Arial" charset="0"/>
              </a:rPr>
              <a:t>meeting a significant want or need</a:t>
            </a:r>
            <a:r>
              <a:rPr lang="en-US" sz="2000" kern="0" dirty="0">
                <a:solidFill>
                  <a:srgbClr val="000000"/>
                </a:solidFill>
                <a:cs typeface="Arial" charset="0"/>
              </a:rPr>
              <a:t>, for which someone is willing to pay a premium.</a:t>
            </a:r>
          </a:p>
          <a:p>
            <a:pPr lvl="1">
              <a:buClr>
                <a:srgbClr val="B2B2B2"/>
              </a:buClr>
              <a:buFontTx/>
              <a:buNone/>
              <a:defRPr/>
            </a:pPr>
            <a:r>
              <a:rPr lang="en-US" sz="2000" kern="0" dirty="0">
                <a:solidFill>
                  <a:srgbClr val="000000"/>
                </a:solidFill>
                <a:cs typeface="Arial" charset="0"/>
              </a:rPr>
              <a:t>3.	They therefore have a </a:t>
            </a:r>
            <a:r>
              <a:rPr lang="en-US" sz="2000" u="sng" kern="0" dirty="0">
                <a:solidFill>
                  <a:srgbClr val="000000"/>
                </a:solidFill>
                <a:cs typeface="Arial" charset="0"/>
              </a:rPr>
              <a:t>robust market, profit margin</a:t>
            </a:r>
            <a:r>
              <a:rPr lang="en-US" sz="2000" kern="0" dirty="0">
                <a:solidFill>
                  <a:srgbClr val="000000"/>
                </a:solidFill>
                <a:cs typeface="Arial" charset="0"/>
              </a:rPr>
              <a:t>, and moneymaking characteristics.</a:t>
            </a:r>
          </a:p>
          <a:p>
            <a:pPr lvl="1">
              <a:buClr>
                <a:srgbClr val="B2B2B2"/>
              </a:buClr>
              <a:buFontTx/>
              <a:buNone/>
              <a:defRPr/>
            </a:pPr>
            <a:r>
              <a:rPr lang="en-US" sz="2000" kern="0" dirty="0">
                <a:solidFill>
                  <a:srgbClr val="000000"/>
                </a:solidFill>
                <a:cs typeface="Arial" charset="0"/>
              </a:rPr>
              <a:t>4.	They are a </a:t>
            </a:r>
            <a:r>
              <a:rPr lang="en-US" sz="2000" u="sng" kern="0" dirty="0">
                <a:solidFill>
                  <a:srgbClr val="000000"/>
                </a:solidFill>
                <a:cs typeface="Arial" charset="0"/>
              </a:rPr>
              <a:t>good fit</a:t>
            </a:r>
            <a:r>
              <a:rPr lang="en-US" sz="2000" kern="0" dirty="0">
                <a:solidFill>
                  <a:srgbClr val="000000"/>
                </a:solidFill>
                <a:cs typeface="Arial" charset="0"/>
              </a:rPr>
              <a:t> with the founder(s) and management team at the time and in the marketplace with a risk/reward balance.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DC5B763C-820D-CC14-BA83-F6B66886F526}"/>
              </a:ext>
            </a:extLst>
          </p:cNvPr>
          <p:cNvSpPr>
            <a:spLocks noGrp="1"/>
          </p:cNvSpPr>
          <p:nvPr>
            <p:ph type="title"/>
          </p:nvPr>
        </p:nvSpPr>
        <p:spPr>
          <a:xfrm>
            <a:off x="457200" y="274638"/>
            <a:ext cx="8229600" cy="993775"/>
          </a:xfrm>
        </p:spPr>
        <p:txBody>
          <a:bodyPr/>
          <a:lstStyle/>
          <a:p>
            <a:pPr eaLnBrk="1" hangingPunct="1"/>
            <a:r>
              <a:rPr lang="en-GB" altLang="en-US" sz="3200"/>
              <a:t>Idea Screening: Offices of Innovation</a:t>
            </a:r>
            <a:endParaRPr lang="en-US" altLang="en-US" sz="3200"/>
          </a:p>
        </p:txBody>
      </p:sp>
      <p:sp>
        <p:nvSpPr>
          <p:cNvPr id="22531" name="Rectangle 3">
            <a:extLst>
              <a:ext uri="{FF2B5EF4-FFF2-40B4-BE49-F238E27FC236}">
                <a16:creationId xmlns:a16="http://schemas.microsoft.com/office/drawing/2014/main" id="{1AE1BB0D-B939-8C2D-A804-D543C91EECDA}"/>
              </a:ext>
            </a:extLst>
          </p:cNvPr>
          <p:cNvSpPr>
            <a:spLocks noGrp="1"/>
          </p:cNvSpPr>
          <p:nvPr>
            <p:ph idx="1"/>
          </p:nvPr>
        </p:nvSpPr>
        <p:spPr>
          <a:xfrm>
            <a:off x="457200" y="1600200"/>
            <a:ext cx="8229600" cy="3844925"/>
          </a:xfrm>
        </p:spPr>
        <p:txBody>
          <a:bodyPr/>
          <a:lstStyle/>
          <a:p>
            <a:pPr eaLnBrk="1" hangingPunct="1"/>
            <a:r>
              <a:rPr lang="en-GB" altLang="en-US" sz="2400"/>
              <a:t>They tend to be </a:t>
            </a:r>
            <a:r>
              <a:rPr lang="en-GB" altLang="en-US" sz="2400" b="1"/>
              <a:t>established in order to stimulate innovative ideas</a:t>
            </a:r>
            <a:r>
              <a:rPr lang="en-GB" altLang="en-US" sz="2400"/>
              <a:t> and are created in large organisations. They are sometimes known as aviary, discovery or innovation networks</a:t>
            </a:r>
          </a:p>
          <a:p>
            <a:pPr eaLnBrk="1" hangingPunct="1"/>
            <a:endParaRPr lang="en-US" altLang="en-US" sz="2400"/>
          </a:p>
          <a:p>
            <a:pPr eaLnBrk="1" hangingPunct="1"/>
            <a:r>
              <a:rPr lang="en-US" altLang="en-US" sz="2400"/>
              <a:t>An Office of Innovation </a:t>
            </a:r>
            <a:r>
              <a:rPr lang="en-US" altLang="en-US" sz="2400" b="1"/>
              <a:t>usually comprises a decentralised network of innovation facilitators</a:t>
            </a:r>
            <a:r>
              <a:rPr lang="en-US" altLang="en-US" sz="2400"/>
              <a:t> who seek out and attract other employees to offer ideas for innovations. </a:t>
            </a:r>
          </a:p>
        </p:txBody>
      </p:sp>
      <p:sp>
        <p:nvSpPr>
          <p:cNvPr id="22532" name="Slide Number Placeholder 5">
            <a:extLst>
              <a:ext uri="{FF2B5EF4-FFF2-40B4-BE49-F238E27FC236}">
                <a16:creationId xmlns:a16="http://schemas.microsoft.com/office/drawing/2014/main" id="{11F1EB5F-5917-74AF-B040-7DFB7507AF1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6E23A5-3BCB-4C30-925A-A042A990AAF7}" type="slidenum">
              <a:rPr lang="en-US" altLang="en-US" sz="1200" smtClean="0">
                <a:solidFill>
                  <a:srgbClr val="000000"/>
                </a:solidFill>
                <a:latin typeface="Arial" panose="020B0604020202020204" pitchFamily="34" charset="0"/>
              </a:rPr>
              <a:pPr>
                <a:spcBef>
                  <a:spcPct val="0"/>
                </a:spcBef>
                <a:buFontTx/>
                <a:buNone/>
              </a:pPr>
              <a:t>7</a:t>
            </a:fld>
            <a:endParaRPr lang="en-US" altLang="en-US" sz="1200">
              <a:solidFill>
                <a:srgbClr val="000000"/>
              </a:solidFill>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54E09CC5-D210-DA8A-3C37-E27C6197E2B8}"/>
              </a:ext>
            </a:extLst>
          </p:cNvPr>
          <p:cNvSpPr>
            <a:spLocks noGrp="1"/>
          </p:cNvSpPr>
          <p:nvPr>
            <p:ph type="title"/>
          </p:nvPr>
        </p:nvSpPr>
        <p:spPr/>
        <p:txBody>
          <a:bodyPr/>
          <a:lstStyle/>
          <a:p>
            <a:pPr eaLnBrk="1" hangingPunct="1"/>
            <a:r>
              <a:rPr lang="en-GB" altLang="en-US" sz="3600"/>
              <a:t>Idea Screening: Patents and Suggestion Schemes</a:t>
            </a:r>
            <a:endParaRPr lang="en-US" altLang="en-US" sz="3600"/>
          </a:p>
        </p:txBody>
      </p:sp>
      <p:sp>
        <p:nvSpPr>
          <p:cNvPr id="23555" name="Rectangle 3">
            <a:extLst>
              <a:ext uri="{FF2B5EF4-FFF2-40B4-BE49-F238E27FC236}">
                <a16:creationId xmlns:a16="http://schemas.microsoft.com/office/drawing/2014/main" id="{81061E6F-1ABE-6522-FE39-78DA35914AD7}"/>
              </a:ext>
            </a:extLst>
          </p:cNvPr>
          <p:cNvSpPr>
            <a:spLocks noGrp="1"/>
          </p:cNvSpPr>
          <p:nvPr>
            <p:ph idx="1"/>
          </p:nvPr>
        </p:nvSpPr>
        <p:spPr>
          <a:xfrm>
            <a:off x="468313" y="1844675"/>
            <a:ext cx="8229600" cy="4205288"/>
          </a:xfrm>
        </p:spPr>
        <p:txBody>
          <a:bodyPr/>
          <a:lstStyle/>
          <a:p>
            <a:pPr eaLnBrk="1" hangingPunct="1">
              <a:lnSpc>
                <a:spcPct val="90000"/>
              </a:lnSpc>
              <a:buFontTx/>
              <a:buNone/>
            </a:pPr>
            <a:r>
              <a:rPr lang="en-GB" altLang="en-US" sz="2400" b="1"/>
              <a:t>Patents / Intellectual Property Rights</a:t>
            </a:r>
          </a:p>
          <a:p>
            <a:pPr eaLnBrk="1" hangingPunct="1">
              <a:lnSpc>
                <a:spcPct val="90000"/>
              </a:lnSpc>
            </a:pPr>
            <a:r>
              <a:rPr lang="en-GB" altLang="en-US" sz="2400"/>
              <a:t>Used to protect innovative ideas so that there is no commercial loss for the innovator.</a:t>
            </a:r>
          </a:p>
          <a:p>
            <a:pPr eaLnBrk="1" hangingPunct="1">
              <a:lnSpc>
                <a:spcPct val="90000"/>
              </a:lnSpc>
            </a:pPr>
            <a:r>
              <a:rPr lang="en-GB" altLang="en-US" sz="2400"/>
              <a:t>Used to 'ward off' competitors</a:t>
            </a:r>
          </a:p>
          <a:p>
            <a:pPr eaLnBrk="1" hangingPunct="1">
              <a:lnSpc>
                <a:spcPct val="90000"/>
              </a:lnSpc>
            </a:pPr>
            <a:endParaRPr lang="en-GB" altLang="en-US" sz="2400" b="1" u="sng"/>
          </a:p>
          <a:p>
            <a:pPr eaLnBrk="1" hangingPunct="1">
              <a:lnSpc>
                <a:spcPct val="90000"/>
              </a:lnSpc>
              <a:buFontTx/>
              <a:buNone/>
            </a:pPr>
            <a:r>
              <a:rPr lang="en-GB" altLang="en-US" sz="2400" b="1"/>
              <a:t>Suggestion Schemes &amp; Customer Involvement</a:t>
            </a:r>
          </a:p>
          <a:p>
            <a:pPr eaLnBrk="1" hangingPunct="1">
              <a:lnSpc>
                <a:spcPct val="90000"/>
              </a:lnSpc>
            </a:pPr>
            <a:r>
              <a:rPr lang="en-GB" altLang="en-US" sz="2400"/>
              <a:t>Means of tapping employers' ideas</a:t>
            </a:r>
          </a:p>
          <a:p>
            <a:pPr eaLnBrk="1" hangingPunct="1">
              <a:lnSpc>
                <a:spcPct val="90000"/>
              </a:lnSpc>
            </a:pPr>
            <a:r>
              <a:rPr lang="en-GB" altLang="en-US" sz="2400"/>
              <a:t>Customer involvement and feedback</a:t>
            </a:r>
          </a:p>
          <a:p>
            <a:pPr eaLnBrk="1" hangingPunct="1">
              <a:lnSpc>
                <a:spcPct val="90000"/>
              </a:lnSpc>
            </a:pPr>
            <a:r>
              <a:rPr lang="en-GB" altLang="en-US" sz="2400"/>
              <a:t>Incentive schemes (3M)</a:t>
            </a:r>
            <a:r>
              <a:rPr lang="en-US" altLang="en-US" sz="2400"/>
              <a:t> </a:t>
            </a:r>
          </a:p>
        </p:txBody>
      </p:sp>
      <p:sp>
        <p:nvSpPr>
          <p:cNvPr id="23556" name="Slide Number Placeholder 5">
            <a:extLst>
              <a:ext uri="{FF2B5EF4-FFF2-40B4-BE49-F238E27FC236}">
                <a16:creationId xmlns:a16="http://schemas.microsoft.com/office/drawing/2014/main" id="{59BC03C1-3EAF-A026-CF6F-66811A49324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E66351C-DC49-402A-9F42-612A80A8D73F}" type="slidenum">
              <a:rPr lang="en-US" altLang="en-US" sz="1200" smtClean="0">
                <a:solidFill>
                  <a:srgbClr val="000000"/>
                </a:solidFill>
                <a:latin typeface="Arial" panose="020B0604020202020204" pitchFamily="34" charset="0"/>
              </a:rPr>
              <a:pPr>
                <a:spcBef>
                  <a:spcPct val="0"/>
                </a:spcBef>
                <a:buFontTx/>
                <a:buNone/>
              </a:pPr>
              <a:t>8</a:t>
            </a:fld>
            <a:endParaRPr lang="en-US" altLang="en-US" sz="1200">
              <a:solidFill>
                <a:srgbClr val="000000"/>
              </a:solidFill>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02A1A13-F537-BB62-9D0A-8A8D5367A1BA}"/>
              </a:ext>
            </a:extLst>
          </p:cNvPr>
          <p:cNvSpPr>
            <a:spLocks noGrp="1"/>
          </p:cNvSpPr>
          <p:nvPr>
            <p:ph type="title"/>
          </p:nvPr>
        </p:nvSpPr>
        <p:spPr>
          <a:xfrm>
            <a:off x="457200" y="274638"/>
            <a:ext cx="8229600" cy="706437"/>
          </a:xfrm>
        </p:spPr>
        <p:txBody>
          <a:bodyPr/>
          <a:lstStyle/>
          <a:p>
            <a:pPr eaLnBrk="1" hangingPunct="1"/>
            <a:r>
              <a:rPr lang="en-GB" altLang="en-US" sz="3200"/>
              <a:t>Key Features of Innovative Organisations</a:t>
            </a:r>
            <a:endParaRPr lang="en-US" altLang="en-US" sz="3200"/>
          </a:p>
        </p:txBody>
      </p:sp>
      <p:sp>
        <p:nvSpPr>
          <p:cNvPr id="24579" name="Rectangle 3">
            <a:extLst>
              <a:ext uri="{FF2B5EF4-FFF2-40B4-BE49-F238E27FC236}">
                <a16:creationId xmlns:a16="http://schemas.microsoft.com/office/drawing/2014/main" id="{2A92831E-F046-8B21-F844-C5E7C140BD63}"/>
              </a:ext>
            </a:extLst>
          </p:cNvPr>
          <p:cNvSpPr>
            <a:spLocks noGrp="1"/>
          </p:cNvSpPr>
          <p:nvPr>
            <p:ph idx="1"/>
          </p:nvPr>
        </p:nvSpPr>
        <p:spPr>
          <a:xfrm>
            <a:off x="468313" y="1703388"/>
            <a:ext cx="8229600" cy="4895850"/>
          </a:xfrm>
        </p:spPr>
        <p:txBody>
          <a:bodyPr/>
          <a:lstStyle/>
          <a:p>
            <a:pPr marL="609600" indent="-609600" eaLnBrk="1" hangingPunct="1">
              <a:buFontTx/>
              <a:buAutoNum type="arabicParenR"/>
            </a:pPr>
            <a:r>
              <a:rPr lang="en-GB" altLang="en-US" sz="1800" b="1"/>
              <a:t>flatter in structure</a:t>
            </a:r>
            <a:r>
              <a:rPr lang="en-GB" altLang="en-US" sz="1800"/>
              <a:t> and make </a:t>
            </a:r>
            <a:r>
              <a:rPr lang="en-GB" altLang="en-US" sz="1800" b="1"/>
              <a:t>use of multi-disciplinary workforce / project teams</a:t>
            </a:r>
            <a:r>
              <a:rPr lang="en-GB" altLang="en-US" sz="1800"/>
              <a:t>;</a:t>
            </a:r>
          </a:p>
          <a:p>
            <a:pPr marL="609600" indent="-609600" eaLnBrk="1" hangingPunct="1">
              <a:buFontTx/>
              <a:buAutoNum type="arabicParenR"/>
            </a:pPr>
            <a:r>
              <a:rPr lang="en-GB" altLang="en-US" sz="1800" b="1"/>
              <a:t>faster and more flexible</a:t>
            </a:r>
            <a:r>
              <a:rPr lang="en-GB" altLang="en-US" sz="1800"/>
              <a:t> in terms of its responsiveness to business and change;</a:t>
            </a:r>
          </a:p>
          <a:p>
            <a:pPr marL="609600" indent="-609600" eaLnBrk="1" hangingPunct="1">
              <a:buFontTx/>
              <a:buAutoNum type="arabicParenR"/>
            </a:pPr>
            <a:r>
              <a:rPr lang="en-GB" altLang="en-US" sz="1800"/>
              <a:t>constantly </a:t>
            </a:r>
            <a:r>
              <a:rPr lang="en-GB" altLang="en-US" sz="1800" b="1"/>
              <a:t>looking for incremental improvement</a:t>
            </a:r>
            <a:r>
              <a:rPr lang="en-GB" altLang="en-US" sz="1800"/>
              <a:t>;</a:t>
            </a:r>
          </a:p>
          <a:p>
            <a:pPr marL="609600" indent="-609600" eaLnBrk="1" hangingPunct="1">
              <a:buFontTx/>
              <a:buAutoNum type="arabicParenR"/>
            </a:pPr>
            <a:r>
              <a:rPr lang="en-GB" altLang="en-US" sz="1800"/>
              <a:t>actively </a:t>
            </a:r>
            <a:r>
              <a:rPr lang="en-GB" altLang="en-US" sz="1800" b="1"/>
              <a:t>developing partnerships with customers, suppliers and competitors</a:t>
            </a:r>
            <a:r>
              <a:rPr lang="en-GB" altLang="en-US" sz="1800"/>
              <a:t>;</a:t>
            </a:r>
          </a:p>
          <a:p>
            <a:pPr marL="609600" indent="-609600" eaLnBrk="1" hangingPunct="1">
              <a:buFontTx/>
              <a:buAutoNum type="arabicParenR"/>
            </a:pPr>
            <a:r>
              <a:rPr lang="en-GB" altLang="en-US" sz="1800" b="1"/>
              <a:t>advocates of </a:t>
            </a:r>
            <a:r>
              <a:rPr lang="en-US" altLang="en-US" sz="1800" b="1"/>
              <a:t>parallel product development</a:t>
            </a:r>
            <a:r>
              <a:rPr lang="en-US" altLang="en-US" sz="1800"/>
              <a:t>; </a:t>
            </a:r>
          </a:p>
          <a:p>
            <a:pPr marL="609600" indent="-609600" eaLnBrk="1" hangingPunct="1">
              <a:buFontTx/>
              <a:buAutoNum type="arabicParenR"/>
            </a:pPr>
            <a:r>
              <a:rPr lang="en-US" altLang="en-US" sz="1800" b="1"/>
              <a:t>patience with failure</a:t>
            </a:r>
            <a:r>
              <a:rPr lang="en-US" altLang="en-US" sz="1800"/>
              <a:t>; </a:t>
            </a:r>
          </a:p>
          <a:p>
            <a:pPr marL="609600" indent="-609600" eaLnBrk="1" hangingPunct="1">
              <a:buFontTx/>
              <a:buAutoNum type="arabicParenR"/>
            </a:pPr>
            <a:r>
              <a:rPr lang="en-US" altLang="en-US" sz="1800" b="1"/>
              <a:t>keen to promote systems of incentives</a:t>
            </a:r>
            <a:r>
              <a:rPr lang="en-US" altLang="en-US" sz="1800"/>
              <a:t>;</a:t>
            </a:r>
          </a:p>
          <a:p>
            <a:pPr marL="609600" indent="-609600" eaLnBrk="1" hangingPunct="1">
              <a:buFontTx/>
              <a:buAutoNum type="arabicParenR"/>
            </a:pPr>
            <a:r>
              <a:rPr lang="en-US" altLang="en-US" sz="1800" b="1"/>
              <a:t>advocates of R&amp;D investment</a:t>
            </a:r>
            <a:r>
              <a:rPr lang="en-US" altLang="en-US" sz="1800"/>
              <a:t> </a:t>
            </a:r>
          </a:p>
        </p:txBody>
      </p:sp>
      <p:sp>
        <p:nvSpPr>
          <p:cNvPr id="24580" name="Slide Number Placeholder 5">
            <a:extLst>
              <a:ext uri="{FF2B5EF4-FFF2-40B4-BE49-F238E27FC236}">
                <a16:creationId xmlns:a16="http://schemas.microsoft.com/office/drawing/2014/main" id="{3F25339B-D48D-C467-0F52-E5B1DC7CD8F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CA520A6-EBAE-4078-BC74-4850C83B890C}" type="slidenum">
              <a:rPr lang="en-US" altLang="en-US" sz="1200" smtClean="0">
                <a:solidFill>
                  <a:srgbClr val="000000"/>
                </a:solidFill>
                <a:latin typeface="Arial" panose="020B0604020202020204" pitchFamily="34" charset="0"/>
              </a:rPr>
              <a:pPr>
                <a:spcBef>
                  <a:spcPct val="0"/>
                </a:spcBef>
                <a:buFontTx/>
                <a:buNone/>
              </a:pPr>
              <a:t>9</a:t>
            </a:fld>
            <a:endParaRPr lang="en-US" altLang="en-US" sz="1200">
              <a:solidFill>
                <a:srgbClr val="000000"/>
              </a:solidFill>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FC7EC4A-F8EE-E06A-FE1B-9452AF53D235}"/>
              </a:ext>
            </a:extLst>
          </p:cNvPr>
          <p:cNvSpPr>
            <a:spLocks noGrp="1"/>
          </p:cNvSpPr>
          <p:nvPr>
            <p:ph type="title"/>
          </p:nvPr>
        </p:nvSpPr>
        <p:spPr>
          <a:xfrm>
            <a:off x="468313" y="34925"/>
            <a:ext cx="8229600" cy="777875"/>
          </a:xfrm>
        </p:spPr>
        <p:txBody>
          <a:bodyPr/>
          <a:lstStyle/>
          <a:p>
            <a:pPr eaLnBrk="1" hangingPunct="1"/>
            <a:r>
              <a:rPr lang="en-GB" altLang="en-US" sz="3200"/>
              <a:t>Key Features of Innovative Organisations</a:t>
            </a:r>
            <a:endParaRPr lang="en-US" altLang="en-US" sz="3200"/>
          </a:p>
        </p:txBody>
      </p:sp>
      <p:sp>
        <p:nvSpPr>
          <p:cNvPr id="25603" name="Rectangle 3">
            <a:extLst>
              <a:ext uri="{FF2B5EF4-FFF2-40B4-BE49-F238E27FC236}">
                <a16:creationId xmlns:a16="http://schemas.microsoft.com/office/drawing/2014/main" id="{231F760D-1C70-C3D7-C5F1-F8B233E066BC}"/>
              </a:ext>
            </a:extLst>
          </p:cNvPr>
          <p:cNvSpPr>
            <a:spLocks noGrp="1"/>
          </p:cNvSpPr>
          <p:nvPr>
            <p:ph idx="1"/>
          </p:nvPr>
        </p:nvSpPr>
        <p:spPr>
          <a:xfrm>
            <a:off x="323850" y="981075"/>
            <a:ext cx="8229600" cy="5000625"/>
          </a:xfrm>
        </p:spPr>
        <p:txBody>
          <a:bodyPr/>
          <a:lstStyle/>
          <a:p>
            <a:pPr eaLnBrk="1" hangingPunct="1">
              <a:lnSpc>
                <a:spcPct val="80000"/>
              </a:lnSpc>
            </a:pPr>
            <a:r>
              <a:rPr lang="en-GB" altLang="en-US" sz="1800" b="1"/>
              <a:t>Berger</a:t>
            </a:r>
            <a:r>
              <a:rPr lang="en-GB" altLang="en-US" sz="1800"/>
              <a:t> - emphasis on the </a:t>
            </a:r>
            <a:r>
              <a:rPr lang="en-GB" altLang="en-US" sz="1800" b="1"/>
              <a:t>importance of human capital</a:t>
            </a:r>
            <a:r>
              <a:rPr lang="en-GB" altLang="en-US" sz="1800"/>
              <a:t>;</a:t>
            </a:r>
          </a:p>
          <a:p>
            <a:pPr eaLnBrk="1" hangingPunct="1">
              <a:lnSpc>
                <a:spcPct val="80000"/>
              </a:lnSpc>
            </a:pPr>
            <a:endParaRPr lang="en-GB" altLang="en-US" sz="1800" b="1"/>
          </a:p>
          <a:p>
            <a:pPr eaLnBrk="1" hangingPunct="1">
              <a:lnSpc>
                <a:spcPct val="80000"/>
              </a:lnSpc>
            </a:pPr>
            <a:r>
              <a:rPr lang="en-GB" altLang="en-US" sz="1800" b="1"/>
              <a:t>Pfeffer</a:t>
            </a:r>
            <a:r>
              <a:rPr lang="en-GB" altLang="en-US" sz="1800"/>
              <a:t> - also advocates the development of human capital and the importance of </a:t>
            </a:r>
            <a:r>
              <a:rPr lang="en-GB" altLang="en-US" sz="1800" b="1"/>
              <a:t>nurturing and involving people</a:t>
            </a:r>
            <a:r>
              <a:rPr lang="en-GB" altLang="en-US" sz="1800"/>
              <a:t>;</a:t>
            </a:r>
          </a:p>
          <a:p>
            <a:pPr eaLnBrk="1" hangingPunct="1">
              <a:lnSpc>
                <a:spcPct val="80000"/>
              </a:lnSpc>
            </a:pPr>
            <a:r>
              <a:rPr lang="en-GB" altLang="en-US" sz="1800" b="1"/>
              <a:t>Somerville and Mroz</a:t>
            </a:r>
            <a:r>
              <a:rPr lang="en-GB" altLang="en-US" sz="1800"/>
              <a:t> - also identify the importance of the </a:t>
            </a:r>
            <a:r>
              <a:rPr lang="en-GB" altLang="en-US" sz="1800" b="1"/>
              <a:t>workforce. knowledge sharing</a:t>
            </a:r>
            <a:r>
              <a:rPr lang="en-GB" altLang="en-US" sz="1800"/>
              <a:t> and embracing change but highlight the qualities required of the manager. They focus on the following seven:</a:t>
            </a:r>
            <a:endParaRPr lang="en-US" altLang="en-US" sz="1800"/>
          </a:p>
          <a:p>
            <a:pPr lvl="1" eaLnBrk="1" hangingPunct="1">
              <a:lnSpc>
                <a:spcPct val="80000"/>
              </a:lnSpc>
            </a:pPr>
            <a:r>
              <a:rPr lang="en-US" altLang="en-US" sz="1800"/>
              <a:t>higher purpose, </a:t>
            </a:r>
          </a:p>
          <a:p>
            <a:pPr lvl="1" eaLnBrk="1" hangingPunct="1">
              <a:lnSpc>
                <a:spcPct val="80000"/>
              </a:lnSpc>
            </a:pPr>
            <a:r>
              <a:rPr lang="en-US" altLang="en-US" sz="1800"/>
              <a:t>responsible leadership, </a:t>
            </a:r>
          </a:p>
          <a:p>
            <a:pPr lvl="1" eaLnBrk="1" hangingPunct="1">
              <a:lnSpc>
                <a:spcPct val="80000"/>
              </a:lnSpc>
            </a:pPr>
            <a:r>
              <a:rPr lang="en-US" altLang="en-US" sz="1800"/>
              <a:t>Multi-disciplinary team working, </a:t>
            </a:r>
          </a:p>
          <a:p>
            <a:pPr lvl="1" eaLnBrk="1" hangingPunct="1">
              <a:lnSpc>
                <a:spcPct val="80000"/>
              </a:lnSpc>
            </a:pPr>
            <a:r>
              <a:rPr lang="en-US" altLang="en-US" sz="1800"/>
              <a:t>partnership, </a:t>
            </a:r>
          </a:p>
          <a:p>
            <a:pPr lvl="1" eaLnBrk="1" hangingPunct="1">
              <a:lnSpc>
                <a:spcPct val="80000"/>
              </a:lnSpc>
            </a:pPr>
            <a:r>
              <a:rPr lang="en-US" altLang="en-US" sz="1800"/>
              <a:t>knowledge networking, </a:t>
            </a:r>
          </a:p>
          <a:p>
            <a:pPr lvl="1" eaLnBrk="1" hangingPunct="1">
              <a:lnSpc>
                <a:spcPct val="80000"/>
              </a:lnSpc>
            </a:pPr>
            <a:r>
              <a:rPr lang="en-US" altLang="en-US" sz="1800"/>
              <a:t>global search (for staff with the right skills); and </a:t>
            </a:r>
          </a:p>
          <a:p>
            <a:pPr lvl="1" eaLnBrk="1" hangingPunct="1">
              <a:lnSpc>
                <a:spcPct val="80000"/>
              </a:lnSpc>
            </a:pPr>
            <a:r>
              <a:rPr lang="en-US" altLang="en-US" sz="1800"/>
              <a:t>change.</a:t>
            </a:r>
          </a:p>
          <a:p>
            <a:pPr eaLnBrk="1" hangingPunct="1">
              <a:lnSpc>
                <a:spcPct val="80000"/>
              </a:lnSpc>
            </a:pPr>
            <a:r>
              <a:rPr lang="en-US" altLang="en-US" sz="1800" b="1"/>
              <a:t>Quinn et al</a:t>
            </a:r>
            <a:r>
              <a:rPr lang="en-US" altLang="en-US" sz="1800"/>
              <a:t> - focus on the </a:t>
            </a:r>
            <a:r>
              <a:rPr lang="en-US" altLang="en-US" sz="1800" b="1"/>
              <a:t>importance of retaining the best managers</a:t>
            </a:r>
            <a:r>
              <a:rPr lang="en-US" altLang="en-US" sz="1800"/>
              <a:t> (whilst weeding out those who do not make the grade) and their ability to lead and share knowledge.	</a:t>
            </a:r>
          </a:p>
        </p:txBody>
      </p:sp>
      <p:sp>
        <p:nvSpPr>
          <p:cNvPr id="25604" name="Slide Number Placeholder 5">
            <a:extLst>
              <a:ext uri="{FF2B5EF4-FFF2-40B4-BE49-F238E27FC236}">
                <a16:creationId xmlns:a16="http://schemas.microsoft.com/office/drawing/2014/main" id="{236D93E4-5294-F8F6-24B3-848C0675C5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83C7BFC-0F2A-4189-A2E4-71F189263D57}" type="slidenum">
              <a:rPr lang="en-US" altLang="en-US" sz="1200" smtClean="0">
                <a:solidFill>
                  <a:srgbClr val="000000"/>
                </a:solidFill>
                <a:latin typeface="Arial" panose="020B0604020202020204" pitchFamily="34" charset="0"/>
              </a:rPr>
              <a:pPr>
                <a:spcBef>
                  <a:spcPct val="0"/>
                </a:spcBef>
                <a:buFontTx/>
                <a:buNone/>
              </a:pPr>
              <a:t>10</a:t>
            </a:fld>
            <a:endParaRPr lang="en-US" altLang="en-US" sz="1200">
              <a:solidFill>
                <a:srgbClr val="000000"/>
              </a:solidFill>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8" name="Rectangle 2">
            <a:extLst>
              <a:ext uri="{FF2B5EF4-FFF2-40B4-BE49-F238E27FC236}">
                <a16:creationId xmlns:a16="http://schemas.microsoft.com/office/drawing/2014/main" id="{222D1C00-D853-7331-8EF0-3AA9CAB0577E}"/>
              </a:ext>
            </a:extLst>
          </p:cNvPr>
          <p:cNvSpPr>
            <a:spLocks noGrp="1" noChangeArrowheads="1"/>
          </p:cNvSpPr>
          <p:nvPr>
            <p:ph type="title"/>
          </p:nvPr>
        </p:nvSpPr>
        <p:spPr>
          <a:xfrm>
            <a:off x="457200" y="274638"/>
            <a:ext cx="8229600" cy="417512"/>
          </a:xfrm>
        </p:spPr>
        <p:txBody>
          <a:bodyPr>
            <a:normAutofit fontScale="90000"/>
          </a:bodyPr>
          <a:lstStyle/>
          <a:p>
            <a:pPr eaLnBrk="1" fontAlgn="auto" hangingPunct="1">
              <a:spcAft>
                <a:spcPts val="0"/>
              </a:spcAft>
              <a:defRPr/>
            </a:pPr>
            <a:r>
              <a:rPr lang="en-US" sz="3600" dirty="0"/>
              <a:t>Creative Swiping </a:t>
            </a:r>
          </a:p>
        </p:txBody>
      </p:sp>
      <p:sp>
        <p:nvSpPr>
          <p:cNvPr id="26627" name="Rectangle 3">
            <a:extLst>
              <a:ext uri="{FF2B5EF4-FFF2-40B4-BE49-F238E27FC236}">
                <a16:creationId xmlns:a16="http://schemas.microsoft.com/office/drawing/2014/main" id="{A9346469-169E-3909-8B42-AAC0D5C35414}"/>
              </a:ext>
            </a:extLst>
          </p:cNvPr>
          <p:cNvSpPr>
            <a:spLocks noGrp="1"/>
          </p:cNvSpPr>
          <p:nvPr>
            <p:ph idx="1"/>
          </p:nvPr>
        </p:nvSpPr>
        <p:spPr>
          <a:xfrm>
            <a:off x="468313" y="692150"/>
            <a:ext cx="8229600" cy="5329238"/>
          </a:xfrm>
        </p:spPr>
        <p:txBody>
          <a:bodyPr/>
          <a:lstStyle/>
          <a:p>
            <a:pPr marL="0" indent="0" eaLnBrk="1" hangingPunct="1">
              <a:lnSpc>
                <a:spcPct val="80000"/>
              </a:lnSpc>
              <a:buFontTx/>
              <a:buNone/>
            </a:pPr>
            <a:r>
              <a:rPr lang="en-US" altLang="en-US" sz="1500" b="1"/>
              <a:t>Creative swiping is concerned with adopting and copying the best features and aspects of competitor products or services</a:t>
            </a:r>
            <a:r>
              <a:rPr lang="en-US" altLang="en-US" sz="1500"/>
              <a:t>.</a:t>
            </a:r>
          </a:p>
          <a:p>
            <a:pPr marL="0" indent="0" eaLnBrk="1" hangingPunct="1">
              <a:lnSpc>
                <a:spcPct val="80000"/>
              </a:lnSpc>
              <a:buFontTx/>
              <a:buNone/>
            </a:pPr>
            <a:endParaRPr lang="en-US" altLang="en-US" sz="1500"/>
          </a:p>
          <a:p>
            <a:pPr marL="0" indent="0" eaLnBrk="1" hangingPunct="1">
              <a:lnSpc>
                <a:spcPct val="80000"/>
              </a:lnSpc>
              <a:buFontTx/>
              <a:buNone/>
            </a:pPr>
            <a:r>
              <a:rPr lang="en-US" altLang="en-US" sz="1600" b="1"/>
              <a:t>Peters</a:t>
            </a:r>
            <a:r>
              <a:rPr lang="en-US" altLang="en-US" sz="1600"/>
              <a:t> argues that t</a:t>
            </a:r>
            <a:r>
              <a:rPr lang="en-GB" altLang="en-US" sz="1600"/>
              <a:t>he first stage in successful creative swiping is to determine who the competition actually is.</a:t>
            </a:r>
          </a:p>
          <a:p>
            <a:pPr marL="0" indent="0" eaLnBrk="1" hangingPunct="1">
              <a:lnSpc>
                <a:spcPct val="80000"/>
              </a:lnSpc>
              <a:buFontTx/>
              <a:buNone/>
            </a:pPr>
            <a:endParaRPr lang="en-GB" altLang="en-US" sz="1600"/>
          </a:p>
          <a:p>
            <a:pPr marL="0" indent="0" eaLnBrk="1" hangingPunct="1">
              <a:lnSpc>
                <a:spcPct val="80000"/>
              </a:lnSpc>
              <a:buFontTx/>
              <a:buNone/>
            </a:pPr>
            <a:r>
              <a:rPr lang="en-GB" altLang="en-US" sz="1600"/>
              <a:t>He identifies </a:t>
            </a:r>
            <a:r>
              <a:rPr lang="en-GB" altLang="en-US" sz="1600" b="1"/>
              <a:t>five major categories of potential competitive threat:</a:t>
            </a:r>
          </a:p>
          <a:p>
            <a:pPr marL="0" indent="0" eaLnBrk="1" hangingPunct="1">
              <a:lnSpc>
                <a:spcPct val="80000"/>
              </a:lnSpc>
              <a:buFontTx/>
              <a:buNone/>
            </a:pPr>
            <a:r>
              <a:rPr lang="en-US" altLang="en-US" sz="1600" b="1"/>
              <a:t> 1. Foreign firms - </a:t>
            </a:r>
            <a:r>
              <a:rPr lang="en-US" altLang="en-US" sz="1600"/>
              <a:t>especially those newly entering into a small niche within your market.</a:t>
            </a:r>
          </a:p>
          <a:p>
            <a:pPr marL="0" indent="0" eaLnBrk="1" hangingPunct="1">
              <a:lnSpc>
                <a:spcPct val="80000"/>
              </a:lnSpc>
              <a:buFontTx/>
              <a:buNone/>
            </a:pPr>
            <a:r>
              <a:rPr lang="en-US" altLang="en-US" sz="1600" b="1"/>
              <a:t> 2. Tiny domestic operations which also start by concentrating on small niche markets</a:t>
            </a:r>
            <a:r>
              <a:rPr lang="en-US" altLang="en-US" sz="1600"/>
              <a:t> - These people are unlikely to be able to afford some of your more bureaucratic systems.</a:t>
            </a:r>
          </a:p>
          <a:p>
            <a:pPr marL="0" indent="0" eaLnBrk="1" hangingPunct="1">
              <a:lnSpc>
                <a:spcPct val="80000"/>
              </a:lnSpc>
              <a:buFontTx/>
              <a:buNone/>
            </a:pPr>
            <a:r>
              <a:rPr lang="en-US" altLang="en-US" sz="1600" b="1"/>
              <a:t>3. Major players diversifying into your market -</a:t>
            </a:r>
            <a:r>
              <a:rPr lang="en-US" altLang="en-US" sz="1600"/>
              <a:t> These will have a rather different mindset to you.</a:t>
            </a:r>
          </a:p>
          <a:p>
            <a:pPr marL="0" indent="0" eaLnBrk="1" hangingPunct="1">
              <a:lnSpc>
                <a:spcPct val="80000"/>
              </a:lnSpc>
              <a:buFontTx/>
              <a:buNone/>
            </a:pPr>
            <a:r>
              <a:rPr lang="en-US" altLang="en-US" sz="1600" b="1"/>
              <a:t> 4. Local players who confine themselves to particular geographical territories -</a:t>
            </a:r>
            <a:r>
              <a:rPr lang="en-US" altLang="en-US" sz="1600"/>
              <a:t> These may be spectacularly successful in their own locale but too small to appear on your corporate radar.</a:t>
            </a:r>
          </a:p>
          <a:p>
            <a:pPr marL="0" indent="0" eaLnBrk="1" hangingPunct="1">
              <a:lnSpc>
                <a:spcPct val="80000"/>
              </a:lnSpc>
              <a:buFontTx/>
              <a:buNone/>
            </a:pPr>
            <a:r>
              <a:rPr lang="en-US" altLang="en-US" sz="1600" b="1"/>
              <a:t> 5. New entrants using different business models -</a:t>
            </a:r>
            <a:r>
              <a:rPr lang="en-US" altLang="en-US" sz="1600"/>
              <a:t> This is where even world-class operations can get blind-sided. Think not just Amazon as an alternative to your local bookstore, but Apple’s iTunes Music Store as an alternative to your local record store. Also of note would be Direct Line Insurance’s reengineering of the domestic insurance market by initially dealing solely by phone</a:t>
            </a:r>
          </a:p>
        </p:txBody>
      </p:sp>
      <p:sp>
        <p:nvSpPr>
          <p:cNvPr id="26628" name="Slide Number Placeholder 5">
            <a:extLst>
              <a:ext uri="{FF2B5EF4-FFF2-40B4-BE49-F238E27FC236}">
                <a16:creationId xmlns:a16="http://schemas.microsoft.com/office/drawing/2014/main" id="{51769905-9978-EC6A-F8EC-D3727027C29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B9D4440-DE97-49E1-BBB5-B98BAED15072}" type="slidenum">
              <a:rPr lang="en-US" altLang="en-US" sz="1200" smtClean="0">
                <a:solidFill>
                  <a:srgbClr val="000000"/>
                </a:solidFill>
                <a:latin typeface="Arial" panose="020B0604020202020204" pitchFamily="34" charset="0"/>
              </a:rPr>
              <a:pPr>
                <a:spcBef>
                  <a:spcPct val="0"/>
                </a:spcBef>
                <a:buFontTx/>
                <a:buNone/>
              </a:pPr>
              <a:t>11</a:t>
            </a:fld>
            <a:endParaRPr lang="en-US" altLang="en-US" sz="1200">
              <a:solidFill>
                <a:srgbClr val="000000"/>
              </a:solidFill>
              <a:latin typeface="Arial" panose="020B0604020202020204" pitchFamily="34" charset="0"/>
            </a:endParaRPr>
          </a:p>
        </p:txBody>
      </p:sp>
    </p:spTree>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141</TotalTime>
  <Words>1160</Words>
  <Application>Microsoft Office PowerPoint</Application>
  <PresentationFormat>On-screen Show (4:3)</PresentationFormat>
  <Paragraphs>100</Paragraphs>
  <Slides>11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Corbel</vt:lpstr>
      <vt:lpstr>Arial</vt:lpstr>
      <vt:lpstr>Myriad Pro</vt:lpstr>
      <vt:lpstr>Calibri</vt:lpstr>
      <vt:lpstr>Univers-Bold</vt:lpstr>
      <vt:lpstr>Univers</vt:lpstr>
      <vt:lpstr>Monotype Sorts</vt:lpstr>
      <vt:lpstr>SftWP July 15</vt:lpstr>
      <vt:lpstr>Models of Strategic Innovation</vt:lpstr>
      <vt:lpstr>A Simple Stagegate Model</vt:lpstr>
      <vt:lpstr>Stagegate Model Cooper, R.G. (2011)</vt:lpstr>
      <vt:lpstr>Innovation Pipeline (Funnel) Stagegate Model</vt:lpstr>
      <vt:lpstr>Idea Screening </vt:lpstr>
      <vt:lpstr>Idea Screening</vt:lpstr>
      <vt:lpstr>Idea Screening: Offices of Innovation</vt:lpstr>
      <vt:lpstr>Idea Screening: Patents and Suggestion Schemes</vt:lpstr>
      <vt:lpstr>Key Features of Innovative Organisations</vt:lpstr>
      <vt:lpstr>Key Features of Innovative Organisations</vt:lpstr>
      <vt:lpstr>Creative Swiping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dc:creator>
  <cp:lastModifiedBy>Paul Tinkler</cp:lastModifiedBy>
  <cp:revision>11</cp:revision>
  <dcterms:created xsi:type="dcterms:W3CDTF">2012-01-10T14:30:24Z</dcterms:created>
  <dcterms:modified xsi:type="dcterms:W3CDTF">2025-07-02T13:59:57Z</dcterms:modified>
</cp:coreProperties>
</file>