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83" r:id="rId1"/>
  </p:sldMasterIdLst>
  <p:notesMasterIdLst>
    <p:notesMasterId r:id="rId13"/>
  </p:notesMasterIdLst>
  <p:handoutMasterIdLst>
    <p:handoutMasterId r:id="rId14"/>
  </p:handoutMasterIdLst>
  <p:sldIdLst>
    <p:sldId id="418" r:id="rId2"/>
    <p:sldId id="419" r:id="rId3"/>
    <p:sldId id="420" r:id="rId4"/>
    <p:sldId id="388" r:id="rId5"/>
    <p:sldId id="397" r:id="rId6"/>
    <p:sldId id="392" r:id="rId7"/>
    <p:sldId id="422" r:id="rId8"/>
    <p:sldId id="423" r:id="rId9"/>
    <p:sldId id="421" r:id="rId10"/>
    <p:sldId id="393" r:id="rId11"/>
    <p:sldId id="391" r:id="rId12"/>
  </p:sldIdLst>
  <p:sldSz cx="9144000" cy="6858000" type="screen4x3"/>
  <p:notesSz cx="6858000" cy="9144000"/>
  <p:defaultTextStyle>
    <a:defPPr>
      <a:defRPr lang="en-GB"/>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805B5"/>
    <a:srgbClr val="00FF00"/>
    <a:srgbClr val="0099FF"/>
    <a:srgbClr val="FFFFCC"/>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67" autoAdjust="0"/>
    <p:restoredTop sz="73563" autoAdjust="0"/>
  </p:normalViewPr>
  <p:slideViewPr>
    <p:cSldViewPr>
      <p:cViewPr varScale="1">
        <p:scale>
          <a:sx n="62" d="100"/>
          <a:sy n="62" d="100"/>
        </p:scale>
        <p:origin x="612"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p:cViewPr varScale="1">
        <p:scale>
          <a:sx n="87" d="100"/>
          <a:sy n="87" d="100"/>
        </p:scale>
        <p:origin x="-1182" y="-6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8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endParaRPr lang="en-GB"/>
          </a:p>
        </p:txBody>
      </p:sp>
      <p:sp>
        <p:nvSpPr>
          <p:cNvPr id="80899"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endParaRPr lang="en-GB"/>
          </a:p>
        </p:txBody>
      </p:sp>
      <p:sp>
        <p:nvSpPr>
          <p:cNvPr id="80900"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endParaRPr lang="en-GB"/>
          </a:p>
        </p:txBody>
      </p:sp>
      <p:sp>
        <p:nvSpPr>
          <p:cNvPr id="80901"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fld id="{11A6656A-BEFD-4229-BE6E-9E42FCC047C4}" type="slidenum">
              <a:rPr lang="en-GB"/>
              <a:pPr/>
              <a:t>‹#›</a:t>
            </a:fld>
            <a:endParaRPr lang="en-GB"/>
          </a:p>
        </p:txBody>
      </p:sp>
    </p:spTree>
    <p:extLst>
      <p:ext uri="{BB962C8B-B14F-4D97-AF65-F5344CB8AC3E}">
        <p14:creationId xmlns:p14="http://schemas.microsoft.com/office/powerpoint/2010/main" val="34579536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endParaRPr lang="en-GB"/>
          </a:p>
        </p:txBody>
      </p:sp>
      <p:sp>
        <p:nvSpPr>
          <p:cNvPr id="5123"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endParaRPr lang="en-GB"/>
          </a:p>
        </p:txBody>
      </p:sp>
      <p:sp>
        <p:nvSpPr>
          <p:cNvPr id="512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5125"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5126"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endParaRPr lang="en-GB"/>
          </a:p>
        </p:txBody>
      </p:sp>
      <p:sp>
        <p:nvSpPr>
          <p:cNvPr id="5127"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fld id="{7308EA24-1E34-40A5-B68B-AC58A8ED109E}" type="slidenum">
              <a:rPr lang="en-GB"/>
              <a:pPr/>
              <a:t>‹#›</a:t>
            </a:fld>
            <a:endParaRPr lang="en-GB"/>
          </a:p>
        </p:txBody>
      </p:sp>
    </p:spTree>
    <p:extLst>
      <p:ext uri="{BB962C8B-B14F-4D97-AF65-F5344CB8AC3E}">
        <p14:creationId xmlns:p14="http://schemas.microsoft.com/office/powerpoint/2010/main" val="381088942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10" descr="Celestia-R1---OverlayTitle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397750" cy="6858000"/>
          </a:xfrm>
          <a:prstGeom prst="rect">
            <a:avLst/>
          </a:prstGeom>
        </p:spPr>
      </p:pic>
      <p:sp>
        <p:nvSpPr>
          <p:cNvPr id="2" name="Title 1"/>
          <p:cNvSpPr>
            <a:spLocks noGrp="1"/>
          </p:cNvSpPr>
          <p:nvPr>
            <p:ph type="ctrTitle"/>
          </p:nvPr>
        </p:nvSpPr>
        <p:spPr>
          <a:xfrm>
            <a:off x="2743973" y="1964267"/>
            <a:ext cx="5714228" cy="2421464"/>
          </a:xfrm>
        </p:spPr>
        <p:txBody>
          <a:bodyPr anchor="b">
            <a:normAutofit/>
          </a:bodyPr>
          <a:lstStyle>
            <a:lvl1pPr algn="r">
              <a:defRPr sz="4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743973" y="4385733"/>
            <a:ext cx="5714228"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52311" y="5870576"/>
            <a:ext cx="1212173" cy="377825"/>
          </a:xfrm>
        </p:spPr>
        <p:txBody>
          <a:bodyPr/>
          <a:lstStyle/>
          <a:p>
            <a:endParaRPr lang="en-GB"/>
          </a:p>
        </p:txBody>
      </p:sp>
      <p:sp>
        <p:nvSpPr>
          <p:cNvPr id="5" name="Footer Placeholder 4"/>
          <p:cNvSpPr>
            <a:spLocks noGrp="1"/>
          </p:cNvSpPr>
          <p:nvPr>
            <p:ph type="ftr" sz="quarter" idx="11"/>
          </p:nvPr>
        </p:nvSpPr>
        <p:spPr>
          <a:xfrm>
            <a:off x="2743973" y="5870576"/>
            <a:ext cx="3932137" cy="377825"/>
          </a:xfrm>
        </p:spPr>
        <p:txBody>
          <a:bodyPr/>
          <a:lstStyle/>
          <a:p>
            <a:endParaRPr lang="en-GB"/>
          </a:p>
        </p:txBody>
      </p:sp>
      <p:sp>
        <p:nvSpPr>
          <p:cNvPr id="6" name="Slide Number Placeholder 5"/>
          <p:cNvSpPr>
            <a:spLocks noGrp="1"/>
          </p:cNvSpPr>
          <p:nvPr>
            <p:ph type="sldNum" sz="quarter" idx="12"/>
          </p:nvPr>
        </p:nvSpPr>
        <p:spPr>
          <a:xfrm>
            <a:off x="8040685" y="5870576"/>
            <a:ext cx="417516" cy="377825"/>
          </a:xfrm>
        </p:spPr>
        <p:txBody>
          <a:bodyPr/>
          <a:lstStyle/>
          <a:p>
            <a:fld id="{CBCBB546-BD0A-4D70-9474-4700DE53A3D4}" type="slidenum">
              <a:rPr lang="en-GB" smtClean="0"/>
              <a:pPr/>
              <a:t>‹#›</a:t>
            </a:fld>
            <a:endParaRPr lang="en-GB"/>
          </a:p>
        </p:txBody>
      </p:sp>
    </p:spTree>
    <p:extLst>
      <p:ext uri="{BB962C8B-B14F-4D97-AF65-F5344CB8AC3E}">
        <p14:creationId xmlns:p14="http://schemas.microsoft.com/office/powerpoint/2010/main" val="968415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DC915B-145C-40F6-99CB-D58974DAC40C}" type="slidenum">
              <a:rPr lang="en-GB" smtClean="0"/>
              <a:pPr/>
              <a:t>‹#›</a:t>
            </a:fld>
            <a:endParaRPr lang="en-GB"/>
          </a:p>
        </p:txBody>
      </p:sp>
    </p:spTree>
    <p:extLst>
      <p:ext uri="{BB962C8B-B14F-4D97-AF65-F5344CB8AC3E}">
        <p14:creationId xmlns:p14="http://schemas.microsoft.com/office/powerpoint/2010/main" val="2696680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2" y="3308581"/>
            <a:ext cx="7772400" cy="14688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457201" y="4777381"/>
            <a:ext cx="7772400" cy="860400"/>
          </a:xfrm>
        </p:spPr>
        <p:txBody>
          <a:bodyPr anchor="t">
            <a:normAutofit/>
          </a:bodyPr>
          <a:lstStyle>
            <a:lvl1pPr marL="0" indent="0" algn="l">
              <a:buNone/>
              <a:defRPr sz="18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B550D7-B2C5-408C-977C-D5F6DD4FBD41}" type="slidenum">
              <a:rPr lang="en-GB" smtClean="0"/>
              <a:pPr/>
              <a:t>‹#›</a:t>
            </a:fld>
            <a:endParaRPr lang="en-GB"/>
          </a:p>
        </p:txBody>
      </p:sp>
    </p:spTree>
    <p:extLst>
      <p:ext uri="{BB962C8B-B14F-4D97-AF65-F5344CB8AC3E}">
        <p14:creationId xmlns:p14="http://schemas.microsoft.com/office/powerpoint/2010/main" val="350381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57201" y="2142068"/>
            <a:ext cx="3813048" cy="364913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6553" y="2142068"/>
            <a:ext cx="3813048" cy="364913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8E579F-B90A-4A0C-8BBB-FF18B67DB2C6}" type="slidenum">
              <a:rPr lang="en-GB" smtClean="0"/>
              <a:pPr/>
              <a:t>‹#›</a:t>
            </a:fld>
            <a:endParaRPr lang="en-GB"/>
          </a:p>
        </p:txBody>
      </p:sp>
    </p:spTree>
    <p:extLst>
      <p:ext uri="{BB962C8B-B14F-4D97-AF65-F5344CB8AC3E}">
        <p14:creationId xmlns:p14="http://schemas.microsoft.com/office/powerpoint/2010/main" val="3383652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743480" y="2218267"/>
            <a:ext cx="354060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870201"/>
            <a:ext cx="3813048"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11120" y="2218267"/>
            <a:ext cx="3518480"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6552" y="2870201"/>
            <a:ext cx="3813048"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D25EC1-2614-4FC1-A0D6-8A636B4508FF}" type="slidenum">
              <a:rPr lang="en-GB" smtClean="0"/>
              <a:pPr/>
              <a:t>‹#›</a:t>
            </a:fld>
            <a:endParaRPr lang="en-GB"/>
          </a:p>
        </p:txBody>
      </p:sp>
    </p:spTree>
    <p:extLst>
      <p:ext uri="{BB962C8B-B14F-4D97-AF65-F5344CB8AC3E}">
        <p14:creationId xmlns:p14="http://schemas.microsoft.com/office/powerpoint/2010/main" val="2017995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609601"/>
            <a:ext cx="7772400" cy="1456267"/>
          </a:xfrm>
        </p:spPr>
        <p:txBody>
          <a:bodyPr>
            <a:normAutofit/>
          </a:bodyPr>
          <a:lstStyle>
            <a:lvl1pPr>
              <a:defRPr sz="3200"/>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E87D8C-81EB-4E90-A447-289C6BAB2461}" type="slidenum">
              <a:rPr lang="en-GB" smtClean="0"/>
              <a:pPr/>
              <a:t>‹#›</a:t>
            </a:fld>
            <a:endParaRPr lang="en-GB"/>
          </a:p>
        </p:txBody>
      </p:sp>
    </p:spTree>
    <p:extLst>
      <p:ext uri="{BB962C8B-B14F-4D97-AF65-F5344CB8AC3E}">
        <p14:creationId xmlns:p14="http://schemas.microsoft.com/office/powerpoint/2010/main" val="1426600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294A7F-D5F8-491C-A945-7307036BD21D}" type="slidenum">
              <a:rPr lang="en-GB" smtClean="0"/>
              <a:pPr/>
              <a:t>‹#›</a:t>
            </a:fld>
            <a:endParaRPr lang="en-GB"/>
          </a:p>
        </p:txBody>
      </p:sp>
    </p:spTree>
    <p:extLst>
      <p:ext uri="{BB962C8B-B14F-4D97-AF65-F5344CB8AC3E}">
        <p14:creationId xmlns:p14="http://schemas.microsoft.com/office/powerpoint/2010/main" val="2214103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2" name="Picture 11"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1718" y="1557868"/>
            <a:ext cx="2862910" cy="1439332"/>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606144" y="609601"/>
            <a:ext cx="4627975" cy="5181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61718" y="2997200"/>
            <a:ext cx="2862910" cy="184573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560055-D6EF-4C11-981B-D0D23D985EDA}" type="slidenum">
              <a:rPr lang="en-GB" smtClean="0"/>
              <a:pPr/>
              <a:t>‹#›</a:t>
            </a:fld>
            <a:endParaRPr lang="en-GB"/>
          </a:p>
        </p:txBody>
      </p:sp>
    </p:spTree>
    <p:extLst>
      <p:ext uri="{BB962C8B-B14F-4D97-AF65-F5344CB8AC3E}">
        <p14:creationId xmlns:p14="http://schemas.microsoft.com/office/powerpoint/2010/main" val="2669285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1" name="Picture 10"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2128" y="1735672"/>
            <a:ext cx="4097204" cy="1371600"/>
          </a:xfrm>
        </p:spPr>
        <p:txBody>
          <a:bodyPr anchor="b">
            <a:normAutofit/>
          </a:bodyPr>
          <a:lstStyle>
            <a:lvl1pPr algn="l">
              <a:defRPr sz="24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5029200" y="914400"/>
            <a:ext cx="3200400"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dirty="0"/>
            </a:lvl1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a:xfrm>
            <a:off x="462128" y="3107272"/>
            <a:ext cx="4097204"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A3A8E-8D86-434E-833E-E4E5EEB1C2B5}" type="slidenum">
              <a:rPr lang="en-GB" smtClean="0"/>
              <a:pPr/>
              <a:t>‹#›</a:t>
            </a:fld>
            <a:endParaRPr lang="en-GB"/>
          </a:p>
        </p:txBody>
      </p:sp>
    </p:spTree>
    <p:extLst>
      <p:ext uri="{BB962C8B-B14F-4D97-AF65-F5344CB8AC3E}">
        <p14:creationId xmlns:p14="http://schemas.microsoft.com/office/powerpoint/2010/main" val="216151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4732865"/>
            <a:ext cx="7772400" cy="566738"/>
          </a:xfrm>
        </p:spPr>
        <p:txBody>
          <a:bodyPr anchor="b">
            <a:normAutofit/>
          </a:bodyPr>
          <a:lstStyle>
            <a:lvl1pPr algn="l">
              <a:defRPr sz="2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4401" y="932112"/>
            <a:ext cx="6858000"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a:lvl1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a:xfrm>
            <a:off x="457201" y="5299603"/>
            <a:ext cx="77724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39889854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3" y="609602"/>
            <a:ext cx="7772399" cy="3124199"/>
          </a:xfrm>
        </p:spPr>
        <p:txBody>
          <a:bodyPr anchor="ctr">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457202" y="4343400"/>
            <a:ext cx="7772399"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821911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7" name="Picture 1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4" name="TextBox 13"/>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988671" y="3352800"/>
            <a:ext cx="6876133" cy="381000"/>
          </a:xfrm>
        </p:spPr>
        <p:txBody>
          <a:bodyPr anchor="ctr">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462266" y="4343400"/>
            <a:ext cx="77724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1816661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3291648"/>
            <a:ext cx="7772401" cy="1468800"/>
          </a:xfrm>
        </p:spPr>
        <p:txBody>
          <a:bodyPr anchor="b">
            <a:normAutofit/>
          </a:bodyPr>
          <a:lstStyle>
            <a:lvl1pPr algn="l">
              <a:defRPr sz="2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457200" y="4760448"/>
            <a:ext cx="7772402"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5971074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1" name="TextBox 10"/>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6" name="TextBox 15"/>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457200" y="3886200"/>
            <a:ext cx="7772401" cy="8890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457200" y="4775200"/>
            <a:ext cx="7772401" cy="10160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12189943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4440" y="609602"/>
            <a:ext cx="7772401" cy="2743199"/>
          </a:xfrm>
        </p:spPr>
        <p:txBody>
          <a:bodyPr vert="horz" lIns="91440" tIns="45720" rIns="91440" bIns="45720" rtlCol="0" anchor="ctr">
            <a:normAutofit/>
          </a:bodyPr>
          <a:lstStyle>
            <a:lvl1pPr>
              <a:defRPr lang="en-US" sz="2800"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464440" y="3505200"/>
            <a:ext cx="7772401" cy="8382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464439" y="4343400"/>
            <a:ext cx="7772401" cy="14478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2094006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8" name="Title 1"/>
          <p:cNvSpPr>
            <a:spLocks noGrp="1"/>
          </p:cNvSpPr>
          <p:nvPr>
            <p:ph type="title"/>
          </p:nvPr>
        </p:nvSpPr>
        <p:spPr>
          <a:xfrm>
            <a:off x="457200" y="609601"/>
            <a:ext cx="7772400" cy="1456267"/>
          </a:xfrm>
        </p:spPr>
        <p:txBody>
          <a:bodyPr>
            <a:normAutofit/>
          </a:bodyPr>
          <a:lstStyle>
            <a:lvl1pPr>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DE36F6-166E-4292-A6E6-5BC10CC9CAAB}" type="slidenum">
              <a:rPr lang="en-GB" smtClean="0"/>
              <a:pPr/>
              <a:t>‹#›</a:t>
            </a:fld>
            <a:endParaRPr lang="en-GB"/>
          </a:p>
        </p:txBody>
      </p:sp>
    </p:spTree>
    <p:extLst>
      <p:ext uri="{BB962C8B-B14F-4D97-AF65-F5344CB8AC3E}">
        <p14:creationId xmlns:p14="http://schemas.microsoft.com/office/powerpoint/2010/main" val="17509594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Vertical Title 1"/>
          <p:cNvSpPr>
            <a:spLocks noGrp="1"/>
          </p:cNvSpPr>
          <p:nvPr>
            <p:ph type="title" orient="vert"/>
          </p:nvPr>
        </p:nvSpPr>
        <p:spPr>
          <a:xfrm>
            <a:off x="6552978" y="609600"/>
            <a:ext cx="1676621" cy="5181601"/>
          </a:xfrm>
        </p:spPr>
        <p:txBody>
          <a:bodyPr vert="eaVert">
            <a:normAutofit/>
          </a:bodyPr>
          <a:lstStyle>
            <a:lvl1pPr>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5990184"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80048-489C-4C1A-AFE5-CC7607E295FE}" type="slidenum">
              <a:rPr lang="en-GB" smtClean="0"/>
              <a:pPr/>
              <a:t>‹#›</a:t>
            </a:fld>
            <a:endParaRPr lang="en-GB"/>
          </a:p>
        </p:txBody>
      </p:sp>
    </p:spTree>
    <p:extLst>
      <p:ext uri="{BB962C8B-B14F-4D97-AF65-F5344CB8AC3E}">
        <p14:creationId xmlns:p14="http://schemas.microsoft.com/office/powerpoint/2010/main" val="1401011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1"/>
            <a:ext cx="7772400" cy="14562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2142068"/>
            <a:ext cx="7772400" cy="3649133"/>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523712" y="5870576"/>
            <a:ext cx="1212173"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endParaRPr lang="en-GB"/>
          </a:p>
        </p:txBody>
      </p:sp>
      <p:sp>
        <p:nvSpPr>
          <p:cNvPr id="5" name="Footer Placeholder 4"/>
          <p:cNvSpPr>
            <a:spLocks noGrp="1"/>
          </p:cNvSpPr>
          <p:nvPr>
            <p:ph type="ftr" sz="quarter" idx="3"/>
          </p:nvPr>
        </p:nvSpPr>
        <p:spPr>
          <a:xfrm>
            <a:off x="457200" y="5870576"/>
            <a:ext cx="5990311"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7812085" y="5870576"/>
            <a:ext cx="417516"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A5EF6CE-187C-484A-8BFB-5B52E9028DC1}" type="slidenum">
              <a:rPr lang="en-GB" smtClean="0"/>
              <a:pPr/>
              <a:t>‹#›</a:t>
            </a:fld>
            <a:endParaRPr lang="en-GB"/>
          </a:p>
        </p:txBody>
      </p:sp>
    </p:spTree>
    <p:extLst>
      <p:ext uri="{BB962C8B-B14F-4D97-AF65-F5344CB8AC3E}">
        <p14:creationId xmlns:p14="http://schemas.microsoft.com/office/powerpoint/2010/main" val="2398673095"/>
      </p:ext>
    </p:extLst>
  </p:cSld>
  <p:clrMap bg1="dk1" tx1="lt1" bg2="dk2" tx2="lt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 id="2147483695" r:id="rId12"/>
    <p:sldLayoutId id="2147483696" r:id="rId13"/>
    <p:sldLayoutId id="2147483697" r:id="rId14"/>
    <p:sldLayoutId id="2147483698" r:id="rId15"/>
    <p:sldLayoutId id="2147483699" r:id="rId16"/>
    <p:sldLayoutId id="2147483700"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planningguidance.planningportal.gov.uk/blog/guidance/" TargetMode="External"/><Relationship Id="rId2" Type="http://schemas.openxmlformats.org/officeDocument/2006/relationships/hyperlink" Target="http://planningguidance.planningportal.gov.uk/blog/policy/"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www.cpre.org.uk/what-we-do/housing-and-planning/green-belts" TargetMode="Externa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hyperlink" Target="http://www.cpre.org.uk/magazine/opinion/item/4491-housing-white-paper-a-chance-to-reset-planning-politics" TargetMode="External"/><Relationship Id="rId2" Type="http://schemas.openxmlformats.org/officeDocument/2006/relationships/hyperlink" Target="http://www.cpre.org.uk/media-centre/latest-news-releases/item/4434-housing-white-paper-tackling-housing-crisis-needs-realistic-housing-targets" TargetMode="Externa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www.timelines.tv/index.php?t=0&amp;e=17" TargetMode="Externa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9756" y="14266"/>
            <a:ext cx="8964488" cy="6846628"/>
          </a:xfrm>
          <a:prstGeom prst="rect">
            <a:avLst/>
          </a:prstGeom>
        </p:spPr>
      </p:pic>
      <p:sp>
        <p:nvSpPr>
          <p:cNvPr id="2" name="Title 1"/>
          <p:cNvSpPr>
            <a:spLocks noGrp="1"/>
          </p:cNvSpPr>
          <p:nvPr>
            <p:ph type="title"/>
          </p:nvPr>
        </p:nvSpPr>
        <p:spPr/>
        <p:txBody>
          <a:bodyPr/>
          <a:lstStyle/>
          <a:p>
            <a:r>
              <a:rPr lang="en-GB" dirty="0" smtClean="0"/>
              <a:t>Post War to the Oil Crisis</a:t>
            </a:r>
            <a:endParaRPr lang="en-GB" dirty="0"/>
          </a:p>
        </p:txBody>
      </p:sp>
      <p:sp>
        <p:nvSpPr>
          <p:cNvPr id="3" name="Content Placeholder 2"/>
          <p:cNvSpPr>
            <a:spLocks noGrp="1"/>
          </p:cNvSpPr>
          <p:nvPr>
            <p:ph idx="1"/>
          </p:nvPr>
        </p:nvSpPr>
        <p:spPr>
          <a:xfrm>
            <a:off x="1043608" y="-99392"/>
            <a:ext cx="7772400" cy="3649133"/>
          </a:xfrm>
        </p:spPr>
        <p:txBody>
          <a:bodyPr/>
          <a:lstStyle/>
          <a:p>
            <a:r>
              <a:rPr lang="en-GB" dirty="0" smtClean="0"/>
              <a:t>Councils, high rise and full employment</a:t>
            </a:r>
            <a:endParaRPr lang="en-GB" dirty="0"/>
          </a:p>
        </p:txBody>
      </p:sp>
    </p:spTree>
    <p:extLst>
      <p:ext uri="{BB962C8B-B14F-4D97-AF65-F5344CB8AC3E}">
        <p14:creationId xmlns:p14="http://schemas.microsoft.com/office/powerpoint/2010/main" val="35554512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6156176" y="4480496"/>
            <a:ext cx="2225824" cy="1477391"/>
          </a:xfrm>
          <a:prstGeom prst="rect">
            <a:avLst/>
          </a:prstGeom>
        </p:spPr>
      </p:pic>
      <p:pic>
        <p:nvPicPr>
          <p:cNvPr id="5" name="Picture 4"/>
          <p:cNvPicPr>
            <a:picLocks noChangeAspect="1"/>
          </p:cNvPicPr>
          <p:nvPr/>
        </p:nvPicPr>
        <p:blipFill>
          <a:blip r:embed="rId3"/>
          <a:stretch>
            <a:fillRect/>
          </a:stretch>
        </p:blipFill>
        <p:spPr>
          <a:xfrm>
            <a:off x="4860030" y="214313"/>
            <a:ext cx="3998219" cy="2998664"/>
          </a:xfrm>
          <a:prstGeom prst="rect">
            <a:avLst/>
          </a:prstGeom>
        </p:spPr>
      </p:pic>
      <p:pic>
        <p:nvPicPr>
          <p:cNvPr id="6" name="Picture 5"/>
          <p:cNvPicPr>
            <a:picLocks noChangeAspect="1"/>
          </p:cNvPicPr>
          <p:nvPr/>
        </p:nvPicPr>
        <p:blipFill>
          <a:blip r:embed="rId4"/>
          <a:stretch>
            <a:fillRect/>
          </a:stretch>
        </p:blipFill>
        <p:spPr>
          <a:xfrm>
            <a:off x="1476375" y="1328737"/>
            <a:ext cx="6191250" cy="4200525"/>
          </a:xfrm>
          <a:prstGeom prst="rect">
            <a:avLst/>
          </a:prstGeom>
        </p:spPr>
      </p:pic>
    </p:spTree>
    <p:extLst>
      <p:ext uri="{BB962C8B-B14F-4D97-AF65-F5344CB8AC3E}">
        <p14:creationId xmlns:p14="http://schemas.microsoft.com/office/powerpoint/2010/main" val="6529861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Prefab. 1947</a:t>
            </a:r>
            <a:endParaRPr lang="en-GB" dirty="0"/>
          </a:p>
        </p:txBody>
      </p:sp>
      <p:pic>
        <p:nvPicPr>
          <p:cNvPr id="4" name="Picture 3"/>
          <p:cNvPicPr>
            <a:picLocks noChangeAspect="1"/>
          </p:cNvPicPr>
          <p:nvPr/>
        </p:nvPicPr>
        <p:blipFill>
          <a:blip r:embed="rId2"/>
          <a:stretch>
            <a:fillRect/>
          </a:stretch>
        </p:blipFill>
        <p:spPr>
          <a:xfrm>
            <a:off x="4118298" y="908720"/>
            <a:ext cx="3514297" cy="2808312"/>
          </a:xfrm>
          <a:prstGeom prst="rect">
            <a:avLst/>
          </a:prstGeom>
        </p:spPr>
      </p:pic>
      <p:pic>
        <p:nvPicPr>
          <p:cNvPr id="5" name="Picture 4"/>
          <p:cNvPicPr>
            <a:picLocks noChangeAspect="1"/>
          </p:cNvPicPr>
          <p:nvPr/>
        </p:nvPicPr>
        <p:blipFill>
          <a:blip r:embed="rId3"/>
          <a:stretch>
            <a:fillRect/>
          </a:stretch>
        </p:blipFill>
        <p:spPr>
          <a:xfrm>
            <a:off x="2051720" y="3799371"/>
            <a:ext cx="5796900" cy="3058629"/>
          </a:xfrm>
          <a:prstGeom prst="rect">
            <a:avLst/>
          </a:prstGeom>
        </p:spPr>
      </p:pic>
    </p:spTree>
    <p:extLst>
      <p:ext uri="{BB962C8B-B14F-4D97-AF65-F5344CB8AC3E}">
        <p14:creationId xmlns:p14="http://schemas.microsoft.com/office/powerpoint/2010/main" val="331391459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Demographics</a:t>
            </a:r>
            <a:endParaRPr lang="en-GB" dirty="0"/>
          </a:p>
        </p:txBody>
      </p:sp>
      <p:pic>
        <p:nvPicPr>
          <p:cNvPr id="4" name="Content Placeholder 3"/>
          <p:cNvPicPr>
            <a:picLocks noGrp="1" noChangeAspect="1"/>
          </p:cNvPicPr>
          <p:nvPr>
            <p:ph idx="1"/>
          </p:nvPr>
        </p:nvPicPr>
        <p:blipFill>
          <a:blip r:embed="rId2"/>
          <a:stretch>
            <a:fillRect/>
          </a:stretch>
        </p:blipFill>
        <p:spPr>
          <a:xfrm>
            <a:off x="5940152" y="908720"/>
            <a:ext cx="2037407" cy="3649662"/>
          </a:xfrm>
          <a:prstGeom prst="rect">
            <a:avLst/>
          </a:prstGeom>
        </p:spPr>
      </p:pic>
    </p:spTree>
    <p:extLst>
      <p:ext uri="{BB962C8B-B14F-4D97-AF65-F5344CB8AC3E}">
        <p14:creationId xmlns:p14="http://schemas.microsoft.com/office/powerpoint/2010/main" val="59789160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post war: Town &amp; Country planning</a:t>
            </a:r>
            <a:endParaRPr lang="en-GB" dirty="0"/>
          </a:p>
        </p:txBody>
      </p:sp>
      <p:sp>
        <p:nvSpPr>
          <p:cNvPr id="3" name="Content Placeholder 2"/>
          <p:cNvSpPr>
            <a:spLocks noGrp="1"/>
          </p:cNvSpPr>
          <p:nvPr>
            <p:ph idx="1"/>
          </p:nvPr>
        </p:nvSpPr>
        <p:spPr/>
        <p:txBody>
          <a:bodyPr>
            <a:normAutofit fontScale="47500" lnSpcReduction="20000"/>
          </a:bodyPr>
          <a:lstStyle/>
          <a:p>
            <a:r>
              <a:rPr lang="en-GB" dirty="0"/>
              <a:t>The end of the Second World War brought consensus over the need for comprehensive planning to rebuild bombed out towns and cities and to help reorganise industry.</a:t>
            </a:r>
          </a:p>
          <a:p>
            <a:r>
              <a:rPr lang="en-GB" i="1" dirty="0"/>
              <a:t>The Town and Country Planning Act 1947</a:t>
            </a:r>
            <a:r>
              <a:rPr lang="en-GB" dirty="0"/>
              <a:t> introduced the basis of the system that we have today. It introduced two significant changes:</a:t>
            </a:r>
          </a:p>
          <a:p>
            <a:r>
              <a:rPr lang="en-GB" dirty="0"/>
              <a:t>Local authorities now had to complete a local plan, setting out detailed policies and specific proposals for the development and use of land in a district. Land use would be controlled and planning permission would be required for development.</a:t>
            </a:r>
          </a:p>
          <a:p>
            <a:r>
              <a:rPr lang="en-GB" dirty="0"/>
              <a:t>However some sectors, such as agriculture, were granted significant exemptions from planning controls, called permitted development rights, which still exist today.</a:t>
            </a:r>
          </a:p>
          <a:p>
            <a:r>
              <a:rPr lang="en-GB" dirty="0"/>
              <a:t>After the 1947 Act, the system continued to evolve.</a:t>
            </a:r>
          </a:p>
          <a:p>
            <a:r>
              <a:rPr lang="en-GB" dirty="0"/>
              <a:t>Important events include</a:t>
            </a:r>
          </a:p>
          <a:p>
            <a:r>
              <a:rPr lang="en-GB" b="1" dirty="0"/>
              <a:t>1955:</a:t>
            </a:r>
            <a:r>
              <a:rPr lang="en-GB" dirty="0"/>
              <a:t> The national </a:t>
            </a:r>
            <a:r>
              <a:rPr lang="en-GB" i="1" dirty="0"/>
              <a:t>Green Belt</a:t>
            </a:r>
            <a:r>
              <a:rPr lang="en-GB" dirty="0"/>
              <a:t> system is put in place to prevent urban sprawl (the first Green Belts were designated around London before the Second World War)</a:t>
            </a:r>
          </a:p>
          <a:p>
            <a:r>
              <a:rPr lang="en-GB" b="1" dirty="0"/>
              <a:t>1968:</a:t>
            </a:r>
            <a:r>
              <a:rPr lang="en-GB" dirty="0"/>
              <a:t> County structure plans are introduced to co-ordinate and guide local plans </a:t>
            </a:r>
          </a:p>
          <a:p>
            <a:r>
              <a:rPr lang="en-GB" b="1" dirty="0"/>
              <a:t>1988</a:t>
            </a:r>
            <a:r>
              <a:rPr lang="en-GB" dirty="0"/>
              <a:t>: Regional planning guidance is introduced to act as a strategic guide for county structure plans </a:t>
            </a:r>
          </a:p>
          <a:p>
            <a:r>
              <a:rPr lang="en-GB" b="1" dirty="0"/>
              <a:t>1990</a:t>
            </a:r>
            <a:r>
              <a:rPr lang="en-GB" dirty="0"/>
              <a:t>: The Town and Country Planning Act 1990. The act divides planning into forward planning and development control. Forward planning is about setting out the authority's strategy for the future - through a development plan - and development control is about controlling the development that happens </a:t>
            </a:r>
          </a:p>
          <a:p>
            <a:r>
              <a:rPr lang="en-GB" b="1" dirty="0"/>
              <a:t>1991</a:t>
            </a:r>
            <a:r>
              <a:rPr lang="en-GB" dirty="0"/>
              <a:t>: The Planning and Compensation Act 1991 amends the Town and Country Planning Act and introduces the plan-led system, affirming that planning applications should be decided in line with the development plan </a:t>
            </a:r>
          </a:p>
          <a:p>
            <a:endParaRPr lang="en-GB" dirty="0"/>
          </a:p>
        </p:txBody>
      </p:sp>
      <p:pic>
        <p:nvPicPr>
          <p:cNvPr id="4" name="Picture 3"/>
          <p:cNvPicPr>
            <a:picLocks noChangeAspect="1"/>
          </p:cNvPicPr>
          <p:nvPr/>
        </p:nvPicPr>
        <p:blipFill>
          <a:blip r:embed="rId2"/>
          <a:stretch>
            <a:fillRect/>
          </a:stretch>
        </p:blipFill>
        <p:spPr>
          <a:xfrm>
            <a:off x="5619750" y="170921"/>
            <a:ext cx="3524250" cy="2333625"/>
          </a:xfrm>
          <a:prstGeom prst="rect">
            <a:avLst/>
          </a:prstGeom>
        </p:spPr>
      </p:pic>
    </p:spTree>
    <p:extLst>
      <p:ext uri="{BB962C8B-B14F-4D97-AF65-F5344CB8AC3E}">
        <p14:creationId xmlns:p14="http://schemas.microsoft.com/office/powerpoint/2010/main" val="42799193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since the Millennium</a:t>
            </a:r>
            <a:endParaRPr lang="en-GB" dirty="0"/>
          </a:p>
        </p:txBody>
      </p:sp>
      <p:sp>
        <p:nvSpPr>
          <p:cNvPr id="3" name="Content Placeholder 2"/>
          <p:cNvSpPr>
            <a:spLocks noGrp="1"/>
          </p:cNvSpPr>
          <p:nvPr>
            <p:ph idx="1"/>
          </p:nvPr>
        </p:nvSpPr>
        <p:spPr>
          <a:xfrm>
            <a:off x="323528" y="3645024"/>
            <a:ext cx="7772400" cy="3649133"/>
          </a:xfrm>
        </p:spPr>
        <p:txBody>
          <a:bodyPr>
            <a:normAutofit fontScale="25000" lnSpcReduction="20000"/>
          </a:bodyPr>
          <a:lstStyle/>
          <a:p>
            <a:r>
              <a:rPr lang="en-GB" b="1" dirty="0"/>
              <a:t>2004:</a:t>
            </a:r>
          </a:p>
          <a:p>
            <a:r>
              <a:rPr lang="en-GB" dirty="0"/>
              <a:t>The</a:t>
            </a:r>
            <a:r>
              <a:rPr lang="en-GB" b="1" i="1" dirty="0"/>
              <a:t> Planning and Compulsory Purchase Act 2004</a:t>
            </a:r>
            <a:r>
              <a:rPr lang="en-GB" dirty="0"/>
              <a:t> scrapped county-level structure plans and for the first time introduced statutory regional planning in the form of </a:t>
            </a:r>
            <a:r>
              <a:rPr lang="en-GB" i="1" dirty="0"/>
              <a:t>Regional Spatial Strategies</a:t>
            </a:r>
            <a:r>
              <a:rPr lang="en-GB" b="1" dirty="0"/>
              <a:t>. </a:t>
            </a:r>
            <a:r>
              <a:rPr lang="en-GB" dirty="0"/>
              <a:t>This act also replaced old style Local Plans and Unitary Development Plans with </a:t>
            </a:r>
            <a:r>
              <a:rPr lang="en-GB" i="1" dirty="0"/>
              <a:t>Local Development Frameworks</a:t>
            </a:r>
            <a:r>
              <a:rPr lang="en-GB" dirty="0"/>
              <a:t>. Local Development Frameworks were, instead of being a single document like the old plans, supposed to be a folder of documents that outlined the vision for a local area.</a:t>
            </a:r>
          </a:p>
          <a:p>
            <a:r>
              <a:rPr lang="en-GB" dirty="0"/>
              <a:t>Local Development Frameworks had to conform to the policies in Regional Spatial Strategies.</a:t>
            </a:r>
          </a:p>
          <a:p>
            <a:r>
              <a:rPr lang="en-GB" dirty="0"/>
              <a:t>The Act also says that development plans must contribute to the achievement of sustainable development.</a:t>
            </a:r>
          </a:p>
          <a:p>
            <a:r>
              <a:rPr lang="en-GB" dirty="0"/>
              <a:t>The structure of local planning documents as set out by the 2004 Act is still in place, but since 2010 the current Government prefers to refer to Local Development Frameworks as Local Plans. The Government is also keen to limit the number of documents that makes up the Local Plan to those that are only absolutely necessary.</a:t>
            </a:r>
          </a:p>
          <a:p>
            <a:r>
              <a:rPr lang="en-GB" b="1" dirty="0"/>
              <a:t>2008:</a:t>
            </a:r>
          </a:p>
          <a:p>
            <a:r>
              <a:rPr lang="en-GB" i="1" dirty="0"/>
              <a:t>Prosperous Places: Taking forward the Review of Sub-National Economic Development and Regeneration</a:t>
            </a:r>
            <a:r>
              <a:rPr lang="en-GB" dirty="0"/>
              <a:t> introduced the new Regional Strategy, which would combine the objectives of the Regional Spatial Strategy and Regional Economic Strategy introduced by the 2004 Act.</a:t>
            </a:r>
          </a:p>
          <a:p>
            <a:r>
              <a:rPr lang="en-GB" b="1" dirty="0"/>
              <a:t>2008:</a:t>
            </a:r>
          </a:p>
          <a:p>
            <a:r>
              <a:rPr lang="en-GB" dirty="0"/>
              <a:t>The Planning Act gained Royal Assent on 26 November 2008, and made a number of changes to existing planning law.  The main changes were:</a:t>
            </a:r>
          </a:p>
          <a:p>
            <a:r>
              <a:rPr lang="en-GB" dirty="0"/>
              <a:t>Development plan documents produced by local planning authorities must include policies designed to contribute to the mitigation of, and adaptation to climate change.</a:t>
            </a:r>
          </a:p>
          <a:p>
            <a:r>
              <a:rPr lang="en-GB" dirty="0"/>
              <a:t>The sustainable development duty in the Planning &amp; Compulsory Purchase Act 2004 now includes a specific reference to the desirability of achieving good design.</a:t>
            </a:r>
          </a:p>
          <a:p>
            <a:r>
              <a:rPr lang="en-GB" dirty="0"/>
              <a:t>Regional planning bodies were given the power to delegate any of their functions to the Regional Development Agency for their area.</a:t>
            </a:r>
          </a:p>
          <a:p>
            <a:r>
              <a:rPr lang="en-GB" dirty="0"/>
              <a:t>Supplementary Planning Documents no longer have to be listed in a local planning authority's Local Development Scheme, or undergo Sustainability Appraisal.</a:t>
            </a:r>
          </a:p>
          <a:p>
            <a:r>
              <a:rPr lang="en-GB" dirty="0"/>
              <a:t>Statements of Community Involvement do not have to undergo independent examination.</a:t>
            </a:r>
          </a:p>
          <a:p>
            <a:r>
              <a:rPr lang="en-GB" dirty="0"/>
              <a:t>Local planning authorities can make small changes to planning permissions using a simpler process than the full planning application one.</a:t>
            </a:r>
          </a:p>
          <a:p>
            <a:r>
              <a:rPr lang="en-GB" dirty="0"/>
              <a:t>From April 2009 the Secretary of State or Planning Inspectorate decides whether a planning appeal should be heard at a local inquiry, a local hearing, or by written representations. There are still circumstances where an inquiry will have to be held, however.</a:t>
            </a:r>
          </a:p>
          <a:p>
            <a:r>
              <a:rPr lang="en-GB" b="1" dirty="0"/>
              <a:t>2011:</a:t>
            </a:r>
          </a:p>
          <a:p>
            <a:r>
              <a:rPr lang="en-GB" dirty="0"/>
              <a:t>In 2010 a new coalition Government was elected, with 'localism' as one of their key priorities. The</a:t>
            </a:r>
            <a:r>
              <a:rPr lang="en-GB" b="1" i="1" dirty="0"/>
              <a:t> Localism Act </a:t>
            </a:r>
            <a:r>
              <a:rPr lang="en-GB" dirty="0"/>
              <a:t>received Royal Assent in November 2011, covering a huge range of different topics. In particular the legislation included a number of wide-ranging changes to the planning system. The mains ones are:</a:t>
            </a:r>
          </a:p>
          <a:p>
            <a:r>
              <a:rPr lang="en-GB" dirty="0"/>
              <a:t>the abolition of regional planning, replacing it with a Duty to Cooperate which applies to all bodies involved in planning</a:t>
            </a:r>
          </a:p>
          <a:p>
            <a:r>
              <a:rPr lang="en-GB" dirty="0"/>
              <a:t>the introduction of statutory neighbourhood planning</a:t>
            </a:r>
          </a:p>
          <a:p>
            <a:r>
              <a:rPr lang="en-GB" dirty="0"/>
              <a:t>the abolition of the Infrastructure Planning Commission; decisions on major infrastructure projects will now be made by a Minister, after the application has been examined by the Planning Inspectorate</a:t>
            </a:r>
          </a:p>
          <a:p>
            <a:r>
              <a:rPr lang="en-GB" dirty="0"/>
              <a:t>the introduction of a requirement for developers to consult the public before submitting a planning application over a certain size threshold</a:t>
            </a:r>
          </a:p>
          <a:p>
            <a:r>
              <a:rPr lang="en-GB" dirty="0"/>
              <a:t>the introduction of some stronger enforcement powers for local planning authorities</a:t>
            </a:r>
          </a:p>
          <a:p>
            <a:r>
              <a:rPr lang="en-GB" b="1" dirty="0"/>
              <a:t>2012:</a:t>
            </a:r>
          </a:p>
          <a:p>
            <a:r>
              <a:rPr lang="en-GB" dirty="0"/>
              <a:t>The Government published the </a:t>
            </a:r>
            <a:r>
              <a:rPr lang="en-GB" b="1" i="1" dirty="0">
                <a:hlinkClick r:id="rId2"/>
              </a:rPr>
              <a:t>National Planning Policy Framework</a:t>
            </a:r>
            <a:r>
              <a:rPr lang="en-GB" dirty="0"/>
              <a:t>. This Framework replaces all existing national planning policy contained in Planning Policy Statements and Planning Policy Guidance notes with a single, streamlined document.</a:t>
            </a:r>
          </a:p>
          <a:p>
            <a:r>
              <a:rPr lang="en-GB" dirty="0"/>
              <a:t>With so many changes being made to the planning system it can be difficult to work out how decisions are being made right now. We hope that the information on this website should help you make sense of how the planning system is working; how policies are being written and how decisions are being made.</a:t>
            </a:r>
          </a:p>
          <a:p>
            <a:r>
              <a:rPr lang="en-GB" b="1" dirty="0"/>
              <a:t>2013:</a:t>
            </a:r>
          </a:p>
          <a:p>
            <a:r>
              <a:rPr lang="en-GB" dirty="0"/>
              <a:t>The Growth and Infrastructure Act 2013 was the government’s attempt to boost the economy by bringing various reforms to the planning system. The main changes are:</a:t>
            </a:r>
          </a:p>
          <a:p>
            <a:r>
              <a:rPr lang="en-GB" dirty="0"/>
              <a:t>An option for developers to submit planning applications for major development directly to the Planning Inspectorate where the local planning authority has a poor record of performance.</a:t>
            </a:r>
          </a:p>
          <a:p>
            <a:r>
              <a:rPr lang="en-GB" dirty="0"/>
              <a:t>An amendment to permitted development rights to enable homeowners to extend their dwellings by up to 8 metres provided that they notify the Council of the proposal which will in turn will notify immediate neighbours.</a:t>
            </a:r>
          </a:p>
          <a:p>
            <a:r>
              <a:rPr lang="en-GB" dirty="0"/>
              <a:t>Removal of the need for the Communities Secretary to approve local development orders (LDO) by which planning authorities relax planning requirements in specific areas. Councils no longer have to report annually on the effectiveness of the LDO.</a:t>
            </a:r>
          </a:p>
          <a:p>
            <a:r>
              <a:rPr lang="en-GB" dirty="0"/>
              <a:t>A new application and appeal procedure enabling developers to apply for modification or discharge of the affordable housing elements of section 106 agreements in order to make developments viable.</a:t>
            </a:r>
          </a:p>
          <a:p>
            <a:r>
              <a:rPr lang="en-GB" b="1" dirty="0"/>
              <a:t>2014:</a:t>
            </a:r>
          </a:p>
          <a:p>
            <a:r>
              <a:rPr lang="en-GB" dirty="0">
                <a:hlinkClick r:id="rId3"/>
              </a:rPr>
              <a:t>National Planning Practice Guidance</a:t>
            </a:r>
            <a:r>
              <a:rPr lang="en-GB" dirty="0"/>
              <a:t> was launched in March 2014 as a web-based resource. It follows a review of planning policy guidance undertaken by Lord Taylor of Goss Moor which began in October 2012.</a:t>
            </a:r>
            <a:br>
              <a:rPr lang="en-GB" dirty="0"/>
            </a:br>
            <a:r>
              <a:rPr lang="en-GB" dirty="0"/>
              <a:t>The NPPF can be said to be the strategic vision and the NPPG how you put that vision into practice. It contains all information on a wide range of topics. The NPPG is in part a consolidation of circulars and advice on planning that have now been cancelled. </a:t>
            </a:r>
            <a:br>
              <a:rPr lang="en-GB" dirty="0"/>
            </a:br>
            <a:r>
              <a:rPr lang="en-GB" dirty="0"/>
              <a:t>A raft of old guidance has been cancelled and practitioners should be careful to consult this list before relying upon any historic guidance document.</a:t>
            </a:r>
          </a:p>
          <a:p>
            <a:endParaRPr lang="en-GB" dirty="0"/>
          </a:p>
        </p:txBody>
      </p:sp>
    </p:spTree>
    <p:extLst>
      <p:ext uri="{BB962C8B-B14F-4D97-AF65-F5344CB8AC3E}">
        <p14:creationId xmlns:p14="http://schemas.microsoft.com/office/powerpoint/2010/main" val="426104417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Green belts</a:t>
            </a:r>
            <a:endParaRPr lang="en-GB" dirty="0"/>
          </a:p>
        </p:txBody>
      </p:sp>
      <p:sp>
        <p:nvSpPr>
          <p:cNvPr id="3" name="Content Placeholder 2"/>
          <p:cNvSpPr>
            <a:spLocks noGrp="1"/>
          </p:cNvSpPr>
          <p:nvPr>
            <p:ph idx="1"/>
          </p:nvPr>
        </p:nvSpPr>
        <p:spPr>
          <a:xfrm>
            <a:off x="323528" y="241301"/>
            <a:ext cx="7772400" cy="3649133"/>
          </a:xfrm>
        </p:spPr>
        <p:txBody>
          <a:bodyPr/>
          <a:lstStyle/>
          <a:p>
            <a:r>
              <a:rPr lang="en-GB" dirty="0" smtClean="0">
                <a:hlinkClick r:id="rId2"/>
              </a:rPr>
              <a:t>Green belts CPRE 3 mins</a:t>
            </a:r>
            <a:endParaRPr lang="en-GB" dirty="0"/>
          </a:p>
        </p:txBody>
      </p:sp>
      <p:pic>
        <p:nvPicPr>
          <p:cNvPr id="4" name="Picture 3"/>
          <p:cNvPicPr>
            <a:picLocks noChangeAspect="1"/>
          </p:cNvPicPr>
          <p:nvPr/>
        </p:nvPicPr>
        <p:blipFill>
          <a:blip r:embed="rId3"/>
          <a:stretch>
            <a:fillRect/>
          </a:stretch>
        </p:blipFill>
        <p:spPr>
          <a:xfrm>
            <a:off x="3087626" y="3011050"/>
            <a:ext cx="5905500" cy="3695700"/>
          </a:xfrm>
          <a:prstGeom prst="rect">
            <a:avLst/>
          </a:prstGeom>
        </p:spPr>
      </p:pic>
      <p:pic>
        <p:nvPicPr>
          <p:cNvPr id="5" name="Picture 4"/>
          <p:cNvPicPr>
            <a:picLocks noChangeAspect="1"/>
          </p:cNvPicPr>
          <p:nvPr/>
        </p:nvPicPr>
        <p:blipFill>
          <a:blip r:embed="rId4"/>
          <a:stretch>
            <a:fillRect/>
          </a:stretch>
        </p:blipFill>
        <p:spPr>
          <a:xfrm>
            <a:off x="3995936" y="0"/>
            <a:ext cx="3760837" cy="2642750"/>
          </a:xfrm>
          <a:prstGeom prst="rect">
            <a:avLst/>
          </a:prstGeom>
        </p:spPr>
      </p:pic>
      <p:pic>
        <p:nvPicPr>
          <p:cNvPr id="6" name="Picture 5"/>
          <p:cNvPicPr>
            <a:picLocks noChangeAspect="1"/>
          </p:cNvPicPr>
          <p:nvPr/>
        </p:nvPicPr>
        <p:blipFill>
          <a:blip r:embed="rId5"/>
          <a:stretch>
            <a:fillRect/>
          </a:stretch>
        </p:blipFill>
        <p:spPr>
          <a:xfrm>
            <a:off x="269942" y="3930676"/>
            <a:ext cx="2699792" cy="1681760"/>
          </a:xfrm>
          <a:prstGeom prst="rect">
            <a:avLst/>
          </a:prstGeom>
        </p:spPr>
      </p:pic>
    </p:spTree>
    <p:extLst>
      <p:ext uri="{BB962C8B-B14F-4D97-AF65-F5344CB8AC3E}">
        <p14:creationId xmlns:p14="http://schemas.microsoft.com/office/powerpoint/2010/main" val="334086255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CPRE and Housing policy</a:t>
            </a:r>
            <a:endParaRPr lang="en-GB" dirty="0"/>
          </a:p>
        </p:txBody>
      </p:sp>
      <p:sp>
        <p:nvSpPr>
          <p:cNvPr id="3" name="Content Placeholder 2"/>
          <p:cNvSpPr>
            <a:spLocks noGrp="1"/>
          </p:cNvSpPr>
          <p:nvPr>
            <p:ph idx="1"/>
          </p:nvPr>
        </p:nvSpPr>
        <p:spPr>
          <a:xfrm>
            <a:off x="457200" y="2142068"/>
            <a:ext cx="2746648" cy="3649133"/>
          </a:xfrm>
        </p:spPr>
        <p:txBody>
          <a:bodyPr/>
          <a:lstStyle/>
          <a:p>
            <a:r>
              <a:rPr lang="en-GB" dirty="0" smtClean="0">
                <a:hlinkClick r:id="rId2"/>
              </a:rPr>
              <a:t>2016 Housing White Paper: Read and discuss</a:t>
            </a:r>
            <a:endParaRPr lang="en-GB" dirty="0" smtClean="0"/>
          </a:p>
          <a:p>
            <a:r>
              <a:rPr lang="en-GB" dirty="0" smtClean="0">
                <a:hlinkClick r:id="rId3"/>
              </a:rPr>
              <a:t>Read. Do you agree with this view? </a:t>
            </a:r>
            <a:endParaRPr lang="en-GB" dirty="0"/>
          </a:p>
        </p:txBody>
      </p:sp>
      <p:pic>
        <p:nvPicPr>
          <p:cNvPr id="4" name="Picture 3">
            <a:hlinkClick r:id="rId3"/>
          </p:cNvPr>
          <p:cNvPicPr>
            <a:picLocks noChangeAspect="1"/>
          </p:cNvPicPr>
          <p:nvPr/>
        </p:nvPicPr>
        <p:blipFill>
          <a:blip r:embed="rId4"/>
          <a:stretch>
            <a:fillRect/>
          </a:stretch>
        </p:blipFill>
        <p:spPr>
          <a:xfrm>
            <a:off x="4067944" y="3429296"/>
            <a:ext cx="4827212" cy="3212778"/>
          </a:xfrm>
          <a:prstGeom prst="rect">
            <a:avLst/>
          </a:prstGeom>
        </p:spPr>
      </p:pic>
      <p:pic>
        <p:nvPicPr>
          <p:cNvPr id="5" name="Picture 4"/>
          <p:cNvPicPr>
            <a:picLocks noChangeAspect="1"/>
          </p:cNvPicPr>
          <p:nvPr/>
        </p:nvPicPr>
        <p:blipFill>
          <a:blip r:embed="rId5"/>
          <a:stretch>
            <a:fillRect/>
          </a:stretch>
        </p:blipFill>
        <p:spPr>
          <a:xfrm>
            <a:off x="5004048" y="1700808"/>
            <a:ext cx="3409950" cy="1343025"/>
          </a:xfrm>
          <a:prstGeom prst="rect">
            <a:avLst/>
          </a:prstGeom>
        </p:spPr>
      </p:pic>
    </p:spTree>
    <p:extLst>
      <p:ext uri="{BB962C8B-B14F-4D97-AF65-F5344CB8AC3E}">
        <p14:creationId xmlns:p14="http://schemas.microsoft.com/office/powerpoint/2010/main" val="9571328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90870"/>
            <a:ext cx="7772400" cy="1456267"/>
          </a:xfrm>
        </p:spPr>
        <p:txBody>
          <a:bodyPr/>
          <a:lstStyle/>
          <a:p>
            <a:r>
              <a:rPr lang="en-GB" dirty="0" smtClean="0"/>
              <a:t>Deindustrialisation and Society</a:t>
            </a:r>
            <a:endParaRPr lang="en-GB" dirty="0"/>
          </a:p>
        </p:txBody>
      </p:sp>
      <p:sp>
        <p:nvSpPr>
          <p:cNvPr id="3" name="Content Placeholder 2"/>
          <p:cNvSpPr>
            <a:spLocks noGrp="1"/>
          </p:cNvSpPr>
          <p:nvPr>
            <p:ph idx="1"/>
          </p:nvPr>
        </p:nvSpPr>
        <p:spPr/>
        <p:txBody>
          <a:bodyPr/>
          <a:lstStyle/>
          <a:p>
            <a:r>
              <a:rPr lang="en-GB" dirty="0" smtClean="0">
                <a:hlinkClick r:id="rId2"/>
              </a:rPr>
              <a:t>The death of industry 1985  (7 mins)</a:t>
            </a:r>
            <a:endParaRPr lang="en-GB" dirty="0"/>
          </a:p>
        </p:txBody>
      </p:sp>
      <p:pic>
        <p:nvPicPr>
          <p:cNvPr id="4" name="Picture 3"/>
          <p:cNvPicPr>
            <a:picLocks noChangeAspect="1"/>
          </p:cNvPicPr>
          <p:nvPr/>
        </p:nvPicPr>
        <p:blipFill>
          <a:blip r:embed="rId3"/>
          <a:stretch>
            <a:fillRect/>
          </a:stretch>
        </p:blipFill>
        <p:spPr>
          <a:xfrm>
            <a:off x="144016" y="751418"/>
            <a:ext cx="4191000" cy="2781300"/>
          </a:xfrm>
          <a:prstGeom prst="rect">
            <a:avLst/>
          </a:prstGeom>
        </p:spPr>
      </p:pic>
      <p:pic>
        <p:nvPicPr>
          <p:cNvPr id="5" name="Picture 4"/>
          <p:cNvPicPr>
            <a:picLocks noChangeAspect="1"/>
          </p:cNvPicPr>
          <p:nvPr/>
        </p:nvPicPr>
        <p:blipFill>
          <a:blip r:embed="rId4"/>
          <a:stretch>
            <a:fillRect/>
          </a:stretch>
        </p:blipFill>
        <p:spPr>
          <a:xfrm>
            <a:off x="2467347" y="1181703"/>
            <a:ext cx="4572000" cy="2571750"/>
          </a:xfrm>
          <a:prstGeom prst="rect">
            <a:avLst/>
          </a:prstGeom>
        </p:spPr>
      </p:pic>
      <p:pic>
        <p:nvPicPr>
          <p:cNvPr id="7" name="Picture 6"/>
          <p:cNvPicPr>
            <a:picLocks noChangeAspect="1"/>
          </p:cNvPicPr>
          <p:nvPr/>
        </p:nvPicPr>
        <p:blipFill>
          <a:blip r:embed="rId5"/>
          <a:stretch>
            <a:fillRect/>
          </a:stretch>
        </p:blipFill>
        <p:spPr>
          <a:xfrm>
            <a:off x="5433813" y="501560"/>
            <a:ext cx="3710187" cy="2782640"/>
          </a:xfrm>
          <a:prstGeom prst="rect">
            <a:avLst/>
          </a:prstGeom>
        </p:spPr>
      </p:pic>
      <p:pic>
        <p:nvPicPr>
          <p:cNvPr id="8" name="Picture 7"/>
          <p:cNvPicPr>
            <a:picLocks noChangeAspect="1"/>
          </p:cNvPicPr>
          <p:nvPr/>
        </p:nvPicPr>
        <p:blipFill>
          <a:blip r:embed="rId6"/>
          <a:stretch>
            <a:fillRect/>
          </a:stretch>
        </p:blipFill>
        <p:spPr>
          <a:xfrm>
            <a:off x="144016" y="4244565"/>
            <a:ext cx="6973589" cy="2507001"/>
          </a:xfrm>
          <a:prstGeom prst="rect">
            <a:avLst/>
          </a:prstGeom>
        </p:spPr>
      </p:pic>
      <p:sp>
        <p:nvSpPr>
          <p:cNvPr id="9" name="TextBox 8"/>
          <p:cNvSpPr txBox="1"/>
          <p:nvPr/>
        </p:nvSpPr>
        <p:spPr>
          <a:xfrm rot="1601928">
            <a:off x="7385030" y="3808244"/>
            <a:ext cx="1686594" cy="1938992"/>
          </a:xfrm>
          <a:prstGeom prst="rect">
            <a:avLst/>
          </a:prstGeom>
          <a:noFill/>
        </p:spPr>
        <p:txBody>
          <a:bodyPr wrap="square" rtlCol="0">
            <a:spAutoFit/>
          </a:bodyPr>
          <a:lstStyle/>
          <a:p>
            <a:r>
              <a:rPr lang="en-GB" i="1" dirty="0" smtClean="0">
                <a:latin typeface="+mn-lt"/>
              </a:rPr>
              <a:t>There is no such thing has Society! Thatcher 1985</a:t>
            </a:r>
            <a:endParaRPr lang="en-GB" i="1" dirty="0">
              <a:latin typeface="+mn-lt"/>
            </a:endParaRPr>
          </a:p>
        </p:txBody>
      </p:sp>
    </p:spTree>
    <p:extLst>
      <p:ext uri="{BB962C8B-B14F-4D97-AF65-F5344CB8AC3E}">
        <p14:creationId xmlns:p14="http://schemas.microsoft.com/office/powerpoint/2010/main" val="341501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ircle(in)">
                                      <p:cBhvr>
                                        <p:cTn id="12" dur="2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 calcmode="lin" valueType="num">
                                      <p:cBhvr>
                                        <p:cTn id="22" dur="1000" fill="hold"/>
                                        <p:tgtEl>
                                          <p:spTgt spid="8"/>
                                        </p:tgtEl>
                                        <p:attrNameLst>
                                          <p:attrName>ppt_w</p:attrName>
                                        </p:attrNameLst>
                                      </p:cBhvr>
                                      <p:tavLst>
                                        <p:tav tm="0">
                                          <p:val>
                                            <p:fltVal val="0"/>
                                          </p:val>
                                        </p:tav>
                                        <p:tav tm="100000">
                                          <p:val>
                                            <p:strVal val="#ppt_w"/>
                                          </p:val>
                                        </p:tav>
                                      </p:tavLst>
                                    </p:anim>
                                    <p:anim calcmode="lin" valueType="num">
                                      <p:cBhvr>
                                        <p:cTn id="23" dur="1000" fill="hold"/>
                                        <p:tgtEl>
                                          <p:spTgt spid="8"/>
                                        </p:tgtEl>
                                        <p:attrNameLst>
                                          <p:attrName>ppt_h</p:attrName>
                                        </p:attrNameLst>
                                      </p:cBhvr>
                                      <p:tavLst>
                                        <p:tav tm="0">
                                          <p:val>
                                            <p:fltVal val="0"/>
                                          </p:val>
                                        </p:tav>
                                        <p:tav tm="100000">
                                          <p:val>
                                            <p:strVal val="#ppt_h"/>
                                          </p:val>
                                        </p:tav>
                                      </p:tavLst>
                                    </p:anim>
                                    <p:anim calcmode="lin" valueType="num">
                                      <p:cBhvr>
                                        <p:cTn id="24" dur="1000" fill="hold"/>
                                        <p:tgtEl>
                                          <p:spTgt spid="8"/>
                                        </p:tgtEl>
                                        <p:attrNameLst>
                                          <p:attrName>style.rotation</p:attrName>
                                        </p:attrNameLst>
                                      </p:cBhvr>
                                      <p:tavLst>
                                        <p:tav tm="0">
                                          <p:val>
                                            <p:fltVal val="90"/>
                                          </p:val>
                                        </p:tav>
                                        <p:tav tm="100000">
                                          <p:val>
                                            <p:fltVal val="0"/>
                                          </p:val>
                                        </p:tav>
                                      </p:tavLst>
                                    </p:anim>
                                    <p:animEffect transition="in" filter="fade">
                                      <p:cBhvr>
                                        <p:cTn id="25"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528181" y="0"/>
            <a:ext cx="3614061" cy="6192688"/>
          </a:xfrm>
          <a:prstGeom prst="rect">
            <a:avLst/>
          </a:prstGeom>
        </p:spPr>
      </p:pic>
    </p:spTree>
    <p:extLst>
      <p:ext uri="{BB962C8B-B14F-4D97-AF65-F5344CB8AC3E}">
        <p14:creationId xmlns:p14="http://schemas.microsoft.com/office/powerpoint/2010/main" val="164890230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724128" y="237111"/>
            <a:ext cx="2898450" cy="6383778"/>
          </a:xfrm>
          <a:prstGeom prst="rect">
            <a:avLst/>
          </a:prstGeom>
        </p:spPr>
      </p:pic>
    </p:spTree>
    <p:extLst>
      <p:ext uri="{BB962C8B-B14F-4D97-AF65-F5344CB8AC3E}">
        <p14:creationId xmlns:p14="http://schemas.microsoft.com/office/powerpoint/2010/main" val="81528179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ustom 1">
      <a:dk1>
        <a:sysClr val="windowText" lastClr="000000"/>
      </a:dk1>
      <a:lt1>
        <a:srgbClr val="FFFF00"/>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ustom 2">
      <a:majorFont>
        <a:latin typeface="Calibri"/>
        <a:ea typeface=""/>
        <a:cs typeface=""/>
      </a:majorFont>
      <a:minorFont>
        <a:latin typeface="Calibri"/>
        <a:ea typeface=""/>
        <a:cs typeface=""/>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TM03457452[[fn=Celestial]]</Template>
  <TotalTime>6130</TotalTime>
  <Words>590</Words>
  <Application>Microsoft Office PowerPoint</Application>
  <PresentationFormat>On-screen Show (4:3)</PresentationFormat>
  <Paragraphs>59</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Times New Roman</vt:lpstr>
      <vt:lpstr>Celestial</vt:lpstr>
      <vt:lpstr>Post War to the Oil Crisis</vt:lpstr>
      <vt:lpstr>PowerPoint Presentation</vt:lpstr>
      <vt:lpstr>PowerPoint Presentation</vt:lpstr>
      <vt:lpstr>Demographics</vt:lpstr>
      <vt:lpstr>Planning post war: Town &amp; Country planning</vt:lpstr>
      <vt:lpstr>Planning since the Millennium</vt:lpstr>
      <vt:lpstr>Green belts</vt:lpstr>
      <vt:lpstr>CPRE and Housing policy</vt:lpstr>
      <vt:lpstr>Deindustrialisation and Society</vt:lpstr>
      <vt:lpstr>PowerPoint Presentation</vt:lpstr>
      <vt:lpstr>PowerPoint Presentation</vt:lpstr>
    </vt:vector>
  </TitlesOfParts>
  <Company>Swansea Institute of Higher Education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CITIES</dc:title>
  <dc:creator>Mike Cullis</dc:creator>
  <cp:lastModifiedBy>Chris House</cp:lastModifiedBy>
  <cp:revision>133</cp:revision>
  <cp:lastPrinted>2001-11-06T22:38:22Z</cp:lastPrinted>
  <dcterms:created xsi:type="dcterms:W3CDTF">2001-11-05T12:06:45Z</dcterms:created>
  <dcterms:modified xsi:type="dcterms:W3CDTF">2017-01-25T14:22:30Z</dcterms:modified>
</cp:coreProperties>
</file>