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tags/tag12.xml" ContentType="application/vnd.openxmlformats-officedocument.presentationml.tags+xml"/>
  <Override PartName="/ppt/notesSlides/notesSlide12.xml" ContentType="application/vnd.openxmlformats-officedocument.presentationml.notesSlide+xml"/>
  <Override PartName="/ppt/tags/tag13.xml" ContentType="application/vnd.openxmlformats-officedocument.presentationml.tags+xml"/>
  <Override PartName="/ppt/notesSlides/notesSlide13.xml" ContentType="application/vnd.openxmlformats-officedocument.presentationml.notesSlide+xml"/>
  <Override PartName="/ppt/tags/tag14.xml" ContentType="application/vnd.openxmlformats-officedocument.presentationml.tags+xml"/>
  <Override PartName="/ppt/notesSlides/notesSlide14.xml" ContentType="application/vnd.openxmlformats-officedocument.presentationml.notesSlide+xml"/>
  <Override PartName="/ppt/tags/tag15.xml" ContentType="application/vnd.openxmlformats-officedocument.presentationml.tags+xml"/>
  <Override PartName="/ppt/notesSlides/notesSlide15.xml" ContentType="application/vnd.openxmlformats-officedocument.presentationml.notesSlide+xml"/>
  <Override PartName="/ppt/tags/tag16.xml" ContentType="application/vnd.openxmlformats-officedocument.presentationml.tags+xml"/>
  <Override PartName="/ppt/notesSlides/notesSlide16.xml" ContentType="application/vnd.openxmlformats-officedocument.presentationml.notesSlide+xml"/>
  <Override PartName="/ppt/tags/tag17.xml" ContentType="application/vnd.openxmlformats-officedocument.presentationml.tags+xml"/>
  <Override PartName="/ppt/notesSlides/notesSlide17.xml" ContentType="application/vnd.openxmlformats-officedocument.presentationml.notesSlide+xml"/>
  <Override PartName="/ppt/tags/tag18.xml" ContentType="application/vnd.openxmlformats-officedocument.presentationml.tags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</p:sldMasterIdLst>
  <p:notesMasterIdLst>
    <p:notesMasterId r:id="rId28"/>
  </p:notesMasterIdLst>
  <p:sldIdLst>
    <p:sldId id="294" r:id="rId8"/>
    <p:sldId id="1070" r:id="rId9"/>
    <p:sldId id="291" r:id="rId10"/>
    <p:sldId id="1105" r:id="rId11"/>
    <p:sldId id="1106" r:id="rId12"/>
    <p:sldId id="1107" r:id="rId13"/>
    <p:sldId id="1108" r:id="rId14"/>
    <p:sldId id="1116" r:id="rId15"/>
    <p:sldId id="1109" r:id="rId16"/>
    <p:sldId id="1110" r:id="rId17"/>
    <p:sldId id="1111" r:id="rId18"/>
    <p:sldId id="1117" r:id="rId19"/>
    <p:sldId id="1112" r:id="rId20"/>
    <p:sldId id="1113" r:id="rId21"/>
    <p:sldId id="1118" r:id="rId22"/>
    <p:sldId id="1115" r:id="rId23"/>
    <p:sldId id="1119" r:id="rId24"/>
    <p:sldId id="1120" r:id="rId25"/>
    <p:sldId id="1121" r:id="rId26"/>
    <p:sldId id="112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253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A957D3-99CB-41DE-9214-BFFD596BC32B}" v="5" dt="2026-04-27T05:43:51.5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81" autoAdjust="0"/>
    <p:restoredTop sz="77309" autoAdjust="0"/>
  </p:normalViewPr>
  <p:slideViewPr>
    <p:cSldViewPr snapToGrid="0">
      <p:cViewPr varScale="1">
        <p:scale>
          <a:sx n="65" d="100"/>
          <a:sy n="65" d="100"/>
        </p:scale>
        <p:origin x="600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viewProps" Target="viewProps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redo custSel addSld delSld modSld sldOrd">
      <pc:chgData name="Munyaradzi Nicholas Murira" userId="6ab3fae5-94bd-47ef-9f25-6c1f645127cf" providerId="ADAL" clId="{BBAD60DF-75FC-47FB-864F-62F5392E6509}" dt="2026-04-27T06:49:13.766" v="4570" actId="6549"/>
      <pc:docMkLst>
        <pc:docMk/>
      </pc:docMkLst>
      <pc:sldChg chg="addSp delSp modSp add mod">
        <pc:chgData name="Munyaradzi Nicholas Murira" userId="6ab3fae5-94bd-47ef-9f25-6c1f645127cf" providerId="ADAL" clId="{BBAD60DF-75FC-47FB-864F-62F5392E6509}" dt="2026-04-27T05:32:07.432" v="4455" actId="6549"/>
        <pc:sldMkLst>
          <pc:docMk/>
          <pc:sldMk cId="0" sldId="291"/>
        </pc:sldMkLst>
        <pc:spChg chg="mod">
          <ac:chgData name="Munyaradzi Nicholas Murira" userId="6ab3fae5-94bd-47ef-9f25-6c1f645127cf" providerId="ADAL" clId="{BBAD60DF-75FC-47FB-864F-62F5392E6509}" dt="2026-04-27T05:32:07.432" v="4455" actId="6549"/>
          <ac:spMkLst>
            <pc:docMk/>
            <pc:sldMk cId="0" sldId="291"/>
            <ac:spMk id="2" creationId="{00000000-0000-0000-0000-000000000000}"/>
          </ac:spMkLst>
        </pc:spChg>
      </pc:sldChg>
      <pc:sldChg chg="modSp mod">
        <pc:chgData name="Munyaradzi Nicholas Murira" userId="6ab3fae5-94bd-47ef-9f25-6c1f645127cf" providerId="ADAL" clId="{BBAD60DF-75FC-47FB-864F-62F5392E6509}" dt="2026-04-27T06:49:13.766" v="4570" actId="6549"/>
        <pc:sldMkLst>
          <pc:docMk/>
          <pc:sldMk cId="617556404" sldId="1070"/>
        </pc:sldMkLst>
        <pc:spChg chg="mod">
          <ac:chgData name="Munyaradzi Nicholas Murira" userId="6ab3fae5-94bd-47ef-9f25-6c1f645127cf" providerId="ADAL" clId="{BBAD60DF-75FC-47FB-864F-62F5392E6509}" dt="2026-04-27T06:49:13.766" v="4570" actId="6549"/>
          <ac:spMkLst>
            <pc:docMk/>
            <pc:sldMk cId="617556404" sldId="1070"/>
            <ac:spMk id="3" creationId="{BA679541-526C-3FC6-0552-E4EEFEA7F989}"/>
          </ac:spMkLst>
        </pc:spChg>
      </pc:sldChg>
      <pc:sldChg chg="del">
        <pc:chgData name="Munyaradzi Nicholas Murira" userId="6ab3fae5-94bd-47ef-9f25-6c1f645127cf" providerId="ADAL" clId="{BBAD60DF-75FC-47FB-864F-62F5392E6509}" dt="2026-04-27T05:32:16.359" v="4456" actId="47"/>
        <pc:sldMkLst>
          <pc:docMk/>
          <pc:sldMk cId="4216372192" sldId="1104"/>
        </pc:sldMkLst>
      </pc:sldChg>
      <pc:sldChg chg="modSp mod">
        <pc:chgData name="Munyaradzi Nicholas Murira" userId="6ab3fae5-94bd-47ef-9f25-6c1f645127cf" providerId="ADAL" clId="{BBAD60DF-75FC-47FB-864F-62F5392E6509}" dt="2026-04-27T05:32:53.659" v="4457" actId="6549"/>
        <pc:sldMkLst>
          <pc:docMk/>
          <pc:sldMk cId="4032393932" sldId="1105"/>
        </pc:sldMkLst>
        <pc:spChg chg="mod">
          <ac:chgData name="Munyaradzi Nicholas Murira" userId="6ab3fae5-94bd-47ef-9f25-6c1f645127cf" providerId="ADAL" clId="{BBAD60DF-75FC-47FB-864F-62F5392E6509}" dt="2026-04-27T05:32:53.659" v="4457" actId="6549"/>
          <ac:spMkLst>
            <pc:docMk/>
            <pc:sldMk cId="4032393932" sldId="1105"/>
            <ac:spMk id="3" creationId="{CD33A1AF-130D-06F9-FCC9-17F0C13852DE}"/>
          </ac:spMkLst>
        </pc:spChg>
      </pc:sldChg>
      <pc:sldChg chg="del">
        <pc:chgData name="Munyaradzi Nicholas Murira" userId="6ab3fae5-94bd-47ef-9f25-6c1f645127cf" providerId="ADAL" clId="{BBAD60DF-75FC-47FB-864F-62F5392E6509}" dt="2026-04-27T05:34:46.971" v="4458" actId="47"/>
        <pc:sldMkLst>
          <pc:docMk/>
          <pc:sldMk cId="4282902178" sldId="1114"/>
        </pc:sldMkLst>
      </pc:sldChg>
      <pc:sldChg chg="delSp modSp add mod">
        <pc:chgData name="Munyaradzi Nicholas Murira" userId="6ab3fae5-94bd-47ef-9f25-6c1f645127cf" providerId="ADAL" clId="{BBAD60DF-75FC-47FB-864F-62F5392E6509}" dt="2026-04-27T05:38:27.751" v="4513" actId="14100"/>
        <pc:sldMkLst>
          <pc:docMk/>
          <pc:sldMk cId="2809249462" sldId="1119"/>
        </pc:sldMkLst>
        <pc:spChg chg="mod">
          <ac:chgData name="Munyaradzi Nicholas Murira" userId="6ab3fae5-94bd-47ef-9f25-6c1f645127cf" providerId="ADAL" clId="{BBAD60DF-75FC-47FB-864F-62F5392E6509}" dt="2026-04-27T05:38:27.751" v="4513" actId="14100"/>
          <ac:spMkLst>
            <pc:docMk/>
            <pc:sldMk cId="2809249462" sldId="1119"/>
            <ac:spMk id="3" creationId="{518CB161-4EB1-64EA-7F72-468EF5113703}"/>
          </ac:spMkLst>
        </pc:spChg>
        <pc:spChg chg="del">
          <ac:chgData name="Munyaradzi Nicholas Murira" userId="6ab3fae5-94bd-47ef-9f25-6c1f645127cf" providerId="ADAL" clId="{BBAD60DF-75FC-47FB-864F-62F5392E6509}" dt="2026-04-27T05:37:56.556" v="4510" actId="478"/>
          <ac:spMkLst>
            <pc:docMk/>
            <pc:sldMk cId="2809249462" sldId="1119"/>
            <ac:spMk id="4" creationId="{C3C64397-0C18-0850-1182-7BDE3C764A5F}"/>
          </ac:spMkLst>
        </pc:spChg>
        <pc:spChg chg="mod">
          <ac:chgData name="Munyaradzi Nicholas Murira" userId="6ab3fae5-94bd-47ef-9f25-6c1f645127cf" providerId="ADAL" clId="{BBAD60DF-75FC-47FB-864F-62F5392E6509}" dt="2026-04-27T05:37:48.700" v="4509" actId="20577"/>
          <ac:spMkLst>
            <pc:docMk/>
            <pc:sldMk cId="2809249462" sldId="1119"/>
            <ac:spMk id="13314" creationId="{CB1DDB8D-EBC3-30CC-CA5F-08A4E66A637C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04-27T05:40:39.715" v="4533" actId="14100"/>
        <pc:sldMkLst>
          <pc:docMk/>
          <pc:sldMk cId="2592675089" sldId="1120"/>
        </pc:sldMkLst>
        <pc:spChg chg="del mod">
          <ac:chgData name="Munyaradzi Nicholas Murira" userId="6ab3fae5-94bd-47ef-9f25-6c1f645127cf" providerId="ADAL" clId="{BBAD60DF-75FC-47FB-864F-62F5392E6509}" dt="2026-04-27T05:40:29.777" v="4531" actId="478"/>
          <ac:spMkLst>
            <pc:docMk/>
            <pc:sldMk cId="2592675089" sldId="1120"/>
            <ac:spMk id="3" creationId="{E7BB7FB9-4355-8F52-B785-065078B1CD69}"/>
          </ac:spMkLst>
        </pc:spChg>
        <pc:spChg chg="mod">
          <ac:chgData name="Munyaradzi Nicholas Murira" userId="6ab3fae5-94bd-47ef-9f25-6c1f645127cf" providerId="ADAL" clId="{BBAD60DF-75FC-47FB-864F-62F5392E6509}" dt="2026-04-27T05:39:56.875" v="4528" actId="5793"/>
          <ac:spMkLst>
            <pc:docMk/>
            <pc:sldMk cId="2592675089" sldId="1120"/>
            <ac:spMk id="13314" creationId="{052537B4-6B55-43F2-3B87-D4C38A79C2A4}"/>
          </ac:spMkLst>
        </pc:spChg>
        <pc:picChg chg="add mod">
          <ac:chgData name="Munyaradzi Nicholas Murira" userId="6ab3fae5-94bd-47ef-9f25-6c1f645127cf" providerId="ADAL" clId="{BBAD60DF-75FC-47FB-864F-62F5392E6509}" dt="2026-04-27T05:40:39.715" v="4533" actId="14100"/>
          <ac:picMkLst>
            <pc:docMk/>
            <pc:sldMk cId="2592675089" sldId="1120"/>
            <ac:picMk id="4" creationId="{381B04DE-C36D-AA4C-2A1B-3E057A529ACE}"/>
          </ac:picMkLst>
        </pc:picChg>
      </pc:sldChg>
      <pc:sldChg chg="addSp delSp modSp add mod">
        <pc:chgData name="Munyaradzi Nicholas Murira" userId="6ab3fae5-94bd-47ef-9f25-6c1f645127cf" providerId="ADAL" clId="{BBAD60DF-75FC-47FB-864F-62F5392E6509}" dt="2026-04-27T05:42:44.275" v="4562" actId="1076"/>
        <pc:sldMkLst>
          <pc:docMk/>
          <pc:sldMk cId="246170388" sldId="1121"/>
        </pc:sldMkLst>
        <pc:spChg chg="del">
          <ac:chgData name="Munyaradzi Nicholas Murira" userId="6ab3fae5-94bd-47ef-9f25-6c1f645127cf" providerId="ADAL" clId="{BBAD60DF-75FC-47FB-864F-62F5392E6509}" dt="2026-04-27T05:42:31.782" v="4559" actId="478"/>
          <ac:spMkLst>
            <pc:docMk/>
            <pc:sldMk cId="246170388" sldId="1121"/>
            <ac:spMk id="3" creationId="{3B541D0A-0F1A-FF5D-5778-91B2B8018539}"/>
          </ac:spMkLst>
        </pc:spChg>
        <pc:spChg chg="mod">
          <ac:chgData name="Munyaradzi Nicholas Murira" userId="6ab3fae5-94bd-47ef-9f25-6c1f645127cf" providerId="ADAL" clId="{BBAD60DF-75FC-47FB-864F-62F5392E6509}" dt="2026-04-27T05:41:39.842" v="4558" actId="20577"/>
          <ac:spMkLst>
            <pc:docMk/>
            <pc:sldMk cId="246170388" sldId="1121"/>
            <ac:spMk id="13314" creationId="{445DDB86-8042-4A6D-C2BD-C6A05D86A9EA}"/>
          </ac:spMkLst>
        </pc:spChg>
        <pc:picChg chg="add mod">
          <ac:chgData name="Munyaradzi Nicholas Murira" userId="6ab3fae5-94bd-47ef-9f25-6c1f645127cf" providerId="ADAL" clId="{BBAD60DF-75FC-47FB-864F-62F5392E6509}" dt="2026-04-27T05:42:44.275" v="4562" actId="1076"/>
          <ac:picMkLst>
            <pc:docMk/>
            <pc:sldMk cId="246170388" sldId="1121"/>
            <ac:picMk id="4" creationId="{EF01D528-6B17-C67C-F10C-19B0C6EFD93A}"/>
          </ac:picMkLst>
        </pc:picChg>
      </pc:sldChg>
      <pc:sldChg chg="addSp delSp modSp add mod">
        <pc:chgData name="Munyaradzi Nicholas Murira" userId="6ab3fae5-94bd-47ef-9f25-6c1f645127cf" providerId="ADAL" clId="{BBAD60DF-75FC-47FB-864F-62F5392E6509}" dt="2026-04-27T05:45:03.820" v="4569" actId="1076"/>
        <pc:sldMkLst>
          <pc:docMk/>
          <pc:sldMk cId="1296453877" sldId="1122"/>
        </pc:sldMkLst>
        <pc:graphicFrameChg chg="del modGraphic">
          <ac:chgData name="Munyaradzi Nicholas Murira" userId="6ab3fae5-94bd-47ef-9f25-6c1f645127cf" providerId="ADAL" clId="{BBAD60DF-75FC-47FB-864F-62F5392E6509}" dt="2026-04-27T05:44:52.491" v="4565" actId="478"/>
          <ac:graphicFrameMkLst>
            <pc:docMk/>
            <pc:sldMk cId="1296453877" sldId="1122"/>
            <ac:graphicFrameMk id="2" creationId="{D44B13DD-B950-267E-E22C-2679B1ECE695}"/>
          </ac:graphicFrameMkLst>
        </pc:graphicFrameChg>
        <pc:picChg chg="add mod">
          <ac:chgData name="Munyaradzi Nicholas Murira" userId="6ab3fae5-94bd-47ef-9f25-6c1f645127cf" providerId="ADAL" clId="{BBAD60DF-75FC-47FB-864F-62F5392E6509}" dt="2026-04-27T05:45:03.820" v="4569" actId="1076"/>
          <ac:picMkLst>
            <pc:docMk/>
            <pc:sldMk cId="1296453877" sldId="1122"/>
            <ac:picMk id="4" creationId="{7BA818C2-2AE5-E11D-8179-52BD22E9238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C93FA2-4BD7-31C6-85B6-EAB05998D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F7FA77-E1CC-FC4D-1C3C-900E5C570D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984ED6-FEA0-BF28-5B42-FF134F7229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44E5D0-BE64-7C04-1215-E78BCAE7B7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015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D21A8C-2049-680A-5C07-4DF8573255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DD046D-C665-1474-2FCD-286168AACA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7052C3-22C1-A563-B63D-733725293A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 Advanced Computer Functionality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3.3.2 –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3.3.2.1 – What Do You Already Know? -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3.3.2.2 – RAID Concepts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3E78F2-A777-FDC8-2BE2-5A57C186AC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262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79554F-039A-F089-8B02-F26DF677C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CBBC7F-DB18-9D1F-E47A-322D19E41D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A0638B-7557-A93C-59DE-524D96E0FB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FCD10B-DBE4-02A0-8F3C-7D66346016B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818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EF78A3-1DD3-388A-9274-4332A35F32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4E0C1D-0576-2966-EA80-3A6AE0E472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ECE538-AE37-03BF-138F-F8191D5D62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 Advanced Computer Functionality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3.3.2 –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3.3.2.1 – What Do You Already Know? -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3.3.2.2 – RAID Concepts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30721A-4185-2541-8603-82578E77E7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975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BB3964-126A-A889-EE08-769764E694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BEC6EC-7D25-3FDE-B986-A829F45176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4857E6-144F-1D8D-A1BD-1C4C886BA3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26DF-89A8-44B4-7F17-857928D3C65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4934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C6DB6-819C-F6C9-5B19-713FF27612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2CC152-661C-9488-0027-1732F74812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154E78-98E4-D461-FEDA-646E9FF5E4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 Advanced Computer Functionality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3.3.2 –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3.3.2.1 – What Do You Already Know? -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3.3.2.2 – RAID Concepts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C80706-E437-39D3-20F8-E2F0D538839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9395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1EA8E-5838-E7D9-532E-48EB166634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997C1C-CE52-1F91-1CDC-084BD50EF0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5E9FC3-7670-8AD7-9974-4E461C0E8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C824E-808C-0ACF-9313-E4179AD832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9767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3BE1C5-A935-6042-B5F6-AA924B427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844E1F-958E-CC78-051D-B34E0B0CC6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62AF71-F952-1872-6C00-DA06925B21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C1A4ED-56E8-B78B-C0ED-D80E2ECDA9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9096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8642B5-C9CD-1757-362D-4554547A4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4171C4-6391-C259-0AAF-BEFF40DC0E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D6E6A7-62B8-9DFE-D759-D3D89B0573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 Advanced Computer Functionality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3.3.2 –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3.3.2.1 – What Do You Already Know? -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3.3.2.2 – RAID Concepts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37BECD-1E86-E6A1-C509-ABA8D309CA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4475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4B6544-7409-D1A5-D077-D077582441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E78BD4-371B-2D70-4D81-0D73E02DE6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CA9A46-D1E1-F517-F90F-79D9EF26D5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394E84-5D8B-28FF-C52A-7FABBCD7C8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3642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282B8-4553-0B2B-D22B-D3DAF23CDF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DB0370-B604-146D-697F-A6BE912828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B61B69-1045-3749-8216-ED52B88C2C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21DC52-0F22-86DF-2365-BE188B48F0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9850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66079-121C-C61C-34B3-CD1AEEBA80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B85453-8DC3-6DCD-EA29-790EAB75DE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6834CF-657E-D710-6153-8FD181E1CE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7A67AB-3718-6E9F-86CF-4F69F7B40F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3292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9FB336-236A-E251-5994-685308964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F2A649-DB5D-5EC2-A18F-5A1D7816E4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2177B1-F407-DBC7-9CF8-364543AEC1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2D35C4-B0DB-DEB9-718A-DD95990147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994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16AF7B-5888-3C15-B774-52BFCB04F9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8EB328-9A86-20F1-B668-1EA63B1424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BEA076-660A-D7BD-D453-7E7FFDE40E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D88946-073B-2AB7-19CB-1BD706A0B99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174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7E3CB0-2239-3C29-EB98-95AE0D13C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392FFA-FA40-AAFB-7BE9-E87EB951AB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88B570-7C2B-0EDE-3A77-BB2FF7CADE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8472BC-7F65-5512-D704-F617D3964E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60969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4CA12-A4F0-945C-0455-BF91B4F0C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7AFC52-E513-54B9-90BD-2B2DE80D78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9865FE-9581-FCC7-7E6C-9D41EAC89D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64C97B-DB4A-A133-8EE0-FF82E11D3C7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05006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14222F-9EBD-ABD8-5F09-9499AD6B3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303165-57FC-5BAC-B72E-6836AF9FAE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D738C3-3387-B3C8-E6F1-89EEC7BEC4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6F76A6-7B64-A8E5-6880-3B169B9B11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3432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3806A-75AC-0602-1027-E218E94B0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6A0496-6EC0-EFCC-A672-40F805F9D2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97D2B8-ED7A-E46F-0774-3C7C4E75DC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98979E-9AE9-9A1B-52E8-05635ED3A95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486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32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8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6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7.xml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77" y="1338461"/>
            <a:ext cx="10516967" cy="3864989"/>
          </a:xfrm>
        </p:spPr>
        <p:txBody>
          <a:bodyPr/>
          <a:lstStyle/>
          <a:p>
            <a:r>
              <a:rPr lang="en-GB" sz="4800" b="1" dirty="0"/>
              <a:t>Harvard vs Von Neumann Architectures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963604" y="2571725"/>
            <a:ext cx="5633822" cy="3864989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Computer Architecture</a:t>
            </a:r>
          </a:p>
          <a:p>
            <a:r>
              <a:rPr lang="en-GB" b="1" i="1" dirty="0"/>
              <a:t>(ACCA4022)</a:t>
            </a:r>
          </a:p>
          <a:p>
            <a:r>
              <a:rPr lang="en-GB" dirty="0"/>
              <a:t>Applied Computing - WISA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C9B2F-8199-15FE-3ADF-0B59281C83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D0DDC51-2490-5E5D-DB45-AEAC6FD10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6"/>
            <a:ext cx="10573550" cy="91269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charset="0"/>
              </a:rPr>
              <a:t>Objectives</a:t>
            </a:r>
            <a:endParaRPr lang="en-CA" altLang="en-US" sz="32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A679541-526C-3FC6-0552-E4EEFEA7F9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77" y="2403386"/>
            <a:ext cx="9030937" cy="996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Von Neumann architecture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sz="2800" dirty="0"/>
              <a:t>Harvard architecture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7556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2308" y="240948"/>
            <a:ext cx="9104958" cy="713177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solidFill>
                  <a:srgbClr val="00B0F0"/>
                </a:solidFill>
                <a:latin typeface="Arial Black" panose="020B0A04020102020204" pitchFamily="34" charset="0"/>
              </a:rPr>
              <a:t>  </a:t>
            </a:r>
            <a:r>
              <a:rPr lang="en-US" sz="3200" b="1" dirty="0">
                <a:latin typeface="Arial "/>
              </a:rPr>
              <a:t> Computer system block diagram</a:t>
            </a:r>
            <a:br>
              <a:rPr lang="en-US" sz="3200" b="1" dirty="0">
                <a:latin typeface="Arial "/>
              </a:rPr>
            </a:br>
            <a:r>
              <a:rPr lang="en-US" sz="3200" dirty="0">
                <a:latin typeface="Arial "/>
              </a:rPr>
              <a:t>  Von Neumann architecture)</a:t>
            </a:r>
            <a:endParaRPr lang="en-GB" sz="1600" dirty="0">
              <a:latin typeface="Arial 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F3A9E3-378F-EC03-2F64-7D93315597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5242" y="954125"/>
            <a:ext cx="4699202" cy="454342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DC7A17-CA82-1636-7C4D-798A3AB95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CFD00F9B-355E-66F3-A648-B0BF2479A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779" y="18190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D33A1AF-130D-06F9-FCC9-17F0C13852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908" y="1209852"/>
            <a:ext cx="11111291" cy="396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CPU executes instructions using the Fetch–Decode–Execute cycle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Memory stores both instructions and data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System buses connect CPU, memory and input/output devices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 dirty="0"/>
              <a:t>When we combine the CPU, memory, input/output devices and a shared system bus, we obtain the </a:t>
            </a:r>
            <a:r>
              <a:rPr lang="en-US" sz="2800" b="1" dirty="0"/>
              <a:t>Von Neumann architecture model</a:t>
            </a:r>
            <a:r>
              <a:rPr lang="en-US" sz="2800" dirty="0"/>
              <a:t>.</a:t>
            </a:r>
            <a:endParaRPr lang="en-US" altLang="en-US" sz="24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32393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1255AB-DE48-8750-D77A-1106DBF83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4C1E46CB-7620-C603-DC4F-F0FEBCB0E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 continue…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3A2C8AD-1B8D-FE81-B52B-47C7F153B5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908" y="561035"/>
            <a:ext cx="11111291" cy="5735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Von Neumann architecture is a computer architecture in which: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Instructions and data are stored in the same memory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The CPU executes instructions </a:t>
            </a:r>
            <a:r>
              <a:rPr lang="en-US" sz="2800" b="1" dirty="0"/>
              <a:t>sequentially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Programs are stored in memory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Different programs can run simply by changing the instructions in memory</a:t>
            </a:r>
          </a:p>
          <a:p>
            <a:pPr>
              <a:buNone/>
            </a:pPr>
            <a:endParaRPr lang="en-US" sz="2800" dirty="0"/>
          </a:p>
          <a:p>
            <a:pPr>
              <a:buNone/>
            </a:pPr>
            <a:r>
              <a:rPr lang="en-US" sz="2800" dirty="0"/>
              <a:t>Main components: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CPU (Control Unit + ALU)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Main Memory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Input / Output devices</a:t>
            </a:r>
          </a:p>
          <a:p>
            <a:pPr>
              <a:buNone/>
            </a:pPr>
            <a:r>
              <a:rPr lang="en-US" sz="2800" dirty="0"/>
              <a:t>These components communicate through a </a:t>
            </a:r>
            <a:r>
              <a:rPr lang="en-US" sz="2800" b="1" dirty="0"/>
              <a:t>shared system bus</a:t>
            </a:r>
            <a:endParaRPr lang="en-US" sz="2800" dirty="0"/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02900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B3975E-74B4-63FF-AEBB-376E11F50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E117C8F-3F99-BC88-1AE6-1F213C6F2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 Key Features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834104-CBF1-1A2A-A265-583D6C08D6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442" y="814843"/>
            <a:ext cx="11111291" cy="4054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Computers based on Von Neumann architecture typically have the following features: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Single shared memory</a:t>
            </a:r>
            <a:r>
              <a:rPr lang="en-US" sz="2800" dirty="0"/>
              <a:t> for data and instructions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Sequential execution of instructions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Program Counter</a:t>
            </a:r>
            <a:r>
              <a:rPr lang="en-US" sz="2800" dirty="0"/>
              <a:t> determines the next instruction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Addressable memory locations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CPU performs operations using the </a:t>
            </a:r>
            <a:r>
              <a:rPr lang="en-US" sz="2800" b="1" dirty="0"/>
              <a:t>Fetch–Decode–Execute cycle</a:t>
            </a:r>
            <a:r>
              <a:rPr lang="en-US" sz="2800" dirty="0"/>
              <a:t> 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07164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64D55-5E29-97CF-4DA3-315E41BEF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BE6DFF5-5B9E-44ED-8245-D80314436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 Advantages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EAA5C7C-4E38-D69F-9420-A066509021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442" y="435833"/>
            <a:ext cx="11111291" cy="5218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buNone/>
            </a:pPr>
            <a:r>
              <a:rPr lang="en-US" sz="2800" dirty="0"/>
              <a:t>Advantages of the Von Neumann architecture include:</a:t>
            </a:r>
          </a:p>
          <a:p>
            <a:pPr>
              <a:buNone/>
            </a:pPr>
            <a:endParaRPr lang="en-US" sz="2800" b="1" dirty="0"/>
          </a:p>
          <a:p>
            <a:pPr>
              <a:buNone/>
            </a:pPr>
            <a:r>
              <a:rPr lang="en-US" sz="2800" b="1" dirty="0"/>
              <a:t>Simple system design</a:t>
            </a:r>
          </a:p>
          <a:p>
            <a:pPr lvl="1"/>
            <a:r>
              <a:rPr lang="en-US" sz="2800" dirty="0"/>
              <a:t>• Instructions and data are stored in the </a:t>
            </a:r>
            <a:r>
              <a:rPr lang="en-US" sz="2800" b="1" dirty="0"/>
              <a:t>same memory</a:t>
            </a:r>
            <a:br>
              <a:rPr lang="en-US" sz="2800" dirty="0"/>
            </a:br>
            <a:r>
              <a:rPr lang="en-US" sz="2800" dirty="0"/>
              <a:t>• A </a:t>
            </a:r>
            <a:r>
              <a:rPr lang="en-US" sz="2800" b="1" dirty="0"/>
              <a:t>single system bus</a:t>
            </a:r>
            <a:r>
              <a:rPr lang="en-US" sz="2800" dirty="0"/>
              <a:t> is used to transfer both instructions and data</a:t>
            </a:r>
            <a:br>
              <a:rPr lang="en-US" sz="2800" dirty="0"/>
            </a:br>
            <a:r>
              <a:rPr lang="en-US" sz="2800" dirty="0"/>
              <a:t>• This makes the hardware </a:t>
            </a:r>
            <a:r>
              <a:rPr lang="en-US" sz="2800" b="1" dirty="0"/>
              <a:t>simpler and easier to implement</a:t>
            </a:r>
          </a:p>
          <a:p>
            <a:endParaRPr lang="en-US" sz="2800" b="1" dirty="0"/>
          </a:p>
          <a:p>
            <a:r>
              <a:rPr lang="en-US" sz="2800" b="1" dirty="0"/>
              <a:t>Flexible programming model</a:t>
            </a:r>
            <a:endParaRPr lang="en-US" sz="2800" dirty="0"/>
          </a:p>
          <a:p>
            <a:pPr lvl="1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 dirty="0"/>
              <a:t>• Programs are stored in memory as instructions</a:t>
            </a:r>
            <a:br>
              <a:rPr lang="en-US" sz="2800" dirty="0"/>
            </a:br>
            <a:r>
              <a:rPr lang="en-US" sz="2800" dirty="0"/>
              <a:t>• The CPU can run </a:t>
            </a:r>
            <a:r>
              <a:rPr lang="en-US" sz="2800" b="1" dirty="0"/>
              <a:t>different programs without changing the hardware</a:t>
            </a:r>
            <a:br>
              <a:rPr lang="en-US" sz="2800" dirty="0"/>
            </a:br>
            <a:r>
              <a:rPr lang="en-US" sz="2800" dirty="0"/>
              <a:t>• A computer can perform many tasks by simply </a:t>
            </a:r>
            <a:r>
              <a:rPr lang="en-US" sz="2800" b="1" dirty="0"/>
              <a:t>loading a different programs.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4819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D03DE-B9EC-1AE5-31F8-0E1B350B8B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E4CA05E-E7B7-AEA6-F694-074167BAC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 Advantages continue…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30998F-AAEC-C7E1-A372-9EBE0EEDB9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67726"/>
            <a:ext cx="11111291" cy="4958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buNone/>
            </a:pPr>
            <a:r>
              <a:rPr lang="en-US" sz="2800" dirty="0"/>
              <a:t>Supports </a:t>
            </a:r>
            <a:r>
              <a:rPr lang="en-US" sz="2800" b="1" dirty="0"/>
              <a:t>general-purpose computing</a:t>
            </a:r>
          </a:p>
          <a:p>
            <a:pPr lvl="1"/>
            <a:r>
              <a:rPr lang="en-US" sz="2800" dirty="0"/>
              <a:t>• The same computer can perform </a:t>
            </a:r>
            <a:r>
              <a:rPr lang="en-US" sz="2800" b="1" dirty="0"/>
              <a:t>many different types of tasks</a:t>
            </a:r>
            <a:br>
              <a:rPr lang="en-US" sz="2800" dirty="0"/>
            </a:br>
            <a:r>
              <a:rPr lang="en-US" sz="2800" dirty="0"/>
              <a:t>• Used in </a:t>
            </a:r>
            <a:r>
              <a:rPr lang="en-US" sz="2800" b="1" dirty="0"/>
              <a:t>general-purpose computers such as laptops and desktop PCs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800" b="1" dirty="0"/>
          </a:p>
          <a:p>
            <a:r>
              <a:rPr lang="en-US" sz="2800" b="1" dirty="0"/>
              <a:t>Programs can be easily modified or replaced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 dirty="0"/>
              <a:t>• Programs are stored in </a:t>
            </a:r>
            <a:r>
              <a:rPr lang="en-US" sz="2800" b="1" dirty="0"/>
              <a:t>main memory</a:t>
            </a:r>
            <a:br>
              <a:rPr lang="en-US" sz="2800" dirty="0"/>
            </a:br>
            <a:r>
              <a:rPr lang="en-US" sz="2800" dirty="0"/>
              <a:t>• Software can be </a:t>
            </a:r>
            <a:r>
              <a:rPr lang="en-US" sz="2800" b="1" dirty="0"/>
              <a:t>updated, replaced or upgraded easily</a:t>
            </a:r>
            <a:br>
              <a:rPr lang="en-US" sz="2800" dirty="0"/>
            </a:br>
            <a:r>
              <a:rPr lang="en-US" sz="2800" dirty="0"/>
              <a:t>• New programs can run without changing the computer hardware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1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 dirty="0" err="1">
                <a:solidFill>
                  <a:prstClr val="black"/>
                </a:solidFill>
                <a:latin typeface="Calibri" panose="020F0502020204030204"/>
              </a:rPr>
              <a:t>NB:</a:t>
            </a:r>
            <a:r>
              <a:rPr lang="en-US" sz="2800" dirty="0" err="1"/>
              <a:t>These</a:t>
            </a:r>
            <a:r>
              <a:rPr lang="en-US" sz="2800" dirty="0"/>
              <a:t> advantages made the Von Neumann architecture </a:t>
            </a:r>
            <a:r>
              <a:rPr lang="en-US" sz="2800" b="1" dirty="0"/>
              <a:t>the foundation of most modern computers</a:t>
            </a:r>
            <a:r>
              <a:rPr lang="en-US" sz="2800" dirty="0"/>
              <a:t>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15705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01891-A2AC-7B04-A4DC-F493F0478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00EDA32-7BBE-BFC8-01BB-83ACE9227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Disadvantages(Von Neumann Bottleneck)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15DCA2-52B2-D5C6-6900-58C35E9A13FB}"/>
              </a:ext>
            </a:extLst>
          </p:cNvPr>
          <p:cNvSpPr txBox="1"/>
          <p:nvPr/>
        </p:nvSpPr>
        <p:spPr>
          <a:xfrm>
            <a:off x="401313" y="1016000"/>
            <a:ext cx="9487754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• Instructions and data share the </a:t>
            </a:r>
            <a:r>
              <a:rPr lang="en-US" sz="2800" b="1" dirty="0"/>
              <a:t>same system bus</a:t>
            </a:r>
          </a:p>
          <a:p>
            <a:br>
              <a:rPr lang="en-US" sz="2800" dirty="0"/>
            </a:br>
            <a:r>
              <a:rPr lang="en-US" sz="2800" dirty="0"/>
              <a:t>• CPU cannot fetch instructions and data </a:t>
            </a:r>
            <a:r>
              <a:rPr lang="en-US" sz="2800" b="1" dirty="0"/>
              <a:t>simultaneously</a:t>
            </a:r>
          </a:p>
          <a:p>
            <a:br>
              <a:rPr lang="en-US" sz="2800" dirty="0"/>
            </a:br>
            <a:r>
              <a:rPr lang="en-US" sz="2800" dirty="0"/>
              <a:t>• This creates a </a:t>
            </a:r>
            <a:r>
              <a:rPr lang="en-US" sz="2800" b="1" dirty="0"/>
              <a:t>performance bottleneck</a:t>
            </a:r>
          </a:p>
          <a:p>
            <a:br>
              <a:rPr lang="en-US" sz="2800" dirty="0"/>
            </a:br>
            <a:r>
              <a:rPr lang="en-US" sz="2800" dirty="0"/>
              <a:t>• System performance may be limited by </a:t>
            </a:r>
            <a:r>
              <a:rPr lang="en-US" sz="2800" b="1" dirty="0"/>
              <a:t>memory speed</a:t>
            </a:r>
            <a:endParaRPr lang="en-GB" sz="28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38549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460F13-B247-A5E6-DED9-3FCB978DA8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D65DF099-DA76-FC9A-3DFB-04DAE239B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Harvard Architecture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pic>
        <p:nvPicPr>
          <p:cNvPr id="2" name="Picture 1" descr="A diagram of a control unit&#10;&#10;Description automatically generated">
            <a:extLst>
              <a:ext uri="{FF2B5EF4-FFF2-40B4-BE49-F238E27FC236}">
                <a16:creationId xmlns:a16="http://schemas.microsoft.com/office/drawing/2014/main" id="{11D5423F-0083-ED4F-781C-12DDCAE02D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313" y="482601"/>
            <a:ext cx="7225722" cy="46819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65021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85523E-96B2-D516-6A2A-751B5B7236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F8A1449-729C-CA91-CF45-92ED1D318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Harvard Architecture continue…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9C2A28-16FF-40A7-DAB8-E99D31AB0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313" y="693413"/>
            <a:ext cx="11111291" cy="5674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Havard architecture is a computer architecture in which: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Instructions and data are stored in separate memories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The CPU can </a:t>
            </a:r>
            <a:r>
              <a:rPr lang="en-US" sz="2800" b="1" dirty="0"/>
              <a:t>access instructions and data simultaneously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Separate </a:t>
            </a:r>
            <a:r>
              <a:rPr lang="en-US" sz="2800" b="1" dirty="0"/>
              <a:t>data and instruction buses</a:t>
            </a:r>
            <a:r>
              <a:rPr lang="en-US" sz="2800" dirty="0"/>
              <a:t> are used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This reduces the </a:t>
            </a:r>
            <a:r>
              <a:rPr lang="en-US" sz="2800" b="1" dirty="0"/>
              <a:t>memory access bottleneck</a:t>
            </a:r>
            <a:endParaRPr lang="en-US" sz="2800" dirty="0"/>
          </a:p>
          <a:p>
            <a:pPr>
              <a:buNone/>
            </a:pPr>
            <a:endParaRPr lang="en-US" sz="2800" dirty="0"/>
          </a:p>
          <a:p>
            <a:pPr>
              <a:buNone/>
            </a:pPr>
            <a:r>
              <a:rPr lang="en-US" sz="2800" dirty="0"/>
              <a:t>Main components: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CPU (Control Unit + ALU)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Instruction Memory</a:t>
            </a:r>
            <a:r>
              <a:rPr lang="en-US" sz="2800" dirty="0"/>
              <a:t> (stores program instructions)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b="1" dirty="0"/>
              <a:t>Data Memory</a:t>
            </a:r>
            <a:r>
              <a:rPr lang="en-GB" sz="2800" dirty="0"/>
              <a:t> (stores data values)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Input / Output devices</a:t>
            </a:r>
          </a:p>
          <a:p>
            <a:pPr>
              <a:buNone/>
            </a:pPr>
            <a:r>
              <a:rPr lang="en-US" sz="2400" dirty="0"/>
              <a:t>These components communicate through  </a:t>
            </a:r>
            <a:r>
              <a:rPr lang="en-US" sz="2400" b="1" dirty="0"/>
              <a:t>separate instruction and data buses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29455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5AF2E-B22E-D09C-AFE7-D63D03ACF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B729D75-E65F-6F5B-BE52-B8C75EB4B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Harvard Architecture  Advantages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6F9E48-F339-40FD-93E6-48619C7A2F62}"/>
              </a:ext>
            </a:extLst>
          </p:cNvPr>
          <p:cNvSpPr txBox="1"/>
          <p:nvPr/>
        </p:nvSpPr>
        <p:spPr>
          <a:xfrm>
            <a:off x="203200" y="568993"/>
            <a:ext cx="1091635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High performance </a:t>
            </a:r>
          </a:p>
          <a:p>
            <a:pPr lvl="2"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Allows simultaneous transfer of instructions and data, improving system speed.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dirty="0">
                <a:solidFill>
                  <a:prstClr val="black"/>
                </a:solidFill>
                <a:latin typeface="Calibri" panose="020F0502020204030204"/>
              </a:rPr>
              <a:t>Commonly used  in :</a:t>
            </a:r>
          </a:p>
          <a:p>
            <a:pPr lvl="2"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Systems that require fast and efficient data processing</a:t>
            </a:r>
          </a:p>
          <a:p>
            <a:pPr lvl="2"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Examples:</a:t>
            </a:r>
          </a:p>
          <a:p>
            <a:pPr lvl="2"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Real-time control systems( e. g  Airbag system in cars, Industrial robot control), Embedded electronic devices( e. g washing machine , Microwave oven, Dishwasher)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72361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3ED279-B1F5-6021-A658-D4952C4CB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2E04B46-39E3-2AF6-5F77-4A172E813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Harvard Architecture  Disadvantages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BDF44E-F947-54D6-6E6A-9129E4A59E72}"/>
              </a:ext>
            </a:extLst>
          </p:cNvPr>
          <p:cNvSpPr txBox="1"/>
          <p:nvPr/>
        </p:nvSpPr>
        <p:spPr>
          <a:xfrm>
            <a:off x="203200" y="568993"/>
            <a:ext cx="10916355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b="1" dirty="0">
                <a:solidFill>
                  <a:prstClr val="black"/>
                </a:solidFill>
                <a:latin typeface="Calibri" panose="020F0502020204030204"/>
              </a:rPr>
              <a:t>More complex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Hardware design</a:t>
            </a:r>
          </a:p>
          <a:p>
            <a:pPr lvl="2">
              <a:defRPr/>
            </a:pPr>
            <a:r>
              <a:rPr lang="en-US" sz="28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Uses separate instruction and data buses, increasing hardware complexity.</a:t>
            </a:r>
          </a:p>
          <a:p>
            <a:pPr lvl="2">
              <a:defRPr/>
            </a:pP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2">
              <a:defRPr/>
            </a:pPr>
            <a:endParaRPr lang="en-US" sz="2800" dirty="0">
              <a:solidFill>
                <a:prstClr val="black"/>
              </a:solidFill>
              <a:latin typeface="Calibri" panose="020F0502020204030204"/>
            </a:endParaRP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NB:  </a:t>
            </a:r>
          </a:p>
          <a:p>
            <a:pPr lvl="1"/>
            <a:r>
              <a:rPr lang="en-US" sz="2800" dirty="0"/>
              <a:t>In many microcontrollers:</a:t>
            </a:r>
          </a:p>
          <a:p>
            <a:pPr marL="1200150" lvl="2" indent="-285750">
              <a:buFont typeface="Wingdings" panose="05000000000000000000" pitchFamily="2" charset="2"/>
              <a:buChar char="§"/>
            </a:pPr>
            <a:r>
              <a:rPr lang="en-US" sz="2800" b="1" dirty="0"/>
              <a:t>Instructions are stored in ROM or Flash memory</a:t>
            </a:r>
            <a:endParaRPr lang="en-US" sz="2800" dirty="0"/>
          </a:p>
          <a:p>
            <a:pPr marL="1200150" lvl="2" indent="-285750">
              <a:buFont typeface="Wingdings" panose="05000000000000000000" pitchFamily="2" charset="2"/>
              <a:buChar char="§"/>
            </a:pPr>
            <a:r>
              <a:rPr lang="en-US" sz="2800" b="1" dirty="0"/>
              <a:t>Data is stored in RAM</a:t>
            </a:r>
            <a:endParaRPr lang="en-US" sz="2800" dirty="0"/>
          </a:p>
          <a:p>
            <a:pPr lvl="2"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67010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A61E9-6F83-10DE-DB99-2DA440ABE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B51EC2B-CC83-C6E2-AC4C-B4B248317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b="1" dirty="0"/>
              <a:t>Von Neumann vs Harvard Architecture (Comparison)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81734B5-1CE4-6E0B-9430-F09BF34959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7671926"/>
              </p:ext>
            </p:extLst>
          </p:nvPr>
        </p:nvGraphicFramePr>
        <p:xfrm>
          <a:off x="358219" y="2011806"/>
          <a:ext cx="11481848" cy="340686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20230">
                  <a:extLst>
                    <a:ext uri="{9D8B030D-6E8A-4147-A177-3AD203B41FA5}">
                      <a16:colId xmlns:a16="http://schemas.microsoft.com/office/drawing/2014/main" val="4177857425"/>
                    </a:ext>
                  </a:extLst>
                </a:gridCol>
                <a:gridCol w="4347095">
                  <a:extLst>
                    <a:ext uri="{9D8B030D-6E8A-4147-A177-3AD203B41FA5}">
                      <a16:colId xmlns:a16="http://schemas.microsoft.com/office/drawing/2014/main" val="1206320187"/>
                    </a:ext>
                  </a:extLst>
                </a:gridCol>
                <a:gridCol w="4414523">
                  <a:extLst>
                    <a:ext uri="{9D8B030D-6E8A-4147-A177-3AD203B41FA5}">
                      <a16:colId xmlns:a16="http://schemas.microsoft.com/office/drawing/2014/main" val="3396572034"/>
                    </a:ext>
                  </a:extLst>
                </a:gridCol>
              </a:tblGrid>
              <a:tr h="462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/>
                        <a:t>Feature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/>
                        <a:t>Von Neumann Architecture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 dirty="0"/>
                        <a:t>Harvard Architecture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3196340296"/>
                  </a:ext>
                </a:extLst>
              </a:tr>
              <a:tr h="7781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Memory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Single memory for instructions and data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Separate instruction and data memory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363105324"/>
                  </a:ext>
                </a:extLst>
              </a:tr>
              <a:tr h="462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Buses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Single shared system bus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Separate instruction and data buses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625176036"/>
                  </a:ext>
                </a:extLst>
              </a:tr>
              <a:tr h="462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Performance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Slower due to shared bus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Faster due to simultaneous access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193315703"/>
                  </a:ext>
                </a:extLst>
              </a:tr>
              <a:tr h="462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Complexity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Simpler design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More complex design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388726722"/>
                  </a:ext>
                </a:extLst>
              </a:tr>
              <a:tr h="7781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Common Use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General-purpose computers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Microcontrollers and embedded systems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200684534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811072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31F8D-9C1F-7DE6-3054-F773B388B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27D1A17-3AA3-C66F-CFF6-1C0FEC19B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Modified Harvard Architecture in Modern CPUs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A7CDA7-8F15-4941-DC59-243363F90EFF}"/>
              </a:ext>
            </a:extLst>
          </p:cNvPr>
          <p:cNvSpPr txBox="1"/>
          <p:nvPr/>
        </p:nvSpPr>
        <p:spPr>
          <a:xfrm>
            <a:off x="203200" y="568993"/>
            <a:ext cx="1091635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Modern CPUs (Intel, AMD, ARM) are not purely </a:t>
            </a:r>
            <a:r>
              <a:rPr lang="en-US" sz="2800" b="1" dirty="0">
                <a:solidFill>
                  <a:prstClr val="black"/>
                </a:solidFill>
                <a:latin typeface="Calibri" panose="020F0502020204030204"/>
              </a:rPr>
              <a:t>Von Neumann </a:t>
            </a: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or purely </a:t>
            </a:r>
            <a:r>
              <a:rPr lang="en-US" sz="2800" b="1" dirty="0" err="1">
                <a:solidFill>
                  <a:prstClr val="black"/>
                </a:solidFill>
                <a:latin typeface="Calibri" panose="020F0502020204030204"/>
              </a:rPr>
              <a:t>Harvard</a:t>
            </a:r>
            <a:r>
              <a:rPr lang="en-US" sz="2800" dirty="0" err="1">
                <a:solidFill>
                  <a:prstClr val="black"/>
                </a:solidFill>
                <a:latin typeface="Calibri" panose="020F0502020204030204"/>
              </a:rPr>
              <a:t>.They</a:t>
            </a: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 use a Modified Harvard Architecture.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C945CC-0B3B-BA95-53A2-771DEBA6C96C}"/>
              </a:ext>
            </a:extLst>
          </p:cNvPr>
          <p:cNvSpPr txBox="1"/>
          <p:nvPr/>
        </p:nvSpPr>
        <p:spPr>
          <a:xfrm>
            <a:off x="598311" y="1964267"/>
            <a:ext cx="958426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400" b="1" dirty="0"/>
              <a:t>Inside the CPU</a:t>
            </a:r>
            <a:endParaRPr lang="en-US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Separate </a:t>
            </a:r>
            <a:r>
              <a:rPr lang="en-US" sz="2400" b="1" dirty="0"/>
              <a:t>Instruction Cache</a:t>
            </a:r>
            <a:endParaRPr lang="en-US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Separate </a:t>
            </a:r>
            <a:r>
              <a:rPr lang="en-US" sz="2400" b="1" dirty="0"/>
              <a:t>Data Cache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This allows the CPU to </a:t>
            </a:r>
            <a:r>
              <a:rPr lang="en-US" sz="2400" b="1" dirty="0"/>
              <a:t>access instructions and data simultaneously</a:t>
            </a:r>
            <a:r>
              <a:rPr lang="en-US" sz="2400" dirty="0"/>
              <a:t>.</a:t>
            </a:r>
          </a:p>
          <a:p>
            <a:pPr>
              <a:buNone/>
            </a:pPr>
            <a:endParaRPr lang="en-US" sz="2400" b="1" dirty="0"/>
          </a:p>
          <a:p>
            <a:pPr>
              <a:buNone/>
            </a:pPr>
            <a:r>
              <a:rPr lang="en-US" sz="2400" b="1" dirty="0"/>
              <a:t>Outside the CPU</a:t>
            </a:r>
            <a:endParaRPr lang="en-US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Both caches still connect to </a:t>
            </a:r>
            <a:r>
              <a:rPr lang="en-US" sz="2400" b="1" dirty="0"/>
              <a:t>one main memory (RAM)</a:t>
            </a:r>
            <a:r>
              <a:rPr lang="en-US" sz="2400" dirty="0"/>
              <a:t>.</a:t>
            </a:r>
          </a:p>
          <a:p>
            <a:pPr>
              <a:buNone/>
            </a:pPr>
            <a:r>
              <a:rPr lang="en-US" sz="2400" dirty="0"/>
              <a:t>So the system still behaves like </a:t>
            </a:r>
            <a:r>
              <a:rPr lang="en-US" sz="2400" b="1" dirty="0"/>
              <a:t>Von Neumann architecture</a:t>
            </a:r>
            <a:r>
              <a:rPr lang="en-US" sz="2400" dirty="0"/>
              <a:t> at the main memory level.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92195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F1A9B-E25D-A449-F6B9-DE1A8612E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B05143C-5B90-DE87-3885-ADB2271D5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Summary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2BC0865-8923-964C-F45D-487C58251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67" y="705103"/>
            <a:ext cx="10955866" cy="307667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dirty="0"/>
              <a:t> CPU, memory and I/O form the basic computer system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dirty="0"/>
              <a:t> Von Neumann uses </a:t>
            </a:r>
            <a:r>
              <a:rPr b="1" dirty="0"/>
              <a:t>shared memory</a:t>
            </a:r>
            <a:r>
              <a:rPr lang="en-GB" b="1" dirty="0"/>
              <a:t> and a shared system bus</a:t>
            </a:r>
            <a:endParaRPr b="1" dirty="0"/>
          </a:p>
          <a:p>
            <a:pPr>
              <a:buFont typeface="Wingdings" panose="05000000000000000000" pitchFamily="2" charset="2"/>
              <a:buChar char="§"/>
            </a:pPr>
            <a:r>
              <a:rPr dirty="0"/>
              <a:t> Harvard </a:t>
            </a:r>
            <a:r>
              <a:rPr lang="en-GB" dirty="0"/>
              <a:t>architecture </a:t>
            </a:r>
            <a:r>
              <a:rPr b="1" dirty="0"/>
              <a:t>uses separate instruction and data memory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dirty="0"/>
              <a:t> Memory hierarchy improves </a:t>
            </a:r>
            <a:r>
              <a:rPr lang="en-GB" b="1" dirty="0"/>
              <a:t>system </a:t>
            </a:r>
            <a:r>
              <a:rPr b="1" dirty="0"/>
              <a:t>performance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591168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F1902-AE2A-7686-3F92-EB88B3443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CB1DDB8D-EBC3-30CC-CA5F-08A4E66A6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Key Finding Comparative Study in week 11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8CB161-4EB1-64EA-7F72-468EF5113703}"/>
              </a:ext>
            </a:extLst>
          </p:cNvPr>
          <p:cNvSpPr txBox="1"/>
          <p:nvPr/>
        </p:nvSpPr>
        <p:spPr>
          <a:xfrm>
            <a:off x="709680" y="891605"/>
            <a:ext cx="1101925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Key Concepts</a:t>
            </a:r>
          </a:p>
          <a:p>
            <a:r>
              <a:rPr lang="en-US" sz="2400" b="1" dirty="0"/>
              <a:t>Harvard Architecture</a:t>
            </a:r>
            <a:r>
              <a:rPr lang="en-US" sz="2400" dirty="0"/>
              <a:t>: Separate memory for instructions and data → allows parallel access. </a:t>
            </a:r>
          </a:p>
          <a:p>
            <a:r>
              <a:rPr lang="en-US" sz="2400" b="1" dirty="0"/>
              <a:t>Von Neumann Architecture</a:t>
            </a:r>
            <a:r>
              <a:rPr lang="en-US" sz="2400" dirty="0"/>
              <a:t>: Shared memory for instructions and data → simpler and more flexible.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092494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769DA4-ABB6-B94E-B61B-8E004C346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52537B4-6B55-43F2-3B87-D4C38A79C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Key Findings Comparative Study in week 11 continue…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1B04DE-C36D-AA4C-2A1B-3E057A529A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5881" y="693523"/>
            <a:ext cx="8294451" cy="501961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926750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A2CEB-65CB-A2CF-2994-A03068B75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445DDB86-8042-4A6D-C2BD-C6A05D86A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Key Finding Comparative 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01D528-6B17-C67C-F10C-19B0C6EFD9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471" y="1134894"/>
            <a:ext cx="10323252" cy="343372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61703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EC7634-1C9A-E477-620C-D7F368CF00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970BB62-1EAE-F256-D875-5B237B81B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b="1" dirty="0"/>
              <a:t>Von Neumann vs Harvard Architecture (Comparison)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A818C2-2AE5-E11D-8179-52BD22E92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5873" y="1597185"/>
            <a:ext cx="5875520" cy="445341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9645387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9902240c-f584-4322-946e-7b0be23bca91"/>
    <ds:schemaRef ds:uri="http://purl.org/dc/dcmitype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967</Words>
  <Application>Microsoft Office PowerPoint</Application>
  <PresentationFormat>Widescreen</PresentationFormat>
  <Paragraphs>179</Paragraphs>
  <Slides>20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Arial </vt:lpstr>
      <vt:lpstr>Calibri Light </vt:lpstr>
      <vt:lpstr>Arial</vt:lpstr>
      <vt:lpstr>Arial Black</vt:lpstr>
      <vt:lpstr>Calibri</vt:lpstr>
      <vt:lpstr>Calibri Light</vt:lpstr>
      <vt:lpstr>Wingdings</vt:lpstr>
      <vt:lpstr>UWTSD 200_Title Page</vt:lpstr>
      <vt:lpstr>UWTSD 200_Text 1</vt:lpstr>
      <vt:lpstr>UWTSD 200_Title Page 2</vt:lpstr>
      <vt:lpstr>UWTSD 200_Subtitle 4</vt:lpstr>
      <vt:lpstr>PowerPoint Presentation</vt:lpstr>
      <vt:lpstr>Objectives</vt:lpstr>
      <vt:lpstr>   Computer system block diagram   Von Neumann architecture)</vt:lpstr>
      <vt:lpstr>Von Neumann architecture</vt:lpstr>
      <vt:lpstr>Von Neumann architecture continue…</vt:lpstr>
      <vt:lpstr>Von Neumann architecture Key Features</vt:lpstr>
      <vt:lpstr>Von Neumann architecture Advantages</vt:lpstr>
      <vt:lpstr>Von Neumann architecture Advantages continue…</vt:lpstr>
      <vt:lpstr>Disadvantages(Von Neumann Bottleneck)</vt:lpstr>
      <vt:lpstr>Harvard Architecture</vt:lpstr>
      <vt:lpstr>Harvard Architecture continue…</vt:lpstr>
      <vt:lpstr>Harvard Architecture  Advantages</vt:lpstr>
      <vt:lpstr>Harvard Architecture  Disadvantages</vt:lpstr>
      <vt:lpstr>Von Neumann vs Harvard Architecture (Comparison)</vt:lpstr>
      <vt:lpstr>Modified Harvard Architecture in Modern CPUs</vt:lpstr>
      <vt:lpstr>Summary</vt:lpstr>
      <vt:lpstr>Key Finding Comparative Study in week 11</vt:lpstr>
      <vt:lpstr>Key Findings Comparative Study in week 11 continue…</vt:lpstr>
      <vt:lpstr>Key Finding Comparative Conclusion</vt:lpstr>
      <vt:lpstr>Von Neumann vs Harvard Architecture (Comparison)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42</cp:revision>
  <dcterms:created xsi:type="dcterms:W3CDTF">2021-03-05T06:07:01Z</dcterms:created>
  <dcterms:modified xsi:type="dcterms:W3CDTF">2026-04-27T06:49:23Z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