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230" autoAdjust="0"/>
  </p:normalViewPr>
  <p:slideViewPr>
    <p:cSldViewPr snapToGrid="0">
      <p:cViewPr varScale="1">
        <p:scale>
          <a:sx n="61" d="100"/>
          <a:sy n="61" d="100"/>
        </p:scale>
        <p:origin x="1098" y="60"/>
      </p:cViewPr>
      <p:guideLst/>
    </p:cSldViewPr>
  </p:slideViewPr>
  <p:notesTextViewPr>
    <p:cViewPr>
      <p:scale>
        <a:sx n="1" d="1"/>
        <a:sy n="1" d="1"/>
      </p:scale>
      <p:origin x="0" y="-25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891FB-9751-4EEF-AB02-F813D40108AF}" type="datetimeFigureOut">
              <a:rPr lang="en-GB" smtClean="0"/>
              <a:t>14/03/2019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5DEAA-9F97-4B74-9712-BADD5CE094DC}" type="slidenum">
              <a:rPr lang="en-GB" smtClean="0"/>
              <a:t>‹#›</a:t>
            </a:fld>
            <a:endParaRPr lang="en-GB"/>
          </a:p>
        </p:txBody>
      </p:sp>
    </p:spTree>
    <p:extLst>
      <p:ext uri="{BB962C8B-B14F-4D97-AF65-F5344CB8AC3E}">
        <p14:creationId xmlns:p14="http://schemas.microsoft.com/office/powerpoint/2010/main" val="3566865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a:t>
            </a:r>
          </a:p>
          <a:p>
            <a:r>
              <a:rPr lang="en-GB" dirty="0"/>
              <a:t>Can 21st century Britian still be considered a Christian nation-state?</a:t>
            </a:r>
          </a:p>
          <a:p>
            <a:endParaRPr lang="en-GB" dirty="0"/>
          </a:p>
        </p:txBody>
      </p:sp>
      <p:sp>
        <p:nvSpPr>
          <p:cNvPr id="4" name="Slide Number Placeholder 3"/>
          <p:cNvSpPr>
            <a:spLocks noGrp="1"/>
          </p:cNvSpPr>
          <p:nvPr>
            <p:ph type="sldNum" sz="quarter" idx="5"/>
          </p:nvPr>
        </p:nvSpPr>
        <p:spPr/>
        <p:txBody>
          <a:bodyPr/>
          <a:lstStyle/>
          <a:p>
            <a:fld id="{7155DEAA-9F97-4B74-9712-BADD5CE094DC}" type="slidenum">
              <a:rPr lang="en-GB" smtClean="0"/>
              <a:t>1</a:t>
            </a:fld>
            <a:endParaRPr lang="en-GB"/>
          </a:p>
        </p:txBody>
      </p:sp>
    </p:spTree>
    <p:extLst>
      <p:ext uri="{BB962C8B-B14F-4D97-AF65-F5344CB8AC3E}">
        <p14:creationId xmlns:p14="http://schemas.microsoft.com/office/powerpoint/2010/main" val="2558694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Throughout my dissertation I have focused on the way Christianity still maintains dominance throughout Britian in regard to the underlying social control which still seem to have an Christian message behind them and the political changes which have alleged changed laws to accommodate the multi-faith nature of Britian but in reality politics like society still has an underlying Christian running too. I have not paid any attention to the alleged secularisation of Britian as others such as Grace Davie have done but have focused just on the dominance still held by Christianity. Although there are grounds for Britian to be considered secular there are deeper roots which show that even if official religious allegiance has declined the underlying Christianity is still dominant.</a:t>
            </a:r>
          </a:p>
          <a:p>
            <a:r>
              <a:rPr lang="en-GB" sz="1200" kern="1200" dirty="0">
                <a:solidFill>
                  <a:schemeClr val="tx1"/>
                </a:solidFill>
                <a:effectLst/>
                <a:latin typeface="+mn-lt"/>
                <a:ea typeface="+mn-ea"/>
                <a:cs typeface="+mn-cs"/>
              </a:rPr>
              <a:t>I have split my research into three main sections, firstly focusing on the statistical changes which seem to give Britian the mirage of becoming a multi-faith nation-state </a:t>
            </a:r>
          </a:p>
          <a:p>
            <a:r>
              <a:rPr lang="en-GB" sz="1200" kern="1200" dirty="0">
                <a:solidFill>
                  <a:schemeClr val="tx1"/>
                </a:solidFill>
                <a:effectLst/>
                <a:latin typeface="+mn-lt"/>
                <a:ea typeface="+mn-ea"/>
                <a:cs typeface="+mn-cs"/>
              </a:rPr>
              <a:t>Secondly I focuses on the societal changes to allegedly adapt to the multi-faith nation-state but seem to have an underlying Christian message </a:t>
            </a:r>
          </a:p>
          <a:p>
            <a:r>
              <a:rPr lang="en-GB" sz="1200" kern="1200" dirty="0">
                <a:solidFill>
                  <a:schemeClr val="tx1"/>
                </a:solidFill>
                <a:effectLst/>
                <a:latin typeface="+mn-lt"/>
                <a:ea typeface="+mn-ea"/>
                <a:cs typeface="+mn-cs"/>
              </a:rPr>
              <a:t>Finally I look at political specifically in parliament make up to accommodate the needs and wishes of the change in dynamic of Britain’s religious demographic however the Christian dominance still seems to run the political system through its majority.</a:t>
            </a:r>
          </a:p>
          <a:p>
            <a:r>
              <a:rPr lang="en-GB" sz="1200" kern="1200" dirty="0">
                <a:solidFill>
                  <a:schemeClr val="tx1"/>
                </a:solidFill>
                <a:effectLst/>
                <a:latin typeface="+mn-lt"/>
                <a:ea typeface="+mn-ea"/>
                <a:cs typeface="+mn-cs"/>
              </a:rPr>
              <a:t>For this presentation I have focused on the educational changes seen in the social section of my dissertation.</a:t>
            </a:r>
          </a:p>
          <a:p>
            <a:endParaRPr lang="en-GB" dirty="0"/>
          </a:p>
        </p:txBody>
      </p:sp>
      <p:sp>
        <p:nvSpPr>
          <p:cNvPr id="4" name="Slide Number Placeholder 3"/>
          <p:cNvSpPr>
            <a:spLocks noGrp="1"/>
          </p:cNvSpPr>
          <p:nvPr>
            <p:ph type="sldNum" sz="quarter" idx="5"/>
          </p:nvPr>
        </p:nvSpPr>
        <p:spPr/>
        <p:txBody>
          <a:bodyPr/>
          <a:lstStyle/>
          <a:p>
            <a:fld id="{7155DEAA-9F97-4B74-9712-BADD5CE094DC}" type="slidenum">
              <a:rPr lang="en-GB" smtClean="0"/>
              <a:t>2</a:t>
            </a:fld>
            <a:endParaRPr lang="en-GB"/>
          </a:p>
        </p:txBody>
      </p:sp>
    </p:spTree>
    <p:extLst>
      <p:ext uri="{BB962C8B-B14F-4D97-AF65-F5344CB8AC3E}">
        <p14:creationId xmlns:p14="http://schemas.microsoft.com/office/powerpoint/2010/main" val="1463425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From the turn of the century there has been a clear rise in the number of alternative faith schools present in Britian which helps show the adaptions and acknowledgements brought into society to accommodate those who affiliate with religions which are not Christianity and gives a positive view that Britian is no longer a Christian dominated nation-state as there is a move away from a solely Christian education system</a:t>
            </a:r>
          </a:p>
          <a:p>
            <a:r>
              <a:rPr lang="en-GB" sz="1200" kern="1200" dirty="0">
                <a:solidFill>
                  <a:schemeClr val="tx1"/>
                </a:solidFill>
                <a:effectLst/>
                <a:latin typeface="+mn-lt"/>
                <a:ea typeface="+mn-ea"/>
                <a:cs typeface="+mn-cs"/>
              </a:rPr>
              <a:t>The rise in alternative faith schools shows that religion like any social institution evolves and changes over time which showing the rise of a multi-faith Britian which can be reinforced by that fact that schools have a statutory duty to contribute to the spiritual moral and cultural development of children which helps multi-faith schools as those who align with alternative religions can go to an establishment which focuses specifically on their teachings and practises like in Islam when prayer takes place 5 times a day special amendments will be made to ensure pupils do not have to neglect their prayer or lessons to prioritise the other is they are at a Islamic school. Do not have to choose between faith and education something I have looked at further on in my dissertation regarding Islam is the problems faced by Muslims during exam season specifically the 2016 exam period which co </a:t>
            </a:r>
            <a:r>
              <a:rPr lang="en-GB" sz="1200" kern="1200" dirty="0" err="1">
                <a:solidFill>
                  <a:schemeClr val="tx1"/>
                </a:solidFill>
                <a:effectLst/>
                <a:latin typeface="+mn-lt"/>
                <a:ea typeface="+mn-ea"/>
                <a:cs typeface="+mn-cs"/>
              </a:rPr>
              <a:t>insided</a:t>
            </a:r>
            <a:r>
              <a:rPr lang="en-GB" sz="1200" kern="1200" dirty="0">
                <a:solidFill>
                  <a:schemeClr val="tx1"/>
                </a:solidFill>
                <a:effectLst/>
                <a:latin typeface="+mn-lt"/>
                <a:ea typeface="+mn-ea"/>
                <a:cs typeface="+mn-cs"/>
              </a:rPr>
              <a:t> with Ramadan </a:t>
            </a:r>
          </a:p>
          <a:p>
            <a:r>
              <a:rPr lang="en-GB" sz="1200" kern="1200" dirty="0">
                <a:solidFill>
                  <a:schemeClr val="tx1"/>
                </a:solidFill>
                <a:effectLst/>
                <a:latin typeface="+mn-lt"/>
                <a:ea typeface="+mn-ea"/>
                <a:cs typeface="+mn-cs"/>
              </a:rPr>
              <a:t>however the arguments in favour of a multi-faith Britian can be squashed by the fact that it is important that all educational systems have an underlying Christian message the previous quote says that statutory duty to contribute to the moral and cultural teachings which can be seen as the laws which run Britain so Christian morals must be taught so everyone can understand the morals Britian is built upon it is crucial that a child is initiated in a particular culture and belief system before their horizons can be broadened, for the reason that all must in some may teach the laws of society which are run by Christian this dismisses the reality of a multi-faith nation-state </a:t>
            </a:r>
          </a:p>
          <a:p>
            <a:endParaRPr lang="en-GB" dirty="0"/>
          </a:p>
        </p:txBody>
      </p:sp>
      <p:sp>
        <p:nvSpPr>
          <p:cNvPr id="4" name="Slide Number Placeholder 3"/>
          <p:cNvSpPr>
            <a:spLocks noGrp="1"/>
          </p:cNvSpPr>
          <p:nvPr>
            <p:ph type="sldNum" sz="quarter" idx="5"/>
          </p:nvPr>
        </p:nvSpPr>
        <p:spPr/>
        <p:txBody>
          <a:bodyPr/>
          <a:lstStyle/>
          <a:p>
            <a:fld id="{7155DEAA-9F97-4B74-9712-BADD5CE094DC}" type="slidenum">
              <a:rPr lang="en-GB" smtClean="0"/>
              <a:t>3</a:t>
            </a:fld>
            <a:endParaRPr lang="en-GB"/>
          </a:p>
        </p:txBody>
      </p:sp>
    </p:spTree>
    <p:extLst>
      <p:ext uri="{BB962C8B-B14F-4D97-AF65-F5344CB8AC3E}">
        <p14:creationId xmlns:p14="http://schemas.microsoft.com/office/powerpoint/2010/main" val="3447960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rise in multi-faith schools can be supported by statistical evidence in 2002 there were on 80 recognised Muslim schools which rose to reach 115 in 2008 and then in 2011 was at 140, the last statistic is from 8 years ago which means the conclusion could be draw that since the start of the century there has been a near double in the number of primarily Muslim schools, which works in favour of a multi-faith Britain</a:t>
            </a:r>
          </a:p>
          <a:p>
            <a:r>
              <a:rPr lang="en-GB" sz="1200" kern="1200">
                <a:solidFill>
                  <a:schemeClr val="tx1"/>
                </a:solidFill>
                <a:effectLst/>
                <a:latin typeface="+mn-lt"/>
                <a:ea typeface="+mn-ea"/>
                <a:cs typeface="+mn-cs"/>
              </a:rPr>
              <a:t>However although this shows a rise in the number of alternative faith schools and can be used in favour of promoting a multi-faith nation-state in comparison to the number of Christian schools it is mere fraction there are currently over 5000 recognised Church of England schools and over 2000 roman catholic schools which shows a society still dominate by Christianity rather than a multi-faith nation-state</a:t>
            </a:r>
          </a:p>
          <a:p>
            <a:endParaRPr lang="en-GB"/>
          </a:p>
        </p:txBody>
      </p:sp>
      <p:sp>
        <p:nvSpPr>
          <p:cNvPr id="4" name="Slide Number Placeholder 3"/>
          <p:cNvSpPr>
            <a:spLocks noGrp="1"/>
          </p:cNvSpPr>
          <p:nvPr>
            <p:ph type="sldNum" sz="quarter" idx="5"/>
          </p:nvPr>
        </p:nvSpPr>
        <p:spPr/>
        <p:txBody>
          <a:bodyPr/>
          <a:lstStyle/>
          <a:p>
            <a:fld id="{7155DEAA-9F97-4B74-9712-BADD5CE094DC}" type="slidenum">
              <a:rPr lang="en-GB" smtClean="0"/>
              <a:t>4</a:t>
            </a:fld>
            <a:endParaRPr lang="en-GB"/>
          </a:p>
        </p:txBody>
      </p:sp>
    </p:spTree>
    <p:extLst>
      <p:ext uri="{BB962C8B-B14F-4D97-AF65-F5344CB8AC3E}">
        <p14:creationId xmlns:p14="http://schemas.microsoft.com/office/powerpoint/2010/main" val="4025741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AF604C7-48ED-496D-AC4C-6FDD03787532}" type="datetimeFigureOut">
              <a:rPr lang="en-GB" smtClean="0"/>
              <a:t>14/03/2019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2000435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F604C7-48ED-496D-AC4C-6FDD03787532}"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4182273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F604C7-48ED-496D-AC4C-6FDD03787532}"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199312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F604C7-48ED-496D-AC4C-6FDD03787532}"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1300111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F604C7-48ED-496D-AC4C-6FDD03787532}" type="datetimeFigureOut">
              <a:rPr lang="en-GB" smtClean="0"/>
              <a:t>14/03/2019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1317977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F604C7-48ED-496D-AC4C-6FDD03787532}" type="datetimeFigureOut">
              <a:rPr lang="en-GB" smtClean="0"/>
              <a:t>14/03/2019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1557329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F604C7-48ED-496D-AC4C-6FDD03787532}" type="datetimeFigureOut">
              <a:rPr lang="en-GB" smtClean="0"/>
              <a:t>14/03/2019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355425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AF604C7-48ED-496D-AC4C-6FDD03787532}"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4232687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AF604C7-48ED-496D-AC4C-6FDD03787532}"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1870143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AF604C7-48ED-496D-AC4C-6FDD03787532}"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2252850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AF604C7-48ED-496D-AC4C-6FDD03787532}"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524159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AF604C7-48ED-496D-AC4C-6FDD03787532}"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1574749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F604C7-48ED-496D-AC4C-6FDD03787532}"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657292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AF604C7-48ED-496D-AC4C-6FDD03787532}" type="datetimeFigureOut">
              <a:rPr lang="en-GB" smtClean="0"/>
              <a:t>14/03/2019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2261827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AF604C7-48ED-496D-AC4C-6FDD03787532}" type="datetimeFigureOut">
              <a:rPr lang="en-GB" smtClean="0"/>
              <a:t>14/03/2019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26235563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AF604C7-48ED-496D-AC4C-6FDD03787532}"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6557886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AF604C7-48ED-496D-AC4C-6FDD03787532}"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D3DF34A-8407-4074-AAE3-E721FB00868C}" type="slidenum">
              <a:rPr lang="en-GB" smtClean="0"/>
              <a:t>‹#›</a:t>
            </a:fld>
            <a:endParaRPr lang="en-GB"/>
          </a:p>
        </p:txBody>
      </p:sp>
    </p:spTree>
    <p:extLst>
      <p:ext uri="{BB962C8B-B14F-4D97-AF65-F5344CB8AC3E}">
        <p14:creationId xmlns:p14="http://schemas.microsoft.com/office/powerpoint/2010/main" val="3824385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AF604C7-48ED-496D-AC4C-6FDD03787532}" type="datetimeFigureOut">
              <a:rPr lang="en-GB" smtClean="0"/>
              <a:t>14/03/2019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D3DF34A-8407-4074-AAE3-E721FB00868C}" type="slidenum">
              <a:rPr lang="en-GB" smtClean="0"/>
              <a:t>‹#›</a:t>
            </a:fld>
            <a:endParaRPr lang="en-GB"/>
          </a:p>
        </p:txBody>
      </p:sp>
    </p:spTree>
    <p:extLst>
      <p:ext uri="{BB962C8B-B14F-4D97-AF65-F5344CB8AC3E}">
        <p14:creationId xmlns:p14="http://schemas.microsoft.com/office/powerpoint/2010/main" val="2680101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14EA-AEC0-477D-B0BB-EF5FAC7F5F83}"/>
              </a:ext>
            </a:extLst>
          </p:cNvPr>
          <p:cNvSpPr>
            <a:spLocks noGrp="1"/>
          </p:cNvSpPr>
          <p:nvPr>
            <p:ph type="ctrTitle"/>
          </p:nvPr>
        </p:nvSpPr>
        <p:spPr>
          <a:xfrm>
            <a:off x="2417779" y="1955237"/>
            <a:ext cx="8637073" cy="2541431"/>
          </a:xfrm>
        </p:spPr>
        <p:txBody>
          <a:bodyPr>
            <a:normAutofit fontScale="90000"/>
          </a:bodyPr>
          <a:lstStyle/>
          <a:p>
            <a:r>
              <a:rPr lang="en-GB" dirty="0"/>
              <a:t>Can 21</a:t>
            </a:r>
            <a:r>
              <a:rPr lang="en-GB" baseline="30000" dirty="0"/>
              <a:t>st</a:t>
            </a:r>
            <a:r>
              <a:rPr lang="en-GB" dirty="0"/>
              <a:t> Century Britain still be considered a Christian nation-state?</a:t>
            </a:r>
          </a:p>
        </p:txBody>
      </p:sp>
      <p:sp>
        <p:nvSpPr>
          <p:cNvPr id="3" name="Subtitle 2">
            <a:extLst>
              <a:ext uri="{FF2B5EF4-FFF2-40B4-BE49-F238E27FC236}">
                <a16:creationId xmlns:a16="http://schemas.microsoft.com/office/drawing/2014/main" id="{0E2C6872-2E47-475D-9C96-DEC9E584A410}"/>
              </a:ext>
            </a:extLst>
          </p:cNvPr>
          <p:cNvSpPr>
            <a:spLocks noGrp="1"/>
          </p:cNvSpPr>
          <p:nvPr>
            <p:ph type="subTitle" idx="1"/>
          </p:nvPr>
        </p:nvSpPr>
        <p:spPr>
          <a:xfrm>
            <a:off x="490330" y="5362503"/>
            <a:ext cx="8637072" cy="977621"/>
          </a:xfrm>
        </p:spPr>
        <p:txBody>
          <a:bodyPr/>
          <a:lstStyle/>
          <a:p>
            <a:r>
              <a:rPr lang="en-GB" dirty="0"/>
              <a:t>Georgie Chamley</a:t>
            </a:r>
          </a:p>
        </p:txBody>
      </p:sp>
    </p:spTree>
    <p:extLst>
      <p:ext uri="{BB962C8B-B14F-4D97-AF65-F5344CB8AC3E}">
        <p14:creationId xmlns:p14="http://schemas.microsoft.com/office/powerpoint/2010/main" val="3338053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A3330-D347-4E94-95EA-CE35A3D095CD}"/>
              </a:ext>
            </a:extLst>
          </p:cNvPr>
          <p:cNvSpPr>
            <a:spLocks noGrp="1"/>
          </p:cNvSpPr>
          <p:nvPr>
            <p:ph type="title"/>
          </p:nvPr>
        </p:nvSpPr>
        <p:spPr/>
        <p:txBody>
          <a:bodyPr/>
          <a:lstStyle/>
          <a:p>
            <a:r>
              <a:rPr lang="en-GB" dirty="0"/>
              <a:t>Dissertation structure</a:t>
            </a:r>
          </a:p>
        </p:txBody>
      </p:sp>
      <p:sp>
        <p:nvSpPr>
          <p:cNvPr id="3" name="Content Placeholder 2">
            <a:extLst>
              <a:ext uri="{FF2B5EF4-FFF2-40B4-BE49-F238E27FC236}">
                <a16:creationId xmlns:a16="http://schemas.microsoft.com/office/drawing/2014/main" id="{EE46B03B-10E9-422B-A1F7-9A37FE5CF17C}"/>
              </a:ext>
            </a:extLst>
          </p:cNvPr>
          <p:cNvSpPr>
            <a:spLocks noGrp="1"/>
          </p:cNvSpPr>
          <p:nvPr>
            <p:ph idx="1"/>
          </p:nvPr>
        </p:nvSpPr>
        <p:spPr/>
        <p:txBody>
          <a:bodyPr/>
          <a:lstStyle/>
          <a:p>
            <a:r>
              <a:rPr lang="en-GB" dirty="0"/>
              <a:t>Statistical Evidence </a:t>
            </a:r>
          </a:p>
          <a:p>
            <a:r>
              <a:rPr lang="en-GB" dirty="0"/>
              <a:t>Societal Changes </a:t>
            </a:r>
          </a:p>
          <a:p>
            <a:r>
              <a:rPr lang="en-GB" dirty="0"/>
              <a:t>Political Changes </a:t>
            </a:r>
          </a:p>
          <a:p>
            <a:endParaRPr lang="en-GB" dirty="0"/>
          </a:p>
        </p:txBody>
      </p:sp>
    </p:spTree>
    <p:extLst>
      <p:ext uri="{BB962C8B-B14F-4D97-AF65-F5344CB8AC3E}">
        <p14:creationId xmlns:p14="http://schemas.microsoft.com/office/powerpoint/2010/main" val="3384477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9732C-8768-4EC2-8868-4164F23A10EE}"/>
              </a:ext>
            </a:extLst>
          </p:cNvPr>
          <p:cNvSpPr>
            <a:spLocks noGrp="1"/>
          </p:cNvSpPr>
          <p:nvPr>
            <p:ph type="title"/>
          </p:nvPr>
        </p:nvSpPr>
        <p:spPr/>
        <p:txBody>
          <a:bodyPr/>
          <a:lstStyle/>
          <a:p>
            <a:r>
              <a:rPr lang="en-GB" dirty="0"/>
              <a:t>Changes to the educational system </a:t>
            </a:r>
          </a:p>
        </p:txBody>
      </p:sp>
      <p:sp>
        <p:nvSpPr>
          <p:cNvPr id="3" name="Content Placeholder 2">
            <a:extLst>
              <a:ext uri="{FF2B5EF4-FFF2-40B4-BE49-F238E27FC236}">
                <a16:creationId xmlns:a16="http://schemas.microsoft.com/office/drawing/2014/main" id="{404BF6BC-B8A7-4D14-8D8B-E4F384935851}"/>
              </a:ext>
            </a:extLst>
          </p:cNvPr>
          <p:cNvSpPr>
            <a:spLocks noGrp="1"/>
          </p:cNvSpPr>
          <p:nvPr>
            <p:ph idx="1"/>
          </p:nvPr>
        </p:nvSpPr>
        <p:spPr/>
        <p:txBody>
          <a:bodyPr/>
          <a:lstStyle/>
          <a:p>
            <a:r>
              <a:rPr lang="en-GB" dirty="0"/>
              <a:t>There has been a clear number in the rise alternative faith schools in Britian since the turn of the century </a:t>
            </a:r>
          </a:p>
          <a:p>
            <a:r>
              <a:rPr lang="en-GB" dirty="0"/>
              <a:t>‘Religion like any social institution evolves and changes over time’ </a:t>
            </a:r>
            <a:r>
              <a:rPr lang="en-GB" sz="1100" dirty="0"/>
              <a:t>1</a:t>
            </a:r>
          </a:p>
          <a:p>
            <a:r>
              <a:rPr lang="en-GB" dirty="0"/>
              <a:t>‘schools in England have a statutory duty to contribute to the spiritual, moral, social and cultural (SMSC) development of children’</a:t>
            </a:r>
            <a:r>
              <a:rPr lang="en-GB" sz="1200" dirty="0"/>
              <a:t>2</a:t>
            </a:r>
            <a:endParaRPr lang="en-GB" dirty="0"/>
          </a:p>
        </p:txBody>
      </p:sp>
      <p:sp>
        <p:nvSpPr>
          <p:cNvPr id="4" name="TextBox 3">
            <a:extLst>
              <a:ext uri="{FF2B5EF4-FFF2-40B4-BE49-F238E27FC236}">
                <a16:creationId xmlns:a16="http://schemas.microsoft.com/office/drawing/2014/main" id="{F6FE46BF-F9DC-4DFE-A706-516B61C64F1E}"/>
              </a:ext>
            </a:extLst>
          </p:cNvPr>
          <p:cNvSpPr txBox="1"/>
          <p:nvPr/>
        </p:nvSpPr>
        <p:spPr>
          <a:xfrm>
            <a:off x="159026" y="5465340"/>
            <a:ext cx="11476383" cy="1477328"/>
          </a:xfrm>
          <a:prstGeom prst="rect">
            <a:avLst/>
          </a:prstGeom>
          <a:noFill/>
        </p:spPr>
        <p:txBody>
          <a:bodyPr wrap="square" rtlCol="0">
            <a:spAutoFit/>
          </a:bodyPr>
          <a:lstStyle/>
          <a:p>
            <a:pPr marL="342900" indent="-342900">
              <a:buAutoNum type="arabicPeriod"/>
            </a:pPr>
            <a:r>
              <a:rPr lang="en-GB" dirty="0"/>
              <a:t>Fox, Jonathan, </a:t>
            </a:r>
            <a:r>
              <a:rPr lang="en-GB" i="1" dirty="0"/>
              <a:t>An Introduction to Religion and Politics</a:t>
            </a:r>
            <a:r>
              <a:rPr lang="en-GB" dirty="0"/>
              <a:t>, theory and practise, 2013, p.24</a:t>
            </a:r>
          </a:p>
          <a:p>
            <a:pPr marL="342900" indent="-342900">
              <a:buAutoNum type="arabicPeriod"/>
            </a:pPr>
            <a:r>
              <a:rPr lang="en-GB" dirty="0"/>
              <a:t>Morris, Andrew, Clark, Alison and Potter, Helen, </a:t>
            </a:r>
            <a:r>
              <a:rPr lang="en-GB" i="1" dirty="0"/>
              <a:t>The spiritual, moral, social and cultural development of pupils in Catholic schools in England</a:t>
            </a:r>
            <a:r>
              <a:rPr lang="en-GB" dirty="0"/>
              <a:t>, Centre for Christian Education, Faculty of Education, Liverpool Hope University, Routledge Taylor and Francis Publications, International Journal of Children’s Spirituality, 2012</a:t>
            </a:r>
          </a:p>
          <a:p>
            <a:endParaRPr lang="en-GB" dirty="0"/>
          </a:p>
        </p:txBody>
      </p:sp>
    </p:spTree>
    <p:extLst>
      <p:ext uri="{BB962C8B-B14F-4D97-AF65-F5344CB8AC3E}">
        <p14:creationId xmlns:p14="http://schemas.microsoft.com/office/powerpoint/2010/main" val="3545246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A7F4-A93A-4AD5-9E4E-1E932D521C2D}"/>
              </a:ext>
            </a:extLst>
          </p:cNvPr>
          <p:cNvSpPr>
            <a:spLocks noGrp="1"/>
          </p:cNvSpPr>
          <p:nvPr>
            <p:ph type="title"/>
          </p:nvPr>
        </p:nvSpPr>
        <p:spPr/>
        <p:txBody>
          <a:bodyPr/>
          <a:lstStyle/>
          <a:p>
            <a:r>
              <a:rPr lang="en-GB" dirty="0"/>
              <a:t>Statistical evidence</a:t>
            </a:r>
          </a:p>
        </p:txBody>
      </p:sp>
      <p:sp>
        <p:nvSpPr>
          <p:cNvPr id="3" name="Content Placeholder 2">
            <a:extLst>
              <a:ext uri="{FF2B5EF4-FFF2-40B4-BE49-F238E27FC236}">
                <a16:creationId xmlns:a16="http://schemas.microsoft.com/office/drawing/2014/main" id="{D8848D74-3340-43FB-82D3-80C9CF594224}"/>
              </a:ext>
            </a:extLst>
          </p:cNvPr>
          <p:cNvSpPr>
            <a:spLocks noGrp="1"/>
          </p:cNvSpPr>
          <p:nvPr>
            <p:ph idx="1"/>
          </p:nvPr>
        </p:nvSpPr>
        <p:spPr/>
        <p:txBody>
          <a:bodyPr/>
          <a:lstStyle/>
          <a:p>
            <a:r>
              <a:rPr lang="en-GB" dirty="0"/>
              <a:t>2002 there were 80 recognised Muslim schools</a:t>
            </a:r>
          </a:p>
          <a:p>
            <a:r>
              <a:rPr lang="en-GB" dirty="0"/>
              <a:t>2008 there was 115 </a:t>
            </a:r>
          </a:p>
          <a:p>
            <a:r>
              <a:rPr lang="en-GB" dirty="0"/>
              <a:t>2011 there was 140</a:t>
            </a:r>
          </a:p>
          <a:p>
            <a:r>
              <a:rPr lang="en-GB" dirty="0"/>
              <a:t>In comparison to Christian schools </a:t>
            </a:r>
          </a:p>
          <a:p>
            <a:r>
              <a:rPr lang="en-GB" dirty="0"/>
              <a:t>5000 Church of England schools </a:t>
            </a:r>
          </a:p>
          <a:p>
            <a:r>
              <a:rPr lang="en-GB" dirty="0"/>
              <a:t>Over 2000 Roman Catholic schools </a:t>
            </a:r>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D2209B3B-8E03-4AD6-B85A-D20D88C3C825}"/>
              </a:ext>
            </a:extLst>
          </p:cNvPr>
          <p:cNvSpPr txBox="1"/>
          <p:nvPr/>
        </p:nvSpPr>
        <p:spPr>
          <a:xfrm>
            <a:off x="119270" y="5486400"/>
            <a:ext cx="11966713" cy="923330"/>
          </a:xfrm>
          <a:prstGeom prst="rect">
            <a:avLst/>
          </a:prstGeom>
          <a:noFill/>
        </p:spPr>
        <p:txBody>
          <a:bodyPr wrap="square" rtlCol="0">
            <a:spAutoFit/>
          </a:bodyPr>
          <a:lstStyle/>
          <a:p>
            <a:r>
              <a:rPr lang="en-GB" dirty="0"/>
              <a:t>Blunt, </a:t>
            </a:r>
            <a:r>
              <a:rPr lang="en-GB" i="1" dirty="0"/>
              <a:t>Islam in the West</a:t>
            </a:r>
            <a:r>
              <a:rPr lang="en-GB" dirty="0"/>
              <a:t>, slide 4 https://moodle.uwtsd.ac.uk/pluginfile.php/154951/mod_resource/content/1/Notes%20IIW%20Education%202018%20version.pdf</a:t>
            </a:r>
          </a:p>
        </p:txBody>
      </p:sp>
    </p:spTree>
    <p:extLst>
      <p:ext uri="{BB962C8B-B14F-4D97-AF65-F5344CB8AC3E}">
        <p14:creationId xmlns:p14="http://schemas.microsoft.com/office/powerpoint/2010/main" val="2816757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50905-8029-4C8E-A24A-BA0F76C4930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02FE573-FFD6-423A-85C0-5F15A0C49BF8}"/>
              </a:ext>
            </a:extLst>
          </p:cNvPr>
          <p:cNvSpPr>
            <a:spLocks noGrp="1"/>
          </p:cNvSpPr>
          <p:nvPr>
            <p:ph idx="1"/>
          </p:nvPr>
        </p:nvSpPr>
        <p:spPr/>
        <p:txBody>
          <a:bodyPr/>
          <a:lstStyle/>
          <a:p>
            <a:pPr>
              <a:buAutoNum type="arabicPeriod"/>
            </a:pPr>
            <a:r>
              <a:rPr lang="en-GB" dirty="0"/>
              <a:t>Fox, Jonathan, </a:t>
            </a:r>
            <a:r>
              <a:rPr lang="en-GB" i="1" dirty="0"/>
              <a:t>An Introduction to Religion and Politics</a:t>
            </a:r>
            <a:r>
              <a:rPr lang="en-GB" dirty="0"/>
              <a:t>, theory and practise, 2013, p.24</a:t>
            </a:r>
          </a:p>
          <a:p>
            <a:pPr>
              <a:buAutoNum type="arabicPeriod"/>
            </a:pPr>
            <a:r>
              <a:rPr lang="en-GB" dirty="0"/>
              <a:t>Morris, Andrew, Clark, Alison and Potter, Helen, </a:t>
            </a:r>
            <a:r>
              <a:rPr lang="en-GB" i="1" dirty="0"/>
              <a:t>The spiritual, moral, social and cultural development of pupils in Catholic schools in England</a:t>
            </a:r>
            <a:r>
              <a:rPr lang="en-GB" dirty="0"/>
              <a:t>, Centre for Christian Education, Faculty of Education, Liverpool Hope University, Routledge Taylor and Francis Publications, International Journal of Children’s Spirituality, 2012</a:t>
            </a:r>
          </a:p>
          <a:p>
            <a:pPr>
              <a:buFont typeface="Wingdings 3" charset="2"/>
              <a:buAutoNum type="arabicPeriod"/>
            </a:pPr>
            <a:r>
              <a:rPr lang="en-GB" dirty="0"/>
              <a:t>Blunt, </a:t>
            </a:r>
            <a:r>
              <a:rPr lang="en-GB" i="1" dirty="0"/>
              <a:t>Islam in the West</a:t>
            </a:r>
            <a:r>
              <a:rPr lang="en-GB" dirty="0"/>
              <a:t>, slide 4 https://moodle.uwtsd.ac.uk/pluginfile.php/154951/mod_resource/content/1/Notes%20IIW%20Education%202018%20version.pdf</a:t>
            </a:r>
          </a:p>
          <a:p>
            <a:pPr>
              <a:buAutoNum type="arabicPeriod"/>
            </a:pPr>
            <a:endParaRPr lang="en-GB" dirty="0"/>
          </a:p>
          <a:p>
            <a:endParaRPr lang="en-GB" dirty="0"/>
          </a:p>
        </p:txBody>
      </p:sp>
    </p:spTree>
    <p:extLst>
      <p:ext uri="{BB962C8B-B14F-4D97-AF65-F5344CB8AC3E}">
        <p14:creationId xmlns:p14="http://schemas.microsoft.com/office/powerpoint/2010/main" val="4103414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268</TotalTime>
  <Words>1087</Words>
  <Application>Microsoft Office PowerPoint</Application>
  <PresentationFormat>Widescreen</PresentationFormat>
  <Paragraphs>42</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Century Gothic</vt:lpstr>
      <vt:lpstr>Wingdings 3</vt:lpstr>
      <vt:lpstr>Ion Boardroom</vt:lpstr>
      <vt:lpstr>Can 21st Century Britain still be considered a Christian nation-state?</vt:lpstr>
      <vt:lpstr>Dissertation structure</vt:lpstr>
      <vt:lpstr>Changes to the educational system </vt:lpstr>
      <vt:lpstr>Statistical evidence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21st Century Britain still be considered a Christian nation-state?</dc:title>
  <dc:creator>Georgina Chamley</dc:creator>
  <cp:lastModifiedBy>Georgina Chamley</cp:lastModifiedBy>
  <cp:revision>11</cp:revision>
  <dcterms:created xsi:type="dcterms:W3CDTF">2019-01-28T11:43:46Z</dcterms:created>
  <dcterms:modified xsi:type="dcterms:W3CDTF">2019-03-14T11:24:02Z</dcterms:modified>
</cp:coreProperties>
</file>