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 id="2147483906" r:id="rId2"/>
  </p:sldMasterIdLst>
  <p:sldIdLst>
    <p:sldId id="256" r:id="rId3"/>
    <p:sldId id="257" r:id="rId4"/>
  </p:sldIdLst>
  <p:sldSz cx="12801600" cy="9601200" type="A3"/>
  <p:notesSz cx="6858000" cy="9144000"/>
  <p:defaultTex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623"/>
    <p:restoredTop sz="95885"/>
  </p:normalViewPr>
  <p:slideViewPr>
    <p:cSldViewPr snapToGrid="0" snapToObjects="1">
      <p:cViewPr varScale="1">
        <p:scale>
          <a:sx n="87" d="100"/>
          <a:sy n="87" d="100"/>
        </p:scale>
        <p:origin x="5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729847" y="738587"/>
            <a:ext cx="7341907" cy="714347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2223"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84198" y="2227479"/>
            <a:ext cx="5991149" cy="4570171"/>
          </a:xfrm>
        </p:spPr>
        <p:txBody>
          <a:bodyPr anchor="b">
            <a:normAutofit/>
          </a:bodyPr>
          <a:lstStyle>
            <a:lvl1pPr algn="l">
              <a:defRPr sz="504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600200" y="6900063"/>
            <a:ext cx="5991149" cy="1395374"/>
          </a:xfrm>
        </p:spPr>
        <p:txBody>
          <a:bodyPr/>
          <a:lstStyle>
            <a:lvl1pPr marL="0" indent="0" algn="l">
              <a:buNone/>
              <a:defRPr sz="2520" cap="all" baseline="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412325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2" y="441155"/>
            <a:ext cx="3172620" cy="2009619"/>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2223"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80110" y="2816352"/>
            <a:ext cx="11041380" cy="58247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112369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570307" y="0"/>
            <a:ext cx="4351183" cy="8046724"/>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sz="2223"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73443" y="1510587"/>
            <a:ext cx="5530291" cy="4390949"/>
          </a:xfrm>
        </p:spPr>
        <p:txBody>
          <a:bodyPr anchor="b">
            <a:normAutofit/>
          </a:bodyPr>
          <a:lstStyle>
            <a:lvl1pPr>
              <a:defRPr sz="504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73443" y="5991149"/>
            <a:ext cx="5530291" cy="2100262"/>
          </a:xfrm>
        </p:spPr>
        <p:txBody>
          <a:bodyPr/>
          <a:lstStyle>
            <a:lvl1pPr marL="0" indent="0">
              <a:buNone/>
              <a:defRPr sz="2520" cap="all" baseline="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673532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2" y="441155"/>
            <a:ext cx="3172620" cy="2009619"/>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2223"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80110" y="2816352"/>
            <a:ext cx="5184648" cy="58247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740042" y="2816352"/>
            <a:ext cx="5184648" cy="58247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940016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2" y="441155"/>
            <a:ext cx="3172620" cy="2009619"/>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2223"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81777" y="511176"/>
            <a:ext cx="11041380" cy="1855788"/>
          </a:xfrm>
        </p:spPr>
        <p:txBody>
          <a:bodyPr>
            <a:normAutofit/>
          </a:bodyPr>
          <a:lstStyle>
            <a:lvl1pPr>
              <a:defRPr sz="4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81777" y="2816352"/>
            <a:ext cx="5184648" cy="1331366"/>
          </a:xfrm>
        </p:spPr>
        <p:txBody>
          <a:bodyPr anchor="b">
            <a:normAutofit/>
          </a:bodyPr>
          <a:lstStyle>
            <a:lvl1pPr marL="0" indent="0">
              <a:buNone/>
              <a:defRPr sz="294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81777" y="4378147"/>
            <a:ext cx="5184648" cy="42885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740042" y="2816352"/>
            <a:ext cx="5184648" cy="1331366"/>
          </a:xfrm>
        </p:spPr>
        <p:txBody>
          <a:bodyPr anchor="b">
            <a:normAutofit/>
          </a:bodyPr>
          <a:lstStyle>
            <a:lvl1pPr marL="0" indent="0">
              <a:buNone/>
              <a:defRPr sz="294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740042" y="4378147"/>
            <a:ext cx="5184648" cy="42885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871726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2068121" y="254235"/>
            <a:ext cx="8665358" cy="8431161"/>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2223"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985973" y="2201875"/>
            <a:ext cx="6826453" cy="5735117"/>
          </a:xfrm>
        </p:spPr>
        <p:txBody>
          <a:bodyPr>
            <a:normAutofit/>
          </a:bodyPr>
          <a:lstStyle>
            <a:lvl1pPr algn="ctr">
              <a:defRPr sz="42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519620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997692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856505" y="-1"/>
            <a:ext cx="10945095" cy="8288217"/>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sz="2223"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22444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963065" y="0"/>
            <a:ext cx="7846000" cy="96012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sz="2223"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81777" y="896112"/>
            <a:ext cx="4080510" cy="4134917"/>
          </a:xfrm>
        </p:spPr>
        <p:txBody>
          <a:bodyPr anchor="b"/>
          <a:lstStyle>
            <a:lvl1pPr>
              <a:defRPr sz="336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412127" y="896112"/>
            <a:ext cx="4714189" cy="7834579"/>
          </a:xfrm>
        </p:spPr>
        <p:txBody>
          <a:bodyPr anchor="ct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81777" y="5287061"/>
            <a:ext cx="4080510" cy="3456432"/>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580385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719213" y="1865132"/>
            <a:ext cx="5526919" cy="5377543"/>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2223"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468983" y="3533242"/>
            <a:ext cx="4022903" cy="2035454"/>
          </a:xfrm>
        </p:spPr>
        <p:txBody>
          <a:bodyPr anchor="b"/>
          <a:lstStyle>
            <a:lvl1pPr algn="ctr">
              <a:defRPr sz="336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7047281" y="896111"/>
            <a:ext cx="5079035" cy="7796174"/>
          </a:xfrm>
        </p:spPr>
        <p:txBody>
          <a:bodyPr/>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dirty="0"/>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737817" y="5722315"/>
            <a:ext cx="3485236" cy="908914"/>
          </a:xfrm>
        </p:spPr>
        <p:txBody>
          <a:bodyPr>
            <a:noAutofit/>
          </a:bodyPr>
          <a:lstStyle>
            <a:lvl1pPr marL="0" indent="0" algn="ctr">
              <a:buNone/>
              <a:defRPr sz="2100" cap="all" baseline="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655309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389981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9161145" y="511175"/>
            <a:ext cx="2760345" cy="813657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80110"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6140257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8ADB4-C532-ED43-B361-534246479FEB}"/>
              </a:ext>
            </a:extLst>
          </p:cNvPr>
          <p:cNvSpPr>
            <a:spLocks noGrp="1"/>
          </p:cNvSpPr>
          <p:nvPr>
            <p:ph type="ctrTitle"/>
          </p:nvPr>
        </p:nvSpPr>
        <p:spPr>
          <a:xfrm>
            <a:off x="1600200" y="1571308"/>
            <a:ext cx="9601200" cy="3342640"/>
          </a:xfrm>
        </p:spPr>
        <p:txBody>
          <a:bodyPr anchor="b"/>
          <a:lstStyle>
            <a:lvl1pPr algn="ctr">
              <a:defRPr sz="6300"/>
            </a:lvl1pPr>
          </a:lstStyle>
          <a:p>
            <a:r>
              <a:rPr lang="en-GB"/>
              <a:t>Click to edit Master title style</a:t>
            </a:r>
            <a:endParaRPr lang="en-US"/>
          </a:p>
        </p:txBody>
      </p:sp>
      <p:sp>
        <p:nvSpPr>
          <p:cNvPr id="3" name="Subtitle 2">
            <a:extLst>
              <a:ext uri="{FF2B5EF4-FFF2-40B4-BE49-F238E27FC236}">
                <a16:creationId xmlns:a16="http://schemas.microsoft.com/office/drawing/2014/main" id="{D91D25D7-1CBD-9849-B818-09D7C49DB92A}"/>
              </a:ext>
            </a:extLst>
          </p:cNvPr>
          <p:cNvSpPr>
            <a:spLocks noGrp="1"/>
          </p:cNvSpPr>
          <p:nvPr>
            <p:ph type="subTitle" idx="1"/>
          </p:nvPr>
        </p:nvSpPr>
        <p:spPr>
          <a:xfrm>
            <a:off x="1600200" y="5042853"/>
            <a:ext cx="9601200" cy="2318067"/>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6DC2F81-F530-4F4C-B29A-4325BAC6D49D}"/>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5" name="Footer Placeholder 4">
            <a:extLst>
              <a:ext uri="{FF2B5EF4-FFF2-40B4-BE49-F238E27FC236}">
                <a16:creationId xmlns:a16="http://schemas.microsoft.com/office/drawing/2014/main" id="{79BBFA2A-02B7-1C44-BF36-C0694DF524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B3EA6F7-909E-9F40-9241-D34236FF4F4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4136106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AA4AD-4FB3-604A-8056-336FE7938CC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8C736D3-0E54-4541-8FC0-B7F2E92132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17AFB7-EE5E-5B4E-BDC9-6BFB5FDC4B34}"/>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5" name="Footer Placeholder 4">
            <a:extLst>
              <a:ext uri="{FF2B5EF4-FFF2-40B4-BE49-F238E27FC236}">
                <a16:creationId xmlns:a16="http://schemas.microsoft.com/office/drawing/2014/main" id="{232F5892-119A-F84A-9FC4-3AFE14092B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668732A-EE16-2C40-BE39-B84C42807284}"/>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66247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46BCC-4D10-3340-8808-942014AB0D98}"/>
              </a:ext>
            </a:extLst>
          </p:cNvPr>
          <p:cNvSpPr>
            <a:spLocks noGrp="1"/>
          </p:cNvSpPr>
          <p:nvPr>
            <p:ph type="title"/>
          </p:nvPr>
        </p:nvSpPr>
        <p:spPr>
          <a:xfrm>
            <a:off x="873443" y="2393634"/>
            <a:ext cx="11041380" cy="3993832"/>
          </a:xfrm>
        </p:spPr>
        <p:txBody>
          <a:bodyPr anchor="b"/>
          <a:lstStyle>
            <a:lvl1pPr>
              <a:defRPr sz="63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56673A9-A641-614A-8AEC-CF5D809DF114}"/>
              </a:ext>
            </a:extLst>
          </p:cNvPr>
          <p:cNvSpPr>
            <a:spLocks noGrp="1"/>
          </p:cNvSpPr>
          <p:nvPr>
            <p:ph type="body" idx="1"/>
          </p:nvPr>
        </p:nvSpPr>
        <p:spPr>
          <a:xfrm>
            <a:off x="873443" y="6425249"/>
            <a:ext cx="11041380" cy="2100262"/>
          </a:xfrm>
        </p:spPr>
        <p:txBody>
          <a:bodyPr/>
          <a:lstStyle>
            <a:lvl1pPr marL="0" indent="0">
              <a:buNone/>
              <a:defRPr sz="2520">
                <a:solidFill>
                  <a:schemeClr val="tx1">
                    <a:tint val="75000"/>
                  </a:schemeClr>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2AE7F9D-0501-4F4F-B10B-25A8678A40F6}"/>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5" name="Footer Placeholder 4">
            <a:extLst>
              <a:ext uri="{FF2B5EF4-FFF2-40B4-BE49-F238E27FC236}">
                <a16:creationId xmlns:a16="http://schemas.microsoft.com/office/drawing/2014/main" id="{FD0C3115-5C25-0241-81F3-9047D997E2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B4CB3A3-0C54-4D4B-BA94-1E16D2310A5B}"/>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6812557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06153-0843-7C41-9603-21D7B051C0B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60D06CA-1D2A-EF48-9BA9-5716B715442B}"/>
              </a:ext>
            </a:extLst>
          </p:cNvPr>
          <p:cNvSpPr>
            <a:spLocks noGrp="1"/>
          </p:cNvSpPr>
          <p:nvPr>
            <p:ph sz="half" idx="1"/>
          </p:nvPr>
        </p:nvSpPr>
        <p:spPr>
          <a:xfrm>
            <a:off x="8801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F231253-F0A1-7B42-A987-78080611D579}"/>
              </a:ext>
            </a:extLst>
          </p:cNvPr>
          <p:cNvSpPr>
            <a:spLocks noGrp="1"/>
          </p:cNvSpPr>
          <p:nvPr>
            <p:ph sz="half" idx="2"/>
          </p:nvPr>
        </p:nvSpPr>
        <p:spPr>
          <a:xfrm>
            <a:off x="64808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2B1B3A8-F91F-8B4B-895F-FB604A5D3D0B}"/>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6" name="Footer Placeholder 5">
            <a:extLst>
              <a:ext uri="{FF2B5EF4-FFF2-40B4-BE49-F238E27FC236}">
                <a16:creationId xmlns:a16="http://schemas.microsoft.com/office/drawing/2014/main" id="{60C89F43-DB1A-D342-9CF4-04F01BE43D0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A52DB42-0B23-494C-8DDC-04E1DDFF9695}"/>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1685690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35680-4F85-5D4E-AE93-DDFD8244A0D7}"/>
              </a:ext>
            </a:extLst>
          </p:cNvPr>
          <p:cNvSpPr>
            <a:spLocks noGrp="1"/>
          </p:cNvSpPr>
          <p:nvPr>
            <p:ph type="title"/>
          </p:nvPr>
        </p:nvSpPr>
        <p:spPr>
          <a:xfrm>
            <a:off x="881777" y="511176"/>
            <a:ext cx="11041380" cy="1855788"/>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13CD9ED-5A8C-EE45-A215-B475D445D833}"/>
              </a:ext>
            </a:extLst>
          </p:cNvPr>
          <p:cNvSpPr>
            <a:spLocks noGrp="1"/>
          </p:cNvSpPr>
          <p:nvPr>
            <p:ph type="body" idx="1"/>
          </p:nvPr>
        </p:nvSpPr>
        <p:spPr>
          <a:xfrm>
            <a:off x="881778" y="2353628"/>
            <a:ext cx="5415676"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GB"/>
              <a:t>Click to edit Master text styles</a:t>
            </a:r>
          </a:p>
        </p:txBody>
      </p:sp>
      <p:sp>
        <p:nvSpPr>
          <p:cNvPr id="4" name="Content Placeholder 3">
            <a:extLst>
              <a:ext uri="{FF2B5EF4-FFF2-40B4-BE49-F238E27FC236}">
                <a16:creationId xmlns:a16="http://schemas.microsoft.com/office/drawing/2014/main" id="{4954C46F-5638-1543-9B04-630C404D8252}"/>
              </a:ext>
            </a:extLst>
          </p:cNvPr>
          <p:cNvSpPr>
            <a:spLocks noGrp="1"/>
          </p:cNvSpPr>
          <p:nvPr>
            <p:ph sz="half" idx="2"/>
          </p:nvPr>
        </p:nvSpPr>
        <p:spPr>
          <a:xfrm>
            <a:off x="881778" y="3507105"/>
            <a:ext cx="5415676"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D7E4EC4-5B67-A148-990C-5E3F1954CF33}"/>
              </a:ext>
            </a:extLst>
          </p:cNvPr>
          <p:cNvSpPr>
            <a:spLocks noGrp="1"/>
          </p:cNvSpPr>
          <p:nvPr>
            <p:ph type="body" sz="quarter" idx="3"/>
          </p:nvPr>
        </p:nvSpPr>
        <p:spPr>
          <a:xfrm>
            <a:off x="6480810" y="2353628"/>
            <a:ext cx="5442347"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GB"/>
              <a:t>Click to edit Master text styles</a:t>
            </a:r>
          </a:p>
        </p:txBody>
      </p:sp>
      <p:sp>
        <p:nvSpPr>
          <p:cNvPr id="6" name="Content Placeholder 5">
            <a:extLst>
              <a:ext uri="{FF2B5EF4-FFF2-40B4-BE49-F238E27FC236}">
                <a16:creationId xmlns:a16="http://schemas.microsoft.com/office/drawing/2014/main" id="{5BE3CE95-68FE-F14A-9E08-DDD13BD515AE}"/>
              </a:ext>
            </a:extLst>
          </p:cNvPr>
          <p:cNvSpPr>
            <a:spLocks noGrp="1"/>
          </p:cNvSpPr>
          <p:nvPr>
            <p:ph sz="quarter" idx="4"/>
          </p:nvPr>
        </p:nvSpPr>
        <p:spPr>
          <a:xfrm>
            <a:off x="6480810" y="3507105"/>
            <a:ext cx="5442347"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66ECF2F-E563-604D-88FD-8DE8044F44F2}"/>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8" name="Footer Placeholder 7">
            <a:extLst>
              <a:ext uri="{FF2B5EF4-FFF2-40B4-BE49-F238E27FC236}">
                <a16:creationId xmlns:a16="http://schemas.microsoft.com/office/drawing/2014/main" id="{9A4ABCED-B4DA-2343-A035-A3150E4603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CF56980-4FFC-9642-B59B-B440E14ACBE0}"/>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7434789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58B0B-0621-B849-8E0A-1F937BAACD3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1187C07-6EA9-5D48-9903-04C1FECE038F}"/>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4" name="Footer Placeholder 3">
            <a:extLst>
              <a:ext uri="{FF2B5EF4-FFF2-40B4-BE49-F238E27FC236}">
                <a16:creationId xmlns:a16="http://schemas.microsoft.com/office/drawing/2014/main" id="{CDA1ED86-4DD6-0F41-B8DD-12420314640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3D1BAFA-4C1F-A448-ABFE-4BCA3B45521B}"/>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0866704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89A421-1960-9C4B-B9F5-17E85B230A58}"/>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3" name="Footer Placeholder 2">
            <a:extLst>
              <a:ext uri="{FF2B5EF4-FFF2-40B4-BE49-F238E27FC236}">
                <a16:creationId xmlns:a16="http://schemas.microsoft.com/office/drawing/2014/main" id="{2E8FAD7E-764E-1B4E-BE22-51F116CBF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D447DFA6-7879-F940-AB32-6C281CC0A0B3}"/>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545948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A01CE-5E31-0642-9007-7303719EC3C3}"/>
              </a:ext>
            </a:extLst>
          </p:cNvPr>
          <p:cNvSpPr>
            <a:spLocks noGrp="1"/>
          </p:cNvSpPr>
          <p:nvPr>
            <p:ph type="title"/>
          </p:nvPr>
        </p:nvSpPr>
        <p:spPr>
          <a:xfrm>
            <a:off x="881778" y="640080"/>
            <a:ext cx="4128849" cy="2240280"/>
          </a:xfrm>
        </p:spPr>
        <p:txBody>
          <a:bodyPr anchor="b"/>
          <a:lstStyle>
            <a:lvl1pPr>
              <a:defRPr sz="336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856472C-A1BA-E84E-8A2D-C535D3056811}"/>
              </a:ext>
            </a:extLst>
          </p:cNvPr>
          <p:cNvSpPr>
            <a:spLocks noGrp="1"/>
          </p:cNvSpPr>
          <p:nvPr>
            <p:ph idx="1"/>
          </p:nvPr>
        </p:nvSpPr>
        <p:spPr>
          <a:xfrm>
            <a:off x="5442347" y="1382396"/>
            <a:ext cx="6480810" cy="6823075"/>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B140496-CE15-684D-81DF-90B5C841E958}"/>
              </a:ext>
            </a:extLst>
          </p:cNvPr>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GB"/>
              <a:t>Click to edit Master text styles</a:t>
            </a:r>
          </a:p>
        </p:txBody>
      </p:sp>
      <p:sp>
        <p:nvSpPr>
          <p:cNvPr id="5" name="Date Placeholder 4">
            <a:extLst>
              <a:ext uri="{FF2B5EF4-FFF2-40B4-BE49-F238E27FC236}">
                <a16:creationId xmlns:a16="http://schemas.microsoft.com/office/drawing/2014/main" id="{37C85A78-D5D5-2B42-96B4-D0260E431A98}"/>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6" name="Footer Placeholder 5">
            <a:extLst>
              <a:ext uri="{FF2B5EF4-FFF2-40B4-BE49-F238E27FC236}">
                <a16:creationId xmlns:a16="http://schemas.microsoft.com/office/drawing/2014/main" id="{36670C0D-0C4B-4C4C-BDAB-1D7DD26AB0E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A0F0-C25C-4642-9EE3-AE573E705612}"/>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239472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E4AAF-5658-8243-9AAC-95C8655C19E4}"/>
              </a:ext>
            </a:extLst>
          </p:cNvPr>
          <p:cNvSpPr>
            <a:spLocks noGrp="1"/>
          </p:cNvSpPr>
          <p:nvPr>
            <p:ph type="title"/>
          </p:nvPr>
        </p:nvSpPr>
        <p:spPr>
          <a:xfrm>
            <a:off x="881778" y="640080"/>
            <a:ext cx="4128849" cy="2240280"/>
          </a:xfrm>
        </p:spPr>
        <p:txBody>
          <a:bodyPr anchor="b"/>
          <a:lstStyle>
            <a:lvl1pPr>
              <a:defRPr sz="336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B48606B-1DB7-8B4D-8530-F8118FD107E9}"/>
              </a:ext>
            </a:extLst>
          </p:cNvPr>
          <p:cNvSpPr>
            <a:spLocks noGrp="1"/>
          </p:cNvSpPr>
          <p:nvPr>
            <p:ph type="pic" idx="1"/>
          </p:nvPr>
        </p:nvSpPr>
        <p:spPr>
          <a:xfrm>
            <a:off x="5442347" y="1382396"/>
            <a:ext cx="6480810" cy="6823075"/>
          </a:xfrm>
        </p:spPr>
        <p:txBody>
          <a:bodyPr/>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endParaRPr lang="en-US" dirty="0"/>
          </a:p>
        </p:txBody>
      </p:sp>
      <p:sp>
        <p:nvSpPr>
          <p:cNvPr id="4" name="Text Placeholder 3">
            <a:extLst>
              <a:ext uri="{FF2B5EF4-FFF2-40B4-BE49-F238E27FC236}">
                <a16:creationId xmlns:a16="http://schemas.microsoft.com/office/drawing/2014/main" id="{BAC79E90-351C-7844-AC23-0B19C3021F41}"/>
              </a:ext>
            </a:extLst>
          </p:cNvPr>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GB"/>
              <a:t>Click to edit Master text styles</a:t>
            </a:r>
          </a:p>
        </p:txBody>
      </p:sp>
      <p:sp>
        <p:nvSpPr>
          <p:cNvPr id="5" name="Date Placeholder 4">
            <a:extLst>
              <a:ext uri="{FF2B5EF4-FFF2-40B4-BE49-F238E27FC236}">
                <a16:creationId xmlns:a16="http://schemas.microsoft.com/office/drawing/2014/main" id="{BD46FDB3-CD9B-674C-940C-3CDF2765B9DB}"/>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6" name="Footer Placeholder 5">
            <a:extLst>
              <a:ext uri="{FF2B5EF4-FFF2-40B4-BE49-F238E27FC236}">
                <a16:creationId xmlns:a16="http://schemas.microsoft.com/office/drawing/2014/main" id="{8A2F8C57-BFDB-2F4F-8451-2E6AD9BD348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641A6B7-972E-364E-A914-3DFFCC09685E}"/>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9033993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51B97-093B-A548-A5D1-592202AA4B2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27D5A5-DFCF-504C-8A20-EA2DCDE57E8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025E70-99E0-DA48-B4F0-6062CFFDD859}"/>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5" name="Footer Placeholder 4">
            <a:extLst>
              <a:ext uri="{FF2B5EF4-FFF2-40B4-BE49-F238E27FC236}">
                <a16:creationId xmlns:a16="http://schemas.microsoft.com/office/drawing/2014/main" id="{E8A2A9EE-0D88-C641-BA37-7F59FF6EDC3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8541F54-DD46-914B-8E79-94D36EAE5C9F}"/>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798955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28B1F4-2517-B74F-B804-9252A46E4EA4}"/>
              </a:ext>
            </a:extLst>
          </p:cNvPr>
          <p:cNvSpPr>
            <a:spLocks noGrp="1"/>
          </p:cNvSpPr>
          <p:nvPr>
            <p:ph type="title" orient="vert"/>
          </p:nvPr>
        </p:nvSpPr>
        <p:spPr>
          <a:xfrm>
            <a:off x="9161145" y="511175"/>
            <a:ext cx="2760345" cy="8136573"/>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7404D1-5D49-1C48-A6BA-E3043ED7CA6B}"/>
              </a:ext>
            </a:extLst>
          </p:cNvPr>
          <p:cNvSpPr>
            <a:spLocks noGrp="1"/>
          </p:cNvSpPr>
          <p:nvPr>
            <p:ph type="body" orient="vert" idx="1"/>
          </p:nvPr>
        </p:nvSpPr>
        <p:spPr>
          <a:xfrm>
            <a:off x="880110" y="511175"/>
            <a:ext cx="8121015"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28AA28-A5C4-B943-BB72-4A60E7C0B099}"/>
              </a:ext>
            </a:extLst>
          </p:cNvPr>
          <p:cNvSpPr>
            <a:spLocks noGrp="1"/>
          </p:cNvSpPr>
          <p:nvPr>
            <p:ph type="dt" sz="half" idx="10"/>
          </p:nvPr>
        </p:nvSpPr>
        <p:spPr/>
        <p:txBody>
          <a:bodyPr/>
          <a:lstStyle/>
          <a:p>
            <a:fld id="{3C04E684-10F4-4CC3-A0B9-F03AA7BE37CF}" type="datetimeFigureOut">
              <a:rPr lang="en-US" smtClean="0"/>
              <a:t>8/16/20</a:t>
            </a:fld>
            <a:endParaRPr lang="en-US" dirty="0"/>
          </a:p>
        </p:txBody>
      </p:sp>
      <p:sp>
        <p:nvSpPr>
          <p:cNvPr id="5" name="Footer Placeholder 4">
            <a:extLst>
              <a:ext uri="{FF2B5EF4-FFF2-40B4-BE49-F238E27FC236}">
                <a16:creationId xmlns:a16="http://schemas.microsoft.com/office/drawing/2014/main" id="{C8433226-3B3E-F643-8219-B1415DCB02D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C61893F-B6F6-F843-AA1D-A15BF2A5751C}"/>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618946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75000"/>
                  </a:schemeClr>
                </a:solidFill>
              </a:defRPr>
            </a:lvl1pPr>
          </a:lstStyle>
          <a:p>
            <a:fld id="{3C04E684-10F4-4CC3-A0B9-F03AA7BE37CF}" type="datetimeFigureOut">
              <a:rPr lang="en-US" smtClean="0"/>
              <a:t>8/16/20</a:t>
            </a:fld>
            <a:endParaRPr lang="en-US" dirty="0"/>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51845F5A-061D-4825-9AE9-D7794091C6CF}" type="slidenum">
              <a:rPr lang="en-US" smtClean="0"/>
              <a:t>‹#›</a:t>
            </a:fld>
            <a:endParaRPr lang="en-US" dirty="0"/>
          </a:p>
        </p:txBody>
      </p:sp>
    </p:spTree>
    <p:extLst>
      <p:ext uri="{BB962C8B-B14F-4D97-AF65-F5344CB8AC3E}">
        <p14:creationId xmlns:p14="http://schemas.microsoft.com/office/powerpoint/2010/main" val="3522211883"/>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Lst>
  <p:txStyles>
    <p:titleStyle>
      <a:lvl1pPr algn="l" defTabSz="960120" rtl="0" eaLnBrk="1" latinLnBrk="0" hangingPunct="1">
        <a:lnSpc>
          <a:spcPct val="90000"/>
        </a:lnSpc>
        <a:spcBef>
          <a:spcPct val="0"/>
        </a:spcBef>
        <a:buNone/>
        <a:defRPr sz="4620" i="1" kern="1200">
          <a:solidFill>
            <a:schemeClr val="tx1"/>
          </a:solidFill>
          <a:latin typeface="+mj-lt"/>
          <a:ea typeface="+mj-ea"/>
          <a:cs typeface="+mj-cs"/>
        </a:defRPr>
      </a:lvl1pPr>
    </p:titleStyle>
    <p:bodyStyle>
      <a:lvl1pPr marL="240030" indent="-240030" algn="l" defTabSz="960120" rtl="0" eaLnBrk="1" latinLnBrk="0" hangingPunct="1">
        <a:lnSpc>
          <a:spcPct val="10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10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10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10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10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8EE98E-2BEF-B343-9AC4-766B6453EA18}"/>
              </a:ext>
            </a:extLst>
          </p:cNvPr>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D1D2477-3ED7-9949-A9C2-3AA707A9FB32}"/>
              </a:ext>
            </a:extLst>
          </p:cNvPr>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5EEB77-D7BB-AD4F-9659-E3AF8A3CEA53}"/>
              </a:ext>
            </a:extLst>
          </p:cNvPr>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75000"/>
                  </a:schemeClr>
                </a:solidFill>
              </a:defRPr>
            </a:lvl1pPr>
          </a:lstStyle>
          <a:p>
            <a:fld id="{3C04E684-10F4-4CC3-A0B9-F03AA7BE37CF}" type="datetimeFigureOut">
              <a:rPr lang="en-US" smtClean="0"/>
              <a:t>8/16/20</a:t>
            </a:fld>
            <a:endParaRPr lang="en-US" dirty="0"/>
          </a:p>
        </p:txBody>
      </p:sp>
      <p:sp>
        <p:nvSpPr>
          <p:cNvPr id="5" name="Footer Placeholder 4">
            <a:extLst>
              <a:ext uri="{FF2B5EF4-FFF2-40B4-BE49-F238E27FC236}">
                <a16:creationId xmlns:a16="http://schemas.microsoft.com/office/drawing/2014/main" id="{D9F276A3-62A4-3546-941E-A904F6ACBBD1}"/>
              </a:ext>
            </a:extLst>
          </p:cNvPr>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756AF6A-04D4-E04E-83E0-9E859E38FFD7}"/>
              </a:ext>
            </a:extLst>
          </p:cNvPr>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51845F5A-061D-4825-9AE9-D7794091C6CF}" type="slidenum">
              <a:rPr lang="en-US" smtClean="0"/>
              <a:t>‹#›</a:t>
            </a:fld>
            <a:endParaRPr lang="en-US" dirty="0"/>
          </a:p>
        </p:txBody>
      </p:sp>
    </p:spTree>
    <p:extLst>
      <p:ext uri="{BB962C8B-B14F-4D97-AF65-F5344CB8AC3E}">
        <p14:creationId xmlns:p14="http://schemas.microsoft.com/office/powerpoint/2010/main" val="2750629282"/>
      </p:ext>
    </p:extLst>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www.traffordeducation.co.uk/FSMadmin" TargetMode="External"/><Relationship Id="rId3" Type="http://schemas.openxmlformats.org/officeDocument/2006/relationships/hyperlink" Target="https://www.gov.uk/government/publicaions/pupil-premium/pupil-premium" TargetMode="External"/><Relationship Id="rId7" Type="http://schemas.openxmlformats.org/officeDocument/2006/relationships/hyperlink" Target="https://www.sustainweb.org/childrensfoodcampaign/free_school_meals/" TargetMode="External"/><Relationship Id="rId2" Type="http://schemas.openxmlformats.org/officeDocument/2006/relationships/hyperlink" Target="https://www.poverty.ac.uk/sites/default/files/attachments/levitas,%20isocial%20exclusion%20in%20the%20UK.pdf" TargetMode="External"/><Relationship Id="rId1" Type="http://schemas.openxmlformats.org/officeDocument/2006/relationships/slideLayout" Target="../slideLayouts/slideLayout14.xml"/><Relationship Id="rId6" Type="http://schemas.openxmlformats.org/officeDocument/2006/relationships/hyperlink" Target="https://www.verywellmind.com/what-is-maslows-hierarchy-of-needs-4136760" TargetMode="External"/><Relationship Id="rId5" Type="http://schemas.openxmlformats.org/officeDocument/2006/relationships/hyperlink" Target="https://www.google.co.uk/amp/s/seneddresearch.blog/2018/04/11/next-steps-for-the-pupil-development-grant/amp/" TargetMode="External"/><Relationship Id="rId10" Type="http://schemas.openxmlformats.org/officeDocument/2006/relationships/hyperlink" Target="https://www.walesonline.co.uk/news/education/extra-10m-being-given-schools-12803142" TargetMode="External"/><Relationship Id="rId4" Type="http://schemas.openxmlformats.org/officeDocument/2006/relationships/hyperlink" Target="https://www.heguardian.com/education/2012/sep/23/free-school-meals-stigma" TargetMode="External"/><Relationship Id="rId9" Type="http://schemas.openxmlformats.org/officeDocument/2006/relationships/hyperlink" Target="https://gov.wales/sites/default/files/publications/2018-03/pupil-deprivation-grant-essential-guidan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801600" cy="9601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6F49DD6B-CF54-3A42-830F-2B0553635A0D}"/>
              </a:ext>
            </a:extLst>
          </p:cNvPr>
          <p:cNvSpPr/>
          <p:nvPr/>
        </p:nvSpPr>
        <p:spPr>
          <a:xfrm>
            <a:off x="4867971" y="-90288"/>
            <a:ext cx="3065655" cy="716654"/>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2400" u="sng" kern="1200" cap="none" spc="0" dirty="0">
                <a:ln w="0"/>
                <a:solidFill>
                  <a:srgbClr val="FF0000"/>
                </a:solidFill>
                <a:effectLst>
                  <a:outerShdw blurRad="38100" dist="25400" dir="5400000" algn="ctr" rotWithShape="0">
                    <a:srgbClr val="6E747A">
                      <a:alpha val="43000"/>
                    </a:srgbClr>
                  </a:outerShdw>
                </a:effectLst>
                <a:latin typeface="+mj-lt"/>
                <a:ea typeface="+mj-ea"/>
                <a:cs typeface="+mj-cs"/>
              </a:rPr>
              <a:t>Pupil Deprivation Grant</a:t>
            </a:r>
          </a:p>
        </p:txBody>
      </p:sp>
      <p:sp>
        <p:nvSpPr>
          <p:cNvPr id="8" name="TextBox 7">
            <a:extLst>
              <a:ext uri="{FF2B5EF4-FFF2-40B4-BE49-F238E27FC236}">
                <a16:creationId xmlns:a16="http://schemas.microsoft.com/office/drawing/2014/main" id="{5A6E6A08-980B-F346-B202-B436C8E58BC5}"/>
              </a:ext>
            </a:extLst>
          </p:cNvPr>
          <p:cNvSpPr txBox="1"/>
          <p:nvPr/>
        </p:nvSpPr>
        <p:spPr>
          <a:xfrm>
            <a:off x="2141992" y="476867"/>
            <a:ext cx="8047542" cy="662932"/>
          </a:xfrm>
          <a:prstGeom prst="rect">
            <a:avLst/>
          </a:prstGeom>
          <a:ln>
            <a:noFill/>
          </a:ln>
        </p:spPr>
        <p:txBody>
          <a:bodyPr vert="horz" lIns="91440" tIns="45720" rIns="91440" bIns="45720" rtlCol="0">
            <a:normAutofit/>
          </a:bodyPr>
          <a:lstStyle/>
          <a:p>
            <a:pPr algn="ctr" defTabSz="914400">
              <a:lnSpc>
                <a:spcPct val="90000"/>
              </a:lnSpc>
              <a:spcAft>
                <a:spcPts val="600"/>
              </a:spcAft>
            </a:pPr>
            <a:r>
              <a:rPr lang="en-US" sz="1200" dirty="0">
                <a:latin typeface="+mj-lt"/>
              </a:rPr>
              <a:t>The Pupil Deprivation Grant helps to improve outcomes for learners who are eligible for free school meals (EFSM) and looked after children (LAC),enabling them to overcome barriers that prevent learners from disadvantaged backgrounds achieving their full potential (Website withheld to protect anonymity, 2020).</a:t>
            </a:r>
          </a:p>
        </p:txBody>
      </p:sp>
      <p:sp>
        <p:nvSpPr>
          <p:cNvPr id="56" name="Rectangle 5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492321" y="3080973"/>
            <a:ext cx="903515" cy="6776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Isosceles Triangle 5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360276" y="2103018"/>
            <a:ext cx="3545965" cy="133668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Isosceles Triangle 5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9924" y="7322020"/>
            <a:ext cx="2824612" cy="1064763"/>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Rectangle 6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64336" y="8105167"/>
            <a:ext cx="679809" cy="50985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2" name="Group 41">
            <a:extLst>
              <a:ext uri="{FF2B5EF4-FFF2-40B4-BE49-F238E27FC236}">
                <a16:creationId xmlns:a16="http://schemas.microsoft.com/office/drawing/2014/main" id="{81321781-CA0B-1B45-9227-6126A22F3059}"/>
              </a:ext>
            </a:extLst>
          </p:cNvPr>
          <p:cNvGrpSpPr/>
          <p:nvPr/>
        </p:nvGrpSpPr>
        <p:grpSpPr>
          <a:xfrm>
            <a:off x="263980" y="0"/>
            <a:ext cx="2196410" cy="1432940"/>
            <a:chOff x="158751" y="131762"/>
            <a:chExt cx="2196410" cy="1432940"/>
          </a:xfrm>
        </p:grpSpPr>
        <p:pic>
          <p:nvPicPr>
            <p:cNvPr id="45" name="Picture 44">
              <a:extLst>
                <a:ext uri="{FF2B5EF4-FFF2-40B4-BE49-F238E27FC236}">
                  <a16:creationId xmlns:a16="http://schemas.microsoft.com/office/drawing/2014/main" id="{182D8859-82AA-1441-BB13-8887662779FA}"/>
                </a:ext>
              </a:extLst>
            </p:cNvPr>
            <p:cNvPicPr>
              <a:picLocks noChangeAspect="1"/>
            </p:cNvPicPr>
            <p:nvPr/>
          </p:nvPicPr>
          <p:blipFill>
            <a:blip r:embed="rId2"/>
            <a:stretch>
              <a:fillRect/>
            </a:stretch>
          </p:blipFill>
          <p:spPr>
            <a:xfrm>
              <a:off x="158751" y="131762"/>
              <a:ext cx="1878012" cy="1252008"/>
            </a:xfrm>
            <a:prstGeom prst="rect">
              <a:avLst/>
            </a:prstGeom>
          </p:spPr>
        </p:pic>
        <p:sp>
          <p:nvSpPr>
            <p:cNvPr id="46" name="TextBox 45">
              <a:extLst>
                <a:ext uri="{FF2B5EF4-FFF2-40B4-BE49-F238E27FC236}">
                  <a16:creationId xmlns:a16="http://schemas.microsoft.com/office/drawing/2014/main" id="{59DC3323-EB86-6E48-9389-F632FAF549FA}"/>
                </a:ext>
              </a:extLst>
            </p:cNvPr>
            <p:cNvSpPr txBox="1"/>
            <p:nvPr/>
          </p:nvSpPr>
          <p:spPr>
            <a:xfrm>
              <a:off x="518016" y="1287703"/>
              <a:ext cx="1837145" cy="276999"/>
            </a:xfrm>
            <a:prstGeom prst="rect">
              <a:avLst/>
            </a:prstGeom>
            <a:noFill/>
          </p:spPr>
          <p:txBody>
            <a:bodyPr wrap="square" rtlCol="0">
              <a:spAutoFit/>
            </a:bodyPr>
            <a:lstStyle/>
            <a:p>
              <a:pPr>
                <a:spcAft>
                  <a:spcPts val="600"/>
                </a:spcAft>
              </a:pPr>
              <a:r>
                <a:rPr lang="en-US" sz="1200" dirty="0">
                  <a:latin typeface="+mj-lt"/>
                  <a:cs typeface="Calibri" panose="020F0502020204030204" pitchFamily="34" charset="0"/>
                </a:rPr>
                <a:t>(Trafford Council, 2018</a:t>
              </a:r>
              <a:r>
                <a:rPr lang="en-US" sz="1200" dirty="0">
                  <a:latin typeface="+mj-lt"/>
                </a:rPr>
                <a:t>)</a:t>
              </a:r>
            </a:p>
          </p:txBody>
        </p:sp>
      </p:grpSp>
      <p:grpSp>
        <p:nvGrpSpPr>
          <p:cNvPr id="47" name="Group 46">
            <a:extLst>
              <a:ext uri="{FF2B5EF4-FFF2-40B4-BE49-F238E27FC236}">
                <a16:creationId xmlns:a16="http://schemas.microsoft.com/office/drawing/2014/main" id="{B2E4159F-8EB7-EF47-8CBC-B98140F3DCEF}"/>
              </a:ext>
            </a:extLst>
          </p:cNvPr>
          <p:cNvGrpSpPr/>
          <p:nvPr/>
        </p:nvGrpSpPr>
        <p:grpSpPr>
          <a:xfrm>
            <a:off x="10406689" y="173854"/>
            <a:ext cx="2394908" cy="1573463"/>
            <a:chOff x="9569820" y="131762"/>
            <a:chExt cx="2592018" cy="1915120"/>
          </a:xfrm>
        </p:grpSpPr>
        <p:pic>
          <p:nvPicPr>
            <p:cNvPr id="48" name="Picture 47" descr="A picture containing person, child, indoor, boy&#10;&#10;Description automatically generated">
              <a:extLst>
                <a:ext uri="{FF2B5EF4-FFF2-40B4-BE49-F238E27FC236}">
                  <a16:creationId xmlns:a16="http://schemas.microsoft.com/office/drawing/2014/main" id="{001365BB-1870-984B-8D9D-46ECEB11A239}"/>
                </a:ext>
              </a:extLst>
            </p:cNvPr>
            <p:cNvPicPr>
              <a:picLocks noChangeAspect="1"/>
            </p:cNvPicPr>
            <p:nvPr/>
          </p:nvPicPr>
          <p:blipFill>
            <a:blip r:embed="rId3"/>
            <a:stretch>
              <a:fillRect/>
            </a:stretch>
          </p:blipFill>
          <p:spPr>
            <a:xfrm>
              <a:off x="9569820" y="131762"/>
              <a:ext cx="2371354" cy="1577975"/>
            </a:xfrm>
            <a:prstGeom prst="rect">
              <a:avLst/>
            </a:prstGeom>
          </p:spPr>
        </p:pic>
        <p:sp>
          <p:nvSpPr>
            <p:cNvPr id="49" name="TextBox 48">
              <a:extLst>
                <a:ext uri="{FF2B5EF4-FFF2-40B4-BE49-F238E27FC236}">
                  <a16:creationId xmlns:a16="http://schemas.microsoft.com/office/drawing/2014/main" id="{CC5F1994-94B1-DC45-8EDA-E389E79C81A8}"/>
                </a:ext>
              </a:extLst>
            </p:cNvPr>
            <p:cNvSpPr txBox="1"/>
            <p:nvPr/>
          </p:nvSpPr>
          <p:spPr>
            <a:xfrm>
              <a:off x="10626725" y="1709736"/>
              <a:ext cx="1535113" cy="337146"/>
            </a:xfrm>
            <a:prstGeom prst="rect">
              <a:avLst/>
            </a:prstGeom>
            <a:noFill/>
          </p:spPr>
          <p:txBody>
            <a:bodyPr wrap="square" rtlCol="0">
              <a:spAutoFit/>
            </a:bodyPr>
            <a:lstStyle/>
            <a:p>
              <a:pPr>
                <a:spcAft>
                  <a:spcPts val="600"/>
                </a:spcAft>
              </a:pPr>
              <a:r>
                <a:rPr lang="en-US" sz="1200" dirty="0">
                  <a:latin typeface="+mj-lt"/>
                </a:rPr>
                <a:t>(</a:t>
              </a:r>
              <a:r>
                <a:rPr lang="en-US" sz="1200" dirty="0">
                  <a:latin typeface="+mj-lt"/>
                  <a:cs typeface="Calibri" panose="020F0502020204030204" pitchFamily="34" charset="0"/>
                </a:rPr>
                <a:t>Wightwick,2017)</a:t>
              </a:r>
            </a:p>
          </p:txBody>
        </p:sp>
      </p:grpSp>
      <p:sp>
        <p:nvSpPr>
          <p:cNvPr id="19" name="TextBox 18">
            <a:extLst>
              <a:ext uri="{FF2B5EF4-FFF2-40B4-BE49-F238E27FC236}">
                <a16:creationId xmlns:a16="http://schemas.microsoft.com/office/drawing/2014/main" id="{6C137851-DADA-9A48-8104-B5DFB2DA1F20}"/>
              </a:ext>
            </a:extLst>
          </p:cNvPr>
          <p:cNvSpPr txBox="1"/>
          <p:nvPr/>
        </p:nvSpPr>
        <p:spPr>
          <a:xfrm>
            <a:off x="6246736" y="2771895"/>
            <a:ext cx="2907887" cy="1200329"/>
          </a:xfrm>
          <a:prstGeom prst="rect">
            <a:avLst/>
          </a:prstGeom>
          <a:noFill/>
          <a:ln w="12700">
            <a:solidFill>
              <a:srgbClr val="FF0000"/>
            </a:solidFill>
          </a:ln>
        </p:spPr>
        <p:txBody>
          <a:bodyPr wrap="square" rtlCol="0">
            <a:spAutoFit/>
          </a:bodyPr>
          <a:lstStyle/>
          <a:p>
            <a:r>
              <a:rPr lang="en-US" sz="1200" dirty="0">
                <a:latin typeface="+mj-lt"/>
              </a:rPr>
              <a:t>Poverty and poor housing conditions mitigate against educational success, there is little the education system can do about these problems but can try to compensate for them with extra efforts to help deprived children (Hilt,2000).</a:t>
            </a:r>
          </a:p>
        </p:txBody>
      </p:sp>
      <p:sp>
        <p:nvSpPr>
          <p:cNvPr id="28" name="Rectangle 27">
            <a:extLst>
              <a:ext uri="{FF2B5EF4-FFF2-40B4-BE49-F238E27FC236}">
                <a16:creationId xmlns:a16="http://schemas.microsoft.com/office/drawing/2014/main" id="{92F45D8F-35EB-5148-A338-BD605BF90A2C}"/>
              </a:ext>
            </a:extLst>
          </p:cNvPr>
          <p:cNvSpPr/>
          <p:nvPr/>
        </p:nvSpPr>
        <p:spPr>
          <a:xfrm>
            <a:off x="3448013" y="1233414"/>
            <a:ext cx="5773293" cy="1446550"/>
          </a:xfrm>
          <a:prstGeom prst="rect">
            <a:avLst/>
          </a:prstGeom>
          <a:ln w="12700">
            <a:solidFill>
              <a:srgbClr val="FF0000"/>
            </a:solidFill>
          </a:ln>
        </p:spPr>
        <p:txBody>
          <a:bodyPr wrap="square">
            <a:spAutoFit/>
          </a:bodyPr>
          <a:lstStyle/>
          <a:p>
            <a:pPr algn="ctr"/>
            <a:r>
              <a:rPr lang="en-US" sz="1600" u="sng" dirty="0">
                <a:solidFill>
                  <a:srgbClr val="FF0000"/>
                </a:solidFill>
                <a:latin typeface="+mj-lt"/>
              </a:rPr>
              <a:t>Poverty</a:t>
            </a:r>
          </a:p>
          <a:p>
            <a:r>
              <a:rPr lang="en-US" sz="1200" dirty="0">
                <a:latin typeface="+mj-lt"/>
              </a:rPr>
              <a:t>Poverty is not simply just a shortage of financial resources – the reality is far more complex with significant implications ranging from:-</a:t>
            </a:r>
          </a:p>
          <a:p>
            <a:pPr marL="171450" indent="-171450">
              <a:buFont typeface="Arial" panose="020B0604020202020204" pitchFamily="34" charset="0"/>
              <a:buChar char="•"/>
            </a:pPr>
            <a:r>
              <a:rPr lang="en-US" sz="1200" dirty="0">
                <a:latin typeface="+mj-lt"/>
              </a:rPr>
              <a:t>Psychological well being particulally focusing on self esteem.</a:t>
            </a:r>
          </a:p>
          <a:p>
            <a:pPr marL="171450" indent="-171450">
              <a:buFont typeface="Arial" panose="020B0604020202020204" pitchFamily="34" charset="0"/>
              <a:buChar char="•"/>
            </a:pPr>
            <a:r>
              <a:rPr lang="en-US" sz="1200" dirty="0">
                <a:latin typeface="+mj-lt"/>
              </a:rPr>
              <a:t>Social relations – low income groups can be excluded from social situations.</a:t>
            </a:r>
          </a:p>
          <a:p>
            <a:pPr marL="171450" indent="-171450">
              <a:buFont typeface="Arial" panose="020B0604020202020204" pitchFamily="34" charset="0"/>
              <a:buChar char="•"/>
            </a:pPr>
            <a:r>
              <a:rPr lang="en-US" sz="1200" dirty="0">
                <a:latin typeface="+mj-lt"/>
              </a:rPr>
              <a:t>Insecurity- economic deprivation can make it difficult or impossible to plan-ahead.</a:t>
            </a:r>
          </a:p>
          <a:p>
            <a:pPr marL="171450" indent="-171450">
              <a:buFont typeface="Arial" panose="020B0604020202020204" pitchFamily="34" charset="0"/>
              <a:buChar char="•"/>
            </a:pPr>
            <a:r>
              <a:rPr lang="en-US" sz="1200" dirty="0">
                <a:latin typeface="+mj-lt"/>
              </a:rPr>
              <a:t>Access resources – e.g. health and education           (Thompson,2011).</a:t>
            </a:r>
          </a:p>
        </p:txBody>
      </p:sp>
      <p:sp>
        <p:nvSpPr>
          <p:cNvPr id="30" name="TextBox 29">
            <a:extLst>
              <a:ext uri="{FF2B5EF4-FFF2-40B4-BE49-F238E27FC236}">
                <a16:creationId xmlns:a16="http://schemas.microsoft.com/office/drawing/2014/main" id="{4C2C953E-4280-0340-B080-12C1E34D8E39}"/>
              </a:ext>
            </a:extLst>
          </p:cNvPr>
          <p:cNvSpPr txBox="1"/>
          <p:nvPr/>
        </p:nvSpPr>
        <p:spPr>
          <a:xfrm>
            <a:off x="246699" y="9058944"/>
            <a:ext cx="12413798" cy="461665"/>
          </a:xfrm>
          <a:prstGeom prst="rect">
            <a:avLst/>
          </a:prstGeom>
          <a:noFill/>
          <a:ln>
            <a:solidFill>
              <a:srgbClr val="FF0000"/>
            </a:solidFill>
          </a:ln>
        </p:spPr>
        <p:txBody>
          <a:bodyPr wrap="square" rtlCol="0">
            <a:spAutoFit/>
          </a:bodyPr>
          <a:lstStyle/>
          <a:p>
            <a:pPr algn="ctr"/>
            <a:r>
              <a:rPr lang="en-US" sz="1200" dirty="0">
                <a:latin typeface="+mj-lt"/>
              </a:rPr>
              <a:t>Multi-agency working helps to bring together a range of professionals, with the purpose of working towards holistic approaches, this has the potential to significantly enhance a child’s quality of life and social, emotional, physical and intellectual development both inside and outside of school (Hodkinson and Vickerman,2009).</a:t>
            </a:r>
          </a:p>
        </p:txBody>
      </p:sp>
      <p:sp>
        <p:nvSpPr>
          <p:cNvPr id="65" name="Striped Right Arrow 64">
            <a:extLst>
              <a:ext uri="{FF2B5EF4-FFF2-40B4-BE49-F238E27FC236}">
                <a16:creationId xmlns:a16="http://schemas.microsoft.com/office/drawing/2014/main" id="{72A141CF-0687-684E-9BA3-BFC2278192C9}"/>
              </a:ext>
            </a:extLst>
          </p:cNvPr>
          <p:cNvSpPr/>
          <p:nvPr/>
        </p:nvSpPr>
        <p:spPr>
          <a:xfrm rot="2855583">
            <a:off x="9099919" y="1160397"/>
            <a:ext cx="900267" cy="26911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TextBox 34">
            <a:extLst>
              <a:ext uri="{FF2B5EF4-FFF2-40B4-BE49-F238E27FC236}">
                <a16:creationId xmlns:a16="http://schemas.microsoft.com/office/drawing/2014/main" id="{3909C25B-5219-894A-9603-FB10B5617398}"/>
              </a:ext>
            </a:extLst>
          </p:cNvPr>
          <p:cNvSpPr txBox="1"/>
          <p:nvPr/>
        </p:nvSpPr>
        <p:spPr>
          <a:xfrm>
            <a:off x="9276561" y="1726589"/>
            <a:ext cx="3324190" cy="2431435"/>
          </a:xfrm>
          <a:prstGeom prst="rect">
            <a:avLst/>
          </a:prstGeom>
          <a:noFill/>
          <a:ln w="12700">
            <a:solidFill>
              <a:srgbClr val="FF0000"/>
            </a:solidFill>
          </a:ln>
        </p:spPr>
        <p:txBody>
          <a:bodyPr wrap="square" rtlCol="0">
            <a:spAutoFit/>
          </a:bodyPr>
          <a:lstStyle/>
          <a:p>
            <a:r>
              <a:rPr lang="en-US" sz="1600" u="sng" dirty="0">
                <a:solidFill>
                  <a:srgbClr val="FF0000"/>
                </a:solidFill>
                <a:latin typeface="+mj-lt"/>
              </a:rPr>
              <a:t>Wider Approaches:-</a:t>
            </a:r>
            <a:endParaRPr lang="en-US" sz="1600" dirty="0">
              <a:latin typeface="+mj-lt"/>
            </a:endParaRPr>
          </a:p>
          <a:p>
            <a:pPr marL="285750" indent="-285750">
              <a:buFont typeface="Arial" panose="020B0604020202020204" pitchFamily="34" charset="0"/>
              <a:buChar char="•"/>
            </a:pPr>
            <a:r>
              <a:rPr lang="en-US" sz="1200" dirty="0">
                <a:latin typeface="+mj-lt"/>
              </a:rPr>
              <a:t>School breakfast clubs</a:t>
            </a:r>
          </a:p>
          <a:p>
            <a:pPr marL="285750" indent="-285750">
              <a:buFont typeface="Arial" panose="020B0604020202020204" pitchFamily="34" charset="0"/>
              <a:buChar char="•"/>
            </a:pPr>
            <a:r>
              <a:rPr lang="en-US" sz="1200" dirty="0">
                <a:latin typeface="+mj-lt"/>
              </a:rPr>
              <a:t>Music lessons for disadvantaged pupils.</a:t>
            </a:r>
          </a:p>
          <a:p>
            <a:pPr marL="285750" indent="-285750">
              <a:buFont typeface="Arial" panose="020B0604020202020204" pitchFamily="34" charset="0"/>
              <a:buChar char="•"/>
            </a:pPr>
            <a:r>
              <a:rPr lang="en-US" sz="1200" dirty="0">
                <a:latin typeface="+mj-lt"/>
              </a:rPr>
              <a:t>Help with cost of education trips and visits.</a:t>
            </a:r>
          </a:p>
          <a:p>
            <a:pPr marL="285750" indent="-285750">
              <a:buFont typeface="Arial" panose="020B0604020202020204" pitchFamily="34" charset="0"/>
              <a:buChar char="•"/>
            </a:pPr>
            <a:r>
              <a:rPr lang="en-US" sz="1200" dirty="0">
                <a:latin typeface="+mj-lt"/>
              </a:rPr>
              <a:t>Speech and language therapy.</a:t>
            </a:r>
          </a:p>
          <a:p>
            <a:endParaRPr lang="en-US" sz="1200" dirty="0">
              <a:latin typeface="+mj-lt"/>
            </a:endParaRPr>
          </a:p>
          <a:p>
            <a:r>
              <a:rPr lang="en-US" sz="1600" u="sng" dirty="0">
                <a:solidFill>
                  <a:srgbClr val="FF0000"/>
                </a:solidFill>
                <a:latin typeface="+mj-lt"/>
              </a:rPr>
              <a:t>Helps by:-</a:t>
            </a:r>
          </a:p>
          <a:p>
            <a:pPr marL="171450" indent="-171450">
              <a:buFont typeface="Arial" panose="020B0604020202020204" pitchFamily="34" charset="0"/>
              <a:buChar char="•"/>
            </a:pPr>
            <a:r>
              <a:rPr lang="en-US" sz="1200" dirty="0">
                <a:latin typeface="+mj-lt"/>
              </a:rPr>
              <a:t>Increasing pupils’ confidence and resilience.</a:t>
            </a:r>
          </a:p>
          <a:p>
            <a:pPr marL="171450" indent="-171450">
              <a:buFont typeface="Arial" panose="020B0604020202020204" pitchFamily="34" charset="0"/>
              <a:buChar char="•"/>
            </a:pPr>
            <a:r>
              <a:rPr lang="en-US" sz="1200" dirty="0">
                <a:latin typeface="+mj-lt"/>
              </a:rPr>
              <a:t>Encouraging pupils to be more resilience and aspirational.</a:t>
            </a:r>
          </a:p>
          <a:p>
            <a:pPr marL="171450" indent="-171450">
              <a:buFont typeface="Arial" panose="020B0604020202020204" pitchFamily="34" charset="0"/>
              <a:buChar char="•"/>
            </a:pPr>
            <a:r>
              <a:rPr lang="en-US" sz="1200" dirty="0">
                <a:latin typeface="+mj-lt"/>
              </a:rPr>
              <a:t>Benefits non eligable pupils</a:t>
            </a:r>
          </a:p>
          <a:p>
            <a:r>
              <a:rPr lang="en-US" sz="1200" dirty="0">
                <a:latin typeface="+mj-lt"/>
              </a:rPr>
              <a:t>	                                   (Pupil Premium,2020).</a:t>
            </a:r>
          </a:p>
        </p:txBody>
      </p:sp>
      <p:sp>
        <p:nvSpPr>
          <p:cNvPr id="53" name="Rectangle 52">
            <a:extLst>
              <a:ext uri="{FF2B5EF4-FFF2-40B4-BE49-F238E27FC236}">
                <a16:creationId xmlns:a16="http://schemas.microsoft.com/office/drawing/2014/main" id="{535B4751-4FB3-3F45-B45E-876C92B39EEB}"/>
              </a:ext>
            </a:extLst>
          </p:cNvPr>
          <p:cNvSpPr/>
          <p:nvPr/>
        </p:nvSpPr>
        <p:spPr>
          <a:xfrm>
            <a:off x="392159" y="1501390"/>
            <a:ext cx="2295799" cy="1820544"/>
          </a:xfrm>
          <a:prstGeom prst="rect">
            <a:avLst/>
          </a:prstGeom>
          <a:solidFill>
            <a:schemeClr val="bg1"/>
          </a:soli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TextBox 49">
            <a:extLst>
              <a:ext uri="{FF2B5EF4-FFF2-40B4-BE49-F238E27FC236}">
                <a16:creationId xmlns:a16="http://schemas.microsoft.com/office/drawing/2014/main" id="{7B5209D7-531F-4B4B-BB03-2C543418BB56}"/>
              </a:ext>
            </a:extLst>
          </p:cNvPr>
          <p:cNvSpPr txBox="1"/>
          <p:nvPr/>
        </p:nvSpPr>
        <p:spPr>
          <a:xfrm>
            <a:off x="-66497" y="1501390"/>
            <a:ext cx="2754455" cy="2141677"/>
          </a:xfrm>
          <a:prstGeom prst="rect">
            <a:avLst/>
          </a:prstGeom>
          <a:noFill/>
        </p:spPr>
        <p:txBody>
          <a:bodyPr wrap="square" rtlCol="0">
            <a:spAutoFit/>
          </a:bodyPr>
          <a:lstStyle/>
          <a:p>
            <a:pPr marL="457178" lvl="1"/>
            <a:r>
              <a:rPr lang="en-US" sz="1600" u="sng" dirty="0">
                <a:solidFill>
                  <a:srgbClr val="FF0000"/>
                </a:solidFill>
                <a:latin typeface="+mj-lt"/>
              </a:rPr>
              <a:t>Advantages of EFSM:-</a:t>
            </a:r>
          </a:p>
          <a:p>
            <a:pPr marL="742928" lvl="1" indent="-285750">
              <a:buFont typeface="Arial" panose="020B0604020202020204" pitchFamily="34" charset="0"/>
              <a:buChar char="•"/>
            </a:pPr>
            <a:r>
              <a:rPr lang="en-US" sz="1200" dirty="0">
                <a:latin typeface="+mj-lt"/>
              </a:rPr>
              <a:t>Children having a higher concentration span, not feeling hungry.</a:t>
            </a:r>
          </a:p>
          <a:p>
            <a:pPr marL="742928" lvl="1" indent="-285750">
              <a:buFont typeface="Arial" panose="020B0604020202020204" pitchFamily="34" charset="0"/>
              <a:buChar char="•"/>
            </a:pPr>
            <a:r>
              <a:rPr lang="en-US" sz="1200" dirty="0">
                <a:latin typeface="+mj-lt"/>
              </a:rPr>
              <a:t>Helps low income families.</a:t>
            </a:r>
          </a:p>
          <a:p>
            <a:pPr marL="742928" lvl="1" indent="-285750">
              <a:buFont typeface="Arial" panose="020B0604020202020204" pitchFamily="34" charset="0"/>
              <a:buChar char="•"/>
            </a:pPr>
            <a:r>
              <a:rPr lang="en-US" sz="1200" dirty="0">
                <a:latin typeface="+mj-lt"/>
              </a:rPr>
              <a:t>Supporting rural economies.</a:t>
            </a:r>
          </a:p>
          <a:p>
            <a:pPr marL="742928" lvl="1" indent="-285750">
              <a:buFont typeface="Arial" panose="020B0604020202020204" pitchFamily="34" charset="0"/>
              <a:buChar char="•"/>
            </a:pPr>
            <a:r>
              <a:rPr lang="en-US" sz="1200" dirty="0">
                <a:latin typeface="+mj-lt"/>
              </a:rPr>
              <a:t>Introducing new food groups.</a:t>
            </a:r>
          </a:p>
          <a:p>
            <a:pPr marL="742928" lvl="1" indent="-285750">
              <a:buFont typeface="Arial" panose="020B0604020202020204" pitchFamily="34" charset="0"/>
              <a:buChar char="•"/>
            </a:pPr>
            <a:r>
              <a:rPr lang="en-US" sz="1200" dirty="0">
                <a:latin typeface="+mj-lt"/>
              </a:rPr>
              <a:t>Can reduce strains on family budgets          (Sustain,2020)</a:t>
            </a:r>
          </a:p>
          <a:p>
            <a:endParaRPr lang="en-US" dirty="0"/>
          </a:p>
        </p:txBody>
      </p:sp>
      <p:sp>
        <p:nvSpPr>
          <p:cNvPr id="73" name="Striped Right Arrow 72">
            <a:extLst>
              <a:ext uri="{FF2B5EF4-FFF2-40B4-BE49-F238E27FC236}">
                <a16:creationId xmlns:a16="http://schemas.microsoft.com/office/drawing/2014/main" id="{FE711C09-C089-7A49-9463-032DC74BB3F3}"/>
              </a:ext>
            </a:extLst>
          </p:cNvPr>
          <p:cNvSpPr/>
          <p:nvPr/>
        </p:nvSpPr>
        <p:spPr>
          <a:xfrm rot="8435423">
            <a:off x="2761426" y="1117452"/>
            <a:ext cx="900267" cy="26911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TextBox 54">
            <a:extLst>
              <a:ext uri="{FF2B5EF4-FFF2-40B4-BE49-F238E27FC236}">
                <a16:creationId xmlns:a16="http://schemas.microsoft.com/office/drawing/2014/main" id="{00E0EC5D-D654-D543-8FCD-F200ED767D15}"/>
              </a:ext>
            </a:extLst>
          </p:cNvPr>
          <p:cNvSpPr txBox="1"/>
          <p:nvPr/>
        </p:nvSpPr>
        <p:spPr>
          <a:xfrm>
            <a:off x="392159" y="3727931"/>
            <a:ext cx="2245967" cy="1261884"/>
          </a:xfrm>
          <a:prstGeom prst="rect">
            <a:avLst/>
          </a:prstGeom>
          <a:noFill/>
          <a:ln w="12700">
            <a:solidFill>
              <a:srgbClr val="FF0000"/>
            </a:solidFill>
          </a:ln>
        </p:spPr>
        <p:txBody>
          <a:bodyPr wrap="square" rtlCol="0">
            <a:spAutoFit/>
          </a:bodyPr>
          <a:lstStyle/>
          <a:p>
            <a:r>
              <a:rPr lang="en-US" sz="1600" u="sng" dirty="0">
                <a:solidFill>
                  <a:srgbClr val="FF0000"/>
                </a:solidFill>
                <a:latin typeface="+mj-lt"/>
              </a:rPr>
              <a:t>Disadvantages of EFSM:-</a:t>
            </a:r>
          </a:p>
          <a:p>
            <a:pPr marL="171450" indent="-171450">
              <a:buFont typeface="Arial" panose="020B0604020202020204" pitchFamily="34" charset="0"/>
              <a:buChar char="•"/>
            </a:pPr>
            <a:r>
              <a:rPr lang="en-US" sz="1200" dirty="0">
                <a:latin typeface="+mj-lt"/>
              </a:rPr>
              <a:t>Families may feel stigmatized.</a:t>
            </a:r>
          </a:p>
          <a:p>
            <a:pPr marL="171450" indent="-171450">
              <a:buFont typeface="Arial" panose="020B0604020202020204" pitchFamily="34" charset="0"/>
              <a:buChar char="•"/>
            </a:pPr>
            <a:r>
              <a:rPr lang="en-US" sz="1200" dirty="0">
                <a:latin typeface="+mj-lt"/>
              </a:rPr>
              <a:t>School funding models challenges equity.</a:t>
            </a:r>
          </a:p>
          <a:p>
            <a:pPr marL="171450" indent="-171450">
              <a:buFont typeface="Arial" panose="020B0604020202020204" pitchFamily="34" charset="0"/>
              <a:buChar char="•"/>
            </a:pPr>
            <a:r>
              <a:rPr lang="en-US" sz="1200" dirty="0">
                <a:latin typeface="+mj-lt"/>
              </a:rPr>
              <a:t>Student well being needs to be defined                (OECD,2018)</a:t>
            </a:r>
          </a:p>
        </p:txBody>
      </p:sp>
      <p:sp>
        <p:nvSpPr>
          <p:cNvPr id="74" name="Striped Right Arrow 73">
            <a:extLst>
              <a:ext uri="{FF2B5EF4-FFF2-40B4-BE49-F238E27FC236}">
                <a16:creationId xmlns:a16="http://schemas.microsoft.com/office/drawing/2014/main" id="{D03F588B-F9A3-0C43-ADBD-A59CA4B0E682}"/>
              </a:ext>
            </a:extLst>
          </p:cNvPr>
          <p:cNvSpPr/>
          <p:nvPr/>
        </p:nvSpPr>
        <p:spPr>
          <a:xfrm rot="5400000">
            <a:off x="1161089" y="3301127"/>
            <a:ext cx="521472" cy="22219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5" name="Group 74">
            <a:extLst>
              <a:ext uri="{FF2B5EF4-FFF2-40B4-BE49-F238E27FC236}">
                <a16:creationId xmlns:a16="http://schemas.microsoft.com/office/drawing/2014/main" id="{294B8FBA-5CBA-7247-915E-C180431957D1}"/>
              </a:ext>
            </a:extLst>
          </p:cNvPr>
          <p:cNvGrpSpPr/>
          <p:nvPr/>
        </p:nvGrpSpPr>
        <p:grpSpPr>
          <a:xfrm>
            <a:off x="4762768" y="5720749"/>
            <a:ext cx="3324189" cy="3480783"/>
            <a:chOff x="4797425" y="3925888"/>
            <a:chExt cx="2782281" cy="2637630"/>
          </a:xfrm>
        </p:grpSpPr>
        <p:pic>
          <p:nvPicPr>
            <p:cNvPr id="76" name="Picture 75" descr="A picture containing text, map&#10;&#10;Description automatically generated">
              <a:extLst>
                <a:ext uri="{FF2B5EF4-FFF2-40B4-BE49-F238E27FC236}">
                  <a16:creationId xmlns:a16="http://schemas.microsoft.com/office/drawing/2014/main" id="{9C8916C8-722E-CD4A-A7ED-04E08C357CCB}"/>
                </a:ext>
              </a:extLst>
            </p:cNvPr>
            <p:cNvPicPr>
              <a:picLocks noChangeAspect="1"/>
            </p:cNvPicPr>
            <p:nvPr/>
          </p:nvPicPr>
          <p:blipFill rotWithShape="1">
            <a:blip r:embed="rId4"/>
            <a:srcRect l="12409" r="12170"/>
            <a:stretch/>
          </p:blipFill>
          <p:spPr>
            <a:xfrm>
              <a:off x="4797425" y="3925888"/>
              <a:ext cx="2782281" cy="2343150"/>
            </a:xfrm>
            <a:prstGeom prst="triangle">
              <a:avLst/>
            </a:prstGeom>
          </p:spPr>
        </p:pic>
        <p:sp>
          <p:nvSpPr>
            <p:cNvPr id="77" name="TextBox 76">
              <a:extLst>
                <a:ext uri="{FF2B5EF4-FFF2-40B4-BE49-F238E27FC236}">
                  <a16:creationId xmlns:a16="http://schemas.microsoft.com/office/drawing/2014/main" id="{198FE9D5-2DB6-9C46-BBFC-81C3286335F5}"/>
                </a:ext>
              </a:extLst>
            </p:cNvPr>
            <p:cNvSpPr txBox="1"/>
            <p:nvPr/>
          </p:nvSpPr>
          <p:spPr>
            <a:xfrm>
              <a:off x="6539521" y="6286519"/>
              <a:ext cx="1040185" cy="276999"/>
            </a:xfrm>
            <a:prstGeom prst="rect">
              <a:avLst/>
            </a:prstGeom>
            <a:noFill/>
          </p:spPr>
          <p:txBody>
            <a:bodyPr wrap="square" rtlCol="0">
              <a:spAutoFit/>
            </a:bodyPr>
            <a:lstStyle/>
            <a:p>
              <a:r>
                <a:rPr lang="en-US" sz="1200" dirty="0">
                  <a:latin typeface="+mj-lt"/>
                </a:rPr>
                <a:t>(Seong,2020)</a:t>
              </a:r>
            </a:p>
          </p:txBody>
        </p:sp>
      </p:grpSp>
      <p:sp>
        <p:nvSpPr>
          <p:cNvPr id="57" name="TextBox 56">
            <a:extLst>
              <a:ext uri="{FF2B5EF4-FFF2-40B4-BE49-F238E27FC236}">
                <a16:creationId xmlns:a16="http://schemas.microsoft.com/office/drawing/2014/main" id="{D9D68385-D771-324C-9B96-9A6546368A9C}"/>
              </a:ext>
            </a:extLst>
          </p:cNvPr>
          <p:cNvSpPr txBox="1"/>
          <p:nvPr/>
        </p:nvSpPr>
        <p:spPr>
          <a:xfrm>
            <a:off x="392159" y="5486400"/>
            <a:ext cx="2295799" cy="1015663"/>
          </a:xfrm>
          <a:prstGeom prst="rect">
            <a:avLst/>
          </a:prstGeom>
          <a:noFill/>
          <a:ln w="12700">
            <a:solidFill>
              <a:srgbClr val="FF0000"/>
            </a:solidFill>
          </a:ln>
        </p:spPr>
        <p:txBody>
          <a:bodyPr wrap="square" rtlCol="0">
            <a:spAutoFit/>
          </a:bodyPr>
          <a:lstStyle/>
          <a:p>
            <a:r>
              <a:rPr lang="en-US" sz="1200" dirty="0">
                <a:latin typeface="+mj-lt"/>
              </a:rPr>
              <a:t>Statistics show that more than a quarter of children entitled to FSM end up sat away from friends making pupils feel singled out</a:t>
            </a:r>
          </a:p>
          <a:p>
            <a:r>
              <a:rPr lang="en-US" sz="1200" dirty="0">
                <a:latin typeface="+mj-lt"/>
              </a:rPr>
              <a:t>                                   ( Rock,2012).</a:t>
            </a:r>
          </a:p>
        </p:txBody>
      </p:sp>
      <p:sp>
        <p:nvSpPr>
          <p:cNvPr id="78" name="Striped Right Arrow 77">
            <a:extLst>
              <a:ext uri="{FF2B5EF4-FFF2-40B4-BE49-F238E27FC236}">
                <a16:creationId xmlns:a16="http://schemas.microsoft.com/office/drawing/2014/main" id="{11A22159-A502-624E-A803-83476DFFC369}"/>
              </a:ext>
            </a:extLst>
          </p:cNvPr>
          <p:cNvSpPr/>
          <p:nvPr/>
        </p:nvSpPr>
        <p:spPr>
          <a:xfrm rot="5400000">
            <a:off x="1168227" y="5069425"/>
            <a:ext cx="521472" cy="22219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Striped Right Arrow 78">
            <a:extLst>
              <a:ext uri="{FF2B5EF4-FFF2-40B4-BE49-F238E27FC236}">
                <a16:creationId xmlns:a16="http://schemas.microsoft.com/office/drawing/2014/main" id="{86707344-7693-E54F-AFF1-DF450601B2FF}"/>
              </a:ext>
            </a:extLst>
          </p:cNvPr>
          <p:cNvSpPr/>
          <p:nvPr/>
        </p:nvSpPr>
        <p:spPr>
          <a:xfrm rot="5400000">
            <a:off x="8147971" y="2484600"/>
            <a:ext cx="391650" cy="25339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TextBox 60">
            <a:extLst>
              <a:ext uri="{FF2B5EF4-FFF2-40B4-BE49-F238E27FC236}">
                <a16:creationId xmlns:a16="http://schemas.microsoft.com/office/drawing/2014/main" id="{B8760708-F2BB-7646-AFB8-C91349BD4C97}"/>
              </a:ext>
            </a:extLst>
          </p:cNvPr>
          <p:cNvSpPr txBox="1"/>
          <p:nvPr/>
        </p:nvSpPr>
        <p:spPr>
          <a:xfrm>
            <a:off x="8217098" y="7603934"/>
            <a:ext cx="4330650" cy="646331"/>
          </a:xfrm>
          <a:prstGeom prst="rect">
            <a:avLst/>
          </a:prstGeom>
          <a:noFill/>
          <a:ln w="12700">
            <a:solidFill>
              <a:srgbClr val="FF0000"/>
            </a:solidFill>
          </a:ln>
        </p:spPr>
        <p:txBody>
          <a:bodyPr wrap="square" rtlCol="0">
            <a:spAutoFit/>
          </a:bodyPr>
          <a:lstStyle/>
          <a:p>
            <a:r>
              <a:rPr lang="en-US" sz="1200" dirty="0">
                <a:latin typeface="+mj-lt"/>
              </a:rPr>
              <a:t>‘Equality of opportunity is the underlying philosophy of the school. All staff recognize and believe that they have a duty to promote equality of opportunity to all’ (Equal Opportunities Policy, 2016).</a:t>
            </a:r>
          </a:p>
        </p:txBody>
      </p:sp>
      <p:sp>
        <p:nvSpPr>
          <p:cNvPr id="80" name="Striped Right Arrow 79">
            <a:extLst>
              <a:ext uri="{FF2B5EF4-FFF2-40B4-BE49-F238E27FC236}">
                <a16:creationId xmlns:a16="http://schemas.microsoft.com/office/drawing/2014/main" id="{340EE051-5BD6-AB45-9C27-7482329D415C}"/>
              </a:ext>
            </a:extLst>
          </p:cNvPr>
          <p:cNvSpPr/>
          <p:nvPr/>
        </p:nvSpPr>
        <p:spPr>
          <a:xfrm rot="11164938">
            <a:off x="7523326" y="7553392"/>
            <a:ext cx="608972" cy="327081"/>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TextBox 80">
            <a:extLst>
              <a:ext uri="{FF2B5EF4-FFF2-40B4-BE49-F238E27FC236}">
                <a16:creationId xmlns:a16="http://schemas.microsoft.com/office/drawing/2014/main" id="{9FDC006E-D337-2C45-9338-1DE1F34DFC9E}"/>
              </a:ext>
            </a:extLst>
          </p:cNvPr>
          <p:cNvSpPr txBox="1"/>
          <p:nvPr/>
        </p:nvSpPr>
        <p:spPr>
          <a:xfrm>
            <a:off x="263980" y="7204625"/>
            <a:ext cx="3900487" cy="1384995"/>
          </a:xfrm>
          <a:prstGeom prst="rect">
            <a:avLst/>
          </a:prstGeom>
          <a:noFill/>
          <a:ln w="12700">
            <a:solidFill>
              <a:srgbClr val="FF0000"/>
            </a:solidFill>
          </a:ln>
        </p:spPr>
        <p:txBody>
          <a:bodyPr wrap="square" rtlCol="0">
            <a:spAutoFit/>
          </a:bodyPr>
          <a:lstStyle/>
          <a:p>
            <a:r>
              <a:rPr lang="en-US" sz="1200" dirty="0">
                <a:latin typeface="+mj-lt"/>
              </a:rPr>
              <a:t>Bronfenbrenner sees the world in which the child grows as a major influence on their development. He describes this as a two way influence in which the personality and behaviour of the child will influence the way people in the environment will interact with that child. He also believes that the interaction between environmental factors could affect a child’s development (Bates,2019).</a:t>
            </a:r>
          </a:p>
        </p:txBody>
      </p:sp>
      <p:sp>
        <p:nvSpPr>
          <p:cNvPr id="82" name="Striped Right Arrow 81">
            <a:extLst>
              <a:ext uri="{FF2B5EF4-FFF2-40B4-BE49-F238E27FC236}">
                <a16:creationId xmlns:a16="http://schemas.microsoft.com/office/drawing/2014/main" id="{98693731-B6BD-014C-9F4F-6AC2D357CA69}"/>
              </a:ext>
            </a:extLst>
          </p:cNvPr>
          <p:cNvSpPr/>
          <p:nvPr/>
        </p:nvSpPr>
        <p:spPr>
          <a:xfrm rot="21396132">
            <a:off x="4298714" y="7550415"/>
            <a:ext cx="928104" cy="33419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Striped Right Arrow 82">
            <a:extLst>
              <a:ext uri="{FF2B5EF4-FFF2-40B4-BE49-F238E27FC236}">
                <a16:creationId xmlns:a16="http://schemas.microsoft.com/office/drawing/2014/main" id="{0FE7E969-F5A0-4B47-A2F3-79A5F4780B84}"/>
              </a:ext>
            </a:extLst>
          </p:cNvPr>
          <p:cNvSpPr/>
          <p:nvPr/>
        </p:nvSpPr>
        <p:spPr>
          <a:xfrm rot="4424980">
            <a:off x="2260083" y="8537122"/>
            <a:ext cx="709066" cy="276581"/>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TextBox 83">
            <a:extLst>
              <a:ext uri="{FF2B5EF4-FFF2-40B4-BE49-F238E27FC236}">
                <a16:creationId xmlns:a16="http://schemas.microsoft.com/office/drawing/2014/main" id="{2ECE45A2-5FA0-AF44-B024-5F64EA4E8736}"/>
              </a:ext>
            </a:extLst>
          </p:cNvPr>
          <p:cNvSpPr txBox="1"/>
          <p:nvPr/>
        </p:nvSpPr>
        <p:spPr>
          <a:xfrm>
            <a:off x="9447204" y="4857309"/>
            <a:ext cx="2962237" cy="1015663"/>
          </a:xfrm>
          <a:prstGeom prst="rect">
            <a:avLst/>
          </a:prstGeom>
          <a:noFill/>
          <a:ln w="12700">
            <a:solidFill>
              <a:srgbClr val="FF0000"/>
            </a:solidFill>
          </a:ln>
        </p:spPr>
        <p:txBody>
          <a:bodyPr wrap="square" rtlCol="0">
            <a:spAutoFit/>
          </a:bodyPr>
          <a:lstStyle/>
          <a:p>
            <a:r>
              <a:rPr lang="en-US" sz="1200" dirty="0">
                <a:latin typeface="+mj-lt"/>
              </a:rPr>
              <a:t>The successful schools plan interventions that focus on improving the attainment of children from deprived backgrounds, specifically those who are EFSM (Welsh Government,2015).</a:t>
            </a:r>
          </a:p>
        </p:txBody>
      </p:sp>
      <p:sp>
        <p:nvSpPr>
          <p:cNvPr id="85" name="TextBox 84">
            <a:extLst>
              <a:ext uri="{FF2B5EF4-FFF2-40B4-BE49-F238E27FC236}">
                <a16:creationId xmlns:a16="http://schemas.microsoft.com/office/drawing/2014/main" id="{1B91837D-F047-1041-B2B2-FF2384F64E66}"/>
              </a:ext>
            </a:extLst>
          </p:cNvPr>
          <p:cNvSpPr txBox="1"/>
          <p:nvPr/>
        </p:nvSpPr>
        <p:spPr>
          <a:xfrm>
            <a:off x="9241746" y="6321426"/>
            <a:ext cx="3355967" cy="646331"/>
          </a:xfrm>
          <a:prstGeom prst="rect">
            <a:avLst/>
          </a:prstGeom>
          <a:noFill/>
          <a:ln w="12700">
            <a:solidFill>
              <a:srgbClr val="FF0000"/>
            </a:solidFill>
          </a:ln>
        </p:spPr>
        <p:txBody>
          <a:bodyPr wrap="square" rtlCol="0">
            <a:spAutoFit/>
          </a:bodyPr>
          <a:lstStyle/>
          <a:p>
            <a:r>
              <a:rPr lang="en-US" sz="1200" dirty="0">
                <a:latin typeface="+mj-lt"/>
              </a:rPr>
              <a:t>Kirsty Williams reiterated that the grant is for ALL eligible pupils and not only those at risk of low attainment(Seneddresearch,2018).</a:t>
            </a:r>
          </a:p>
        </p:txBody>
      </p:sp>
      <p:sp>
        <p:nvSpPr>
          <p:cNvPr id="86" name="Striped Right Arrow 85">
            <a:extLst>
              <a:ext uri="{FF2B5EF4-FFF2-40B4-BE49-F238E27FC236}">
                <a16:creationId xmlns:a16="http://schemas.microsoft.com/office/drawing/2014/main" id="{C3F9108A-789E-1842-B395-655BA0180E4C}"/>
              </a:ext>
            </a:extLst>
          </p:cNvPr>
          <p:cNvSpPr/>
          <p:nvPr/>
        </p:nvSpPr>
        <p:spPr>
          <a:xfrm rot="5400000">
            <a:off x="10643852" y="5850377"/>
            <a:ext cx="521472" cy="22219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TextBox 86">
            <a:extLst>
              <a:ext uri="{FF2B5EF4-FFF2-40B4-BE49-F238E27FC236}">
                <a16:creationId xmlns:a16="http://schemas.microsoft.com/office/drawing/2014/main" id="{CE2EB478-C04F-8B48-879A-144971797002}"/>
              </a:ext>
            </a:extLst>
          </p:cNvPr>
          <p:cNvSpPr txBox="1"/>
          <p:nvPr/>
        </p:nvSpPr>
        <p:spPr>
          <a:xfrm>
            <a:off x="2925684" y="4201451"/>
            <a:ext cx="2709328" cy="1261884"/>
          </a:xfrm>
          <a:prstGeom prst="rect">
            <a:avLst/>
          </a:prstGeom>
          <a:noFill/>
          <a:ln>
            <a:solidFill>
              <a:srgbClr val="FF0000"/>
            </a:solidFill>
          </a:ln>
        </p:spPr>
        <p:txBody>
          <a:bodyPr wrap="square" rtlCol="0">
            <a:spAutoFit/>
          </a:bodyPr>
          <a:lstStyle/>
          <a:p>
            <a:pPr algn="ctr"/>
            <a:r>
              <a:rPr lang="en-US" sz="1600" u="sng" dirty="0">
                <a:solidFill>
                  <a:srgbClr val="FF0000"/>
                </a:solidFill>
                <a:latin typeface="+mj-lt"/>
              </a:rPr>
              <a:t>Funding:</a:t>
            </a:r>
          </a:p>
          <a:p>
            <a:r>
              <a:rPr lang="en-US" sz="1200" dirty="0">
                <a:latin typeface="+mj-lt"/>
              </a:rPr>
              <a:t>The Welsh Government has allocated 32.4million to all welsh authorities in an effort to reduce the link between deprivation and educational attainment (Ellis,2013).</a:t>
            </a:r>
          </a:p>
        </p:txBody>
      </p:sp>
      <p:sp>
        <p:nvSpPr>
          <p:cNvPr id="88" name="TextBox 87">
            <a:extLst>
              <a:ext uri="{FF2B5EF4-FFF2-40B4-BE49-F238E27FC236}">
                <a16:creationId xmlns:a16="http://schemas.microsoft.com/office/drawing/2014/main" id="{755FBABE-49C8-504A-88D8-ED2C8D1C6D84}"/>
              </a:ext>
            </a:extLst>
          </p:cNvPr>
          <p:cNvSpPr txBox="1"/>
          <p:nvPr/>
        </p:nvSpPr>
        <p:spPr>
          <a:xfrm>
            <a:off x="2906335" y="5635448"/>
            <a:ext cx="2677927" cy="1384995"/>
          </a:xfrm>
          <a:prstGeom prst="rect">
            <a:avLst/>
          </a:prstGeom>
          <a:noFill/>
          <a:ln w="12700">
            <a:solidFill>
              <a:srgbClr val="FF0000"/>
            </a:solidFill>
          </a:ln>
        </p:spPr>
        <p:txBody>
          <a:bodyPr wrap="square" rtlCol="0">
            <a:spAutoFit/>
          </a:bodyPr>
          <a:lstStyle/>
          <a:p>
            <a:r>
              <a:rPr lang="en-US" sz="1200" dirty="0">
                <a:latin typeface="+mj-lt"/>
              </a:rPr>
              <a:t>Schools receive additional funding primarily for individual children identified with special needs, the current deprivation grants in England and Wales are intended to address the needs of a wider group of vulnerable children(Florian, 2017).</a:t>
            </a:r>
          </a:p>
        </p:txBody>
      </p:sp>
      <p:sp>
        <p:nvSpPr>
          <p:cNvPr id="89" name="Striped Right Arrow 88">
            <a:extLst>
              <a:ext uri="{FF2B5EF4-FFF2-40B4-BE49-F238E27FC236}">
                <a16:creationId xmlns:a16="http://schemas.microsoft.com/office/drawing/2014/main" id="{217265A6-F9B3-BD41-B619-B1BF3F103080}"/>
              </a:ext>
            </a:extLst>
          </p:cNvPr>
          <p:cNvSpPr/>
          <p:nvPr/>
        </p:nvSpPr>
        <p:spPr>
          <a:xfrm rot="5400000">
            <a:off x="4111128" y="5314223"/>
            <a:ext cx="521472" cy="22219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TextBox 89">
            <a:extLst>
              <a:ext uri="{FF2B5EF4-FFF2-40B4-BE49-F238E27FC236}">
                <a16:creationId xmlns:a16="http://schemas.microsoft.com/office/drawing/2014/main" id="{C6DC8FC8-CF0D-0C40-937F-E044ED141804}"/>
              </a:ext>
            </a:extLst>
          </p:cNvPr>
          <p:cNvSpPr txBox="1"/>
          <p:nvPr/>
        </p:nvSpPr>
        <p:spPr>
          <a:xfrm>
            <a:off x="6898895" y="4435929"/>
            <a:ext cx="2145093" cy="1938992"/>
          </a:xfrm>
          <a:prstGeom prst="rect">
            <a:avLst/>
          </a:prstGeom>
          <a:noFill/>
          <a:ln w="12700">
            <a:solidFill>
              <a:srgbClr val="FF0000"/>
            </a:solidFill>
          </a:ln>
        </p:spPr>
        <p:txBody>
          <a:bodyPr wrap="square" rtlCol="0">
            <a:spAutoFit/>
          </a:bodyPr>
          <a:lstStyle/>
          <a:p>
            <a:r>
              <a:rPr lang="en-US" sz="1200" dirty="0">
                <a:latin typeface="+mj-lt"/>
              </a:rPr>
              <a:t>Social exclusion is a complex process, it involves the lack of resources, rights, goods and services and the inability to participate in normal activties that are available to the majority of people in society. It affects the quality of life and the cohesion of society as a whole (Levitas, 2011).</a:t>
            </a:r>
          </a:p>
        </p:txBody>
      </p:sp>
      <p:sp>
        <p:nvSpPr>
          <p:cNvPr id="91" name="Striped Right Arrow 90">
            <a:extLst>
              <a:ext uri="{FF2B5EF4-FFF2-40B4-BE49-F238E27FC236}">
                <a16:creationId xmlns:a16="http://schemas.microsoft.com/office/drawing/2014/main" id="{EC5AC2D4-61BA-4842-BE82-0106C77464ED}"/>
              </a:ext>
            </a:extLst>
          </p:cNvPr>
          <p:cNvSpPr/>
          <p:nvPr/>
        </p:nvSpPr>
        <p:spPr>
          <a:xfrm rot="5400000">
            <a:off x="7514775" y="3936489"/>
            <a:ext cx="591490" cy="246212"/>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Striped Right Arrow 91">
            <a:extLst>
              <a:ext uri="{FF2B5EF4-FFF2-40B4-BE49-F238E27FC236}">
                <a16:creationId xmlns:a16="http://schemas.microsoft.com/office/drawing/2014/main" id="{93FB262C-D4A9-6341-A846-704A09B30F96}"/>
              </a:ext>
            </a:extLst>
          </p:cNvPr>
          <p:cNvSpPr/>
          <p:nvPr/>
        </p:nvSpPr>
        <p:spPr>
          <a:xfrm rot="8048091">
            <a:off x="7116620" y="6579803"/>
            <a:ext cx="795076" cy="244729"/>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TextBox 92">
            <a:extLst>
              <a:ext uri="{FF2B5EF4-FFF2-40B4-BE49-F238E27FC236}">
                <a16:creationId xmlns:a16="http://schemas.microsoft.com/office/drawing/2014/main" id="{CCB2A0D1-283F-D44B-A3D9-31B1E5564B5C}"/>
              </a:ext>
            </a:extLst>
          </p:cNvPr>
          <p:cNvSpPr txBox="1"/>
          <p:nvPr/>
        </p:nvSpPr>
        <p:spPr>
          <a:xfrm>
            <a:off x="2790088" y="2807124"/>
            <a:ext cx="3265264" cy="1200329"/>
          </a:xfrm>
          <a:prstGeom prst="rect">
            <a:avLst/>
          </a:prstGeom>
          <a:noFill/>
          <a:ln w="12700">
            <a:solidFill>
              <a:srgbClr val="FF0000"/>
            </a:solidFill>
          </a:ln>
        </p:spPr>
        <p:txBody>
          <a:bodyPr wrap="square" rtlCol="0">
            <a:spAutoFit/>
          </a:bodyPr>
          <a:lstStyle/>
          <a:p>
            <a:r>
              <a:rPr lang="en-US" sz="1200" dirty="0">
                <a:latin typeface="+mj-lt"/>
              </a:rPr>
              <a:t>A major initiative from Every Child Matters agenda addresses five main aims that every child matters whatever their circumstances  will have support to be healthy, stay safe, enjoy and achieve, make positive contribution and achieve economic well being (Walton and Goddard, 2012).</a:t>
            </a:r>
          </a:p>
        </p:txBody>
      </p:sp>
    </p:spTree>
    <p:extLst>
      <p:ext uri="{BB962C8B-B14F-4D97-AF65-F5344CB8AC3E}">
        <p14:creationId xmlns:p14="http://schemas.microsoft.com/office/powerpoint/2010/main" val="2905486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7531FD9-27C1-6C40-A6B9-9BCFA0D78A53}"/>
              </a:ext>
            </a:extLst>
          </p:cNvPr>
          <p:cNvSpPr txBox="1"/>
          <p:nvPr/>
        </p:nvSpPr>
        <p:spPr>
          <a:xfrm>
            <a:off x="235974" y="103239"/>
            <a:ext cx="12329651" cy="9325630"/>
          </a:xfrm>
          <a:prstGeom prst="rect">
            <a:avLst/>
          </a:prstGeom>
          <a:noFill/>
        </p:spPr>
        <p:txBody>
          <a:bodyPr wrap="square" rtlCol="0">
            <a:spAutoFit/>
          </a:bodyPr>
          <a:lstStyle/>
          <a:p>
            <a:pPr algn="ctr"/>
            <a:r>
              <a:rPr lang="en-US" sz="1800" u="sng" dirty="0">
                <a:solidFill>
                  <a:srgbClr val="FF0000"/>
                </a:solidFill>
                <a:latin typeface="+mj-lt"/>
              </a:rPr>
              <a:t>References:-</a:t>
            </a:r>
          </a:p>
          <a:p>
            <a:pPr lvl="0"/>
            <a:r>
              <a:rPr lang="en-US" sz="1800" dirty="0"/>
              <a:t>Bates,. B,(2019),Learning Theories Simplified, SAGE</a:t>
            </a:r>
            <a:endParaRPr lang="en-GB" sz="1800" dirty="0"/>
          </a:p>
          <a:p>
            <a:pPr lvl="0"/>
            <a:r>
              <a:rPr lang="en-US" sz="1800" dirty="0"/>
              <a:t>Elis, et al, (2013), Better behaviour through home-school relation, Routledge. </a:t>
            </a:r>
            <a:endParaRPr lang="en-GB" sz="1800" dirty="0"/>
          </a:p>
          <a:p>
            <a:pPr lvl="0"/>
            <a:r>
              <a:rPr lang="en-US" sz="1800" dirty="0"/>
              <a:t>Florian,. L et al, (2017), Achievement and inclusion in schools – second edition, Routledge. </a:t>
            </a:r>
            <a:endParaRPr lang="en-GB" sz="1800" dirty="0"/>
          </a:p>
          <a:p>
            <a:pPr lvl="0"/>
            <a:r>
              <a:rPr lang="en-US" sz="1800" dirty="0"/>
              <a:t>Hilt,. M, (2020), Understanding social policy, Blackwell publishers. </a:t>
            </a:r>
            <a:endParaRPr lang="en-GB" sz="1800" dirty="0"/>
          </a:p>
          <a:p>
            <a:pPr lvl="0"/>
            <a:r>
              <a:rPr lang="en-US" sz="1800" dirty="0"/>
              <a:t>Hodkinson,. A and Vickerman,. P, (2009), Key issues in special educational needs and inclusion, SAGE publishing. </a:t>
            </a:r>
            <a:endParaRPr lang="en-GB" sz="1800" dirty="0"/>
          </a:p>
          <a:p>
            <a:pPr lvl="0"/>
            <a:r>
              <a:rPr lang="en-US" sz="1800" dirty="0"/>
              <a:t>Levitas,.R, (2011), Social exclusion in the UK, Available at: </a:t>
            </a:r>
            <a:r>
              <a:rPr lang="en-US" sz="1800" u="sng" dirty="0">
                <a:hlinkClick r:id="rId2"/>
              </a:rPr>
              <a:t>https://www.poverty.ac.uk/sites/default/files/attachments/levitas,%20isocial%20exclusion%20in%20the%20UK.pdf</a:t>
            </a:r>
            <a:r>
              <a:rPr lang="en-US" sz="1800" dirty="0"/>
              <a:t>. Accessed 10</a:t>
            </a:r>
            <a:r>
              <a:rPr lang="en-US" sz="1800" baseline="30000" dirty="0"/>
              <a:t>th</a:t>
            </a:r>
            <a:r>
              <a:rPr lang="en-US" sz="1800" dirty="0"/>
              <a:t> August 2020.</a:t>
            </a:r>
            <a:endParaRPr lang="en-GB" sz="1800" dirty="0"/>
          </a:p>
          <a:p>
            <a:pPr lvl="0"/>
            <a:r>
              <a:rPr lang="en-US" sz="1800" dirty="0"/>
              <a:t>OECD, (2018), Implementing education policies developing schools as learning organizations in Wales. OECD publishing.</a:t>
            </a:r>
            <a:endParaRPr lang="en-GB" sz="1800" dirty="0"/>
          </a:p>
          <a:p>
            <a:pPr lvl="0"/>
            <a:r>
              <a:rPr lang="en-US" sz="1800" dirty="0"/>
              <a:t>Pupil Premium, (2020), Department of education, policy paper, Available at: </a:t>
            </a:r>
            <a:r>
              <a:rPr lang="en-US" sz="1800" u="sng" dirty="0">
                <a:hlinkClick r:id="rId3"/>
              </a:rPr>
              <a:t>https://www.gov.uk/government/publicaions/pupil-premium/pupil-premium</a:t>
            </a:r>
            <a:r>
              <a:rPr lang="en-US" sz="1800" dirty="0"/>
              <a:t>. Accessed 11th August 2020. </a:t>
            </a:r>
            <a:endParaRPr lang="en-GB" sz="1800" dirty="0"/>
          </a:p>
          <a:p>
            <a:pPr lvl="0"/>
            <a:r>
              <a:rPr lang="en-US" sz="1800" dirty="0"/>
              <a:t>Rock,. L, (2012), the guardian, Available at: </a:t>
            </a:r>
            <a:r>
              <a:rPr lang="en-US" sz="1800" u="sng" dirty="0">
                <a:hlinkClick r:id="rId4"/>
              </a:rPr>
              <a:t>https://www.heguardian.com/education/2012/sep/23/free-school-meals-stigma</a:t>
            </a:r>
            <a:r>
              <a:rPr lang="en-US" sz="1800" dirty="0"/>
              <a:t>. Accessed 12</a:t>
            </a:r>
            <a:r>
              <a:rPr lang="en-US" sz="1800" baseline="30000" dirty="0"/>
              <a:t>th</a:t>
            </a:r>
            <a:r>
              <a:rPr lang="en-US" sz="1800" dirty="0"/>
              <a:t> August 2020. </a:t>
            </a:r>
            <a:endParaRPr lang="en-GB" sz="1800" dirty="0"/>
          </a:p>
          <a:p>
            <a:pPr lvl="0"/>
            <a:r>
              <a:rPr lang="en-US" sz="1800" dirty="0"/>
              <a:t>School Anonymity, Equal opportunity policy, (2016). </a:t>
            </a:r>
            <a:endParaRPr lang="en-GB" sz="1800" dirty="0"/>
          </a:p>
          <a:p>
            <a:pPr lvl="0"/>
            <a:r>
              <a:rPr lang="en-US" sz="1800" dirty="0"/>
              <a:t>Senedd research, 2018, Next steps for pupil developmental grant. Available at: </a:t>
            </a:r>
            <a:r>
              <a:rPr lang="en-US" sz="1800" u="sng" dirty="0">
                <a:hlinkClick r:id="rId5"/>
              </a:rPr>
              <a:t>https://www.google.co.uk/amp/s/seneddresearch.blog/2018/04/11/next-steps-for-the-pupil-development-grant/amp/</a:t>
            </a:r>
            <a:r>
              <a:rPr lang="en-US" sz="1800" dirty="0"/>
              <a:t>. Accessed 10</a:t>
            </a:r>
            <a:r>
              <a:rPr lang="en-US" sz="1800" baseline="30000" dirty="0"/>
              <a:t>th</a:t>
            </a:r>
            <a:r>
              <a:rPr lang="en-US" sz="1800" dirty="0"/>
              <a:t> August 2020.</a:t>
            </a:r>
            <a:endParaRPr lang="en-GB" sz="1800" dirty="0"/>
          </a:p>
          <a:p>
            <a:pPr lvl="0"/>
            <a:r>
              <a:rPr lang="en-US" sz="1800" dirty="0"/>
              <a:t>Seong,.J, (2020), Very well mind, Available at: </a:t>
            </a:r>
            <a:r>
              <a:rPr lang="en-US" sz="1800" u="sng" dirty="0">
                <a:hlinkClick r:id="rId6"/>
              </a:rPr>
              <a:t>https://www.verywellmind.com/what-is-maslows-hierarchy-of-needs-4136760</a:t>
            </a:r>
            <a:r>
              <a:rPr lang="en-US" sz="1800" dirty="0"/>
              <a:t>. Accessed 10</a:t>
            </a:r>
            <a:r>
              <a:rPr lang="en-US" sz="1800" baseline="30000" dirty="0"/>
              <a:t>th</a:t>
            </a:r>
            <a:r>
              <a:rPr lang="en-US" sz="1800" dirty="0"/>
              <a:t> August 2020.</a:t>
            </a:r>
            <a:endParaRPr lang="en-GB" sz="1800" dirty="0"/>
          </a:p>
          <a:p>
            <a:pPr lvl="0"/>
            <a:r>
              <a:rPr lang="en-US" sz="1800" dirty="0"/>
              <a:t>Sustain, (2020), The alliance for better food and farming. Children’s food campaign. Available at: </a:t>
            </a:r>
            <a:r>
              <a:rPr lang="en-US" sz="1800" u="sng" dirty="0">
                <a:hlinkClick r:id="rId7"/>
              </a:rPr>
              <a:t>https://www.sustainweb.org/childrensfoodcampaign/free_school_meals/</a:t>
            </a:r>
            <a:r>
              <a:rPr lang="en-US" sz="1800" dirty="0"/>
              <a:t>. Accessed on 10</a:t>
            </a:r>
            <a:r>
              <a:rPr lang="en-US" sz="1800" baseline="30000" dirty="0"/>
              <a:t>th</a:t>
            </a:r>
            <a:r>
              <a:rPr lang="en-US" sz="1800" dirty="0"/>
              <a:t> August 2020.</a:t>
            </a:r>
            <a:endParaRPr lang="en-GB" sz="1800" dirty="0"/>
          </a:p>
          <a:p>
            <a:pPr lvl="0"/>
            <a:r>
              <a:rPr lang="en-US" sz="1800" dirty="0"/>
              <a:t>Thompson,. N, (2011), Promoting equality working with diversity and difference, Macmillan international, higher education. </a:t>
            </a:r>
            <a:endParaRPr lang="en-GB" sz="1800" dirty="0"/>
          </a:p>
          <a:p>
            <a:pPr lvl="0"/>
            <a:r>
              <a:rPr lang="en-US" sz="1800" dirty="0"/>
              <a:t>Trafford Council, (2018), Trafford services for education – supporting outstanding futures. Available at: </a:t>
            </a:r>
            <a:r>
              <a:rPr lang="en-US" sz="1800" u="sng" dirty="0">
                <a:hlinkClick r:id="rId8"/>
              </a:rPr>
              <a:t>www.traffordeducation.co.uk/FSMadmin</a:t>
            </a:r>
            <a:r>
              <a:rPr lang="en-US" sz="1800" dirty="0"/>
              <a:t>. Accessed 11th August 2020.</a:t>
            </a:r>
            <a:endParaRPr lang="en-GB" sz="1800" dirty="0"/>
          </a:p>
          <a:p>
            <a:pPr lvl="0"/>
            <a:r>
              <a:rPr lang="en-US" sz="1800" dirty="0"/>
              <a:t>Walton,. A and Goddard,.G, (2012), Supporting every child matters. </a:t>
            </a:r>
            <a:endParaRPr lang="en-GB" sz="1800" dirty="0"/>
          </a:p>
          <a:p>
            <a:pPr lvl="0"/>
            <a:r>
              <a:rPr lang="en-US" sz="1800" dirty="0"/>
              <a:t>Website withheld for anonymity, (2020), accessed 11th August 2020. </a:t>
            </a:r>
            <a:endParaRPr lang="en-GB" sz="1800" dirty="0"/>
          </a:p>
          <a:p>
            <a:pPr lvl="0"/>
            <a:r>
              <a:rPr lang="en-US" sz="1800" dirty="0"/>
              <a:t>Welsh Government, (2015), Pupil deprivation grant – essential guidance – welsh government. Available at: </a:t>
            </a:r>
            <a:r>
              <a:rPr lang="en-US" sz="1800" u="sng" dirty="0">
                <a:hlinkClick r:id="rId9"/>
              </a:rPr>
              <a:t>https://gov.wales/sites/default/files/publications/2018-03/pupil-deprivation-grant-essential-guidance.pdf</a:t>
            </a:r>
            <a:r>
              <a:rPr lang="en-US" sz="1800" dirty="0"/>
              <a:t>. Accessed 10</a:t>
            </a:r>
            <a:r>
              <a:rPr lang="en-US" sz="1800" baseline="30000" dirty="0"/>
              <a:t>th</a:t>
            </a:r>
            <a:r>
              <a:rPr lang="en-US" sz="1800" dirty="0"/>
              <a:t> August 2020.</a:t>
            </a:r>
            <a:endParaRPr lang="en-GB" sz="1800" dirty="0"/>
          </a:p>
          <a:p>
            <a:pPr lvl="0"/>
            <a:r>
              <a:rPr lang="en-US" sz="1800" dirty="0" err="1"/>
              <a:t>Wightwick</a:t>
            </a:r>
            <a:r>
              <a:rPr lang="en-US" sz="1800" dirty="0"/>
              <a:t>,. A, (2017), Wales online, available at: </a:t>
            </a:r>
            <a:r>
              <a:rPr lang="en-US" sz="1800" u="sng" dirty="0">
                <a:hlinkClick r:id="rId10"/>
              </a:rPr>
              <a:t>https://www.walesonline.co.uk/news/education/extra-10m-being-given-schools-12803142</a:t>
            </a:r>
            <a:r>
              <a:rPr lang="en-US" sz="1800" dirty="0"/>
              <a:t>. Accessed 11</a:t>
            </a:r>
            <a:r>
              <a:rPr lang="en-US" sz="1800" baseline="30000" dirty="0"/>
              <a:t>th</a:t>
            </a:r>
            <a:r>
              <a:rPr lang="en-US" sz="1800" dirty="0"/>
              <a:t> August 2020.</a:t>
            </a:r>
            <a:endParaRPr lang="en-GB" sz="1800" dirty="0"/>
          </a:p>
          <a:p>
            <a:pPr algn="ctr"/>
            <a:endParaRPr lang="en-US" sz="2400" u="sng" dirty="0">
              <a:solidFill>
                <a:srgbClr val="FF0000"/>
              </a:solidFill>
              <a:latin typeface="+mj-lt"/>
            </a:endParaRPr>
          </a:p>
        </p:txBody>
      </p:sp>
    </p:spTree>
    <p:extLst>
      <p:ext uri="{BB962C8B-B14F-4D97-AF65-F5344CB8AC3E}">
        <p14:creationId xmlns:p14="http://schemas.microsoft.com/office/powerpoint/2010/main" val="2822233637"/>
      </p:ext>
    </p:extLst>
  </p:cSld>
  <p:clrMapOvr>
    <a:masterClrMapping/>
  </p:clrMapOvr>
</p:sld>
</file>

<file path=ppt/theme/theme1.xml><?xml version="1.0" encoding="utf-8"?>
<a:theme xmlns:a="http://schemas.openxmlformats.org/drawingml/2006/main" name="BrushVTI">
  <a:themeElements>
    <a:clrScheme name="Gre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337</TotalTime>
  <Words>1237</Words>
  <Application>Microsoft Macintosh PowerPoint</Application>
  <PresentationFormat>A3 Paper (297x420 mm)</PresentationFormat>
  <Paragraphs>65</Paragraphs>
  <Slides>2</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vt:i4>
      </vt:variant>
    </vt:vector>
  </HeadingPairs>
  <TitlesOfParts>
    <vt:vector size="9" baseType="lpstr">
      <vt:lpstr>Arial</vt:lpstr>
      <vt:lpstr>Calibri</vt:lpstr>
      <vt:lpstr>Calibri Light</vt:lpstr>
      <vt:lpstr>Century Gothic</vt:lpstr>
      <vt:lpstr>Elephant</vt:lpstr>
      <vt:lpstr>BrushVTI</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14</cp:revision>
  <dcterms:created xsi:type="dcterms:W3CDTF">2020-08-15T11:16:39Z</dcterms:created>
  <dcterms:modified xsi:type="dcterms:W3CDTF">2020-08-16T09:52:48Z</dcterms:modified>
</cp:coreProperties>
</file>