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2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3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08" r:id="rId1"/>
  </p:sldMasterIdLst>
  <p:notesMasterIdLst>
    <p:notesMasterId r:id="rId33"/>
  </p:notesMasterIdLst>
  <p:sldIdLst>
    <p:sldId id="256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09" r:id="rId15"/>
    <p:sldId id="310" r:id="rId16"/>
    <p:sldId id="313" r:id="rId17"/>
    <p:sldId id="314" r:id="rId18"/>
    <p:sldId id="316" r:id="rId19"/>
    <p:sldId id="345" r:id="rId20"/>
    <p:sldId id="346" r:id="rId21"/>
    <p:sldId id="347" r:id="rId22"/>
    <p:sldId id="328" r:id="rId23"/>
    <p:sldId id="317" r:id="rId24"/>
    <p:sldId id="319" r:id="rId25"/>
    <p:sldId id="321" r:id="rId26"/>
    <p:sldId id="324" r:id="rId27"/>
    <p:sldId id="330" r:id="rId28"/>
    <p:sldId id="331" r:id="rId29"/>
    <p:sldId id="327" r:id="rId30"/>
    <p:sldId id="308" r:id="rId31"/>
    <p:sldId id="290" r:id="rId32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34"/>
    </p:embeddedFont>
    <p:embeddedFont>
      <p:font typeface="Georgia" panose="02040502050405020303" pitchFamily="18" charset="0"/>
      <p:regular r:id="rId35"/>
      <p:bold r:id="rId36"/>
      <p:italic r:id="rId37"/>
      <p:boldItalic r:id="rId38"/>
    </p:embeddedFont>
    <p:embeddedFont>
      <p:font typeface="Trebuchet MS" panose="020B0603020202020204" pitchFamily="34" charset="0"/>
      <p:regular r:id="rId39"/>
      <p:bold r:id="rId40"/>
      <p:italic r:id="rId41"/>
      <p:boldItalic r:id="rId42"/>
    </p:embeddedFont>
    <p:embeddedFont>
      <p:font typeface="Calibri" panose="020F0502020204030204" pitchFamily="34" charset="0"/>
      <p:regular r:id="rId43"/>
      <p:bold r:id="rId44"/>
      <p:italic r:id="rId45"/>
      <p:boldItalic r:id="rId46"/>
    </p:embeddedFont>
    <p:embeddedFont>
      <p:font typeface="Wingdings 2" panose="05020102010507070707" pitchFamily="18" charset="2"/>
      <p:regular r:id="rId47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45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sc-nw\Dropbox\2020-2021\Undergraduate\S2%20-%20ACDA5012%20Research%20Methods%20OME\RM%207%20-%20EQ%20data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Sheet1!$H$2:$H$9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C1-4D8F-A39D-0C797F4691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8752768"/>
        <c:axId val="288752208"/>
      </c:barChart>
      <c:catAx>
        <c:axId val="28875276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52208"/>
        <c:crosses val="autoZero"/>
        <c:auto val="1"/>
        <c:lblAlgn val="ctr"/>
        <c:lblOffset val="100"/>
        <c:noMultiLvlLbl val="0"/>
      </c:catAx>
      <c:valAx>
        <c:axId val="2887522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52768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Sheet1!$B$2:$B$9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EE-44E1-BDD9-C57A818416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8746608"/>
        <c:axId val="288747728"/>
      </c:barChart>
      <c:catAx>
        <c:axId val="28874660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47728"/>
        <c:crosses val="autoZero"/>
        <c:auto val="1"/>
        <c:lblAlgn val="ctr"/>
        <c:lblOffset val="100"/>
        <c:noMultiLvlLbl val="0"/>
      </c:catAx>
      <c:valAx>
        <c:axId val="288747728"/>
        <c:scaling>
          <c:orientation val="minMax"/>
          <c:max val="4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46608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Sheet1!$E$1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Sheet1!$E$2:$E$9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DD-4502-983E-36706C947A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7595232"/>
        <c:axId val="287598032"/>
      </c:barChart>
      <c:catAx>
        <c:axId val="287595232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598032"/>
        <c:crosses val="autoZero"/>
        <c:auto val="1"/>
        <c:lblAlgn val="ctr"/>
        <c:lblOffset val="100"/>
        <c:noMultiLvlLbl val="0"/>
      </c:catAx>
      <c:valAx>
        <c:axId val="28759803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595232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Sheet1!$A$2:$A$101</cx:f>
        <cx:lvl ptCount="100" formatCode="General">
          <cx:pt idx="0">46</cx:pt>
          <cx:pt idx="1">46</cx:pt>
          <cx:pt idx="2">44</cx:pt>
          <cx:pt idx="3">48</cx:pt>
          <cx:pt idx="4">48</cx:pt>
          <cx:pt idx="5">45</cx:pt>
          <cx:pt idx="6">47</cx:pt>
          <cx:pt idx="7">45</cx:pt>
          <cx:pt idx="8">50</cx:pt>
          <cx:pt idx="9">46</cx:pt>
          <cx:pt idx="10">49</cx:pt>
          <cx:pt idx="11">44</cx:pt>
          <cx:pt idx="12">46</cx:pt>
          <cx:pt idx="13">48</cx:pt>
          <cx:pt idx="14">44</cx:pt>
          <cx:pt idx="15">47</cx:pt>
          <cx:pt idx="16">48</cx:pt>
          <cx:pt idx="17">45</cx:pt>
          <cx:pt idx="18">47</cx:pt>
          <cx:pt idx="19">45</cx:pt>
          <cx:pt idx="20">47</cx:pt>
          <cx:pt idx="21">50</cx:pt>
          <cx:pt idx="22">48</cx:pt>
          <cx:pt idx="23">48</cx:pt>
          <cx:pt idx="24">47</cx:pt>
          <cx:pt idx="25">46</cx:pt>
          <cx:pt idx="26">48</cx:pt>
          <cx:pt idx="27">44</cx:pt>
          <cx:pt idx="28">47</cx:pt>
          <cx:pt idx="29">48</cx:pt>
          <cx:pt idx="30">47</cx:pt>
          <cx:pt idx="31">48</cx:pt>
          <cx:pt idx="32">48</cx:pt>
          <cx:pt idx="33">46</cx:pt>
          <cx:pt idx="34">49</cx:pt>
          <cx:pt idx="35">46</cx:pt>
          <cx:pt idx="36">47</cx:pt>
          <cx:pt idx="37">47</cx:pt>
          <cx:pt idx="38">47</cx:pt>
          <cx:pt idx="39">46</cx:pt>
          <cx:pt idx="40">47</cx:pt>
          <cx:pt idx="41">47</cx:pt>
          <cx:pt idx="42">48</cx:pt>
          <cx:pt idx="43">49</cx:pt>
          <cx:pt idx="44">47</cx:pt>
          <cx:pt idx="45">47</cx:pt>
          <cx:pt idx="46">51</cx:pt>
          <cx:pt idx="47">48</cx:pt>
          <cx:pt idx="48">49</cx:pt>
          <cx:pt idx="49">46</cx:pt>
          <cx:pt idx="50">48</cx:pt>
          <cx:pt idx="51">50</cx:pt>
          <cx:pt idx="52">49</cx:pt>
          <cx:pt idx="53">49</cx:pt>
          <cx:pt idx="54">47</cx:pt>
          <cx:pt idx="55">45</cx:pt>
          <cx:pt idx="56">43</cx:pt>
          <cx:pt idx="57">46</cx:pt>
          <cx:pt idx="58">49</cx:pt>
          <cx:pt idx="59">48</cx:pt>
          <cx:pt idx="60">49</cx:pt>
          <cx:pt idx="61">47</cx:pt>
          <cx:pt idx="62">46</cx:pt>
          <cx:pt idx="63">50</cx:pt>
          <cx:pt idx="64">47</cx:pt>
          <cx:pt idx="65">46</cx:pt>
          <cx:pt idx="66">45</cx:pt>
          <cx:pt idx="67">43</cx:pt>
          <cx:pt idx="68">46</cx:pt>
          <cx:pt idx="69">45</cx:pt>
          <cx:pt idx="70">47</cx:pt>
          <cx:pt idx="71">47</cx:pt>
          <cx:pt idx="72">46</cx:pt>
          <cx:pt idx="73">48</cx:pt>
          <cx:pt idx="74">48</cx:pt>
          <cx:pt idx="75">48</cx:pt>
          <cx:pt idx="76">47</cx:pt>
          <cx:pt idx="77">48</cx:pt>
          <cx:pt idx="78">46</cx:pt>
          <cx:pt idx="79">50</cx:pt>
          <cx:pt idx="80">47</cx:pt>
          <cx:pt idx="81">46</cx:pt>
          <cx:pt idx="82">46</cx:pt>
          <cx:pt idx="83">47</cx:pt>
          <cx:pt idx="84">49</cx:pt>
          <cx:pt idx="85">45</cx:pt>
          <cx:pt idx="86">48</cx:pt>
          <cx:pt idx="87">46</cx:pt>
          <cx:pt idx="88">46</cx:pt>
          <cx:pt idx="89">48</cx:pt>
          <cx:pt idx="90">44</cx:pt>
          <cx:pt idx="91">45</cx:pt>
          <cx:pt idx="92">47</cx:pt>
          <cx:pt idx="93">49</cx:pt>
          <cx:pt idx="94">47</cx:pt>
          <cx:pt idx="95">51</cx:pt>
          <cx:pt idx="96">46</cx:pt>
          <cx:pt idx="97">45</cx:pt>
          <cx:pt idx="98">47</cx:pt>
          <cx:pt idx="99">45</cx:pt>
        </cx:lvl>
      </cx:numDim>
    </cx:data>
  </cx:chartData>
  <cx:chart>
    <cx:title pos="t" align="ctr" overlay="0">
      <cx:tx>
        <cx:rich>
          <a:bodyPr spcFirstLastPara="1" vertOverflow="ellipsis" wrap="square" lIns="0" tIns="0" rIns="0" bIns="0" anchor="ctr" anchorCtr="1"/>
          <a:lstStyle/>
          <a:p>
            <a:pPr algn="ctr">
              <a:defRPr/>
            </a:pPr>
            <a:r>
              <a:rPr lang="en-US"/>
              <a:t>EQ Scores</a:t>
            </a:r>
          </a:p>
        </cx:rich>
      </cx:tx>
    </cx:title>
    <cx:plotArea>
      <cx:plotAreaRegion>
        <cx:series layoutId="clusteredColumn" uniqueId="{895CD763-B863-4CF2-BAF7-D456875BE487}">
          <cx:tx>
            <cx:txData>
              <cx:f>Sheet1!$A$1</cx:f>
              <cx:v>Emotional Intelligence Test Scores</cx:v>
            </cx:txData>
          </cx:tx>
          <cx:dataId val="0"/>
          <cx:layoutPr>
            <cx:binning intervalClosed="r">
              <cx:binSize val="1"/>
            </cx:binning>
          </cx:layoutPr>
        </cx:series>
      </cx:plotAreaRegion>
      <cx:axis id="0">
        <cx:catScaling gapWidth="0.209999993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tx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/>
      </a:solidFill>
    </cs:spPr>
  </cs:downBar>
  <cs:dropLine>
    <cs:lnRef idx="0"/>
    <cs:fillRef idx="0"/>
    <cs:effectRef idx="0"/>
    <cs:fontRef idx="minor">
      <a:schemeClr val="tx1"/>
    </cs:fontRef>
  </cs:dropLine>
  <cs:errorBar>
    <cs:lnRef idx="0"/>
    <cs:fillRef idx="0"/>
    <cs:effectRef idx="0"/>
    <cs:fontRef idx="minor">
      <a:schemeClr val="tx1"/>
    </cs:fontRef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tx1">
            <a:lumMod val="15000"/>
            <a:lumOff val="85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</cs:hiLoLine>
  <cs:leaderLine>
    <cs:lnRef idx="0"/>
    <cs:fillRef idx="0"/>
    <cs:effectRef idx="0"/>
    <cs:fontRef idx="minor">
      <a:schemeClr val="tx1"/>
    </cs:fontRef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3B78F-68B3-4730-8D87-D1F63F7B1936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B8F17-7AA3-4542-9E42-0E1FDA876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12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s from </a:t>
            </a:r>
            <a:r>
              <a:rPr lang="en-GB" baseline="0" dirty="0" err="1"/>
              <a:t>Wikicommons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55CD4B-BA48-428B-8C86-6C0487F40C0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904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3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64339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830"/>
            <a:ext cx="8229600" cy="521449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59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62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410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rtlCol="0"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6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44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78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036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pPr/>
              <a:t>24/03/2021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076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873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fld id="{A905A7C0-EFCD-4C72-9C76-B746EE1ADA9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482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339256"/>
            <a:ext cx="8229600" cy="773163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158590"/>
            <a:ext cx="8229600" cy="541594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77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Workshop 7</a:t>
            </a:r>
            <a:endParaRPr lang="en-GB" dirty="0"/>
          </a:p>
          <a:p>
            <a:r>
              <a:rPr lang="en-GB" dirty="0"/>
              <a:t>Descriptive Statistics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statistics?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Statistics are a range of techniques used for gathering, organising and analysing quantitative data</a:t>
            </a:r>
          </a:p>
          <a:p>
            <a:r>
              <a:rPr lang="en-GB" b="1" dirty="0"/>
              <a:t>Data: </a:t>
            </a:r>
            <a:r>
              <a:rPr lang="en-GB" dirty="0"/>
              <a:t>quantitative information – i.e. can be expressed in numbers</a:t>
            </a:r>
          </a:p>
          <a:p>
            <a:r>
              <a:rPr lang="en-GB" b="1" dirty="0"/>
              <a:t>Descriptive Statistics</a:t>
            </a:r>
          </a:p>
          <a:p>
            <a:pPr lvl="1"/>
            <a:r>
              <a:rPr lang="en-GB" dirty="0"/>
              <a:t>Used to describe a set of quantitative data</a:t>
            </a:r>
          </a:p>
          <a:p>
            <a:r>
              <a:rPr lang="en-GB" b="1" dirty="0"/>
              <a:t>Inferential Statistics</a:t>
            </a:r>
          </a:p>
          <a:p>
            <a:pPr lvl="1"/>
            <a:r>
              <a:rPr lang="en-GB" dirty="0"/>
              <a:t>Used to make predictions about large groups (i.e. populations) based upon the analysis of data gathered from a smaller group (i.e. samples)</a:t>
            </a:r>
          </a:p>
        </p:txBody>
      </p:sp>
    </p:spTree>
    <p:extLst>
      <p:ext uri="{BB962C8B-B14F-4D97-AF65-F5344CB8AC3E}">
        <p14:creationId xmlns:p14="http://schemas.microsoft.com/office/powerpoint/2010/main" val="3525669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Variables represent things that differ between individuals or situations</a:t>
            </a:r>
          </a:p>
          <a:p>
            <a:pPr lvl="1"/>
            <a:r>
              <a:rPr lang="en-GB" dirty="0"/>
              <a:t>People: height, weight, blood pressure, body temperature, eye colour, shoe size, favourite colour, handedness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pPr lvl="1"/>
            <a:r>
              <a:rPr lang="en-GB" dirty="0"/>
              <a:t>Computer systems: Processor, memory, chipset, network card, speed, graphics card, network speed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pPr lvl="1"/>
            <a:r>
              <a:rPr lang="en-GB" dirty="0"/>
              <a:t>Businesses: number of employees, share price, sector, annual profit, profit margin, type, size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r>
              <a:rPr lang="en-GB" b="1" dirty="0"/>
              <a:t>Discrete variables</a:t>
            </a:r>
          </a:p>
          <a:p>
            <a:pPr lvl="1"/>
            <a:r>
              <a:rPr lang="en-GB" dirty="0"/>
              <a:t>Can only take on particular values, e.g. size = small, medium, large</a:t>
            </a:r>
          </a:p>
          <a:p>
            <a:r>
              <a:rPr lang="en-GB" b="1" dirty="0"/>
              <a:t>Continuous variables</a:t>
            </a:r>
          </a:p>
          <a:p>
            <a:pPr lvl="1"/>
            <a:r>
              <a:rPr lang="en-GB" dirty="0"/>
              <a:t>Can take of any value, e.g. height, number of employees</a:t>
            </a:r>
          </a:p>
          <a:p>
            <a:r>
              <a:rPr lang="en-GB" b="1" dirty="0"/>
              <a:t>Independent variables </a:t>
            </a:r>
            <a:r>
              <a:rPr lang="en-GB" dirty="0"/>
              <a:t>can be manipulated to see how changing them affects another dependent (related) variable</a:t>
            </a:r>
          </a:p>
          <a:p>
            <a:r>
              <a:rPr lang="en-GB" b="1" dirty="0"/>
              <a:t>Dependent variables </a:t>
            </a:r>
            <a:r>
              <a:rPr lang="en-GB" dirty="0"/>
              <a:t>are measured to see how changing the independent variable affects them</a:t>
            </a:r>
          </a:p>
        </p:txBody>
      </p:sp>
    </p:spTree>
    <p:extLst>
      <p:ext uri="{BB962C8B-B14F-4D97-AF65-F5344CB8AC3E}">
        <p14:creationId xmlns:p14="http://schemas.microsoft.com/office/powerpoint/2010/main" val="3357918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Scales of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Measurement is the assignment of numbers to variables. Different types of variables have different types of rules that determine what values can be assigned to them</a:t>
            </a:r>
          </a:p>
          <a:p>
            <a:r>
              <a:rPr lang="en-GB" dirty="0"/>
              <a:t>Variables are measured on one of </a:t>
            </a:r>
            <a:r>
              <a:rPr lang="en-GB" dirty="0" err="1"/>
              <a:t>fourdifferent</a:t>
            </a:r>
            <a:r>
              <a:rPr lang="en-GB" dirty="0"/>
              <a:t> scales</a:t>
            </a:r>
          </a:p>
          <a:p>
            <a:r>
              <a:rPr lang="en-GB" dirty="0"/>
              <a:t>Nominal</a:t>
            </a:r>
          </a:p>
          <a:p>
            <a:pPr lvl="1"/>
            <a:r>
              <a:rPr lang="en-GB" dirty="0"/>
              <a:t>Things are assigned to categories, e.g. size, gender, eye colour, country of residence, chipset</a:t>
            </a:r>
          </a:p>
          <a:p>
            <a:r>
              <a:rPr lang="en-GB" dirty="0"/>
              <a:t>Ordinal</a:t>
            </a:r>
          </a:p>
          <a:p>
            <a:pPr lvl="1"/>
            <a:r>
              <a:rPr lang="en-GB" dirty="0"/>
              <a:t>Things are ranked according to magnitude, e.g. </a:t>
            </a:r>
            <a:r>
              <a:rPr lang="en-GB" dirty="0" err="1"/>
              <a:t>Bad</a:t>
            </a:r>
            <a:r>
              <a:rPr lang="en-GB" dirty="0" err="1">
                <a:sym typeface="Symbol" panose="05050102010706020507" pitchFamily="18" charset="2"/>
              </a:rPr>
              <a:t>Good</a:t>
            </a:r>
            <a:r>
              <a:rPr lang="en-GB" dirty="0">
                <a:sym typeface="Symbol" panose="05050102010706020507" pitchFamily="18" charset="2"/>
              </a:rPr>
              <a:t>, </a:t>
            </a:r>
            <a:r>
              <a:rPr lang="en-GB" dirty="0" err="1">
                <a:sym typeface="Symbol" panose="05050102010706020507" pitchFamily="18" charset="2"/>
              </a:rPr>
              <a:t>FirstLast</a:t>
            </a:r>
            <a:r>
              <a:rPr lang="en-GB" dirty="0">
                <a:sym typeface="Symbol" panose="05050102010706020507" pitchFamily="18" charset="2"/>
              </a:rPr>
              <a:t>, </a:t>
            </a:r>
            <a:r>
              <a:rPr lang="en-GB" dirty="0" err="1">
                <a:sym typeface="Symbol" panose="05050102010706020507" pitchFamily="18" charset="2"/>
              </a:rPr>
              <a:t>RichPoor</a:t>
            </a:r>
            <a:r>
              <a:rPr lang="en-GB" dirty="0">
                <a:sym typeface="Symbol" panose="05050102010706020507" pitchFamily="18" charset="2"/>
              </a:rPr>
              <a:t>, by year, by age</a:t>
            </a:r>
          </a:p>
          <a:p>
            <a:r>
              <a:rPr lang="en-GB" dirty="0">
                <a:sym typeface="Symbol" panose="05050102010706020507" pitchFamily="18" charset="2"/>
              </a:rPr>
              <a:t>Ratio</a:t>
            </a:r>
          </a:p>
          <a:p>
            <a:pPr lvl="1"/>
            <a:r>
              <a:rPr lang="en-GB" dirty="0">
                <a:sym typeface="Symbol" panose="05050102010706020507" pitchFamily="18" charset="2"/>
              </a:rPr>
              <a:t>Things have a zero point and are measured from there, e.g. height, weight, network speed, number of employees</a:t>
            </a:r>
          </a:p>
          <a:p>
            <a:r>
              <a:rPr lang="en-GB" dirty="0">
                <a:sym typeface="Symbol" panose="05050102010706020507" pitchFamily="18" charset="2"/>
              </a:rPr>
              <a:t>Interval</a:t>
            </a:r>
          </a:p>
          <a:p>
            <a:pPr lvl="1"/>
            <a:r>
              <a:rPr lang="en-GB" dirty="0">
                <a:sym typeface="Symbol" panose="05050102010706020507" pitchFamily="18" charset="2"/>
              </a:rPr>
              <a:t>Things with no meaningful zero point but which have equal units of measurement, e.g. IQ</a:t>
            </a:r>
          </a:p>
        </p:txBody>
      </p:sp>
    </p:spTree>
    <p:extLst>
      <p:ext uri="{BB962C8B-B14F-4D97-AF65-F5344CB8AC3E}">
        <p14:creationId xmlns:p14="http://schemas.microsoft.com/office/powerpoint/2010/main" val="3930869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7495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When data is first gathered it is generally in the form of an unordered set of scores</a:t>
            </a:r>
          </a:p>
          <a:p>
            <a:r>
              <a:rPr lang="en-GB" dirty="0"/>
              <a:t>The first thing to do with it is to organise and display it using a frequency distribution</a:t>
            </a:r>
          </a:p>
          <a:p>
            <a:r>
              <a:rPr lang="en-GB" dirty="0"/>
              <a:t>Suppose you have an EQ test in which the students gained the following scores: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we say about the data? Not a lot…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374" y="3509992"/>
            <a:ext cx="6572967" cy="261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888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thing to do is to create a </a:t>
            </a:r>
            <a:r>
              <a:rPr lang="en-GB" b="1" i="1" dirty="0"/>
              <a:t>frequency distribution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Locate the lowest and highest scores – 43 and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Record all possible scores, even if they’re not present in the dataset – 43, 44, 45, 46, 47, 48, 49, 50,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Go through the list of scores and tally each score one by one. At the end of this process our data looks like this: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3772" b="-1"/>
          <a:stretch/>
        </p:blipFill>
        <p:spPr>
          <a:xfrm>
            <a:off x="2778468" y="3431612"/>
            <a:ext cx="3287078" cy="299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593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en-GB" dirty="0"/>
              <a:t>Now count the number of tallies to find the frequency</a:t>
            </a:r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r>
              <a:rPr lang="en-GB" dirty="0"/>
              <a:t>This diagram provides a lot more information than the raw data</a:t>
            </a:r>
          </a:p>
          <a:p>
            <a:pPr lvl="1"/>
            <a:r>
              <a:rPr lang="en-GB" dirty="0"/>
              <a:t>The data is grouped around 47</a:t>
            </a:r>
          </a:p>
          <a:p>
            <a:pPr lvl="1"/>
            <a:r>
              <a:rPr lang="en-GB" dirty="0"/>
              <a:t>Most data is in the 45-49  range</a:t>
            </a:r>
          </a:p>
          <a:p>
            <a:pPr lvl="1"/>
            <a:r>
              <a:rPr lang="en-GB" dirty="0"/>
              <a:t>The most common score was 47, with 25 students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493" y="1635105"/>
            <a:ext cx="3092835" cy="256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53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Frquency</a:t>
            </a:r>
            <a:r>
              <a:rPr lang="en-GB" dirty="0" smtClean="0"/>
              <a:t>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can also be created using Excel with the histogram tool from the Analysis </a:t>
            </a:r>
            <a:r>
              <a:rPr lang="en-GB" dirty="0" err="1" smtClean="0"/>
              <a:t>ToolPak</a:t>
            </a:r>
            <a:endParaRPr lang="en-GB" dirty="0"/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5" name="Chart 4"/>
              <p:cNvGraphicFramePr/>
              <p:nvPr>
                <p:extLst>
                  <p:ext uri="{D42A27DB-BD31-4B8C-83A1-F6EECF244321}">
                    <p14:modId xmlns:p14="http://schemas.microsoft.com/office/powerpoint/2010/main" val="1125821641"/>
                  </p:ext>
                </p:extLst>
              </p:nvPr>
            </p:nvGraphicFramePr>
            <p:xfrm>
              <a:off x="1887042" y="2602876"/>
              <a:ext cx="5634917" cy="3778452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5" name="Chart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887042" y="2602876"/>
                <a:ext cx="5634917" cy="377845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88256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smtClean="0"/>
              <a:t>data </a:t>
            </a:r>
            <a:r>
              <a:rPr lang="en-GB" dirty="0"/>
              <a:t>for a midterm </a:t>
            </a:r>
            <a:r>
              <a:rPr lang="en-GB" dirty="0" smtClean="0"/>
              <a:t>exam (RM 7 Midterms (Excel)), </a:t>
            </a:r>
            <a:r>
              <a:rPr lang="en-GB" dirty="0"/>
              <a:t>create the frequency distribution for the dataset: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44" y="2492019"/>
            <a:ext cx="7930306" cy="341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263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If scores vary more than in the previous example it can be difficult to see patterns in the frequency distribution</a:t>
            </a:r>
          </a:p>
          <a:p>
            <a:r>
              <a:rPr lang="en-GB" sz="2800" dirty="0"/>
              <a:t>It may be easier to see them if there are fewer scores, so grouping the scores becomes an option</a:t>
            </a:r>
          </a:p>
          <a:p>
            <a:r>
              <a:rPr lang="en-GB" sz="2800" dirty="0"/>
              <a:t>Suppose 80 students take a midterm </a:t>
            </a:r>
            <a:r>
              <a:rPr lang="en-GB" dirty="0"/>
              <a:t>exam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890" y="3875501"/>
            <a:ext cx="6918650" cy="298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61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 create a grouped frequency distribution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Find the lowest and highest scores – 20 and 56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Subtract lowest from highest to find the range – 56-20 = 36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Determine the width of each class interval so that there are ten to twenty intervals. Use an integer width whenever possible – in this case we’ll use a class interval of 3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Determine the starting point of the lowest interval. In this case it could be 18-20, 19-21, or 20-22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Record the score limits for all possible class intervals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Go through the list of scores and tally each score one by one.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Convert the number of checks for each interval into a frequency</a:t>
            </a:r>
          </a:p>
        </p:txBody>
      </p:sp>
    </p:spTree>
    <p:extLst>
      <p:ext uri="{BB962C8B-B14F-4D97-AF65-F5344CB8AC3E}">
        <p14:creationId xmlns:p14="http://schemas.microsoft.com/office/powerpoint/2010/main" val="2792667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an interval width of 3 and a starting point of 20 gives a grouped frequency distribution that looks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900" dirty="0"/>
          </a:p>
          <a:p>
            <a:r>
              <a:rPr lang="en-GB" dirty="0"/>
              <a:t>Once the scores are placed in a group you lose information about the individual scores</a:t>
            </a:r>
          </a:p>
          <a:p>
            <a:r>
              <a:rPr lang="en-GB" dirty="0"/>
              <a:t>Decisions about interval size and start point will alter the distribution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883" y="1825052"/>
            <a:ext cx="2875956" cy="341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89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midterm exam data, create the following grouped frequency distributions:</a:t>
            </a:r>
          </a:p>
          <a:p>
            <a:pPr lvl="1"/>
            <a:r>
              <a:rPr lang="en-GB" dirty="0"/>
              <a:t>One with an interval width of 4 and a start point of 20</a:t>
            </a:r>
          </a:p>
          <a:p>
            <a:pPr lvl="1"/>
            <a:r>
              <a:rPr lang="en-GB" dirty="0"/>
              <a:t>One with an interval width of 4 and a start point of 18</a:t>
            </a:r>
          </a:p>
          <a:p>
            <a:pPr lvl="1"/>
            <a:endParaRPr lang="en-GB" dirty="0"/>
          </a:p>
          <a:p>
            <a:r>
              <a:rPr lang="en-GB" dirty="0"/>
              <a:t>What differences can you see between these distributions?</a:t>
            </a:r>
          </a:p>
        </p:txBody>
      </p:sp>
    </p:spTree>
    <p:extLst>
      <p:ext uri="{BB962C8B-B14F-4D97-AF65-F5344CB8AC3E}">
        <p14:creationId xmlns:p14="http://schemas.microsoft.com/office/powerpoint/2010/main" val="2548942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Frequency distributions are good for getting a graphical view of data, sometimes an actual number is what is required</a:t>
            </a:r>
          </a:p>
          <a:p>
            <a:pPr lvl="1"/>
            <a:r>
              <a:rPr lang="en-GB" dirty="0"/>
              <a:t>Average MP’s salary</a:t>
            </a:r>
          </a:p>
          <a:p>
            <a:pPr lvl="1"/>
            <a:r>
              <a:rPr lang="en-GB" dirty="0"/>
              <a:t>Average number of minutes spent on FB each day</a:t>
            </a:r>
          </a:p>
          <a:p>
            <a:r>
              <a:rPr lang="en-GB" dirty="0"/>
              <a:t>Single numbers can be misleading, as we also need to know how the scores vary within a dataset</a:t>
            </a:r>
          </a:p>
          <a:p>
            <a:r>
              <a:rPr lang="en-GB" dirty="0"/>
              <a:t>To do this we need to look at</a:t>
            </a:r>
          </a:p>
          <a:p>
            <a:pPr lvl="1"/>
            <a:r>
              <a:rPr lang="en-GB" dirty="0"/>
              <a:t>Measures of central tendency</a:t>
            </a:r>
          </a:p>
          <a:p>
            <a:pPr lvl="1"/>
            <a:r>
              <a:rPr lang="en-GB" dirty="0"/>
              <a:t>Selecting a measure of central tendency</a:t>
            </a:r>
          </a:p>
          <a:p>
            <a:pPr lvl="1"/>
            <a:r>
              <a:rPr lang="en-GB" dirty="0"/>
              <a:t>Measures of variability</a:t>
            </a:r>
          </a:p>
        </p:txBody>
      </p:sp>
    </p:spTree>
    <p:extLst>
      <p:ext uri="{BB962C8B-B14F-4D97-AF65-F5344CB8AC3E}">
        <p14:creationId xmlns:p14="http://schemas.microsoft.com/office/powerpoint/2010/main" val="30042495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Measures of </a:t>
            </a:r>
            <a:r>
              <a:rPr lang="en-GB" dirty="0" smtClean="0"/>
              <a:t>Central </a:t>
            </a:r>
            <a:r>
              <a:rPr lang="en-GB" dirty="0"/>
              <a:t>T</a:t>
            </a:r>
            <a:r>
              <a:rPr lang="en-GB" dirty="0" smtClean="0"/>
              <a:t>endency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These provide an average or typical score that describes the level of a set of scores</a:t>
                </a:r>
              </a:p>
              <a:p>
                <a:pPr lvl="1"/>
                <a:r>
                  <a:rPr lang="en-GB" dirty="0"/>
                  <a:t>Useful when comparing individual scores with the group or an external standard</a:t>
                </a:r>
              </a:p>
              <a:p>
                <a:r>
                  <a:rPr lang="en-GB" dirty="0"/>
                  <a:t>The most commonly-used measure of centre is the </a:t>
                </a:r>
                <a:r>
                  <a:rPr lang="en-GB" b="1" i="1" dirty="0"/>
                  <a:t>mean</a:t>
                </a:r>
                <a:r>
                  <a:rPr lang="en-GB" dirty="0"/>
                  <a:t>	</a:t>
                </a:r>
              </a:p>
              <a:p>
                <a:pPr lvl="1"/>
                <a:r>
                  <a:rPr lang="en-GB" dirty="0"/>
                  <a:t>Add up all of the scores and divide by the number of scores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dirty="0"/>
                  <a:t>	</a:t>
                </a:r>
              </a:p>
              <a:p>
                <a:pPr marL="342900" lvl="1" indent="0">
                  <a:buNone/>
                </a:pPr>
                <a:r>
                  <a:rPr lang="en-GB" dirty="0"/>
                  <a:t>where X is the set of scores and N is the number of scores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is used when talking about the mean of a set</a:t>
                </a:r>
              </a:p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</m:oMath>
                </a14:m>
                <a:r>
                  <a:rPr lang="en-GB" dirty="0"/>
                  <a:t> is used when talking about mean of the population from which a set is drawn (this difference is important later on)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2904" r="-1556" b="-2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9758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Measures of </a:t>
            </a:r>
            <a:r>
              <a:rPr lang="en-GB" dirty="0" smtClean="0"/>
              <a:t>Central </a:t>
            </a:r>
            <a:r>
              <a:rPr lang="en-GB" dirty="0"/>
              <a:t>T</a:t>
            </a:r>
            <a:r>
              <a:rPr lang="en-GB" dirty="0" smtClean="0"/>
              <a:t>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12536"/>
            <a:ext cx="8110980" cy="491529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i="1" dirty="0"/>
              <a:t>median</a:t>
            </a:r>
            <a:r>
              <a:rPr lang="en-GB" dirty="0"/>
              <a:t> is the score that divides the frequency distribution in half, i.e. the middle score</a:t>
            </a:r>
          </a:p>
          <a:p>
            <a:pPr lvl="1"/>
            <a:r>
              <a:rPr lang="en-GB" dirty="0"/>
              <a:t>The easiest way to find this is to order the scores from lowest to highest and to find the middle score</a:t>
            </a:r>
          </a:p>
          <a:p>
            <a:r>
              <a:rPr lang="en-GB" dirty="0"/>
              <a:t>Given an odd set of scores: 113, 95, 94, 133, 112</a:t>
            </a:r>
          </a:p>
          <a:p>
            <a:pPr lvl="1"/>
            <a:r>
              <a:rPr lang="en-GB" dirty="0"/>
              <a:t>Rearrange: 94, 95, 112, 113, 133</a:t>
            </a:r>
          </a:p>
          <a:p>
            <a:pPr lvl="1"/>
            <a:r>
              <a:rPr lang="en-GB" dirty="0"/>
              <a:t>Take the middle value: 112</a:t>
            </a:r>
          </a:p>
          <a:p>
            <a:r>
              <a:rPr lang="en-GB" dirty="0"/>
              <a:t>Given an even set of scores: 113, 95, 94, 133, 112, 102</a:t>
            </a:r>
          </a:p>
          <a:p>
            <a:pPr lvl="1"/>
            <a:r>
              <a:rPr lang="en-GB" dirty="0"/>
              <a:t>Rearrange: 94, 95, 102, 112, 113, 133</a:t>
            </a:r>
          </a:p>
          <a:p>
            <a:pPr lvl="1"/>
            <a:r>
              <a:rPr lang="en-GB" dirty="0"/>
              <a:t>Take the mean of the middle two values: </a:t>
            </a:r>
          </a:p>
          <a:p>
            <a:pPr marL="342900" lvl="1" indent="0">
              <a:buNone/>
            </a:pPr>
            <a:r>
              <a:rPr lang="en-GB" dirty="0"/>
              <a:t>	(102 +112)/2 = 107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743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Measures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</a:t>
            </a:r>
            <a:r>
              <a:rPr lang="en-GB" b="1" i="1" dirty="0"/>
              <a:t>mode</a:t>
            </a:r>
            <a:r>
              <a:rPr lang="en-GB" dirty="0"/>
              <a:t> is the most frequently occurring score in a set of scores</a:t>
            </a:r>
          </a:p>
          <a:p>
            <a:pPr lvl="1"/>
            <a:r>
              <a:rPr lang="en-GB" dirty="0"/>
              <a:t>This is the largest column on the frequency distribution</a:t>
            </a:r>
          </a:p>
          <a:p>
            <a:r>
              <a:rPr lang="en-GB" dirty="0"/>
              <a:t>Given a set of scores 110, 105, 100, 100, 100, 100, 99, 98</a:t>
            </a:r>
          </a:p>
          <a:p>
            <a:pPr lvl="1"/>
            <a:r>
              <a:rPr lang="en-GB" dirty="0"/>
              <a:t>100 appears 4 times, more than any other, so is the mean</a:t>
            </a:r>
          </a:p>
          <a:p>
            <a:r>
              <a:rPr lang="en-GB" dirty="0"/>
              <a:t>Given a set of scores 110, 105, 105, 103, 100, 100, 99, 98</a:t>
            </a:r>
          </a:p>
          <a:p>
            <a:pPr lvl="1"/>
            <a:r>
              <a:rPr lang="en-GB" dirty="0"/>
              <a:t>105 and 100 both appear twice so we have two modes</a:t>
            </a:r>
          </a:p>
          <a:p>
            <a:pPr lvl="1"/>
            <a:r>
              <a:rPr lang="en-GB" dirty="0"/>
              <a:t>Bimodal and multimodal distributions are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64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590401"/>
            <a:ext cx="8610602" cy="613528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Selecting a measure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a symmetrical unimodal distribution the mean, median and mode will have the same values.</a:t>
            </a:r>
          </a:p>
          <a:p>
            <a:r>
              <a:rPr lang="en-GB" dirty="0"/>
              <a:t>The mean is the ‘balance point’ of a distribution</a:t>
            </a:r>
          </a:p>
          <a:p>
            <a:pPr lvl="1"/>
            <a:r>
              <a:rPr lang="en-GB" dirty="0"/>
              <a:t>It reflects the position of every score in a dataset and is the most affected by any skewness in the dataset</a:t>
            </a:r>
          </a:p>
          <a:p>
            <a:r>
              <a:rPr lang="en-GB" dirty="0"/>
              <a:t>If a dataset is skewed then it is better to report the median than the mean</a:t>
            </a:r>
          </a:p>
          <a:p>
            <a:r>
              <a:rPr lang="en-GB" dirty="0"/>
              <a:t>A skewed dataset is one that is unbalanced compared to a ‘Normal’ dataset</a:t>
            </a:r>
          </a:p>
        </p:txBody>
      </p:sp>
    </p:spTree>
    <p:extLst>
      <p:ext uri="{BB962C8B-B14F-4D97-AF65-F5344CB8AC3E}">
        <p14:creationId xmlns:p14="http://schemas.microsoft.com/office/powerpoint/2010/main" val="7335327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Normal curve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Normal curve is a mathematical idealisation of a particular type of symmetrical distribution</a:t>
            </a:r>
          </a:p>
          <a:p>
            <a:r>
              <a:rPr lang="en-GB" dirty="0"/>
              <a:t>Many actual data distributions approximate the normal curve so we can use it to help interpret  a wide range of datasets</a:t>
            </a:r>
          </a:p>
          <a:p>
            <a:pPr lvl="1"/>
            <a:r>
              <a:rPr lang="en-GB" dirty="0"/>
              <a:t>Data that approximates the Normal curve is known as </a:t>
            </a:r>
            <a:r>
              <a:rPr lang="en-GB" b="1" i="1" dirty="0"/>
              <a:t>normal data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AutoShape 2" descr="Probability density function for the normal distribu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836" y="3955440"/>
            <a:ext cx="4154962" cy="26414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29" y="3955440"/>
            <a:ext cx="4126583" cy="264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3096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Normal curve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All normal curves share the following features but differ in their means and standard deviations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All normal curves are symmetrical about the mean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All normal curves are unimodal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Since the curves are symmetrical and unimodal, mean=median=mode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All normal curves are asymptotic to the horizontal axis of the distribution</a:t>
            </a:r>
          </a:p>
          <a:p>
            <a:pPr lvl="1"/>
            <a:r>
              <a:rPr lang="en-GB" dirty="0"/>
              <a:t>Scores are continuous and mathematically describe an infinite set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All normal curves have the same proportions of scores under the curve relative to particular locations on the horizontal axis when the scores are expressed in a similar basis</a:t>
            </a:r>
          </a:p>
        </p:txBody>
      </p:sp>
    </p:spTree>
    <p:extLst>
      <p:ext uri="{BB962C8B-B14F-4D97-AF65-F5344CB8AC3E}">
        <p14:creationId xmlns:p14="http://schemas.microsoft.com/office/powerpoint/2010/main" val="1573264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Normal curve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AutoShape 2" descr="https://upload.wikimedia.org/wikipedia/commons/a/a9/Empirical_Rule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11" y="1224011"/>
            <a:ext cx="7324725" cy="53149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56665" y="5839062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50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%ile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59260" y="5279507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2.5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%ile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35196" y="5570225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16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%ile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978134" y="564662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84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%ile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72957" y="5279507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97.5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%ile</a:t>
            </a:r>
          </a:p>
        </p:txBody>
      </p:sp>
    </p:spTree>
    <p:extLst>
      <p:ext uri="{BB962C8B-B14F-4D97-AF65-F5344CB8AC3E}">
        <p14:creationId xmlns:p14="http://schemas.microsoft.com/office/powerpoint/2010/main" val="30624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Skewed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7231"/>
            <a:ext cx="8337223" cy="26905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Normal distribution is symmetrical, but some frequency curves are not</a:t>
            </a:r>
          </a:p>
          <a:p>
            <a:pPr lvl="1"/>
            <a:r>
              <a:rPr lang="en-GB" dirty="0"/>
              <a:t>If a test is very easy most people get high scores</a:t>
            </a:r>
          </a:p>
          <a:p>
            <a:pPr lvl="1"/>
            <a:r>
              <a:rPr lang="en-GB" dirty="0"/>
              <a:t>If a test is very difficult most people get low scores</a:t>
            </a:r>
          </a:p>
          <a:p>
            <a:r>
              <a:rPr lang="en-GB" dirty="0"/>
              <a:t>Depending on which way the bulk of the scores have shifted we can say if a curve is positively skewed or negatively skewed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56" y="3996039"/>
            <a:ext cx="7254079" cy="286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417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0471399"/>
              </p:ext>
            </p:extLst>
          </p:nvPr>
        </p:nvGraphicFramePr>
        <p:xfrm>
          <a:off x="6532775" y="4685121"/>
          <a:ext cx="1909886" cy="2104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Variation with Skewness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5820266" cy="5575166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Dataset X: 1, 2, 2, 2, 3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= 2</a:t>
                </a:r>
              </a:p>
              <a:p>
                <a:pPr marL="0" indent="0">
                  <a:buNone/>
                </a:pPr>
                <a:r>
                  <a:rPr lang="en-GB" dirty="0"/>
                  <a:t>	Median = 2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  <a:p>
                <a:pPr marL="0" indent="0">
                  <a:buNone/>
                </a:pPr>
                <a:r>
                  <a:rPr lang="en-GB" dirty="0"/>
                  <a:t>Dataset Y: 1, 2, 2, 2, 3, 6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 = 2.667</a:t>
                </a:r>
              </a:p>
              <a:p>
                <a:pPr marL="0" indent="0">
                  <a:buNone/>
                </a:pPr>
                <a:r>
                  <a:rPr lang="en-GB" dirty="0"/>
                  <a:t>	Median = 2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  <a:p>
                <a:pPr marL="0" indent="0">
                  <a:buNone/>
                </a:pPr>
                <a:r>
                  <a:rPr lang="en-GB" dirty="0"/>
                  <a:t>Dataset Z: 1, 2, 2, 2, 3, 6, 7, 8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</m:acc>
                  </m:oMath>
                </a14:m>
                <a:r>
                  <a:rPr lang="en-GB" dirty="0"/>
                  <a:t> = 3.875</a:t>
                </a:r>
              </a:p>
              <a:p>
                <a:pPr marL="0" indent="0">
                  <a:buNone/>
                </a:pPr>
                <a:r>
                  <a:rPr lang="en-GB" dirty="0"/>
                  <a:t>	Median = 2.5 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5820266" cy="5575166"/>
              </a:xfrm>
              <a:blipFill>
                <a:blip r:embed="rId3"/>
                <a:stretch>
                  <a:fillRect l="-2201" t="-2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947102"/>
              </p:ext>
            </p:extLst>
          </p:nvPr>
        </p:nvGraphicFramePr>
        <p:xfrm>
          <a:off x="6532775" y="725864"/>
          <a:ext cx="1909886" cy="21045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0015668"/>
              </p:ext>
            </p:extLst>
          </p:nvPr>
        </p:nvGraphicFramePr>
        <p:xfrm>
          <a:off x="6532776" y="2743200"/>
          <a:ext cx="1909885" cy="20196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963240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7102"/>
            <a:ext cx="8337223" cy="548089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simplest measure of variability is the </a:t>
            </a:r>
            <a:r>
              <a:rPr lang="en-GB" b="1" i="1" dirty="0"/>
              <a:t>range</a:t>
            </a:r>
          </a:p>
          <a:p>
            <a:r>
              <a:rPr lang="en-GB" dirty="0"/>
              <a:t>The range is simply the highest score (H) minus the lowest score (L)</a:t>
            </a:r>
          </a:p>
          <a:p>
            <a:pPr lvl="1"/>
            <a:r>
              <a:rPr lang="en-GB" dirty="0"/>
              <a:t>Range = H – L</a:t>
            </a:r>
          </a:p>
          <a:p>
            <a:r>
              <a:rPr lang="en-GB" dirty="0"/>
              <a:t>In classroom X</a:t>
            </a:r>
          </a:p>
          <a:p>
            <a:pPr lvl="1"/>
            <a:r>
              <a:rPr lang="en-GB" dirty="0"/>
              <a:t>Range = H – L = 160 – 40 = 120</a:t>
            </a:r>
          </a:p>
          <a:p>
            <a:r>
              <a:rPr lang="en-GB" dirty="0"/>
              <a:t>In classroom Y</a:t>
            </a:r>
          </a:p>
          <a:p>
            <a:pPr lvl="1"/>
            <a:r>
              <a:rPr lang="en-GB" dirty="0"/>
              <a:t>Range = H – L = 102 – 96 = 4</a:t>
            </a:r>
          </a:p>
          <a:p>
            <a:r>
              <a:rPr lang="en-GB" dirty="0"/>
              <a:t>This gives a very basic measure of overall variability as it doesn’t take any skewness into account</a:t>
            </a:r>
          </a:p>
          <a:p>
            <a:r>
              <a:rPr lang="en-GB" dirty="0"/>
              <a:t>Better measures are the </a:t>
            </a:r>
            <a:r>
              <a:rPr lang="en-GB" b="1" i="1" dirty="0"/>
              <a:t>variance</a:t>
            </a:r>
            <a:r>
              <a:rPr lang="en-GB" dirty="0"/>
              <a:t> and the </a:t>
            </a:r>
            <a:r>
              <a:rPr lang="en-GB" b="1" i="1" dirty="0"/>
              <a:t> standard deviation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1410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93963"/>
                <a:ext cx="7886700" cy="579830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The variance is the most commonly used measure of variability</a:t>
                </a:r>
              </a:p>
              <a:p>
                <a:r>
                  <a:rPr lang="en-GB" dirty="0"/>
                  <a:t>It is defined as the mean of the sum of the squares of the deviation scores</a:t>
                </a: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𝑆𝐷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</m:d>
                  </m:oMath>
                </a14:m>
                <a:r>
                  <a:rPr lang="en-GB" dirty="0"/>
                  <a:t> is the </a:t>
                </a:r>
                <a:r>
                  <a:rPr lang="en-GB" b="1" i="1" dirty="0"/>
                  <a:t>deviation score</a:t>
                </a:r>
                <a:endParaRPr lang="en-GB" dirty="0"/>
              </a:p>
              <a:p>
                <a:pPr lvl="1"/>
                <a:r>
                  <a:rPr lang="en-GB" dirty="0"/>
                  <a:t>Positive scores are above the mean</a:t>
                </a:r>
              </a:p>
              <a:p>
                <a:pPr lvl="1"/>
                <a:r>
                  <a:rPr lang="en-GB" dirty="0"/>
                  <a:t>Negative scores are below the mean</a:t>
                </a:r>
              </a:p>
              <a:p>
                <a:pPr lvl="1"/>
                <a:r>
                  <a:rPr lang="en-GB" dirty="0"/>
                  <a:t>If we calculated the mean deviation these would cancel out, so we square them to change all negatives to positives (common statistical technique) then take the mean value of the squared scores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93963"/>
                <a:ext cx="7886700" cy="5798302"/>
              </a:xfrm>
              <a:blipFill>
                <a:blip r:embed="rId2"/>
                <a:stretch>
                  <a:fillRect t="-1893" r="-15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48826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Standard Deviation (S.D.)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common measure of variation is the </a:t>
            </a:r>
            <a:r>
              <a:rPr lang="en-GB" b="1" i="1" dirty="0"/>
              <a:t>standard deviation</a:t>
            </a:r>
            <a:endParaRPr lang="en-GB" dirty="0"/>
          </a:p>
          <a:p>
            <a:r>
              <a:rPr lang="en-GB" dirty="0"/>
              <a:t>This is easy – take the square root of the variance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057273908"/>
                  </p:ext>
                </p:extLst>
              </p:nvPr>
            </p:nvGraphicFramePr>
            <p:xfrm>
              <a:off x="1339504" y="3647306"/>
              <a:ext cx="6096000" cy="23774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8755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Scores (X)</a:t>
                          </a:r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Mean</a:t>
                          </a:r>
                          <a:r>
                            <a:rPr lang="en-GB" sz="2000" baseline="0" dirty="0"/>
                            <a:t>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sz="2000" dirty="0"/>
                            <a:t> =</a:t>
                          </a:r>
                          <a:r>
                            <a:rPr lang="en-GB" sz="2000" baseline="0" dirty="0"/>
                            <a:t> 5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Variance</a:t>
                          </a:r>
                          <a:r>
                            <a:rPr lang="en-GB" sz="2000" baseline="0" dirty="0"/>
                            <a:t> SD</a:t>
                          </a:r>
                          <a:r>
                            <a:rPr lang="en-GB" sz="2000" baseline="30000" dirty="0"/>
                            <a:t>2</a:t>
                          </a:r>
                          <a:r>
                            <a:rPr lang="en-GB" sz="2000" baseline="0" dirty="0"/>
                            <a:t> = 10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Standard</a:t>
                          </a:r>
                          <a:r>
                            <a:rPr lang="en-GB" sz="2000" baseline="0" dirty="0"/>
                            <a:t> Deviation SD = 3.16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3</a:t>
                          </a:r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</a:t>
                          </a:r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057273908"/>
                  </p:ext>
                </p:extLst>
              </p:nvPr>
            </p:nvGraphicFramePr>
            <p:xfrm>
              <a:off x="1339504" y="3647306"/>
              <a:ext cx="6096000" cy="23774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8755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Scores (X)</a:t>
                          </a:r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57390" t="-109231" b="-426154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Variance</a:t>
                          </a:r>
                          <a:r>
                            <a:rPr lang="en-GB" sz="2000" baseline="0" dirty="0"/>
                            <a:t> SD</a:t>
                          </a:r>
                          <a:r>
                            <a:rPr lang="en-GB" sz="2000" baseline="30000" dirty="0"/>
                            <a:t>2</a:t>
                          </a:r>
                          <a:r>
                            <a:rPr lang="en-GB" sz="2000" baseline="0" dirty="0"/>
                            <a:t> = 10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Standard</a:t>
                          </a:r>
                          <a:r>
                            <a:rPr lang="en-GB" sz="2000" baseline="0" dirty="0"/>
                            <a:t> Deviation SD = 3.16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3</a:t>
                          </a:r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</a:t>
                          </a:r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6840379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Calculating the means, variances and standard deviations can be done by hand but is better done with a spreadsheet or a statistical </a:t>
            </a:r>
            <a:r>
              <a:rPr lang="en-GB" dirty="0" smtClean="0"/>
              <a:t>package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27" y="2907510"/>
            <a:ext cx="7292320" cy="3665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4552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five main Excel functions are:</a:t>
            </a:r>
          </a:p>
          <a:p>
            <a:pPr lvl="1"/>
            <a:r>
              <a:rPr lang="en-GB" dirty="0"/>
              <a:t>Mean: AVERAGE(range)</a:t>
            </a:r>
          </a:p>
          <a:p>
            <a:pPr lvl="1"/>
            <a:r>
              <a:rPr lang="en-GB" dirty="0"/>
              <a:t>Median: MEDIAN(range)</a:t>
            </a:r>
          </a:p>
          <a:p>
            <a:pPr lvl="1"/>
            <a:r>
              <a:rPr lang="en-GB" dirty="0"/>
              <a:t>Mode: MODE(range)</a:t>
            </a:r>
          </a:p>
          <a:p>
            <a:pPr lvl="2"/>
            <a:r>
              <a:rPr lang="en-GB" sz="2000" dirty="0"/>
              <a:t>If there is no mode then it will return the value #N/A</a:t>
            </a:r>
          </a:p>
          <a:p>
            <a:pPr lvl="1"/>
            <a:r>
              <a:rPr lang="en-GB" dirty="0"/>
              <a:t>Variance: VAR.S(range)</a:t>
            </a:r>
          </a:p>
          <a:p>
            <a:pPr lvl="2"/>
            <a:r>
              <a:rPr lang="en-GB" sz="2000" dirty="0"/>
              <a:t>This will ignore any non-numerical cells in the range</a:t>
            </a:r>
          </a:p>
          <a:p>
            <a:pPr lvl="1"/>
            <a:r>
              <a:rPr lang="en-GB" dirty="0"/>
              <a:t>Standard Deviation: STDEV.S(range)</a:t>
            </a:r>
          </a:p>
          <a:p>
            <a:pPr lvl="2"/>
            <a:r>
              <a:rPr lang="en-GB" sz="2000" dirty="0"/>
              <a:t>This will ignore any non-numerical cells in the range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E45B7-15DE-4126-AE0C-9D2827D59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245" y="4415328"/>
            <a:ext cx="6999701" cy="2322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63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the file Midterms.xlsx and calculate the mean, median, mode, variance and standard deviation of the data therein</a:t>
            </a:r>
          </a:p>
        </p:txBody>
      </p:sp>
    </p:spTree>
    <p:extLst>
      <p:ext uri="{BB962C8B-B14F-4D97-AF65-F5344CB8AC3E}">
        <p14:creationId xmlns:p14="http://schemas.microsoft.com/office/powerpoint/2010/main" val="31079333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All of today’s material looked at descriptive statistics of univariate data </a:t>
            </a:r>
          </a:p>
          <a:p>
            <a:pPr lvl="1"/>
            <a:r>
              <a:rPr lang="en-GB" dirty="0" smtClean="0"/>
              <a:t>Frequency distributions</a:t>
            </a:r>
          </a:p>
          <a:p>
            <a:pPr lvl="1"/>
            <a:r>
              <a:rPr lang="en-GB" dirty="0" smtClean="0"/>
              <a:t>Measures </a:t>
            </a:r>
            <a:r>
              <a:rPr lang="en-GB" dirty="0"/>
              <a:t>of central tendency</a:t>
            </a:r>
          </a:p>
          <a:p>
            <a:pPr lvl="1"/>
            <a:r>
              <a:rPr lang="en-GB" dirty="0"/>
              <a:t>Selecting a measure of central tendency</a:t>
            </a:r>
          </a:p>
          <a:p>
            <a:pPr lvl="1"/>
            <a:r>
              <a:rPr lang="en-GB" dirty="0"/>
              <a:t>Measures of variability</a:t>
            </a:r>
          </a:p>
          <a:p>
            <a:pPr lvl="1"/>
            <a:r>
              <a:rPr lang="en-GB" dirty="0"/>
              <a:t>Using Excel for statistics</a:t>
            </a:r>
          </a:p>
          <a:p>
            <a:r>
              <a:rPr lang="en-GB" dirty="0"/>
              <a:t>Next session we’ll look at the Normal curve and how this can be used to tell us more about a dataset</a:t>
            </a:r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The Normal curve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5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16461</TotalTime>
  <Words>2081</Words>
  <Application>Microsoft Office PowerPoint</Application>
  <PresentationFormat>On-screen Show (4:3)</PresentationFormat>
  <Paragraphs>233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Cambria Math</vt:lpstr>
      <vt:lpstr>Georgia</vt:lpstr>
      <vt:lpstr>Trebuchet MS</vt:lpstr>
      <vt:lpstr>Symbol</vt:lpstr>
      <vt:lpstr>Arial</vt:lpstr>
      <vt:lpstr>Calibri</vt:lpstr>
      <vt:lpstr>Wingdings 2</vt:lpstr>
      <vt:lpstr>Wingdings</vt:lpstr>
      <vt:lpstr>RM (OME)</vt:lpstr>
      <vt:lpstr>Research Methods</vt:lpstr>
      <vt:lpstr>What are statistics?</vt:lpstr>
      <vt:lpstr>Variables</vt:lpstr>
      <vt:lpstr>Scales of measurement</vt:lpstr>
      <vt:lpstr>Frequency Distributions</vt:lpstr>
      <vt:lpstr>Frequency distributions</vt:lpstr>
      <vt:lpstr>Frequency distributions</vt:lpstr>
      <vt:lpstr>Frquency Distributions</vt:lpstr>
      <vt:lpstr>Exercise</vt:lpstr>
      <vt:lpstr>Grouped frequency distributions</vt:lpstr>
      <vt:lpstr>Grouped frequency distributions</vt:lpstr>
      <vt:lpstr>Grouped frequency distributions</vt:lpstr>
      <vt:lpstr>Exercise</vt:lpstr>
      <vt:lpstr>Descriptive Statistics</vt:lpstr>
      <vt:lpstr>Measures of Central Tendency</vt:lpstr>
      <vt:lpstr>Measures of Central Tendency</vt:lpstr>
      <vt:lpstr>Measures of Central Tendency</vt:lpstr>
      <vt:lpstr>Selecting a measure of central tendency</vt:lpstr>
      <vt:lpstr>The Normal curve</vt:lpstr>
      <vt:lpstr>The Normal curve</vt:lpstr>
      <vt:lpstr>The Normal curve</vt:lpstr>
      <vt:lpstr>Skewed distributions</vt:lpstr>
      <vt:lpstr>Variation with Skewness</vt:lpstr>
      <vt:lpstr>Range</vt:lpstr>
      <vt:lpstr>Variance</vt:lpstr>
      <vt:lpstr>Standard Deviation (S.D.)</vt:lpstr>
      <vt:lpstr>Using Excel</vt:lpstr>
      <vt:lpstr>Using Excel</vt:lpstr>
      <vt:lpstr>Exercise 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129</cp:revision>
  <dcterms:created xsi:type="dcterms:W3CDTF">2017-06-08T10:43:23Z</dcterms:created>
  <dcterms:modified xsi:type="dcterms:W3CDTF">2021-03-24T09:01:20Z</dcterms:modified>
</cp:coreProperties>
</file>